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 id="2147483671" r:id="rId8"/>
  </p:sldMasterIdLst>
  <p:notesMasterIdLst>
    <p:notesMasterId r:id="rId106"/>
  </p:notesMasterIdLst>
  <p:handoutMasterIdLst>
    <p:handoutMasterId r:id="rId107"/>
  </p:handoutMasterIdLst>
  <p:sldIdLst>
    <p:sldId id="302" r:id="rId9"/>
    <p:sldId id="303" r:id="rId10"/>
    <p:sldId id="321" r:id="rId11"/>
    <p:sldId id="317" r:id="rId12"/>
    <p:sldId id="315" r:id="rId13"/>
    <p:sldId id="316" r:id="rId14"/>
    <p:sldId id="318" r:id="rId15"/>
    <p:sldId id="320" r:id="rId16"/>
    <p:sldId id="319" r:id="rId17"/>
    <p:sldId id="305"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78" r:id="rId35"/>
    <p:sldId id="306" r:id="rId36"/>
    <p:sldId id="353" r:id="rId37"/>
    <p:sldId id="374" r:id="rId38"/>
    <p:sldId id="354" r:id="rId39"/>
    <p:sldId id="355" r:id="rId40"/>
    <p:sldId id="356" r:id="rId41"/>
    <p:sldId id="357" r:id="rId42"/>
    <p:sldId id="358" r:id="rId43"/>
    <p:sldId id="375" r:id="rId44"/>
    <p:sldId id="360" r:id="rId45"/>
    <p:sldId id="361" r:id="rId46"/>
    <p:sldId id="362" r:id="rId47"/>
    <p:sldId id="363" r:id="rId48"/>
    <p:sldId id="364" r:id="rId49"/>
    <p:sldId id="365" r:id="rId50"/>
    <p:sldId id="366" r:id="rId51"/>
    <p:sldId id="367" r:id="rId52"/>
    <p:sldId id="368" r:id="rId53"/>
    <p:sldId id="376" r:id="rId54"/>
    <p:sldId id="370" r:id="rId55"/>
    <p:sldId id="371" r:id="rId56"/>
    <p:sldId id="372" r:id="rId57"/>
    <p:sldId id="373" r:id="rId58"/>
    <p:sldId id="307" r:id="rId59"/>
    <p:sldId id="308"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09" r:id="rId77"/>
    <p:sldId id="345" r:id="rId78"/>
    <p:sldId id="346" r:id="rId79"/>
    <p:sldId id="347" r:id="rId80"/>
    <p:sldId id="348" r:id="rId81"/>
    <p:sldId id="349" r:id="rId82"/>
    <p:sldId id="350" r:id="rId83"/>
    <p:sldId id="351" r:id="rId84"/>
    <p:sldId id="377" r:id="rId85"/>
    <p:sldId id="310" r:id="rId86"/>
    <p:sldId id="396" r:id="rId87"/>
    <p:sldId id="397" r:id="rId88"/>
    <p:sldId id="398" r:id="rId89"/>
    <p:sldId id="399" r:id="rId90"/>
    <p:sldId id="400" r:id="rId91"/>
    <p:sldId id="401" r:id="rId92"/>
    <p:sldId id="402" r:id="rId93"/>
    <p:sldId id="403" r:id="rId94"/>
    <p:sldId id="404" r:id="rId95"/>
    <p:sldId id="405" r:id="rId96"/>
    <p:sldId id="406" r:id="rId97"/>
    <p:sldId id="407" r:id="rId98"/>
    <p:sldId id="408" r:id="rId99"/>
    <p:sldId id="409" r:id="rId100"/>
    <p:sldId id="410" r:id="rId101"/>
    <p:sldId id="411" r:id="rId102"/>
    <p:sldId id="412" r:id="rId103"/>
    <p:sldId id="311" r:id="rId104"/>
    <p:sldId id="312" r:id="rId10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Ruthven" initials="GR" lastIdx="28" clrIdx="0">
    <p:extLst>
      <p:ext uri="{19B8F6BF-5375-455C-9EA6-DF929625EA0E}">
        <p15:presenceInfo xmlns:p15="http://schemas.microsoft.com/office/powerpoint/2012/main" userId="S-1-5-21-256186967-1468483519-2110688028-22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5" autoAdjust="0"/>
    <p:restoredTop sz="76590" autoAdjust="0"/>
  </p:normalViewPr>
  <p:slideViewPr>
    <p:cSldViewPr>
      <p:cViewPr varScale="1">
        <p:scale>
          <a:sx n="73" d="100"/>
          <a:sy n="73" d="100"/>
        </p:scale>
        <p:origin x="2952" y="60"/>
      </p:cViewPr>
      <p:guideLst>
        <p:guide orient="horz" pos="2160"/>
        <p:guide pos="2880"/>
      </p:guideLst>
    </p:cSldViewPr>
  </p:slideViewPr>
  <p:notesTextViewPr>
    <p:cViewPr>
      <p:scale>
        <a:sx n="3" d="2"/>
        <a:sy n="3" d="2"/>
      </p:scale>
      <p:origin x="0" y="0"/>
    </p:cViewPr>
  </p:notesTextViewPr>
  <p:sorterViewPr>
    <p:cViewPr>
      <p:scale>
        <a:sx n="140" d="100"/>
        <a:sy n="140" d="100"/>
      </p:scale>
      <p:origin x="0" y="-1830"/>
    </p:cViewPr>
  </p:sorterViewPr>
  <p:notesViewPr>
    <p:cSldViewPr>
      <p:cViewPr varScale="1">
        <p:scale>
          <a:sx n="53" d="100"/>
          <a:sy n="53" d="100"/>
        </p:scale>
        <p:origin x="-184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handoutMaster" Target="handoutMasters/handout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8" Type="http://schemas.openxmlformats.org/officeDocument/2006/relationships/slideMaster" Target="slideMasters/slideMaster2.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presProps" Target="presProp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1.xml"/><Relationship Id="rId71" Type="http://schemas.openxmlformats.org/officeDocument/2006/relationships/slide" Target="slides/slide63.xml"/><Relationship Id="rId92"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sanders\Documents\MOP_Support%20Greysho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275271675698874E-2"/>
          <c:y val="0.13585199695304181"/>
          <c:w val="0.89634293093727135"/>
          <c:h val="0.83793095100338866"/>
        </c:manualLayout>
      </c:layout>
      <c:barChart>
        <c:barDir val="col"/>
        <c:grouping val="clustered"/>
        <c:varyColors val="0"/>
        <c:ser>
          <c:idx val="0"/>
          <c:order val="0"/>
          <c:spPr>
            <a:noFill/>
            <a:ln>
              <a:noFill/>
            </a:ln>
          </c:spPr>
          <c:invertIfNegative val="0"/>
          <c:cat>
            <c:numRef>
              <c:f>Sheet1!$B$7:$B$507</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cat>
          <c:val>
            <c:numRef>
              <c:f>Sheet1!$C$7:$C$507</c:f>
              <c:numCache>
                <c:formatCode>General</c:formatCode>
                <c:ptCount val="5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numCache>
            </c:numRef>
          </c:val>
        </c:ser>
        <c:dLbls>
          <c:showLegendKey val="0"/>
          <c:showVal val="0"/>
          <c:showCatName val="0"/>
          <c:showSerName val="0"/>
          <c:showPercent val="0"/>
          <c:showBubbleSize val="0"/>
        </c:dLbls>
        <c:gapWidth val="150"/>
        <c:axId val="170715240"/>
        <c:axId val="171803856"/>
      </c:barChart>
      <c:catAx>
        <c:axId val="170715240"/>
        <c:scaling>
          <c:orientation val="minMax"/>
        </c:scaling>
        <c:delete val="0"/>
        <c:axPos val="b"/>
        <c:numFmt formatCode="General" sourceLinked="1"/>
        <c:majorTickMark val="out"/>
        <c:minorTickMark val="none"/>
        <c:tickLblPos val="nextTo"/>
        <c:txPr>
          <a:bodyPr/>
          <a:lstStyle/>
          <a:p>
            <a:pPr>
              <a:defRPr sz="1400"/>
            </a:pPr>
            <a:endParaRPr lang="en-US"/>
          </a:p>
        </c:txPr>
        <c:crossAx val="171803856"/>
        <c:crosses val="autoZero"/>
        <c:auto val="1"/>
        <c:lblAlgn val="ctr"/>
        <c:lblOffset val="100"/>
        <c:tickLblSkip val="50"/>
        <c:tickMarkSkip val="10"/>
        <c:noMultiLvlLbl val="0"/>
      </c:catAx>
      <c:valAx>
        <c:axId val="171803856"/>
        <c:scaling>
          <c:orientation val="minMax"/>
          <c:max val="200"/>
          <c:min val="-40"/>
        </c:scaling>
        <c:delete val="0"/>
        <c:axPos val="l"/>
        <c:majorGridlines>
          <c:spPr>
            <a:ln w="6350">
              <a:solidFill>
                <a:schemeClr val="bg1">
                  <a:lumMod val="75000"/>
                </a:schemeClr>
              </a:solidFill>
              <a:prstDash val="solid"/>
            </a:ln>
          </c:spPr>
        </c:majorGridlines>
        <c:numFmt formatCode="&quot;$&quot;#,##0" sourceLinked="0"/>
        <c:majorTickMark val="none"/>
        <c:minorTickMark val="none"/>
        <c:tickLblPos val="nextTo"/>
        <c:spPr>
          <a:noFill/>
          <a:ln>
            <a:noFill/>
          </a:ln>
        </c:spPr>
        <c:txPr>
          <a:bodyPr/>
          <a:lstStyle/>
          <a:p>
            <a:pPr>
              <a:defRPr sz="1400"/>
            </a:pPr>
            <a:endParaRPr lang="en-US"/>
          </a:p>
        </c:txPr>
        <c:crossAx val="170715240"/>
        <c:crosses val="autoZero"/>
        <c:crossBetween val="between"/>
        <c:majorUnit val="20"/>
      </c:valAx>
      <c:spPr>
        <a:noFill/>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EECFC-CFAF-4111-B6D0-B0E126E55B9E}"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AU"/>
        </a:p>
      </dgm:t>
    </dgm:pt>
    <dgm:pt modelId="{634918F6-C384-43F2-8342-6BD512583445}">
      <dgm:prSet phldrT="[Text]">
        <dgm:style>
          <a:lnRef idx="3">
            <a:schemeClr val="lt1"/>
          </a:lnRef>
          <a:fillRef idx="1">
            <a:schemeClr val="accent1"/>
          </a:fillRef>
          <a:effectRef idx="1">
            <a:schemeClr val="accent1"/>
          </a:effectRef>
          <a:fontRef idx="minor">
            <a:schemeClr val="lt1"/>
          </a:fontRef>
        </dgm:style>
      </dgm:prSet>
      <dgm:spPr>
        <a:solidFill>
          <a:schemeClr val="tx2"/>
        </a:solidFill>
        <a:ln>
          <a:solidFill>
            <a:schemeClr val="tx2"/>
          </a:solidFill>
        </a:ln>
      </dgm:spPr>
      <dgm:t>
        <a:bodyPr/>
        <a:lstStyle/>
        <a:p>
          <a:r>
            <a:rPr lang="en-AU" dirty="0" smtClean="0"/>
            <a:t>WAMRP Wholesale Workstream</a:t>
          </a:r>
          <a:endParaRPr lang="en-AU" dirty="0"/>
        </a:p>
      </dgm:t>
    </dgm:pt>
    <dgm:pt modelId="{D4386E33-080B-4D53-B529-9DEC4777EDEC}" type="parTrans" cxnId="{4589C743-F724-4AD7-84E8-D4E8A1534368}">
      <dgm:prSet/>
      <dgm:spPr/>
      <dgm:t>
        <a:bodyPr/>
        <a:lstStyle/>
        <a:p>
          <a:endParaRPr lang="en-AU"/>
        </a:p>
      </dgm:t>
    </dgm:pt>
    <dgm:pt modelId="{F21D7EB5-4DD2-442E-9C7C-D82EAFF5A180}" type="sibTrans" cxnId="{4589C743-F724-4AD7-84E8-D4E8A1534368}">
      <dgm:prSet/>
      <dgm:spPr/>
      <dgm:t>
        <a:bodyPr/>
        <a:lstStyle/>
        <a:p>
          <a:endParaRPr lang="en-AU"/>
        </a:p>
      </dgm:t>
    </dgm:pt>
    <dgm:pt modelId="{769D382C-9DF9-4663-88CC-727D22780205}">
      <dgm:prSet phldrT="[Text]">
        <dgm:style>
          <a:lnRef idx="2">
            <a:schemeClr val="dk1">
              <a:shade val="50000"/>
            </a:schemeClr>
          </a:lnRef>
          <a:fillRef idx="1">
            <a:schemeClr val="dk1"/>
          </a:fillRef>
          <a:effectRef idx="0">
            <a:schemeClr val="dk1"/>
          </a:effectRef>
          <a:fontRef idx="minor">
            <a:schemeClr val="lt1"/>
          </a:fontRef>
        </dgm:style>
      </dgm:prSet>
      <dgm:spPr/>
      <dgm:t>
        <a:bodyPr/>
        <a:lstStyle/>
        <a:p>
          <a:r>
            <a:rPr lang="en-AU" dirty="0" smtClean="0"/>
            <a:t>Energy and Ancillary Services Markets</a:t>
          </a:r>
          <a:endParaRPr lang="en-AU" dirty="0"/>
        </a:p>
      </dgm:t>
    </dgm:pt>
    <dgm:pt modelId="{FF7B9EE0-8F43-42D3-95B4-2275AF4953FB}" type="parTrans" cxnId="{E7CF2A49-B12D-4CDA-B6F5-2867A39019EB}">
      <dgm:prSet/>
      <dgm:spPr/>
      <dgm:t>
        <a:bodyPr/>
        <a:lstStyle/>
        <a:p>
          <a:endParaRPr lang="en-AU"/>
        </a:p>
      </dgm:t>
    </dgm:pt>
    <dgm:pt modelId="{E407050E-F6F2-48E6-BB21-BA4AA7DFB132}" type="sibTrans" cxnId="{E7CF2A49-B12D-4CDA-B6F5-2867A39019EB}">
      <dgm:prSet/>
      <dgm:spPr/>
      <dgm:t>
        <a:bodyPr/>
        <a:lstStyle/>
        <a:p>
          <a:endParaRPr lang="en-AU"/>
        </a:p>
      </dgm:t>
    </dgm:pt>
    <dgm:pt modelId="{F85FB88B-6D13-45BC-933F-C7A15B25DB57}">
      <dgm:prSet>
        <dgm:style>
          <a:lnRef idx="2">
            <a:schemeClr val="dk1">
              <a:shade val="50000"/>
            </a:schemeClr>
          </a:lnRef>
          <a:fillRef idx="1">
            <a:schemeClr val="dk1"/>
          </a:fillRef>
          <a:effectRef idx="0">
            <a:schemeClr val="dk1"/>
          </a:effectRef>
          <a:fontRef idx="minor">
            <a:schemeClr val="lt1"/>
          </a:fontRef>
        </dgm:style>
      </dgm:prSet>
      <dgm:spPr/>
      <dgm:t>
        <a:bodyPr/>
        <a:lstStyle/>
        <a:p>
          <a:r>
            <a:rPr lang="en-AU" dirty="0" smtClean="0"/>
            <a:t>Settlements and Prudentials</a:t>
          </a:r>
        </a:p>
      </dgm:t>
    </dgm:pt>
    <dgm:pt modelId="{EEDA065B-8974-45B4-887A-B357B8789E82}" type="parTrans" cxnId="{C4C6A5C5-32EC-4F0C-BDC2-D9781A795095}">
      <dgm:prSet/>
      <dgm:spPr/>
      <dgm:t>
        <a:bodyPr/>
        <a:lstStyle/>
        <a:p>
          <a:endParaRPr lang="en-AU"/>
        </a:p>
      </dgm:t>
    </dgm:pt>
    <dgm:pt modelId="{B859945B-C54A-48BF-AEA0-4CF38F9AB73A}" type="sibTrans" cxnId="{C4C6A5C5-32EC-4F0C-BDC2-D9781A795095}">
      <dgm:prSet/>
      <dgm:spPr/>
      <dgm:t>
        <a:bodyPr/>
        <a:lstStyle/>
        <a:p>
          <a:endParaRPr lang="en-AU"/>
        </a:p>
      </dgm:t>
    </dgm:pt>
    <dgm:pt modelId="{6E7FAC5F-CDCC-4259-9482-863ABF8DAF81}">
      <dgm:prSet>
        <dgm:style>
          <a:lnRef idx="2">
            <a:schemeClr val="dk1">
              <a:shade val="50000"/>
            </a:schemeClr>
          </a:lnRef>
          <a:fillRef idx="1">
            <a:schemeClr val="dk1"/>
          </a:fillRef>
          <a:effectRef idx="0">
            <a:schemeClr val="dk1"/>
          </a:effectRef>
          <a:fontRef idx="minor">
            <a:schemeClr val="lt1"/>
          </a:fontRef>
        </dgm:style>
      </dgm:prSet>
      <dgm:spPr/>
      <dgm:t>
        <a:bodyPr/>
        <a:lstStyle/>
        <a:p>
          <a:r>
            <a:rPr lang="en-AU" dirty="0" smtClean="0"/>
            <a:t>RCM Phase 3</a:t>
          </a:r>
        </a:p>
      </dgm:t>
    </dgm:pt>
    <dgm:pt modelId="{61356810-8036-44DD-9095-E9505857CC5D}" type="parTrans" cxnId="{A7055C65-9218-48E7-97DD-8F6DF541A8DB}">
      <dgm:prSet/>
      <dgm:spPr/>
      <dgm:t>
        <a:bodyPr/>
        <a:lstStyle/>
        <a:p>
          <a:endParaRPr lang="en-AU"/>
        </a:p>
      </dgm:t>
    </dgm:pt>
    <dgm:pt modelId="{DA3D022C-FD48-4C8F-8314-E7437C6F871D}" type="sibTrans" cxnId="{A7055C65-9218-48E7-97DD-8F6DF541A8DB}">
      <dgm:prSet/>
      <dgm:spPr/>
      <dgm:t>
        <a:bodyPr/>
        <a:lstStyle/>
        <a:p>
          <a:endParaRPr lang="en-AU"/>
        </a:p>
      </dgm:t>
    </dgm:pt>
    <dgm:pt modelId="{FBE07FD5-43BA-4645-9048-0223EC0505FD}">
      <dgm:prSet phldrT="[Text]">
        <dgm:style>
          <a:lnRef idx="2">
            <a:schemeClr val="accent1"/>
          </a:lnRef>
          <a:fillRef idx="1">
            <a:schemeClr val="lt1"/>
          </a:fillRef>
          <a:effectRef idx="0">
            <a:schemeClr val="accent1"/>
          </a:effectRef>
          <a:fontRef idx="minor">
            <a:schemeClr val="dk1"/>
          </a:fontRef>
        </dgm:style>
      </dgm:prSet>
      <dgm:spPr/>
      <dgm:t>
        <a:bodyPr/>
        <a:lstStyle/>
        <a:p>
          <a:r>
            <a:rPr lang="en-AU" dirty="0" smtClean="0"/>
            <a:t>Real Time Markets</a:t>
          </a:r>
          <a:endParaRPr lang="en-AU" dirty="0"/>
        </a:p>
      </dgm:t>
    </dgm:pt>
    <dgm:pt modelId="{4F9EA817-E876-44D5-99F2-0E13182B3850}" type="parTrans" cxnId="{0CC848F2-23C1-490D-B655-A8598225B12C}">
      <dgm:prSet/>
      <dgm:spPr/>
      <dgm:t>
        <a:bodyPr/>
        <a:lstStyle/>
        <a:p>
          <a:endParaRPr lang="en-AU"/>
        </a:p>
      </dgm:t>
    </dgm:pt>
    <dgm:pt modelId="{D05506D7-A7C4-474B-B6D6-D9B2B39186CB}" type="sibTrans" cxnId="{0CC848F2-23C1-490D-B655-A8598225B12C}">
      <dgm:prSet/>
      <dgm:spPr/>
      <dgm:t>
        <a:bodyPr/>
        <a:lstStyle/>
        <a:p>
          <a:endParaRPr lang="en-AU"/>
        </a:p>
      </dgm:t>
    </dgm:pt>
    <dgm:pt modelId="{BACFEEB2-EAEC-4099-ACBA-848E6C6B8A4C}">
      <dgm:prSet phldrT="[Text]">
        <dgm:style>
          <a:lnRef idx="2">
            <a:schemeClr val="accent1"/>
          </a:lnRef>
          <a:fillRef idx="1">
            <a:schemeClr val="lt1"/>
          </a:fillRef>
          <a:effectRef idx="0">
            <a:schemeClr val="accent1"/>
          </a:effectRef>
          <a:fontRef idx="minor">
            <a:schemeClr val="dk1"/>
          </a:fontRef>
        </dgm:style>
      </dgm:prSet>
      <dgm:spPr/>
      <dgm:t>
        <a:bodyPr/>
        <a:lstStyle/>
        <a:p>
          <a:r>
            <a:rPr lang="en-AU" dirty="0" smtClean="0"/>
            <a:t>Day Ahead Market (STEM)</a:t>
          </a:r>
          <a:endParaRPr lang="en-AU" dirty="0"/>
        </a:p>
      </dgm:t>
    </dgm:pt>
    <dgm:pt modelId="{B828B298-5252-4445-A70C-F2955A4626CD}" type="parTrans" cxnId="{5CB3DBD6-A8FE-414D-90E5-9E1DF9123D07}">
      <dgm:prSet/>
      <dgm:spPr/>
      <dgm:t>
        <a:bodyPr/>
        <a:lstStyle/>
        <a:p>
          <a:endParaRPr lang="en-AU"/>
        </a:p>
      </dgm:t>
    </dgm:pt>
    <dgm:pt modelId="{8E9C0950-07D1-403D-9CE2-D5B20D1133D2}" type="sibTrans" cxnId="{5CB3DBD6-A8FE-414D-90E5-9E1DF9123D07}">
      <dgm:prSet/>
      <dgm:spPr/>
      <dgm:t>
        <a:bodyPr/>
        <a:lstStyle/>
        <a:p>
          <a:endParaRPr lang="en-AU"/>
        </a:p>
      </dgm:t>
    </dgm:pt>
    <dgm:pt modelId="{CE1D6697-0EA8-48AF-9119-0DC4D3F503F4}">
      <dgm:prSet>
        <dgm:style>
          <a:lnRef idx="2">
            <a:schemeClr val="dk1">
              <a:shade val="50000"/>
            </a:schemeClr>
          </a:lnRef>
          <a:fillRef idx="1">
            <a:schemeClr val="dk1"/>
          </a:fillRef>
          <a:effectRef idx="0">
            <a:schemeClr val="dk1"/>
          </a:effectRef>
          <a:fontRef idx="minor">
            <a:schemeClr val="lt1"/>
          </a:fontRef>
        </dgm:style>
      </dgm:prSet>
      <dgm:spPr/>
      <dgm:t>
        <a:bodyPr/>
        <a:lstStyle/>
        <a:p>
          <a:r>
            <a:rPr lang="en-AU" dirty="0" smtClean="0"/>
            <a:t>RC Auction</a:t>
          </a:r>
        </a:p>
      </dgm:t>
    </dgm:pt>
    <dgm:pt modelId="{CBB805C0-5F50-4B62-B800-4122006BB0B6}" type="parTrans" cxnId="{088C9469-DF03-448C-9B0A-275CDFCC1B79}">
      <dgm:prSet/>
      <dgm:spPr/>
      <dgm:t>
        <a:bodyPr/>
        <a:lstStyle/>
        <a:p>
          <a:endParaRPr lang="en-AU"/>
        </a:p>
      </dgm:t>
    </dgm:pt>
    <dgm:pt modelId="{A125C05F-6245-4285-A221-CF9AA4BBC80B}" type="sibTrans" cxnId="{088C9469-DF03-448C-9B0A-275CDFCC1B79}">
      <dgm:prSet/>
      <dgm:spPr/>
      <dgm:t>
        <a:bodyPr/>
        <a:lstStyle/>
        <a:p>
          <a:endParaRPr lang="en-AU"/>
        </a:p>
      </dgm:t>
    </dgm:pt>
    <dgm:pt modelId="{BD2F22CD-24AB-4368-A353-8A703B5153DD}" type="pres">
      <dgm:prSet presAssocID="{835EECFC-CFAF-4111-B6D0-B0E126E55B9E}" presName="hierChild1" presStyleCnt="0">
        <dgm:presLayoutVars>
          <dgm:orgChart val="1"/>
          <dgm:chPref val="1"/>
          <dgm:dir/>
          <dgm:animOne val="branch"/>
          <dgm:animLvl val="lvl"/>
          <dgm:resizeHandles/>
        </dgm:presLayoutVars>
      </dgm:prSet>
      <dgm:spPr/>
      <dgm:t>
        <a:bodyPr/>
        <a:lstStyle/>
        <a:p>
          <a:endParaRPr lang="en-AU"/>
        </a:p>
      </dgm:t>
    </dgm:pt>
    <dgm:pt modelId="{D079542A-7EEE-49DB-912F-1F86A62F85AE}" type="pres">
      <dgm:prSet presAssocID="{634918F6-C384-43F2-8342-6BD512583445}" presName="hierRoot1" presStyleCnt="0">
        <dgm:presLayoutVars>
          <dgm:hierBranch/>
        </dgm:presLayoutVars>
      </dgm:prSet>
      <dgm:spPr/>
    </dgm:pt>
    <dgm:pt modelId="{08F99564-24DC-4D5B-9A0F-A83DF2145518}" type="pres">
      <dgm:prSet presAssocID="{634918F6-C384-43F2-8342-6BD512583445}" presName="rootComposite1" presStyleCnt="0"/>
      <dgm:spPr/>
    </dgm:pt>
    <dgm:pt modelId="{669094A8-D32C-46A9-B41A-EA469B9CDF42}" type="pres">
      <dgm:prSet presAssocID="{634918F6-C384-43F2-8342-6BD512583445}" presName="rootText1" presStyleLbl="node0" presStyleIdx="0" presStyleCnt="1">
        <dgm:presLayoutVars>
          <dgm:chPref val="3"/>
        </dgm:presLayoutVars>
      </dgm:prSet>
      <dgm:spPr/>
      <dgm:t>
        <a:bodyPr/>
        <a:lstStyle/>
        <a:p>
          <a:endParaRPr lang="en-AU"/>
        </a:p>
      </dgm:t>
    </dgm:pt>
    <dgm:pt modelId="{32EC3A73-9E29-480E-91DC-6E719FF7E8DE}" type="pres">
      <dgm:prSet presAssocID="{634918F6-C384-43F2-8342-6BD512583445}" presName="rootConnector1" presStyleLbl="node1" presStyleIdx="0" presStyleCnt="0"/>
      <dgm:spPr/>
      <dgm:t>
        <a:bodyPr/>
        <a:lstStyle/>
        <a:p>
          <a:endParaRPr lang="en-AU"/>
        </a:p>
      </dgm:t>
    </dgm:pt>
    <dgm:pt modelId="{49B1D346-487C-44E3-BC91-E74307196883}" type="pres">
      <dgm:prSet presAssocID="{634918F6-C384-43F2-8342-6BD512583445}" presName="hierChild2" presStyleCnt="0"/>
      <dgm:spPr/>
    </dgm:pt>
    <dgm:pt modelId="{00BD22AF-2E69-404F-8FE0-D53B2498300B}" type="pres">
      <dgm:prSet presAssocID="{FF7B9EE0-8F43-42D3-95B4-2275AF4953FB}" presName="Name35" presStyleLbl="parChTrans1D2" presStyleIdx="0" presStyleCnt="4"/>
      <dgm:spPr/>
      <dgm:t>
        <a:bodyPr/>
        <a:lstStyle/>
        <a:p>
          <a:endParaRPr lang="en-AU"/>
        </a:p>
      </dgm:t>
    </dgm:pt>
    <dgm:pt modelId="{A91D8154-5D7B-4042-8C2F-5F18991770A1}" type="pres">
      <dgm:prSet presAssocID="{769D382C-9DF9-4663-88CC-727D22780205}" presName="hierRoot2" presStyleCnt="0">
        <dgm:presLayoutVars>
          <dgm:hierBranch val="init"/>
        </dgm:presLayoutVars>
      </dgm:prSet>
      <dgm:spPr/>
    </dgm:pt>
    <dgm:pt modelId="{8FB769A3-6D16-4F78-A7E8-2FFD270499DC}" type="pres">
      <dgm:prSet presAssocID="{769D382C-9DF9-4663-88CC-727D22780205}" presName="rootComposite" presStyleCnt="0"/>
      <dgm:spPr/>
    </dgm:pt>
    <dgm:pt modelId="{F921A194-2BC4-4FD4-8C66-CC5E69D5A1D1}" type="pres">
      <dgm:prSet presAssocID="{769D382C-9DF9-4663-88CC-727D22780205}" presName="rootText" presStyleLbl="node2" presStyleIdx="0" presStyleCnt="4">
        <dgm:presLayoutVars>
          <dgm:chPref val="3"/>
        </dgm:presLayoutVars>
      </dgm:prSet>
      <dgm:spPr/>
      <dgm:t>
        <a:bodyPr/>
        <a:lstStyle/>
        <a:p>
          <a:endParaRPr lang="en-AU"/>
        </a:p>
      </dgm:t>
    </dgm:pt>
    <dgm:pt modelId="{6D7EEF4F-C166-4104-9822-A9F40D270F61}" type="pres">
      <dgm:prSet presAssocID="{769D382C-9DF9-4663-88CC-727D22780205}" presName="rootConnector" presStyleLbl="node2" presStyleIdx="0" presStyleCnt="4"/>
      <dgm:spPr/>
      <dgm:t>
        <a:bodyPr/>
        <a:lstStyle/>
        <a:p>
          <a:endParaRPr lang="en-AU"/>
        </a:p>
      </dgm:t>
    </dgm:pt>
    <dgm:pt modelId="{239684EA-B682-4B58-BD86-628BB14E8E16}" type="pres">
      <dgm:prSet presAssocID="{769D382C-9DF9-4663-88CC-727D22780205}" presName="hierChild4" presStyleCnt="0"/>
      <dgm:spPr/>
    </dgm:pt>
    <dgm:pt modelId="{FD6132FA-197F-4835-B00A-7808F2201CA7}" type="pres">
      <dgm:prSet presAssocID="{4F9EA817-E876-44D5-99F2-0E13182B3850}" presName="Name37" presStyleLbl="parChTrans1D3" presStyleIdx="0" presStyleCnt="2"/>
      <dgm:spPr/>
      <dgm:t>
        <a:bodyPr/>
        <a:lstStyle/>
        <a:p>
          <a:endParaRPr lang="en-AU"/>
        </a:p>
      </dgm:t>
    </dgm:pt>
    <dgm:pt modelId="{A289519C-7B4C-4AA5-929D-241BE8BB674E}" type="pres">
      <dgm:prSet presAssocID="{FBE07FD5-43BA-4645-9048-0223EC0505FD}" presName="hierRoot2" presStyleCnt="0">
        <dgm:presLayoutVars>
          <dgm:hierBranch val="init"/>
        </dgm:presLayoutVars>
      </dgm:prSet>
      <dgm:spPr/>
    </dgm:pt>
    <dgm:pt modelId="{E1A66A23-A853-444D-9552-174ED3D17439}" type="pres">
      <dgm:prSet presAssocID="{FBE07FD5-43BA-4645-9048-0223EC0505FD}" presName="rootComposite" presStyleCnt="0"/>
      <dgm:spPr/>
    </dgm:pt>
    <dgm:pt modelId="{7F6782FA-23C5-45B3-8C9F-A17A3EB36C33}" type="pres">
      <dgm:prSet presAssocID="{FBE07FD5-43BA-4645-9048-0223EC0505FD}" presName="rootText" presStyleLbl="node3" presStyleIdx="0" presStyleCnt="2">
        <dgm:presLayoutVars>
          <dgm:chPref val="3"/>
        </dgm:presLayoutVars>
      </dgm:prSet>
      <dgm:spPr/>
      <dgm:t>
        <a:bodyPr/>
        <a:lstStyle/>
        <a:p>
          <a:endParaRPr lang="en-AU"/>
        </a:p>
      </dgm:t>
    </dgm:pt>
    <dgm:pt modelId="{3024A69A-73BB-495A-A9ED-469D00644DC7}" type="pres">
      <dgm:prSet presAssocID="{FBE07FD5-43BA-4645-9048-0223EC0505FD}" presName="rootConnector" presStyleLbl="node3" presStyleIdx="0" presStyleCnt="2"/>
      <dgm:spPr/>
      <dgm:t>
        <a:bodyPr/>
        <a:lstStyle/>
        <a:p>
          <a:endParaRPr lang="en-AU"/>
        </a:p>
      </dgm:t>
    </dgm:pt>
    <dgm:pt modelId="{7696463C-B78A-4D1D-84EF-DC2B8AE3685B}" type="pres">
      <dgm:prSet presAssocID="{FBE07FD5-43BA-4645-9048-0223EC0505FD}" presName="hierChild4" presStyleCnt="0"/>
      <dgm:spPr/>
    </dgm:pt>
    <dgm:pt modelId="{B20E918B-8001-43EB-AA2C-0A77560D5DB3}" type="pres">
      <dgm:prSet presAssocID="{FBE07FD5-43BA-4645-9048-0223EC0505FD}" presName="hierChild5" presStyleCnt="0"/>
      <dgm:spPr/>
    </dgm:pt>
    <dgm:pt modelId="{91EF521B-EA04-43B3-80E4-D87851CA314B}" type="pres">
      <dgm:prSet presAssocID="{B828B298-5252-4445-A70C-F2955A4626CD}" presName="Name37" presStyleLbl="parChTrans1D3" presStyleIdx="1" presStyleCnt="2"/>
      <dgm:spPr/>
      <dgm:t>
        <a:bodyPr/>
        <a:lstStyle/>
        <a:p>
          <a:endParaRPr lang="en-AU"/>
        </a:p>
      </dgm:t>
    </dgm:pt>
    <dgm:pt modelId="{5ACE2BA0-B8CB-4634-A963-0AE6CAB2EDBF}" type="pres">
      <dgm:prSet presAssocID="{BACFEEB2-EAEC-4099-ACBA-848E6C6B8A4C}" presName="hierRoot2" presStyleCnt="0">
        <dgm:presLayoutVars>
          <dgm:hierBranch val="init"/>
        </dgm:presLayoutVars>
      </dgm:prSet>
      <dgm:spPr/>
    </dgm:pt>
    <dgm:pt modelId="{81CE8678-FFFA-4FA9-B472-167AB0573840}" type="pres">
      <dgm:prSet presAssocID="{BACFEEB2-EAEC-4099-ACBA-848E6C6B8A4C}" presName="rootComposite" presStyleCnt="0"/>
      <dgm:spPr/>
    </dgm:pt>
    <dgm:pt modelId="{6D6077D9-C643-4C96-BFEC-6FCCB0467E19}" type="pres">
      <dgm:prSet presAssocID="{BACFEEB2-EAEC-4099-ACBA-848E6C6B8A4C}" presName="rootText" presStyleLbl="node3" presStyleIdx="1" presStyleCnt="2">
        <dgm:presLayoutVars>
          <dgm:chPref val="3"/>
        </dgm:presLayoutVars>
      </dgm:prSet>
      <dgm:spPr/>
      <dgm:t>
        <a:bodyPr/>
        <a:lstStyle/>
        <a:p>
          <a:endParaRPr lang="en-AU"/>
        </a:p>
      </dgm:t>
    </dgm:pt>
    <dgm:pt modelId="{4BEAE946-E875-43B4-8575-BE7A4C001730}" type="pres">
      <dgm:prSet presAssocID="{BACFEEB2-EAEC-4099-ACBA-848E6C6B8A4C}" presName="rootConnector" presStyleLbl="node3" presStyleIdx="1" presStyleCnt="2"/>
      <dgm:spPr/>
      <dgm:t>
        <a:bodyPr/>
        <a:lstStyle/>
        <a:p>
          <a:endParaRPr lang="en-AU"/>
        </a:p>
      </dgm:t>
    </dgm:pt>
    <dgm:pt modelId="{0CA88AB4-3879-4EB4-867E-F896F387BD40}" type="pres">
      <dgm:prSet presAssocID="{BACFEEB2-EAEC-4099-ACBA-848E6C6B8A4C}" presName="hierChild4" presStyleCnt="0"/>
      <dgm:spPr/>
    </dgm:pt>
    <dgm:pt modelId="{65D5CB3E-66BC-44CA-9CE5-76ED5779B68A}" type="pres">
      <dgm:prSet presAssocID="{BACFEEB2-EAEC-4099-ACBA-848E6C6B8A4C}" presName="hierChild5" presStyleCnt="0"/>
      <dgm:spPr/>
    </dgm:pt>
    <dgm:pt modelId="{31865343-E0B0-40B4-B5DB-512BD83080C7}" type="pres">
      <dgm:prSet presAssocID="{769D382C-9DF9-4663-88CC-727D22780205}" presName="hierChild5" presStyleCnt="0"/>
      <dgm:spPr/>
    </dgm:pt>
    <dgm:pt modelId="{B9C94213-C693-4EC8-9745-4BC8E741C0AD}" type="pres">
      <dgm:prSet presAssocID="{EEDA065B-8974-45B4-887A-B357B8789E82}" presName="Name35" presStyleLbl="parChTrans1D2" presStyleIdx="1" presStyleCnt="4"/>
      <dgm:spPr/>
      <dgm:t>
        <a:bodyPr/>
        <a:lstStyle/>
        <a:p>
          <a:endParaRPr lang="en-AU"/>
        </a:p>
      </dgm:t>
    </dgm:pt>
    <dgm:pt modelId="{03827901-C767-402B-9288-4839CD69D636}" type="pres">
      <dgm:prSet presAssocID="{F85FB88B-6D13-45BC-933F-C7A15B25DB57}" presName="hierRoot2" presStyleCnt="0">
        <dgm:presLayoutVars>
          <dgm:hierBranch val="init"/>
        </dgm:presLayoutVars>
      </dgm:prSet>
      <dgm:spPr/>
    </dgm:pt>
    <dgm:pt modelId="{AE7E8C2D-8435-4FE3-89E7-08C05379A8A9}" type="pres">
      <dgm:prSet presAssocID="{F85FB88B-6D13-45BC-933F-C7A15B25DB57}" presName="rootComposite" presStyleCnt="0"/>
      <dgm:spPr/>
    </dgm:pt>
    <dgm:pt modelId="{9FB10EF6-98DE-4621-BC8A-CC1278B61CF2}" type="pres">
      <dgm:prSet presAssocID="{F85FB88B-6D13-45BC-933F-C7A15B25DB57}" presName="rootText" presStyleLbl="node2" presStyleIdx="1" presStyleCnt="4">
        <dgm:presLayoutVars>
          <dgm:chPref val="3"/>
        </dgm:presLayoutVars>
      </dgm:prSet>
      <dgm:spPr/>
      <dgm:t>
        <a:bodyPr/>
        <a:lstStyle/>
        <a:p>
          <a:endParaRPr lang="en-AU"/>
        </a:p>
      </dgm:t>
    </dgm:pt>
    <dgm:pt modelId="{62843042-77D8-4E59-A7F2-D55136CB9331}" type="pres">
      <dgm:prSet presAssocID="{F85FB88B-6D13-45BC-933F-C7A15B25DB57}" presName="rootConnector" presStyleLbl="node2" presStyleIdx="1" presStyleCnt="4"/>
      <dgm:spPr/>
      <dgm:t>
        <a:bodyPr/>
        <a:lstStyle/>
        <a:p>
          <a:endParaRPr lang="en-AU"/>
        </a:p>
      </dgm:t>
    </dgm:pt>
    <dgm:pt modelId="{2353983B-3382-4487-982F-9D105168C6D7}" type="pres">
      <dgm:prSet presAssocID="{F85FB88B-6D13-45BC-933F-C7A15B25DB57}" presName="hierChild4" presStyleCnt="0"/>
      <dgm:spPr/>
    </dgm:pt>
    <dgm:pt modelId="{76CC40F8-999B-4BBE-B876-8875343895AB}" type="pres">
      <dgm:prSet presAssocID="{F85FB88B-6D13-45BC-933F-C7A15B25DB57}" presName="hierChild5" presStyleCnt="0"/>
      <dgm:spPr/>
    </dgm:pt>
    <dgm:pt modelId="{514A5432-E5B5-4245-B495-14BFFA8C1053}" type="pres">
      <dgm:prSet presAssocID="{61356810-8036-44DD-9095-E9505857CC5D}" presName="Name35" presStyleLbl="parChTrans1D2" presStyleIdx="2" presStyleCnt="4"/>
      <dgm:spPr/>
      <dgm:t>
        <a:bodyPr/>
        <a:lstStyle/>
        <a:p>
          <a:endParaRPr lang="en-AU"/>
        </a:p>
      </dgm:t>
    </dgm:pt>
    <dgm:pt modelId="{39312525-8A32-4A79-B4B3-B11933169CA3}" type="pres">
      <dgm:prSet presAssocID="{6E7FAC5F-CDCC-4259-9482-863ABF8DAF81}" presName="hierRoot2" presStyleCnt="0">
        <dgm:presLayoutVars>
          <dgm:hierBranch val="init"/>
        </dgm:presLayoutVars>
      </dgm:prSet>
      <dgm:spPr/>
    </dgm:pt>
    <dgm:pt modelId="{9DF25AD6-C3F0-4432-A8C9-A1ED1053269E}" type="pres">
      <dgm:prSet presAssocID="{6E7FAC5F-CDCC-4259-9482-863ABF8DAF81}" presName="rootComposite" presStyleCnt="0"/>
      <dgm:spPr/>
    </dgm:pt>
    <dgm:pt modelId="{281A1CEB-ED5B-449C-9CE0-5FE4900B5F6A}" type="pres">
      <dgm:prSet presAssocID="{6E7FAC5F-CDCC-4259-9482-863ABF8DAF81}" presName="rootText" presStyleLbl="node2" presStyleIdx="2" presStyleCnt="4">
        <dgm:presLayoutVars>
          <dgm:chPref val="3"/>
        </dgm:presLayoutVars>
      </dgm:prSet>
      <dgm:spPr/>
      <dgm:t>
        <a:bodyPr/>
        <a:lstStyle/>
        <a:p>
          <a:endParaRPr lang="en-AU"/>
        </a:p>
      </dgm:t>
    </dgm:pt>
    <dgm:pt modelId="{AF7D6981-E107-408A-BD21-5DD70E5646AF}" type="pres">
      <dgm:prSet presAssocID="{6E7FAC5F-CDCC-4259-9482-863ABF8DAF81}" presName="rootConnector" presStyleLbl="node2" presStyleIdx="2" presStyleCnt="4"/>
      <dgm:spPr/>
      <dgm:t>
        <a:bodyPr/>
        <a:lstStyle/>
        <a:p>
          <a:endParaRPr lang="en-AU"/>
        </a:p>
      </dgm:t>
    </dgm:pt>
    <dgm:pt modelId="{0779E893-1969-4911-A83B-7EFB6A5AF68C}" type="pres">
      <dgm:prSet presAssocID="{6E7FAC5F-CDCC-4259-9482-863ABF8DAF81}" presName="hierChild4" presStyleCnt="0"/>
      <dgm:spPr/>
    </dgm:pt>
    <dgm:pt modelId="{338AFAB3-0CD3-4899-AC7C-22C00254CE1C}" type="pres">
      <dgm:prSet presAssocID="{6E7FAC5F-CDCC-4259-9482-863ABF8DAF81}" presName="hierChild5" presStyleCnt="0"/>
      <dgm:spPr/>
    </dgm:pt>
    <dgm:pt modelId="{B9F418DE-F256-48C0-94DC-DAB30F20D5AB}" type="pres">
      <dgm:prSet presAssocID="{CBB805C0-5F50-4B62-B800-4122006BB0B6}" presName="Name35" presStyleLbl="parChTrans1D2" presStyleIdx="3" presStyleCnt="4"/>
      <dgm:spPr/>
      <dgm:t>
        <a:bodyPr/>
        <a:lstStyle/>
        <a:p>
          <a:endParaRPr lang="en-AU"/>
        </a:p>
      </dgm:t>
    </dgm:pt>
    <dgm:pt modelId="{08E17F8A-A06C-4904-96B2-DAAD2C9D7889}" type="pres">
      <dgm:prSet presAssocID="{CE1D6697-0EA8-48AF-9119-0DC4D3F503F4}" presName="hierRoot2" presStyleCnt="0">
        <dgm:presLayoutVars>
          <dgm:hierBranch val="init"/>
        </dgm:presLayoutVars>
      </dgm:prSet>
      <dgm:spPr/>
    </dgm:pt>
    <dgm:pt modelId="{09A06D9F-C970-4E9A-9451-D97FAD78DE7F}" type="pres">
      <dgm:prSet presAssocID="{CE1D6697-0EA8-48AF-9119-0DC4D3F503F4}" presName="rootComposite" presStyleCnt="0"/>
      <dgm:spPr/>
    </dgm:pt>
    <dgm:pt modelId="{CC166D30-9FF3-4E07-BE8A-04864CCAF963}" type="pres">
      <dgm:prSet presAssocID="{CE1D6697-0EA8-48AF-9119-0DC4D3F503F4}" presName="rootText" presStyleLbl="node2" presStyleIdx="3" presStyleCnt="4">
        <dgm:presLayoutVars>
          <dgm:chPref val="3"/>
        </dgm:presLayoutVars>
      </dgm:prSet>
      <dgm:spPr/>
      <dgm:t>
        <a:bodyPr/>
        <a:lstStyle/>
        <a:p>
          <a:endParaRPr lang="en-AU"/>
        </a:p>
      </dgm:t>
    </dgm:pt>
    <dgm:pt modelId="{A5E0125F-9312-4CAF-8858-3F8F0A715C6E}" type="pres">
      <dgm:prSet presAssocID="{CE1D6697-0EA8-48AF-9119-0DC4D3F503F4}" presName="rootConnector" presStyleLbl="node2" presStyleIdx="3" presStyleCnt="4"/>
      <dgm:spPr/>
      <dgm:t>
        <a:bodyPr/>
        <a:lstStyle/>
        <a:p>
          <a:endParaRPr lang="en-AU"/>
        </a:p>
      </dgm:t>
    </dgm:pt>
    <dgm:pt modelId="{3E3F3BA5-BE23-4FCF-8138-A2A266C58DDC}" type="pres">
      <dgm:prSet presAssocID="{CE1D6697-0EA8-48AF-9119-0DC4D3F503F4}" presName="hierChild4" presStyleCnt="0"/>
      <dgm:spPr/>
    </dgm:pt>
    <dgm:pt modelId="{96DDCBEB-6097-4011-9D23-72B0297CBDF0}" type="pres">
      <dgm:prSet presAssocID="{CE1D6697-0EA8-48AF-9119-0DC4D3F503F4}" presName="hierChild5" presStyleCnt="0"/>
      <dgm:spPr/>
    </dgm:pt>
    <dgm:pt modelId="{F36451FE-78E4-42B0-88F9-73DD4F113F5B}" type="pres">
      <dgm:prSet presAssocID="{634918F6-C384-43F2-8342-6BD512583445}" presName="hierChild3" presStyleCnt="0"/>
      <dgm:spPr/>
    </dgm:pt>
  </dgm:ptLst>
  <dgm:cxnLst>
    <dgm:cxn modelId="{1723DE9A-197A-4918-B5B7-21D02769C3C9}" type="presOf" srcId="{835EECFC-CFAF-4111-B6D0-B0E126E55B9E}" destId="{BD2F22CD-24AB-4368-A353-8A703B5153DD}" srcOrd="0" destOrd="0" presId="urn:microsoft.com/office/officeart/2005/8/layout/orgChart1"/>
    <dgm:cxn modelId="{4363DC76-036A-47DB-AA2A-113CD6AAB2E6}" type="presOf" srcId="{CE1D6697-0EA8-48AF-9119-0DC4D3F503F4}" destId="{A5E0125F-9312-4CAF-8858-3F8F0A715C6E}" srcOrd="1" destOrd="0" presId="urn:microsoft.com/office/officeart/2005/8/layout/orgChart1"/>
    <dgm:cxn modelId="{95D6ABBB-48FD-4D34-83BB-2456FD0457D5}" type="presOf" srcId="{4F9EA817-E876-44D5-99F2-0E13182B3850}" destId="{FD6132FA-197F-4835-B00A-7808F2201CA7}" srcOrd="0" destOrd="0" presId="urn:microsoft.com/office/officeart/2005/8/layout/orgChart1"/>
    <dgm:cxn modelId="{A7055C65-9218-48E7-97DD-8F6DF541A8DB}" srcId="{634918F6-C384-43F2-8342-6BD512583445}" destId="{6E7FAC5F-CDCC-4259-9482-863ABF8DAF81}" srcOrd="2" destOrd="0" parTransId="{61356810-8036-44DD-9095-E9505857CC5D}" sibTransId="{DA3D022C-FD48-4C8F-8314-E7437C6F871D}"/>
    <dgm:cxn modelId="{199E1BA2-542A-492E-A0A0-62AE64173138}" type="presOf" srcId="{CBB805C0-5F50-4B62-B800-4122006BB0B6}" destId="{B9F418DE-F256-48C0-94DC-DAB30F20D5AB}" srcOrd="0" destOrd="0" presId="urn:microsoft.com/office/officeart/2005/8/layout/orgChart1"/>
    <dgm:cxn modelId="{A01C9318-B324-44A7-BAF5-18A2AC125404}" type="presOf" srcId="{BACFEEB2-EAEC-4099-ACBA-848E6C6B8A4C}" destId="{6D6077D9-C643-4C96-BFEC-6FCCB0467E19}" srcOrd="0" destOrd="0" presId="urn:microsoft.com/office/officeart/2005/8/layout/orgChart1"/>
    <dgm:cxn modelId="{04A096DE-F104-47D5-91CB-67D17151ADF4}" type="presOf" srcId="{634918F6-C384-43F2-8342-6BD512583445}" destId="{32EC3A73-9E29-480E-91DC-6E719FF7E8DE}" srcOrd="1" destOrd="0" presId="urn:microsoft.com/office/officeart/2005/8/layout/orgChart1"/>
    <dgm:cxn modelId="{CACF3133-D073-448C-9FBD-337174F623EB}" type="presOf" srcId="{FBE07FD5-43BA-4645-9048-0223EC0505FD}" destId="{7F6782FA-23C5-45B3-8C9F-A17A3EB36C33}" srcOrd="0" destOrd="0" presId="urn:microsoft.com/office/officeart/2005/8/layout/orgChart1"/>
    <dgm:cxn modelId="{B4FA5D93-7106-4BB7-9B31-18B5384E92C9}" type="presOf" srcId="{FBE07FD5-43BA-4645-9048-0223EC0505FD}" destId="{3024A69A-73BB-495A-A9ED-469D00644DC7}" srcOrd="1" destOrd="0" presId="urn:microsoft.com/office/officeart/2005/8/layout/orgChart1"/>
    <dgm:cxn modelId="{088C9469-DF03-448C-9B0A-275CDFCC1B79}" srcId="{634918F6-C384-43F2-8342-6BD512583445}" destId="{CE1D6697-0EA8-48AF-9119-0DC4D3F503F4}" srcOrd="3" destOrd="0" parTransId="{CBB805C0-5F50-4B62-B800-4122006BB0B6}" sibTransId="{A125C05F-6245-4285-A221-CF9AA4BBC80B}"/>
    <dgm:cxn modelId="{058A4F8A-210A-4EB8-8B44-7F14F482516E}" type="presOf" srcId="{769D382C-9DF9-4663-88CC-727D22780205}" destId="{F921A194-2BC4-4FD4-8C66-CC5E69D5A1D1}" srcOrd="0" destOrd="0" presId="urn:microsoft.com/office/officeart/2005/8/layout/orgChart1"/>
    <dgm:cxn modelId="{C4C6A5C5-32EC-4F0C-BDC2-D9781A795095}" srcId="{634918F6-C384-43F2-8342-6BD512583445}" destId="{F85FB88B-6D13-45BC-933F-C7A15B25DB57}" srcOrd="1" destOrd="0" parTransId="{EEDA065B-8974-45B4-887A-B357B8789E82}" sibTransId="{B859945B-C54A-48BF-AEA0-4CF38F9AB73A}"/>
    <dgm:cxn modelId="{87C2C52D-329F-49EC-ABBB-6504E957709E}" type="presOf" srcId="{BACFEEB2-EAEC-4099-ACBA-848E6C6B8A4C}" destId="{4BEAE946-E875-43B4-8575-BE7A4C001730}" srcOrd="1" destOrd="0" presId="urn:microsoft.com/office/officeart/2005/8/layout/orgChart1"/>
    <dgm:cxn modelId="{BFF1C0A3-A66B-4CD8-B53B-D67112890180}" type="presOf" srcId="{6E7FAC5F-CDCC-4259-9482-863ABF8DAF81}" destId="{AF7D6981-E107-408A-BD21-5DD70E5646AF}" srcOrd="1" destOrd="0" presId="urn:microsoft.com/office/officeart/2005/8/layout/orgChart1"/>
    <dgm:cxn modelId="{370B5443-98BB-408D-995A-A52D7139BB1C}" type="presOf" srcId="{B828B298-5252-4445-A70C-F2955A4626CD}" destId="{91EF521B-EA04-43B3-80E4-D87851CA314B}" srcOrd="0" destOrd="0" presId="urn:microsoft.com/office/officeart/2005/8/layout/orgChart1"/>
    <dgm:cxn modelId="{CDF8AAE0-CEE7-4D67-9FBB-EF789C9174B0}" type="presOf" srcId="{61356810-8036-44DD-9095-E9505857CC5D}" destId="{514A5432-E5B5-4245-B495-14BFFA8C1053}" srcOrd="0" destOrd="0" presId="urn:microsoft.com/office/officeart/2005/8/layout/orgChart1"/>
    <dgm:cxn modelId="{0CC848F2-23C1-490D-B655-A8598225B12C}" srcId="{769D382C-9DF9-4663-88CC-727D22780205}" destId="{FBE07FD5-43BA-4645-9048-0223EC0505FD}" srcOrd="0" destOrd="0" parTransId="{4F9EA817-E876-44D5-99F2-0E13182B3850}" sibTransId="{D05506D7-A7C4-474B-B6D6-D9B2B39186CB}"/>
    <dgm:cxn modelId="{4589C743-F724-4AD7-84E8-D4E8A1534368}" srcId="{835EECFC-CFAF-4111-B6D0-B0E126E55B9E}" destId="{634918F6-C384-43F2-8342-6BD512583445}" srcOrd="0" destOrd="0" parTransId="{D4386E33-080B-4D53-B529-9DEC4777EDEC}" sibTransId="{F21D7EB5-4DD2-442E-9C7C-D82EAFF5A180}"/>
    <dgm:cxn modelId="{502061EA-1874-4D62-B89C-C2FEBB536248}" type="presOf" srcId="{CE1D6697-0EA8-48AF-9119-0DC4D3F503F4}" destId="{CC166D30-9FF3-4E07-BE8A-04864CCAF963}" srcOrd="0" destOrd="0" presId="urn:microsoft.com/office/officeart/2005/8/layout/orgChart1"/>
    <dgm:cxn modelId="{E7CF2A49-B12D-4CDA-B6F5-2867A39019EB}" srcId="{634918F6-C384-43F2-8342-6BD512583445}" destId="{769D382C-9DF9-4663-88CC-727D22780205}" srcOrd="0" destOrd="0" parTransId="{FF7B9EE0-8F43-42D3-95B4-2275AF4953FB}" sibTransId="{E407050E-F6F2-48E6-BB21-BA4AA7DFB132}"/>
    <dgm:cxn modelId="{F5D0E572-88E7-42A2-A180-F8AB329133C2}" type="presOf" srcId="{EEDA065B-8974-45B4-887A-B357B8789E82}" destId="{B9C94213-C693-4EC8-9745-4BC8E741C0AD}" srcOrd="0" destOrd="0" presId="urn:microsoft.com/office/officeart/2005/8/layout/orgChart1"/>
    <dgm:cxn modelId="{5CB3DBD6-A8FE-414D-90E5-9E1DF9123D07}" srcId="{769D382C-9DF9-4663-88CC-727D22780205}" destId="{BACFEEB2-EAEC-4099-ACBA-848E6C6B8A4C}" srcOrd="1" destOrd="0" parTransId="{B828B298-5252-4445-A70C-F2955A4626CD}" sibTransId="{8E9C0950-07D1-403D-9CE2-D5B20D1133D2}"/>
    <dgm:cxn modelId="{462B0150-CC7E-465B-A2C1-C298358F50F8}" type="presOf" srcId="{769D382C-9DF9-4663-88CC-727D22780205}" destId="{6D7EEF4F-C166-4104-9822-A9F40D270F61}" srcOrd="1" destOrd="0" presId="urn:microsoft.com/office/officeart/2005/8/layout/orgChart1"/>
    <dgm:cxn modelId="{6755C203-2A78-4523-9E60-01D11CA5767E}" type="presOf" srcId="{FF7B9EE0-8F43-42D3-95B4-2275AF4953FB}" destId="{00BD22AF-2E69-404F-8FE0-D53B2498300B}" srcOrd="0" destOrd="0" presId="urn:microsoft.com/office/officeart/2005/8/layout/orgChart1"/>
    <dgm:cxn modelId="{E6C858A5-F9E0-42E1-9677-843D318B2CA0}" type="presOf" srcId="{6E7FAC5F-CDCC-4259-9482-863ABF8DAF81}" destId="{281A1CEB-ED5B-449C-9CE0-5FE4900B5F6A}" srcOrd="0" destOrd="0" presId="urn:microsoft.com/office/officeart/2005/8/layout/orgChart1"/>
    <dgm:cxn modelId="{7F514EBD-454C-4E1F-9ABD-41D6EDFDFBB4}" type="presOf" srcId="{F85FB88B-6D13-45BC-933F-C7A15B25DB57}" destId="{62843042-77D8-4E59-A7F2-D55136CB9331}" srcOrd="1" destOrd="0" presId="urn:microsoft.com/office/officeart/2005/8/layout/orgChart1"/>
    <dgm:cxn modelId="{92938AF9-1521-4AA0-B404-09213864F022}" type="presOf" srcId="{F85FB88B-6D13-45BC-933F-C7A15B25DB57}" destId="{9FB10EF6-98DE-4621-BC8A-CC1278B61CF2}" srcOrd="0" destOrd="0" presId="urn:microsoft.com/office/officeart/2005/8/layout/orgChart1"/>
    <dgm:cxn modelId="{04A6D49C-E70C-4896-8B53-EC7136E72142}" type="presOf" srcId="{634918F6-C384-43F2-8342-6BD512583445}" destId="{669094A8-D32C-46A9-B41A-EA469B9CDF42}" srcOrd="0" destOrd="0" presId="urn:microsoft.com/office/officeart/2005/8/layout/orgChart1"/>
    <dgm:cxn modelId="{41FAC8CF-FD5B-45C0-8240-D2F39C1D8FB1}" type="presParOf" srcId="{BD2F22CD-24AB-4368-A353-8A703B5153DD}" destId="{D079542A-7EEE-49DB-912F-1F86A62F85AE}" srcOrd="0" destOrd="0" presId="urn:microsoft.com/office/officeart/2005/8/layout/orgChart1"/>
    <dgm:cxn modelId="{0B446929-6436-480C-8B1B-A0E3828229CD}" type="presParOf" srcId="{D079542A-7EEE-49DB-912F-1F86A62F85AE}" destId="{08F99564-24DC-4D5B-9A0F-A83DF2145518}" srcOrd="0" destOrd="0" presId="urn:microsoft.com/office/officeart/2005/8/layout/orgChart1"/>
    <dgm:cxn modelId="{914EDED3-B103-44FF-AE91-833DD27609C1}" type="presParOf" srcId="{08F99564-24DC-4D5B-9A0F-A83DF2145518}" destId="{669094A8-D32C-46A9-B41A-EA469B9CDF42}" srcOrd="0" destOrd="0" presId="urn:microsoft.com/office/officeart/2005/8/layout/orgChart1"/>
    <dgm:cxn modelId="{37248EDA-833E-45B7-98B7-FDED64E567C7}" type="presParOf" srcId="{08F99564-24DC-4D5B-9A0F-A83DF2145518}" destId="{32EC3A73-9E29-480E-91DC-6E719FF7E8DE}" srcOrd="1" destOrd="0" presId="urn:microsoft.com/office/officeart/2005/8/layout/orgChart1"/>
    <dgm:cxn modelId="{4C4B7C4D-B0BD-4D1C-883D-9D9DDBB7ABA9}" type="presParOf" srcId="{D079542A-7EEE-49DB-912F-1F86A62F85AE}" destId="{49B1D346-487C-44E3-BC91-E74307196883}" srcOrd="1" destOrd="0" presId="urn:microsoft.com/office/officeart/2005/8/layout/orgChart1"/>
    <dgm:cxn modelId="{907E01DF-9760-4119-BB01-6C715E8D5F9F}" type="presParOf" srcId="{49B1D346-487C-44E3-BC91-E74307196883}" destId="{00BD22AF-2E69-404F-8FE0-D53B2498300B}" srcOrd="0" destOrd="0" presId="urn:microsoft.com/office/officeart/2005/8/layout/orgChart1"/>
    <dgm:cxn modelId="{836A9CFC-0B71-4C7F-ABD7-2740069D28F5}" type="presParOf" srcId="{49B1D346-487C-44E3-BC91-E74307196883}" destId="{A91D8154-5D7B-4042-8C2F-5F18991770A1}" srcOrd="1" destOrd="0" presId="urn:microsoft.com/office/officeart/2005/8/layout/orgChart1"/>
    <dgm:cxn modelId="{3F4D3E01-AB73-4BDF-B289-12FD447D6912}" type="presParOf" srcId="{A91D8154-5D7B-4042-8C2F-5F18991770A1}" destId="{8FB769A3-6D16-4F78-A7E8-2FFD270499DC}" srcOrd="0" destOrd="0" presId="urn:microsoft.com/office/officeart/2005/8/layout/orgChart1"/>
    <dgm:cxn modelId="{7FDCEDF2-CBB1-4BE9-91CA-D3CF53A4D1B5}" type="presParOf" srcId="{8FB769A3-6D16-4F78-A7E8-2FFD270499DC}" destId="{F921A194-2BC4-4FD4-8C66-CC5E69D5A1D1}" srcOrd="0" destOrd="0" presId="urn:microsoft.com/office/officeart/2005/8/layout/orgChart1"/>
    <dgm:cxn modelId="{993CE418-C166-4BC2-B7BF-758D3D3AF396}" type="presParOf" srcId="{8FB769A3-6D16-4F78-A7E8-2FFD270499DC}" destId="{6D7EEF4F-C166-4104-9822-A9F40D270F61}" srcOrd="1" destOrd="0" presId="urn:microsoft.com/office/officeart/2005/8/layout/orgChart1"/>
    <dgm:cxn modelId="{063BF56B-4340-4419-991D-48C6965FDAA0}" type="presParOf" srcId="{A91D8154-5D7B-4042-8C2F-5F18991770A1}" destId="{239684EA-B682-4B58-BD86-628BB14E8E16}" srcOrd="1" destOrd="0" presId="urn:microsoft.com/office/officeart/2005/8/layout/orgChart1"/>
    <dgm:cxn modelId="{3A075C85-3573-4885-A12F-126136DB1C0B}" type="presParOf" srcId="{239684EA-B682-4B58-BD86-628BB14E8E16}" destId="{FD6132FA-197F-4835-B00A-7808F2201CA7}" srcOrd="0" destOrd="0" presId="urn:microsoft.com/office/officeart/2005/8/layout/orgChart1"/>
    <dgm:cxn modelId="{736F80C3-E370-4F36-AF5F-D4CDA4ADB853}" type="presParOf" srcId="{239684EA-B682-4B58-BD86-628BB14E8E16}" destId="{A289519C-7B4C-4AA5-929D-241BE8BB674E}" srcOrd="1" destOrd="0" presId="urn:microsoft.com/office/officeart/2005/8/layout/orgChart1"/>
    <dgm:cxn modelId="{3A519A62-D951-44CA-9968-B35E86686236}" type="presParOf" srcId="{A289519C-7B4C-4AA5-929D-241BE8BB674E}" destId="{E1A66A23-A853-444D-9552-174ED3D17439}" srcOrd="0" destOrd="0" presId="urn:microsoft.com/office/officeart/2005/8/layout/orgChart1"/>
    <dgm:cxn modelId="{6DBFD97A-CE9A-4D00-A0A2-1D31F47E6458}" type="presParOf" srcId="{E1A66A23-A853-444D-9552-174ED3D17439}" destId="{7F6782FA-23C5-45B3-8C9F-A17A3EB36C33}" srcOrd="0" destOrd="0" presId="urn:microsoft.com/office/officeart/2005/8/layout/orgChart1"/>
    <dgm:cxn modelId="{6A58546C-3F66-4EB6-98F6-521C387B0496}" type="presParOf" srcId="{E1A66A23-A853-444D-9552-174ED3D17439}" destId="{3024A69A-73BB-495A-A9ED-469D00644DC7}" srcOrd="1" destOrd="0" presId="urn:microsoft.com/office/officeart/2005/8/layout/orgChart1"/>
    <dgm:cxn modelId="{0E87CC73-C86F-4B46-AAC9-AD962962B29D}" type="presParOf" srcId="{A289519C-7B4C-4AA5-929D-241BE8BB674E}" destId="{7696463C-B78A-4D1D-84EF-DC2B8AE3685B}" srcOrd="1" destOrd="0" presId="urn:microsoft.com/office/officeart/2005/8/layout/orgChart1"/>
    <dgm:cxn modelId="{90C20DF6-9D1C-4842-9DC4-39AB85173A83}" type="presParOf" srcId="{A289519C-7B4C-4AA5-929D-241BE8BB674E}" destId="{B20E918B-8001-43EB-AA2C-0A77560D5DB3}" srcOrd="2" destOrd="0" presId="urn:microsoft.com/office/officeart/2005/8/layout/orgChart1"/>
    <dgm:cxn modelId="{FA6D484E-3CB8-4113-9002-C05E500A490C}" type="presParOf" srcId="{239684EA-B682-4B58-BD86-628BB14E8E16}" destId="{91EF521B-EA04-43B3-80E4-D87851CA314B}" srcOrd="2" destOrd="0" presId="urn:microsoft.com/office/officeart/2005/8/layout/orgChart1"/>
    <dgm:cxn modelId="{C89397DD-C985-4D78-A11A-3BA50E0C89DA}" type="presParOf" srcId="{239684EA-B682-4B58-BD86-628BB14E8E16}" destId="{5ACE2BA0-B8CB-4634-A963-0AE6CAB2EDBF}" srcOrd="3" destOrd="0" presId="urn:microsoft.com/office/officeart/2005/8/layout/orgChart1"/>
    <dgm:cxn modelId="{7701BB52-BA06-4168-98FF-C8D2D50F207F}" type="presParOf" srcId="{5ACE2BA0-B8CB-4634-A963-0AE6CAB2EDBF}" destId="{81CE8678-FFFA-4FA9-B472-167AB0573840}" srcOrd="0" destOrd="0" presId="urn:microsoft.com/office/officeart/2005/8/layout/orgChart1"/>
    <dgm:cxn modelId="{20536CA5-6BD0-4047-BFCD-84C49172EBE1}" type="presParOf" srcId="{81CE8678-FFFA-4FA9-B472-167AB0573840}" destId="{6D6077D9-C643-4C96-BFEC-6FCCB0467E19}" srcOrd="0" destOrd="0" presId="urn:microsoft.com/office/officeart/2005/8/layout/orgChart1"/>
    <dgm:cxn modelId="{03F5BA63-5830-4942-96D5-364A6A896C11}" type="presParOf" srcId="{81CE8678-FFFA-4FA9-B472-167AB0573840}" destId="{4BEAE946-E875-43B4-8575-BE7A4C001730}" srcOrd="1" destOrd="0" presId="urn:microsoft.com/office/officeart/2005/8/layout/orgChart1"/>
    <dgm:cxn modelId="{699EB047-6CB1-4CCC-89A8-3A61BA3B0753}" type="presParOf" srcId="{5ACE2BA0-B8CB-4634-A963-0AE6CAB2EDBF}" destId="{0CA88AB4-3879-4EB4-867E-F896F387BD40}" srcOrd="1" destOrd="0" presId="urn:microsoft.com/office/officeart/2005/8/layout/orgChart1"/>
    <dgm:cxn modelId="{14475903-F5A4-4075-BD14-E24C842BB029}" type="presParOf" srcId="{5ACE2BA0-B8CB-4634-A963-0AE6CAB2EDBF}" destId="{65D5CB3E-66BC-44CA-9CE5-76ED5779B68A}" srcOrd="2" destOrd="0" presId="urn:microsoft.com/office/officeart/2005/8/layout/orgChart1"/>
    <dgm:cxn modelId="{62F25F69-930A-4799-8963-70E5D17C655B}" type="presParOf" srcId="{A91D8154-5D7B-4042-8C2F-5F18991770A1}" destId="{31865343-E0B0-40B4-B5DB-512BD83080C7}" srcOrd="2" destOrd="0" presId="urn:microsoft.com/office/officeart/2005/8/layout/orgChart1"/>
    <dgm:cxn modelId="{718DC562-3D53-4B29-A09C-F549C6DEF41D}" type="presParOf" srcId="{49B1D346-487C-44E3-BC91-E74307196883}" destId="{B9C94213-C693-4EC8-9745-4BC8E741C0AD}" srcOrd="2" destOrd="0" presId="urn:microsoft.com/office/officeart/2005/8/layout/orgChart1"/>
    <dgm:cxn modelId="{F94290EB-4A36-4639-9D5E-6CCF3E60ACFE}" type="presParOf" srcId="{49B1D346-487C-44E3-BC91-E74307196883}" destId="{03827901-C767-402B-9288-4839CD69D636}" srcOrd="3" destOrd="0" presId="urn:microsoft.com/office/officeart/2005/8/layout/orgChart1"/>
    <dgm:cxn modelId="{7F15E5AD-DCF0-4455-A82D-FBC4FEC5EC4A}" type="presParOf" srcId="{03827901-C767-402B-9288-4839CD69D636}" destId="{AE7E8C2D-8435-4FE3-89E7-08C05379A8A9}" srcOrd="0" destOrd="0" presId="urn:microsoft.com/office/officeart/2005/8/layout/orgChart1"/>
    <dgm:cxn modelId="{A08DA4FB-7D27-49E3-8B62-186CC766A00D}" type="presParOf" srcId="{AE7E8C2D-8435-4FE3-89E7-08C05379A8A9}" destId="{9FB10EF6-98DE-4621-BC8A-CC1278B61CF2}" srcOrd="0" destOrd="0" presId="urn:microsoft.com/office/officeart/2005/8/layout/orgChart1"/>
    <dgm:cxn modelId="{C04E526E-0CF4-4228-AD84-14AE40D6D801}" type="presParOf" srcId="{AE7E8C2D-8435-4FE3-89E7-08C05379A8A9}" destId="{62843042-77D8-4E59-A7F2-D55136CB9331}" srcOrd="1" destOrd="0" presId="urn:microsoft.com/office/officeart/2005/8/layout/orgChart1"/>
    <dgm:cxn modelId="{6FE55BDF-EC6B-41CF-A14C-01D2C41E369E}" type="presParOf" srcId="{03827901-C767-402B-9288-4839CD69D636}" destId="{2353983B-3382-4487-982F-9D105168C6D7}" srcOrd="1" destOrd="0" presId="urn:microsoft.com/office/officeart/2005/8/layout/orgChart1"/>
    <dgm:cxn modelId="{AC9B54D4-922C-4E84-9F79-DC4194DBC438}" type="presParOf" srcId="{03827901-C767-402B-9288-4839CD69D636}" destId="{76CC40F8-999B-4BBE-B876-8875343895AB}" srcOrd="2" destOrd="0" presId="urn:microsoft.com/office/officeart/2005/8/layout/orgChart1"/>
    <dgm:cxn modelId="{E542AB9A-1B2F-448B-B5BE-E75CCD9CA62F}" type="presParOf" srcId="{49B1D346-487C-44E3-BC91-E74307196883}" destId="{514A5432-E5B5-4245-B495-14BFFA8C1053}" srcOrd="4" destOrd="0" presId="urn:microsoft.com/office/officeart/2005/8/layout/orgChart1"/>
    <dgm:cxn modelId="{A5CFA8DF-11B3-4D13-B502-40C681DC2834}" type="presParOf" srcId="{49B1D346-487C-44E3-BC91-E74307196883}" destId="{39312525-8A32-4A79-B4B3-B11933169CA3}" srcOrd="5" destOrd="0" presId="urn:microsoft.com/office/officeart/2005/8/layout/orgChart1"/>
    <dgm:cxn modelId="{35BF0B61-6879-437E-8907-02BDFCEA1040}" type="presParOf" srcId="{39312525-8A32-4A79-B4B3-B11933169CA3}" destId="{9DF25AD6-C3F0-4432-A8C9-A1ED1053269E}" srcOrd="0" destOrd="0" presId="urn:microsoft.com/office/officeart/2005/8/layout/orgChart1"/>
    <dgm:cxn modelId="{BF4FACA1-E94D-4E9A-9E60-2D8E9BC9A6E2}" type="presParOf" srcId="{9DF25AD6-C3F0-4432-A8C9-A1ED1053269E}" destId="{281A1CEB-ED5B-449C-9CE0-5FE4900B5F6A}" srcOrd="0" destOrd="0" presId="urn:microsoft.com/office/officeart/2005/8/layout/orgChart1"/>
    <dgm:cxn modelId="{7C17EDD6-FDBC-4003-9596-83B94D6AFA29}" type="presParOf" srcId="{9DF25AD6-C3F0-4432-A8C9-A1ED1053269E}" destId="{AF7D6981-E107-408A-BD21-5DD70E5646AF}" srcOrd="1" destOrd="0" presId="urn:microsoft.com/office/officeart/2005/8/layout/orgChart1"/>
    <dgm:cxn modelId="{D82FF609-CD61-453D-87BA-57854FCABAB4}" type="presParOf" srcId="{39312525-8A32-4A79-B4B3-B11933169CA3}" destId="{0779E893-1969-4911-A83B-7EFB6A5AF68C}" srcOrd="1" destOrd="0" presId="urn:microsoft.com/office/officeart/2005/8/layout/orgChart1"/>
    <dgm:cxn modelId="{EC08AD72-34D9-45F9-9BBE-76127457DA0E}" type="presParOf" srcId="{39312525-8A32-4A79-B4B3-B11933169CA3}" destId="{338AFAB3-0CD3-4899-AC7C-22C00254CE1C}" srcOrd="2" destOrd="0" presId="urn:microsoft.com/office/officeart/2005/8/layout/orgChart1"/>
    <dgm:cxn modelId="{1AB7D6D8-F4CC-4363-BDE0-4B2CEFF6BBBA}" type="presParOf" srcId="{49B1D346-487C-44E3-BC91-E74307196883}" destId="{B9F418DE-F256-48C0-94DC-DAB30F20D5AB}" srcOrd="6" destOrd="0" presId="urn:microsoft.com/office/officeart/2005/8/layout/orgChart1"/>
    <dgm:cxn modelId="{64376D74-6B58-4E94-9A90-EAFAAFFBD946}" type="presParOf" srcId="{49B1D346-487C-44E3-BC91-E74307196883}" destId="{08E17F8A-A06C-4904-96B2-DAAD2C9D7889}" srcOrd="7" destOrd="0" presId="urn:microsoft.com/office/officeart/2005/8/layout/orgChart1"/>
    <dgm:cxn modelId="{FB26B596-998C-4688-9CB2-E084E35970E5}" type="presParOf" srcId="{08E17F8A-A06C-4904-96B2-DAAD2C9D7889}" destId="{09A06D9F-C970-4E9A-9451-D97FAD78DE7F}" srcOrd="0" destOrd="0" presId="urn:microsoft.com/office/officeart/2005/8/layout/orgChart1"/>
    <dgm:cxn modelId="{471CCCC0-4AA8-4EF1-A814-1D1EB83A23F8}" type="presParOf" srcId="{09A06D9F-C970-4E9A-9451-D97FAD78DE7F}" destId="{CC166D30-9FF3-4E07-BE8A-04864CCAF963}" srcOrd="0" destOrd="0" presId="urn:microsoft.com/office/officeart/2005/8/layout/orgChart1"/>
    <dgm:cxn modelId="{58C0D174-B03A-49E2-B431-9F0EB8E699AC}" type="presParOf" srcId="{09A06D9F-C970-4E9A-9451-D97FAD78DE7F}" destId="{A5E0125F-9312-4CAF-8858-3F8F0A715C6E}" srcOrd="1" destOrd="0" presId="urn:microsoft.com/office/officeart/2005/8/layout/orgChart1"/>
    <dgm:cxn modelId="{EFF53FDD-6ED1-45DD-AB52-BD1B77C05C36}" type="presParOf" srcId="{08E17F8A-A06C-4904-96B2-DAAD2C9D7889}" destId="{3E3F3BA5-BE23-4FCF-8138-A2A266C58DDC}" srcOrd="1" destOrd="0" presId="urn:microsoft.com/office/officeart/2005/8/layout/orgChart1"/>
    <dgm:cxn modelId="{A10EFA5F-D61F-47D6-A85C-13058E1535FC}" type="presParOf" srcId="{08E17F8A-A06C-4904-96B2-DAAD2C9D7889}" destId="{96DDCBEB-6097-4011-9D23-72B0297CBDF0}" srcOrd="2" destOrd="0" presId="urn:microsoft.com/office/officeart/2005/8/layout/orgChart1"/>
    <dgm:cxn modelId="{516BA7BD-8A74-4047-A6D6-96D8429460DA}" type="presParOf" srcId="{D079542A-7EEE-49DB-912F-1F86A62F85AE}" destId="{F36451FE-78E4-42B0-88F9-73DD4F113F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CBEE0F-9B4D-491C-84BB-3E9E0070B385}" type="datetime6">
              <a:rPr lang="en-AU" smtClean="0"/>
              <a:pPr/>
              <a:t>October 16</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99B4BD-713B-4495-9D01-E8924967338D}" type="slidenum">
              <a:rPr lang="en-AU" smtClean="0"/>
              <a:pPr/>
              <a:t>‹#›</a:t>
            </a:fld>
            <a:endParaRPr lang="en-AU" dirty="0"/>
          </a:p>
        </p:txBody>
      </p:sp>
    </p:spTree>
    <p:extLst>
      <p:ext uri="{BB962C8B-B14F-4D97-AF65-F5344CB8AC3E}">
        <p14:creationId xmlns:p14="http://schemas.microsoft.com/office/powerpoint/2010/main" val="40653553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3ACC81A-B302-4C12-B328-398E6FA12FC5}" type="datetime6">
              <a:rPr lang="en-AU" smtClean="0"/>
              <a:pPr/>
              <a:t>October 16</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E55DB7-4594-4DFF-AA9B-D4C01173DE38}" type="slidenum">
              <a:rPr lang="en-AU" smtClean="0"/>
              <a:pPr/>
              <a:t>‹#›</a:t>
            </a:fld>
            <a:endParaRPr lang="en-AU" dirty="0"/>
          </a:p>
        </p:txBody>
      </p:sp>
    </p:spTree>
    <p:extLst>
      <p:ext uri="{BB962C8B-B14F-4D97-AF65-F5344CB8AC3E}">
        <p14:creationId xmlns:p14="http://schemas.microsoft.com/office/powerpoint/2010/main" val="148647766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19</a:t>
            </a:fld>
            <a:endParaRPr lang="en-AU"/>
          </a:p>
        </p:txBody>
      </p:sp>
    </p:spTree>
    <p:extLst>
      <p:ext uri="{BB962C8B-B14F-4D97-AF65-F5344CB8AC3E}">
        <p14:creationId xmlns:p14="http://schemas.microsoft.com/office/powerpoint/2010/main" val="167057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129D6B-A748-4D41-AAC7-25E8F33AD8FA}" type="slidenum">
              <a:rPr lang="en-AU" altLang="en-US"/>
              <a:pPr eaLnBrk="1" hangingPunct="1"/>
              <a:t>38</a:t>
            </a:fld>
            <a:endParaRPr lang="en-AU" altLang="en-US"/>
          </a:p>
        </p:txBody>
      </p:sp>
      <p:sp>
        <p:nvSpPr>
          <p:cNvPr id="63491" name="Rectangle 2"/>
          <p:cNvSpPr>
            <a:spLocks noGrp="1" noRot="1" noChangeAspect="1" noChangeArrowheads="1" noTextEdit="1"/>
          </p:cNvSpPr>
          <p:nvPr>
            <p:ph type="sldImg"/>
          </p:nvPr>
        </p:nvSpPr>
        <p:spPr>
          <a:xfrm>
            <a:off x="652463" y="803275"/>
            <a:ext cx="5311775" cy="3984625"/>
          </a:xfrm>
          <a:solidFill>
            <a:srgbClr val="FFFFFF"/>
          </a:solidFill>
          <a:ln/>
        </p:spPr>
      </p:sp>
      <p:sp>
        <p:nvSpPr>
          <p:cNvPr id="63492" name="Rectangle 3"/>
          <p:cNvSpPr>
            <a:spLocks noGrp="1" noChangeArrowheads="1"/>
          </p:cNvSpPr>
          <p:nvPr>
            <p:ph type="body" idx="1"/>
          </p:nvPr>
        </p:nvSpPr>
        <p:spPr>
          <a:xfrm>
            <a:off x="880951" y="5054773"/>
            <a:ext cx="4850684" cy="4792699"/>
          </a:xfrm>
          <a:solidFill>
            <a:srgbClr val="FFFFFF"/>
          </a:solidFill>
          <a:ln>
            <a:solidFill>
              <a:srgbClr val="000000"/>
            </a:solidFill>
          </a:ln>
        </p:spPr>
        <p:txBody>
          <a:bodyPr lIns="84386" tIns="42193" rIns="84386" bIns="42193"/>
          <a:lstStyle/>
          <a:p>
            <a:pPr eaLnBrk="1" hangingPunct="1"/>
            <a:endParaRPr lang="en-AU" altLang="en-US" dirty="0" smtClean="0">
              <a:latin typeface="Arial" panose="020B0604020202020204" pitchFamily="34" charset="0"/>
            </a:endParaRPr>
          </a:p>
        </p:txBody>
      </p:sp>
    </p:spTree>
    <p:extLst>
      <p:ext uri="{BB962C8B-B14F-4D97-AF65-F5344CB8AC3E}">
        <p14:creationId xmlns:p14="http://schemas.microsoft.com/office/powerpoint/2010/main" val="320661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CF9B60-8A9F-49CA-BB5D-4D0415339A41}" type="slidenum">
              <a:rPr lang="en-AU" smtClean="0"/>
              <a:pPr eaLnBrk="1" hangingPunct="1"/>
              <a:t>39</a:t>
            </a:fld>
            <a:endParaRPr lang="en-AU" smtClean="0"/>
          </a:p>
        </p:txBody>
      </p:sp>
      <p:sp>
        <p:nvSpPr>
          <p:cNvPr id="59395" name="Rectangle 2"/>
          <p:cNvSpPr>
            <a:spLocks noGrp="1" noRot="1" noChangeAspect="1" noChangeArrowheads="1" noTextEdit="1"/>
          </p:cNvSpPr>
          <p:nvPr>
            <p:ph type="sldImg"/>
          </p:nvPr>
        </p:nvSpPr>
        <p:spPr>
          <a:xfrm>
            <a:off x="652463" y="803275"/>
            <a:ext cx="5311775" cy="3984625"/>
          </a:xfrm>
          <a:solidFill>
            <a:srgbClr val="FFFFFF"/>
          </a:solidFill>
          <a:ln/>
        </p:spPr>
      </p:sp>
      <p:sp>
        <p:nvSpPr>
          <p:cNvPr id="59396" name="Rectangle 3"/>
          <p:cNvSpPr>
            <a:spLocks noGrp="1" noChangeArrowheads="1"/>
          </p:cNvSpPr>
          <p:nvPr>
            <p:ph type="body" idx="1"/>
          </p:nvPr>
        </p:nvSpPr>
        <p:spPr>
          <a:xfrm>
            <a:off x="880951" y="5054774"/>
            <a:ext cx="4850684" cy="4792699"/>
          </a:xfrm>
          <a:solidFill>
            <a:srgbClr val="FFFFFF"/>
          </a:solidFill>
          <a:ln>
            <a:noFill/>
          </a:ln>
        </p:spPr>
        <p:txBody>
          <a:bodyPr lIns="84386" tIns="42193" rIns="84386" bIns="42193">
            <a:normAutofit/>
          </a:bodyPr>
          <a:lstStyle/>
          <a:p>
            <a:pPr eaLnBrk="1" hangingPunct="1"/>
            <a:endParaRPr lang="en-AU" dirty="0" smtClean="0"/>
          </a:p>
        </p:txBody>
      </p:sp>
    </p:spTree>
    <p:extLst>
      <p:ext uri="{BB962C8B-B14F-4D97-AF65-F5344CB8AC3E}">
        <p14:creationId xmlns:p14="http://schemas.microsoft.com/office/powerpoint/2010/main" val="231337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131724-F54D-497B-90AC-9140B80EAC66}" type="slidenum">
              <a:rPr lang="en-AU" altLang="en-US"/>
              <a:pPr eaLnBrk="1" hangingPunct="1"/>
              <a:t>40</a:t>
            </a:fld>
            <a:endParaRPr lang="en-AU" altLang="en-US"/>
          </a:p>
        </p:txBody>
      </p:sp>
      <p:sp>
        <p:nvSpPr>
          <p:cNvPr id="64515" name="Rectangle 2"/>
          <p:cNvSpPr>
            <a:spLocks noGrp="1" noRot="1" noChangeAspect="1" noChangeArrowheads="1" noTextEdit="1"/>
          </p:cNvSpPr>
          <p:nvPr>
            <p:ph type="sldImg"/>
          </p:nvPr>
        </p:nvSpPr>
        <p:spPr>
          <a:xfrm>
            <a:off x="652463" y="803275"/>
            <a:ext cx="5311775" cy="3984625"/>
          </a:xfrm>
          <a:ln/>
        </p:spPr>
      </p:sp>
      <p:sp>
        <p:nvSpPr>
          <p:cNvPr id="64516" name="Rectangle 3"/>
          <p:cNvSpPr>
            <a:spLocks noGrp="1" noChangeArrowheads="1"/>
          </p:cNvSpPr>
          <p:nvPr>
            <p:ph type="body" idx="1"/>
          </p:nvPr>
        </p:nvSpPr>
        <p:spPr>
          <a:xfrm>
            <a:off x="880951" y="5054773"/>
            <a:ext cx="4850684" cy="47926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0" tIns="44064" rIns="88130" bIns="44064"/>
          <a:lstStyle/>
          <a:p>
            <a:pPr lvl="1"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8701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41</a:t>
            </a:fld>
            <a:endParaRPr lang="en-AU"/>
          </a:p>
        </p:txBody>
      </p:sp>
    </p:spTree>
    <p:extLst>
      <p:ext uri="{BB962C8B-B14F-4D97-AF65-F5344CB8AC3E}">
        <p14:creationId xmlns:p14="http://schemas.microsoft.com/office/powerpoint/2010/main" val="72594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A36542-D5F1-4980-AD65-3EDB612F5927}" type="slidenum">
              <a:rPr lang="en-AU" altLang="en-US"/>
              <a:pPr eaLnBrk="1" hangingPunct="1"/>
              <a:t>42</a:t>
            </a:fld>
            <a:endParaRPr lang="en-AU" altLang="en-US"/>
          </a:p>
        </p:txBody>
      </p:sp>
      <p:sp>
        <p:nvSpPr>
          <p:cNvPr id="66563" name="Rectangle 2"/>
          <p:cNvSpPr>
            <a:spLocks noGrp="1" noRot="1" noChangeAspect="1" noChangeArrowheads="1" noTextEdit="1"/>
          </p:cNvSpPr>
          <p:nvPr>
            <p:ph type="sldImg"/>
          </p:nvPr>
        </p:nvSpPr>
        <p:spPr>
          <a:xfrm>
            <a:off x="652463" y="803275"/>
            <a:ext cx="5311775" cy="3984625"/>
          </a:xfrm>
          <a:solidFill>
            <a:srgbClr val="FFFFFF"/>
          </a:solidFill>
          <a:ln/>
        </p:spPr>
      </p:sp>
      <p:sp>
        <p:nvSpPr>
          <p:cNvPr id="66564" name="Rectangle 3"/>
          <p:cNvSpPr>
            <a:spLocks noGrp="1" noChangeArrowheads="1"/>
          </p:cNvSpPr>
          <p:nvPr>
            <p:ph type="body" idx="1"/>
          </p:nvPr>
        </p:nvSpPr>
        <p:spPr>
          <a:xfrm>
            <a:off x="880951" y="5054773"/>
            <a:ext cx="4850684" cy="4792699"/>
          </a:xfrm>
          <a:solidFill>
            <a:srgbClr val="FFFFFF"/>
          </a:solidFill>
          <a:ln>
            <a:solidFill>
              <a:srgbClr val="000000"/>
            </a:solidFill>
          </a:ln>
        </p:spPr>
        <p:txBody>
          <a:bodyPr lIns="84386" tIns="42193" rIns="84386" bIns="42193"/>
          <a:lstStyle/>
          <a:p>
            <a:pPr eaLnBrk="1" hangingPunct="1"/>
            <a:endParaRPr lang="en-AU" altLang="en-US" dirty="0" smtClean="0">
              <a:latin typeface="Arial" panose="020B0604020202020204" pitchFamily="34" charset="0"/>
            </a:endParaRPr>
          </a:p>
        </p:txBody>
      </p:sp>
    </p:spTree>
    <p:extLst>
      <p:ext uri="{BB962C8B-B14F-4D97-AF65-F5344CB8AC3E}">
        <p14:creationId xmlns:p14="http://schemas.microsoft.com/office/powerpoint/2010/main" val="336687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43</a:t>
            </a:fld>
            <a:endParaRPr lang="en-AU"/>
          </a:p>
        </p:txBody>
      </p:sp>
    </p:spTree>
    <p:extLst>
      <p:ext uri="{BB962C8B-B14F-4D97-AF65-F5344CB8AC3E}">
        <p14:creationId xmlns:p14="http://schemas.microsoft.com/office/powerpoint/2010/main" val="277545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44</a:t>
            </a:fld>
            <a:endParaRPr lang="en-AU"/>
          </a:p>
        </p:txBody>
      </p:sp>
    </p:spTree>
    <p:extLst>
      <p:ext uri="{BB962C8B-B14F-4D97-AF65-F5344CB8AC3E}">
        <p14:creationId xmlns:p14="http://schemas.microsoft.com/office/powerpoint/2010/main" val="254713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45</a:t>
            </a:fld>
            <a:endParaRPr lang="en-AU"/>
          </a:p>
        </p:txBody>
      </p:sp>
    </p:spTree>
    <p:extLst>
      <p:ext uri="{BB962C8B-B14F-4D97-AF65-F5344CB8AC3E}">
        <p14:creationId xmlns:p14="http://schemas.microsoft.com/office/powerpoint/2010/main" val="79283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47</a:t>
            </a:fld>
            <a:endParaRPr lang="en-AU"/>
          </a:p>
        </p:txBody>
      </p:sp>
    </p:spTree>
    <p:extLst>
      <p:ext uri="{BB962C8B-B14F-4D97-AF65-F5344CB8AC3E}">
        <p14:creationId xmlns:p14="http://schemas.microsoft.com/office/powerpoint/2010/main" val="427526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48</a:t>
            </a:fld>
            <a:endParaRPr lang="en-AU"/>
          </a:p>
        </p:txBody>
      </p:sp>
    </p:spTree>
    <p:extLst>
      <p:ext uri="{BB962C8B-B14F-4D97-AF65-F5344CB8AC3E}">
        <p14:creationId xmlns:p14="http://schemas.microsoft.com/office/powerpoint/2010/main" val="201652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433FA7-A494-4F93-AA8E-0690B9E072F0}" type="slidenum">
              <a:rPr lang="en-AU" smtClean="0"/>
              <a:pPr eaLnBrk="1" hangingPunct="1"/>
              <a:t>21</a:t>
            </a:fld>
            <a:endParaRPr lang="en-AU" smtClean="0"/>
          </a:p>
        </p:txBody>
      </p:sp>
      <p:sp>
        <p:nvSpPr>
          <p:cNvPr id="53251" name="Rectangle 2"/>
          <p:cNvSpPr>
            <a:spLocks noGrp="1" noRot="1" noChangeAspect="1" noChangeArrowheads="1" noTextEdit="1"/>
          </p:cNvSpPr>
          <p:nvPr>
            <p:ph type="sldImg"/>
          </p:nvPr>
        </p:nvSpPr>
        <p:spPr>
          <a:xfrm>
            <a:off x="906463" y="744538"/>
            <a:ext cx="4922837" cy="3692525"/>
          </a:xfrm>
          <a:solidFill>
            <a:srgbClr val="FFFFFF"/>
          </a:solidFill>
          <a:ln/>
        </p:spPr>
      </p:sp>
      <p:sp>
        <p:nvSpPr>
          <p:cNvPr id="53252" name="Rectangle 3"/>
          <p:cNvSpPr>
            <a:spLocks noGrp="1" noChangeArrowheads="1"/>
          </p:cNvSpPr>
          <p:nvPr>
            <p:ph type="body" idx="1"/>
          </p:nvPr>
        </p:nvSpPr>
        <p:spPr>
          <a:xfrm>
            <a:off x="896938" y="4684714"/>
            <a:ext cx="4938712" cy="4441825"/>
          </a:xfrm>
          <a:solidFill>
            <a:srgbClr val="FFFFFF"/>
          </a:solidFill>
          <a:ln>
            <a:noFill/>
          </a:ln>
        </p:spPr>
        <p:txBody>
          <a:bodyPr lIns="84386" tIns="42193" rIns="84386" bIns="42193">
            <a:normAutofit/>
          </a:bodyPr>
          <a:lstStyle/>
          <a:p>
            <a:pPr eaLnBrk="1" hangingPunct="1">
              <a:buFontTx/>
              <a:buNone/>
            </a:pPr>
            <a:endParaRPr lang="en-AU" dirty="0" smtClean="0"/>
          </a:p>
        </p:txBody>
      </p:sp>
    </p:spTree>
    <p:extLst>
      <p:ext uri="{BB962C8B-B14F-4D97-AF65-F5344CB8AC3E}">
        <p14:creationId xmlns:p14="http://schemas.microsoft.com/office/powerpoint/2010/main" val="41858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49</a:t>
            </a:fld>
            <a:endParaRPr lang="en-AU"/>
          </a:p>
        </p:txBody>
      </p:sp>
    </p:spTree>
    <p:extLst>
      <p:ext uri="{BB962C8B-B14F-4D97-AF65-F5344CB8AC3E}">
        <p14:creationId xmlns:p14="http://schemas.microsoft.com/office/powerpoint/2010/main" val="48708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53</a:t>
            </a:fld>
            <a:endParaRPr lang="en-AU"/>
          </a:p>
        </p:txBody>
      </p:sp>
    </p:spTree>
    <p:extLst>
      <p:ext uri="{BB962C8B-B14F-4D97-AF65-F5344CB8AC3E}">
        <p14:creationId xmlns:p14="http://schemas.microsoft.com/office/powerpoint/2010/main" val="268542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55</a:t>
            </a:fld>
            <a:endParaRPr lang="en-AU"/>
          </a:p>
        </p:txBody>
      </p:sp>
    </p:spTree>
    <p:extLst>
      <p:ext uri="{BB962C8B-B14F-4D97-AF65-F5344CB8AC3E}">
        <p14:creationId xmlns:p14="http://schemas.microsoft.com/office/powerpoint/2010/main" val="31532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56</a:t>
            </a:fld>
            <a:endParaRPr lang="en-AU"/>
          </a:p>
        </p:txBody>
      </p:sp>
    </p:spTree>
    <p:extLst>
      <p:ext uri="{BB962C8B-B14F-4D97-AF65-F5344CB8AC3E}">
        <p14:creationId xmlns:p14="http://schemas.microsoft.com/office/powerpoint/2010/main" val="1032974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57</a:t>
            </a:fld>
            <a:endParaRPr lang="en-AU"/>
          </a:p>
        </p:txBody>
      </p:sp>
    </p:spTree>
    <p:extLst>
      <p:ext uri="{BB962C8B-B14F-4D97-AF65-F5344CB8AC3E}">
        <p14:creationId xmlns:p14="http://schemas.microsoft.com/office/powerpoint/2010/main" val="64790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58</a:t>
            </a:fld>
            <a:endParaRPr lang="en-AU"/>
          </a:p>
        </p:txBody>
      </p:sp>
    </p:spTree>
    <p:extLst>
      <p:ext uri="{BB962C8B-B14F-4D97-AF65-F5344CB8AC3E}">
        <p14:creationId xmlns:p14="http://schemas.microsoft.com/office/powerpoint/2010/main" val="2002596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60</a:t>
            </a:fld>
            <a:endParaRPr lang="en-AU"/>
          </a:p>
        </p:txBody>
      </p:sp>
    </p:spTree>
    <p:extLst>
      <p:ext uri="{BB962C8B-B14F-4D97-AF65-F5344CB8AC3E}">
        <p14:creationId xmlns:p14="http://schemas.microsoft.com/office/powerpoint/2010/main" val="3520577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61</a:t>
            </a:fld>
            <a:endParaRPr lang="en-AU"/>
          </a:p>
        </p:txBody>
      </p:sp>
    </p:spTree>
    <p:extLst>
      <p:ext uri="{BB962C8B-B14F-4D97-AF65-F5344CB8AC3E}">
        <p14:creationId xmlns:p14="http://schemas.microsoft.com/office/powerpoint/2010/main" val="274628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62</a:t>
            </a:fld>
            <a:endParaRPr lang="en-AU"/>
          </a:p>
        </p:txBody>
      </p:sp>
    </p:spTree>
    <p:extLst>
      <p:ext uri="{BB962C8B-B14F-4D97-AF65-F5344CB8AC3E}">
        <p14:creationId xmlns:p14="http://schemas.microsoft.com/office/powerpoint/2010/main" val="495995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64</a:t>
            </a:fld>
            <a:endParaRPr lang="en-AU"/>
          </a:p>
        </p:txBody>
      </p:sp>
    </p:spTree>
    <p:extLst>
      <p:ext uri="{BB962C8B-B14F-4D97-AF65-F5344CB8AC3E}">
        <p14:creationId xmlns:p14="http://schemas.microsoft.com/office/powerpoint/2010/main" val="277426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29</a:t>
            </a:fld>
            <a:endParaRPr lang="en-AU"/>
          </a:p>
        </p:txBody>
      </p:sp>
    </p:spTree>
    <p:extLst>
      <p:ext uri="{BB962C8B-B14F-4D97-AF65-F5344CB8AC3E}">
        <p14:creationId xmlns:p14="http://schemas.microsoft.com/office/powerpoint/2010/main" val="2441953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65</a:t>
            </a:fld>
            <a:endParaRPr lang="en-AU"/>
          </a:p>
        </p:txBody>
      </p:sp>
    </p:spTree>
    <p:extLst>
      <p:ext uri="{BB962C8B-B14F-4D97-AF65-F5344CB8AC3E}">
        <p14:creationId xmlns:p14="http://schemas.microsoft.com/office/powerpoint/2010/main" val="2704983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66</a:t>
            </a:fld>
            <a:endParaRPr lang="en-AU"/>
          </a:p>
        </p:txBody>
      </p:sp>
    </p:spTree>
    <p:extLst>
      <p:ext uri="{BB962C8B-B14F-4D97-AF65-F5344CB8AC3E}">
        <p14:creationId xmlns:p14="http://schemas.microsoft.com/office/powerpoint/2010/main" val="2421764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67</a:t>
            </a:fld>
            <a:endParaRPr lang="en-AU"/>
          </a:p>
        </p:txBody>
      </p:sp>
    </p:spTree>
    <p:extLst>
      <p:ext uri="{BB962C8B-B14F-4D97-AF65-F5344CB8AC3E}">
        <p14:creationId xmlns:p14="http://schemas.microsoft.com/office/powerpoint/2010/main" val="3495893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68</a:t>
            </a:fld>
            <a:endParaRPr lang="en-AU"/>
          </a:p>
        </p:txBody>
      </p:sp>
    </p:spTree>
    <p:extLst>
      <p:ext uri="{BB962C8B-B14F-4D97-AF65-F5344CB8AC3E}">
        <p14:creationId xmlns:p14="http://schemas.microsoft.com/office/powerpoint/2010/main" val="441404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dirty="0"/>
          </a:p>
        </p:txBody>
      </p:sp>
      <p:sp>
        <p:nvSpPr>
          <p:cNvPr id="5" name="Slide Number Placeholder 4"/>
          <p:cNvSpPr>
            <a:spLocks noGrp="1"/>
          </p:cNvSpPr>
          <p:nvPr>
            <p:ph type="sldNum" sz="quarter" idx="11"/>
          </p:nvPr>
        </p:nvSpPr>
        <p:spPr/>
        <p:txBody>
          <a:bodyPr/>
          <a:lstStyle/>
          <a:p>
            <a:fld id="{6CE55DB7-4594-4DFF-AA9B-D4C01173DE38}" type="slidenum">
              <a:rPr lang="en-AU" smtClean="0"/>
              <a:pPr/>
              <a:t>80</a:t>
            </a:fld>
            <a:endParaRPr lang="en-AU" dirty="0"/>
          </a:p>
        </p:txBody>
      </p:sp>
    </p:spTree>
    <p:extLst>
      <p:ext uri="{BB962C8B-B14F-4D97-AF65-F5344CB8AC3E}">
        <p14:creationId xmlns:p14="http://schemas.microsoft.com/office/powerpoint/2010/main" val="190045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433FA7-A494-4F93-AA8E-0690B9E072F0}" type="slidenum">
              <a:rPr lang="en-AU" smtClean="0"/>
              <a:pPr eaLnBrk="1" hangingPunct="1"/>
              <a:t>31</a:t>
            </a:fld>
            <a:endParaRPr lang="en-AU" smtClean="0"/>
          </a:p>
        </p:txBody>
      </p:sp>
      <p:sp>
        <p:nvSpPr>
          <p:cNvPr id="53251" name="Rectangle 2"/>
          <p:cNvSpPr>
            <a:spLocks noGrp="1" noRot="1" noChangeAspect="1" noChangeArrowheads="1" noTextEdit="1"/>
          </p:cNvSpPr>
          <p:nvPr>
            <p:ph type="sldImg"/>
          </p:nvPr>
        </p:nvSpPr>
        <p:spPr>
          <a:xfrm>
            <a:off x="652463" y="803275"/>
            <a:ext cx="5311775" cy="3984625"/>
          </a:xfrm>
          <a:solidFill>
            <a:srgbClr val="FFFFFF"/>
          </a:solidFill>
          <a:ln/>
        </p:spPr>
      </p:sp>
      <p:sp>
        <p:nvSpPr>
          <p:cNvPr id="53252" name="Rectangle 3"/>
          <p:cNvSpPr>
            <a:spLocks noGrp="1" noChangeArrowheads="1"/>
          </p:cNvSpPr>
          <p:nvPr>
            <p:ph type="body" idx="1"/>
          </p:nvPr>
        </p:nvSpPr>
        <p:spPr>
          <a:xfrm>
            <a:off x="880951" y="5054774"/>
            <a:ext cx="4850684" cy="4792699"/>
          </a:xfrm>
          <a:solidFill>
            <a:srgbClr val="FFFFFF"/>
          </a:solidFill>
          <a:ln>
            <a:noFill/>
          </a:ln>
        </p:spPr>
        <p:txBody>
          <a:bodyPr lIns="84386" tIns="42193" rIns="84386" bIns="42193">
            <a:normAutofit/>
          </a:bodyPr>
          <a:lstStyle/>
          <a:p>
            <a:pPr eaLnBrk="1" hangingPunct="1">
              <a:buFontTx/>
              <a:buNone/>
            </a:pPr>
            <a:endParaRPr lang="en-AU" dirty="0" smtClean="0"/>
          </a:p>
        </p:txBody>
      </p:sp>
    </p:spTree>
    <p:extLst>
      <p:ext uri="{BB962C8B-B14F-4D97-AF65-F5344CB8AC3E}">
        <p14:creationId xmlns:p14="http://schemas.microsoft.com/office/powerpoint/2010/main" val="19270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803CD1-C482-4519-A65C-F54560C2297F}" type="slidenum">
              <a:rPr lang="en-AU" altLang="en-US"/>
              <a:pPr eaLnBrk="1" hangingPunct="1"/>
              <a:t>32</a:t>
            </a:fld>
            <a:endParaRPr lang="en-AU" altLang="en-US"/>
          </a:p>
        </p:txBody>
      </p:sp>
    </p:spTree>
    <p:extLst>
      <p:ext uri="{BB962C8B-B14F-4D97-AF65-F5344CB8AC3E}">
        <p14:creationId xmlns:p14="http://schemas.microsoft.com/office/powerpoint/2010/main" val="105895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A9EDC3-0B64-4346-9942-D5AC133E685B}" type="slidenum">
              <a:rPr lang="en-AU" altLang="en-US"/>
              <a:pPr eaLnBrk="1" hangingPunct="1"/>
              <a:t>33</a:t>
            </a:fld>
            <a:endParaRPr lang="en-AU"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0408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03ACC81A-B302-4C12-B328-398E6FA12FC5}" type="datetime6">
              <a:rPr lang="en-AU" smtClean="0"/>
              <a:pPr/>
              <a:t>October 16</a:t>
            </a:fld>
            <a:endParaRPr lang="en-AU"/>
          </a:p>
        </p:txBody>
      </p:sp>
      <p:sp>
        <p:nvSpPr>
          <p:cNvPr id="5" name="Slide Number Placeholder 4"/>
          <p:cNvSpPr>
            <a:spLocks noGrp="1"/>
          </p:cNvSpPr>
          <p:nvPr>
            <p:ph type="sldNum" sz="quarter" idx="11"/>
          </p:nvPr>
        </p:nvSpPr>
        <p:spPr/>
        <p:txBody>
          <a:bodyPr/>
          <a:lstStyle/>
          <a:p>
            <a:fld id="{6CE55DB7-4594-4DFF-AA9B-D4C01173DE38}" type="slidenum">
              <a:rPr lang="en-AU" smtClean="0"/>
              <a:pPr/>
              <a:t>34</a:t>
            </a:fld>
            <a:endParaRPr lang="en-AU"/>
          </a:p>
        </p:txBody>
      </p:sp>
    </p:spTree>
    <p:extLst>
      <p:ext uri="{BB962C8B-B14F-4D97-AF65-F5344CB8AC3E}">
        <p14:creationId xmlns:p14="http://schemas.microsoft.com/office/powerpoint/2010/main" val="388696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A9EDC3-0B64-4346-9942-D5AC133E685B}" type="slidenum">
              <a:rPr lang="en-AU" altLang="en-US"/>
              <a:pPr eaLnBrk="1" hangingPunct="1"/>
              <a:t>35</a:t>
            </a:fld>
            <a:endParaRPr lang="en-AU"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7256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F02064-699A-4529-AA78-903F99FBBD8E}" type="slidenum">
              <a:rPr lang="en-AU" altLang="en-US"/>
              <a:pPr eaLnBrk="1" hangingPunct="1"/>
              <a:t>37</a:t>
            </a:fld>
            <a:endParaRPr lang="en-AU" altLang="en-US"/>
          </a:p>
        </p:txBody>
      </p:sp>
      <p:sp>
        <p:nvSpPr>
          <p:cNvPr id="62467" name="Rectangle 2"/>
          <p:cNvSpPr>
            <a:spLocks noGrp="1" noRot="1" noChangeAspect="1" noChangeArrowheads="1" noTextEdit="1"/>
          </p:cNvSpPr>
          <p:nvPr>
            <p:ph type="sldImg"/>
          </p:nvPr>
        </p:nvSpPr>
        <p:spPr>
          <a:xfrm>
            <a:off x="652463" y="803275"/>
            <a:ext cx="5311775" cy="3984625"/>
          </a:xfrm>
          <a:solidFill>
            <a:srgbClr val="FFFFFF"/>
          </a:solidFill>
          <a:ln/>
        </p:spPr>
      </p:sp>
      <p:sp>
        <p:nvSpPr>
          <p:cNvPr id="62468" name="Rectangle 3"/>
          <p:cNvSpPr>
            <a:spLocks noGrp="1" noChangeArrowheads="1"/>
          </p:cNvSpPr>
          <p:nvPr>
            <p:ph type="body" idx="1"/>
          </p:nvPr>
        </p:nvSpPr>
        <p:spPr>
          <a:xfrm>
            <a:off x="880951" y="5054773"/>
            <a:ext cx="4850684" cy="4792699"/>
          </a:xfrm>
          <a:solidFill>
            <a:srgbClr val="FFFFFF"/>
          </a:solidFill>
          <a:ln>
            <a:solidFill>
              <a:srgbClr val="000000"/>
            </a:solidFill>
          </a:ln>
        </p:spPr>
        <p:txBody>
          <a:bodyPr lIns="84386" tIns="42193" rIns="84386" bIns="42193"/>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21775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6851650" cy="5334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76250" y="1447800"/>
            <a:ext cx="8286750" cy="4876800"/>
          </a:xfrm>
        </p:spPr>
        <p:txBody>
          <a:bodyPr/>
          <a:lstStyle/>
          <a:p>
            <a:pPr lvl="0"/>
            <a:endParaRPr lang="en-AU" noProof="0" smtClean="0"/>
          </a:p>
        </p:txBody>
      </p:sp>
      <p:sp>
        <p:nvSpPr>
          <p:cNvPr id="4" name="Rectangle 45"/>
          <p:cNvSpPr>
            <a:spLocks noGrp="1" noChangeArrowheads="1"/>
          </p:cNvSpPr>
          <p:nvPr>
            <p:ph type="dt" sz="half" idx="10"/>
          </p:nvPr>
        </p:nvSpPr>
        <p:spPr>
          <a:xfrm>
            <a:off x="6315075" y="6405563"/>
            <a:ext cx="1619250" cy="360362"/>
          </a:xfrm>
          <a:prstGeom prst="rect">
            <a:avLst/>
          </a:prstGeom>
        </p:spPr>
        <p:txBody>
          <a:bodyPr/>
          <a:lstStyle>
            <a:lvl1pPr>
              <a:defRPr/>
            </a:lvl1pPr>
          </a:lstStyle>
          <a:p>
            <a:pPr>
              <a:defRPr/>
            </a:pPr>
            <a:endParaRPr lang="en-AU"/>
          </a:p>
        </p:txBody>
      </p:sp>
      <p:sp>
        <p:nvSpPr>
          <p:cNvPr id="5" name="Rectangle 46"/>
          <p:cNvSpPr>
            <a:spLocks noGrp="1" noChangeArrowheads="1"/>
          </p:cNvSpPr>
          <p:nvPr>
            <p:ph type="ftr" sz="quarter" idx="11"/>
          </p:nvPr>
        </p:nvSpPr>
        <p:spPr>
          <a:xfrm>
            <a:off x="719138" y="6405563"/>
            <a:ext cx="4318000" cy="360362"/>
          </a:xfrm>
          <a:prstGeom prst="rect">
            <a:avLst/>
          </a:prstGeom>
        </p:spPr>
        <p:txBody>
          <a:bodyPr/>
          <a:lstStyle>
            <a:lvl1pPr>
              <a:defRPr/>
            </a:lvl1pPr>
          </a:lstStyle>
          <a:p>
            <a:pPr>
              <a:defRPr/>
            </a:pPr>
            <a:endParaRPr lang="en-AU"/>
          </a:p>
        </p:txBody>
      </p:sp>
      <p:sp>
        <p:nvSpPr>
          <p:cNvPr id="6" name="Rectangle 47"/>
          <p:cNvSpPr>
            <a:spLocks noGrp="1" noChangeArrowheads="1"/>
          </p:cNvSpPr>
          <p:nvPr>
            <p:ph type="sldNum" sz="quarter" idx="12"/>
          </p:nvPr>
        </p:nvSpPr>
        <p:spPr>
          <a:xfrm>
            <a:off x="8186738" y="6405563"/>
            <a:ext cx="509587" cy="360362"/>
          </a:xfrm>
          <a:prstGeom prst="rect">
            <a:avLst/>
          </a:prstGeom>
        </p:spPr>
        <p:txBody>
          <a:bodyPr/>
          <a:lstStyle>
            <a:lvl1pPr>
              <a:defRPr/>
            </a:lvl1pPr>
          </a:lstStyle>
          <a:p>
            <a:fld id="{B2AECB1A-882C-4F0C-ACF1-0131E21FE8FD}" type="slidenum">
              <a:rPr lang="en-AU" altLang="en-US"/>
              <a:pPr/>
              <a:t>‹#›</a:t>
            </a:fld>
            <a:endParaRPr lang="en-AU" altLang="en-US"/>
          </a:p>
        </p:txBody>
      </p:sp>
    </p:spTree>
    <p:extLst>
      <p:ext uri="{BB962C8B-B14F-4D97-AF65-F5344CB8AC3E}">
        <p14:creationId xmlns:p14="http://schemas.microsoft.com/office/powerpoint/2010/main" val="250370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2"/>
          <p:cNvSpPr>
            <a:spLocks noGrp="1"/>
          </p:cNvSpPr>
          <p:nvPr>
            <p:ph sz="half" idx="10"/>
          </p:nvPr>
        </p:nvSpPr>
        <p:spPr>
          <a:xfrm>
            <a:off x="4572000" y="1617681"/>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13"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t>SLIDE </a:t>
            </a:r>
            <a:fld id="{B602A6DE-BF6F-4EAB-917C-8134D0F37D4B}" type="slidenum">
              <a:rPr lang="en-AU" sz="1100" smtClean="0"/>
              <a:pPr algn="r"/>
              <a:t>‹#›</a:t>
            </a:fld>
            <a:endParaRPr lang="en-AU" sz="1100"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7" r:id="rId5"/>
    <p:sldLayoutId id="2147483655" r:id="rId6"/>
    <p:sldLayoutId id="2147483658" r:id="rId7"/>
    <p:sldLayoutId id="2147483652" r:id="rId8"/>
    <p:sldLayoutId id="2147483653" r:id="rId9"/>
    <p:sldLayoutId id="2147483654" r:id="rId10"/>
    <p:sldLayoutId id="2147483682" r:id="rId11"/>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t>SLIDE </a:t>
            </a:r>
            <a:fld id="{B602A6DE-BF6F-4EAB-917C-8134D0F37D4B}" type="slidenum">
              <a:rPr lang="en-AU" sz="1100" smtClean="0"/>
              <a:pPr algn="r"/>
              <a:t>‹#›</a:t>
            </a:fld>
            <a:endParaRPr lang="en-AU" sz="1100" dirty="0"/>
          </a:p>
        </p:txBody>
      </p:sp>
      <p:pic>
        <p:nvPicPr>
          <p:cNvPr id="6" name="Picture 5" descr="Header 1"/>
          <p:cNvPicPr/>
          <p:nvPr/>
        </p:nvPicPr>
        <p:blipFill>
          <a:blip r:embed="rId6"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9" r:id="rId2"/>
    <p:sldLayoutId id="2147483680" r:id="rId3"/>
    <p:sldLayoutId id="2147483681" r:id="rId4"/>
  </p:sldLayoutIdLst>
  <p:hf hdr="0" ftr="0" dt="0"/>
  <p:txStyles>
    <p:titleStyle>
      <a:lvl1pPr algn="l" defTabSz="914400" rtl="0" eaLnBrk="1" latinLnBrk="0" hangingPunct="1">
        <a:spcBef>
          <a:spcPct val="0"/>
        </a:spcBef>
        <a:buNone/>
        <a:defRPr sz="2400" kern="1200" cap="all" baseline="0">
          <a:solidFill>
            <a:schemeClr val="tx1"/>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4.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aemo.com.au/Electricity/National-Electricity-Market-NEM/Security-and-reliability/-/media/545CBC9F45624ED29D5AFB8D3F5AB878.ash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aemo.com.au/Electricity/National-Electricity-Market-NEM/-/media/2F1AF53D585547ABA3C7C7653355E890.ash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hyperlink" Target="http://www.aemo.com.au/Electricity/National-Electricity-Market-NEM/-/media/C81D980FB3814A4DBA75BC032718FF5C.ashx"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hyperlink" Target="http://www.aemo.com.au/Electricity/National-Electricity-Market-NEM/-/media/C81D980FB3814A4DBA75BC032718FF5C.ashx"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aemo.com.au/Electricity/National-Electricity-Market-NEM/-/media/2F1AF53D585547ABA3C7C7653355E890.ashx" TargetMode="Externa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WAMRPWholesale@aemo.com.au" TargetMode="External"/><Relationship Id="rId2" Type="http://schemas.openxmlformats.org/officeDocument/2006/relationships/hyperlink" Target="http://www.aemo.com.au/Stakeholder-Consultation/Industry-forums-and-working-groups/WA-Forums/WAMRP-Real-Time-Market-Forum"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8820472" cy="1584176"/>
          </a:xfrm>
        </p:spPr>
        <p:txBody>
          <a:bodyPr anchor="t">
            <a:noAutofit/>
          </a:bodyPr>
          <a:lstStyle/>
          <a:p>
            <a:r>
              <a:rPr lang="en-AU" sz="2600" dirty="0" smtClean="0"/>
              <a:t>WA Market reform program </a:t>
            </a:r>
            <a:br>
              <a:rPr lang="en-AU" sz="2600" dirty="0" smtClean="0"/>
            </a:br>
            <a:r>
              <a:rPr lang="en-AU" sz="2600" dirty="0" smtClean="0"/>
              <a:t/>
            </a:r>
            <a:br>
              <a:rPr lang="en-AU" sz="2600" dirty="0" smtClean="0"/>
            </a:br>
            <a:r>
              <a:rPr lang="en-AU" sz="2200" dirty="0" smtClean="0"/>
              <a:t/>
            </a:r>
            <a:br>
              <a:rPr lang="en-AU" sz="2200" dirty="0" smtClean="0"/>
            </a:br>
            <a:r>
              <a:rPr lang="en-AU" sz="2000" dirty="0" smtClean="0"/>
              <a:t>REAL Time Market Forum – Meeting 1</a:t>
            </a:r>
            <a:endParaRPr lang="en-AU" sz="1600" dirty="0"/>
          </a:p>
        </p:txBody>
      </p:sp>
      <p:sp>
        <p:nvSpPr>
          <p:cNvPr id="3" name="Subtitle 2"/>
          <p:cNvSpPr>
            <a:spLocks noGrp="1"/>
          </p:cNvSpPr>
          <p:nvPr>
            <p:ph type="subTitle" idx="1"/>
          </p:nvPr>
        </p:nvSpPr>
        <p:spPr>
          <a:xfrm>
            <a:off x="395536" y="2492896"/>
            <a:ext cx="6400800" cy="864096"/>
          </a:xfrm>
        </p:spPr>
        <p:txBody>
          <a:bodyPr anchor="t">
            <a:normAutofit/>
          </a:bodyPr>
          <a:lstStyle/>
          <a:p>
            <a:r>
              <a:rPr lang="en-AU" sz="1400" dirty="0" smtClean="0"/>
              <a:t>24 OCTOBER 2016</a:t>
            </a:r>
            <a:endParaRPr lang="en-AU" sz="1400" dirty="0"/>
          </a:p>
        </p:txBody>
      </p:sp>
    </p:spTree>
    <p:extLst>
      <p:ext uri="{BB962C8B-B14F-4D97-AF65-F5344CB8AC3E}">
        <p14:creationId xmlns:p14="http://schemas.microsoft.com/office/powerpoint/2010/main" val="3604622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Introduction to real time dispatch</a:t>
            </a:r>
            <a:endParaRPr lang="en-AU" dirty="0"/>
          </a:p>
        </p:txBody>
      </p:sp>
    </p:spTree>
    <p:extLst>
      <p:ext uri="{BB962C8B-B14F-4D97-AF65-F5344CB8AC3E}">
        <p14:creationId xmlns:p14="http://schemas.microsoft.com/office/powerpoint/2010/main" val="270583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Objectives</a:t>
            </a:r>
            <a:endParaRPr lang="en-AU" dirty="0"/>
          </a:p>
        </p:txBody>
      </p:sp>
      <p:sp>
        <p:nvSpPr>
          <p:cNvPr id="3" name="Text Placeholder 2"/>
          <p:cNvSpPr>
            <a:spLocks noGrp="1"/>
          </p:cNvSpPr>
          <p:nvPr>
            <p:ph type="body" sz="quarter" idx="10"/>
          </p:nvPr>
        </p:nvSpPr>
        <p:spPr/>
        <p:txBody>
          <a:bodyPr>
            <a:normAutofit/>
          </a:bodyPr>
          <a:lstStyle/>
          <a:p>
            <a:pPr marL="0" indent="0">
              <a:buNone/>
            </a:pPr>
            <a:r>
              <a:rPr lang="en-AU" dirty="0" smtClean="0"/>
              <a:t>Spot Market</a:t>
            </a:r>
          </a:p>
          <a:p>
            <a:pPr lvl="1">
              <a:buFont typeface="Arial" panose="020B0604020202020204" pitchFamily="34" charset="0"/>
              <a:buChar char="•"/>
            </a:pPr>
            <a:r>
              <a:rPr lang="en-AU" dirty="0" smtClean="0"/>
              <a:t>Market design principles</a:t>
            </a:r>
          </a:p>
          <a:p>
            <a:pPr lvl="1">
              <a:buFont typeface="Arial" panose="020B0604020202020204" pitchFamily="34" charset="0"/>
              <a:buChar char="•"/>
            </a:pPr>
            <a:r>
              <a:rPr lang="en-AU" dirty="0" smtClean="0"/>
              <a:t>AEMO responsibilities</a:t>
            </a:r>
          </a:p>
          <a:p>
            <a:pPr lvl="1">
              <a:buFont typeface="Arial" panose="020B0604020202020204" pitchFamily="34" charset="0"/>
              <a:buChar char="•"/>
            </a:pPr>
            <a:r>
              <a:rPr lang="en-AU" dirty="0" smtClean="0"/>
              <a:t>Basics</a:t>
            </a:r>
          </a:p>
          <a:p>
            <a:pPr lvl="1">
              <a:buFont typeface="Arial" panose="020B0604020202020204" pitchFamily="34" charset="0"/>
              <a:buChar char="•"/>
            </a:pPr>
            <a:r>
              <a:rPr lang="en-AU" dirty="0" smtClean="0"/>
              <a:t>Losses &amp; constraints</a:t>
            </a:r>
          </a:p>
          <a:p>
            <a:pPr lvl="1">
              <a:buFont typeface="Arial" panose="020B0604020202020204" pitchFamily="34" charset="0"/>
              <a:buChar char="•"/>
            </a:pPr>
            <a:r>
              <a:rPr lang="en-AU" dirty="0" smtClean="0"/>
              <a:t>Central dispatch and pricing</a:t>
            </a:r>
          </a:p>
          <a:p>
            <a:pPr lvl="1">
              <a:buFont typeface="Arial" panose="020B0604020202020204" pitchFamily="34" charset="0"/>
              <a:buChar char="•"/>
            </a:pPr>
            <a:r>
              <a:rPr lang="en-AU" dirty="0" smtClean="0"/>
              <a:t>Self commitment and decommitment</a:t>
            </a:r>
          </a:p>
          <a:p>
            <a:pPr lvl="1">
              <a:buFont typeface="Arial" panose="020B0604020202020204" pitchFamily="34" charset="0"/>
              <a:buChar char="•"/>
            </a:pPr>
            <a:r>
              <a:rPr lang="en-AU" dirty="0" smtClean="0"/>
              <a:t>Ancillary services</a:t>
            </a:r>
          </a:p>
          <a:p>
            <a:pPr marL="0" indent="0">
              <a:buNone/>
            </a:pPr>
            <a:r>
              <a:rPr lang="en-AU" dirty="0"/>
              <a:t>Registration </a:t>
            </a:r>
            <a:r>
              <a:rPr lang="en-AU" dirty="0" smtClean="0"/>
              <a:t>Categories</a:t>
            </a:r>
            <a:endParaRPr lang="en-AU" dirty="0"/>
          </a:p>
        </p:txBody>
      </p:sp>
    </p:spTree>
    <p:extLst>
      <p:ext uri="{BB962C8B-B14F-4D97-AF65-F5344CB8AC3E}">
        <p14:creationId xmlns:p14="http://schemas.microsoft.com/office/powerpoint/2010/main" val="399358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Spot market</a:t>
            </a:r>
            <a:endParaRPr lang="en-AU" dirty="0"/>
          </a:p>
        </p:txBody>
      </p:sp>
    </p:spTree>
    <p:extLst>
      <p:ext uri="{BB962C8B-B14F-4D97-AF65-F5344CB8AC3E}">
        <p14:creationId xmlns:p14="http://schemas.microsoft.com/office/powerpoint/2010/main" val="280159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Market design principles</a:t>
            </a:r>
            <a:endParaRPr lang="en-AU" dirty="0"/>
          </a:p>
        </p:txBody>
      </p:sp>
      <p:sp>
        <p:nvSpPr>
          <p:cNvPr id="3" name="Content Placeholder 2"/>
          <p:cNvSpPr>
            <a:spLocks noGrp="1"/>
          </p:cNvSpPr>
          <p:nvPr>
            <p:ph idx="1"/>
          </p:nvPr>
        </p:nvSpPr>
        <p:spPr/>
        <p:txBody>
          <a:bodyPr/>
          <a:lstStyle/>
          <a:p>
            <a:r>
              <a:rPr lang="en-AU" dirty="0" smtClean="0"/>
              <a:t>Minimisation of market operator decision making to allow participants the greatest amount of commercial freedom.</a:t>
            </a:r>
          </a:p>
          <a:p>
            <a:r>
              <a:rPr lang="en-AU" dirty="0" smtClean="0"/>
              <a:t>Maximum level of market transparency in the interests of efficiency by providing accurate, reliable and timely forecast information.</a:t>
            </a:r>
          </a:p>
          <a:p>
            <a:r>
              <a:rPr lang="en-AU" dirty="0" smtClean="0"/>
              <a:t>Technology neutrality.</a:t>
            </a:r>
          </a:p>
          <a:p>
            <a:r>
              <a:rPr lang="en-AU" dirty="0" smtClean="0"/>
              <a:t>Consistency between dispatch and pricing.</a:t>
            </a:r>
          </a:p>
          <a:p>
            <a:r>
              <a:rPr lang="en-AU" dirty="0" smtClean="0"/>
              <a:t>Equal access for existing and prospective participants.</a:t>
            </a:r>
          </a:p>
          <a:p>
            <a:r>
              <a:rPr lang="en-AU" dirty="0" smtClean="0"/>
              <a:t>Competitive arrangement for ancillary services.</a:t>
            </a:r>
          </a:p>
        </p:txBody>
      </p:sp>
    </p:spTree>
    <p:extLst>
      <p:ext uri="{BB962C8B-B14F-4D97-AF65-F5344CB8AC3E}">
        <p14:creationId xmlns:p14="http://schemas.microsoft.com/office/powerpoint/2010/main" val="231612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AEMO responsibilities</a:t>
            </a:r>
            <a:endParaRPr lang="en-AU" dirty="0"/>
          </a:p>
        </p:txBody>
      </p:sp>
      <p:sp>
        <p:nvSpPr>
          <p:cNvPr id="3" name="Content Placeholder 2"/>
          <p:cNvSpPr>
            <a:spLocks noGrp="1"/>
          </p:cNvSpPr>
          <p:nvPr>
            <p:ph idx="1"/>
          </p:nvPr>
        </p:nvSpPr>
        <p:spPr/>
        <p:txBody>
          <a:bodyPr/>
          <a:lstStyle/>
          <a:p>
            <a:r>
              <a:rPr lang="en-AU" dirty="0" smtClean="0"/>
              <a:t>Operate and administer the market.</a:t>
            </a:r>
          </a:p>
          <a:p>
            <a:r>
              <a:rPr lang="en-AU" dirty="0" smtClean="0"/>
              <a:t>Establish and publish a register of current participants.</a:t>
            </a:r>
          </a:p>
          <a:p>
            <a:r>
              <a:rPr lang="en-AU" dirty="0" smtClean="0"/>
              <a:t>Establish consultation procedures.</a:t>
            </a:r>
          </a:p>
          <a:p>
            <a:r>
              <a:rPr lang="en-AU" dirty="0" smtClean="0"/>
              <a:t>Publish performance indicators.</a:t>
            </a:r>
            <a:endParaRPr lang="en-AU" dirty="0"/>
          </a:p>
        </p:txBody>
      </p:sp>
    </p:spTree>
    <p:extLst>
      <p:ext uri="{BB962C8B-B14F-4D97-AF65-F5344CB8AC3E}">
        <p14:creationId xmlns:p14="http://schemas.microsoft.com/office/powerpoint/2010/main" val="265950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spot market?</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The spot market involves:</a:t>
            </a:r>
          </a:p>
          <a:p>
            <a:pPr lvl="1"/>
            <a:r>
              <a:rPr lang="en-AU" dirty="0" smtClean="0"/>
              <a:t>Facilities for receipt and processing of bids and offers.</a:t>
            </a:r>
          </a:p>
          <a:p>
            <a:pPr lvl="1"/>
            <a:r>
              <a:rPr lang="en-AU" dirty="0" smtClean="0"/>
              <a:t>A centralised dispatch process, including pre-dispatch and spot price forecasts.</a:t>
            </a:r>
          </a:p>
          <a:p>
            <a:pPr lvl="1"/>
            <a:r>
              <a:rPr lang="en-AU" dirty="0" smtClean="0"/>
              <a:t>Determination and publication of spot and ancillary services prices.</a:t>
            </a:r>
          </a:p>
          <a:p>
            <a:pPr lvl="1"/>
            <a:r>
              <a:rPr lang="en-AU" dirty="0" smtClean="0"/>
              <a:t>Statistics of spot market trading.</a:t>
            </a:r>
          </a:p>
          <a:p>
            <a:pPr lvl="1"/>
            <a:r>
              <a:rPr lang="en-AU" dirty="0" smtClean="0"/>
              <a:t>Loss factors.</a:t>
            </a:r>
          </a:p>
          <a:p>
            <a:pPr lvl="1"/>
            <a:r>
              <a:rPr lang="en-AU" dirty="0" smtClean="0"/>
              <a:t>Suspension processes.</a:t>
            </a:r>
          </a:p>
          <a:p>
            <a:pPr lvl="1"/>
            <a:r>
              <a:rPr lang="en-AU" dirty="0" smtClean="0"/>
              <a:t>Collection and dissemination of information to enable the market to operate efficiently.</a:t>
            </a:r>
          </a:p>
          <a:p>
            <a:r>
              <a:rPr lang="en-AU" dirty="0" smtClean="0"/>
              <a:t>The spot market is a mechanism for:</a:t>
            </a:r>
          </a:p>
          <a:p>
            <a:pPr lvl="1"/>
            <a:r>
              <a:rPr lang="en-AU" dirty="0" smtClean="0"/>
              <a:t>Balancing electricity supply and demand</a:t>
            </a:r>
          </a:p>
          <a:p>
            <a:pPr lvl="1"/>
            <a:r>
              <a:rPr lang="en-AU" dirty="0" smtClean="0"/>
              <a:t>Acquiring ancillary services</a:t>
            </a:r>
          </a:p>
          <a:p>
            <a:pPr lvl="1"/>
            <a:r>
              <a:rPr lang="en-AU" dirty="0" smtClean="0"/>
              <a:t>Setting a spot price at each connection point for each trading interval and an ancillary service price for each dispatch interval</a:t>
            </a:r>
          </a:p>
          <a:p>
            <a:endParaRPr lang="en-AU" dirty="0"/>
          </a:p>
        </p:txBody>
      </p:sp>
    </p:spTree>
    <p:extLst>
      <p:ext uri="{BB962C8B-B14F-4D97-AF65-F5344CB8AC3E}">
        <p14:creationId xmlns:p14="http://schemas.microsoft.com/office/powerpoint/2010/main" val="257245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terminology</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Power system security and reliability</a:t>
            </a:r>
          </a:p>
          <a:p>
            <a:pPr lvl="1"/>
            <a:r>
              <a:rPr lang="en-AU" dirty="0" smtClean="0"/>
              <a:t>Security is concerned with operation of the transmission network within its limits under normal conditions and following a contingency.</a:t>
            </a:r>
          </a:p>
          <a:p>
            <a:pPr lvl="1"/>
            <a:r>
              <a:rPr lang="en-AU" dirty="0" smtClean="0"/>
              <a:t>Reliability is concerned with ensuring adequate reserves of generation above expected demand.</a:t>
            </a:r>
          </a:p>
          <a:p>
            <a:r>
              <a:rPr lang="en-AU" dirty="0" smtClean="0"/>
              <a:t>Dispatch and pricing</a:t>
            </a:r>
          </a:p>
          <a:p>
            <a:pPr lvl="1"/>
            <a:r>
              <a:rPr lang="en-AU" dirty="0" smtClean="0"/>
              <a:t>The integration of dispatch instructions and marginal prices</a:t>
            </a:r>
          </a:p>
          <a:p>
            <a:r>
              <a:rPr lang="en-AU" dirty="0" smtClean="0"/>
              <a:t>Dispatch interval – a five minute period</a:t>
            </a:r>
          </a:p>
          <a:p>
            <a:r>
              <a:rPr lang="en-AU" dirty="0" smtClean="0"/>
              <a:t>Trading interval – a thirty minute period</a:t>
            </a:r>
          </a:p>
          <a:p>
            <a:pPr lvl="1"/>
            <a:r>
              <a:rPr lang="en-AU" dirty="0" smtClean="0"/>
              <a:t>Spot prices in a trading interval are determined by averaging the prices for the 6 dispatch intervals in a trading interval</a:t>
            </a:r>
          </a:p>
          <a:p>
            <a:r>
              <a:rPr lang="en-AU" dirty="0" smtClean="0"/>
              <a:t>Reference node – a substation which will be the reference point for pricing</a:t>
            </a:r>
          </a:p>
          <a:p>
            <a:pPr lvl="1"/>
            <a:r>
              <a:rPr lang="en-AU" dirty="0" smtClean="0"/>
              <a:t>The NEM has regional reference nodes (RRN), and will determine a regional reference price (RRP) at each RRN.</a:t>
            </a:r>
          </a:p>
          <a:p>
            <a:endParaRPr lang="en-AU" dirty="0"/>
          </a:p>
        </p:txBody>
      </p:sp>
    </p:spTree>
    <p:extLst>
      <p:ext uri="{BB962C8B-B14F-4D97-AF65-F5344CB8AC3E}">
        <p14:creationId xmlns:p14="http://schemas.microsoft.com/office/powerpoint/2010/main" val="147901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 node</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WA is to generally follow similar principles for establishing a reference node.</a:t>
            </a:r>
          </a:p>
          <a:p>
            <a:pPr lvl="1"/>
            <a:r>
              <a:rPr lang="en-AU" dirty="0" smtClean="0"/>
              <a:t>But there will only be one region.</a:t>
            </a:r>
          </a:p>
          <a:p>
            <a:r>
              <a:rPr lang="en-AU" dirty="0" smtClean="0"/>
              <a:t>NEM technical requirements for reference node:</a:t>
            </a:r>
          </a:p>
          <a:p>
            <a:pPr lvl="1"/>
            <a:r>
              <a:rPr lang="en-AU" dirty="0" smtClean="0"/>
              <a:t>At a nominated major transmission substation located at or close to the largest load centre.</a:t>
            </a:r>
          </a:p>
          <a:p>
            <a:pPr lvl="1"/>
            <a:r>
              <a:rPr lang="en-AU" dirty="0" smtClean="0"/>
              <a:t>All the requirements in the NEM presuppose more than one region, so are not relevant.</a:t>
            </a:r>
          </a:p>
          <a:p>
            <a:r>
              <a:rPr lang="en-AU" dirty="0" smtClean="0"/>
              <a:t>Current indications are that the reference node will be at Southern Terminal Station rather than Muja.</a:t>
            </a:r>
          </a:p>
          <a:p>
            <a:pPr lvl="1"/>
            <a:r>
              <a:rPr lang="en-AU" dirty="0" smtClean="0"/>
              <a:t>This will result in the price being higher during periods of congestion rather than lower.</a:t>
            </a:r>
          </a:p>
          <a:p>
            <a:pPr lvl="1"/>
            <a:r>
              <a:rPr lang="en-AU" dirty="0" smtClean="0"/>
              <a:t>This is deliberate as it signals investment and will tend to reduce the need for constrained-on compensation.</a:t>
            </a:r>
          </a:p>
        </p:txBody>
      </p:sp>
    </p:spTree>
    <p:extLst>
      <p:ext uri="{BB962C8B-B14F-4D97-AF65-F5344CB8AC3E}">
        <p14:creationId xmlns:p14="http://schemas.microsoft.com/office/powerpoint/2010/main" val="168491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Network losses</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The NEM incorporates inter-regional, intra-regional and distribution losses.</a:t>
            </a:r>
          </a:p>
          <a:p>
            <a:pPr lvl="1"/>
            <a:r>
              <a:rPr lang="en-AU" dirty="0" smtClean="0"/>
              <a:t>WA will only implement intra-regional and distributions losses. There will be will be one region.</a:t>
            </a:r>
            <a:endParaRPr lang="en-AU" dirty="0"/>
          </a:p>
          <a:p>
            <a:r>
              <a:rPr lang="en-AU" dirty="0" smtClean="0"/>
              <a:t>Losses</a:t>
            </a:r>
          </a:p>
          <a:p>
            <a:pPr lvl="1"/>
            <a:r>
              <a:rPr lang="en-AU" i="1" dirty="0" smtClean="0"/>
              <a:t>Losses</a:t>
            </a:r>
            <a:r>
              <a:rPr lang="en-AU" dirty="0" smtClean="0"/>
              <a:t> occur due to the transfer of electricity between a connection point and the reference node.</a:t>
            </a:r>
          </a:p>
          <a:p>
            <a:pPr lvl="1"/>
            <a:r>
              <a:rPr lang="en-AU" i="1" dirty="0" smtClean="0"/>
              <a:t>Loss factors</a:t>
            </a:r>
            <a:r>
              <a:rPr lang="en-AU" dirty="0" smtClean="0"/>
              <a:t> notionally describe marginal losses for electricity transmitted between a connection point and a reference node.</a:t>
            </a:r>
          </a:p>
          <a:p>
            <a:r>
              <a:rPr lang="en-AU" dirty="0" smtClean="0"/>
              <a:t>A loss factor is used as a price multiplier that can be applied to the reference price to determine the local spot price at a transmission connection point.</a:t>
            </a:r>
          </a:p>
          <a:p>
            <a:r>
              <a:rPr lang="en-AU" dirty="0" smtClean="0"/>
              <a:t>The methodology for determining loss factors will be the subject of a later forum.</a:t>
            </a:r>
          </a:p>
        </p:txBody>
      </p:sp>
    </p:spTree>
    <p:extLst>
      <p:ext uri="{BB962C8B-B14F-4D97-AF65-F5344CB8AC3E}">
        <p14:creationId xmlns:p14="http://schemas.microsoft.com/office/powerpoint/2010/main" val="1979123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Regional model </a:t>
            </a:r>
            <a:endParaRPr lang="en-AU" dirty="0"/>
          </a:p>
        </p:txBody>
      </p:sp>
      <p:sp>
        <p:nvSpPr>
          <p:cNvPr id="3" name="Rectangle 3"/>
          <p:cNvSpPr>
            <a:spLocks noChangeAspect="1" noChangeArrowheads="1"/>
          </p:cNvSpPr>
          <p:nvPr/>
        </p:nvSpPr>
        <p:spPr bwMode="auto">
          <a:xfrm>
            <a:off x="395420" y="1397000"/>
            <a:ext cx="3960556" cy="663810"/>
          </a:xfrm>
          <a:prstGeom prst="rect">
            <a:avLst/>
          </a:prstGeom>
          <a:noFill/>
          <a:ln w="9525">
            <a:noFill/>
            <a:miter lim="800000"/>
            <a:headEnd/>
            <a:tailEnd/>
          </a:ln>
        </p:spPr>
        <p:txBody>
          <a:bodyPr lIns="92075" tIns="46038" rIns="92075" bIns="46038"/>
          <a:lstStyle/>
          <a:p>
            <a:pPr>
              <a:spcBef>
                <a:spcPct val="20000"/>
              </a:spcBef>
              <a:defRPr/>
            </a:pPr>
            <a:r>
              <a:rPr lang="en-AU" sz="2000" dirty="0" smtClean="0">
                <a:solidFill>
                  <a:srgbClr val="FF0000"/>
                </a:solidFill>
              </a:rPr>
              <a:t>WEM price applies </a:t>
            </a:r>
            <a:r>
              <a:rPr lang="en-AU" sz="2000" dirty="0">
                <a:solidFill>
                  <a:srgbClr val="FF0000"/>
                </a:solidFill>
              </a:rPr>
              <a:t>at </a:t>
            </a:r>
            <a:r>
              <a:rPr lang="en-AU" sz="2000" dirty="0" smtClean="0">
                <a:solidFill>
                  <a:srgbClr val="FF0000"/>
                </a:solidFill>
              </a:rPr>
              <a:t>the Reference </a:t>
            </a:r>
            <a:r>
              <a:rPr lang="en-AU" sz="2000" dirty="0">
                <a:solidFill>
                  <a:srgbClr val="FF0000"/>
                </a:solidFill>
              </a:rPr>
              <a:t>Node </a:t>
            </a:r>
            <a:r>
              <a:rPr lang="en-AU" sz="2000" dirty="0" smtClean="0">
                <a:solidFill>
                  <a:srgbClr val="FF0000"/>
                </a:solidFill>
              </a:rPr>
              <a:t>(RN</a:t>
            </a:r>
            <a:r>
              <a:rPr lang="en-AU" sz="2000" dirty="0">
                <a:solidFill>
                  <a:srgbClr val="FF0000"/>
                </a:solidFill>
              </a:rPr>
              <a:t>)</a:t>
            </a:r>
          </a:p>
        </p:txBody>
      </p:sp>
      <p:sp>
        <p:nvSpPr>
          <p:cNvPr id="4" name="Rectangle 3"/>
          <p:cNvSpPr>
            <a:spLocks noChangeAspect="1" noChangeArrowheads="1"/>
          </p:cNvSpPr>
          <p:nvPr/>
        </p:nvSpPr>
        <p:spPr bwMode="auto">
          <a:xfrm>
            <a:off x="4644008" y="4946839"/>
            <a:ext cx="4032448" cy="667847"/>
          </a:xfrm>
          <a:prstGeom prst="rect">
            <a:avLst/>
          </a:prstGeom>
          <a:noFill/>
          <a:ln w="9525">
            <a:noFill/>
            <a:miter lim="800000"/>
            <a:headEnd/>
            <a:tailEnd/>
          </a:ln>
        </p:spPr>
        <p:txBody>
          <a:bodyPr lIns="92075" tIns="46038" rIns="92075" bIns="46038"/>
          <a:lstStyle/>
          <a:p>
            <a:pPr>
              <a:spcBef>
                <a:spcPct val="20000"/>
              </a:spcBef>
              <a:buFont typeface="Wingdings" pitchFamily="2" charset="2"/>
              <a:buNone/>
              <a:defRPr/>
            </a:pPr>
            <a:r>
              <a:rPr lang="en-AU" sz="2000" dirty="0" smtClean="0"/>
              <a:t>All prices within a region related to RN by fixed (annual) MLF</a:t>
            </a:r>
            <a:endParaRPr lang="en-AU" sz="2000" dirty="0"/>
          </a:p>
        </p:txBody>
      </p:sp>
      <p:sp>
        <p:nvSpPr>
          <p:cNvPr id="5" name="Oval 4"/>
          <p:cNvSpPr/>
          <p:nvPr/>
        </p:nvSpPr>
        <p:spPr>
          <a:xfrm>
            <a:off x="1907704" y="2328435"/>
            <a:ext cx="3024336" cy="29523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2853217" y="3965345"/>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p:cNvCxnSpPr>
            <a:stCxn id="6" idx="0"/>
            <a:endCxn id="10" idx="4"/>
          </p:cNvCxnSpPr>
          <p:nvPr/>
        </p:nvCxnSpPr>
        <p:spPr>
          <a:xfrm flipH="1" flipV="1">
            <a:off x="2775936" y="2979066"/>
            <a:ext cx="185293" cy="986279"/>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924" y="2763042"/>
            <a:ext cx="216024" cy="216024"/>
          </a:xfrm>
          <a:prstGeom prst="ellipse">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2415896" y="4181369"/>
            <a:ext cx="936104" cy="369332"/>
          </a:xfrm>
          <a:prstGeom prst="rect">
            <a:avLst/>
          </a:prstGeom>
          <a:noFill/>
        </p:spPr>
        <p:txBody>
          <a:bodyPr wrap="square" rtlCol="0">
            <a:spAutoFit/>
          </a:bodyPr>
          <a:lstStyle/>
          <a:p>
            <a:r>
              <a:rPr lang="en-AU" dirty="0" smtClean="0">
                <a:solidFill>
                  <a:srgbClr val="FF0000"/>
                </a:solidFill>
              </a:rPr>
              <a:t>RN</a:t>
            </a:r>
            <a:endParaRPr lang="en-AU" dirty="0">
              <a:solidFill>
                <a:srgbClr val="FF0000"/>
              </a:solidFill>
            </a:endParaRPr>
          </a:p>
        </p:txBody>
      </p:sp>
      <p:sp>
        <p:nvSpPr>
          <p:cNvPr id="13" name="Oval 12"/>
          <p:cNvSpPr/>
          <p:nvPr/>
        </p:nvSpPr>
        <p:spPr>
          <a:xfrm>
            <a:off x="3311860" y="2979066"/>
            <a:ext cx="216024" cy="216024"/>
          </a:xfrm>
          <a:prstGeom prst="ellipse">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4319972" y="3483122"/>
            <a:ext cx="216024" cy="216024"/>
          </a:xfrm>
          <a:prstGeom prst="ellipse">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3377758" y="4298076"/>
            <a:ext cx="216024" cy="216024"/>
          </a:xfrm>
          <a:prstGeom prst="ellipse">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a:stCxn id="6" idx="7"/>
            <a:endCxn id="13" idx="3"/>
          </p:cNvCxnSpPr>
          <p:nvPr/>
        </p:nvCxnSpPr>
        <p:spPr>
          <a:xfrm flipV="1">
            <a:off x="3037605" y="3163454"/>
            <a:ext cx="305891" cy="833527"/>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6"/>
            <a:endCxn id="14" idx="2"/>
          </p:cNvCxnSpPr>
          <p:nvPr/>
        </p:nvCxnSpPr>
        <p:spPr>
          <a:xfrm flipV="1">
            <a:off x="3069241" y="3591134"/>
            <a:ext cx="1250731" cy="482223"/>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1"/>
            <a:endCxn id="6" idx="5"/>
          </p:cNvCxnSpPr>
          <p:nvPr/>
        </p:nvCxnSpPr>
        <p:spPr>
          <a:xfrm flipH="1" flipV="1">
            <a:off x="3037605" y="4149733"/>
            <a:ext cx="371789" cy="179979"/>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296256">
            <a:off x="3256911" y="3439675"/>
            <a:ext cx="1026203" cy="338554"/>
          </a:xfrm>
          <a:prstGeom prst="rect">
            <a:avLst/>
          </a:prstGeom>
          <a:noFill/>
        </p:spPr>
        <p:txBody>
          <a:bodyPr wrap="square" rtlCol="0">
            <a:spAutoFit/>
          </a:bodyPr>
          <a:lstStyle/>
          <a:p>
            <a:r>
              <a:rPr lang="en-AU" sz="1600" dirty="0" smtClean="0">
                <a:solidFill>
                  <a:schemeClr val="tx1">
                    <a:lumMod val="60000"/>
                    <a:lumOff val="40000"/>
                  </a:schemeClr>
                </a:solidFill>
              </a:rPr>
              <a:t>Losses</a:t>
            </a:r>
            <a:endParaRPr lang="en-AU" sz="1600" dirty="0">
              <a:solidFill>
                <a:schemeClr val="tx1">
                  <a:lumMod val="60000"/>
                  <a:lumOff val="40000"/>
                </a:schemeClr>
              </a:solidFill>
            </a:endParaRPr>
          </a:p>
        </p:txBody>
      </p:sp>
      <p:sp>
        <p:nvSpPr>
          <p:cNvPr id="18" name="TextBox 17"/>
          <p:cNvSpPr txBox="1"/>
          <p:nvPr/>
        </p:nvSpPr>
        <p:spPr>
          <a:xfrm rot="1723147">
            <a:off x="3162935" y="4060049"/>
            <a:ext cx="1026203" cy="338554"/>
          </a:xfrm>
          <a:prstGeom prst="rect">
            <a:avLst/>
          </a:prstGeom>
          <a:noFill/>
        </p:spPr>
        <p:txBody>
          <a:bodyPr wrap="square" rtlCol="0">
            <a:spAutoFit/>
          </a:bodyPr>
          <a:lstStyle/>
          <a:p>
            <a:r>
              <a:rPr lang="en-AU" sz="1600" dirty="0" smtClean="0">
                <a:solidFill>
                  <a:schemeClr val="tx1">
                    <a:lumMod val="60000"/>
                    <a:lumOff val="40000"/>
                  </a:schemeClr>
                </a:solidFill>
              </a:rPr>
              <a:t>Losses</a:t>
            </a:r>
            <a:endParaRPr lang="en-AU" sz="1600" dirty="0">
              <a:solidFill>
                <a:schemeClr val="tx1">
                  <a:lumMod val="60000"/>
                  <a:lumOff val="40000"/>
                </a:schemeClr>
              </a:solidFill>
            </a:endParaRPr>
          </a:p>
        </p:txBody>
      </p:sp>
      <p:sp>
        <p:nvSpPr>
          <p:cNvPr id="19" name="TextBox 18"/>
          <p:cNvSpPr txBox="1"/>
          <p:nvPr/>
        </p:nvSpPr>
        <p:spPr>
          <a:xfrm rot="17480524">
            <a:off x="2637268" y="3147951"/>
            <a:ext cx="1026203" cy="338554"/>
          </a:xfrm>
          <a:prstGeom prst="rect">
            <a:avLst/>
          </a:prstGeom>
          <a:noFill/>
        </p:spPr>
        <p:txBody>
          <a:bodyPr wrap="square" rtlCol="0">
            <a:spAutoFit/>
          </a:bodyPr>
          <a:lstStyle/>
          <a:p>
            <a:r>
              <a:rPr lang="en-AU" sz="1600" dirty="0" smtClean="0">
                <a:solidFill>
                  <a:schemeClr val="tx1">
                    <a:lumMod val="60000"/>
                    <a:lumOff val="40000"/>
                  </a:schemeClr>
                </a:solidFill>
              </a:rPr>
              <a:t>Losses</a:t>
            </a:r>
            <a:endParaRPr lang="en-AU" sz="1600" dirty="0">
              <a:solidFill>
                <a:schemeClr val="tx1">
                  <a:lumMod val="60000"/>
                  <a:lumOff val="40000"/>
                </a:schemeClr>
              </a:solidFill>
            </a:endParaRPr>
          </a:p>
        </p:txBody>
      </p:sp>
      <p:sp>
        <p:nvSpPr>
          <p:cNvPr id="21" name="TextBox 20"/>
          <p:cNvSpPr txBox="1"/>
          <p:nvPr/>
        </p:nvSpPr>
        <p:spPr>
          <a:xfrm rot="15539331">
            <a:off x="2295962" y="3335689"/>
            <a:ext cx="902628" cy="338554"/>
          </a:xfrm>
          <a:prstGeom prst="rect">
            <a:avLst/>
          </a:prstGeom>
          <a:noFill/>
        </p:spPr>
        <p:txBody>
          <a:bodyPr wrap="square" rtlCol="0">
            <a:spAutoFit/>
          </a:bodyPr>
          <a:lstStyle/>
          <a:p>
            <a:r>
              <a:rPr lang="en-AU" sz="1600" dirty="0" smtClean="0">
                <a:solidFill>
                  <a:schemeClr val="tx1">
                    <a:lumMod val="60000"/>
                    <a:lumOff val="40000"/>
                  </a:schemeClr>
                </a:solidFill>
              </a:rPr>
              <a:t>Losses</a:t>
            </a:r>
            <a:endParaRPr lang="en-AU" sz="1600" dirty="0">
              <a:solidFill>
                <a:schemeClr val="tx1">
                  <a:lumMod val="60000"/>
                  <a:lumOff val="40000"/>
                </a:schemeClr>
              </a:solidFill>
            </a:endParaRPr>
          </a:p>
        </p:txBody>
      </p:sp>
      <p:sp>
        <p:nvSpPr>
          <p:cNvPr id="12" name="Rectangle 11"/>
          <p:cNvSpPr/>
          <p:nvPr/>
        </p:nvSpPr>
        <p:spPr>
          <a:xfrm>
            <a:off x="5173448" y="2940498"/>
            <a:ext cx="3428239" cy="1015663"/>
          </a:xfrm>
          <a:prstGeom prst="rect">
            <a:avLst/>
          </a:prstGeom>
        </p:spPr>
        <p:txBody>
          <a:bodyPr wrap="square">
            <a:spAutoFit/>
          </a:bodyPr>
          <a:lstStyle/>
          <a:p>
            <a:r>
              <a:rPr lang="en-US" altLang="en-US" sz="2000" dirty="0"/>
              <a:t>Generator bids (Band MW / Price) are made at their local connection point</a:t>
            </a:r>
            <a:endParaRPr lang="en-AU" altLang="en-US" sz="2000" dirty="0"/>
          </a:p>
        </p:txBody>
      </p:sp>
    </p:spTree>
    <p:extLst>
      <p:ext uri="{BB962C8B-B14F-4D97-AF65-F5344CB8AC3E}">
        <p14:creationId xmlns:p14="http://schemas.microsoft.com/office/powerpoint/2010/main" val="18910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p:bldP spid="19" grpId="0"/>
      <p:bldP spid="2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AGENDA</a:t>
            </a:r>
            <a:endParaRPr lang="en-AU" dirty="0"/>
          </a:p>
        </p:txBody>
      </p:sp>
      <p:sp>
        <p:nvSpPr>
          <p:cNvPr id="6" name="Text Placeholder 5"/>
          <p:cNvSpPr>
            <a:spLocks noGrp="1"/>
          </p:cNvSpPr>
          <p:nvPr>
            <p:ph type="body" sz="quarter" idx="10"/>
          </p:nvPr>
        </p:nvSpPr>
        <p:spPr/>
        <p:txBody>
          <a:bodyPr/>
          <a:lstStyle/>
          <a:p>
            <a:r>
              <a:rPr lang="en-AU" dirty="0" smtClean="0"/>
              <a:t>Welcome and confirm agenda</a:t>
            </a:r>
          </a:p>
          <a:p>
            <a:r>
              <a:rPr lang="en-AU" dirty="0" smtClean="0"/>
              <a:t>Wholesale workstream and participant engagement</a:t>
            </a:r>
          </a:p>
          <a:p>
            <a:r>
              <a:rPr lang="en-AU" dirty="0" smtClean="0"/>
              <a:t>Introduction to real time dispatch</a:t>
            </a:r>
          </a:p>
          <a:p>
            <a:r>
              <a:rPr lang="en-AU" dirty="0" smtClean="0"/>
              <a:t>Dispatch and pricing</a:t>
            </a:r>
          </a:p>
          <a:p>
            <a:r>
              <a:rPr lang="en-AU" dirty="0" smtClean="0"/>
              <a:t>Lunch</a:t>
            </a:r>
          </a:p>
          <a:p>
            <a:r>
              <a:rPr lang="en-AU" dirty="0" smtClean="0"/>
              <a:t>Bidding and offers</a:t>
            </a:r>
          </a:p>
          <a:p>
            <a:r>
              <a:rPr lang="en-AU" dirty="0" smtClean="0"/>
              <a:t>Market information</a:t>
            </a:r>
          </a:p>
          <a:p>
            <a:r>
              <a:rPr lang="en-AU" dirty="0" smtClean="0"/>
              <a:t>Wholesale market systems</a:t>
            </a:r>
          </a:p>
          <a:p>
            <a:r>
              <a:rPr lang="en-AU" dirty="0" smtClean="0"/>
              <a:t>Next meeting and closing</a:t>
            </a:r>
            <a:endParaRPr lang="en-AU" dirty="0"/>
          </a:p>
        </p:txBody>
      </p:sp>
    </p:spTree>
    <p:extLst>
      <p:ext uri="{BB962C8B-B14F-4D97-AF65-F5344CB8AC3E}">
        <p14:creationId xmlns:p14="http://schemas.microsoft.com/office/powerpoint/2010/main" val="303422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Network constraints</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A network constraint is a model of the network that described limitations on the network to convey electricity.</a:t>
            </a:r>
          </a:p>
          <a:p>
            <a:r>
              <a:rPr lang="en-AU" dirty="0" smtClean="0"/>
              <a:t>They are the first line of defence for maintaining power system security.</a:t>
            </a:r>
          </a:p>
          <a:p>
            <a:pPr lvl="1"/>
            <a:r>
              <a:rPr lang="en-AU" dirty="0" smtClean="0"/>
              <a:t>A “binding” constraint means a part of the network is being operated at or close to its limit.</a:t>
            </a:r>
          </a:p>
          <a:p>
            <a:pPr lvl="1"/>
            <a:r>
              <a:rPr lang="en-AU" dirty="0" smtClean="0"/>
              <a:t>A “violating” constraint means the network is being operated above, or at least too close for comfort to its limit.</a:t>
            </a:r>
          </a:p>
          <a:p>
            <a:pPr lvl="1"/>
            <a:r>
              <a:rPr lang="en-AU" dirty="0" smtClean="0"/>
              <a:t>It doesn’t always mean the power system is insecure, but is an indicator of the need to take action.</a:t>
            </a:r>
          </a:p>
          <a:p>
            <a:pPr lvl="1"/>
            <a:r>
              <a:rPr lang="en-AU" dirty="0" smtClean="0"/>
              <a:t>Action can include more limiting constraints, directions, contingency plans… </a:t>
            </a:r>
          </a:p>
          <a:p>
            <a:r>
              <a:rPr lang="en-AU" dirty="0" smtClean="0"/>
              <a:t>For the market, a binding constraint usually has a pricing impact:</a:t>
            </a:r>
          </a:p>
          <a:p>
            <a:pPr lvl="1"/>
            <a:r>
              <a:rPr lang="en-AU" dirty="0" smtClean="0"/>
              <a:t>A facility is constrained-on when the price is </a:t>
            </a:r>
            <a:r>
              <a:rPr lang="en-AU" u="sng" dirty="0" smtClean="0"/>
              <a:t>below</a:t>
            </a:r>
            <a:r>
              <a:rPr lang="en-AU" dirty="0" smtClean="0"/>
              <a:t> its offer due to a network constraint.</a:t>
            </a:r>
          </a:p>
          <a:p>
            <a:pPr lvl="1"/>
            <a:r>
              <a:rPr lang="en-AU" dirty="0" smtClean="0"/>
              <a:t>A facility is constrained-off when the price is </a:t>
            </a:r>
            <a:r>
              <a:rPr lang="en-AU" u="sng" dirty="0" smtClean="0"/>
              <a:t>above</a:t>
            </a:r>
            <a:r>
              <a:rPr lang="en-AU" dirty="0" smtClean="0"/>
              <a:t> its offer.</a:t>
            </a:r>
          </a:p>
          <a:p>
            <a:pPr lvl="1"/>
            <a:r>
              <a:rPr lang="en-AU" dirty="0" smtClean="0"/>
              <a:t>Consistency between dispatch and pricing occurs when the price is consistent with a facility’s offer.</a:t>
            </a:r>
          </a:p>
          <a:p>
            <a:endParaRPr lang="en-AU" dirty="0"/>
          </a:p>
        </p:txBody>
      </p:sp>
    </p:spTree>
    <p:extLst>
      <p:ext uri="{BB962C8B-B14F-4D97-AF65-F5344CB8AC3E}">
        <p14:creationId xmlns:p14="http://schemas.microsoft.com/office/powerpoint/2010/main" val="102838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defRPr/>
            </a:pPr>
            <a:r>
              <a:rPr lang="en-AU" dirty="0" err="1" smtClean="0"/>
              <a:t>Nem</a:t>
            </a:r>
            <a:r>
              <a:rPr lang="en-AU" dirty="0" smtClean="0"/>
              <a:t> bidding dispatch and pricing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57451"/>
            <a:ext cx="2545741" cy="120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79512" y="1249362"/>
            <a:ext cx="3051925" cy="5367541"/>
            <a:chOff x="179512" y="1249362"/>
            <a:chExt cx="3051925" cy="5367541"/>
          </a:xfrm>
        </p:grpSpPr>
        <p:cxnSp>
          <p:nvCxnSpPr>
            <p:cNvPr id="131" name="Straight Connector 130"/>
            <p:cNvCxnSpPr>
              <a:endCxn id="130" idx="0"/>
            </p:cNvCxnSpPr>
            <p:nvPr/>
          </p:nvCxnSpPr>
          <p:spPr>
            <a:xfrm>
              <a:off x="874075" y="3916114"/>
              <a:ext cx="1" cy="66501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77728" y="5210146"/>
              <a:ext cx="432048" cy="692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24" idx="0"/>
            </p:cNvCxnSpPr>
            <p:nvPr/>
          </p:nvCxnSpPr>
          <p:spPr>
            <a:xfrm flipH="1">
              <a:off x="1888802" y="4149080"/>
              <a:ext cx="20974" cy="16352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24" idx="7"/>
            </p:cNvCxnSpPr>
            <p:nvPr/>
          </p:nvCxnSpPr>
          <p:spPr>
            <a:xfrm flipH="1">
              <a:off x="2404641" y="5210146"/>
              <a:ext cx="291542" cy="60885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3" idx="4"/>
            </p:cNvCxnSpPr>
            <p:nvPr/>
          </p:nvCxnSpPr>
          <p:spPr>
            <a:xfrm flipH="1">
              <a:off x="2680890" y="4097220"/>
              <a:ext cx="15293" cy="192406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696183" y="5210146"/>
              <a:ext cx="370263" cy="6568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49069" y="2250450"/>
              <a:ext cx="689285" cy="6480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238354" y="2250450"/>
              <a:ext cx="612068" cy="6480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238354" y="2250450"/>
              <a:ext cx="0" cy="132256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63588" y="2250450"/>
              <a:ext cx="0" cy="146658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9" name="Rectangle 37"/>
            <p:cNvSpPr>
              <a:spLocks noChangeAspect="1" noChangeArrowheads="1"/>
            </p:cNvSpPr>
            <p:nvPr/>
          </p:nvSpPr>
          <p:spPr bwMode="auto">
            <a:xfrm>
              <a:off x="207101" y="1249362"/>
              <a:ext cx="1368901"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defTabSz="1106488">
                <a:lnSpc>
                  <a:spcPct val="90000"/>
                </a:lnSpc>
              </a:pPr>
              <a:r>
                <a:rPr lang="en-AU" sz="2000" dirty="0" smtClean="0">
                  <a:latin typeface="Calibri" panose="020F0502020204030204" pitchFamily="34" charset="0"/>
                </a:rPr>
                <a:t>Market</a:t>
              </a:r>
              <a:endParaRPr lang="en-AU" sz="2000" dirty="0">
                <a:latin typeface="Calibri" panose="020F0502020204030204" pitchFamily="34" charset="0"/>
              </a:endParaRPr>
            </a:p>
            <a:p>
              <a:pPr defTabSz="1106488">
                <a:lnSpc>
                  <a:spcPct val="90000"/>
                </a:lnSpc>
              </a:pPr>
              <a:r>
                <a:rPr lang="en-AU" sz="2000" dirty="0" smtClean="0">
                  <a:latin typeface="Calibri" panose="020F0502020204030204" pitchFamily="34" charset="0"/>
                </a:rPr>
                <a:t>Generators</a:t>
              </a:r>
              <a:endParaRPr lang="en-AU" sz="2000" dirty="0">
                <a:latin typeface="Calibri" panose="020F0502020204030204" pitchFamily="34" charset="0"/>
              </a:endParaRPr>
            </a:p>
          </p:txBody>
        </p:sp>
        <p:grpSp>
          <p:nvGrpSpPr>
            <p:cNvPr id="13" name="Group 12"/>
            <p:cNvGrpSpPr/>
            <p:nvPr/>
          </p:nvGrpSpPr>
          <p:grpSpPr>
            <a:xfrm>
              <a:off x="611560" y="1988840"/>
              <a:ext cx="504056" cy="523220"/>
              <a:chOff x="1871700" y="3095382"/>
              <a:chExt cx="504056" cy="523220"/>
            </a:xfrm>
          </p:grpSpPr>
          <p:sp>
            <p:nvSpPr>
              <p:cNvPr id="2" name="Oval 1"/>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 name="TextBox 6"/>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latin typeface="Calibri" panose="020F0502020204030204" pitchFamily="34" charset="0"/>
                  </a:rPr>
                  <a:t>G</a:t>
                </a:r>
                <a:endParaRPr lang="en-AU" sz="2800" b="1" dirty="0">
                  <a:latin typeface="Calibri" panose="020F0502020204030204" pitchFamily="34" charset="0"/>
                </a:endParaRPr>
              </a:p>
            </p:txBody>
          </p:sp>
        </p:grpSp>
        <p:grpSp>
          <p:nvGrpSpPr>
            <p:cNvPr id="14" name="Group 13"/>
            <p:cNvGrpSpPr/>
            <p:nvPr/>
          </p:nvGrpSpPr>
          <p:grpSpPr>
            <a:xfrm>
              <a:off x="1641683" y="4941168"/>
              <a:ext cx="504056" cy="523220"/>
              <a:chOff x="1871700" y="3870528"/>
              <a:chExt cx="504056" cy="523220"/>
            </a:xfrm>
          </p:grpSpPr>
          <p:sp>
            <p:nvSpPr>
              <p:cNvPr id="4" name="Rectangle 3"/>
              <p:cNvSpPr/>
              <p:nvPr/>
            </p:nvSpPr>
            <p:spPr>
              <a:xfrm>
                <a:off x="1907704" y="3916114"/>
                <a:ext cx="432048" cy="432048"/>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89" name="TextBox 88"/>
              <p:cNvSpPr txBox="1"/>
              <p:nvPr/>
            </p:nvSpPr>
            <p:spPr>
              <a:xfrm>
                <a:off x="1871700" y="3870528"/>
                <a:ext cx="504056" cy="523220"/>
              </a:xfrm>
              <a:prstGeom prst="rect">
                <a:avLst/>
              </a:prstGeom>
              <a:noFill/>
            </p:spPr>
            <p:txBody>
              <a:bodyPr wrap="square" rtlCol="0" anchor="ctr">
                <a:spAutoFit/>
              </a:bodyPr>
              <a:lstStyle/>
              <a:p>
                <a:pPr algn="ctr"/>
                <a:r>
                  <a:rPr lang="en-AU" sz="2800" b="1" dirty="0" smtClean="0">
                    <a:latin typeface="Calibri" panose="020F0502020204030204" pitchFamily="34" charset="0"/>
                  </a:rPr>
                  <a:t>R</a:t>
                </a:r>
                <a:endParaRPr lang="en-AU" sz="2800" b="1" dirty="0">
                  <a:latin typeface="Calibri" panose="020F0502020204030204" pitchFamily="34" charset="0"/>
                </a:endParaRPr>
              </a:p>
            </p:txBody>
          </p:sp>
        </p:grpSp>
        <p:sp>
          <p:nvSpPr>
            <p:cNvPr id="15" name="Oval 14"/>
            <p:cNvSpPr/>
            <p:nvPr/>
          </p:nvSpPr>
          <p:spPr>
            <a:xfrm>
              <a:off x="423125" y="3429000"/>
              <a:ext cx="2808312"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latin typeface="Calibri" panose="020F0502020204030204" pitchFamily="34" charset="0"/>
                </a:rPr>
                <a:t>Pool</a:t>
              </a:r>
              <a:endParaRPr lang="en-AU" sz="2800" b="1" dirty="0">
                <a:latin typeface="Calibri" panose="020F0502020204030204" pitchFamily="34" charset="0"/>
              </a:endParaRPr>
            </a:p>
          </p:txBody>
        </p:sp>
        <p:grpSp>
          <p:nvGrpSpPr>
            <p:cNvPr id="94" name="Group 93"/>
            <p:cNvGrpSpPr/>
            <p:nvPr/>
          </p:nvGrpSpPr>
          <p:grpSpPr>
            <a:xfrm>
              <a:off x="1287221" y="1988840"/>
              <a:ext cx="504056" cy="523220"/>
              <a:chOff x="1871700" y="3095382"/>
              <a:chExt cx="504056" cy="523220"/>
            </a:xfrm>
          </p:grpSpPr>
          <p:sp>
            <p:nvSpPr>
              <p:cNvPr id="95" name="Oval 94"/>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96" name="TextBox 95"/>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latin typeface="Calibri" panose="020F0502020204030204" pitchFamily="34" charset="0"/>
                  </a:rPr>
                  <a:t>G</a:t>
                </a:r>
                <a:endParaRPr lang="en-AU" sz="2800" b="1" dirty="0">
                  <a:latin typeface="Calibri" panose="020F0502020204030204" pitchFamily="34" charset="0"/>
                </a:endParaRPr>
              </a:p>
            </p:txBody>
          </p:sp>
        </p:grpSp>
        <p:grpSp>
          <p:nvGrpSpPr>
            <p:cNvPr id="97" name="Group 96"/>
            <p:cNvGrpSpPr/>
            <p:nvPr/>
          </p:nvGrpSpPr>
          <p:grpSpPr>
            <a:xfrm>
              <a:off x="1950322" y="1988840"/>
              <a:ext cx="504056" cy="523220"/>
              <a:chOff x="1871700" y="3095382"/>
              <a:chExt cx="504056" cy="523220"/>
            </a:xfrm>
          </p:grpSpPr>
          <p:sp>
            <p:nvSpPr>
              <p:cNvPr id="98" name="Oval 97"/>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99" name="TextBox 98"/>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latin typeface="Calibri" panose="020F0502020204030204" pitchFamily="34" charset="0"/>
                  </a:rPr>
                  <a:t>G</a:t>
                </a:r>
                <a:endParaRPr lang="en-AU" sz="2800" b="1" dirty="0">
                  <a:latin typeface="Calibri" panose="020F0502020204030204" pitchFamily="34" charset="0"/>
                </a:endParaRPr>
              </a:p>
            </p:txBody>
          </p:sp>
        </p:grpSp>
        <p:grpSp>
          <p:nvGrpSpPr>
            <p:cNvPr id="100" name="Group 99"/>
            <p:cNvGrpSpPr/>
            <p:nvPr/>
          </p:nvGrpSpPr>
          <p:grpSpPr>
            <a:xfrm>
              <a:off x="2598394" y="1988840"/>
              <a:ext cx="504056" cy="523220"/>
              <a:chOff x="1871700" y="3095382"/>
              <a:chExt cx="504056" cy="523220"/>
            </a:xfrm>
          </p:grpSpPr>
          <p:sp>
            <p:nvSpPr>
              <p:cNvPr id="101" name="Oval 100"/>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2" name="TextBox 101"/>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latin typeface="Calibri" panose="020F0502020204030204" pitchFamily="34" charset="0"/>
                  </a:rPr>
                  <a:t>G</a:t>
                </a:r>
                <a:endParaRPr lang="en-AU" sz="2800" b="1" dirty="0">
                  <a:latin typeface="Calibri" panose="020F0502020204030204" pitchFamily="34" charset="0"/>
                </a:endParaRPr>
              </a:p>
            </p:txBody>
          </p:sp>
        </p:grpSp>
        <p:grpSp>
          <p:nvGrpSpPr>
            <p:cNvPr id="103" name="Group 102"/>
            <p:cNvGrpSpPr/>
            <p:nvPr/>
          </p:nvGrpSpPr>
          <p:grpSpPr>
            <a:xfrm>
              <a:off x="1986326" y="2636912"/>
              <a:ext cx="504056" cy="523220"/>
              <a:chOff x="1871700" y="3095382"/>
              <a:chExt cx="504056" cy="523220"/>
            </a:xfrm>
          </p:grpSpPr>
          <p:sp>
            <p:nvSpPr>
              <p:cNvPr id="104" name="Oval 103"/>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5" name="TextBox 104"/>
              <p:cNvSpPr txBox="1"/>
              <p:nvPr/>
            </p:nvSpPr>
            <p:spPr>
              <a:xfrm>
                <a:off x="1871700" y="3095382"/>
                <a:ext cx="504056" cy="523220"/>
              </a:xfrm>
              <a:prstGeom prst="rect">
                <a:avLst/>
              </a:prstGeom>
              <a:noFill/>
            </p:spPr>
            <p:txBody>
              <a:bodyPr wrap="square" rtlCol="0" anchor="ctr">
                <a:spAutoFit/>
              </a:bodyPr>
              <a:lstStyle/>
              <a:p>
                <a:pPr algn="ctr"/>
                <a:endParaRPr lang="en-AU" sz="2800" b="1" dirty="0">
                  <a:latin typeface="Calibri" panose="020F0502020204030204" pitchFamily="34" charset="0"/>
                </a:endParaRPr>
              </a:p>
            </p:txBody>
          </p:sp>
        </p:grpSp>
        <p:sp>
          <p:nvSpPr>
            <p:cNvPr id="24" name="Oval 23"/>
            <p:cNvSpPr/>
            <p:nvPr/>
          </p:nvSpPr>
          <p:spPr>
            <a:xfrm>
              <a:off x="1770302"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nvGrpSpPr>
            <p:cNvPr id="120" name="Group 119"/>
            <p:cNvGrpSpPr/>
            <p:nvPr/>
          </p:nvGrpSpPr>
          <p:grpSpPr>
            <a:xfrm>
              <a:off x="2439349" y="4941168"/>
              <a:ext cx="504056" cy="523220"/>
              <a:chOff x="1871700" y="3870528"/>
              <a:chExt cx="504056" cy="523220"/>
            </a:xfrm>
          </p:grpSpPr>
          <p:sp>
            <p:nvSpPr>
              <p:cNvPr id="121" name="Rectangle 120"/>
              <p:cNvSpPr/>
              <p:nvPr/>
            </p:nvSpPr>
            <p:spPr>
              <a:xfrm>
                <a:off x="1907704" y="3916114"/>
                <a:ext cx="432048" cy="432048"/>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22" name="TextBox 121"/>
              <p:cNvSpPr txBox="1"/>
              <p:nvPr/>
            </p:nvSpPr>
            <p:spPr>
              <a:xfrm>
                <a:off x="1871700" y="3870528"/>
                <a:ext cx="504056" cy="523220"/>
              </a:xfrm>
              <a:prstGeom prst="rect">
                <a:avLst/>
              </a:prstGeom>
              <a:noFill/>
            </p:spPr>
            <p:txBody>
              <a:bodyPr wrap="square" rtlCol="0" anchor="ctr">
                <a:spAutoFit/>
              </a:bodyPr>
              <a:lstStyle/>
              <a:p>
                <a:pPr algn="ctr"/>
                <a:r>
                  <a:rPr lang="en-AU" sz="2800" b="1" dirty="0" smtClean="0">
                    <a:latin typeface="Calibri" panose="020F0502020204030204" pitchFamily="34" charset="0"/>
                  </a:rPr>
                  <a:t>R</a:t>
                </a:r>
                <a:endParaRPr lang="en-AU" sz="2800" b="1" dirty="0">
                  <a:latin typeface="Calibri" panose="020F0502020204030204" pitchFamily="34" charset="0"/>
                </a:endParaRPr>
              </a:p>
            </p:txBody>
          </p:sp>
        </p:grpSp>
        <p:sp>
          <p:nvSpPr>
            <p:cNvPr id="123" name="Oval 122"/>
            <p:cNvSpPr/>
            <p:nvPr/>
          </p:nvSpPr>
          <p:spPr>
            <a:xfrm>
              <a:off x="2562390"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24" name="Oval 123"/>
            <p:cNvSpPr/>
            <p:nvPr/>
          </p:nvSpPr>
          <p:spPr>
            <a:xfrm>
              <a:off x="2202350"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25" name="Oval 124"/>
            <p:cNvSpPr/>
            <p:nvPr/>
          </p:nvSpPr>
          <p:spPr>
            <a:xfrm>
              <a:off x="2922430"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26" name="Oval 125"/>
            <p:cNvSpPr/>
            <p:nvPr/>
          </p:nvSpPr>
          <p:spPr>
            <a:xfrm>
              <a:off x="1359229"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30" name="Oval 129"/>
            <p:cNvSpPr/>
            <p:nvPr/>
          </p:nvSpPr>
          <p:spPr>
            <a:xfrm>
              <a:off x="755576" y="4581128"/>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45" name="Rectangle 37"/>
            <p:cNvSpPr>
              <a:spLocks noChangeAspect="1" noChangeArrowheads="1"/>
            </p:cNvSpPr>
            <p:nvPr/>
          </p:nvSpPr>
          <p:spPr bwMode="auto">
            <a:xfrm>
              <a:off x="179512" y="4869160"/>
              <a:ext cx="1312732" cy="656590"/>
            </a:xfrm>
            <a:prstGeom prst="rect">
              <a:avLst/>
            </a:prstGeom>
            <a:noFill/>
            <a:ln>
              <a:noFill/>
            </a:ln>
            <a:extLst/>
          </p:spPr>
          <p:txBody>
            <a:bodyPr wrap="none" lIns="101600" tIns="50800" rIns="101600" bIns="50800">
              <a:spAutoFit/>
            </a:bodyPr>
            <a:lstStyle/>
            <a:p>
              <a:pPr defTabSz="1106488">
                <a:lnSpc>
                  <a:spcPct val="90000"/>
                </a:lnSpc>
              </a:pPr>
              <a:r>
                <a:rPr lang="en-AU" sz="2000" dirty="0" smtClean="0">
                  <a:latin typeface="Calibri" panose="020F0502020204030204" pitchFamily="34" charset="0"/>
                </a:rPr>
                <a:t>Market</a:t>
              </a:r>
              <a:endParaRPr lang="en-AU" sz="2000" dirty="0">
                <a:latin typeface="Calibri" panose="020F0502020204030204" pitchFamily="34" charset="0"/>
              </a:endParaRPr>
            </a:p>
            <a:p>
              <a:pPr defTabSz="1106488">
                <a:lnSpc>
                  <a:spcPct val="90000"/>
                </a:lnSpc>
              </a:pPr>
              <a:r>
                <a:rPr lang="en-AU" sz="2000" dirty="0" smtClean="0">
                  <a:latin typeface="Calibri" panose="020F0502020204030204" pitchFamily="34" charset="0"/>
                </a:rPr>
                <a:t>Customers</a:t>
              </a:r>
              <a:endParaRPr lang="en-AU" sz="2000" dirty="0">
                <a:latin typeface="Calibri" panose="020F0502020204030204" pitchFamily="34" charset="0"/>
              </a:endParaRPr>
            </a:p>
          </p:txBody>
        </p:sp>
        <p:sp>
          <p:nvSpPr>
            <p:cNvPr id="146" name="Rectangle 37"/>
            <p:cNvSpPr>
              <a:spLocks noChangeAspect="1" noChangeArrowheads="1"/>
            </p:cNvSpPr>
            <p:nvPr/>
          </p:nvSpPr>
          <p:spPr bwMode="auto">
            <a:xfrm>
              <a:off x="1549069" y="6237312"/>
              <a:ext cx="1237968"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defTabSz="1106488">
                <a:lnSpc>
                  <a:spcPct val="90000"/>
                </a:lnSpc>
              </a:pPr>
              <a:r>
                <a:rPr lang="en-AU" sz="2000" dirty="0" smtClean="0">
                  <a:latin typeface="Calibri" panose="020F0502020204030204" pitchFamily="34" charset="0"/>
                </a:rPr>
                <a:t>End Users</a:t>
              </a:r>
              <a:endParaRPr lang="en-AU" sz="2000" dirty="0">
                <a:latin typeface="Calibri" panose="020F0502020204030204" pitchFamily="34" charset="0"/>
              </a:endParaRPr>
            </a:p>
          </p:txBody>
        </p:sp>
      </p:grpSp>
      <p:sp>
        <p:nvSpPr>
          <p:cNvPr id="151" name="Rectangle 37"/>
          <p:cNvSpPr>
            <a:spLocks noChangeAspect="1" noChangeArrowheads="1"/>
          </p:cNvSpPr>
          <p:nvPr/>
        </p:nvSpPr>
        <p:spPr bwMode="auto">
          <a:xfrm>
            <a:off x="4345603" y="1556792"/>
            <a:ext cx="1702389" cy="656590"/>
          </a:xfrm>
          <a:prstGeom prst="rect">
            <a:avLst/>
          </a:prstGeom>
          <a:noFill/>
          <a:ln w="571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lIns="101600" tIns="50800" rIns="101600" bIns="50800">
            <a:spAutoFit/>
          </a:bodyPr>
          <a:lstStyle/>
          <a:p>
            <a:pPr algn="ctr" defTabSz="1106488">
              <a:lnSpc>
                <a:spcPct val="90000"/>
              </a:lnSpc>
            </a:pPr>
            <a:r>
              <a:rPr lang="en-AU" sz="2000" dirty="0" smtClean="0">
                <a:latin typeface="Calibri" panose="020F0502020204030204" pitchFamily="34" charset="0"/>
              </a:rPr>
              <a:t>Scheduled/S-S</a:t>
            </a:r>
            <a:endParaRPr lang="en-AU" sz="2000" dirty="0">
              <a:latin typeface="Calibri" panose="020F0502020204030204" pitchFamily="34" charset="0"/>
            </a:endParaRPr>
          </a:p>
          <a:p>
            <a:pPr algn="ctr" defTabSz="1106488">
              <a:lnSpc>
                <a:spcPct val="90000"/>
              </a:lnSpc>
            </a:pPr>
            <a:r>
              <a:rPr lang="en-AU" sz="2000" dirty="0" smtClean="0">
                <a:latin typeface="Calibri" panose="020F0502020204030204" pitchFamily="34" charset="0"/>
              </a:rPr>
              <a:t>Generators</a:t>
            </a:r>
            <a:endParaRPr lang="en-AU" sz="2000" dirty="0">
              <a:latin typeface="Calibri" panose="020F0502020204030204" pitchFamily="34" charset="0"/>
            </a:endParaRPr>
          </a:p>
        </p:txBody>
      </p:sp>
      <p:sp>
        <p:nvSpPr>
          <p:cNvPr id="152" name="Rectangle 37"/>
          <p:cNvSpPr>
            <a:spLocks noChangeAspect="1" noChangeArrowheads="1"/>
          </p:cNvSpPr>
          <p:nvPr/>
        </p:nvSpPr>
        <p:spPr bwMode="auto">
          <a:xfrm>
            <a:off x="4553192" y="5436706"/>
            <a:ext cx="1287211" cy="65659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lIns="101600" tIns="50800" rIns="101600" bIns="50800">
            <a:spAutoFit/>
          </a:bodyPr>
          <a:lstStyle/>
          <a:p>
            <a:pPr algn="ctr" defTabSz="1106488">
              <a:lnSpc>
                <a:spcPct val="90000"/>
              </a:lnSpc>
            </a:pPr>
            <a:r>
              <a:rPr lang="en-AU" sz="2000" dirty="0" smtClean="0">
                <a:latin typeface="Calibri" panose="020F0502020204030204" pitchFamily="34" charset="0"/>
              </a:rPr>
              <a:t>Scheduled</a:t>
            </a:r>
          </a:p>
          <a:p>
            <a:pPr algn="ctr" defTabSz="1106488">
              <a:lnSpc>
                <a:spcPct val="90000"/>
              </a:lnSpc>
            </a:pPr>
            <a:r>
              <a:rPr lang="en-AU" sz="2000" dirty="0" smtClean="0">
                <a:latin typeface="Calibri" panose="020F0502020204030204" pitchFamily="34" charset="0"/>
              </a:rPr>
              <a:t>Demand</a:t>
            </a:r>
            <a:endParaRPr lang="en-AU" sz="2000" dirty="0">
              <a:latin typeface="Calibri" panose="020F0502020204030204" pitchFamily="34" charset="0"/>
            </a:endParaRPr>
          </a:p>
        </p:txBody>
      </p:sp>
      <p:grpSp>
        <p:nvGrpSpPr>
          <p:cNvPr id="7179" name="Group 7178"/>
          <p:cNvGrpSpPr/>
          <p:nvPr/>
        </p:nvGrpSpPr>
        <p:grpSpPr>
          <a:xfrm>
            <a:off x="4115564" y="4319518"/>
            <a:ext cx="744468" cy="909682"/>
            <a:chOff x="4115564" y="4319518"/>
            <a:chExt cx="744468" cy="909682"/>
          </a:xfrm>
        </p:grpSpPr>
        <p:sp>
          <p:nvSpPr>
            <p:cNvPr id="153" name="Rectangle 37"/>
            <p:cNvSpPr>
              <a:spLocks noChangeAspect="1" noChangeArrowheads="1"/>
            </p:cNvSpPr>
            <p:nvPr/>
          </p:nvSpPr>
          <p:spPr bwMode="auto">
            <a:xfrm>
              <a:off x="4115564" y="4818990"/>
              <a:ext cx="639599"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FFC000"/>
                  </a:solidFill>
                  <a:latin typeface="Calibri" panose="020F0502020204030204" pitchFamily="34" charset="0"/>
                </a:rPr>
                <a:t>Bids</a:t>
              </a:r>
              <a:endParaRPr lang="en-AU" sz="2000" dirty="0">
                <a:solidFill>
                  <a:srgbClr val="FFC000"/>
                </a:solidFill>
                <a:latin typeface="Calibri" panose="020F0502020204030204" pitchFamily="34" charset="0"/>
              </a:endParaRPr>
            </a:p>
          </p:txBody>
        </p:sp>
        <p:cxnSp>
          <p:nvCxnSpPr>
            <p:cNvPr id="17502" name="Straight Connector 17501"/>
            <p:cNvCxnSpPr/>
            <p:nvPr/>
          </p:nvCxnSpPr>
          <p:spPr>
            <a:xfrm>
              <a:off x="4860032" y="4319518"/>
              <a:ext cx="0" cy="909682"/>
            </a:xfrm>
            <a:prstGeom prst="line">
              <a:avLst/>
            </a:prstGeom>
            <a:ln w="44450">
              <a:headEnd type="stealth" w="lg" len="lg"/>
            </a:ln>
          </p:spPr>
          <p:style>
            <a:lnRef idx="1">
              <a:schemeClr val="accent1"/>
            </a:lnRef>
            <a:fillRef idx="0">
              <a:schemeClr val="accent1"/>
            </a:fillRef>
            <a:effectRef idx="0">
              <a:schemeClr val="accent1"/>
            </a:effectRef>
            <a:fontRef idx="minor">
              <a:schemeClr val="tx1"/>
            </a:fontRef>
          </p:style>
        </p:cxnSp>
      </p:grpSp>
      <p:grpSp>
        <p:nvGrpSpPr>
          <p:cNvPr id="7182" name="Group 7181"/>
          <p:cNvGrpSpPr/>
          <p:nvPr/>
        </p:nvGrpSpPr>
        <p:grpSpPr>
          <a:xfrm>
            <a:off x="5220073" y="4371332"/>
            <a:ext cx="1545863" cy="857868"/>
            <a:chOff x="5220073" y="4371332"/>
            <a:chExt cx="1545863" cy="857868"/>
          </a:xfrm>
        </p:grpSpPr>
        <p:sp>
          <p:nvSpPr>
            <p:cNvPr id="156" name="Rectangle 37"/>
            <p:cNvSpPr>
              <a:spLocks noChangeAspect="1" noChangeArrowheads="1"/>
            </p:cNvSpPr>
            <p:nvPr/>
          </p:nvSpPr>
          <p:spPr bwMode="auto">
            <a:xfrm>
              <a:off x="5327722" y="4371332"/>
              <a:ext cx="1438214"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000000"/>
                  </a:solidFill>
                  <a:latin typeface="Calibri" panose="020F0502020204030204" pitchFamily="34" charset="0"/>
                </a:rPr>
                <a:t>Dispatch</a:t>
              </a:r>
            </a:p>
            <a:p>
              <a:pPr algn="ctr" defTabSz="1106488">
                <a:lnSpc>
                  <a:spcPct val="90000"/>
                </a:lnSpc>
              </a:pPr>
              <a:r>
                <a:rPr lang="en-AU" sz="2000" dirty="0" smtClean="0">
                  <a:solidFill>
                    <a:srgbClr val="000000"/>
                  </a:solidFill>
                  <a:latin typeface="Calibri" panose="020F0502020204030204" pitchFamily="34" charset="0"/>
                </a:rPr>
                <a:t>Instructions</a:t>
              </a:r>
              <a:endParaRPr lang="en-AU" sz="2000" dirty="0">
                <a:solidFill>
                  <a:srgbClr val="000000"/>
                </a:solidFill>
                <a:latin typeface="Calibri" panose="020F0502020204030204" pitchFamily="34" charset="0"/>
              </a:endParaRPr>
            </a:p>
          </p:txBody>
        </p:sp>
        <p:cxnSp>
          <p:nvCxnSpPr>
            <p:cNvPr id="165" name="Straight Connector 164"/>
            <p:cNvCxnSpPr/>
            <p:nvPr/>
          </p:nvCxnSpPr>
          <p:spPr>
            <a:xfrm flipV="1">
              <a:off x="5220073" y="4391526"/>
              <a:ext cx="0" cy="837674"/>
            </a:xfrm>
            <a:prstGeom prst="line">
              <a:avLst/>
            </a:prstGeom>
            <a:ln w="44450">
              <a:solidFill>
                <a:srgbClr val="000000"/>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7183" name="Group 7182"/>
          <p:cNvGrpSpPr/>
          <p:nvPr/>
        </p:nvGrpSpPr>
        <p:grpSpPr>
          <a:xfrm>
            <a:off x="5220073" y="2473345"/>
            <a:ext cx="1548533" cy="838691"/>
            <a:chOff x="5220073" y="2473345"/>
            <a:chExt cx="1548533" cy="838691"/>
          </a:xfrm>
        </p:grpSpPr>
        <p:sp>
          <p:nvSpPr>
            <p:cNvPr id="155" name="Rectangle 37"/>
            <p:cNvSpPr>
              <a:spLocks noChangeAspect="1" noChangeArrowheads="1"/>
            </p:cNvSpPr>
            <p:nvPr/>
          </p:nvSpPr>
          <p:spPr bwMode="auto">
            <a:xfrm>
              <a:off x="5330392" y="2574036"/>
              <a:ext cx="1438214"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000000"/>
                  </a:solidFill>
                  <a:latin typeface="Calibri" panose="020F0502020204030204" pitchFamily="34" charset="0"/>
                </a:rPr>
                <a:t>Dispatch</a:t>
              </a:r>
            </a:p>
            <a:p>
              <a:pPr algn="ctr" defTabSz="1106488">
                <a:lnSpc>
                  <a:spcPct val="90000"/>
                </a:lnSpc>
              </a:pPr>
              <a:r>
                <a:rPr lang="en-AU" sz="2000" dirty="0" smtClean="0">
                  <a:solidFill>
                    <a:srgbClr val="000000"/>
                  </a:solidFill>
                  <a:latin typeface="Calibri" panose="020F0502020204030204" pitchFamily="34" charset="0"/>
                </a:rPr>
                <a:t>Instructions</a:t>
              </a:r>
              <a:endParaRPr lang="en-AU" sz="2000" dirty="0">
                <a:solidFill>
                  <a:srgbClr val="000000"/>
                </a:solidFill>
                <a:latin typeface="Calibri" panose="020F0502020204030204" pitchFamily="34" charset="0"/>
              </a:endParaRPr>
            </a:p>
          </p:txBody>
        </p:sp>
        <p:cxnSp>
          <p:nvCxnSpPr>
            <p:cNvPr id="166" name="Straight Connector 165"/>
            <p:cNvCxnSpPr/>
            <p:nvPr/>
          </p:nvCxnSpPr>
          <p:spPr>
            <a:xfrm>
              <a:off x="5220073" y="2473345"/>
              <a:ext cx="0" cy="838691"/>
            </a:xfrm>
            <a:prstGeom prst="line">
              <a:avLst/>
            </a:prstGeom>
            <a:ln w="44450">
              <a:solidFill>
                <a:srgbClr val="000000"/>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7178" name="Group 7177"/>
          <p:cNvGrpSpPr/>
          <p:nvPr/>
        </p:nvGrpSpPr>
        <p:grpSpPr>
          <a:xfrm>
            <a:off x="3920927" y="2473345"/>
            <a:ext cx="939105" cy="838691"/>
            <a:chOff x="3920927" y="2473345"/>
            <a:chExt cx="939105" cy="838691"/>
          </a:xfrm>
        </p:grpSpPr>
        <p:sp>
          <p:nvSpPr>
            <p:cNvPr id="154" name="Rectangle 37"/>
            <p:cNvSpPr>
              <a:spLocks noChangeAspect="1" noChangeArrowheads="1"/>
            </p:cNvSpPr>
            <p:nvPr/>
          </p:nvSpPr>
          <p:spPr bwMode="auto">
            <a:xfrm>
              <a:off x="3920927" y="2473345"/>
              <a:ext cx="837922"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0066FF"/>
                  </a:solidFill>
                  <a:latin typeface="Calibri" panose="020F0502020204030204" pitchFamily="34" charset="0"/>
                </a:rPr>
                <a:t>Offers</a:t>
              </a:r>
              <a:endParaRPr lang="en-AU" sz="2000" dirty="0">
                <a:solidFill>
                  <a:srgbClr val="0066FF"/>
                </a:solidFill>
                <a:latin typeface="Calibri" panose="020F0502020204030204" pitchFamily="34" charset="0"/>
              </a:endParaRPr>
            </a:p>
          </p:txBody>
        </p:sp>
        <p:cxnSp>
          <p:nvCxnSpPr>
            <p:cNvPr id="167" name="Straight Connector 166"/>
            <p:cNvCxnSpPr/>
            <p:nvPr/>
          </p:nvCxnSpPr>
          <p:spPr>
            <a:xfrm flipV="1">
              <a:off x="4860032" y="2492627"/>
              <a:ext cx="0" cy="819409"/>
            </a:xfrm>
            <a:prstGeom prst="line">
              <a:avLst/>
            </a:prstGeom>
            <a:ln w="44450">
              <a:solidFill>
                <a:srgbClr val="0066FF"/>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7180" name="Group 7179"/>
          <p:cNvGrpSpPr/>
          <p:nvPr/>
        </p:nvGrpSpPr>
        <p:grpSpPr>
          <a:xfrm>
            <a:off x="3059832" y="1875522"/>
            <a:ext cx="2136966" cy="3334624"/>
            <a:chOff x="3059832" y="1875522"/>
            <a:chExt cx="2136966" cy="3334624"/>
          </a:xfrm>
        </p:grpSpPr>
        <p:sp>
          <p:nvSpPr>
            <p:cNvPr id="160" name="Arc 159"/>
            <p:cNvSpPr/>
            <p:nvPr/>
          </p:nvSpPr>
          <p:spPr>
            <a:xfrm rot="10800000" flipV="1">
              <a:off x="3059832" y="1875522"/>
              <a:ext cx="2136966" cy="3334624"/>
            </a:xfrm>
            <a:prstGeom prst="arc">
              <a:avLst>
                <a:gd name="adj1" fmla="val 16200000"/>
                <a:gd name="adj2" fmla="val 2"/>
              </a:avLst>
            </a:prstGeom>
            <a:ln w="444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Calibri" panose="020F0502020204030204" pitchFamily="34" charset="0"/>
              </a:endParaRPr>
            </a:p>
          </p:txBody>
        </p:sp>
        <p:sp>
          <p:nvSpPr>
            <p:cNvPr id="168" name="Rectangle 37"/>
            <p:cNvSpPr>
              <a:spLocks noChangeAspect="1" noChangeArrowheads="1"/>
            </p:cNvSpPr>
            <p:nvPr/>
          </p:nvSpPr>
          <p:spPr bwMode="auto">
            <a:xfrm>
              <a:off x="3202422" y="2983741"/>
              <a:ext cx="1232709"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accent5"/>
                  </a:solidFill>
                  <a:latin typeface="Calibri" panose="020F0502020204030204" pitchFamily="34" charset="0"/>
                </a:rPr>
                <a:t>Electricity</a:t>
              </a:r>
            </a:p>
            <a:p>
              <a:pPr algn="ctr" defTabSz="1106488">
                <a:lnSpc>
                  <a:spcPct val="90000"/>
                </a:lnSpc>
              </a:pPr>
              <a:r>
                <a:rPr lang="en-AU" sz="2000" dirty="0" smtClean="0">
                  <a:solidFill>
                    <a:schemeClr val="accent5"/>
                  </a:solidFill>
                  <a:latin typeface="Calibri" panose="020F0502020204030204" pitchFamily="34" charset="0"/>
                </a:rPr>
                <a:t>Flows</a:t>
              </a:r>
              <a:endParaRPr lang="en-AU" sz="2000" dirty="0">
                <a:solidFill>
                  <a:schemeClr val="accent5"/>
                </a:solidFill>
                <a:latin typeface="Calibri" panose="020F0502020204030204" pitchFamily="34" charset="0"/>
              </a:endParaRPr>
            </a:p>
          </p:txBody>
        </p:sp>
      </p:grpSp>
      <p:grpSp>
        <p:nvGrpSpPr>
          <p:cNvPr id="7181" name="Group 7180"/>
          <p:cNvGrpSpPr/>
          <p:nvPr/>
        </p:nvGrpSpPr>
        <p:grpSpPr>
          <a:xfrm>
            <a:off x="3059830" y="2574484"/>
            <a:ext cx="2592289" cy="3209661"/>
            <a:chOff x="3059830" y="2574484"/>
            <a:chExt cx="2592289" cy="3209661"/>
          </a:xfrm>
        </p:grpSpPr>
        <p:sp>
          <p:nvSpPr>
            <p:cNvPr id="17498" name="Arc 17497"/>
            <p:cNvSpPr/>
            <p:nvPr/>
          </p:nvSpPr>
          <p:spPr>
            <a:xfrm rot="10800000">
              <a:off x="3059830" y="2574484"/>
              <a:ext cx="2592289" cy="3209661"/>
            </a:xfrm>
            <a:prstGeom prst="arc">
              <a:avLst>
                <a:gd name="adj1" fmla="val 16200000"/>
                <a:gd name="adj2" fmla="val 2"/>
              </a:avLst>
            </a:prstGeom>
            <a:ln w="44450">
              <a:solidFill>
                <a:schemeClr val="accent5"/>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Calibri" panose="020F0502020204030204" pitchFamily="34" charset="0"/>
              </a:endParaRPr>
            </a:p>
          </p:txBody>
        </p:sp>
        <p:sp>
          <p:nvSpPr>
            <p:cNvPr id="171" name="Rectangle 37"/>
            <p:cNvSpPr>
              <a:spLocks noChangeAspect="1" noChangeArrowheads="1"/>
            </p:cNvSpPr>
            <p:nvPr/>
          </p:nvSpPr>
          <p:spPr bwMode="auto">
            <a:xfrm>
              <a:off x="3167106" y="4212570"/>
              <a:ext cx="1232709"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accent5"/>
                  </a:solidFill>
                  <a:latin typeface="Calibri" panose="020F0502020204030204" pitchFamily="34" charset="0"/>
                </a:rPr>
                <a:t>Electricity</a:t>
              </a:r>
            </a:p>
            <a:p>
              <a:pPr algn="ctr" defTabSz="1106488">
                <a:lnSpc>
                  <a:spcPct val="90000"/>
                </a:lnSpc>
              </a:pPr>
              <a:r>
                <a:rPr lang="en-AU" sz="2000" dirty="0" smtClean="0">
                  <a:solidFill>
                    <a:schemeClr val="accent5"/>
                  </a:solidFill>
                  <a:latin typeface="Calibri" panose="020F0502020204030204" pitchFamily="34" charset="0"/>
                </a:rPr>
                <a:t>Flows</a:t>
              </a:r>
              <a:endParaRPr lang="en-AU" sz="2000" dirty="0">
                <a:solidFill>
                  <a:schemeClr val="accent5"/>
                </a:solidFill>
                <a:latin typeface="Calibri" panose="020F0502020204030204" pitchFamily="34" charset="0"/>
              </a:endParaRPr>
            </a:p>
          </p:txBody>
        </p:sp>
      </p:grpSp>
      <p:sp>
        <p:nvSpPr>
          <p:cNvPr id="181" name="Arc 180"/>
          <p:cNvSpPr/>
          <p:nvPr/>
        </p:nvSpPr>
        <p:spPr>
          <a:xfrm rot="16200000" flipV="1">
            <a:off x="5635414" y="2005547"/>
            <a:ext cx="1689596" cy="1800200"/>
          </a:xfrm>
          <a:prstGeom prst="arc">
            <a:avLst>
              <a:gd name="adj1" fmla="val 10604422"/>
              <a:gd name="adj2" fmla="val 597934"/>
            </a:avLst>
          </a:prstGeom>
          <a:ln w="44450">
            <a:solidFill>
              <a:schemeClr val="bg2"/>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Calibri" panose="020F0502020204030204" pitchFamily="34" charset="0"/>
            </a:endParaRPr>
          </a:p>
        </p:txBody>
      </p:sp>
      <p:grpSp>
        <p:nvGrpSpPr>
          <p:cNvPr id="7184" name="Group 7183"/>
          <p:cNvGrpSpPr/>
          <p:nvPr/>
        </p:nvGrpSpPr>
        <p:grpSpPr>
          <a:xfrm>
            <a:off x="5508104" y="3671252"/>
            <a:ext cx="2619069" cy="1989996"/>
            <a:chOff x="5508104" y="3671252"/>
            <a:chExt cx="2619069" cy="1989996"/>
          </a:xfrm>
        </p:grpSpPr>
        <p:sp>
          <p:nvSpPr>
            <p:cNvPr id="180" name="Arc 179"/>
            <p:cNvSpPr/>
            <p:nvPr/>
          </p:nvSpPr>
          <p:spPr>
            <a:xfrm rot="16200000" flipV="1">
              <a:off x="5563406" y="3916350"/>
              <a:ext cx="1689596" cy="1800200"/>
            </a:xfrm>
            <a:prstGeom prst="arc">
              <a:avLst>
                <a:gd name="adj1" fmla="val 10604422"/>
                <a:gd name="adj2" fmla="val 2"/>
              </a:avLst>
            </a:prstGeom>
            <a:ln w="44450">
              <a:solidFill>
                <a:schemeClr val="bg2"/>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Calibri" panose="020F0502020204030204" pitchFamily="34" charset="0"/>
              </a:endParaRPr>
            </a:p>
          </p:txBody>
        </p:sp>
        <p:sp>
          <p:nvSpPr>
            <p:cNvPr id="183" name="Rectangle 37"/>
            <p:cNvSpPr>
              <a:spLocks noChangeAspect="1" noChangeArrowheads="1"/>
            </p:cNvSpPr>
            <p:nvPr/>
          </p:nvSpPr>
          <p:spPr bwMode="auto">
            <a:xfrm>
              <a:off x="6767185" y="3671252"/>
              <a:ext cx="1359988"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bg2"/>
                  </a:solidFill>
                  <a:latin typeface="Calibri" panose="020F0502020204030204" pitchFamily="34" charset="0"/>
                </a:rPr>
                <a:t>Settlement</a:t>
              </a:r>
              <a:endParaRPr lang="en-AU" sz="2000" dirty="0">
                <a:solidFill>
                  <a:schemeClr val="bg2"/>
                </a:solidFill>
                <a:latin typeface="Calibri" panose="020F0502020204030204" pitchFamily="34" charset="0"/>
              </a:endParaRPr>
            </a:p>
          </p:txBody>
        </p:sp>
      </p:grpSp>
      <p:grpSp>
        <p:nvGrpSpPr>
          <p:cNvPr id="7185" name="Group 7184"/>
          <p:cNvGrpSpPr/>
          <p:nvPr/>
        </p:nvGrpSpPr>
        <p:grpSpPr>
          <a:xfrm>
            <a:off x="4238204" y="1547173"/>
            <a:ext cx="4552692" cy="4355614"/>
            <a:chOff x="4238204" y="1547173"/>
            <a:chExt cx="4552692" cy="4355614"/>
          </a:xfrm>
        </p:grpSpPr>
        <p:sp>
          <p:nvSpPr>
            <p:cNvPr id="184" name="Arc 183"/>
            <p:cNvSpPr/>
            <p:nvPr/>
          </p:nvSpPr>
          <p:spPr>
            <a:xfrm rot="16200000" flipV="1">
              <a:off x="4273747" y="1716101"/>
              <a:ext cx="4151143" cy="4222230"/>
            </a:xfrm>
            <a:prstGeom prst="arc">
              <a:avLst>
                <a:gd name="adj1" fmla="val 10821378"/>
                <a:gd name="adj2" fmla="val 21577799"/>
              </a:avLst>
            </a:prstGeom>
            <a:ln w="44450">
              <a:solidFill>
                <a:schemeClr val="tx2"/>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atin typeface="Calibri" panose="020F0502020204030204" pitchFamily="34" charset="0"/>
              </a:endParaRPr>
            </a:p>
          </p:txBody>
        </p:sp>
        <p:sp>
          <p:nvSpPr>
            <p:cNvPr id="185" name="Rectangle 37"/>
            <p:cNvSpPr>
              <a:spLocks noChangeAspect="1" noChangeArrowheads="1"/>
            </p:cNvSpPr>
            <p:nvPr/>
          </p:nvSpPr>
          <p:spPr bwMode="auto">
            <a:xfrm>
              <a:off x="7591465" y="1547173"/>
              <a:ext cx="1199431"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tx2"/>
                  </a:solidFill>
                  <a:latin typeface="Calibri" panose="020F0502020204030204" pitchFamily="34" charset="0"/>
                </a:rPr>
                <a:t>Financial</a:t>
              </a:r>
            </a:p>
            <a:p>
              <a:pPr algn="ctr" defTabSz="1106488">
                <a:lnSpc>
                  <a:spcPct val="90000"/>
                </a:lnSpc>
              </a:pPr>
              <a:r>
                <a:rPr lang="en-AU" sz="2000" dirty="0" smtClean="0">
                  <a:solidFill>
                    <a:schemeClr val="tx2"/>
                  </a:solidFill>
                  <a:latin typeface="Calibri" panose="020F0502020204030204" pitchFamily="34" charset="0"/>
                </a:rPr>
                <a:t>Contracts</a:t>
              </a:r>
              <a:endParaRPr lang="en-AU" sz="2000" dirty="0">
                <a:solidFill>
                  <a:schemeClr val="tx2"/>
                </a:solidFill>
                <a:latin typeface="Calibri" panose="020F0502020204030204" pitchFamily="34" charset="0"/>
              </a:endParaRPr>
            </a:p>
          </p:txBody>
        </p:sp>
      </p:grpSp>
    </p:spTree>
    <p:extLst>
      <p:ext uri="{BB962C8B-B14F-4D97-AF65-F5344CB8AC3E}">
        <p14:creationId xmlns:p14="http://schemas.microsoft.com/office/powerpoint/2010/main" val="74131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Supply demand curve for dispatch and pricing</a:t>
            </a:r>
            <a:endParaRPr lang="en-AU" dirty="0"/>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696744" cy="472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V="1">
            <a:off x="4355976" y="1628800"/>
            <a:ext cx="0" cy="417646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499992" y="3501008"/>
            <a:ext cx="918103" cy="40823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5472099" y="3909246"/>
            <a:ext cx="2844317" cy="1015663"/>
          </a:xfrm>
          <a:prstGeom prst="rect">
            <a:avLst/>
          </a:prstGeom>
          <a:noFill/>
        </p:spPr>
        <p:txBody>
          <a:bodyPr wrap="square" rtlCol="0">
            <a:spAutoFit/>
          </a:bodyPr>
          <a:lstStyle/>
          <a:p>
            <a:r>
              <a:rPr lang="en-AU" sz="1200" dirty="0" smtClean="0"/>
              <a:t>Implied regional prices</a:t>
            </a:r>
          </a:p>
          <a:p>
            <a:pPr marL="285750" indent="-285750">
              <a:buFont typeface="Arial" panose="020B0604020202020204" pitchFamily="34" charset="0"/>
              <a:buChar char="•"/>
            </a:pPr>
            <a:r>
              <a:rPr lang="en-AU" sz="1200" dirty="0" smtClean="0"/>
              <a:t>May be lower or higher due to inter-regional flows</a:t>
            </a:r>
          </a:p>
          <a:p>
            <a:pPr marL="285750" indent="-285750">
              <a:buFont typeface="Arial" panose="020B0604020202020204" pitchFamily="34" charset="0"/>
              <a:buChar char="•"/>
            </a:pPr>
            <a:r>
              <a:rPr lang="en-AU" sz="1200" dirty="0" smtClean="0"/>
              <a:t>Importing region price drops, exporting region price rises</a:t>
            </a:r>
            <a:endParaRPr lang="en-AU" sz="1200" dirty="0"/>
          </a:p>
        </p:txBody>
      </p:sp>
      <p:cxnSp>
        <p:nvCxnSpPr>
          <p:cNvPr id="24" name="Straight Arrow Connector 23"/>
          <p:cNvCxnSpPr/>
          <p:nvPr/>
        </p:nvCxnSpPr>
        <p:spPr>
          <a:xfrm flipH="1" flipV="1">
            <a:off x="4355976" y="2708920"/>
            <a:ext cx="1116125" cy="3639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TextBox 24"/>
          <p:cNvSpPr txBox="1"/>
          <p:nvPr/>
        </p:nvSpPr>
        <p:spPr>
          <a:xfrm>
            <a:off x="5472099" y="2841987"/>
            <a:ext cx="3492389" cy="461665"/>
          </a:xfrm>
          <a:prstGeom prst="rect">
            <a:avLst/>
          </a:prstGeom>
          <a:noFill/>
        </p:spPr>
        <p:txBody>
          <a:bodyPr wrap="square" rtlCol="0">
            <a:spAutoFit/>
          </a:bodyPr>
          <a:lstStyle/>
          <a:p>
            <a:r>
              <a:rPr lang="en-AU" sz="1200" dirty="0" smtClean="0"/>
              <a:t>Forecast regional demand</a:t>
            </a:r>
          </a:p>
          <a:p>
            <a:pPr marL="285750" indent="-285750">
              <a:buFont typeface="Arial" panose="020B0604020202020204" pitchFamily="34" charset="0"/>
              <a:buChar char="•"/>
            </a:pPr>
            <a:r>
              <a:rPr lang="en-AU" sz="1200" dirty="0" smtClean="0"/>
              <a:t>In effect, assumed to be inelastic</a:t>
            </a:r>
            <a:endParaRPr lang="en-AU" sz="1200" dirty="0"/>
          </a:p>
        </p:txBody>
      </p:sp>
      <p:cxnSp>
        <p:nvCxnSpPr>
          <p:cNvPr id="30" name="Straight Arrow Connector 29"/>
          <p:cNvCxnSpPr/>
          <p:nvPr/>
        </p:nvCxnSpPr>
        <p:spPr>
          <a:xfrm flipH="1" flipV="1">
            <a:off x="3491880" y="2132856"/>
            <a:ext cx="1980220" cy="1440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5472098" y="2034074"/>
            <a:ext cx="2700301" cy="830997"/>
          </a:xfrm>
          <a:prstGeom prst="rect">
            <a:avLst/>
          </a:prstGeom>
          <a:noFill/>
        </p:spPr>
        <p:txBody>
          <a:bodyPr wrap="square" rtlCol="0">
            <a:spAutoFit/>
          </a:bodyPr>
          <a:lstStyle/>
          <a:p>
            <a:r>
              <a:rPr lang="en-AU" sz="1200" dirty="0" smtClean="0"/>
              <a:t>Regional supply curve</a:t>
            </a:r>
          </a:p>
          <a:p>
            <a:pPr marL="285750" indent="-285750">
              <a:buFont typeface="Arial" panose="020B0604020202020204" pitchFamily="34" charset="0"/>
              <a:buChar char="•"/>
            </a:pPr>
            <a:r>
              <a:rPr lang="en-AU" sz="1200" dirty="0" smtClean="0"/>
              <a:t>Includes capacity limits, ramp rate limits as well as bids</a:t>
            </a:r>
          </a:p>
          <a:p>
            <a:pPr marL="285750" indent="-285750">
              <a:buFont typeface="Arial" panose="020B0604020202020204" pitchFamily="34" charset="0"/>
              <a:buChar char="•"/>
            </a:pPr>
            <a:r>
              <a:rPr lang="en-AU" sz="1200" dirty="0" smtClean="0"/>
              <a:t>May also be limited by network</a:t>
            </a:r>
            <a:endParaRPr lang="en-AU" sz="1200" dirty="0"/>
          </a:p>
        </p:txBody>
      </p:sp>
      <p:sp>
        <p:nvSpPr>
          <p:cNvPr id="1028" name="Oval 1027"/>
          <p:cNvSpPr/>
          <p:nvPr/>
        </p:nvSpPr>
        <p:spPr>
          <a:xfrm>
            <a:off x="4211960" y="3303652"/>
            <a:ext cx="288032" cy="26936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2" name="TextBox 1031"/>
          <p:cNvSpPr txBox="1"/>
          <p:nvPr/>
        </p:nvSpPr>
        <p:spPr>
          <a:xfrm>
            <a:off x="1657779" y="5949322"/>
            <a:ext cx="5612418" cy="646331"/>
          </a:xfrm>
          <a:prstGeom prst="rect">
            <a:avLst/>
          </a:prstGeom>
          <a:noFill/>
        </p:spPr>
        <p:txBody>
          <a:bodyPr wrap="square" rtlCol="0">
            <a:spAutoFit/>
          </a:bodyPr>
          <a:lstStyle/>
          <a:p>
            <a:pPr algn="ctr"/>
            <a:r>
              <a:rPr lang="en-AU" dirty="0" smtClean="0"/>
              <a:t>NEM is run as a “blind auction” every 5 minutes and prices averaged to produce a 30-minute spot price.</a:t>
            </a:r>
            <a:endParaRPr lang="en-AU" dirty="0"/>
          </a:p>
        </p:txBody>
      </p:sp>
      <p:cxnSp>
        <p:nvCxnSpPr>
          <p:cNvPr id="42" name="Straight Connector 41"/>
          <p:cNvCxnSpPr/>
          <p:nvPr/>
        </p:nvCxnSpPr>
        <p:spPr>
          <a:xfrm flipV="1">
            <a:off x="3059832" y="1628800"/>
            <a:ext cx="0" cy="417646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39854" y="4083259"/>
            <a:ext cx="2178241" cy="33381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Oval 43"/>
          <p:cNvSpPr/>
          <p:nvPr/>
        </p:nvSpPr>
        <p:spPr>
          <a:xfrm>
            <a:off x="2897818" y="4230049"/>
            <a:ext cx="288032" cy="26936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2805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Commitment and decommitment</a:t>
            </a:r>
            <a:endParaRPr lang="en-AU" dirty="0"/>
          </a:p>
        </p:txBody>
      </p:sp>
      <p:sp>
        <p:nvSpPr>
          <p:cNvPr id="3" name="Content Placeholder 2"/>
          <p:cNvSpPr>
            <a:spLocks noGrp="1"/>
          </p:cNvSpPr>
          <p:nvPr>
            <p:ph idx="1"/>
          </p:nvPr>
        </p:nvSpPr>
        <p:spPr/>
        <p:txBody>
          <a:bodyPr/>
          <a:lstStyle/>
          <a:p>
            <a:r>
              <a:rPr lang="en-AU" dirty="0" smtClean="0"/>
              <a:t>Outages for plant that receives capacity credits will continue to be approved centrally.</a:t>
            </a:r>
          </a:p>
          <a:p>
            <a:r>
              <a:rPr lang="en-AU" dirty="0" smtClean="0"/>
              <a:t>Commitment and decommitment of generation or loads is determined from offers for dispatch.</a:t>
            </a:r>
          </a:p>
          <a:p>
            <a:r>
              <a:rPr lang="en-AU" dirty="0" smtClean="0"/>
              <a:t>Two types of commitment</a:t>
            </a:r>
          </a:p>
          <a:p>
            <a:pPr lvl="1"/>
            <a:r>
              <a:rPr lang="en-AU" dirty="0" smtClean="0"/>
              <a:t>Slow start units are unable to synchronise and increase generation within 30 minutes of receiving an instruction from AEMO. They must self-commit their units to services.</a:t>
            </a:r>
          </a:p>
          <a:p>
            <a:pPr lvl="1"/>
            <a:r>
              <a:rPr lang="en-AU" dirty="0" smtClean="0"/>
              <a:t>Those that are not slow start (sometimes called fast start) may make use of the dispatch inflexibility profile – more commonly called a fast start inflexibility profile (FSIP).</a:t>
            </a:r>
          </a:p>
          <a:p>
            <a:pPr marL="357188" indent="-342900"/>
            <a:r>
              <a:rPr lang="en-AU" dirty="0" smtClean="0"/>
              <a:t>FSIP is discussed in detail later in the presentation.</a:t>
            </a:r>
          </a:p>
          <a:p>
            <a:pPr lvl="1"/>
            <a:endParaRPr lang="en-AU" dirty="0" smtClean="0"/>
          </a:p>
          <a:p>
            <a:pPr lvl="1"/>
            <a:endParaRPr lang="en-AU" dirty="0"/>
          </a:p>
        </p:txBody>
      </p:sp>
    </p:spTree>
    <p:extLst>
      <p:ext uri="{BB962C8B-B14F-4D97-AF65-F5344CB8AC3E}">
        <p14:creationId xmlns:p14="http://schemas.microsoft.com/office/powerpoint/2010/main" val="1001191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Ancillary services</a:t>
            </a:r>
            <a:endParaRPr lang="en-AU" dirty="0"/>
          </a:p>
        </p:txBody>
      </p:sp>
      <p:sp>
        <p:nvSpPr>
          <p:cNvPr id="3" name="Content Placeholder 2"/>
          <p:cNvSpPr>
            <a:spLocks noGrp="1"/>
          </p:cNvSpPr>
          <p:nvPr>
            <p:ph idx="1"/>
          </p:nvPr>
        </p:nvSpPr>
        <p:spPr/>
        <p:txBody>
          <a:bodyPr>
            <a:normAutofit lnSpcReduction="10000"/>
          </a:bodyPr>
          <a:lstStyle/>
          <a:p>
            <a:r>
              <a:rPr lang="en-AU" dirty="0" smtClean="0"/>
              <a:t>The current WEM services of load following and spinning reserve will be replaced by frequency control ancillary services (FCAS).</a:t>
            </a:r>
          </a:p>
          <a:p>
            <a:r>
              <a:rPr lang="en-AU" dirty="0" smtClean="0"/>
              <a:t>There are 8 separate services:</a:t>
            </a:r>
          </a:p>
          <a:p>
            <a:pPr lvl="1"/>
            <a:r>
              <a:rPr lang="en-AU" dirty="0" smtClean="0"/>
              <a:t>2 regulation services RAISEREG and LOWERREG</a:t>
            </a:r>
          </a:p>
          <a:p>
            <a:pPr lvl="2"/>
            <a:r>
              <a:rPr lang="en-AU" dirty="0" smtClean="0"/>
              <a:t>Requires providers to be on remote control from AEMO</a:t>
            </a:r>
          </a:p>
          <a:p>
            <a:pPr lvl="1"/>
            <a:r>
              <a:rPr lang="en-AU" dirty="0" smtClean="0"/>
              <a:t>6 contingency services</a:t>
            </a:r>
          </a:p>
          <a:p>
            <a:pPr lvl="2"/>
            <a:r>
              <a:rPr lang="en-AU" dirty="0" smtClean="0"/>
              <a:t>Covering 6 second, 60 second and 5 minute timeframes</a:t>
            </a:r>
          </a:p>
          <a:p>
            <a:pPr lvl="2"/>
            <a:r>
              <a:rPr lang="en-AU" dirty="0" smtClean="0"/>
              <a:t>Raise and lower services</a:t>
            </a:r>
          </a:p>
          <a:p>
            <a:pPr lvl="2"/>
            <a:r>
              <a:rPr lang="en-AU" dirty="0" smtClean="0"/>
              <a:t>Responding to local frequency</a:t>
            </a:r>
          </a:p>
          <a:p>
            <a:r>
              <a:rPr lang="en-AU" dirty="0" smtClean="0"/>
              <a:t>In NEM, there are also non-market ancillary services</a:t>
            </a:r>
          </a:p>
          <a:p>
            <a:pPr lvl="1"/>
            <a:r>
              <a:rPr lang="en-AU" dirty="0" smtClean="0"/>
              <a:t>System restart</a:t>
            </a:r>
          </a:p>
          <a:p>
            <a:pPr lvl="1"/>
            <a:r>
              <a:rPr lang="en-AU" dirty="0" smtClean="0"/>
              <a:t>Network support and control ancillary services</a:t>
            </a:r>
            <a:endParaRPr lang="en-AU" dirty="0"/>
          </a:p>
        </p:txBody>
      </p:sp>
    </p:spTree>
    <p:extLst>
      <p:ext uri="{BB962C8B-B14F-4D97-AF65-F5344CB8AC3E}">
        <p14:creationId xmlns:p14="http://schemas.microsoft.com/office/powerpoint/2010/main" val="305854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registration</a:t>
            </a:r>
            <a:endParaRPr lang="en-AU" dirty="0"/>
          </a:p>
        </p:txBody>
      </p:sp>
    </p:spTree>
    <p:extLst>
      <p:ext uri="{BB962C8B-B14F-4D97-AF65-F5344CB8AC3E}">
        <p14:creationId xmlns:p14="http://schemas.microsoft.com/office/powerpoint/2010/main" val="88203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Nem</a:t>
            </a:r>
            <a:r>
              <a:rPr lang="en-AU" dirty="0" smtClean="0"/>
              <a:t> Participant categories</a:t>
            </a:r>
            <a:endParaRPr lang="en-AU" dirty="0"/>
          </a:p>
        </p:txBody>
      </p:sp>
      <p:sp>
        <p:nvSpPr>
          <p:cNvPr id="3" name="Rectangle 1113"/>
          <p:cNvSpPr>
            <a:spLocks noChangeArrowheads="1"/>
          </p:cNvSpPr>
          <p:nvPr/>
        </p:nvSpPr>
        <p:spPr bwMode="auto">
          <a:xfrm>
            <a:off x="262700" y="1786450"/>
            <a:ext cx="1439863"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1"/>
          <a:lstStyle/>
          <a:p>
            <a:pPr algn="ctr"/>
            <a:r>
              <a:rPr lang="en-US" sz="1600" b="1" dirty="0"/>
              <a:t>Generator</a:t>
            </a:r>
          </a:p>
        </p:txBody>
      </p:sp>
      <p:sp>
        <p:nvSpPr>
          <p:cNvPr id="4" name="Rectangle 1114"/>
          <p:cNvSpPr>
            <a:spLocks noChangeArrowheads="1"/>
          </p:cNvSpPr>
          <p:nvPr/>
        </p:nvSpPr>
        <p:spPr bwMode="auto">
          <a:xfrm>
            <a:off x="1692275" y="1786450"/>
            <a:ext cx="3671888"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 name="Text Box 1116"/>
          <p:cNvSpPr txBox="1">
            <a:spLocks noChangeArrowheads="1"/>
          </p:cNvSpPr>
          <p:nvPr/>
        </p:nvSpPr>
        <p:spPr bwMode="auto">
          <a:xfrm>
            <a:off x="1727900" y="1992063"/>
            <a:ext cx="918841" cy="461665"/>
          </a:xfrm>
          <a:prstGeom prst="rect">
            <a:avLst/>
          </a:prstGeom>
          <a:noFill/>
          <a:ln w="9525">
            <a:noFill/>
            <a:miter lim="800000"/>
            <a:headEnd/>
            <a:tailEnd/>
          </a:ln>
        </p:spPr>
        <p:txBody>
          <a:bodyPr wrap="none">
            <a:spAutoFit/>
          </a:bodyPr>
          <a:lstStyle/>
          <a:p>
            <a:r>
              <a:rPr lang="en-US" sz="1200" b="1" dirty="0"/>
              <a:t>Market </a:t>
            </a:r>
            <a:r>
              <a:rPr lang="en-US" sz="1200" b="1" dirty="0" smtClean="0"/>
              <a:t/>
            </a:r>
            <a:br>
              <a:rPr lang="en-US" sz="1200" b="1" dirty="0" smtClean="0"/>
            </a:br>
            <a:r>
              <a:rPr lang="en-US" sz="1200" b="1" dirty="0" smtClean="0"/>
              <a:t>Generator</a:t>
            </a:r>
            <a:endParaRPr lang="en-US" sz="1200" b="1" dirty="0"/>
          </a:p>
        </p:txBody>
      </p:sp>
      <p:sp>
        <p:nvSpPr>
          <p:cNvPr id="6" name="Text Box 1117"/>
          <p:cNvSpPr txBox="1">
            <a:spLocks noChangeArrowheads="1"/>
          </p:cNvSpPr>
          <p:nvPr/>
        </p:nvSpPr>
        <p:spPr bwMode="auto">
          <a:xfrm>
            <a:off x="3241675" y="1938850"/>
            <a:ext cx="2244525" cy="646331"/>
          </a:xfrm>
          <a:prstGeom prst="rect">
            <a:avLst/>
          </a:prstGeom>
          <a:noFill/>
          <a:ln w="9525">
            <a:noFill/>
            <a:miter lim="800000"/>
            <a:headEnd/>
            <a:tailEnd/>
          </a:ln>
        </p:spPr>
        <p:txBody>
          <a:bodyPr wrap="none">
            <a:spAutoFit/>
          </a:bodyPr>
          <a:lstStyle/>
          <a:p>
            <a:r>
              <a:rPr lang="en-US" sz="1200" b="1" dirty="0"/>
              <a:t>Scheduled Generator</a:t>
            </a:r>
          </a:p>
          <a:p>
            <a:r>
              <a:rPr lang="en-US" sz="1200" b="1" dirty="0" smtClean="0"/>
              <a:t>Non-Scheduled </a:t>
            </a:r>
            <a:r>
              <a:rPr lang="en-US" sz="1200" b="1" dirty="0"/>
              <a:t>Generator</a:t>
            </a:r>
          </a:p>
          <a:p>
            <a:r>
              <a:rPr lang="en-US" sz="1200" b="1" dirty="0" smtClean="0"/>
              <a:t>Semi-Scheduled </a:t>
            </a:r>
            <a:r>
              <a:rPr lang="en-US" sz="1200" b="1" dirty="0"/>
              <a:t>Generator</a:t>
            </a:r>
          </a:p>
        </p:txBody>
      </p:sp>
      <p:sp>
        <p:nvSpPr>
          <p:cNvPr id="7" name="Rectangle 1118"/>
          <p:cNvSpPr>
            <a:spLocks noChangeArrowheads="1"/>
          </p:cNvSpPr>
          <p:nvPr/>
        </p:nvSpPr>
        <p:spPr bwMode="auto">
          <a:xfrm>
            <a:off x="5364163" y="1786450"/>
            <a:ext cx="3671887"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8" name="Text Box 1119"/>
          <p:cNvSpPr txBox="1">
            <a:spLocks noChangeArrowheads="1"/>
          </p:cNvSpPr>
          <p:nvPr/>
        </p:nvSpPr>
        <p:spPr bwMode="auto">
          <a:xfrm>
            <a:off x="5399788" y="1992063"/>
            <a:ext cx="1063625" cy="457200"/>
          </a:xfrm>
          <a:prstGeom prst="rect">
            <a:avLst/>
          </a:prstGeom>
          <a:noFill/>
          <a:ln w="9525">
            <a:noFill/>
            <a:miter lim="800000"/>
            <a:headEnd/>
            <a:tailEnd/>
          </a:ln>
        </p:spPr>
        <p:txBody>
          <a:bodyPr wrap="none">
            <a:spAutoFit/>
          </a:bodyPr>
          <a:lstStyle/>
          <a:p>
            <a:r>
              <a:rPr lang="en-US" sz="1200" b="1" dirty="0"/>
              <a:t>Non-Market </a:t>
            </a:r>
          </a:p>
          <a:p>
            <a:r>
              <a:rPr lang="en-US" sz="1200" b="1" dirty="0"/>
              <a:t>Generator</a:t>
            </a:r>
          </a:p>
        </p:txBody>
      </p:sp>
      <p:sp>
        <p:nvSpPr>
          <p:cNvPr id="9" name="Text Box 1120"/>
          <p:cNvSpPr txBox="1">
            <a:spLocks noChangeArrowheads="1"/>
          </p:cNvSpPr>
          <p:nvPr/>
        </p:nvSpPr>
        <p:spPr bwMode="auto">
          <a:xfrm>
            <a:off x="6913563" y="1930913"/>
            <a:ext cx="2244525" cy="646331"/>
          </a:xfrm>
          <a:prstGeom prst="rect">
            <a:avLst/>
          </a:prstGeom>
          <a:noFill/>
          <a:ln w="9525">
            <a:noFill/>
            <a:miter lim="800000"/>
            <a:headEnd/>
            <a:tailEnd/>
          </a:ln>
        </p:spPr>
        <p:txBody>
          <a:bodyPr wrap="none">
            <a:spAutoFit/>
          </a:bodyPr>
          <a:lstStyle/>
          <a:p>
            <a:r>
              <a:rPr lang="en-US" sz="1200" b="1" dirty="0"/>
              <a:t>Scheduled Generator</a:t>
            </a:r>
          </a:p>
          <a:p>
            <a:r>
              <a:rPr lang="en-US" sz="1200" b="1" dirty="0" smtClean="0"/>
              <a:t>Non-Scheduled </a:t>
            </a:r>
            <a:r>
              <a:rPr lang="en-US" sz="1200" b="1" dirty="0"/>
              <a:t>Generator</a:t>
            </a:r>
          </a:p>
          <a:p>
            <a:r>
              <a:rPr lang="en-US" sz="1200" b="1" dirty="0" smtClean="0"/>
              <a:t>Semi-Scheduled </a:t>
            </a:r>
            <a:r>
              <a:rPr lang="en-US" sz="1200" b="1" dirty="0"/>
              <a:t>Generator</a:t>
            </a:r>
          </a:p>
        </p:txBody>
      </p:sp>
      <p:sp>
        <p:nvSpPr>
          <p:cNvPr id="10" name="Rectangle 1121"/>
          <p:cNvSpPr>
            <a:spLocks noChangeArrowheads="1"/>
          </p:cNvSpPr>
          <p:nvPr/>
        </p:nvSpPr>
        <p:spPr bwMode="auto">
          <a:xfrm>
            <a:off x="262700" y="3012000"/>
            <a:ext cx="1439863"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1"/>
          <a:lstStyle/>
          <a:p>
            <a:pPr algn="ctr"/>
            <a:r>
              <a:rPr lang="en-US" sz="1600" b="1"/>
              <a:t>Customer</a:t>
            </a:r>
          </a:p>
        </p:txBody>
      </p:sp>
      <p:sp>
        <p:nvSpPr>
          <p:cNvPr id="11" name="Rectangle 1122"/>
          <p:cNvSpPr>
            <a:spLocks noChangeArrowheads="1"/>
          </p:cNvSpPr>
          <p:nvPr/>
        </p:nvSpPr>
        <p:spPr bwMode="auto">
          <a:xfrm>
            <a:off x="1692275" y="3012000"/>
            <a:ext cx="3671888"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 name="Rectangle 1123"/>
          <p:cNvSpPr>
            <a:spLocks noChangeArrowheads="1"/>
          </p:cNvSpPr>
          <p:nvPr/>
        </p:nvSpPr>
        <p:spPr bwMode="auto">
          <a:xfrm>
            <a:off x="5364163" y="3012000"/>
            <a:ext cx="3671887"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3" name="Text Box 1124"/>
          <p:cNvSpPr txBox="1">
            <a:spLocks noChangeArrowheads="1"/>
          </p:cNvSpPr>
          <p:nvPr/>
        </p:nvSpPr>
        <p:spPr bwMode="auto">
          <a:xfrm>
            <a:off x="1979613" y="3227900"/>
            <a:ext cx="2952750" cy="427038"/>
          </a:xfrm>
          <a:prstGeom prst="rect">
            <a:avLst/>
          </a:prstGeom>
          <a:noFill/>
          <a:ln w="9525">
            <a:noFill/>
            <a:miter lim="800000"/>
            <a:headEnd/>
            <a:tailEnd/>
          </a:ln>
        </p:spPr>
        <p:txBody>
          <a:bodyPr>
            <a:spAutoFit/>
          </a:bodyPr>
          <a:lstStyle/>
          <a:p>
            <a:pPr algn="ctr"/>
            <a:r>
              <a:rPr lang="en-US" sz="1200" b="1" dirty="0"/>
              <a:t>Market Customer</a:t>
            </a:r>
          </a:p>
          <a:p>
            <a:pPr algn="ctr"/>
            <a:r>
              <a:rPr lang="en-US" sz="1000" b="1" dirty="0"/>
              <a:t>(Retailers &amp; Generation with auxiliary loads)</a:t>
            </a:r>
          </a:p>
        </p:txBody>
      </p:sp>
      <p:sp>
        <p:nvSpPr>
          <p:cNvPr id="14" name="Text Box 1125"/>
          <p:cNvSpPr txBox="1">
            <a:spLocks noChangeArrowheads="1"/>
          </p:cNvSpPr>
          <p:nvPr/>
        </p:nvSpPr>
        <p:spPr bwMode="auto">
          <a:xfrm>
            <a:off x="5981700" y="3154875"/>
            <a:ext cx="2335213" cy="609600"/>
          </a:xfrm>
          <a:prstGeom prst="rect">
            <a:avLst/>
          </a:prstGeom>
          <a:noFill/>
          <a:ln w="9525">
            <a:noFill/>
            <a:miter lim="800000"/>
            <a:headEnd/>
            <a:tailEnd/>
          </a:ln>
        </p:spPr>
        <p:txBody>
          <a:bodyPr>
            <a:spAutoFit/>
          </a:bodyPr>
          <a:lstStyle/>
          <a:p>
            <a:pPr algn="ctr"/>
            <a:r>
              <a:rPr lang="en-US" sz="1200" b="1" dirty="0"/>
              <a:t>First-tier Customer</a:t>
            </a:r>
          </a:p>
          <a:p>
            <a:pPr algn="ctr"/>
            <a:r>
              <a:rPr lang="en-US" sz="1200" b="1" dirty="0"/>
              <a:t>Second-tier Customer</a:t>
            </a:r>
          </a:p>
          <a:p>
            <a:pPr algn="ctr"/>
            <a:r>
              <a:rPr lang="en-US" sz="1000" b="1" dirty="0"/>
              <a:t>(end-user customers, but optional)</a:t>
            </a:r>
          </a:p>
        </p:txBody>
      </p:sp>
      <p:sp>
        <p:nvSpPr>
          <p:cNvPr id="15" name="Rectangle 1126"/>
          <p:cNvSpPr>
            <a:spLocks noChangeArrowheads="1"/>
          </p:cNvSpPr>
          <p:nvPr/>
        </p:nvSpPr>
        <p:spPr bwMode="auto">
          <a:xfrm>
            <a:off x="262700" y="4256600"/>
            <a:ext cx="1439863"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1"/>
          <a:lstStyle/>
          <a:p>
            <a:pPr algn="ctr"/>
            <a:r>
              <a:rPr lang="en-US" sz="1600" b="1" dirty="0"/>
              <a:t>Network Service Provider</a:t>
            </a:r>
          </a:p>
        </p:txBody>
      </p:sp>
      <p:sp>
        <p:nvSpPr>
          <p:cNvPr id="16" name="Rectangle 1127"/>
          <p:cNvSpPr>
            <a:spLocks noChangeArrowheads="1"/>
          </p:cNvSpPr>
          <p:nvPr/>
        </p:nvSpPr>
        <p:spPr bwMode="auto">
          <a:xfrm>
            <a:off x="1692275" y="4256600"/>
            <a:ext cx="3671888"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7" name="Rectangle 1128"/>
          <p:cNvSpPr>
            <a:spLocks noChangeArrowheads="1"/>
          </p:cNvSpPr>
          <p:nvPr/>
        </p:nvSpPr>
        <p:spPr bwMode="auto">
          <a:xfrm>
            <a:off x="5364163" y="4256600"/>
            <a:ext cx="3671887"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8" name="Text Box 1129"/>
          <p:cNvSpPr txBox="1">
            <a:spLocks noChangeArrowheads="1"/>
          </p:cNvSpPr>
          <p:nvPr/>
        </p:nvSpPr>
        <p:spPr bwMode="auto">
          <a:xfrm>
            <a:off x="1979613" y="4528063"/>
            <a:ext cx="2952750" cy="274637"/>
          </a:xfrm>
          <a:prstGeom prst="rect">
            <a:avLst/>
          </a:prstGeom>
          <a:noFill/>
          <a:ln w="9525">
            <a:noFill/>
            <a:miter lim="800000"/>
            <a:headEnd/>
            <a:tailEnd/>
          </a:ln>
        </p:spPr>
        <p:txBody>
          <a:bodyPr>
            <a:spAutoFit/>
          </a:bodyPr>
          <a:lstStyle/>
          <a:p>
            <a:pPr algn="ctr"/>
            <a:r>
              <a:rPr lang="en-US" sz="1200" b="1" dirty="0"/>
              <a:t>Market Network Service Provider</a:t>
            </a:r>
          </a:p>
        </p:txBody>
      </p:sp>
      <p:sp>
        <p:nvSpPr>
          <p:cNvPr id="19" name="Text Box 1130"/>
          <p:cNvSpPr txBox="1">
            <a:spLocks noChangeArrowheads="1"/>
          </p:cNvSpPr>
          <p:nvPr/>
        </p:nvSpPr>
        <p:spPr bwMode="auto">
          <a:xfrm>
            <a:off x="5724525" y="4523300"/>
            <a:ext cx="2952750" cy="274638"/>
          </a:xfrm>
          <a:prstGeom prst="rect">
            <a:avLst/>
          </a:prstGeom>
          <a:noFill/>
          <a:ln w="9525">
            <a:noFill/>
            <a:miter lim="800000"/>
            <a:headEnd/>
            <a:tailEnd/>
          </a:ln>
        </p:spPr>
        <p:txBody>
          <a:bodyPr>
            <a:spAutoFit/>
          </a:bodyPr>
          <a:lstStyle/>
          <a:p>
            <a:pPr algn="ctr"/>
            <a:r>
              <a:rPr lang="en-US" sz="1200" b="1" dirty="0"/>
              <a:t>Network Service Provider</a:t>
            </a:r>
          </a:p>
        </p:txBody>
      </p:sp>
      <p:sp>
        <p:nvSpPr>
          <p:cNvPr id="20" name="Rectangle 1131"/>
          <p:cNvSpPr>
            <a:spLocks noChangeArrowheads="1"/>
          </p:cNvSpPr>
          <p:nvPr/>
        </p:nvSpPr>
        <p:spPr bwMode="auto">
          <a:xfrm>
            <a:off x="1692275" y="5480563"/>
            <a:ext cx="3671888"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 name="Rectangle 1132"/>
          <p:cNvSpPr>
            <a:spLocks noChangeArrowheads="1"/>
          </p:cNvSpPr>
          <p:nvPr/>
        </p:nvSpPr>
        <p:spPr bwMode="auto">
          <a:xfrm>
            <a:off x="5364163" y="5480563"/>
            <a:ext cx="3671887"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2" name="Rectangle 1135"/>
          <p:cNvSpPr>
            <a:spLocks noChangeArrowheads="1"/>
          </p:cNvSpPr>
          <p:nvPr/>
        </p:nvSpPr>
        <p:spPr bwMode="auto">
          <a:xfrm>
            <a:off x="1979613" y="5747263"/>
            <a:ext cx="1079500" cy="4095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200" b="1"/>
              <a:t>Trader</a:t>
            </a:r>
          </a:p>
        </p:txBody>
      </p:sp>
      <p:sp>
        <p:nvSpPr>
          <p:cNvPr id="23" name="Rectangle 1136"/>
          <p:cNvSpPr>
            <a:spLocks noChangeArrowheads="1"/>
          </p:cNvSpPr>
          <p:nvPr/>
        </p:nvSpPr>
        <p:spPr bwMode="auto">
          <a:xfrm>
            <a:off x="3348038" y="5747263"/>
            <a:ext cx="1081087" cy="4095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200" b="1"/>
              <a:t>Reallocator</a:t>
            </a:r>
          </a:p>
        </p:txBody>
      </p:sp>
      <p:sp>
        <p:nvSpPr>
          <p:cNvPr id="24" name="Rectangle 1137"/>
          <p:cNvSpPr>
            <a:spLocks noChangeArrowheads="1"/>
          </p:cNvSpPr>
          <p:nvPr/>
        </p:nvSpPr>
        <p:spPr bwMode="auto">
          <a:xfrm>
            <a:off x="1692275" y="1786450"/>
            <a:ext cx="3671888" cy="4608513"/>
          </a:xfrm>
          <a:prstGeom prst="rect">
            <a:avLst/>
          </a:prstGeom>
          <a:noFill/>
          <a:ln w="9525">
            <a:solidFill>
              <a:schemeClr val="tx1"/>
            </a:solidFill>
            <a:miter lim="800000"/>
            <a:headEnd/>
            <a:tailEnd/>
          </a:ln>
        </p:spPr>
        <p:txBody>
          <a:bodyPr wrap="none" anchor="ctr"/>
          <a:lstStyle/>
          <a:p>
            <a:endParaRPr lang="en-US"/>
          </a:p>
        </p:txBody>
      </p:sp>
      <p:sp>
        <p:nvSpPr>
          <p:cNvPr id="25" name="Rectangle 1138"/>
          <p:cNvSpPr>
            <a:spLocks noChangeArrowheads="1"/>
          </p:cNvSpPr>
          <p:nvPr/>
        </p:nvSpPr>
        <p:spPr bwMode="auto">
          <a:xfrm>
            <a:off x="5364163" y="1786450"/>
            <a:ext cx="3671887" cy="4608513"/>
          </a:xfrm>
          <a:prstGeom prst="rect">
            <a:avLst/>
          </a:prstGeom>
          <a:noFill/>
          <a:ln w="9525">
            <a:solidFill>
              <a:schemeClr val="tx1"/>
            </a:solidFill>
            <a:miter lim="800000"/>
            <a:headEnd/>
            <a:tailEnd/>
          </a:ln>
        </p:spPr>
        <p:txBody>
          <a:bodyPr wrap="none" anchor="ctr"/>
          <a:lstStyle/>
          <a:p>
            <a:endParaRPr lang="en-US"/>
          </a:p>
        </p:txBody>
      </p:sp>
      <p:sp>
        <p:nvSpPr>
          <p:cNvPr id="26" name="Rectangle 1139"/>
          <p:cNvSpPr>
            <a:spLocks noChangeArrowheads="1"/>
          </p:cNvSpPr>
          <p:nvPr/>
        </p:nvSpPr>
        <p:spPr bwMode="auto">
          <a:xfrm>
            <a:off x="1692275" y="1211775"/>
            <a:ext cx="3671888" cy="574675"/>
          </a:xfrm>
          <a:prstGeom prst="rect">
            <a:avLst/>
          </a:prstGeom>
          <a:noFill/>
          <a:ln w="9525">
            <a:solidFill>
              <a:schemeClr val="tx1"/>
            </a:solidFill>
            <a:miter lim="800000"/>
            <a:headEnd/>
            <a:tailEnd/>
          </a:ln>
        </p:spPr>
        <p:txBody>
          <a:bodyPr wrap="none" anchor="ctr"/>
          <a:lstStyle/>
          <a:p>
            <a:pPr algn="ctr"/>
            <a:r>
              <a:rPr lang="en-US" sz="1600" b="1"/>
              <a:t>Market Participants</a:t>
            </a:r>
          </a:p>
        </p:txBody>
      </p:sp>
      <p:sp>
        <p:nvSpPr>
          <p:cNvPr id="27" name="Rectangle 1140"/>
          <p:cNvSpPr>
            <a:spLocks noChangeArrowheads="1"/>
          </p:cNvSpPr>
          <p:nvPr/>
        </p:nvSpPr>
        <p:spPr bwMode="auto">
          <a:xfrm>
            <a:off x="5364163" y="1211775"/>
            <a:ext cx="3671887" cy="574675"/>
          </a:xfrm>
          <a:prstGeom prst="rect">
            <a:avLst/>
          </a:prstGeom>
          <a:noFill/>
          <a:ln w="9525">
            <a:solidFill>
              <a:schemeClr val="tx1"/>
            </a:solidFill>
            <a:miter lim="800000"/>
            <a:headEnd/>
            <a:tailEnd/>
          </a:ln>
        </p:spPr>
        <p:txBody>
          <a:bodyPr wrap="none" anchor="ctr"/>
          <a:lstStyle/>
          <a:p>
            <a:pPr algn="ctr"/>
            <a:r>
              <a:rPr lang="en-US" sz="1600" b="1"/>
              <a:t>Non-Market Participants</a:t>
            </a:r>
          </a:p>
        </p:txBody>
      </p:sp>
      <p:sp>
        <p:nvSpPr>
          <p:cNvPr id="28" name="Rectangle 1141"/>
          <p:cNvSpPr>
            <a:spLocks noChangeArrowheads="1"/>
          </p:cNvSpPr>
          <p:nvPr/>
        </p:nvSpPr>
        <p:spPr bwMode="auto">
          <a:xfrm>
            <a:off x="4816475" y="5747263"/>
            <a:ext cx="1081088" cy="4095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200" b="1"/>
              <a:t>Intending</a:t>
            </a:r>
          </a:p>
        </p:txBody>
      </p:sp>
      <p:sp>
        <p:nvSpPr>
          <p:cNvPr id="29" name="Rectangle 1142"/>
          <p:cNvSpPr>
            <a:spLocks noChangeArrowheads="1"/>
          </p:cNvSpPr>
          <p:nvPr/>
        </p:nvSpPr>
        <p:spPr bwMode="auto">
          <a:xfrm>
            <a:off x="6659563" y="5747263"/>
            <a:ext cx="1081087" cy="4095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1200" b="1"/>
              <a:t>Special</a:t>
            </a:r>
          </a:p>
        </p:txBody>
      </p:sp>
    </p:spTree>
    <p:extLst>
      <p:ext uri="{BB962C8B-B14F-4D97-AF65-F5344CB8AC3E}">
        <p14:creationId xmlns:p14="http://schemas.microsoft.com/office/powerpoint/2010/main" val="63035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Questions/Discussions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8960"/>
            <a:ext cx="3600400" cy="3000334"/>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7944" y="1484784"/>
            <a:ext cx="1008112" cy="1685563"/>
          </a:xfrm>
          <a:prstGeom prst="rect">
            <a:avLst/>
          </a:prstGeom>
        </p:spPr>
      </p:pic>
    </p:spTree>
    <p:extLst>
      <p:ext uri="{BB962C8B-B14F-4D97-AF65-F5344CB8AC3E}">
        <p14:creationId xmlns:p14="http://schemas.microsoft.com/office/powerpoint/2010/main" val="36704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Dispatch and pricing</a:t>
            </a:r>
            <a:endParaRPr lang="en-AU" dirty="0"/>
          </a:p>
        </p:txBody>
      </p:sp>
    </p:spTree>
    <p:extLst>
      <p:ext uri="{BB962C8B-B14F-4D97-AF65-F5344CB8AC3E}">
        <p14:creationId xmlns:p14="http://schemas.microsoft.com/office/powerpoint/2010/main" val="949948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objective</a:t>
            </a:r>
            <a:endParaRPr lang="en-AU" dirty="0"/>
          </a:p>
        </p:txBody>
      </p:sp>
      <p:sp>
        <p:nvSpPr>
          <p:cNvPr id="3" name="Text Placeholder 2"/>
          <p:cNvSpPr>
            <a:spLocks noGrp="1"/>
          </p:cNvSpPr>
          <p:nvPr>
            <p:ph type="body" sz="quarter" idx="10"/>
          </p:nvPr>
        </p:nvSpPr>
        <p:spPr/>
        <p:txBody>
          <a:bodyPr/>
          <a:lstStyle/>
          <a:p>
            <a:r>
              <a:rPr lang="en-AU" dirty="0" smtClean="0"/>
              <a:t>Bid Process</a:t>
            </a:r>
          </a:p>
          <a:p>
            <a:r>
              <a:rPr lang="en-AU" dirty="0" smtClean="0"/>
              <a:t>Dispatch and Pricing</a:t>
            </a:r>
          </a:p>
          <a:p>
            <a:r>
              <a:rPr lang="en-AU" dirty="0" smtClean="0"/>
              <a:t>Fast-start unit commitment</a:t>
            </a:r>
          </a:p>
          <a:p>
            <a:pPr lvl="1"/>
            <a:endParaRPr lang="en-AU" dirty="0" smtClean="0"/>
          </a:p>
        </p:txBody>
      </p:sp>
    </p:spTree>
    <p:extLst>
      <p:ext uri="{BB962C8B-B14F-4D97-AF65-F5344CB8AC3E}">
        <p14:creationId xmlns:p14="http://schemas.microsoft.com/office/powerpoint/2010/main" val="3038157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Wholesale workstream and participant engagement</a:t>
            </a:r>
            <a:endParaRPr lang="en-AU" dirty="0"/>
          </a:p>
        </p:txBody>
      </p:sp>
    </p:spTree>
    <p:extLst>
      <p:ext uri="{BB962C8B-B14F-4D97-AF65-F5344CB8AC3E}">
        <p14:creationId xmlns:p14="http://schemas.microsoft.com/office/powerpoint/2010/main" val="2001613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Bid Process</a:t>
            </a:r>
            <a:endParaRPr lang="en-AU" dirty="0"/>
          </a:p>
        </p:txBody>
      </p:sp>
    </p:spTree>
    <p:extLst>
      <p:ext uri="{BB962C8B-B14F-4D97-AF65-F5344CB8AC3E}">
        <p14:creationId xmlns:p14="http://schemas.microsoft.com/office/powerpoint/2010/main" val="12518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defRPr/>
            </a:pPr>
            <a:r>
              <a:rPr lang="en-AU" dirty="0" smtClean="0"/>
              <a:t>Wholesale Electricity Market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57451"/>
            <a:ext cx="2545741" cy="120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79512" y="1249362"/>
            <a:ext cx="3051925" cy="5367541"/>
            <a:chOff x="179512" y="1249362"/>
            <a:chExt cx="3051925" cy="5367541"/>
          </a:xfrm>
        </p:grpSpPr>
        <p:cxnSp>
          <p:nvCxnSpPr>
            <p:cNvPr id="131" name="Straight Connector 130"/>
            <p:cNvCxnSpPr>
              <a:endCxn id="130" idx="0"/>
            </p:cNvCxnSpPr>
            <p:nvPr/>
          </p:nvCxnSpPr>
          <p:spPr>
            <a:xfrm>
              <a:off x="874075" y="3916114"/>
              <a:ext cx="1" cy="66501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77728" y="5210146"/>
              <a:ext cx="432048" cy="6926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24" idx="0"/>
            </p:cNvCxnSpPr>
            <p:nvPr/>
          </p:nvCxnSpPr>
          <p:spPr>
            <a:xfrm flipH="1">
              <a:off x="1888802" y="4149080"/>
              <a:ext cx="20974" cy="163520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24" idx="7"/>
            </p:cNvCxnSpPr>
            <p:nvPr/>
          </p:nvCxnSpPr>
          <p:spPr>
            <a:xfrm flipH="1">
              <a:off x="2404641" y="5210146"/>
              <a:ext cx="291542" cy="60885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3" idx="4"/>
            </p:cNvCxnSpPr>
            <p:nvPr/>
          </p:nvCxnSpPr>
          <p:spPr>
            <a:xfrm flipH="1">
              <a:off x="2680890" y="4097220"/>
              <a:ext cx="15293" cy="192406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696183" y="5210146"/>
              <a:ext cx="370263" cy="6568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49069" y="2250450"/>
              <a:ext cx="689285" cy="6480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238354" y="2250450"/>
              <a:ext cx="612068" cy="6480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238354" y="2250450"/>
              <a:ext cx="0" cy="132256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63588" y="2250450"/>
              <a:ext cx="0" cy="146658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9" name="Rectangle 37"/>
            <p:cNvSpPr>
              <a:spLocks noChangeAspect="1" noChangeArrowheads="1"/>
            </p:cNvSpPr>
            <p:nvPr/>
          </p:nvSpPr>
          <p:spPr bwMode="auto">
            <a:xfrm>
              <a:off x="207101" y="1249362"/>
              <a:ext cx="1485984"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defTabSz="1106488">
                <a:lnSpc>
                  <a:spcPct val="90000"/>
                </a:lnSpc>
              </a:pPr>
              <a:r>
                <a:rPr lang="en-AU" sz="2000" dirty="0" smtClean="0"/>
                <a:t>Market</a:t>
              </a:r>
              <a:endParaRPr lang="en-AU" sz="2000" dirty="0"/>
            </a:p>
            <a:p>
              <a:pPr defTabSz="1106488">
                <a:lnSpc>
                  <a:spcPct val="90000"/>
                </a:lnSpc>
              </a:pPr>
              <a:r>
                <a:rPr lang="en-AU" sz="2000" dirty="0" smtClean="0"/>
                <a:t>Generators</a:t>
              </a:r>
              <a:endParaRPr lang="en-AU" sz="2000" dirty="0"/>
            </a:p>
          </p:txBody>
        </p:sp>
        <p:grpSp>
          <p:nvGrpSpPr>
            <p:cNvPr id="13" name="Group 12"/>
            <p:cNvGrpSpPr/>
            <p:nvPr/>
          </p:nvGrpSpPr>
          <p:grpSpPr>
            <a:xfrm>
              <a:off x="611560" y="1988840"/>
              <a:ext cx="504056" cy="523220"/>
              <a:chOff x="1871700" y="3095382"/>
              <a:chExt cx="504056" cy="523220"/>
            </a:xfrm>
          </p:grpSpPr>
          <p:sp>
            <p:nvSpPr>
              <p:cNvPr id="2" name="Oval 1"/>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t>G</a:t>
                </a:r>
                <a:endParaRPr lang="en-AU" sz="2800" b="1" dirty="0"/>
              </a:p>
            </p:txBody>
          </p:sp>
        </p:grpSp>
        <p:grpSp>
          <p:nvGrpSpPr>
            <p:cNvPr id="14" name="Group 13"/>
            <p:cNvGrpSpPr/>
            <p:nvPr/>
          </p:nvGrpSpPr>
          <p:grpSpPr>
            <a:xfrm>
              <a:off x="1641683" y="4941168"/>
              <a:ext cx="504056" cy="523220"/>
              <a:chOff x="1871700" y="3870528"/>
              <a:chExt cx="504056" cy="523220"/>
            </a:xfrm>
          </p:grpSpPr>
          <p:sp>
            <p:nvSpPr>
              <p:cNvPr id="4" name="Rectangle 3"/>
              <p:cNvSpPr/>
              <p:nvPr/>
            </p:nvSpPr>
            <p:spPr>
              <a:xfrm>
                <a:off x="1907704" y="3916114"/>
                <a:ext cx="432048" cy="432048"/>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p:cNvSpPr txBox="1"/>
              <p:nvPr/>
            </p:nvSpPr>
            <p:spPr>
              <a:xfrm>
                <a:off x="1871700" y="3870528"/>
                <a:ext cx="504056" cy="523220"/>
              </a:xfrm>
              <a:prstGeom prst="rect">
                <a:avLst/>
              </a:prstGeom>
              <a:noFill/>
            </p:spPr>
            <p:txBody>
              <a:bodyPr wrap="square" rtlCol="0" anchor="ctr">
                <a:spAutoFit/>
              </a:bodyPr>
              <a:lstStyle/>
              <a:p>
                <a:pPr algn="ctr"/>
                <a:r>
                  <a:rPr lang="en-AU" sz="2800" b="1" dirty="0" smtClean="0"/>
                  <a:t>R</a:t>
                </a:r>
                <a:endParaRPr lang="en-AU" sz="2800" b="1" dirty="0"/>
              </a:p>
            </p:txBody>
          </p:sp>
        </p:grpSp>
        <p:sp>
          <p:nvSpPr>
            <p:cNvPr id="15" name="Oval 14"/>
            <p:cNvSpPr/>
            <p:nvPr/>
          </p:nvSpPr>
          <p:spPr>
            <a:xfrm>
              <a:off x="423125" y="3429000"/>
              <a:ext cx="2808312"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t>Pool</a:t>
              </a:r>
              <a:endParaRPr lang="en-AU" sz="2800" b="1" dirty="0"/>
            </a:p>
          </p:txBody>
        </p:sp>
        <p:grpSp>
          <p:nvGrpSpPr>
            <p:cNvPr id="94" name="Group 93"/>
            <p:cNvGrpSpPr/>
            <p:nvPr/>
          </p:nvGrpSpPr>
          <p:grpSpPr>
            <a:xfrm>
              <a:off x="1287221" y="1988840"/>
              <a:ext cx="504056" cy="523220"/>
              <a:chOff x="1871700" y="3095382"/>
              <a:chExt cx="504056" cy="523220"/>
            </a:xfrm>
          </p:grpSpPr>
          <p:sp>
            <p:nvSpPr>
              <p:cNvPr id="95" name="Oval 94"/>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TextBox 95"/>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t>G</a:t>
                </a:r>
                <a:endParaRPr lang="en-AU" sz="2800" b="1" dirty="0"/>
              </a:p>
            </p:txBody>
          </p:sp>
        </p:grpSp>
        <p:grpSp>
          <p:nvGrpSpPr>
            <p:cNvPr id="97" name="Group 96"/>
            <p:cNvGrpSpPr/>
            <p:nvPr/>
          </p:nvGrpSpPr>
          <p:grpSpPr>
            <a:xfrm>
              <a:off x="1950322" y="1988840"/>
              <a:ext cx="504056" cy="523220"/>
              <a:chOff x="1871700" y="3095382"/>
              <a:chExt cx="504056" cy="523220"/>
            </a:xfrm>
          </p:grpSpPr>
          <p:sp>
            <p:nvSpPr>
              <p:cNvPr id="98" name="Oval 97"/>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TextBox 98"/>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t>G</a:t>
                </a:r>
                <a:endParaRPr lang="en-AU" sz="2800" b="1" dirty="0"/>
              </a:p>
            </p:txBody>
          </p:sp>
        </p:grpSp>
        <p:grpSp>
          <p:nvGrpSpPr>
            <p:cNvPr id="100" name="Group 99"/>
            <p:cNvGrpSpPr/>
            <p:nvPr/>
          </p:nvGrpSpPr>
          <p:grpSpPr>
            <a:xfrm>
              <a:off x="2598394" y="1988840"/>
              <a:ext cx="504056" cy="523220"/>
              <a:chOff x="1871700" y="3095382"/>
              <a:chExt cx="504056" cy="523220"/>
            </a:xfrm>
          </p:grpSpPr>
          <p:sp>
            <p:nvSpPr>
              <p:cNvPr id="101" name="Oval 100"/>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TextBox 101"/>
              <p:cNvSpPr txBox="1"/>
              <p:nvPr/>
            </p:nvSpPr>
            <p:spPr>
              <a:xfrm>
                <a:off x="1871700" y="3095382"/>
                <a:ext cx="504056" cy="523220"/>
              </a:xfrm>
              <a:prstGeom prst="rect">
                <a:avLst/>
              </a:prstGeom>
              <a:noFill/>
            </p:spPr>
            <p:txBody>
              <a:bodyPr wrap="square" rtlCol="0" anchor="ctr">
                <a:spAutoFit/>
              </a:bodyPr>
              <a:lstStyle/>
              <a:p>
                <a:pPr algn="ctr"/>
                <a:r>
                  <a:rPr lang="en-AU" sz="2800" b="1" dirty="0" smtClean="0"/>
                  <a:t>G</a:t>
                </a:r>
                <a:endParaRPr lang="en-AU" sz="2800" b="1" dirty="0"/>
              </a:p>
            </p:txBody>
          </p:sp>
        </p:grpSp>
        <p:grpSp>
          <p:nvGrpSpPr>
            <p:cNvPr id="103" name="Group 102"/>
            <p:cNvGrpSpPr/>
            <p:nvPr/>
          </p:nvGrpSpPr>
          <p:grpSpPr>
            <a:xfrm>
              <a:off x="1986326" y="2636912"/>
              <a:ext cx="504056" cy="523220"/>
              <a:chOff x="1871700" y="3095382"/>
              <a:chExt cx="504056" cy="523220"/>
            </a:xfrm>
          </p:grpSpPr>
          <p:sp>
            <p:nvSpPr>
              <p:cNvPr id="104" name="Oval 103"/>
              <p:cNvSpPr/>
              <p:nvPr/>
            </p:nvSpPr>
            <p:spPr>
              <a:xfrm>
                <a:off x="1907704" y="3140968"/>
                <a:ext cx="432048" cy="43204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TextBox 104"/>
              <p:cNvSpPr txBox="1"/>
              <p:nvPr/>
            </p:nvSpPr>
            <p:spPr>
              <a:xfrm>
                <a:off x="1871700" y="3095382"/>
                <a:ext cx="504056" cy="523220"/>
              </a:xfrm>
              <a:prstGeom prst="rect">
                <a:avLst/>
              </a:prstGeom>
              <a:noFill/>
            </p:spPr>
            <p:txBody>
              <a:bodyPr wrap="square" rtlCol="0" anchor="ctr">
                <a:spAutoFit/>
              </a:bodyPr>
              <a:lstStyle/>
              <a:p>
                <a:pPr algn="ctr"/>
                <a:endParaRPr lang="en-AU" sz="2800" b="1" dirty="0"/>
              </a:p>
            </p:txBody>
          </p:sp>
        </p:grpSp>
        <p:sp>
          <p:nvSpPr>
            <p:cNvPr id="24" name="Oval 23"/>
            <p:cNvSpPr/>
            <p:nvPr/>
          </p:nvSpPr>
          <p:spPr>
            <a:xfrm>
              <a:off x="1770302"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0" name="Group 119"/>
            <p:cNvGrpSpPr/>
            <p:nvPr/>
          </p:nvGrpSpPr>
          <p:grpSpPr>
            <a:xfrm>
              <a:off x="2439349" y="4941168"/>
              <a:ext cx="504056" cy="523220"/>
              <a:chOff x="1871700" y="3870528"/>
              <a:chExt cx="504056" cy="523220"/>
            </a:xfrm>
          </p:grpSpPr>
          <p:sp>
            <p:nvSpPr>
              <p:cNvPr id="121" name="Rectangle 120"/>
              <p:cNvSpPr/>
              <p:nvPr/>
            </p:nvSpPr>
            <p:spPr>
              <a:xfrm>
                <a:off x="1907704" y="3916114"/>
                <a:ext cx="432048" cy="432048"/>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TextBox 121"/>
              <p:cNvSpPr txBox="1"/>
              <p:nvPr/>
            </p:nvSpPr>
            <p:spPr>
              <a:xfrm>
                <a:off x="1871700" y="3870528"/>
                <a:ext cx="504056" cy="523220"/>
              </a:xfrm>
              <a:prstGeom prst="rect">
                <a:avLst/>
              </a:prstGeom>
              <a:noFill/>
            </p:spPr>
            <p:txBody>
              <a:bodyPr wrap="square" rtlCol="0" anchor="ctr">
                <a:spAutoFit/>
              </a:bodyPr>
              <a:lstStyle/>
              <a:p>
                <a:pPr algn="ctr"/>
                <a:r>
                  <a:rPr lang="en-AU" sz="2800" b="1" dirty="0" smtClean="0"/>
                  <a:t>R</a:t>
                </a:r>
                <a:endParaRPr lang="en-AU" sz="2800" b="1" dirty="0"/>
              </a:p>
            </p:txBody>
          </p:sp>
        </p:grpSp>
        <p:sp>
          <p:nvSpPr>
            <p:cNvPr id="123" name="Oval 122"/>
            <p:cNvSpPr/>
            <p:nvPr/>
          </p:nvSpPr>
          <p:spPr>
            <a:xfrm>
              <a:off x="2562390"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Oval 123"/>
            <p:cNvSpPr/>
            <p:nvPr/>
          </p:nvSpPr>
          <p:spPr>
            <a:xfrm>
              <a:off x="2202350"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p:cNvSpPr/>
            <p:nvPr/>
          </p:nvSpPr>
          <p:spPr>
            <a:xfrm>
              <a:off x="2922430"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p:cNvSpPr/>
            <p:nvPr/>
          </p:nvSpPr>
          <p:spPr>
            <a:xfrm>
              <a:off x="1359229" y="5784289"/>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Oval 129"/>
            <p:cNvSpPr/>
            <p:nvPr/>
          </p:nvSpPr>
          <p:spPr>
            <a:xfrm>
              <a:off x="755576" y="4581128"/>
              <a:ext cx="236999" cy="236999"/>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Rectangle 37"/>
            <p:cNvSpPr>
              <a:spLocks noChangeAspect="1" noChangeArrowheads="1"/>
            </p:cNvSpPr>
            <p:nvPr/>
          </p:nvSpPr>
          <p:spPr bwMode="auto">
            <a:xfrm>
              <a:off x="179512" y="4869160"/>
              <a:ext cx="1444306" cy="656590"/>
            </a:xfrm>
            <a:prstGeom prst="rect">
              <a:avLst/>
            </a:prstGeom>
            <a:noFill/>
            <a:ln>
              <a:noFill/>
            </a:ln>
            <a:extLst/>
          </p:spPr>
          <p:txBody>
            <a:bodyPr wrap="none" lIns="101600" tIns="50800" rIns="101600" bIns="50800">
              <a:spAutoFit/>
            </a:bodyPr>
            <a:lstStyle/>
            <a:p>
              <a:pPr defTabSz="1106488">
                <a:lnSpc>
                  <a:spcPct val="90000"/>
                </a:lnSpc>
              </a:pPr>
              <a:r>
                <a:rPr lang="en-AU" sz="2000" dirty="0" smtClean="0"/>
                <a:t>Market</a:t>
              </a:r>
              <a:endParaRPr lang="en-AU" sz="2000" dirty="0"/>
            </a:p>
            <a:p>
              <a:pPr defTabSz="1106488">
                <a:lnSpc>
                  <a:spcPct val="90000"/>
                </a:lnSpc>
              </a:pPr>
              <a:r>
                <a:rPr lang="en-AU" sz="2000" dirty="0" smtClean="0"/>
                <a:t>Customers</a:t>
              </a:r>
              <a:endParaRPr lang="en-AU" sz="2000" dirty="0"/>
            </a:p>
          </p:txBody>
        </p:sp>
        <p:sp>
          <p:nvSpPr>
            <p:cNvPr id="146" name="Rectangle 37"/>
            <p:cNvSpPr>
              <a:spLocks noChangeAspect="1" noChangeArrowheads="1"/>
            </p:cNvSpPr>
            <p:nvPr/>
          </p:nvSpPr>
          <p:spPr bwMode="auto">
            <a:xfrm>
              <a:off x="1549069" y="6237312"/>
              <a:ext cx="1402628"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defTabSz="1106488">
                <a:lnSpc>
                  <a:spcPct val="90000"/>
                </a:lnSpc>
              </a:pPr>
              <a:r>
                <a:rPr lang="en-AU" sz="2000" dirty="0" smtClean="0"/>
                <a:t>End Users</a:t>
              </a:r>
              <a:endParaRPr lang="en-AU" sz="2000" dirty="0"/>
            </a:p>
          </p:txBody>
        </p:sp>
      </p:grpSp>
      <p:sp>
        <p:nvSpPr>
          <p:cNvPr id="151" name="Rectangle 37"/>
          <p:cNvSpPr>
            <a:spLocks noChangeAspect="1" noChangeArrowheads="1"/>
          </p:cNvSpPr>
          <p:nvPr/>
        </p:nvSpPr>
        <p:spPr bwMode="auto">
          <a:xfrm>
            <a:off x="4238202" y="1556792"/>
            <a:ext cx="1917192" cy="656590"/>
          </a:xfrm>
          <a:prstGeom prst="rect">
            <a:avLst/>
          </a:prstGeom>
          <a:noFill/>
          <a:ln w="571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lIns="101600" tIns="50800" rIns="101600" bIns="50800">
            <a:spAutoFit/>
          </a:bodyPr>
          <a:lstStyle/>
          <a:p>
            <a:pPr algn="ctr" defTabSz="1106488">
              <a:lnSpc>
                <a:spcPct val="90000"/>
              </a:lnSpc>
            </a:pPr>
            <a:r>
              <a:rPr lang="en-AU" sz="2000" dirty="0" smtClean="0"/>
              <a:t>Scheduled/S-S</a:t>
            </a:r>
            <a:endParaRPr lang="en-AU" sz="2000" dirty="0"/>
          </a:p>
          <a:p>
            <a:pPr algn="ctr" defTabSz="1106488">
              <a:lnSpc>
                <a:spcPct val="90000"/>
              </a:lnSpc>
            </a:pPr>
            <a:r>
              <a:rPr lang="en-AU" sz="2000" dirty="0" smtClean="0"/>
              <a:t>Generators</a:t>
            </a:r>
            <a:endParaRPr lang="en-AU" sz="2000" dirty="0"/>
          </a:p>
        </p:txBody>
      </p:sp>
      <p:sp>
        <p:nvSpPr>
          <p:cNvPr id="152" name="Rectangle 37"/>
          <p:cNvSpPr>
            <a:spLocks noChangeAspect="1" noChangeArrowheads="1"/>
          </p:cNvSpPr>
          <p:nvPr/>
        </p:nvSpPr>
        <p:spPr bwMode="auto">
          <a:xfrm>
            <a:off x="4474645" y="5436706"/>
            <a:ext cx="1444306" cy="65659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lIns="101600" tIns="50800" rIns="101600" bIns="50800">
            <a:spAutoFit/>
          </a:bodyPr>
          <a:lstStyle/>
          <a:p>
            <a:pPr algn="ctr" defTabSz="1106488">
              <a:lnSpc>
                <a:spcPct val="90000"/>
              </a:lnSpc>
            </a:pPr>
            <a:r>
              <a:rPr lang="en-AU" sz="2000" dirty="0" smtClean="0"/>
              <a:t>Scheduled</a:t>
            </a:r>
          </a:p>
          <a:p>
            <a:pPr algn="ctr" defTabSz="1106488">
              <a:lnSpc>
                <a:spcPct val="90000"/>
              </a:lnSpc>
            </a:pPr>
            <a:r>
              <a:rPr lang="en-AU" sz="2000" dirty="0" smtClean="0"/>
              <a:t>Demand</a:t>
            </a:r>
            <a:endParaRPr lang="en-AU" sz="2000" dirty="0"/>
          </a:p>
        </p:txBody>
      </p:sp>
      <p:grpSp>
        <p:nvGrpSpPr>
          <p:cNvPr id="7179" name="Group 7178"/>
          <p:cNvGrpSpPr/>
          <p:nvPr/>
        </p:nvGrpSpPr>
        <p:grpSpPr>
          <a:xfrm>
            <a:off x="4082703" y="4319518"/>
            <a:ext cx="777329" cy="909682"/>
            <a:chOff x="4082703" y="4319518"/>
            <a:chExt cx="777329" cy="909682"/>
          </a:xfrm>
        </p:grpSpPr>
        <p:sp>
          <p:nvSpPr>
            <p:cNvPr id="153" name="Rectangle 37"/>
            <p:cNvSpPr>
              <a:spLocks noChangeAspect="1" noChangeArrowheads="1"/>
            </p:cNvSpPr>
            <p:nvPr/>
          </p:nvSpPr>
          <p:spPr bwMode="auto">
            <a:xfrm>
              <a:off x="4082703" y="4818990"/>
              <a:ext cx="70532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FFC000"/>
                  </a:solidFill>
                </a:rPr>
                <a:t>Bids</a:t>
              </a:r>
              <a:endParaRPr lang="en-AU" sz="2000" dirty="0">
                <a:solidFill>
                  <a:srgbClr val="FFC000"/>
                </a:solidFill>
              </a:endParaRPr>
            </a:p>
          </p:txBody>
        </p:sp>
        <p:cxnSp>
          <p:nvCxnSpPr>
            <p:cNvPr id="17502" name="Straight Connector 17501"/>
            <p:cNvCxnSpPr/>
            <p:nvPr/>
          </p:nvCxnSpPr>
          <p:spPr>
            <a:xfrm>
              <a:off x="4860032" y="4319518"/>
              <a:ext cx="0" cy="909682"/>
            </a:xfrm>
            <a:prstGeom prst="line">
              <a:avLst/>
            </a:prstGeom>
            <a:ln w="44450">
              <a:headEnd type="stealth" w="lg" len="lg"/>
            </a:ln>
          </p:spPr>
          <p:style>
            <a:lnRef idx="1">
              <a:schemeClr val="accent1"/>
            </a:lnRef>
            <a:fillRef idx="0">
              <a:schemeClr val="accent1"/>
            </a:fillRef>
            <a:effectRef idx="0">
              <a:schemeClr val="accent1"/>
            </a:effectRef>
            <a:fontRef idx="minor">
              <a:schemeClr val="tx1"/>
            </a:fontRef>
          </p:style>
        </p:cxnSp>
      </p:grpSp>
      <p:grpSp>
        <p:nvGrpSpPr>
          <p:cNvPr id="7182" name="Group 7181"/>
          <p:cNvGrpSpPr/>
          <p:nvPr/>
        </p:nvGrpSpPr>
        <p:grpSpPr>
          <a:xfrm>
            <a:off x="5220073" y="4371332"/>
            <a:ext cx="1584175" cy="857868"/>
            <a:chOff x="5220073" y="4371332"/>
            <a:chExt cx="1584175" cy="857868"/>
          </a:xfrm>
        </p:grpSpPr>
        <p:sp>
          <p:nvSpPr>
            <p:cNvPr id="156" name="Rectangle 37"/>
            <p:cNvSpPr>
              <a:spLocks noChangeAspect="1" noChangeArrowheads="1"/>
            </p:cNvSpPr>
            <p:nvPr/>
          </p:nvSpPr>
          <p:spPr bwMode="auto">
            <a:xfrm>
              <a:off x="5289410" y="4371332"/>
              <a:ext cx="151483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000000"/>
                  </a:solidFill>
                </a:rPr>
                <a:t>Dispatch</a:t>
              </a:r>
            </a:p>
            <a:p>
              <a:pPr algn="ctr" defTabSz="1106488">
                <a:lnSpc>
                  <a:spcPct val="90000"/>
                </a:lnSpc>
              </a:pPr>
              <a:r>
                <a:rPr lang="en-AU" sz="2000" dirty="0" smtClean="0">
                  <a:solidFill>
                    <a:srgbClr val="000000"/>
                  </a:solidFill>
                </a:rPr>
                <a:t>Instructions</a:t>
              </a:r>
              <a:endParaRPr lang="en-AU" sz="2000" dirty="0">
                <a:solidFill>
                  <a:srgbClr val="000000"/>
                </a:solidFill>
              </a:endParaRPr>
            </a:p>
          </p:txBody>
        </p:sp>
        <p:cxnSp>
          <p:nvCxnSpPr>
            <p:cNvPr id="165" name="Straight Connector 164"/>
            <p:cNvCxnSpPr/>
            <p:nvPr/>
          </p:nvCxnSpPr>
          <p:spPr>
            <a:xfrm flipV="1">
              <a:off x="5220073" y="4391526"/>
              <a:ext cx="0" cy="837674"/>
            </a:xfrm>
            <a:prstGeom prst="line">
              <a:avLst/>
            </a:prstGeom>
            <a:ln w="44450">
              <a:solidFill>
                <a:srgbClr val="000000"/>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7183" name="Group 7182"/>
          <p:cNvGrpSpPr/>
          <p:nvPr/>
        </p:nvGrpSpPr>
        <p:grpSpPr>
          <a:xfrm>
            <a:off x="5220073" y="2473345"/>
            <a:ext cx="1586845" cy="838691"/>
            <a:chOff x="5220073" y="2473345"/>
            <a:chExt cx="1586845" cy="838691"/>
          </a:xfrm>
        </p:grpSpPr>
        <p:sp>
          <p:nvSpPr>
            <p:cNvPr id="155" name="Rectangle 37"/>
            <p:cNvSpPr>
              <a:spLocks noChangeAspect="1" noChangeArrowheads="1"/>
            </p:cNvSpPr>
            <p:nvPr/>
          </p:nvSpPr>
          <p:spPr bwMode="auto">
            <a:xfrm>
              <a:off x="5292080" y="2574036"/>
              <a:ext cx="151483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000000"/>
                  </a:solidFill>
                </a:rPr>
                <a:t>Dispatch</a:t>
              </a:r>
            </a:p>
            <a:p>
              <a:pPr algn="ctr" defTabSz="1106488">
                <a:lnSpc>
                  <a:spcPct val="90000"/>
                </a:lnSpc>
              </a:pPr>
              <a:r>
                <a:rPr lang="en-AU" sz="2000" dirty="0" smtClean="0">
                  <a:solidFill>
                    <a:srgbClr val="000000"/>
                  </a:solidFill>
                </a:rPr>
                <a:t>Instructions</a:t>
              </a:r>
              <a:endParaRPr lang="en-AU" sz="2000" dirty="0">
                <a:solidFill>
                  <a:srgbClr val="000000"/>
                </a:solidFill>
              </a:endParaRPr>
            </a:p>
          </p:txBody>
        </p:sp>
        <p:cxnSp>
          <p:nvCxnSpPr>
            <p:cNvPr id="166" name="Straight Connector 165"/>
            <p:cNvCxnSpPr/>
            <p:nvPr/>
          </p:nvCxnSpPr>
          <p:spPr>
            <a:xfrm>
              <a:off x="5220073" y="2473345"/>
              <a:ext cx="0" cy="838691"/>
            </a:xfrm>
            <a:prstGeom prst="line">
              <a:avLst/>
            </a:prstGeom>
            <a:ln w="44450">
              <a:solidFill>
                <a:srgbClr val="000000"/>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7178" name="Group 7177"/>
          <p:cNvGrpSpPr/>
          <p:nvPr/>
        </p:nvGrpSpPr>
        <p:grpSpPr>
          <a:xfrm>
            <a:off x="3891752" y="2473345"/>
            <a:ext cx="968280" cy="838691"/>
            <a:chOff x="3891752" y="2473345"/>
            <a:chExt cx="968280" cy="838691"/>
          </a:xfrm>
        </p:grpSpPr>
        <p:sp>
          <p:nvSpPr>
            <p:cNvPr id="154" name="Rectangle 37"/>
            <p:cNvSpPr>
              <a:spLocks noChangeAspect="1" noChangeArrowheads="1"/>
            </p:cNvSpPr>
            <p:nvPr/>
          </p:nvSpPr>
          <p:spPr bwMode="auto">
            <a:xfrm>
              <a:off x="3891752" y="2473345"/>
              <a:ext cx="896272"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rgbClr val="0066FF"/>
                  </a:solidFill>
                </a:rPr>
                <a:t>Offers</a:t>
              </a:r>
              <a:endParaRPr lang="en-AU" sz="2000" dirty="0">
                <a:solidFill>
                  <a:srgbClr val="0066FF"/>
                </a:solidFill>
              </a:endParaRPr>
            </a:p>
          </p:txBody>
        </p:sp>
        <p:cxnSp>
          <p:nvCxnSpPr>
            <p:cNvPr id="167" name="Straight Connector 166"/>
            <p:cNvCxnSpPr/>
            <p:nvPr/>
          </p:nvCxnSpPr>
          <p:spPr>
            <a:xfrm flipV="1">
              <a:off x="4860032" y="2492627"/>
              <a:ext cx="0" cy="819409"/>
            </a:xfrm>
            <a:prstGeom prst="line">
              <a:avLst/>
            </a:prstGeom>
            <a:ln w="44450">
              <a:solidFill>
                <a:srgbClr val="0066FF"/>
              </a:solidFill>
              <a:headEnd type="stealth" w="lg" len="lg"/>
            </a:ln>
          </p:spPr>
          <p:style>
            <a:lnRef idx="1">
              <a:schemeClr val="accent1"/>
            </a:lnRef>
            <a:fillRef idx="0">
              <a:schemeClr val="accent1"/>
            </a:fillRef>
            <a:effectRef idx="0">
              <a:schemeClr val="accent1"/>
            </a:effectRef>
            <a:fontRef idx="minor">
              <a:schemeClr val="tx1"/>
            </a:fontRef>
          </p:style>
        </p:cxnSp>
      </p:grpSp>
      <p:grpSp>
        <p:nvGrpSpPr>
          <p:cNvPr id="7180" name="Group 7179"/>
          <p:cNvGrpSpPr/>
          <p:nvPr/>
        </p:nvGrpSpPr>
        <p:grpSpPr>
          <a:xfrm>
            <a:off x="3059832" y="1875522"/>
            <a:ext cx="2136966" cy="3334624"/>
            <a:chOff x="3059832" y="1875522"/>
            <a:chExt cx="2136966" cy="3334624"/>
          </a:xfrm>
        </p:grpSpPr>
        <p:sp>
          <p:nvSpPr>
            <p:cNvPr id="160" name="Arc 159"/>
            <p:cNvSpPr/>
            <p:nvPr/>
          </p:nvSpPr>
          <p:spPr>
            <a:xfrm rot="10800000" flipV="1">
              <a:off x="3059832" y="1875522"/>
              <a:ext cx="2136966" cy="3334624"/>
            </a:xfrm>
            <a:prstGeom prst="arc">
              <a:avLst>
                <a:gd name="adj1" fmla="val 16200000"/>
                <a:gd name="adj2" fmla="val 2"/>
              </a:avLst>
            </a:prstGeom>
            <a:ln w="44450">
              <a:solidFill>
                <a:schemeClr val="accent5"/>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8" name="Rectangle 37"/>
            <p:cNvSpPr>
              <a:spLocks noChangeAspect="1" noChangeArrowheads="1"/>
            </p:cNvSpPr>
            <p:nvPr/>
          </p:nvSpPr>
          <p:spPr bwMode="auto">
            <a:xfrm>
              <a:off x="3167156" y="2983741"/>
              <a:ext cx="1303241"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accent5"/>
                  </a:solidFill>
                </a:rPr>
                <a:t>Electricity</a:t>
              </a:r>
            </a:p>
            <a:p>
              <a:pPr algn="ctr" defTabSz="1106488">
                <a:lnSpc>
                  <a:spcPct val="90000"/>
                </a:lnSpc>
              </a:pPr>
              <a:r>
                <a:rPr lang="en-AU" sz="2000" dirty="0" smtClean="0">
                  <a:solidFill>
                    <a:schemeClr val="accent5"/>
                  </a:solidFill>
                </a:rPr>
                <a:t>Flows</a:t>
              </a:r>
              <a:endParaRPr lang="en-AU" sz="2000" dirty="0">
                <a:solidFill>
                  <a:schemeClr val="accent5"/>
                </a:solidFill>
              </a:endParaRPr>
            </a:p>
          </p:txBody>
        </p:sp>
      </p:grpSp>
      <p:grpSp>
        <p:nvGrpSpPr>
          <p:cNvPr id="7181" name="Group 7180"/>
          <p:cNvGrpSpPr/>
          <p:nvPr/>
        </p:nvGrpSpPr>
        <p:grpSpPr>
          <a:xfrm>
            <a:off x="3059830" y="2574484"/>
            <a:ext cx="2592289" cy="3209661"/>
            <a:chOff x="3059830" y="2574484"/>
            <a:chExt cx="2592289" cy="3209661"/>
          </a:xfrm>
        </p:grpSpPr>
        <p:sp>
          <p:nvSpPr>
            <p:cNvPr id="17498" name="Arc 17497"/>
            <p:cNvSpPr/>
            <p:nvPr/>
          </p:nvSpPr>
          <p:spPr>
            <a:xfrm rot="10800000">
              <a:off x="3059830" y="2574484"/>
              <a:ext cx="2592289" cy="3209661"/>
            </a:xfrm>
            <a:prstGeom prst="arc">
              <a:avLst>
                <a:gd name="adj1" fmla="val 16200000"/>
                <a:gd name="adj2" fmla="val 2"/>
              </a:avLst>
            </a:prstGeom>
            <a:ln w="44450">
              <a:solidFill>
                <a:schemeClr val="accent5"/>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1" name="Rectangle 37"/>
            <p:cNvSpPr>
              <a:spLocks noChangeAspect="1" noChangeArrowheads="1"/>
            </p:cNvSpPr>
            <p:nvPr/>
          </p:nvSpPr>
          <p:spPr bwMode="auto">
            <a:xfrm>
              <a:off x="3131840" y="4212570"/>
              <a:ext cx="1303241"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accent5"/>
                  </a:solidFill>
                </a:rPr>
                <a:t>Electricity</a:t>
              </a:r>
            </a:p>
            <a:p>
              <a:pPr algn="ctr" defTabSz="1106488">
                <a:lnSpc>
                  <a:spcPct val="90000"/>
                </a:lnSpc>
              </a:pPr>
              <a:r>
                <a:rPr lang="en-AU" sz="2000" dirty="0" smtClean="0">
                  <a:solidFill>
                    <a:schemeClr val="accent5"/>
                  </a:solidFill>
                </a:rPr>
                <a:t>Flows</a:t>
              </a:r>
              <a:endParaRPr lang="en-AU" sz="2000" dirty="0">
                <a:solidFill>
                  <a:schemeClr val="accent5"/>
                </a:solidFill>
              </a:endParaRPr>
            </a:p>
          </p:txBody>
        </p:sp>
      </p:grpSp>
      <p:sp>
        <p:nvSpPr>
          <p:cNvPr id="181" name="Arc 180"/>
          <p:cNvSpPr/>
          <p:nvPr/>
        </p:nvSpPr>
        <p:spPr>
          <a:xfrm rot="16200000" flipV="1">
            <a:off x="5635414" y="2005547"/>
            <a:ext cx="1689596" cy="1800200"/>
          </a:xfrm>
          <a:prstGeom prst="arc">
            <a:avLst>
              <a:gd name="adj1" fmla="val 10604422"/>
              <a:gd name="adj2" fmla="val 597934"/>
            </a:avLst>
          </a:prstGeom>
          <a:ln w="44450">
            <a:solidFill>
              <a:schemeClr val="bg2"/>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7184" name="Group 7183"/>
          <p:cNvGrpSpPr/>
          <p:nvPr/>
        </p:nvGrpSpPr>
        <p:grpSpPr>
          <a:xfrm>
            <a:off x="5508104" y="3671252"/>
            <a:ext cx="2654015" cy="1989996"/>
            <a:chOff x="5508104" y="3671252"/>
            <a:chExt cx="2654015" cy="1989996"/>
          </a:xfrm>
        </p:grpSpPr>
        <p:sp>
          <p:nvSpPr>
            <p:cNvPr id="180" name="Arc 179"/>
            <p:cNvSpPr/>
            <p:nvPr/>
          </p:nvSpPr>
          <p:spPr>
            <a:xfrm rot="16200000" flipV="1">
              <a:off x="5563406" y="3916350"/>
              <a:ext cx="1689596" cy="1800200"/>
            </a:xfrm>
            <a:prstGeom prst="arc">
              <a:avLst>
                <a:gd name="adj1" fmla="val 10604422"/>
                <a:gd name="adj2" fmla="val 2"/>
              </a:avLst>
            </a:prstGeom>
            <a:ln w="44450">
              <a:solidFill>
                <a:schemeClr val="bg2"/>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3" name="Rectangle 37"/>
            <p:cNvSpPr>
              <a:spLocks noChangeAspect="1" noChangeArrowheads="1"/>
            </p:cNvSpPr>
            <p:nvPr/>
          </p:nvSpPr>
          <p:spPr bwMode="auto">
            <a:xfrm>
              <a:off x="6732240" y="3671252"/>
              <a:ext cx="1429879"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bg2"/>
                  </a:solidFill>
                </a:rPr>
                <a:t>Settlement</a:t>
              </a:r>
              <a:endParaRPr lang="en-AU" sz="2000" dirty="0">
                <a:solidFill>
                  <a:schemeClr val="bg2"/>
                </a:solidFill>
              </a:endParaRPr>
            </a:p>
          </p:txBody>
        </p:sp>
      </p:grpSp>
      <p:grpSp>
        <p:nvGrpSpPr>
          <p:cNvPr id="7185" name="Group 7184"/>
          <p:cNvGrpSpPr/>
          <p:nvPr/>
        </p:nvGrpSpPr>
        <p:grpSpPr>
          <a:xfrm>
            <a:off x="4238204" y="1547173"/>
            <a:ext cx="4603796" cy="4355614"/>
            <a:chOff x="4238204" y="1547173"/>
            <a:chExt cx="4603796" cy="4355614"/>
          </a:xfrm>
        </p:grpSpPr>
        <p:sp>
          <p:nvSpPr>
            <p:cNvPr id="184" name="Arc 183"/>
            <p:cNvSpPr/>
            <p:nvPr/>
          </p:nvSpPr>
          <p:spPr>
            <a:xfrm rot="16200000" flipV="1">
              <a:off x="4273747" y="1716101"/>
              <a:ext cx="4151143" cy="4222230"/>
            </a:xfrm>
            <a:prstGeom prst="arc">
              <a:avLst>
                <a:gd name="adj1" fmla="val 10821378"/>
                <a:gd name="adj2" fmla="val 21577799"/>
              </a:avLst>
            </a:prstGeom>
            <a:ln w="44450">
              <a:solidFill>
                <a:schemeClr val="tx2"/>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5" name="Rectangle 37"/>
            <p:cNvSpPr>
              <a:spLocks noChangeAspect="1" noChangeArrowheads="1"/>
            </p:cNvSpPr>
            <p:nvPr/>
          </p:nvSpPr>
          <p:spPr bwMode="auto">
            <a:xfrm>
              <a:off x="7540361" y="1547173"/>
              <a:ext cx="1301639"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00" tIns="50800" rIns="101600" bIns="50800">
              <a:spAutoFit/>
            </a:bodyPr>
            <a:lstStyle/>
            <a:p>
              <a:pPr algn="ctr" defTabSz="1106488">
                <a:lnSpc>
                  <a:spcPct val="90000"/>
                </a:lnSpc>
              </a:pPr>
              <a:r>
                <a:rPr lang="en-AU" sz="2000" dirty="0" smtClean="0">
                  <a:solidFill>
                    <a:schemeClr val="tx2"/>
                  </a:solidFill>
                </a:rPr>
                <a:t>Financial</a:t>
              </a:r>
            </a:p>
            <a:p>
              <a:pPr algn="ctr" defTabSz="1106488">
                <a:lnSpc>
                  <a:spcPct val="90000"/>
                </a:lnSpc>
              </a:pPr>
              <a:r>
                <a:rPr lang="en-AU" sz="2000" dirty="0" smtClean="0">
                  <a:solidFill>
                    <a:schemeClr val="tx2"/>
                  </a:solidFill>
                </a:rPr>
                <a:t>Contracts</a:t>
              </a:r>
              <a:endParaRPr lang="en-AU" sz="2000" dirty="0">
                <a:solidFill>
                  <a:schemeClr val="tx2"/>
                </a:solidFill>
              </a:endParaRPr>
            </a:p>
          </p:txBody>
        </p:sp>
      </p:grpSp>
    </p:spTree>
    <p:extLst>
      <p:ext uri="{BB962C8B-B14F-4D97-AF65-F5344CB8AC3E}">
        <p14:creationId xmlns:p14="http://schemas.microsoft.com/office/powerpoint/2010/main" val="25106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85"/>
                                        </p:tgtEl>
                                      </p:cBhvr>
                                    </p:animEffect>
                                    <p:set>
                                      <p:cBhvr>
                                        <p:cTn id="10" dur="1" fill="hold">
                                          <p:stCondLst>
                                            <p:cond delay="499"/>
                                          </p:stCondLst>
                                        </p:cTn>
                                        <p:tgtEl>
                                          <p:spTgt spid="718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1"/>
                                        </p:tgtEl>
                                      </p:cBhvr>
                                    </p:animEffect>
                                    <p:set>
                                      <p:cBhvr>
                                        <p:cTn id="13" dur="1" fill="hold">
                                          <p:stCondLst>
                                            <p:cond delay="499"/>
                                          </p:stCondLst>
                                        </p:cTn>
                                        <p:tgtEl>
                                          <p:spTgt spid="18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184"/>
                                        </p:tgtEl>
                                      </p:cBhvr>
                                    </p:animEffect>
                                    <p:set>
                                      <p:cBhvr>
                                        <p:cTn id="16" dur="1" fill="hold">
                                          <p:stCondLst>
                                            <p:cond delay="499"/>
                                          </p:stCondLst>
                                        </p:cTn>
                                        <p:tgtEl>
                                          <p:spTgt spid="718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180"/>
                                        </p:tgtEl>
                                      </p:cBhvr>
                                    </p:animEffect>
                                    <p:set>
                                      <p:cBhvr>
                                        <p:cTn id="19" dur="1" fill="hold">
                                          <p:stCondLst>
                                            <p:cond delay="499"/>
                                          </p:stCondLst>
                                        </p:cTn>
                                        <p:tgtEl>
                                          <p:spTgt spid="718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7181"/>
                                        </p:tgtEl>
                                      </p:cBhvr>
                                    </p:animEffect>
                                    <p:set>
                                      <p:cBhvr>
                                        <p:cTn id="22" dur="1" fill="hold">
                                          <p:stCondLst>
                                            <p:cond delay="499"/>
                                          </p:stCondLst>
                                        </p:cTn>
                                        <p:tgtEl>
                                          <p:spTgt spid="718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179"/>
                                        </p:tgtEl>
                                      </p:cBhvr>
                                    </p:animEffect>
                                    <p:set>
                                      <p:cBhvr>
                                        <p:cTn id="27" dur="1" fill="hold">
                                          <p:stCondLst>
                                            <p:cond delay="499"/>
                                          </p:stCondLst>
                                        </p:cTn>
                                        <p:tgtEl>
                                          <p:spTgt spid="717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182"/>
                                        </p:tgtEl>
                                      </p:cBhvr>
                                    </p:animEffect>
                                    <p:set>
                                      <p:cBhvr>
                                        <p:cTn id="30" dur="1" fill="hold">
                                          <p:stCondLst>
                                            <p:cond delay="499"/>
                                          </p:stCondLst>
                                        </p:cTn>
                                        <p:tgtEl>
                                          <p:spTgt spid="718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52"/>
                                        </p:tgtEl>
                                      </p:cBhvr>
                                    </p:animEffect>
                                    <p:set>
                                      <p:cBhvr>
                                        <p:cTn id="33" dur="1" fill="hold">
                                          <p:stCondLst>
                                            <p:cond delay="499"/>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defRPr/>
            </a:pPr>
            <a:r>
              <a:rPr lang="en-US" dirty="0" smtClean="0"/>
              <a:t>Trading Day</a:t>
            </a:r>
            <a:endParaRPr lang="en-AU" dirty="0" smtClean="0"/>
          </a:p>
        </p:txBody>
      </p:sp>
      <p:sp>
        <p:nvSpPr>
          <p:cNvPr id="82947" name="Rectangle 3"/>
          <p:cNvSpPr>
            <a:spLocks noGrp="1" noChangeArrowheads="1"/>
          </p:cNvSpPr>
          <p:nvPr>
            <p:ph type="body" idx="1"/>
          </p:nvPr>
        </p:nvSpPr>
        <p:spPr>
          <a:xfrm>
            <a:off x="457200" y="4017367"/>
            <a:ext cx="8286750" cy="2061939"/>
          </a:xfrm>
        </p:spPr>
        <p:txBody>
          <a:bodyPr/>
          <a:lstStyle/>
          <a:p>
            <a:pPr eaLnBrk="1" hangingPunct="1">
              <a:buFont typeface="Arial" charset="0"/>
              <a:buChar char="•"/>
              <a:defRPr/>
            </a:pPr>
            <a:endParaRPr lang="en-US" sz="2200" dirty="0" smtClean="0"/>
          </a:p>
          <a:p>
            <a:pPr eaLnBrk="1" hangingPunct="1">
              <a:buFont typeface="Arial" charset="0"/>
              <a:buChar char="•"/>
              <a:defRPr/>
            </a:pPr>
            <a:r>
              <a:rPr lang="en-US" sz="2200" dirty="0" smtClean="0"/>
              <a:t>Trading Day consists of</a:t>
            </a:r>
          </a:p>
          <a:p>
            <a:pPr lvl="2" indent="0">
              <a:buNone/>
              <a:defRPr/>
            </a:pPr>
            <a:r>
              <a:rPr lang="en-US" sz="2200" dirty="0" smtClean="0"/>
              <a:t>24 hours</a:t>
            </a:r>
          </a:p>
          <a:p>
            <a:pPr lvl="2" indent="0" eaLnBrk="1" hangingPunct="1">
              <a:buFont typeface="Arial" charset="0"/>
              <a:buNone/>
              <a:defRPr/>
            </a:pPr>
            <a:r>
              <a:rPr lang="en-US" sz="2200" dirty="0" smtClean="0"/>
              <a:t>48 Trading Intervals, each 30 minutes</a:t>
            </a:r>
          </a:p>
          <a:p>
            <a:pPr lvl="2" indent="0" eaLnBrk="1" hangingPunct="1">
              <a:buFont typeface="Arial" charset="0"/>
              <a:buNone/>
              <a:defRPr/>
            </a:pPr>
            <a:r>
              <a:rPr lang="en-US" sz="2200" dirty="0" smtClean="0"/>
              <a:t>288 Dispatch Intervals, each 5 minutes</a:t>
            </a:r>
          </a:p>
        </p:txBody>
      </p:sp>
      <p:grpSp>
        <p:nvGrpSpPr>
          <p:cNvPr id="3" name="Group 1103"/>
          <p:cNvGrpSpPr>
            <a:grpSpLocks/>
          </p:cNvGrpSpPr>
          <p:nvPr/>
        </p:nvGrpSpPr>
        <p:grpSpPr bwMode="auto">
          <a:xfrm>
            <a:off x="261938" y="1403350"/>
            <a:ext cx="7329487" cy="568325"/>
            <a:chOff x="165" y="884"/>
            <a:chExt cx="4617" cy="358"/>
          </a:xfrm>
        </p:grpSpPr>
        <p:sp>
          <p:nvSpPr>
            <p:cNvPr id="9225" name="Text Box 1086"/>
            <p:cNvSpPr txBox="1">
              <a:spLocks noChangeArrowheads="1"/>
            </p:cNvSpPr>
            <p:nvPr/>
          </p:nvSpPr>
          <p:spPr bwMode="auto">
            <a:xfrm>
              <a:off x="947" y="884"/>
              <a:ext cx="1234" cy="271"/>
            </a:xfrm>
            <a:prstGeom prst="rect">
              <a:avLst/>
            </a:prstGeom>
            <a:noFill/>
            <a:ln w="12700">
              <a:noFill/>
              <a:miter lim="800000"/>
              <a:headEnd type="none" w="sm" len="sm"/>
              <a:tailEnd type="none" w="lg" len="lg"/>
            </a:ln>
          </p:spPr>
          <p:txBody>
            <a:bodyPr wrap="none">
              <a:spAutoFit/>
            </a:bodyPr>
            <a:lstStyle/>
            <a:p>
              <a:pPr algn="ctr">
                <a:defRPr/>
              </a:pPr>
              <a:r>
                <a:rPr lang="en-AU" sz="2200" b="1">
                  <a:solidFill>
                    <a:srgbClr val="0000FF"/>
                  </a:solidFill>
                  <a:latin typeface="+mn-lt"/>
                </a:rPr>
                <a:t>Calendar day</a:t>
              </a:r>
            </a:p>
          </p:txBody>
        </p:sp>
        <p:sp>
          <p:nvSpPr>
            <p:cNvPr id="9226" name="AutoShape 1092"/>
            <p:cNvSpPr>
              <a:spLocks/>
            </p:cNvSpPr>
            <p:nvPr/>
          </p:nvSpPr>
          <p:spPr bwMode="auto">
            <a:xfrm rot="-5400000">
              <a:off x="2360" y="-1181"/>
              <a:ext cx="228" cy="4617"/>
            </a:xfrm>
            <a:prstGeom prst="rightBrace">
              <a:avLst>
                <a:gd name="adj1" fmla="val 69469"/>
                <a:gd name="adj2" fmla="val 49995"/>
              </a:avLst>
            </a:prstGeom>
            <a:noFill/>
            <a:ln w="28575">
              <a:solidFill>
                <a:srgbClr val="0000FF"/>
              </a:solidFill>
              <a:round/>
              <a:headEnd type="none" w="sm" len="sm"/>
              <a:tailEnd type="none" w="lg" len="lg"/>
            </a:ln>
          </p:spPr>
          <p:txBody>
            <a:bodyPr wrap="none" anchor="ctr"/>
            <a:lstStyle/>
            <a:p>
              <a:pPr>
                <a:defRPr/>
              </a:pPr>
              <a:endParaRPr lang="en-US" sz="2200">
                <a:latin typeface="+mn-lt"/>
              </a:endParaRPr>
            </a:p>
          </p:txBody>
        </p:sp>
      </p:grpSp>
      <p:grpSp>
        <p:nvGrpSpPr>
          <p:cNvPr id="4" name="Group 1104"/>
          <p:cNvGrpSpPr>
            <a:grpSpLocks/>
          </p:cNvGrpSpPr>
          <p:nvPr/>
        </p:nvGrpSpPr>
        <p:grpSpPr bwMode="auto">
          <a:xfrm>
            <a:off x="2713552" y="2900859"/>
            <a:ext cx="7340600" cy="833439"/>
            <a:chOff x="1913" y="1817"/>
            <a:chExt cx="4624" cy="525"/>
          </a:xfrm>
        </p:grpSpPr>
        <p:sp>
          <p:nvSpPr>
            <p:cNvPr id="9223" name="AutoShape 1093"/>
            <p:cNvSpPr>
              <a:spLocks/>
            </p:cNvSpPr>
            <p:nvPr/>
          </p:nvSpPr>
          <p:spPr bwMode="auto">
            <a:xfrm rot="5400000" flipV="1">
              <a:off x="4111" y="-381"/>
              <a:ext cx="228" cy="4624"/>
            </a:xfrm>
            <a:prstGeom prst="rightBrace">
              <a:avLst>
                <a:gd name="adj1" fmla="val 69574"/>
                <a:gd name="adj2" fmla="val 49995"/>
              </a:avLst>
            </a:prstGeom>
            <a:noFill/>
            <a:ln w="28575">
              <a:solidFill>
                <a:srgbClr val="FF0066"/>
              </a:solidFill>
              <a:prstDash val="dash"/>
              <a:round/>
              <a:headEnd type="none" w="sm" len="sm"/>
              <a:tailEnd type="none" w="lg" len="lg"/>
            </a:ln>
          </p:spPr>
          <p:txBody>
            <a:bodyPr vert="eaVert" wrap="none" anchor="ctr"/>
            <a:lstStyle/>
            <a:p>
              <a:pPr algn="ctr">
                <a:defRPr/>
              </a:pPr>
              <a:endParaRPr lang="en-US" sz="2200">
                <a:solidFill>
                  <a:srgbClr val="FF0066"/>
                </a:solidFill>
                <a:latin typeface="+mn-lt"/>
              </a:endParaRPr>
            </a:p>
          </p:txBody>
        </p:sp>
        <p:sp>
          <p:nvSpPr>
            <p:cNvPr id="9224" name="Text Box 1094"/>
            <p:cNvSpPr txBox="1">
              <a:spLocks noChangeArrowheads="1"/>
            </p:cNvSpPr>
            <p:nvPr/>
          </p:nvSpPr>
          <p:spPr bwMode="auto">
            <a:xfrm>
              <a:off x="2248" y="2071"/>
              <a:ext cx="3668" cy="271"/>
            </a:xfrm>
            <a:prstGeom prst="rect">
              <a:avLst/>
            </a:prstGeom>
            <a:noFill/>
            <a:ln w="12700">
              <a:noFill/>
              <a:miter lim="800000"/>
              <a:headEnd type="none" w="sm" len="sm"/>
              <a:tailEnd type="none" w="lg" len="lg"/>
            </a:ln>
          </p:spPr>
          <p:txBody>
            <a:bodyPr wrap="none">
              <a:spAutoFit/>
            </a:bodyPr>
            <a:lstStyle/>
            <a:p>
              <a:pPr algn="ctr">
                <a:defRPr/>
              </a:pPr>
              <a:r>
                <a:rPr lang="en-AU" sz="2200" b="1" dirty="0">
                  <a:solidFill>
                    <a:srgbClr val="FF0066"/>
                  </a:solidFill>
                  <a:latin typeface="+mn-lt"/>
                </a:rPr>
                <a:t>Trading </a:t>
              </a:r>
              <a:r>
                <a:rPr lang="en-AU" sz="2200" b="1" dirty="0" smtClean="0">
                  <a:solidFill>
                    <a:srgbClr val="FF0066"/>
                  </a:solidFill>
                  <a:latin typeface="+mn-lt"/>
                </a:rPr>
                <a:t>day start time: expected 8am-8am</a:t>
              </a:r>
              <a:endParaRPr lang="en-AU" sz="2200" b="1" dirty="0">
                <a:solidFill>
                  <a:srgbClr val="FF0066"/>
                </a:solidFill>
                <a:latin typeface="+mn-lt"/>
              </a:endParaRPr>
            </a:p>
          </p:txBody>
        </p:sp>
      </p:grpSp>
      <p:grpSp>
        <p:nvGrpSpPr>
          <p:cNvPr id="5" name="Group 4"/>
          <p:cNvGrpSpPr/>
          <p:nvPr/>
        </p:nvGrpSpPr>
        <p:grpSpPr>
          <a:xfrm>
            <a:off x="73025" y="1825625"/>
            <a:ext cx="8942388" cy="982663"/>
            <a:chOff x="73025" y="1825625"/>
            <a:chExt cx="8942388" cy="982663"/>
          </a:xfrm>
        </p:grpSpPr>
        <p:grpSp>
          <p:nvGrpSpPr>
            <p:cNvPr id="2" name="Group 1105"/>
            <p:cNvGrpSpPr>
              <a:grpSpLocks/>
            </p:cNvGrpSpPr>
            <p:nvPr/>
          </p:nvGrpSpPr>
          <p:grpSpPr bwMode="auto">
            <a:xfrm>
              <a:off x="73025" y="1825625"/>
              <a:ext cx="8942388" cy="982663"/>
              <a:chOff x="46" y="1150"/>
              <a:chExt cx="5633" cy="619"/>
            </a:xfrm>
          </p:grpSpPr>
          <p:sp>
            <p:nvSpPr>
              <p:cNvPr id="9227" name="Line 1027"/>
              <p:cNvSpPr>
                <a:spLocks noChangeShapeType="1"/>
              </p:cNvSpPr>
              <p:nvPr/>
            </p:nvSpPr>
            <p:spPr bwMode="auto">
              <a:xfrm>
                <a:off x="170" y="1737"/>
                <a:ext cx="5391" cy="0"/>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28" name="Line 1028"/>
              <p:cNvSpPr>
                <a:spLocks noChangeShapeType="1"/>
              </p:cNvSpPr>
              <p:nvPr/>
            </p:nvSpPr>
            <p:spPr bwMode="auto">
              <a:xfrm>
                <a:off x="170"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29" name="Line 1029"/>
              <p:cNvSpPr>
                <a:spLocks noChangeShapeType="1"/>
              </p:cNvSpPr>
              <p:nvPr/>
            </p:nvSpPr>
            <p:spPr bwMode="auto">
              <a:xfrm>
                <a:off x="362"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0" name="Line 1030"/>
              <p:cNvSpPr>
                <a:spLocks noChangeShapeType="1"/>
              </p:cNvSpPr>
              <p:nvPr/>
            </p:nvSpPr>
            <p:spPr bwMode="auto">
              <a:xfrm>
                <a:off x="554"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1" name="Line 1031"/>
              <p:cNvSpPr>
                <a:spLocks noChangeShapeType="1"/>
              </p:cNvSpPr>
              <p:nvPr/>
            </p:nvSpPr>
            <p:spPr bwMode="auto">
              <a:xfrm>
                <a:off x="746"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2" name="Line 1032"/>
              <p:cNvSpPr>
                <a:spLocks noChangeShapeType="1"/>
              </p:cNvSpPr>
              <p:nvPr/>
            </p:nvSpPr>
            <p:spPr bwMode="auto">
              <a:xfrm>
                <a:off x="939"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3" name="Line 1033"/>
              <p:cNvSpPr>
                <a:spLocks noChangeShapeType="1"/>
              </p:cNvSpPr>
              <p:nvPr/>
            </p:nvSpPr>
            <p:spPr bwMode="auto">
              <a:xfrm>
                <a:off x="1131"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4" name="Line 1034"/>
              <p:cNvSpPr>
                <a:spLocks noChangeShapeType="1"/>
              </p:cNvSpPr>
              <p:nvPr/>
            </p:nvSpPr>
            <p:spPr bwMode="auto">
              <a:xfrm>
                <a:off x="1323"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5" name="Line 1035"/>
              <p:cNvSpPr>
                <a:spLocks noChangeShapeType="1"/>
              </p:cNvSpPr>
              <p:nvPr/>
            </p:nvSpPr>
            <p:spPr bwMode="auto">
              <a:xfrm>
                <a:off x="1516"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6" name="Line 1036"/>
              <p:cNvSpPr>
                <a:spLocks noChangeShapeType="1"/>
              </p:cNvSpPr>
              <p:nvPr/>
            </p:nvSpPr>
            <p:spPr bwMode="auto">
              <a:xfrm>
                <a:off x="1708"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7" name="Line 1037"/>
              <p:cNvSpPr>
                <a:spLocks noChangeShapeType="1"/>
              </p:cNvSpPr>
              <p:nvPr/>
            </p:nvSpPr>
            <p:spPr bwMode="auto">
              <a:xfrm>
                <a:off x="1900"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8" name="Line 1038"/>
              <p:cNvSpPr>
                <a:spLocks noChangeShapeType="1"/>
              </p:cNvSpPr>
              <p:nvPr/>
            </p:nvSpPr>
            <p:spPr bwMode="auto">
              <a:xfrm>
                <a:off x="2092"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39" name="Line 1039"/>
              <p:cNvSpPr>
                <a:spLocks noChangeShapeType="1"/>
              </p:cNvSpPr>
              <p:nvPr/>
            </p:nvSpPr>
            <p:spPr bwMode="auto">
              <a:xfrm>
                <a:off x="2285"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0" name="Line 1040"/>
              <p:cNvSpPr>
                <a:spLocks noChangeShapeType="1"/>
              </p:cNvSpPr>
              <p:nvPr/>
            </p:nvSpPr>
            <p:spPr bwMode="auto">
              <a:xfrm>
                <a:off x="2477"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1" name="Line 1041"/>
              <p:cNvSpPr>
                <a:spLocks noChangeShapeType="1"/>
              </p:cNvSpPr>
              <p:nvPr/>
            </p:nvSpPr>
            <p:spPr bwMode="auto">
              <a:xfrm>
                <a:off x="2669"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2" name="Line 1042"/>
              <p:cNvSpPr>
                <a:spLocks noChangeShapeType="1"/>
              </p:cNvSpPr>
              <p:nvPr/>
            </p:nvSpPr>
            <p:spPr bwMode="auto">
              <a:xfrm>
                <a:off x="2862"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3" name="Line 1043"/>
              <p:cNvSpPr>
                <a:spLocks noChangeShapeType="1"/>
              </p:cNvSpPr>
              <p:nvPr/>
            </p:nvSpPr>
            <p:spPr bwMode="auto">
              <a:xfrm>
                <a:off x="3054"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4" name="Line 1044"/>
              <p:cNvSpPr>
                <a:spLocks noChangeShapeType="1"/>
              </p:cNvSpPr>
              <p:nvPr/>
            </p:nvSpPr>
            <p:spPr bwMode="auto">
              <a:xfrm>
                <a:off x="3246"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5" name="Line 1045"/>
              <p:cNvSpPr>
                <a:spLocks noChangeShapeType="1"/>
              </p:cNvSpPr>
              <p:nvPr/>
            </p:nvSpPr>
            <p:spPr bwMode="auto">
              <a:xfrm>
                <a:off x="3438"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6" name="Line 1046"/>
              <p:cNvSpPr>
                <a:spLocks noChangeShapeType="1"/>
              </p:cNvSpPr>
              <p:nvPr/>
            </p:nvSpPr>
            <p:spPr bwMode="auto">
              <a:xfrm>
                <a:off x="3630"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7" name="Line 1047"/>
              <p:cNvSpPr>
                <a:spLocks noChangeShapeType="1"/>
              </p:cNvSpPr>
              <p:nvPr/>
            </p:nvSpPr>
            <p:spPr bwMode="auto">
              <a:xfrm>
                <a:off x="3822"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8" name="Line 1048"/>
              <p:cNvSpPr>
                <a:spLocks noChangeShapeType="1"/>
              </p:cNvSpPr>
              <p:nvPr/>
            </p:nvSpPr>
            <p:spPr bwMode="auto">
              <a:xfrm>
                <a:off x="4014"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49" name="Line 1049"/>
              <p:cNvSpPr>
                <a:spLocks noChangeShapeType="1"/>
              </p:cNvSpPr>
              <p:nvPr/>
            </p:nvSpPr>
            <p:spPr bwMode="auto">
              <a:xfrm>
                <a:off x="4207"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0" name="Line 1050"/>
              <p:cNvSpPr>
                <a:spLocks noChangeShapeType="1"/>
              </p:cNvSpPr>
              <p:nvPr/>
            </p:nvSpPr>
            <p:spPr bwMode="auto">
              <a:xfrm>
                <a:off x="4399"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1" name="Line 1051"/>
              <p:cNvSpPr>
                <a:spLocks noChangeShapeType="1"/>
              </p:cNvSpPr>
              <p:nvPr/>
            </p:nvSpPr>
            <p:spPr bwMode="auto">
              <a:xfrm>
                <a:off x="4591"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2" name="Line 1052"/>
              <p:cNvSpPr>
                <a:spLocks noChangeShapeType="1"/>
              </p:cNvSpPr>
              <p:nvPr/>
            </p:nvSpPr>
            <p:spPr bwMode="auto">
              <a:xfrm>
                <a:off x="4783"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3" name="Line 1053"/>
              <p:cNvSpPr>
                <a:spLocks noChangeShapeType="1"/>
              </p:cNvSpPr>
              <p:nvPr/>
            </p:nvSpPr>
            <p:spPr bwMode="auto">
              <a:xfrm>
                <a:off x="4976"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4" name="Line 1054"/>
              <p:cNvSpPr>
                <a:spLocks noChangeShapeType="1"/>
              </p:cNvSpPr>
              <p:nvPr/>
            </p:nvSpPr>
            <p:spPr bwMode="auto">
              <a:xfrm>
                <a:off x="5168"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5" name="Line 1055"/>
              <p:cNvSpPr>
                <a:spLocks noChangeShapeType="1"/>
              </p:cNvSpPr>
              <p:nvPr/>
            </p:nvSpPr>
            <p:spPr bwMode="auto">
              <a:xfrm>
                <a:off x="5360"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6" name="Line 1056"/>
              <p:cNvSpPr>
                <a:spLocks noChangeShapeType="1"/>
              </p:cNvSpPr>
              <p:nvPr/>
            </p:nvSpPr>
            <p:spPr bwMode="auto">
              <a:xfrm>
                <a:off x="5553" y="1713"/>
                <a:ext cx="0" cy="56"/>
              </a:xfrm>
              <a:prstGeom prst="line">
                <a:avLst/>
              </a:prstGeom>
              <a:noFill/>
              <a:ln w="12700">
                <a:solidFill>
                  <a:schemeClr val="tx1"/>
                </a:solidFill>
                <a:round/>
                <a:headEnd type="none" w="sm" len="sm"/>
                <a:tailEnd type="none" w="lg" len="lg"/>
              </a:ln>
            </p:spPr>
            <p:txBody>
              <a:bodyPr wrap="none" anchor="ctr"/>
              <a:lstStyle/>
              <a:p>
                <a:pPr>
                  <a:defRPr/>
                </a:pPr>
                <a:endParaRPr lang="en-AU" sz="2200">
                  <a:latin typeface="+mn-lt"/>
                </a:endParaRPr>
              </a:p>
            </p:txBody>
          </p:sp>
          <p:sp>
            <p:nvSpPr>
              <p:cNvPr id="9257" name="Text Box 1057"/>
              <p:cNvSpPr txBox="1">
                <a:spLocks noChangeArrowheads="1"/>
              </p:cNvSpPr>
              <p:nvPr/>
            </p:nvSpPr>
            <p:spPr bwMode="auto">
              <a:xfrm rot="16200000">
                <a:off x="-104" y="1302"/>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solidFill>
                      <a:srgbClr val="0000FF"/>
                    </a:solidFill>
                    <a:latin typeface="+mn-lt"/>
                  </a:rPr>
                  <a:t>00:00</a:t>
                </a:r>
              </a:p>
            </p:txBody>
          </p:sp>
          <p:sp>
            <p:nvSpPr>
              <p:cNvPr id="9258" name="Text Box 1058"/>
              <p:cNvSpPr txBox="1">
                <a:spLocks noChangeArrowheads="1"/>
              </p:cNvSpPr>
              <p:nvPr/>
            </p:nvSpPr>
            <p:spPr bwMode="auto">
              <a:xfrm rot="16200000">
                <a:off x="87"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01:00</a:t>
                </a:r>
              </a:p>
            </p:txBody>
          </p:sp>
          <p:sp>
            <p:nvSpPr>
              <p:cNvPr id="9259" name="Text Box 1059"/>
              <p:cNvSpPr txBox="1">
                <a:spLocks noChangeArrowheads="1"/>
              </p:cNvSpPr>
              <p:nvPr/>
            </p:nvSpPr>
            <p:spPr bwMode="auto">
              <a:xfrm rot="16200000">
                <a:off x="279"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02:00</a:t>
                </a:r>
              </a:p>
            </p:txBody>
          </p:sp>
          <p:sp>
            <p:nvSpPr>
              <p:cNvPr id="9260" name="Text Box 1060"/>
              <p:cNvSpPr txBox="1">
                <a:spLocks noChangeArrowheads="1"/>
              </p:cNvSpPr>
              <p:nvPr/>
            </p:nvSpPr>
            <p:spPr bwMode="auto">
              <a:xfrm rot="16200000">
                <a:off x="471"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03:00</a:t>
                </a:r>
              </a:p>
            </p:txBody>
          </p:sp>
          <p:sp>
            <p:nvSpPr>
              <p:cNvPr id="9262" name="Text Box 1062"/>
              <p:cNvSpPr txBox="1">
                <a:spLocks noChangeArrowheads="1"/>
              </p:cNvSpPr>
              <p:nvPr/>
            </p:nvSpPr>
            <p:spPr bwMode="auto">
              <a:xfrm rot="16200000">
                <a:off x="855"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05:00</a:t>
                </a:r>
              </a:p>
            </p:txBody>
          </p:sp>
          <p:sp>
            <p:nvSpPr>
              <p:cNvPr id="9263" name="Text Box 1063"/>
              <p:cNvSpPr txBox="1">
                <a:spLocks noChangeArrowheads="1"/>
              </p:cNvSpPr>
              <p:nvPr/>
            </p:nvSpPr>
            <p:spPr bwMode="auto">
              <a:xfrm rot="16200000">
                <a:off x="1048" y="1329"/>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06:00</a:t>
                </a:r>
              </a:p>
            </p:txBody>
          </p:sp>
          <p:sp>
            <p:nvSpPr>
              <p:cNvPr id="9264" name="Text Box 1064"/>
              <p:cNvSpPr txBox="1">
                <a:spLocks noChangeArrowheads="1"/>
              </p:cNvSpPr>
              <p:nvPr/>
            </p:nvSpPr>
            <p:spPr bwMode="auto">
              <a:xfrm rot="16200000">
                <a:off x="1239"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07:00</a:t>
                </a:r>
              </a:p>
            </p:txBody>
          </p:sp>
          <p:sp>
            <p:nvSpPr>
              <p:cNvPr id="9265" name="Text Box 1065"/>
              <p:cNvSpPr txBox="1">
                <a:spLocks noChangeArrowheads="1"/>
              </p:cNvSpPr>
              <p:nvPr/>
            </p:nvSpPr>
            <p:spPr bwMode="auto">
              <a:xfrm rot="16200000">
                <a:off x="1431"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08:00</a:t>
                </a:r>
              </a:p>
            </p:txBody>
          </p:sp>
          <p:sp>
            <p:nvSpPr>
              <p:cNvPr id="9266" name="Text Box 1066"/>
              <p:cNvSpPr txBox="1">
                <a:spLocks noChangeArrowheads="1"/>
              </p:cNvSpPr>
              <p:nvPr/>
            </p:nvSpPr>
            <p:spPr bwMode="auto">
              <a:xfrm rot="16200000">
                <a:off x="1623"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09:00</a:t>
                </a:r>
              </a:p>
            </p:txBody>
          </p:sp>
          <p:sp>
            <p:nvSpPr>
              <p:cNvPr id="9267" name="Text Box 1067"/>
              <p:cNvSpPr txBox="1">
                <a:spLocks noChangeArrowheads="1"/>
              </p:cNvSpPr>
              <p:nvPr/>
            </p:nvSpPr>
            <p:spPr bwMode="auto">
              <a:xfrm rot="16200000">
                <a:off x="1815"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10:00</a:t>
                </a:r>
              </a:p>
            </p:txBody>
          </p:sp>
          <p:sp>
            <p:nvSpPr>
              <p:cNvPr id="9268" name="Text Box 1068"/>
              <p:cNvSpPr txBox="1">
                <a:spLocks noChangeArrowheads="1"/>
              </p:cNvSpPr>
              <p:nvPr/>
            </p:nvSpPr>
            <p:spPr bwMode="auto">
              <a:xfrm rot="16200000">
                <a:off x="2013" y="1317"/>
                <a:ext cx="56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11:00</a:t>
                </a:r>
              </a:p>
            </p:txBody>
          </p:sp>
          <p:sp>
            <p:nvSpPr>
              <p:cNvPr id="9269" name="Text Box 1069"/>
              <p:cNvSpPr txBox="1">
                <a:spLocks noChangeArrowheads="1"/>
              </p:cNvSpPr>
              <p:nvPr/>
            </p:nvSpPr>
            <p:spPr bwMode="auto">
              <a:xfrm rot="16200000">
                <a:off x="2200" y="1329"/>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12:00</a:t>
                </a:r>
              </a:p>
            </p:txBody>
          </p:sp>
          <p:sp>
            <p:nvSpPr>
              <p:cNvPr id="9270" name="Text Box 1070"/>
              <p:cNvSpPr txBox="1">
                <a:spLocks noChangeArrowheads="1"/>
              </p:cNvSpPr>
              <p:nvPr/>
            </p:nvSpPr>
            <p:spPr bwMode="auto">
              <a:xfrm rot="16200000">
                <a:off x="2391"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13:00</a:t>
                </a:r>
              </a:p>
            </p:txBody>
          </p:sp>
          <p:sp>
            <p:nvSpPr>
              <p:cNvPr id="9271" name="Text Box 1071"/>
              <p:cNvSpPr txBox="1">
                <a:spLocks noChangeArrowheads="1"/>
              </p:cNvSpPr>
              <p:nvPr/>
            </p:nvSpPr>
            <p:spPr bwMode="auto">
              <a:xfrm rot="16200000">
                <a:off x="2583"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14:00</a:t>
                </a:r>
              </a:p>
            </p:txBody>
          </p:sp>
          <p:sp>
            <p:nvSpPr>
              <p:cNvPr id="9272" name="Text Box 1072"/>
              <p:cNvSpPr txBox="1">
                <a:spLocks noChangeArrowheads="1"/>
              </p:cNvSpPr>
              <p:nvPr/>
            </p:nvSpPr>
            <p:spPr bwMode="auto">
              <a:xfrm rot="16200000">
                <a:off x="2775"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15:00</a:t>
                </a:r>
              </a:p>
            </p:txBody>
          </p:sp>
          <p:sp>
            <p:nvSpPr>
              <p:cNvPr id="9273" name="Text Box 1073"/>
              <p:cNvSpPr txBox="1">
                <a:spLocks noChangeArrowheads="1"/>
              </p:cNvSpPr>
              <p:nvPr/>
            </p:nvSpPr>
            <p:spPr bwMode="auto">
              <a:xfrm rot="16200000">
                <a:off x="2967"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16:00</a:t>
                </a:r>
              </a:p>
            </p:txBody>
          </p:sp>
          <p:sp>
            <p:nvSpPr>
              <p:cNvPr id="9274" name="Text Box 1074"/>
              <p:cNvSpPr txBox="1">
                <a:spLocks noChangeArrowheads="1"/>
              </p:cNvSpPr>
              <p:nvPr/>
            </p:nvSpPr>
            <p:spPr bwMode="auto">
              <a:xfrm rot="16200000">
                <a:off x="3159"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17:00</a:t>
                </a:r>
              </a:p>
            </p:txBody>
          </p:sp>
          <p:sp>
            <p:nvSpPr>
              <p:cNvPr id="9275" name="Text Box 1075"/>
              <p:cNvSpPr txBox="1">
                <a:spLocks noChangeArrowheads="1"/>
              </p:cNvSpPr>
              <p:nvPr/>
            </p:nvSpPr>
            <p:spPr bwMode="auto">
              <a:xfrm rot="16200000">
                <a:off x="3351"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18:00</a:t>
                </a:r>
              </a:p>
            </p:txBody>
          </p:sp>
          <p:sp>
            <p:nvSpPr>
              <p:cNvPr id="9276" name="Text Box 1076"/>
              <p:cNvSpPr txBox="1">
                <a:spLocks noChangeArrowheads="1"/>
              </p:cNvSpPr>
              <p:nvPr/>
            </p:nvSpPr>
            <p:spPr bwMode="auto">
              <a:xfrm rot="16200000">
                <a:off x="3543"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19:00</a:t>
                </a:r>
              </a:p>
            </p:txBody>
          </p:sp>
          <p:sp>
            <p:nvSpPr>
              <p:cNvPr id="9277" name="Text Box 1077"/>
              <p:cNvSpPr txBox="1">
                <a:spLocks noChangeArrowheads="1"/>
              </p:cNvSpPr>
              <p:nvPr/>
            </p:nvSpPr>
            <p:spPr bwMode="auto">
              <a:xfrm rot="16200000">
                <a:off x="3735"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20:00</a:t>
                </a:r>
              </a:p>
            </p:txBody>
          </p:sp>
          <p:sp>
            <p:nvSpPr>
              <p:cNvPr id="9278" name="Text Box 1078"/>
              <p:cNvSpPr txBox="1">
                <a:spLocks noChangeArrowheads="1"/>
              </p:cNvSpPr>
              <p:nvPr/>
            </p:nvSpPr>
            <p:spPr bwMode="auto">
              <a:xfrm rot="16200000">
                <a:off x="3927"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21:00</a:t>
                </a:r>
              </a:p>
            </p:txBody>
          </p:sp>
          <p:sp>
            <p:nvSpPr>
              <p:cNvPr id="9279" name="Text Box 1079"/>
              <p:cNvSpPr txBox="1">
                <a:spLocks noChangeArrowheads="1"/>
              </p:cNvSpPr>
              <p:nvPr/>
            </p:nvSpPr>
            <p:spPr bwMode="auto">
              <a:xfrm rot="16200000">
                <a:off x="4119"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22:00</a:t>
                </a:r>
              </a:p>
            </p:txBody>
          </p:sp>
          <p:sp>
            <p:nvSpPr>
              <p:cNvPr id="9280" name="Text Box 1080"/>
              <p:cNvSpPr txBox="1">
                <a:spLocks noChangeArrowheads="1"/>
              </p:cNvSpPr>
              <p:nvPr/>
            </p:nvSpPr>
            <p:spPr bwMode="auto">
              <a:xfrm rot="16200000">
                <a:off x="4312" y="1302"/>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23:00</a:t>
                </a:r>
              </a:p>
            </p:txBody>
          </p:sp>
          <p:sp>
            <p:nvSpPr>
              <p:cNvPr id="9281" name="Text Box 1081"/>
              <p:cNvSpPr txBox="1">
                <a:spLocks noChangeArrowheads="1"/>
              </p:cNvSpPr>
              <p:nvPr/>
            </p:nvSpPr>
            <p:spPr bwMode="auto">
              <a:xfrm rot="16200000">
                <a:off x="4503"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solidFill>
                      <a:srgbClr val="0000FF"/>
                    </a:solidFill>
                    <a:latin typeface="+mn-lt"/>
                  </a:rPr>
                  <a:t>00:00</a:t>
                </a:r>
              </a:p>
            </p:txBody>
          </p:sp>
          <p:sp>
            <p:nvSpPr>
              <p:cNvPr id="9282" name="Text Box 1082"/>
              <p:cNvSpPr txBox="1">
                <a:spLocks noChangeArrowheads="1"/>
              </p:cNvSpPr>
              <p:nvPr/>
            </p:nvSpPr>
            <p:spPr bwMode="auto">
              <a:xfrm rot="16200000">
                <a:off x="4696" y="1302"/>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01:00</a:t>
                </a:r>
              </a:p>
            </p:txBody>
          </p:sp>
          <p:sp>
            <p:nvSpPr>
              <p:cNvPr id="9283" name="Text Box 1083"/>
              <p:cNvSpPr txBox="1">
                <a:spLocks noChangeArrowheads="1"/>
              </p:cNvSpPr>
              <p:nvPr/>
            </p:nvSpPr>
            <p:spPr bwMode="auto">
              <a:xfrm rot="16200000">
                <a:off x="4887"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02:00</a:t>
                </a:r>
              </a:p>
            </p:txBody>
          </p:sp>
          <p:sp>
            <p:nvSpPr>
              <p:cNvPr id="9284" name="Text Box 1084"/>
              <p:cNvSpPr txBox="1">
                <a:spLocks noChangeArrowheads="1"/>
              </p:cNvSpPr>
              <p:nvPr/>
            </p:nvSpPr>
            <p:spPr bwMode="auto">
              <a:xfrm rot="16200000">
                <a:off x="5079" y="1323"/>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a:latin typeface="+mn-lt"/>
                  </a:rPr>
                  <a:t>03:00</a:t>
                </a:r>
              </a:p>
            </p:txBody>
          </p:sp>
          <p:sp>
            <p:nvSpPr>
              <p:cNvPr id="9285" name="Text Box 1085"/>
              <p:cNvSpPr txBox="1">
                <a:spLocks noChangeArrowheads="1"/>
              </p:cNvSpPr>
              <p:nvPr/>
            </p:nvSpPr>
            <p:spPr bwMode="auto">
              <a:xfrm rot="16200000">
                <a:off x="5258" y="1300"/>
                <a:ext cx="572" cy="271"/>
              </a:xfrm>
              <a:prstGeom prst="rect">
                <a:avLst/>
              </a:prstGeom>
              <a:noFill/>
              <a:ln w="12700">
                <a:noFill/>
                <a:miter lim="800000"/>
                <a:headEnd type="none" w="sm" len="sm"/>
                <a:tailEnd type="none" w="lg" len="lg"/>
              </a:ln>
            </p:spPr>
            <p:txBody>
              <a:bodyPr wrap="none">
                <a:spAutoFit/>
              </a:bodyPr>
              <a:lstStyle/>
              <a:p>
                <a:pPr algn="ctr">
                  <a:defRPr/>
                </a:pPr>
                <a:r>
                  <a:rPr lang="en-AU" sz="2200" b="1" dirty="0">
                    <a:latin typeface="+mn-lt"/>
                  </a:rPr>
                  <a:t>04:00</a:t>
                </a:r>
              </a:p>
            </p:txBody>
          </p:sp>
        </p:grpSp>
        <p:sp>
          <p:nvSpPr>
            <p:cNvPr id="71" name="Text Box 1060"/>
            <p:cNvSpPr txBox="1">
              <a:spLocks noChangeArrowheads="1"/>
            </p:cNvSpPr>
            <p:nvPr/>
          </p:nvSpPr>
          <p:spPr bwMode="auto">
            <a:xfrm rot="16200000">
              <a:off x="1065464" y="2119239"/>
              <a:ext cx="907621" cy="430887"/>
            </a:xfrm>
            <a:prstGeom prst="rect">
              <a:avLst/>
            </a:prstGeom>
            <a:noFill/>
            <a:ln w="12700">
              <a:noFill/>
              <a:miter lim="800000"/>
              <a:headEnd type="none" w="sm" len="sm"/>
              <a:tailEnd type="none" w="lg" len="lg"/>
            </a:ln>
          </p:spPr>
          <p:txBody>
            <a:bodyPr wrap="none">
              <a:spAutoFit/>
            </a:bodyPr>
            <a:lstStyle/>
            <a:p>
              <a:pPr algn="ctr">
                <a:defRPr/>
              </a:pPr>
              <a:r>
                <a:rPr lang="en-AU" sz="2200" b="1" dirty="0" smtClean="0">
                  <a:latin typeface="+mn-lt"/>
                </a:rPr>
                <a:t>04:00</a:t>
              </a:r>
              <a:endParaRPr lang="en-AU" sz="2200" b="1" dirty="0">
                <a:latin typeface="+mn-lt"/>
              </a:endParaRPr>
            </a:p>
          </p:txBody>
        </p:sp>
      </p:grpSp>
    </p:spTree>
    <p:extLst>
      <p:ext uri="{BB962C8B-B14F-4D97-AF65-F5344CB8AC3E}">
        <p14:creationId xmlns:p14="http://schemas.microsoft.com/office/powerpoint/2010/main" val="95525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4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5"/>
          <p:cNvSpPr>
            <a:spLocks noGrp="1" noChangeArrowheads="1"/>
          </p:cNvSpPr>
          <p:nvPr>
            <p:ph type="title"/>
          </p:nvPr>
        </p:nvSpPr>
        <p:spPr>
          <a:xfrm>
            <a:off x="711200" y="495300"/>
            <a:ext cx="6851650" cy="533400"/>
          </a:xfrm>
        </p:spPr>
        <p:txBody>
          <a:bodyPr/>
          <a:lstStyle/>
          <a:p>
            <a:pPr eaLnBrk="1" hangingPunct="1">
              <a:defRPr/>
            </a:pPr>
            <a:r>
              <a:rPr lang="en-AU" dirty="0" smtClean="0"/>
              <a:t>Generator Bid STRUCTURE</a:t>
            </a:r>
          </a:p>
        </p:txBody>
      </p:sp>
      <p:graphicFrame>
        <p:nvGraphicFramePr>
          <p:cNvPr id="397393" name="Group 81"/>
          <p:cNvGraphicFramePr>
            <a:graphicFrameLocks noGrp="1"/>
          </p:cNvGraphicFramePr>
          <p:nvPr>
            <p:ph idx="1"/>
            <p:extLst/>
          </p:nvPr>
        </p:nvGraphicFramePr>
        <p:xfrm>
          <a:off x="250825" y="1916113"/>
          <a:ext cx="8641655" cy="1211292"/>
        </p:xfrm>
        <a:graphic>
          <a:graphicData uri="http://schemas.openxmlformats.org/drawingml/2006/table">
            <a:tbl>
              <a:tblPr/>
              <a:tblGrid>
                <a:gridCol w="1008063"/>
                <a:gridCol w="792162"/>
                <a:gridCol w="649288"/>
                <a:gridCol w="668337"/>
                <a:gridCol w="779463"/>
                <a:gridCol w="781050"/>
                <a:gridCol w="650875"/>
                <a:gridCol w="720129"/>
                <a:gridCol w="719733"/>
                <a:gridCol w="865188"/>
                <a:gridCol w="1007367"/>
              </a:tblGrid>
              <a:tr h="58124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dirty="0" smtClean="0">
                          <a:ln>
                            <a:noFill/>
                          </a:ln>
                          <a:solidFill>
                            <a:srgbClr val="0000FF"/>
                          </a:solidFill>
                          <a:effectLst/>
                          <a:latin typeface="Arial" charset="0"/>
                        </a:rPr>
                        <a:t>Price Band</a:t>
                      </a:r>
                    </a:p>
                  </a:txBody>
                  <a:tcPr marL="90000" marR="90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PB2</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PB3</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PB4</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PB5</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PB6</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PB7</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PB8</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PB9</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dirty="0" smtClean="0">
                          <a:ln>
                            <a:noFill/>
                          </a:ln>
                          <a:solidFill>
                            <a:schemeClr val="tx1"/>
                          </a:solidFill>
                          <a:effectLst/>
                          <a:latin typeface="Arial" charset="0"/>
                        </a:rPr>
                        <a:t>PB10</a:t>
                      </a: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rgbClr val="0000FF"/>
                          </a:solidFill>
                          <a:effectLst/>
                          <a:latin typeface="Arial" charset="0"/>
                        </a:rPr>
                        <a:t>Price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rgbClr val="0000FF"/>
                          </a:solidFill>
                          <a:effectLst/>
                          <a:latin typeface="Arial" charset="0"/>
                        </a:rPr>
                        <a:t>($/MWh)</a:t>
                      </a:r>
                    </a:p>
                  </a:txBody>
                  <a:tcPr marL="90000" marR="90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-976.50</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-3.60</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16.59</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17.58</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19.53</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22.46</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28.32</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39.06</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smtClean="0">
                          <a:ln>
                            <a:noFill/>
                          </a:ln>
                          <a:solidFill>
                            <a:schemeClr val="tx1"/>
                          </a:solidFill>
                          <a:effectLst/>
                          <a:latin typeface="Arial" charset="0"/>
                        </a:rPr>
                        <a:t>4818.05</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  13671</a:t>
                      </a: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7462" name="Group 150"/>
          <p:cNvGraphicFramePr>
            <a:graphicFrameLocks noGrp="1"/>
          </p:cNvGraphicFramePr>
          <p:nvPr>
            <p:extLst/>
          </p:nvPr>
        </p:nvGraphicFramePr>
        <p:xfrm>
          <a:off x="228600" y="4222750"/>
          <a:ext cx="8663880" cy="1943100"/>
        </p:xfrm>
        <a:graphic>
          <a:graphicData uri="http://schemas.openxmlformats.org/drawingml/2006/table">
            <a:tbl>
              <a:tblPr/>
              <a:tblGrid>
                <a:gridCol w="1054101"/>
                <a:gridCol w="762000"/>
                <a:gridCol w="673100"/>
                <a:gridCol w="673100"/>
                <a:gridCol w="762000"/>
                <a:gridCol w="763167"/>
                <a:gridCol w="671933"/>
                <a:gridCol w="712191"/>
                <a:gridCol w="735609"/>
                <a:gridCol w="850900"/>
                <a:gridCol w="1005779"/>
              </a:tblGrid>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dirty="0" smtClean="0">
                          <a:ln>
                            <a:noFill/>
                          </a:ln>
                          <a:solidFill>
                            <a:schemeClr val="tx1"/>
                          </a:solidFill>
                          <a:effectLst/>
                          <a:latin typeface="Arial" charset="0"/>
                        </a:rPr>
                        <a:t>TI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dirty="0" smtClean="0">
                          <a:ln>
                            <a:noFill/>
                          </a:ln>
                          <a:solidFill>
                            <a:schemeClr val="tx1"/>
                          </a:solidFill>
                          <a:effectLst/>
                          <a:latin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dirty="0" smtClean="0">
                          <a:ln>
                            <a:noFill/>
                          </a:ln>
                          <a:solidFill>
                            <a:schemeClr val="tx1"/>
                          </a:solidFill>
                          <a:effectLst/>
                          <a:latin typeface="Arial" charset="0"/>
                        </a:rPr>
                        <a:t>0230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 name="Text Box 147"/>
          <p:cNvSpPr txBox="1">
            <a:spLocks noChangeArrowheads="1"/>
          </p:cNvSpPr>
          <p:nvPr/>
        </p:nvSpPr>
        <p:spPr bwMode="auto">
          <a:xfrm>
            <a:off x="250825" y="1412875"/>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b="1"/>
              <a:t>Band Price</a:t>
            </a:r>
          </a:p>
        </p:txBody>
      </p:sp>
      <p:sp>
        <p:nvSpPr>
          <p:cNvPr id="22633" name="Text Box 148"/>
          <p:cNvSpPr txBox="1">
            <a:spLocks noChangeArrowheads="1"/>
          </p:cNvSpPr>
          <p:nvPr/>
        </p:nvSpPr>
        <p:spPr bwMode="auto">
          <a:xfrm>
            <a:off x="250825" y="3692525"/>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b="1"/>
              <a:t>Band MW</a:t>
            </a:r>
          </a:p>
        </p:txBody>
      </p:sp>
      <p:sp>
        <p:nvSpPr>
          <p:cNvPr id="22634" name="Text Box 149"/>
          <p:cNvSpPr txBox="1">
            <a:spLocks noChangeArrowheads="1"/>
          </p:cNvSpPr>
          <p:nvPr/>
        </p:nvSpPr>
        <p:spPr bwMode="auto">
          <a:xfrm>
            <a:off x="323850" y="6237288"/>
            <a:ext cx="211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1600" b="1" i="1"/>
              <a:t>TI – Trading Interval</a:t>
            </a:r>
          </a:p>
        </p:txBody>
      </p:sp>
      <p:cxnSp>
        <p:nvCxnSpPr>
          <p:cNvPr id="10" name="Straight Connector 9"/>
          <p:cNvCxnSpPr/>
          <p:nvPr/>
        </p:nvCxnSpPr>
        <p:spPr>
          <a:xfrm rot="5400000">
            <a:off x="1225550" y="3651250"/>
            <a:ext cx="9017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384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Bid price adjustment by MLF</a:t>
            </a:r>
            <a:endParaRPr lang="en-AU" dirty="0"/>
          </a:p>
        </p:txBody>
      </p:sp>
      <p:sp>
        <p:nvSpPr>
          <p:cNvPr id="6" name="Oval 5"/>
          <p:cNvSpPr/>
          <p:nvPr/>
        </p:nvSpPr>
        <p:spPr>
          <a:xfrm>
            <a:off x="2853217" y="3965345"/>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1900733" y="3904322"/>
            <a:ext cx="936104" cy="461665"/>
          </a:xfrm>
          <a:prstGeom prst="rect">
            <a:avLst/>
          </a:prstGeom>
          <a:noFill/>
        </p:spPr>
        <p:txBody>
          <a:bodyPr wrap="square" rtlCol="0">
            <a:spAutoFit/>
          </a:bodyPr>
          <a:lstStyle/>
          <a:p>
            <a:r>
              <a:rPr lang="en-AU" sz="2400" dirty="0" smtClean="0">
                <a:solidFill>
                  <a:srgbClr val="FF0000"/>
                </a:solidFill>
              </a:rPr>
              <a:t>RRN</a:t>
            </a:r>
            <a:endParaRPr lang="en-AU" sz="2400" dirty="0">
              <a:solidFill>
                <a:srgbClr val="FF0000"/>
              </a:solidFill>
            </a:endParaRPr>
          </a:p>
        </p:txBody>
      </p:sp>
      <p:sp>
        <p:nvSpPr>
          <p:cNvPr id="14" name="Oval 13"/>
          <p:cNvSpPr/>
          <p:nvPr/>
        </p:nvSpPr>
        <p:spPr>
          <a:xfrm>
            <a:off x="5651951" y="2924301"/>
            <a:ext cx="216024" cy="216024"/>
          </a:xfrm>
          <a:prstGeom prst="ellipse">
            <a:avLst/>
          </a:prstGeom>
          <a:solidFill>
            <a:schemeClr val="tx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p:cNvCxnSpPr>
            <a:stCxn id="6" idx="6"/>
            <a:endCxn id="14" idx="2"/>
          </p:cNvCxnSpPr>
          <p:nvPr/>
        </p:nvCxnSpPr>
        <p:spPr>
          <a:xfrm flipV="1">
            <a:off x="3069241" y="3032313"/>
            <a:ext cx="2582710" cy="1041044"/>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296256">
            <a:off x="3655964" y="3176549"/>
            <a:ext cx="1262226" cy="461665"/>
          </a:xfrm>
          <a:prstGeom prst="rect">
            <a:avLst/>
          </a:prstGeom>
          <a:noFill/>
        </p:spPr>
        <p:txBody>
          <a:bodyPr wrap="square" rtlCol="0">
            <a:spAutoFit/>
          </a:bodyPr>
          <a:lstStyle/>
          <a:p>
            <a:r>
              <a:rPr lang="en-AU" sz="2400" dirty="0" smtClean="0">
                <a:solidFill>
                  <a:schemeClr val="tx1">
                    <a:lumMod val="60000"/>
                    <a:lumOff val="40000"/>
                  </a:schemeClr>
                </a:solidFill>
              </a:rPr>
              <a:t>Losses</a:t>
            </a:r>
            <a:endParaRPr lang="en-AU" sz="2400" dirty="0">
              <a:solidFill>
                <a:schemeClr val="tx1">
                  <a:lumMod val="60000"/>
                  <a:lumOff val="40000"/>
                </a:schemeClr>
              </a:solidFill>
            </a:endParaRPr>
          </a:p>
        </p:txBody>
      </p:sp>
      <p:sp>
        <p:nvSpPr>
          <p:cNvPr id="16" name="TextBox 15"/>
          <p:cNvSpPr txBox="1"/>
          <p:nvPr/>
        </p:nvSpPr>
        <p:spPr>
          <a:xfrm>
            <a:off x="5741322" y="2420888"/>
            <a:ext cx="1422966" cy="461665"/>
          </a:xfrm>
          <a:prstGeom prst="rect">
            <a:avLst/>
          </a:prstGeom>
          <a:noFill/>
        </p:spPr>
        <p:txBody>
          <a:bodyPr wrap="square" rtlCol="0">
            <a:spAutoFit/>
          </a:bodyPr>
          <a:lstStyle/>
          <a:p>
            <a:r>
              <a:rPr lang="en-AU" sz="2400" dirty="0" smtClean="0">
                <a:solidFill>
                  <a:srgbClr val="7030A0"/>
                </a:solidFill>
              </a:rPr>
              <a:t>$1/MWh</a:t>
            </a:r>
            <a:endParaRPr lang="en-AU" sz="2400" dirty="0">
              <a:solidFill>
                <a:srgbClr val="7030A0"/>
              </a:solidFill>
            </a:endParaRPr>
          </a:p>
        </p:txBody>
      </p:sp>
      <p:sp>
        <p:nvSpPr>
          <p:cNvPr id="24" name="TextBox 23"/>
          <p:cNvSpPr txBox="1"/>
          <p:nvPr/>
        </p:nvSpPr>
        <p:spPr>
          <a:xfrm rot="20246288">
            <a:off x="3804406" y="3590013"/>
            <a:ext cx="1558884" cy="461665"/>
          </a:xfrm>
          <a:prstGeom prst="rect">
            <a:avLst/>
          </a:prstGeom>
          <a:noFill/>
        </p:spPr>
        <p:txBody>
          <a:bodyPr wrap="square" rtlCol="0">
            <a:spAutoFit/>
          </a:bodyPr>
          <a:lstStyle/>
          <a:p>
            <a:r>
              <a:rPr lang="en-AU" sz="2400" dirty="0" smtClean="0"/>
              <a:t>0.05 MW</a:t>
            </a:r>
            <a:endParaRPr lang="en-AU" sz="2400" dirty="0"/>
          </a:p>
        </p:txBody>
      </p:sp>
      <p:sp>
        <p:nvSpPr>
          <p:cNvPr id="25" name="TextBox 24"/>
          <p:cNvSpPr txBox="1"/>
          <p:nvPr/>
        </p:nvSpPr>
        <p:spPr>
          <a:xfrm>
            <a:off x="2536777" y="4333344"/>
            <a:ext cx="1188132" cy="461665"/>
          </a:xfrm>
          <a:prstGeom prst="rect">
            <a:avLst/>
          </a:prstGeom>
          <a:noFill/>
        </p:spPr>
        <p:txBody>
          <a:bodyPr wrap="square" rtlCol="0">
            <a:spAutoFit/>
          </a:bodyPr>
          <a:lstStyle/>
          <a:p>
            <a:r>
              <a:rPr lang="en-AU" sz="2400" dirty="0" smtClean="0"/>
              <a:t>1 MW</a:t>
            </a:r>
            <a:endParaRPr lang="en-AU" sz="2400" dirty="0"/>
          </a:p>
        </p:txBody>
      </p:sp>
      <p:sp>
        <p:nvSpPr>
          <p:cNvPr id="26" name="TextBox 25"/>
          <p:cNvSpPr txBox="1"/>
          <p:nvPr/>
        </p:nvSpPr>
        <p:spPr>
          <a:xfrm>
            <a:off x="5913632" y="3032313"/>
            <a:ext cx="1548980" cy="461665"/>
          </a:xfrm>
          <a:prstGeom prst="rect">
            <a:avLst/>
          </a:prstGeom>
          <a:noFill/>
        </p:spPr>
        <p:txBody>
          <a:bodyPr wrap="square" rtlCol="0">
            <a:spAutoFit/>
          </a:bodyPr>
          <a:lstStyle/>
          <a:p>
            <a:r>
              <a:rPr lang="en-AU" sz="2400" dirty="0" smtClean="0"/>
              <a:t>1.05 MW</a:t>
            </a:r>
            <a:endParaRPr lang="en-AU" sz="2400" dirty="0"/>
          </a:p>
        </p:txBody>
      </p:sp>
      <p:sp>
        <p:nvSpPr>
          <p:cNvPr id="28" name="TextBox 27"/>
          <p:cNvSpPr txBox="1"/>
          <p:nvPr/>
        </p:nvSpPr>
        <p:spPr>
          <a:xfrm>
            <a:off x="1889841" y="3380810"/>
            <a:ext cx="1885652" cy="461665"/>
          </a:xfrm>
          <a:prstGeom prst="rect">
            <a:avLst/>
          </a:prstGeom>
          <a:noFill/>
        </p:spPr>
        <p:txBody>
          <a:bodyPr wrap="square" rtlCol="0">
            <a:spAutoFit/>
          </a:bodyPr>
          <a:lstStyle/>
          <a:p>
            <a:r>
              <a:rPr lang="en-AU" sz="2400" dirty="0" smtClean="0">
                <a:solidFill>
                  <a:srgbClr val="7030A0"/>
                </a:solidFill>
              </a:rPr>
              <a:t>$1.05/MWh</a:t>
            </a:r>
            <a:endParaRPr lang="en-AU" sz="2400" dirty="0">
              <a:solidFill>
                <a:srgbClr val="7030A0"/>
              </a:solidFill>
            </a:endParaRPr>
          </a:p>
        </p:txBody>
      </p:sp>
    </p:spTree>
    <p:extLst>
      <p:ext uri="{BB962C8B-B14F-4D97-AF65-F5344CB8AC3E}">
        <p14:creationId xmlns:p14="http://schemas.microsoft.com/office/powerpoint/2010/main" val="15187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4" grpId="0"/>
      <p:bldP spid="25" grpId="0"/>
      <p:bldP spid="26"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5"/>
          <p:cNvSpPr>
            <a:spLocks noGrp="1" noChangeArrowheads="1"/>
          </p:cNvSpPr>
          <p:nvPr>
            <p:ph type="title"/>
          </p:nvPr>
        </p:nvSpPr>
        <p:spPr>
          <a:xfrm>
            <a:off x="711200" y="495300"/>
            <a:ext cx="6851650" cy="533400"/>
          </a:xfrm>
        </p:spPr>
        <p:txBody>
          <a:bodyPr/>
          <a:lstStyle/>
          <a:p>
            <a:pPr eaLnBrk="1" hangingPunct="1">
              <a:defRPr/>
            </a:pPr>
            <a:r>
              <a:rPr lang="en-AU" dirty="0" smtClean="0"/>
              <a:t>Generator Bid STRUCTURE</a:t>
            </a:r>
          </a:p>
        </p:txBody>
      </p:sp>
      <p:graphicFrame>
        <p:nvGraphicFramePr>
          <p:cNvPr id="397393" name="Group 81"/>
          <p:cNvGraphicFramePr>
            <a:graphicFrameLocks noGrp="1"/>
          </p:cNvGraphicFramePr>
          <p:nvPr>
            <p:ph idx="1"/>
            <p:extLst/>
          </p:nvPr>
        </p:nvGraphicFramePr>
        <p:xfrm>
          <a:off x="250825" y="1916113"/>
          <a:ext cx="8641655" cy="1211292"/>
        </p:xfrm>
        <a:graphic>
          <a:graphicData uri="http://schemas.openxmlformats.org/drawingml/2006/table">
            <a:tbl>
              <a:tblPr/>
              <a:tblGrid>
                <a:gridCol w="1008063"/>
                <a:gridCol w="792162"/>
                <a:gridCol w="649288"/>
                <a:gridCol w="668337"/>
                <a:gridCol w="779463"/>
                <a:gridCol w="781050"/>
                <a:gridCol w="650875"/>
                <a:gridCol w="720129"/>
                <a:gridCol w="719733"/>
                <a:gridCol w="865188"/>
                <a:gridCol w="1007367"/>
              </a:tblGrid>
              <a:tr h="58124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dirty="0" smtClean="0">
                          <a:ln>
                            <a:noFill/>
                          </a:ln>
                          <a:solidFill>
                            <a:srgbClr val="0000FF"/>
                          </a:solidFill>
                          <a:effectLst/>
                          <a:latin typeface="Arial" charset="0"/>
                        </a:rPr>
                        <a:t>Price Band</a:t>
                      </a:r>
                    </a:p>
                  </a:txBody>
                  <a:tcPr marL="90000" marR="90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dirty="0" smtClean="0">
                          <a:ln>
                            <a:noFill/>
                          </a:ln>
                          <a:solidFill>
                            <a:schemeClr val="tx1"/>
                          </a:solidFill>
                          <a:effectLst/>
                          <a:latin typeface="Arial" charset="0"/>
                        </a:rPr>
                        <a:t>PB2</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PB3</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PB4</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PB5</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PB6</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PB7</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PB8</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PB9</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PB10</a:t>
                      </a: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rgbClr val="0000FF"/>
                          </a:solidFill>
                          <a:effectLst/>
                          <a:latin typeface="Arial" charset="0"/>
                        </a:rPr>
                        <a:t>Price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rgbClr val="0000FF"/>
                          </a:solidFill>
                          <a:effectLst/>
                          <a:latin typeface="Arial" charset="0"/>
                        </a:rPr>
                        <a:t>($/MWh)</a:t>
                      </a:r>
                    </a:p>
                  </a:txBody>
                  <a:tcPr marL="90000" marR="90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-976.50</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-3.60</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16.59</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17.58</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19.53</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22.46</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28.32</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39.06</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4818.05</a:t>
                      </a: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  13671</a:t>
                      </a: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7462" name="Group 150"/>
          <p:cNvGraphicFramePr>
            <a:graphicFrameLocks noGrp="1"/>
          </p:cNvGraphicFramePr>
          <p:nvPr>
            <p:extLst/>
          </p:nvPr>
        </p:nvGraphicFramePr>
        <p:xfrm>
          <a:off x="228600" y="4222750"/>
          <a:ext cx="8663880" cy="1943100"/>
        </p:xfrm>
        <a:graphic>
          <a:graphicData uri="http://schemas.openxmlformats.org/drawingml/2006/table">
            <a:tbl>
              <a:tblPr/>
              <a:tblGrid>
                <a:gridCol w="1054101"/>
                <a:gridCol w="762000"/>
                <a:gridCol w="673100"/>
                <a:gridCol w="673100"/>
                <a:gridCol w="762000"/>
                <a:gridCol w="763167"/>
                <a:gridCol w="671933"/>
                <a:gridCol w="712191"/>
                <a:gridCol w="735609"/>
                <a:gridCol w="850900"/>
                <a:gridCol w="1005779"/>
              </a:tblGrid>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dirty="0" smtClean="0">
                          <a:ln>
                            <a:noFill/>
                          </a:ln>
                          <a:solidFill>
                            <a:schemeClr val="tx1"/>
                          </a:solidFill>
                          <a:effectLst/>
                          <a:latin typeface="Arial" charset="0"/>
                        </a:rPr>
                        <a:t>TI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PB10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dirty="0" smtClean="0">
                          <a:ln>
                            <a:noFill/>
                          </a:ln>
                          <a:solidFill>
                            <a:schemeClr val="tx1"/>
                          </a:solidFill>
                          <a:effectLst/>
                          <a:latin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AU" sz="1600" b="0" i="0" u="none" strike="noStrike" cap="none" normalizeH="0" baseline="0" dirty="0" smtClean="0">
                          <a:ln>
                            <a:noFill/>
                          </a:ln>
                          <a:solidFill>
                            <a:schemeClr val="tx1"/>
                          </a:solidFill>
                          <a:effectLst/>
                          <a:latin typeface="Arial" charset="0"/>
                        </a:rPr>
                        <a:t>0230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 name="Text Box 147"/>
          <p:cNvSpPr txBox="1">
            <a:spLocks noChangeArrowheads="1"/>
          </p:cNvSpPr>
          <p:nvPr/>
        </p:nvSpPr>
        <p:spPr bwMode="auto">
          <a:xfrm>
            <a:off x="250825" y="1412875"/>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b="1"/>
              <a:t>Band Price</a:t>
            </a:r>
          </a:p>
        </p:txBody>
      </p:sp>
      <p:sp>
        <p:nvSpPr>
          <p:cNvPr id="22633" name="Text Box 148"/>
          <p:cNvSpPr txBox="1">
            <a:spLocks noChangeArrowheads="1"/>
          </p:cNvSpPr>
          <p:nvPr/>
        </p:nvSpPr>
        <p:spPr bwMode="auto">
          <a:xfrm>
            <a:off x="250825" y="3692525"/>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b="1"/>
              <a:t>Band MW</a:t>
            </a:r>
          </a:p>
        </p:txBody>
      </p:sp>
      <p:sp>
        <p:nvSpPr>
          <p:cNvPr id="22634" name="Text Box 149"/>
          <p:cNvSpPr txBox="1">
            <a:spLocks noChangeArrowheads="1"/>
          </p:cNvSpPr>
          <p:nvPr/>
        </p:nvSpPr>
        <p:spPr bwMode="auto">
          <a:xfrm>
            <a:off x="323850" y="6237288"/>
            <a:ext cx="211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1600" b="1" i="1"/>
              <a:t>TI – Trading Interval</a:t>
            </a:r>
          </a:p>
        </p:txBody>
      </p:sp>
      <p:cxnSp>
        <p:nvCxnSpPr>
          <p:cNvPr id="10" name="Straight Connector 9"/>
          <p:cNvCxnSpPr/>
          <p:nvPr/>
        </p:nvCxnSpPr>
        <p:spPr>
          <a:xfrm rot="5400000">
            <a:off x="1225550" y="3651250"/>
            <a:ext cx="9017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16360" y="2652910"/>
            <a:ext cx="720080" cy="307777"/>
          </a:xfrm>
          <a:prstGeom prst="rect">
            <a:avLst/>
          </a:prstGeom>
          <a:solidFill>
            <a:schemeClr val="bg1"/>
          </a:solidFill>
        </p:spPr>
        <p:txBody>
          <a:bodyPr wrap="square" rtlCol="0">
            <a:spAutoFit/>
          </a:bodyPr>
          <a:lstStyle/>
          <a:p>
            <a:r>
              <a:rPr lang="en-AU" sz="1400" dirty="0" smtClean="0">
                <a:solidFill>
                  <a:srgbClr val="FF0000"/>
                </a:solidFill>
              </a:rPr>
              <a:t>-1000</a:t>
            </a:r>
            <a:endParaRPr lang="en-AU" sz="1400" dirty="0">
              <a:solidFill>
                <a:srgbClr val="FF0000"/>
              </a:solidFill>
            </a:endParaRPr>
          </a:p>
        </p:txBody>
      </p:sp>
      <p:sp>
        <p:nvSpPr>
          <p:cNvPr id="12" name="TextBox 11"/>
          <p:cNvSpPr txBox="1"/>
          <p:nvPr/>
        </p:nvSpPr>
        <p:spPr>
          <a:xfrm>
            <a:off x="2063427" y="2652909"/>
            <a:ext cx="617556" cy="307777"/>
          </a:xfrm>
          <a:prstGeom prst="rect">
            <a:avLst/>
          </a:prstGeom>
          <a:solidFill>
            <a:schemeClr val="bg1"/>
          </a:solidFill>
        </p:spPr>
        <p:txBody>
          <a:bodyPr wrap="square" rtlCol="0">
            <a:spAutoFit/>
          </a:bodyPr>
          <a:lstStyle/>
          <a:p>
            <a:r>
              <a:rPr lang="en-AU" sz="1400" dirty="0" smtClean="0">
                <a:solidFill>
                  <a:srgbClr val="FF0000"/>
                </a:solidFill>
              </a:rPr>
              <a:t>-3.69</a:t>
            </a:r>
            <a:endParaRPr lang="en-AU" sz="1400" dirty="0">
              <a:solidFill>
                <a:srgbClr val="FF0000"/>
              </a:solidFill>
            </a:endParaRPr>
          </a:p>
        </p:txBody>
      </p:sp>
      <p:sp>
        <p:nvSpPr>
          <p:cNvPr id="13" name="TextBox 12"/>
          <p:cNvSpPr txBox="1"/>
          <p:nvPr/>
        </p:nvSpPr>
        <p:spPr>
          <a:xfrm>
            <a:off x="2707970" y="2662630"/>
            <a:ext cx="651007" cy="307777"/>
          </a:xfrm>
          <a:prstGeom prst="rect">
            <a:avLst/>
          </a:prstGeom>
          <a:solidFill>
            <a:schemeClr val="bg1"/>
          </a:solidFill>
        </p:spPr>
        <p:txBody>
          <a:bodyPr wrap="square" rtlCol="0">
            <a:spAutoFit/>
          </a:bodyPr>
          <a:lstStyle/>
          <a:p>
            <a:r>
              <a:rPr lang="en-AU" sz="1400" dirty="0" smtClean="0">
                <a:solidFill>
                  <a:srgbClr val="FF0000"/>
                </a:solidFill>
              </a:rPr>
              <a:t>16.99</a:t>
            </a:r>
            <a:endParaRPr lang="en-AU" sz="1400" dirty="0">
              <a:solidFill>
                <a:srgbClr val="FF0000"/>
              </a:solidFill>
            </a:endParaRPr>
          </a:p>
        </p:txBody>
      </p:sp>
      <p:sp>
        <p:nvSpPr>
          <p:cNvPr id="14" name="TextBox 13"/>
          <p:cNvSpPr txBox="1"/>
          <p:nvPr/>
        </p:nvSpPr>
        <p:spPr>
          <a:xfrm>
            <a:off x="3399507" y="2662630"/>
            <a:ext cx="651007" cy="307777"/>
          </a:xfrm>
          <a:prstGeom prst="rect">
            <a:avLst/>
          </a:prstGeom>
          <a:solidFill>
            <a:schemeClr val="bg1"/>
          </a:solidFill>
        </p:spPr>
        <p:txBody>
          <a:bodyPr wrap="square" rtlCol="0">
            <a:spAutoFit/>
          </a:bodyPr>
          <a:lstStyle/>
          <a:p>
            <a:r>
              <a:rPr lang="en-AU" sz="1400" dirty="0" smtClean="0">
                <a:solidFill>
                  <a:srgbClr val="FF0000"/>
                </a:solidFill>
              </a:rPr>
              <a:t>18.00</a:t>
            </a:r>
            <a:endParaRPr lang="en-AU" sz="1400" dirty="0">
              <a:solidFill>
                <a:srgbClr val="FF0000"/>
              </a:solidFill>
            </a:endParaRPr>
          </a:p>
        </p:txBody>
      </p:sp>
      <p:sp>
        <p:nvSpPr>
          <p:cNvPr id="15" name="TextBox 14"/>
          <p:cNvSpPr txBox="1"/>
          <p:nvPr/>
        </p:nvSpPr>
        <p:spPr>
          <a:xfrm>
            <a:off x="4198871" y="2662629"/>
            <a:ext cx="651007" cy="307777"/>
          </a:xfrm>
          <a:prstGeom prst="rect">
            <a:avLst/>
          </a:prstGeom>
          <a:solidFill>
            <a:schemeClr val="bg1"/>
          </a:solidFill>
        </p:spPr>
        <p:txBody>
          <a:bodyPr wrap="square" rtlCol="0">
            <a:spAutoFit/>
          </a:bodyPr>
          <a:lstStyle/>
          <a:p>
            <a:r>
              <a:rPr lang="en-AU" sz="1400" dirty="0" smtClean="0">
                <a:solidFill>
                  <a:srgbClr val="FF0000"/>
                </a:solidFill>
              </a:rPr>
              <a:t>20.00</a:t>
            </a:r>
            <a:endParaRPr lang="en-AU" sz="1400" dirty="0">
              <a:solidFill>
                <a:srgbClr val="FF0000"/>
              </a:solidFill>
            </a:endParaRPr>
          </a:p>
        </p:txBody>
      </p:sp>
      <p:sp>
        <p:nvSpPr>
          <p:cNvPr id="16" name="TextBox 15"/>
          <p:cNvSpPr txBox="1"/>
          <p:nvPr/>
        </p:nvSpPr>
        <p:spPr>
          <a:xfrm>
            <a:off x="4932040" y="2653105"/>
            <a:ext cx="636361" cy="307777"/>
          </a:xfrm>
          <a:prstGeom prst="rect">
            <a:avLst/>
          </a:prstGeom>
          <a:solidFill>
            <a:schemeClr val="bg1"/>
          </a:solidFill>
        </p:spPr>
        <p:txBody>
          <a:bodyPr wrap="square" rtlCol="0">
            <a:spAutoFit/>
          </a:bodyPr>
          <a:lstStyle/>
          <a:p>
            <a:r>
              <a:rPr lang="en-AU" sz="1400" dirty="0" smtClean="0">
                <a:solidFill>
                  <a:srgbClr val="FF0000"/>
                </a:solidFill>
              </a:rPr>
              <a:t>23.00</a:t>
            </a:r>
            <a:endParaRPr lang="en-AU" sz="1400" dirty="0">
              <a:solidFill>
                <a:srgbClr val="FF0000"/>
              </a:solidFill>
            </a:endParaRPr>
          </a:p>
        </p:txBody>
      </p:sp>
      <p:sp>
        <p:nvSpPr>
          <p:cNvPr id="17" name="TextBox 16"/>
          <p:cNvSpPr txBox="1"/>
          <p:nvPr/>
        </p:nvSpPr>
        <p:spPr>
          <a:xfrm>
            <a:off x="5634615" y="2652909"/>
            <a:ext cx="636361" cy="307777"/>
          </a:xfrm>
          <a:prstGeom prst="rect">
            <a:avLst/>
          </a:prstGeom>
          <a:solidFill>
            <a:schemeClr val="bg1"/>
          </a:solidFill>
        </p:spPr>
        <p:txBody>
          <a:bodyPr wrap="square" rtlCol="0">
            <a:spAutoFit/>
          </a:bodyPr>
          <a:lstStyle/>
          <a:p>
            <a:r>
              <a:rPr lang="en-AU" sz="1400" dirty="0" smtClean="0">
                <a:solidFill>
                  <a:srgbClr val="FF0000"/>
                </a:solidFill>
              </a:rPr>
              <a:t>29.00</a:t>
            </a:r>
            <a:endParaRPr lang="en-AU" sz="1400" dirty="0">
              <a:solidFill>
                <a:srgbClr val="FF0000"/>
              </a:solidFill>
            </a:endParaRPr>
          </a:p>
        </p:txBody>
      </p:sp>
      <p:sp>
        <p:nvSpPr>
          <p:cNvPr id="18" name="TextBox 17"/>
          <p:cNvSpPr txBox="1"/>
          <p:nvPr/>
        </p:nvSpPr>
        <p:spPr>
          <a:xfrm>
            <a:off x="6367766" y="2662629"/>
            <a:ext cx="636379" cy="307777"/>
          </a:xfrm>
          <a:prstGeom prst="rect">
            <a:avLst/>
          </a:prstGeom>
          <a:solidFill>
            <a:schemeClr val="bg1"/>
          </a:solidFill>
        </p:spPr>
        <p:txBody>
          <a:bodyPr wrap="square" rtlCol="0">
            <a:spAutoFit/>
          </a:bodyPr>
          <a:lstStyle/>
          <a:p>
            <a:r>
              <a:rPr lang="en-AU" sz="1400" dirty="0" smtClean="0">
                <a:solidFill>
                  <a:srgbClr val="FF0000"/>
                </a:solidFill>
              </a:rPr>
              <a:t>40.00</a:t>
            </a:r>
            <a:endParaRPr lang="en-AU" sz="1400" dirty="0">
              <a:solidFill>
                <a:srgbClr val="FF0000"/>
              </a:solidFill>
            </a:endParaRPr>
          </a:p>
        </p:txBody>
      </p:sp>
      <p:sp>
        <p:nvSpPr>
          <p:cNvPr id="19" name="TextBox 18"/>
          <p:cNvSpPr txBox="1"/>
          <p:nvPr/>
        </p:nvSpPr>
        <p:spPr>
          <a:xfrm>
            <a:off x="7020273" y="2652908"/>
            <a:ext cx="864096" cy="307777"/>
          </a:xfrm>
          <a:prstGeom prst="rect">
            <a:avLst/>
          </a:prstGeom>
          <a:solidFill>
            <a:schemeClr val="bg1"/>
          </a:solidFill>
          <a:ln>
            <a:noFill/>
          </a:ln>
        </p:spPr>
        <p:txBody>
          <a:bodyPr wrap="square" rtlCol="0">
            <a:spAutoFit/>
          </a:bodyPr>
          <a:lstStyle/>
          <a:p>
            <a:r>
              <a:rPr lang="en-AU" sz="1400" dirty="0" smtClean="0">
                <a:solidFill>
                  <a:srgbClr val="FF0000"/>
                </a:solidFill>
              </a:rPr>
              <a:t>4934.00</a:t>
            </a:r>
            <a:endParaRPr lang="en-AU" sz="1400" dirty="0">
              <a:solidFill>
                <a:srgbClr val="FF0000"/>
              </a:solidFill>
            </a:endParaRPr>
          </a:p>
        </p:txBody>
      </p:sp>
      <p:sp>
        <p:nvSpPr>
          <p:cNvPr id="20" name="TextBox 19"/>
          <p:cNvSpPr txBox="1"/>
          <p:nvPr/>
        </p:nvSpPr>
        <p:spPr>
          <a:xfrm>
            <a:off x="7900496" y="2662628"/>
            <a:ext cx="991983" cy="307777"/>
          </a:xfrm>
          <a:prstGeom prst="rect">
            <a:avLst/>
          </a:prstGeom>
          <a:solidFill>
            <a:schemeClr val="bg1"/>
          </a:solidFill>
          <a:ln>
            <a:noFill/>
          </a:ln>
        </p:spPr>
        <p:txBody>
          <a:bodyPr wrap="square" rtlCol="0">
            <a:spAutoFit/>
          </a:bodyPr>
          <a:lstStyle/>
          <a:p>
            <a:r>
              <a:rPr lang="en-AU" sz="1400" dirty="0" smtClean="0">
                <a:solidFill>
                  <a:srgbClr val="FF0000"/>
                </a:solidFill>
              </a:rPr>
              <a:t>14000.00</a:t>
            </a:r>
            <a:endParaRPr lang="en-AU" sz="1400" dirty="0">
              <a:solidFill>
                <a:srgbClr val="FF0000"/>
              </a:solidFill>
            </a:endParaRPr>
          </a:p>
        </p:txBody>
      </p:sp>
    </p:spTree>
    <p:extLst>
      <p:ext uri="{BB962C8B-B14F-4D97-AF65-F5344CB8AC3E}">
        <p14:creationId xmlns:p14="http://schemas.microsoft.com/office/powerpoint/2010/main" val="26146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Dispatch and Pricing</a:t>
            </a:r>
            <a:endParaRPr lang="en-AU" dirty="0"/>
          </a:p>
        </p:txBody>
      </p:sp>
    </p:spTree>
    <p:extLst>
      <p:ext uri="{BB962C8B-B14F-4D97-AF65-F5344CB8AC3E}">
        <p14:creationId xmlns:p14="http://schemas.microsoft.com/office/powerpoint/2010/main" val="455741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defRPr/>
            </a:pPr>
            <a:r>
              <a:rPr lang="en-AU" dirty="0" smtClean="0"/>
              <a:t>Dispatch</a:t>
            </a:r>
            <a:r>
              <a:rPr lang="en-AU" dirty="0"/>
              <a:t> &amp;</a:t>
            </a:r>
            <a:r>
              <a:rPr lang="en-AU" dirty="0" smtClean="0"/>
              <a:t> Pricing Principle</a:t>
            </a:r>
          </a:p>
        </p:txBody>
      </p:sp>
      <p:sp>
        <p:nvSpPr>
          <p:cNvPr id="26627" name="Rectangle 3"/>
          <p:cNvSpPr>
            <a:spLocks noGrp="1" noChangeArrowheads="1"/>
          </p:cNvSpPr>
          <p:nvPr>
            <p:ph type="body" idx="1"/>
          </p:nvPr>
        </p:nvSpPr>
        <p:spPr>
          <a:xfrm>
            <a:off x="-252536" y="1556792"/>
            <a:ext cx="9073008" cy="4699000"/>
          </a:xfrm>
        </p:spPr>
        <p:txBody>
          <a:bodyPr/>
          <a:lstStyle/>
          <a:p>
            <a:pPr lvl="2" indent="0">
              <a:lnSpc>
                <a:spcPct val="150000"/>
              </a:lnSpc>
              <a:buNone/>
            </a:pPr>
            <a:r>
              <a:rPr lang="en-AU" altLang="en-US" sz="2200" b="1" dirty="0">
                <a:solidFill>
                  <a:srgbClr val="0000FF"/>
                </a:solidFill>
              </a:rPr>
              <a:t>Dispatch </a:t>
            </a:r>
            <a:r>
              <a:rPr lang="en-AU" altLang="en-US" sz="2200" b="1" dirty="0" smtClean="0">
                <a:solidFill>
                  <a:srgbClr val="0000FF"/>
                </a:solidFill>
              </a:rPr>
              <a:t>Objective</a:t>
            </a:r>
            <a:endParaRPr lang="en-AU" altLang="en-US" sz="2200" b="1" dirty="0">
              <a:solidFill>
                <a:srgbClr val="0000FF"/>
              </a:solidFill>
            </a:endParaRPr>
          </a:p>
          <a:p>
            <a:pPr marL="1419225" lvl="2" indent="-342900">
              <a:spcBef>
                <a:spcPts val="1000"/>
              </a:spcBef>
              <a:buFont typeface="Arial" panose="020B0604020202020204" pitchFamily="34" charset="0"/>
              <a:buChar char="•"/>
            </a:pPr>
            <a:r>
              <a:rPr lang="en-AU" altLang="en-US" sz="2200" b="1" dirty="0" smtClean="0">
                <a:solidFill>
                  <a:srgbClr val="FF0066"/>
                </a:solidFill>
              </a:rPr>
              <a:t>Maximise value of trade</a:t>
            </a:r>
            <a:r>
              <a:rPr lang="en-AU" altLang="en-US" sz="2200" b="1" dirty="0" smtClean="0"/>
              <a:t> based on value of dispatched bids minus dispatched offers</a:t>
            </a:r>
          </a:p>
          <a:p>
            <a:pPr lvl="2" indent="0" eaLnBrk="1" hangingPunct="1">
              <a:lnSpc>
                <a:spcPct val="150000"/>
              </a:lnSpc>
              <a:buFont typeface="Symbol" panose="05050102010706020507" pitchFamily="18" charset="2"/>
              <a:buNone/>
            </a:pPr>
            <a:endParaRPr lang="en-AU" altLang="en-US" sz="2200" b="1" dirty="0" smtClean="0">
              <a:solidFill>
                <a:srgbClr val="0000FF"/>
              </a:solidFill>
            </a:endParaRPr>
          </a:p>
          <a:p>
            <a:pPr lvl="2" indent="0" eaLnBrk="1" hangingPunct="1">
              <a:lnSpc>
                <a:spcPct val="150000"/>
              </a:lnSpc>
              <a:buFont typeface="Symbol" panose="05050102010706020507" pitchFamily="18" charset="2"/>
              <a:buNone/>
            </a:pPr>
            <a:r>
              <a:rPr lang="en-AU" altLang="en-US" sz="2200" b="1" dirty="0" smtClean="0">
                <a:solidFill>
                  <a:srgbClr val="0000FF"/>
                </a:solidFill>
              </a:rPr>
              <a:t>Price</a:t>
            </a:r>
          </a:p>
          <a:p>
            <a:pPr marL="1419225" lvl="2" indent="-342900">
              <a:lnSpc>
                <a:spcPct val="150000"/>
              </a:lnSpc>
              <a:buFont typeface="Arial" panose="020B0604020202020204" pitchFamily="34" charset="0"/>
              <a:buChar char="•"/>
            </a:pPr>
            <a:r>
              <a:rPr lang="en-AU" altLang="en-US" sz="2200" b="1" dirty="0" smtClean="0"/>
              <a:t>Marginal cost of supply: </a:t>
            </a:r>
            <a:br>
              <a:rPr lang="en-AU" altLang="en-US" sz="2200" b="1" dirty="0" smtClean="0"/>
            </a:br>
            <a:r>
              <a:rPr lang="en-AU" altLang="en-US" sz="2200" b="1" dirty="0" smtClean="0"/>
              <a:t>Price of meeting </a:t>
            </a:r>
            <a:r>
              <a:rPr lang="en-AU" altLang="en-US" sz="2200" b="1" dirty="0" smtClean="0">
                <a:solidFill>
                  <a:srgbClr val="FF0066"/>
                </a:solidFill>
              </a:rPr>
              <a:t>incremental demand change</a:t>
            </a:r>
            <a:r>
              <a:rPr lang="en-AU" altLang="en-US" sz="2200" b="1" dirty="0" smtClean="0"/>
              <a:t> in region</a:t>
            </a:r>
          </a:p>
        </p:txBody>
      </p:sp>
    </p:spTree>
    <p:extLst>
      <p:ext uri="{BB962C8B-B14F-4D97-AF65-F5344CB8AC3E}">
        <p14:creationId xmlns:p14="http://schemas.microsoft.com/office/powerpoint/2010/main" val="25877763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p:txBody>
          <a:bodyPr lIns="92075" tIns="46038" rIns="92075" bIns="46038"/>
          <a:lstStyle/>
          <a:p>
            <a:pPr eaLnBrk="1" hangingPunct="1">
              <a:defRPr/>
            </a:pPr>
            <a:r>
              <a:rPr lang="en-AU" dirty="0" smtClean="0"/>
              <a:t>Dispatch &amp; Pricing Process</a:t>
            </a:r>
          </a:p>
        </p:txBody>
      </p:sp>
      <p:sp>
        <p:nvSpPr>
          <p:cNvPr id="27651" name="AutoShape 1027"/>
          <p:cNvSpPr>
            <a:spLocks noChangeArrowheads="1"/>
          </p:cNvSpPr>
          <p:nvPr/>
        </p:nvSpPr>
        <p:spPr bwMode="auto">
          <a:xfrm>
            <a:off x="844550" y="1600200"/>
            <a:ext cx="1546225" cy="838200"/>
          </a:xfrm>
          <a:prstGeom prst="roundRect">
            <a:avLst>
              <a:gd name="adj" fmla="val 16667"/>
            </a:avLst>
          </a:prstGeom>
          <a:solidFill>
            <a:srgbClr val="FFCC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000" b="1"/>
              <a:t>Inputs</a:t>
            </a:r>
          </a:p>
        </p:txBody>
      </p:sp>
      <p:sp>
        <p:nvSpPr>
          <p:cNvPr id="27652" name="AutoShape 1028"/>
          <p:cNvSpPr>
            <a:spLocks noChangeArrowheads="1"/>
          </p:cNvSpPr>
          <p:nvPr/>
        </p:nvSpPr>
        <p:spPr bwMode="auto">
          <a:xfrm>
            <a:off x="3587750" y="1600200"/>
            <a:ext cx="1546225" cy="838200"/>
          </a:xfrm>
          <a:prstGeom prst="roundRect">
            <a:avLst>
              <a:gd name="adj" fmla="val 16667"/>
            </a:avLst>
          </a:prstGeom>
          <a:solidFill>
            <a:srgbClr val="0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000" b="1">
                <a:solidFill>
                  <a:schemeClr val="bg1"/>
                </a:solidFill>
              </a:rPr>
              <a:t>Market</a:t>
            </a:r>
            <a:br>
              <a:rPr lang="en-AU" altLang="en-US" sz="2000" b="1">
                <a:solidFill>
                  <a:schemeClr val="bg1"/>
                </a:solidFill>
              </a:rPr>
            </a:br>
            <a:r>
              <a:rPr lang="en-AU" altLang="en-US" sz="2000" b="1">
                <a:solidFill>
                  <a:schemeClr val="bg1"/>
                </a:solidFill>
              </a:rPr>
              <a:t>Solver</a:t>
            </a:r>
          </a:p>
        </p:txBody>
      </p:sp>
      <p:sp>
        <p:nvSpPr>
          <p:cNvPr id="27653" name="AutoShape 1029"/>
          <p:cNvSpPr>
            <a:spLocks noChangeArrowheads="1"/>
          </p:cNvSpPr>
          <p:nvPr/>
        </p:nvSpPr>
        <p:spPr bwMode="auto">
          <a:xfrm>
            <a:off x="6470650" y="1600200"/>
            <a:ext cx="1547813" cy="838200"/>
          </a:xfrm>
          <a:prstGeom prst="roundRect">
            <a:avLst>
              <a:gd name="adj" fmla="val 16667"/>
            </a:avLst>
          </a:prstGeom>
          <a:solidFill>
            <a:srgbClr val="00CC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000" b="1"/>
              <a:t>Outputs</a:t>
            </a:r>
          </a:p>
        </p:txBody>
      </p:sp>
      <p:sp>
        <p:nvSpPr>
          <p:cNvPr id="27654" name="AutoShape 1030"/>
          <p:cNvSpPr>
            <a:spLocks noChangeArrowheads="1"/>
          </p:cNvSpPr>
          <p:nvPr/>
        </p:nvSpPr>
        <p:spPr bwMode="auto">
          <a:xfrm>
            <a:off x="2390775" y="1981200"/>
            <a:ext cx="1196975" cy="152400"/>
          </a:xfrm>
          <a:prstGeom prst="rightArrow">
            <a:avLst>
              <a:gd name="adj1" fmla="val 50000"/>
              <a:gd name="adj2" fmla="val 196354"/>
            </a:avLst>
          </a:prstGeom>
          <a:gradFill rotWithShape="0">
            <a:gsLst>
              <a:gs pos="0">
                <a:srgbClr val="FFCC00"/>
              </a:gs>
              <a:gs pos="100000">
                <a:srgbClr val="003399"/>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27655" name="AutoShape 1031"/>
          <p:cNvSpPr>
            <a:spLocks noChangeArrowheads="1"/>
          </p:cNvSpPr>
          <p:nvPr/>
        </p:nvSpPr>
        <p:spPr bwMode="auto">
          <a:xfrm>
            <a:off x="5133975" y="1981200"/>
            <a:ext cx="1336675" cy="152400"/>
          </a:xfrm>
          <a:prstGeom prst="rightArrow">
            <a:avLst>
              <a:gd name="adj1" fmla="val 50000"/>
              <a:gd name="adj2" fmla="val 219271"/>
            </a:avLst>
          </a:prstGeom>
          <a:gradFill rotWithShape="0">
            <a:gsLst>
              <a:gs pos="0">
                <a:srgbClr val="003399"/>
              </a:gs>
              <a:gs pos="100000">
                <a:srgbClr val="66CCFF"/>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27656" name="Text Box 1032"/>
          <p:cNvSpPr txBox="1">
            <a:spLocks noChangeArrowheads="1"/>
          </p:cNvSpPr>
          <p:nvPr/>
        </p:nvSpPr>
        <p:spPr bwMode="auto">
          <a:xfrm>
            <a:off x="34925" y="2781300"/>
            <a:ext cx="381699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2575" indent="-282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AU" altLang="en-US" sz="2000" b="1" dirty="0"/>
              <a:t>Region Fcast Demand</a:t>
            </a:r>
          </a:p>
          <a:p>
            <a:pPr eaLnBrk="1" hangingPunct="1">
              <a:buFontTx/>
              <a:buChar char="•"/>
            </a:pPr>
            <a:r>
              <a:rPr lang="en-AU" altLang="en-US" sz="2000" b="1" dirty="0"/>
              <a:t>Generator Offers</a:t>
            </a:r>
          </a:p>
          <a:p>
            <a:pPr eaLnBrk="1" hangingPunct="1">
              <a:buFontTx/>
              <a:buChar char="•"/>
            </a:pPr>
            <a:r>
              <a:rPr lang="en-AU" altLang="en-US" sz="2000" b="1" dirty="0" smtClean="0"/>
              <a:t>Load </a:t>
            </a:r>
            <a:r>
              <a:rPr lang="en-AU" altLang="en-US" sz="2000" b="1" dirty="0"/>
              <a:t>Bids</a:t>
            </a:r>
          </a:p>
          <a:p>
            <a:pPr eaLnBrk="1" hangingPunct="1">
              <a:buFontTx/>
              <a:buChar char="•"/>
            </a:pPr>
            <a:r>
              <a:rPr lang="en-AU" altLang="en-US" sz="2000" b="1" dirty="0" smtClean="0"/>
              <a:t>Network </a:t>
            </a:r>
            <a:r>
              <a:rPr lang="en-AU" altLang="en-US" sz="2000" b="1" dirty="0"/>
              <a:t>Constraints</a:t>
            </a:r>
          </a:p>
          <a:p>
            <a:pPr eaLnBrk="1" hangingPunct="1">
              <a:buFontTx/>
              <a:buChar char="•"/>
            </a:pPr>
            <a:r>
              <a:rPr lang="en-AU" altLang="en-US" sz="2000" b="1" dirty="0"/>
              <a:t>Frequency Control </a:t>
            </a:r>
            <a:r>
              <a:rPr lang="en-AU" altLang="en-US" sz="2000" b="1" dirty="0" smtClean="0"/>
              <a:t>Ancillary Service </a:t>
            </a:r>
            <a:r>
              <a:rPr lang="en-AU" altLang="en-US" sz="2000" b="1" dirty="0"/>
              <a:t>(FCAS)</a:t>
            </a:r>
            <a:br>
              <a:rPr lang="en-AU" altLang="en-US" sz="2000" b="1" dirty="0"/>
            </a:br>
            <a:r>
              <a:rPr lang="en-AU" altLang="en-US" sz="2000" b="1" dirty="0"/>
              <a:t>Requirements</a:t>
            </a:r>
          </a:p>
        </p:txBody>
      </p:sp>
      <p:sp>
        <p:nvSpPr>
          <p:cNvPr id="27657" name="Text Box 1033"/>
          <p:cNvSpPr txBox="1">
            <a:spLocks noChangeArrowheads="1"/>
          </p:cNvSpPr>
          <p:nvPr/>
        </p:nvSpPr>
        <p:spPr bwMode="auto">
          <a:xfrm>
            <a:off x="5940152" y="2779980"/>
            <a:ext cx="309651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2575" indent="-282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AU" altLang="en-US" sz="2000" b="1" dirty="0"/>
              <a:t>Region Energy Prices</a:t>
            </a:r>
          </a:p>
          <a:p>
            <a:pPr eaLnBrk="1" hangingPunct="1">
              <a:buFontTx/>
              <a:buChar char="•"/>
            </a:pPr>
            <a:r>
              <a:rPr lang="en-AU" altLang="en-US" sz="2000" b="1" dirty="0"/>
              <a:t>Region FCAS Prices</a:t>
            </a:r>
          </a:p>
          <a:p>
            <a:pPr eaLnBrk="1" hangingPunct="1">
              <a:buFontTx/>
              <a:buChar char="•"/>
            </a:pPr>
            <a:r>
              <a:rPr lang="en-AU" altLang="en-US" sz="2000" b="1" dirty="0"/>
              <a:t>Unit Energy Targets</a:t>
            </a:r>
          </a:p>
          <a:p>
            <a:pPr eaLnBrk="1" hangingPunct="1">
              <a:buFontTx/>
              <a:buChar char="•"/>
            </a:pPr>
            <a:r>
              <a:rPr lang="en-AU" altLang="en-US" sz="2000" b="1" dirty="0"/>
              <a:t>Unit FCAS </a:t>
            </a:r>
            <a:r>
              <a:rPr lang="en-AU" altLang="en-US" sz="2000" b="1" dirty="0" smtClean="0"/>
              <a:t>Targets</a:t>
            </a:r>
          </a:p>
          <a:p>
            <a:pPr eaLnBrk="1" hangingPunct="1">
              <a:buFontTx/>
              <a:buChar char="•"/>
            </a:pPr>
            <a:r>
              <a:rPr lang="en-AU" altLang="en-US" sz="2000" b="1" dirty="0" smtClean="0"/>
              <a:t>Semi-scheduled </a:t>
            </a:r>
            <a:r>
              <a:rPr lang="en-AU" altLang="en-US" sz="2000" b="1" dirty="0"/>
              <a:t>C</a:t>
            </a:r>
            <a:r>
              <a:rPr lang="en-AU" altLang="en-US" sz="2000" b="1" dirty="0" smtClean="0"/>
              <a:t>ap</a:t>
            </a:r>
            <a:endParaRPr lang="en-AU" altLang="en-US" sz="2000" b="1" dirty="0"/>
          </a:p>
        </p:txBody>
      </p:sp>
      <p:sp>
        <p:nvSpPr>
          <p:cNvPr id="12" name="Text Box 1034"/>
          <p:cNvSpPr txBox="1">
            <a:spLocks noChangeArrowheads="1"/>
          </p:cNvSpPr>
          <p:nvPr/>
        </p:nvSpPr>
        <p:spPr bwMode="auto">
          <a:xfrm>
            <a:off x="3275856" y="2779980"/>
            <a:ext cx="2825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2575" indent="-282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AU" altLang="en-US" sz="2000" b="1" dirty="0"/>
              <a:t>NEMDE</a:t>
            </a:r>
          </a:p>
          <a:p>
            <a:pPr eaLnBrk="1" hangingPunct="1">
              <a:buFontTx/>
              <a:buChar char="•"/>
            </a:pPr>
            <a:r>
              <a:rPr lang="en-AU" altLang="en-US" sz="2000" b="1" dirty="0"/>
              <a:t>Linear Program</a:t>
            </a:r>
          </a:p>
          <a:p>
            <a:pPr eaLnBrk="1" hangingPunct="1">
              <a:buFontTx/>
              <a:buChar char="•"/>
            </a:pPr>
            <a:r>
              <a:rPr lang="en-AU" altLang="en-US" sz="2000" b="1" dirty="0"/>
              <a:t>Co-optimisation</a:t>
            </a:r>
          </a:p>
        </p:txBody>
      </p:sp>
    </p:spTree>
    <p:extLst>
      <p:ext uri="{BB962C8B-B14F-4D97-AF65-F5344CB8AC3E}">
        <p14:creationId xmlns:p14="http://schemas.microsoft.com/office/powerpoint/2010/main" val="10691313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7"/>
          <p:cNvSpPr>
            <a:spLocks noChangeArrowheads="1"/>
          </p:cNvSpPr>
          <p:nvPr/>
        </p:nvSpPr>
        <p:spPr bwMode="auto">
          <a:xfrm>
            <a:off x="962073" y="5574006"/>
            <a:ext cx="1481089" cy="546124"/>
          </a:xfrm>
          <a:prstGeom prst="rect">
            <a:avLst/>
          </a:prstGeom>
          <a:solidFill>
            <a:srgbClr val="99CC00"/>
          </a:solidFill>
          <a:ln w="9525">
            <a:noFill/>
            <a:miter lim="800000"/>
            <a:headEnd/>
            <a:tailEnd/>
          </a:ln>
          <a:extLst/>
        </p:spPr>
        <p:txBody>
          <a:bodyPr/>
          <a:lstStyle/>
          <a:p>
            <a:endParaRPr lang="en-US" sz="1600"/>
          </a:p>
        </p:txBody>
      </p:sp>
      <p:sp>
        <p:nvSpPr>
          <p:cNvPr id="149" name="Title 148"/>
          <p:cNvSpPr>
            <a:spLocks noGrp="1"/>
          </p:cNvSpPr>
          <p:nvPr>
            <p:ph type="title"/>
          </p:nvPr>
        </p:nvSpPr>
        <p:spPr/>
        <p:txBody>
          <a:bodyPr/>
          <a:lstStyle/>
          <a:p>
            <a:pPr>
              <a:defRPr/>
            </a:pPr>
            <a:r>
              <a:rPr lang="en-AU" dirty="0" smtClean="0"/>
              <a:t>Interpreting GENERATOR BIDs</a:t>
            </a:r>
            <a:endParaRPr lang="en-AU" dirty="0"/>
          </a:p>
        </p:txBody>
      </p:sp>
      <p:graphicFrame>
        <p:nvGraphicFramePr>
          <p:cNvPr id="208" name="Chart 207"/>
          <p:cNvGraphicFramePr>
            <a:graphicFrameLocks/>
          </p:cNvGraphicFramePr>
          <p:nvPr>
            <p:extLst/>
          </p:nvPr>
        </p:nvGraphicFramePr>
        <p:xfrm>
          <a:off x="395536" y="1124744"/>
          <a:ext cx="8280921" cy="5328593"/>
        </p:xfrm>
        <a:graphic>
          <a:graphicData uri="http://schemas.openxmlformats.org/drawingml/2006/chart">
            <c:chart xmlns:c="http://schemas.openxmlformats.org/drawingml/2006/chart" xmlns:r="http://schemas.openxmlformats.org/officeDocument/2006/relationships" r:id="rId3"/>
          </a:graphicData>
        </a:graphic>
      </p:graphicFrame>
      <p:sp>
        <p:nvSpPr>
          <p:cNvPr id="211" name="Rectangle 139"/>
          <p:cNvSpPr>
            <a:spLocks noChangeArrowheads="1"/>
          </p:cNvSpPr>
          <p:nvPr/>
        </p:nvSpPr>
        <p:spPr bwMode="auto">
          <a:xfrm rot="7324" flipH="1">
            <a:off x="108028" y="1135571"/>
            <a:ext cx="1036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AU" sz="1600" dirty="0">
                <a:solidFill>
                  <a:srgbClr val="000000"/>
                </a:solidFill>
              </a:rPr>
              <a:t>Price</a:t>
            </a:r>
            <a:br>
              <a:rPr lang="en-AU" sz="1600" dirty="0">
                <a:solidFill>
                  <a:srgbClr val="000000"/>
                </a:solidFill>
              </a:rPr>
            </a:br>
            <a:r>
              <a:rPr lang="en-AU" sz="1600" dirty="0">
                <a:solidFill>
                  <a:srgbClr val="000000"/>
                </a:solidFill>
              </a:rPr>
              <a:t>($/</a:t>
            </a:r>
            <a:r>
              <a:rPr lang="en-AU" sz="1600" dirty="0" err="1">
                <a:solidFill>
                  <a:srgbClr val="000000"/>
                </a:solidFill>
              </a:rPr>
              <a:t>MWh</a:t>
            </a:r>
            <a:r>
              <a:rPr lang="en-AU" sz="1600" dirty="0">
                <a:solidFill>
                  <a:srgbClr val="000000"/>
                </a:solidFill>
              </a:rPr>
              <a:t>)     </a:t>
            </a:r>
            <a:endParaRPr lang="en-AU" sz="1600" dirty="0"/>
          </a:p>
        </p:txBody>
      </p:sp>
      <p:sp>
        <p:nvSpPr>
          <p:cNvPr id="212" name="Rectangle 141"/>
          <p:cNvSpPr>
            <a:spLocks noChangeArrowheads="1"/>
          </p:cNvSpPr>
          <p:nvPr/>
        </p:nvSpPr>
        <p:spPr bwMode="auto">
          <a:xfrm>
            <a:off x="1059665" y="4941210"/>
            <a:ext cx="1256754" cy="430887"/>
          </a:xfrm>
          <a:prstGeom prst="rect">
            <a:avLst/>
          </a:prstGeom>
          <a:solidFill>
            <a:schemeClr val="bg1"/>
          </a:solidFill>
          <a:ln>
            <a:noFill/>
          </a:ln>
          <a:extLst/>
        </p:spPr>
        <p:txBody>
          <a:bodyPr wrap="none" lIns="0" tIns="0" rIns="0" bIns="0">
            <a:spAutoFit/>
          </a:bodyPr>
          <a:lstStyle/>
          <a:p>
            <a:pPr algn="ctr"/>
            <a:r>
              <a:rPr lang="en-AU" sz="1400" dirty="0">
                <a:solidFill>
                  <a:srgbClr val="000000"/>
                </a:solidFill>
              </a:rPr>
              <a:t>Band </a:t>
            </a:r>
            <a:r>
              <a:rPr lang="en-AU" sz="1400" dirty="0" smtClean="0">
                <a:solidFill>
                  <a:srgbClr val="000000"/>
                </a:solidFill>
              </a:rPr>
              <a:t>1:</a:t>
            </a:r>
          </a:p>
          <a:p>
            <a:pPr algn="ctr"/>
            <a:r>
              <a:rPr lang="en-AU" sz="1400" dirty="0" smtClean="0">
                <a:solidFill>
                  <a:srgbClr val="000000"/>
                </a:solidFill>
              </a:rPr>
              <a:t>100MW </a:t>
            </a:r>
            <a:r>
              <a:rPr lang="en-AU" sz="1400" dirty="0">
                <a:solidFill>
                  <a:srgbClr val="000000"/>
                </a:solidFill>
              </a:rPr>
              <a:t>@ </a:t>
            </a:r>
            <a:r>
              <a:rPr lang="en-AU" sz="1400" dirty="0" smtClean="0">
                <a:solidFill>
                  <a:srgbClr val="000000"/>
                </a:solidFill>
              </a:rPr>
              <a:t>-$30</a:t>
            </a:r>
            <a:endParaRPr lang="en-AU" sz="1400" dirty="0"/>
          </a:p>
        </p:txBody>
      </p:sp>
      <p:sp>
        <p:nvSpPr>
          <p:cNvPr id="213" name="Rectangle 143"/>
          <p:cNvSpPr>
            <a:spLocks noChangeArrowheads="1"/>
          </p:cNvSpPr>
          <p:nvPr/>
        </p:nvSpPr>
        <p:spPr bwMode="auto">
          <a:xfrm>
            <a:off x="7391762" y="1269873"/>
            <a:ext cx="1197444" cy="430887"/>
          </a:xfrm>
          <a:prstGeom prst="rect">
            <a:avLst/>
          </a:prstGeom>
          <a:solidFill>
            <a:schemeClr val="bg1"/>
          </a:solidFill>
          <a:ln>
            <a:noFill/>
          </a:ln>
          <a:extLst/>
        </p:spPr>
        <p:txBody>
          <a:bodyPr wrap="none" lIns="0" tIns="0" rIns="0" bIns="0">
            <a:spAutoFit/>
          </a:bodyPr>
          <a:lstStyle/>
          <a:p>
            <a:pPr algn="ctr"/>
            <a:r>
              <a:rPr lang="en-AU" sz="1400" dirty="0">
                <a:solidFill>
                  <a:srgbClr val="000000"/>
                </a:solidFill>
              </a:rPr>
              <a:t>Band </a:t>
            </a:r>
            <a:r>
              <a:rPr lang="en-AU" sz="1400" dirty="0" smtClean="0">
                <a:solidFill>
                  <a:srgbClr val="000000"/>
                </a:solidFill>
              </a:rPr>
              <a:t>4:</a:t>
            </a:r>
          </a:p>
          <a:p>
            <a:pPr algn="ctr"/>
            <a:r>
              <a:rPr lang="en-AU" sz="1400" dirty="0" smtClean="0">
                <a:solidFill>
                  <a:srgbClr val="000000"/>
                </a:solidFill>
              </a:rPr>
              <a:t>50MW </a:t>
            </a:r>
            <a:r>
              <a:rPr lang="en-AU" sz="1400" dirty="0">
                <a:solidFill>
                  <a:srgbClr val="000000"/>
                </a:solidFill>
              </a:rPr>
              <a:t>@ </a:t>
            </a:r>
            <a:r>
              <a:rPr lang="en-AU" sz="1400" dirty="0" smtClean="0">
                <a:solidFill>
                  <a:srgbClr val="000000"/>
                </a:solidFill>
              </a:rPr>
              <a:t>$200</a:t>
            </a:r>
            <a:endParaRPr lang="en-AU" sz="1400" dirty="0"/>
          </a:p>
        </p:txBody>
      </p:sp>
      <p:sp>
        <p:nvSpPr>
          <p:cNvPr id="214" name="Rectangle 145"/>
          <p:cNvSpPr>
            <a:spLocks noChangeArrowheads="1"/>
          </p:cNvSpPr>
          <p:nvPr/>
        </p:nvSpPr>
        <p:spPr bwMode="auto">
          <a:xfrm>
            <a:off x="6311612" y="3861060"/>
            <a:ext cx="1197444" cy="430887"/>
          </a:xfrm>
          <a:prstGeom prst="rect">
            <a:avLst/>
          </a:prstGeom>
          <a:solidFill>
            <a:schemeClr val="bg1"/>
          </a:solidFill>
          <a:ln>
            <a:noFill/>
          </a:ln>
          <a:extLst/>
        </p:spPr>
        <p:txBody>
          <a:bodyPr wrap="none" lIns="0" tIns="0" rIns="0" bIns="0">
            <a:spAutoFit/>
          </a:bodyPr>
          <a:lstStyle/>
          <a:p>
            <a:pPr algn="ctr"/>
            <a:r>
              <a:rPr lang="en-AU" sz="1400" dirty="0">
                <a:solidFill>
                  <a:srgbClr val="000000"/>
                </a:solidFill>
              </a:rPr>
              <a:t>Band </a:t>
            </a:r>
            <a:r>
              <a:rPr lang="en-AU" sz="1400" dirty="0" smtClean="0">
                <a:solidFill>
                  <a:srgbClr val="000000"/>
                </a:solidFill>
              </a:rPr>
              <a:t>3:</a:t>
            </a:r>
          </a:p>
          <a:p>
            <a:pPr algn="ctr"/>
            <a:r>
              <a:rPr lang="en-AU" sz="1400" dirty="0" smtClean="0">
                <a:solidFill>
                  <a:srgbClr val="000000"/>
                </a:solidFill>
              </a:rPr>
              <a:t>100MW </a:t>
            </a:r>
            <a:r>
              <a:rPr lang="en-AU" sz="1400" dirty="0">
                <a:solidFill>
                  <a:srgbClr val="000000"/>
                </a:solidFill>
              </a:rPr>
              <a:t>@ </a:t>
            </a:r>
            <a:r>
              <a:rPr lang="en-AU" sz="1400" dirty="0" smtClean="0">
                <a:solidFill>
                  <a:srgbClr val="000000"/>
                </a:solidFill>
              </a:rPr>
              <a:t>$60</a:t>
            </a:r>
            <a:endParaRPr lang="en-AU" sz="1400" dirty="0"/>
          </a:p>
        </p:txBody>
      </p:sp>
      <p:sp>
        <p:nvSpPr>
          <p:cNvPr id="215" name="Rectangle 147"/>
          <p:cNvSpPr>
            <a:spLocks noChangeArrowheads="1"/>
          </p:cNvSpPr>
          <p:nvPr/>
        </p:nvSpPr>
        <p:spPr bwMode="auto">
          <a:xfrm>
            <a:off x="3635870" y="4376757"/>
            <a:ext cx="1512210" cy="430887"/>
          </a:xfrm>
          <a:prstGeom prst="rect">
            <a:avLst/>
          </a:prstGeom>
          <a:solidFill>
            <a:schemeClr val="bg1"/>
          </a:solidFill>
          <a:ln>
            <a:noFill/>
          </a:ln>
          <a:extLst/>
        </p:spPr>
        <p:txBody>
          <a:bodyPr wrap="square" lIns="0" tIns="0" rIns="0" bIns="0">
            <a:spAutoFit/>
          </a:bodyPr>
          <a:lstStyle/>
          <a:p>
            <a:pPr algn="ctr"/>
            <a:r>
              <a:rPr lang="en-AU" sz="1400" dirty="0">
                <a:solidFill>
                  <a:srgbClr val="000000"/>
                </a:solidFill>
              </a:rPr>
              <a:t>Band </a:t>
            </a:r>
            <a:r>
              <a:rPr lang="en-AU" sz="1400" dirty="0" smtClean="0">
                <a:solidFill>
                  <a:srgbClr val="000000"/>
                </a:solidFill>
              </a:rPr>
              <a:t>2:</a:t>
            </a:r>
          </a:p>
          <a:p>
            <a:pPr algn="ctr"/>
            <a:r>
              <a:rPr lang="en-AU" sz="1400" dirty="0" smtClean="0">
                <a:solidFill>
                  <a:srgbClr val="000000"/>
                </a:solidFill>
              </a:rPr>
              <a:t>250MW </a:t>
            </a:r>
            <a:r>
              <a:rPr lang="en-AU" sz="1400" dirty="0">
                <a:solidFill>
                  <a:srgbClr val="000000"/>
                </a:solidFill>
              </a:rPr>
              <a:t>@ </a:t>
            </a:r>
            <a:r>
              <a:rPr lang="en-AU" sz="1400" dirty="0" smtClean="0">
                <a:solidFill>
                  <a:srgbClr val="000000"/>
                </a:solidFill>
              </a:rPr>
              <a:t>$30</a:t>
            </a:r>
            <a:endParaRPr lang="en-AU" sz="1400" dirty="0"/>
          </a:p>
        </p:txBody>
      </p:sp>
      <p:sp>
        <p:nvSpPr>
          <p:cNvPr id="217" name="Rectangle 17"/>
          <p:cNvSpPr>
            <a:spLocks noChangeArrowheads="1"/>
          </p:cNvSpPr>
          <p:nvPr/>
        </p:nvSpPr>
        <p:spPr bwMode="auto">
          <a:xfrm>
            <a:off x="2443163" y="5016752"/>
            <a:ext cx="3713012" cy="552491"/>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p>
        </p:txBody>
      </p:sp>
      <p:sp>
        <p:nvSpPr>
          <p:cNvPr id="218" name="Rectangle 43"/>
          <p:cNvSpPr>
            <a:spLocks noChangeArrowheads="1"/>
          </p:cNvSpPr>
          <p:nvPr/>
        </p:nvSpPr>
        <p:spPr bwMode="auto">
          <a:xfrm>
            <a:off x="6156174" y="4437140"/>
            <a:ext cx="1468589" cy="1132182"/>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p>
        </p:txBody>
      </p:sp>
      <p:sp>
        <p:nvSpPr>
          <p:cNvPr id="219" name="Rectangle 52"/>
          <p:cNvSpPr>
            <a:spLocks noChangeArrowheads="1"/>
          </p:cNvSpPr>
          <p:nvPr/>
        </p:nvSpPr>
        <p:spPr bwMode="auto">
          <a:xfrm>
            <a:off x="7624761" y="1857375"/>
            <a:ext cx="747713" cy="371036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p>
        </p:txBody>
      </p:sp>
      <p:sp>
        <p:nvSpPr>
          <p:cNvPr id="224" name="Rectangle 139"/>
          <p:cNvSpPr>
            <a:spLocks noChangeArrowheads="1"/>
          </p:cNvSpPr>
          <p:nvPr/>
        </p:nvSpPr>
        <p:spPr bwMode="auto">
          <a:xfrm rot="7324" flipH="1">
            <a:off x="8100752" y="5997020"/>
            <a:ext cx="5356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AU" sz="1600" dirty="0" smtClean="0">
                <a:solidFill>
                  <a:srgbClr val="000000"/>
                </a:solidFill>
              </a:rPr>
              <a:t>MW     </a:t>
            </a:r>
            <a:endParaRPr lang="en-AU" sz="1600" dirty="0"/>
          </a:p>
        </p:txBody>
      </p:sp>
    </p:spTree>
    <p:extLst>
      <p:ext uri="{BB962C8B-B14F-4D97-AF65-F5344CB8AC3E}">
        <p14:creationId xmlns:p14="http://schemas.microsoft.com/office/powerpoint/2010/main" val="1125958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WAMRP structure</a:t>
            </a:r>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8352928" cy="4608512"/>
          </a:xfrm>
          <a:prstGeom prst="rect">
            <a:avLst/>
          </a:prstGeom>
          <a:noFill/>
          <a:ln>
            <a:noFill/>
          </a:ln>
        </p:spPr>
      </p:pic>
    </p:spTree>
    <p:extLst>
      <p:ext uri="{BB962C8B-B14F-4D97-AF65-F5344CB8AC3E}">
        <p14:creationId xmlns:p14="http://schemas.microsoft.com/office/powerpoint/2010/main" val="1837602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Oval 2"/>
          <p:cNvSpPr>
            <a:spLocks noChangeArrowheads="1"/>
          </p:cNvSpPr>
          <p:nvPr/>
        </p:nvSpPr>
        <p:spPr bwMode="auto">
          <a:xfrm>
            <a:off x="2778125" y="2955925"/>
            <a:ext cx="3609975" cy="2819400"/>
          </a:xfrm>
          <a:prstGeom prst="ellipse">
            <a:avLst/>
          </a:prstGeom>
          <a:solidFill>
            <a:schemeClr val="accent1"/>
          </a:solidFill>
          <a:ln w="28575">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76" name="Oval 3"/>
          <p:cNvSpPr>
            <a:spLocks noChangeArrowheads="1"/>
          </p:cNvSpPr>
          <p:nvPr/>
        </p:nvSpPr>
        <p:spPr bwMode="auto">
          <a:xfrm>
            <a:off x="4337050" y="4530725"/>
            <a:ext cx="633413" cy="266700"/>
          </a:xfrm>
          <a:prstGeom prst="ellipse">
            <a:avLst/>
          </a:prstGeom>
          <a:solidFill>
            <a:srgbClr val="0000FF"/>
          </a:solidFill>
          <a:ln w="28575">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77" name="Freeform 4"/>
          <p:cNvSpPr>
            <a:spLocks/>
          </p:cNvSpPr>
          <p:nvPr/>
        </p:nvSpPr>
        <p:spPr bwMode="auto">
          <a:xfrm rot="3831971">
            <a:off x="4029869" y="5128419"/>
            <a:ext cx="336550" cy="395288"/>
          </a:xfrm>
          <a:custGeom>
            <a:avLst/>
            <a:gdLst>
              <a:gd name="T0" fmla="*/ 0 w 212"/>
              <a:gd name="T1" fmla="*/ 2147483647 h 269"/>
              <a:gd name="T2" fmla="*/ 2147483647 w 212"/>
              <a:gd name="T3" fmla="*/ 2147483647 h 269"/>
              <a:gd name="T4" fmla="*/ 2147483647 w 212"/>
              <a:gd name="T5" fmla="*/ 2147483647 h 269"/>
              <a:gd name="T6" fmla="*/ 2147483647 w 212"/>
              <a:gd name="T7" fmla="*/ 2147483647 h 269"/>
              <a:gd name="T8" fmla="*/ 2147483647 w 212"/>
              <a:gd name="T9" fmla="*/ 2147483647 h 269"/>
              <a:gd name="T10" fmla="*/ 2147483647 w 212"/>
              <a:gd name="T11" fmla="*/ 2147483647 h 269"/>
              <a:gd name="T12" fmla="*/ 2147483647 w 212"/>
              <a:gd name="T13" fmla="*/ 2147483647 h 269"/>
              <a:gd name="T14" fmla="*/ 0 60000 65536"/>
              <a:gd name="T15" fmla="*/ 0 60000 65536"/>
              <a:gd name="T16" fmla="*/ 0 60000 65536"/>
              <a:gd name="T17" fmla="*/ 0 60000 65536"/>
              <a:gd name="T18" fmla="*/ 0 60000 65536"/>
              <a:gd name="T19" fmla="*/ 0 60000 65536"/>
              <a:gd name="T20" fmla="*/ 0 60000 65536"/>
              <a:gd name="T21" fmla="*/ 0 w 212"/>
              <a:gd name="T22" fmla="*/ 0 h 269"/>
              <a:gd name="T23" fmla="*/ 212 w 212"/>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269">
                <a:moveTo>
                  <a:pt x="0" y="5"/>
                </a:moveTo>
                <a:cubicBezTo>
                  <a:pt x="60" y="2"/>
                  <a:pt x="120" y="0"/>
                  <a:pt x="128" y="13"/>
                </a:cubicBezTo>
                <a:cubicBezTo>
                  <a:pt x="136" y="26"/>
                  <a:pt x="39" y="70"/>
                  <a:pt x="48" y="85"/>
                </a:cubicBezTo>
                <a:cubicBezTo>
                  <a:pt x="57" y="100"/>
                  <a:pt x="180" y="85"/>
                  <a:pt x="184" y="101"/>
                </a:cubicBezTo>
                <a:cubicBezTo>
                  <a:pt x="188" y="117"/>
                  <a:pt x="68" y="166"/>
                  <a:pt x="72" y="181"/>
                </a:cubicBezTo>
                <a:cubicBezTo>
                  <a:pt x="76" y="196"/>
                  <a:pt x="204" y="174"/>
                  <a:pt x="208" y="189"/>
                </a:cubicBezTo>
                <a:cubicBezTo>
                  <a:pt x="212" y="204"/>
                  <a:pt x="115" y="253"/>
                  <a:pt x="96" y="269"/>
                </a:cubicBezTo>
              </a:path>
            </a:pathLst>
          </a:cu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678" name="Line 5"/>
          <p:cNvSpPr>
            <a:spLocks noChangeShapeType="1"/>
          </p:cNvSpPr>
          <p:nvPr/>
        </p:nvSpPr>
        <p:spPr bwMode="auto">
          <a:xfrm rot="4791916" flipH="1" flipV="1">
            <a:off x="4279106" y="4820444"/>
            <a:ext cx="244475" cy="236538"/>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en-AU"/>
          </a:p>
        </p:txBody>
      </p:sp>
      <p:sp>
        <p:nvSpPr>
          <p:cNvPr id="28679" name="Line 6"/>
          <p:cNvSpPr>
            <a:spLocks noChangeShapeType="1"/>
          </p:cNvSpPr>
          <p:nvPr/>
        </p:nvSpPr>
        <p:spPr bwMode="auto">
          <a:xfrm rot="4791916">
            <a:off x="3589338" y="5478463"/>
            <a:ext cx="4572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28680" name="Freeform 7"/>
          <p:cNvSpPr>
            <a:spLocks/>
          </p:cNvSpPr>
          <p:nvPr/>
        </p:nvSpPr>
        <p:spPr bwMode="auto">
          <a:xfrm rot="-264079">
            <a:off x="5022850" y="5037138"/>
            <a:ext cx="311150" cy="427037"/>
          </a:xfrm>
          <a:custGeom>
            <a:avLst/>
            <a:gdLst>
              <a:gd name="T0" fmla="*/ 0 w 212"/>
              <a:gd name="T1" fmla="*/ 2147483647 h 269"/>
              <a:gd name="T2" fmla="*/ 2147483647 w 212"/>
              <a:gd name="T3" fmla="*/ 2147483647 h 269"/>
              <a:gd name="T4" fmla="*/ 2147483647 w 212"/>
              <a:gd name="T5" fmla="*/ 2147483647 h 269"/>
              <a:gd name="T6" fmla="*/ 2147483647 w 212"/>
              <a:gd name="T7" fmla="*/ 2147483647 h 269"/>
              <a:gd name="T8" fmla="*/ 2147483647 w 212"/>
              <a:gd name="T9" fmla="*/ 2147483647 h 269"/>
              <a:gd name="T10" fmla="*/ 2147483647 w 212"/>
              <a:gd name="T11" fmla="*/ 2147483647 h 269"/>
              <a:gd name="T12" fmla="*/ 2147483647 w 212"/>
              <a:gd name="T13" fmla="*/ 2147483647 h 269"/>
              <a:gd name="T14" fmla="*/ 0 60000 65536"/>
              <a:gd name="T15" fmla="*/ 0 60000 65536"/>
              <a:gd name="T16" fmla="*/ 0 60000 65536"/>
              <a:gd name="T17" fmla="*/ 0 60000 65536"/>
              <a:gd name="T18" fmla="*/ 0 60000 65536"/>
              <a:gd name="T19" fmla="*/ 0 60000 65536"/>
              <a:gd name="T20" fmla="*/ 0 60000 65536"/>
              <a:gd name="T21" fmla="*/ 0 w 212"/>
              <a:gd name="T22" fmla="*/ 0 h 269"/>
              <a:gd name="T23" fmla="*/ 212 w 212"/>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269">
                <a:moveTo>
                  <a:pt x="0" y="5"/>
                </a:moveTo>
                <a:cubicBezTo>
                  <a:pt x="60" y="2"/>
                  <a:pt x="120" y="0"/>
                  <a:pt x="128" y="13"/>
                </a:cubicBezTo>
                <a:cubicBezTo>
                  <a:pt x="136" y="26"/>
                  <a:pt x="39" y="70"/>
                  <a:pt x="48" y="85"/>
                </a:cubicBezTo>
                <a:cubicBezTo>
                  <a:pt x="57" y="100"/>
                  <a:pt x="180" y="85"/>
                  <a:pt x="184" y="101"/>
                </a:cubicBezTo>
                <a:cubicBezTo>
                  <a:pt x="188" y="117"/>
                  <a:pt x="68" y="166"/>
                  <a:pt x="72" y="181"/>
                </a:cubicBezTo>
                <a:cubicBezTo>
                  <a:pt x="76" y="196"/>
                  <a:pt x="204" y="174"/>
                  <a:pt x="208" y="189"/>
                </a:cubicBezTo>
                <a:cubicBezTo>
                  <a:pt x="212" y="204"/>
                  <a:pt x="115" y="253"/>
                  <a:pt x="96" y="269"/>
                </a:cubicBezTo>
              </a:path>
            </a:pathLst>
          </a:custGeom>
          <a:noFill/>
          <a:ln w="127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681" name="Line 8"/>
          <p:cNvSpPr>
            <a:spLocks noChangeShapeType="1"/>
          </p:cNvSpPr>
          <p:nvPr/>
        </p:nvSpPr>
        <p:spPr bwMode="auto">
          <a:xfrm rot="695866" flipH="1" flipV="1">
            <a:off x="4808538" y="4775200"/>
            <a:ext cx="225425" cy="257175"/>
          </a:xfrm>
          <a:prstGeom prst="line">
            <a:avLst/>
          </a:prstGeom>
          <a:noFill/>
          <a:ln w="1270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wrap="none" anchor="ctr"/>
          <a:lstStyle/>
          <a:p>
            <a:endParaRPr lang="en-AU"/>
          </a:p>
        </p:txBody>
      </p:sp>
      <p:sp>
        <p:nvSpPr>
          <p:cNvPr id="28682" name="Line 9"/>
          <p:cNvSpPr>
            <a:spLocks noChangeShapeType="1"/>
          </p:cNvSpPr>
          <p:nvPr/>
        </p:nvSpPr>
        <p:spPr bwMode="auto">
          <a:xfrm rot="695866">
            <a:off x="5162550" y="5521325"/>
            <a:ext cx="355600" cy="404813"/>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28683" name="Oval 10"/>
          <p:cNvSpPr>
            <a:spLocks noChangeArrowheads="1"/>
          </p:cNvSpPr>
          <p:nvPr/>
        </p:nvSpPr>
        <p:spPr bwMode="auto">
          <a:xfrm>
            <a:off x="2789238" y="2384425"/>
            <a:ext cx="585787" cy="406400"/>
          </a:xfrm>
          <a:prstGeom prst="ellipse">
            <a:avLst/>
          </a:prstGeom>
          <a:solidFill>
            <a:schemeClr val="accent1"/>
          </a:solidFill>
          <a:ln w="28575">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84" name="Text Box 11"/>
          <p:cNvSpPr txBox="1">
            <a:spLocks noChangeArrowheads="1"/>
          </p:cNvSpPr>
          <p:nvPr/>
        </p:nvSpPr>
        <p:spPr bwMode="auto">
          <a:xfrm>
            <a:off x="2789238" y="2397125"/>
            <a:ext cx="585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t>G1</a:t>
            </a:r>
            <a:endParaRPr lang="en-US" altLang="en-US" sz="1600" b="1"/>
          </a:p>
        </p:txBody>
      </p:sp>
      <p:sp>
        <p:nvSpPr>
          <p:cNvPr id="28685" name="Oval 12"/>
          <p:cNvSpPr>
            <a:spLocks noChangeArrowheads="1"/>
          </p:cNvSpPr>
          <p:nvPr/>
        </p:nvSpPr>
        <p:spPr bwMode="auto">
          <a:xfrm>
            <a:off x="5930900" y="2422525"/>
            <a:ext cx="585788" cy="406400"/>
          </a:xfrm>
          <a:prstGeom prst="ellipse">
            <a:avLst/>
          </a:prstGeom>
          <a:solidFill>
            <a:schemeClr val="accent1"/>
          </a:solidFill>
          <a:ln w="28575">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86" name="Text Box 13"/>
          <p:cNvSpPr txBox="1">
            <a:spLocks noChangeArrowheads="1"/>
          </p:cNvSpPr>
          <p:nvPr/>
        </p:nvSpPr>
        <p:spPr bwMode="auto">
          <a:xfrm>
            <a:off x="5930900" y="2435225"/>
            <a:ext cx="585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t>G2</a:t>
            </a:r>
            <a:endParaRPr lang="en-US" altLang="en-US" sz="1600" b="1"/>
          </a:p>
        </p:txBody>
      </p:sp>
      <p:sp>
        <p:nvSpPr>
          <p:cNvPr id="28687" name="Oval 14"/>
          <p:cNvSpPr>
            <a:spLocks noChangeArrowheads="1"/>
          </p:cNvSpPr>
          <p:nvPr/>
        </p:nvSpPr>
        <p:spPr bwMode="auto">
          <a:xfrm>
            <a:off x="3152775" y="5927725"/>
            <a:ext cx="585788" cy="406400"/>
          </a:xfrm>
          <a:prstGeom prst="ellipse">
            <a:avLst/>
          </a:prstGeom>
          <a:solidFill>
            <a:schemeClr val="accent1"/>
          </a:solidFill>
          <a:ln w="28575">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88" name="Text Box 15"/>
          <p:cNvSpPr txBox="1">
            <a:spLocks noChangeArrowheads="1"/>
          </p:cNvSpPr>
          <p:nvPr/>
        </p:nvSpPr>
        <p:spPr bwMode="auto">
          <a:xfrm>
            <a:off x="3152775" y="5940425"/>
            <a:ext cx="585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t>C1</a:t>
            </a:r>
            <a:endParaRPr lang="en-US" altLang="en-US" sz="1600" b="1"/>
          </a:p>
        </p:txBody>
      </p:sp>
      <p:sp>
        <p:nvSpPr>
          <p:cNvPr id="28689" name="Oval 16"/>
          <p:cNvSpPr>
            <a:spLocks noChangeArrowheads="1"/>
          </p:cNvSpPr>
          <p:nvPr/>
        </p:nvSpPr>
        <p:spPr bwMode="auto">
          <a:xfrm>
            <a:off x="5310188" y="5927725"/>
            <a:ext cx="585787" cy="406400"/>
          </a:xfrm>
          <a:prstGeom prst="ellipse">
            <a:avLst/>
          </a:prstGeom>
          <a:solidFill>
            <a:schemeClr val="accent1"/>
          </a:solidFill>
          <a:ln w="28575">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90" name="Text Box 17"/>
          <p:cNvSpPr txBox="1">
            <a:spLocks noChangeArrowheads="1"/>
          </p:cNvSpPr>
          <p:nvPr/>
        </p:nvSpPr>
        <p:spPr bwMode="auto">
          <a:xfrm>
            <a:off x="5310188" y="5940425"/>
            <a:ext cx="585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t>C2</a:t>
            </a:r>
            <a:endParaRPr lang="en-US" altLang="en-US" sz="1600" b="1"/>
          </a:p>
        </p:txBody>
      </p:sp>
      <p:sp>
        <p:nvSpPr>
          <p:cNvPr id="28691" name="Text Box 18"/>
          <p:cNvSpPr txBox="1">
            <a:spLocks noChangeArrowheads="1"/>
          </p:cNvSpPr>
          <p:nvPr/>
        </p:nvSpPr>
        <p:spPr bwMode="auto">
          <a:xfrm>
            <a:off x="4337050" y="4835525"/>
            <a:ext cx="692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solidFill>
                  <a:srgbClr val="0000FF"/>
                </a:solidFill>
              </a:rPr>
              <a:t>RRN</a:t>
            </a:r>
            <a:endParaRPr lang="en-US" altLang="en-US" sz="1600" b="1">
              <a:solidFill>
                <a:srgbClr val="0000FF"/>
              </a:solidFill>
            </a:endParaRPr>
          </a:p>
        </p:txBody>
      </p:sp>
      <p:sp>
        <p:nvSpPr>
          <p:cNvPr id="28692" name="Text Box 19"/>
          <p:cNvSpPr txBox="1">
            <a:spLocks noChangeArrowheads="1"/>
          </p:cNvSpPr>
          <p:nvPr/>
        </p:nvSpPr>
        <p:spPr bwMode="auto">
          <a:xfrm>
            <a:off x="374650" y="1266825"/>
            <a:ext cx="2144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AU" altLang="en-US" sz="1600" b="1" u="sng" dirty="0" smtClean="0">
                <a:solidFill>
                  <a:srgbClr val="009900"/>
                </a:solidFill>
              </a:rPr>
              <a:t>G1</a:t>
            </a:r>
            <a:endParaRPr lang="en-AU" altLang="en-US" sz="1600" b="1" u="sng" dirty="0">
              <a:solidFill>
                <a:srgbClr val="009900"/>
              </a:solidFill>
            </a:endParaRPr>
          </a:p>
          <a:p>
            <a:pPr eaLnBrk="1" hangingPunct="1">
              <a:spcBef>
                <a:spcPct val="50000"/>
              </a:spcBef>
            </a:pPr>
            <a:r>
              <a:rPr lang="en-AU" altLang="en-US" sz="1600" b="1" dirty="0" smtClean="0">
                <a:solidFill>
                  <a:srgbClr val="009900"/>
                </a:solidFill>
              </a:rPr>
              <a:t>If fully dispatched,</a:t>
            </a:r>
            <a:br>
              <a:rPr lang="en-AU" altLang="en-US" sz="1600" b="1" dirty="0" smtClean="0">
                <a:solidFill>
                  <a:srgbClr val="009900"/>
                </a:solidFill>
              </a:rPr>
            </a:br>
            <a:r>
              <a:rPr lang="en-AU" altLang="en-US" sz="1600" b="1" dirty="0" smtClean="0">
                <a:solidFill>
                  <a:srgbClr val="009900"/>
                </a:solidFill>
              </a:rPr>
              <a:t>G1 expects $ 900</a:t>
            </a:r>
          </a:p>
        </p:txBody>
      </p:sp>
      <p:sp>
        <p:nvSpPr>
          <p:cNvPr id="28693" name="Text Box 20"/>
          <p:cNvSpPr txBox="1">
            <a:spLocks noChangeArrowheads="1"/>
          </p:cNvSpPr>
          <p:nvPr/>
        </p:nvSpPr>
        <p:spPr bwMode="auto">
          <a:xfrm>
            <a:off x="1757363" y="5229225"/>
            <a:ext cx="1887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solidFill>
                  <a:srgbClr val="0000FF"/>
                </a:solidFill>
              </a:rPr>
              <a:t>Regional Boundary</a:t>
            </a:r>
            <a:endParaRPr lang="en-US" altLang="en-US" sz="1600" b="1">
              <a:solidFill>
                <a:srgbClr val="0000FF"/>
              </a:solidFill>
            </a:endParaRPr>
          </a:p>
        </p:txBody>
      </p:sp>
      <p:sp>
        <p:nvSpPr>
          <p:cNvPr id="28694" name="Text Box 21"/>
          <p:cNvSpPr txBox="1">
            <a:spLocks noChangeArrowheads="1"/>
          </p:cNvSpPr>
          <p:nvPr/>
        </p:nvSpPr>
        <p:spPr bwMode="auto">
          <a:xfrm>
            <a:off x="3644900" y="2100263"/>
            <a:ext cx="18875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a:solidFill>
                  <a:srgbClr val="0000FF"/>
                </a:solidFill>
              </a:rPr>
              <a:t>Connection Points</a:t>
            </a:r>
            <a:endParaRPr lang="en-US" altLang="en-US" sz="1600" b="1">
              <a:solidFill>
                <a:srgbClr val="0000FF"/>
              </a:solidFill>
            </a:endParaRPr>
          </a:p>
        </p:txBody>
      </p:sp>
      <p:sp>
        <p:nvSpPr>
          <p:cNvPr id="28695" name="Freeform 22"/>
          <p:cNvSpPr>
            <a:spLocks/>
          </p:cNvSpPr>
          <p:nvPr/>
        </p:nvSpPr>
        <p:spPr bwMode="auto">
          <a:xfrm>
            <a:off x="3609975" y="2473325"/>
            <a:ext cx="550863" cy="622300"/>
          </a:xfrm>
          <a:custGeom>
            <a:avLst/>
            <a:gdLst>
              <a:gd name="T0" fmla="*/ 2147483647 w 376"/>
              <a:gd name="T1" fmla="*/ 0 h 392"/>
              <a:gd name="T2" fmla="*/ 2147483647 w 376"/>
              <a:gd name="T3" fmla="*/ 2147483647 h 392"/>
              <a:gd name="T4" fmla="*/ 2147483647 w 376"/>
              <a:gd name="T5" fmla="*/ 2147483647 h 392"/>
              <a:gd name="T6" fmla="*/ 0 w 376"/>
              <a:gd name="T7" fmla="*/ 2147483647 h 392"/>
              <a:gd name="T8" fmla="*/ 0 60000 65536"/>
              <a:gd name="T9" fmla="*/ 0 60000 65536"/>
              <a:gd name="T10" fmla="*/ 0 60000 65536"/>
              <a:gd name="T11" fmla="*/ 0 60000 65536"/>
              <a:gd name="T12" fmla="*/ 0 w 376"/>
              <a:gd name="T13" fmla="*/ 0 h 392"/>
              <a:gd name="T14" fmla="*/ 376 w 376"/>
              <a:gd name="T15" fmla="*/ 392 h 392"/>
            </a:gdLst>
            <a:ahLst/>
            <a:cxnLst>
              <a:cxn ang="T8">
                <a:pos x="T0" y="T1"/>
              </a:cxn>
              <a:cxn ang="T9">
                <a:pos x="T2" y="T3"/>
              </a:cxn>
              <a:cxn ang="T10">
                <a:pos x="T4" y="T5"/>
              </a:cxn>
              <a:cxn ang="T11">
                <a:pos x="T6" y="T7"/>
              </a:cxn>
            </a:cxnLst>
            <a:rect l="T12" t="T13" r="T14" b="T15"/>
            <a:pathLst>
              <a:path w="376" h="392">
                <a:moveTo>
                  <a:pt x="376" y="0"/>
                </a:moveTo>
                <a:cubicBezTo>
                  <a:pt x="353" y="63"/>
                  <a:pt x="331" y="127"/>
                  <a:pt x="304" y="136"/>
                </a:cubicBezTo>
                <a:cubicBezTo>
                  <a:pt x="277" y="145"/>
                  <a:pt x="267" y="13"/>
                  <a:pt x="216" y="56"/>
                </a:cubicBezTo>
                <a:cubicBezTo>
                  <a:pt x="165" y="99"/>
                  <a:pt x="36" y="336"/>
                  <a:pt x="0" y="392"/>
                </a:cubicBezTo>
              </a:path>
            </a:pathLst>
          </a:custGeom>
          <a:noFill/>
          <a:ln w="12700">
            <a:solidFill>
              <a:srgbClr val="0000FF"/>
            </a:solidFill>
            <a:round/>
            <a:headEnd type="none" w="sm" len="sm"/>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696" name="Freeform 23"/>
          <p:cNvSpPr>
            <a:spLocks/>
          </p:cNvSpPr>
          <p:nvPr/>
        </p:nvSpPr>
        <p:spPr bwMode="auto">
          <a:xfrm flipH="1">
            <a:off x="5087938" y="2486025"/>
            <a:ext cx="550862" cy="622300"/>
          </a:xfrm>
          <a:custGeom>
            <a:avLst/>
            <a:gdLst>
              <a:gd name="T0" fmla="*/ 2147483647 w 376"/>
              <a:gd name="T1" fmla="*/ 0 h 392"/>
              <a:gd name="T2" fmla="*/ 2147483647 w 376"/>
              <a:gd name="T3" fmla="*/ 2147483647 h 392"/>
              <a:gd name="T4" fmla="*/ 2147483647 w 376"/>
              <a:gd name="T5" fmla="*/ 2147483647 h 392"/>
              <a:gd name="T6" fmla="*/ 0 w 376"/>
              <a:gd name="T7" fmla="*/ 2147483647 h 392"/>
              <a:gd name="T8" fmla="*/ 0 60000 65536"/>
              <a:gd name="T9" fmla="*/ 0 60000 65536"/>
              <a:gd name="T10" fmla="*/ 0 60000 65536"/>
              <a:gd name="T11" fmla="*/ 0 60000 65536"/>
              <a:gd name="T12" fmla="*/ 0 w 376"/>
              <a:gd name="T13" fmla="*/ 0 h 392"/>
              <a:gd name="T14" fmla="*/ 376 w 376"/>
              <a:gd name="T15" fmla="*/ 392 h 392"/>
            </a:gdLst>
            <a:ahLst/>
            <a:cxnLst>
              <a:cxn ang="T8">
                <a:pos x="T0" y="T1"/>
              </a:cxn>
              <a:cxn ang="T9">
                <a:pos x="T2" y="T3"/>
              </a:cxn>
              <a:cxn ang="T10">
                <a:pos x="T4" y="T5"/>
              </a:cxn>
              <a:cxn ang="T11">
                <a:pos x="T6" y="T7"/>
              </a:cxn>
            </a:cxnLst>
            <a:rect l="T12" t="T13" r="T14" b="T15"/>
            <a:pathLst>
              <a:path w="376" h="392">
                <a:moveTo>
                  <a:pt x="376" y="0"/>
                </a:moveTo>
                <a:cubicBezTo>
                  <a:pt x="353" y="63"/>
                  <a:pt x="331" y="127"/>
                  <a:pt x="304" y="136"/>
                </a:cubicBezTo>
                <a:cubicBezTo>
                  <a:pt x="277" y="145"/>
                  <a:pt x="267" y="13"/>
                  <a:pt x="216" y="56"/>
                </a:cubicBezTo>
                <a:cubicBezTo>
                  <a:pt x="165" y="99"/>
                  <a:pt x="36" y="336"/>
                  <a:pt x="0" y="392"/>
                </a:cubicBezTo>
              </a:path>
            </a:pathLst>
          </a:custGeom>
          <a:noFill/>
          <a:ln w="12700">
            <a:solidFill>
              <a:srgbClr val="0000FF"/>
            </a:solidFill>
            <a:round/>
            <a:headEnd type="none" w="sm" len="sm"/>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697" name="Oval 24"/>
          <p:cNvSpPr>
            <a:spLocks noChangeArrowheads="1"/>
          </p:cNvSpPr>
          <p:nvPr/>
        </p:nvSpPr>
        <p:spPr bwMode="auto">
          <a:xfrm>
            <a:off x="3422650" y="3184525"/>
            <a:ext cx="187325" cy="101600"/>
          </a:xfrm>
          <a:prstGeom prst="ellipse">
            <a:avLst/>
          </a:prstGeom>
          <a:solidFill>
            <a:srgbClr val="0000FF"/>
          </a:solidFill>
          <a:ln w="12700">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98" name="Oval 25"/>
          <p:cNvSpPr>
            <a:spLocks noChangeArrowheads="1"/>
          </p:cNvSpPr>
          <p:nvPr/>
        </p:nvSpPr>
        <p:spPr bwMode="auto">
          <a:xfrm>
            <a:off x="5673725" y="3248025"/>
            <a:ext cx="187325" cy="101600"/>
          </a:xfrm>
          <a:prstGeom prst="ellipse">
            <a:avLst/>
          </a:prstGeom>
          <a:solidFill>
            <a:srgbClr val="0000FF"/>
          </a:solidFill>
          <a:ln w="12700">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699" name="Oval 26"/>
          <p:cNvSpPr>
            <a:spLocks noChangeArrowheads="1"/>
          </p:cNvSpPr>
          <p:nvPr/>
        </p:nvSpPr>
        <p:spPr bwMode="auto">
          <a:xfrm>
            <a:off x="3773488" y="5597525"/>
            <a:ext cx="188912" cy="101600"/>
          </a:xfrm>
          <a:prstGeom prst="ellipse">
            <a:avLst/>
          </a:prstGeom>
          <a:solidFill>
            <a:srgbClr val="0000FF"/>
          </a:solidFill>
          <a:ln w="12700">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700" name="Oval 27"/>
          <p:cNvSpPr>
            <a:spLocks noChangeArrowheads="1"/>
          </p:cNvSpPr>
          <p:nvPr/>
        </p:nvSpPr>
        <p:spPr bwMode="auto">
          <a:xfrm>
            <a:off x="5216525" y="5610225"/>
            <a:ext cx="187325" cy="101600"/>
          </a:xfrm>
          <a:prstGeom prst="ellipse">
            <a:avLst/>
          </a:prstGeom>
          <a:solidFill>
            <a:srgbClr val="0000FF"/>
          </a:solidFill>
          <a:ln w="12700">
            <a:solidFill>
              <a:schemeClr val="tx1"/>
            </a:solidFill>
            <a:round/>
            <a:headEnd type="none" w="sm" len="sm"/>
            <a:tailEnd type="none" w="lg"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p>
        </p:txBody>
      </p:sp>
      <p:sp>
        <p:nvSpPr>
          <p:cNvPr id="28701" name="Text Box 28"/>
          <p:cNvSpPr txBox="1">
            <a:spLocks noChangeArrowheads="1"/>
          </p:cNvSpPr>
          <p:nvPr/>
        </p:nvSpPr>
        <p:spPr bwMode="auto">
          <a:xfrm>
            <a:off x="6634163" y="1250933"/>
            <a:ext cx="22141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AU" altLang="en-US" sz="1600" b="1" u="sng" dirty="0">
                <a:solidFill>
                  <a:srgbClr val="009900"/>
                </a:solidFill>
              </a:rPr>
              <a:t>G2 Bid</a:t>
            </a:r>
          </a:p>
          <a:p>
            <a:pPr algn="r" eaLnBrk="1" hangingPunct="1">
              <a:spcBef>
                <a:spcPct val="50000"/>
              </a:spcBef>
            </a:pPr>
            <a:r>
              <a:rPr lang="en-AU" altLang="en-US" sz="1600" b="1" dirty="0" smtClean="0">
                <a:solidFill>
                  <a:srgbClr val="009900"/>
                </a:solidFill>
              </a:rPr>
              <a:t>If fully dispatched, G2 </a:t>
            </a:r>
            <a:r>
              <a:rPr lang="en-AU" altLang="en-US" sz="1600" b="1" dirty="0">
                <a:solidFill>
                  <a:srgbClr val="009900"/>
                </a:solidFill>
              </a:rPr>
              <a:t>expects $ </a:t>
            </a:r>
            <a:r>
              <a:rPr lang="en-AU" altLang="en-US" sz="1600" b="1" dirty="0" smtClean="0">
                <a:solidFill>
                  <a:srgbClr val="009900"/>
                </a:solidFill>
              </a:rPr>
              <a:t>1600</a:t>
            </a:r>
          </a:p>
        </p:txBody>
      </p:sp>
      <p:sp>
        <p:nvSpPr>
          <p:cNvPr id="28702" name="AutoShape 29"/>
          <p:cNvSpPr>
            <a:spLocks noChangeArrowheads="1"/>
          </p:cNvSpPr>
          <p:nvPr/>
        </p:nvSpPr>
        <p:spPr bwMode="auto">
          <a:xfrm>
            <a:off x="3222625" y="2714625"/>
            <a:ext cx="2801938" cy="134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19050">
            <a:solidFill>
              <a:srgbClr val="33CCCC"/>
            </a:solidFill>
            <a:prstDash val="dash"/>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pSp>
        <p:nvGrpSpPr>
          <p:cNvPr id="2" name="Group 30"/>
          <p:cNvGrpSpPr>
            <a:grpSpLocks/>
          </p:cNvGrpSpPr>
          <p:nvPr/>
        </p:nvGrpSpPr>
        <p:grpSpPr bwMode="auto">
          <a:xfrm>
            <a:off x="4513263" y="1516063"/>
            <a:ext cx="2062162" cy="1477962"/>
            <a:chOff x="2843" y="955"/>
            <a:chExt cx="1299" cy="931"/>
          </a:xfrm>
        </p:grpSpPr>
        <p:sp>
          <p:nvSpPr>
            <p:cNvPr id="28721" name="Text Box 31"/>
            <p:cNvSpPr txBox="1">
              <a:spLocks noChangeArrowheads="1"/>
            </p:cNvSpPr>
            <p:nvPr/>
          </p:nvSpPr>
          <p:spPr bwMode="auto">
            <a:xfrm>
              <a:off x="2843" y="955"/>
              <a:ext cx="129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dirty="0">
                  <a:solidFill>
                    <a:srgbClr val="0000FF"/>
                  </a:solidFill>
                </a:rPr>
                <a:t>“Generated” </a:t>
              </a:r>
              <a:br>
                <a:rPr lang="en-AU" altLang="en-US" sz="1600" b="1" dirty="0">
                  <a:solidFill>
                    <a:srgbClr val="0000FF"/>
                  </a:solidFill>
                </a:rPr>
              </a:br>
              <a:r>
                <a:rPr lang="en-AU" altLang="en-US" sz="1600" b="1" dirty="0">
                  <a:solidFill>
                    <a:srgbClr val="0000FF"/>
                  </a:solidFill>
                </a:rPr>
                <a:t>Demand 150 MW</a:t>
              </a:r>
              <a:endParaRPr lang="en-US" altLang="en-US" sz="1600" b="1" dirty="0">
                <a:solidFill>
                  <a:srgbClr val="0000FF"/>
                </a:solidFill>
              </a:endParaRPr>
            </a:p>
          </p:txBody>
        </p:sp>
        <p:sp>
          <p:nvSpPr>
            <p:cNvPr id="28722" name="Line 32"/>
            <p:cNvSpPr>
              <a:spLocks noChangeShapeType="1"/>
            </p:cNvSpPr>
            <p:nvPr/>
          </p:nvSpPr>
          <p:spPr bwMode="auto">
            <a:xfrm>
              <a:off x="3552" y="1318"/>
              <a:ext cx="110" cy="568"/>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AU"/>
            </a:p>
          </p:txBody>
        </p:sp>
      </p:grpSp>
      <p:sp>
        <p:nvSpPr>
          <p:cNvPr id="28704" name="Rectangle 33"/>
          <p:cNvSpPr>
            <a:spLocks noChangeArrowheads="1"/>
          </p:cNvSpPr>
          <p:nvPr/>
        </p:nvSpPr>
        <p:spPr bwMode="auto">
          <a:xfrm>
            <a:off x="4013200" y="3498850"/>
            <a:ext cx="741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1600" b="1" dirty="0">
                <a:solidFill>
                  <a:srgbClr val="669900"/>
                </a:solidFill>
              </a:rPr>
              <a:t>TLF</a:t>
            </a:r>
            <a:r>
              <a:rPr lang="en-AU" altLang="en-US" sz="1600" b="1" baseline="-25000" dirty="0">
                <a:solidFill>
                  <a:srgbClr val="669900"/>
                </a:solidFill>
              </a:rPr>
              <a:t>G1</a:t>
            </a:r>
            <a:endParaRPr lang="en-US" altLang="en-US" sz="1600" b="1" baseline="-25000" dirty="0">
              <a:solidFill>
                <a:srgbClr val="669900"/>
              </a:solidFill>
            </a:endParaRPr>
          </a:p>
        </p:txBody>
      </p:sp>
      <p:sp>
        <p:nvSpPr>
          <p:cNvPr id="28705" name="Rectangle 34"/>
          <p:cNvSpPr>
            <a:spLocks noChangeArrowheads="1"/>
          </p:cNvSpPr>
          <p:nvPr/>
        </p:nvSpPr>
        <p:spPr bwMode="auto">
          <a:xfrm>
            <a:off x="4740275" y="3498850"/>
            <a:ext cx="741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1600" b="1" dirty="0">
                <a:solidFill>
                  <a:srgbClr val="669900"/>
                </a:solidFill>
              </a:rPr>
              <a:t>TLF</a:t>
            </a:r>
            <a:r>
              <a:rPr lang="en-AU" altLang="en-US" sz="1600" b="1" baseline="-25000" dirty="0">
                <a:solidFill>
                  <a:srgbClr val="669900"/>
                </a:solidFill>
              </a:rPr>
              <a:t>G2</a:t>
            </a:r>
            <a:endParaRPr lang="en-US" altLang="en-US" sz="1600" b="1" baseline="-25000" dirty="0">
              <a:solidFill>
                <a:srgbClr val="669900"/>
              </a:solidFill>
            </a:endParaRPr>
          </a:p>
        </p:txBody>
      </p:sp>
      <p:sp>
        <p:nvSpPr>
          <p:cNvPr id="28706" name="Freeform 35"/>
          <p:cNvSpPr>
            <a:spLocks/>
          </p:cNvSpPr>
          <p:nvPr/>
        </p:nvSpPr>
        <p:spPr bwMode="auto">
          <a:xfrm rot="-959945">
            <a:off x="3903663" y="3608388"/>
            <a:ext cx="309562" cy="427037"/>
          </a:xfrm>
          <a:custGeom>
            <a:avLst/>
            <a:gdLst>
              <a:gd name="T0" fmla="*/ 0 w 212"/>
              <a:gd name="T1" fmla="*/ 2147483647 h 269"/>
              <a:gd name="T2" fmla="*/ 2147483647 w 212"/>
              <a:gd name="T3" fmla="*/ 2147483647 h 269"/>
              <a:gd name="T4" fmla="*/ 2147483647 w 212"/>
              <a:gd name="T5" fmla="*/ 2147483647 h 269"/>
              <a:gd name="T6" fmla="*/ 2147483647 w 212"/>
              <a:gd name="T7" fmla="*/ 2147483647 h 269"/>
              <a:gd name="T8" fmla="*/ 2147483647 w 212"/>
              <a:gd name="T9" fmla="*/ 2147483647 h 269"/>
              <a:gd name="T10" fmla="*/ 2147483647 w 212"/>
              <a:gd name="T11" fmla="*/ 2147483647 h 269"/>
              <a:gd name="T12" fmla="*/ 2147483647 w 212"/>
              <a:gd name="T13" fmla="*/ 2147483647 h 269"/>
              <a:gd name="T14" fmla="*/ 0 60000 65536"/>
              <a:gd name="T15" fmla="*/ 0 60000 65536"/>
              <a:gd name="T16" fmla="*/ 0 60000 65536"/>
              <a:gd name="T17" fmla="*/ 0 60000 65536"/>
              <a:gd name="T18" fmla="*/ 0 60000 65536"/>
              <a:gd name="T19" fmla="*/ 0 60000 65536"/>
              <a:gd name="T20" fmla="*/ 0 60000 65536"/>
              <a:gd name="T21" fmla="*/ 0 w 212"/>
              <a:gd name="T22" fmla="*/ 0 h 269"/>
              <a:gd name="T23" fmla="*/ 212 w 212"/>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269">
                <a:moveTo>
                  <a:pt x="0" y="5"/>
                </a:moveTo>
                <a:cubicBezTo>
                  <a:pt x="60" y="2"/>
                  <a:pt x="120" y="0"/>
                  <a:pt x="128" y="13"/>
                </a:cubicBezTo>
                <a:cubicBezTo>
                  <a:pt x="136" y="26"/>
                  <a:pt x="39" y="70"/>
                  <a:pt x="48" y="85"/>
                </a:cubicBezTo>
                <a:cubicBezTo>
                  <a:pt x="57" y="100"/>
                  <a:pt x="180" y="85"/>
                  <a:pt x="184" y="101"/>
                </a:cubicBezTo>
                <a:cubicBezTo>
                  <a:pt x="188" y="117"/>
                  <a:pt x="68" y="166"/>
                  <a:pt x="72" y="181"/>
                </a:cubicBezTo>
                <a:cubicBezTo>
                  <a:pt x="76" y="196"/>
                  <a:pt x="204" y="174"/>
                  <a:pt x="208" y="189"/>
                </a:cubicBezTo>
                <a:cubicBezTo>
                  <a:pt x="212" y="204"/>
                  <a:pt x="115" y="253"/>
                  <a:pt x="96" y="269"/>
                </a:cubicBezTo>
              </a:path>
            </a:pathLst>
          </a:custGeom>
          <a:noFill/>
          <a:ln w="127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707" name="Line 36"/>
          <p:cNvSpPr>
            <a:spLocks noChangeShapeType="1"/>
          </p:cNvSpPr>
          <p:nvPr/>
        </p:nvSpPr>
        <p:spPr bwMode="auto">
          <a:xfrm rot="10800000" flipH="1" flipV="1">
            <a:off x="3152775" y="2765425"/>
            <a:ext cx="304800" cy="3937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AU"/>
          </a:p>
        </p:txBody>
      </p:sp>
      <p:sp>
        <p:nvSpPr>
          <p:cNvPr id="28708" name="Line 37"/>
          <p:cNvSpPr>
            <a:spLocks noChangeShapeType="1"/>
          </p:cNvSpPr>
          <p:nvPr/>
        </p:nvSpPr>
        <p:spPr bwMode="auto">
          <a:xfrm>
            <a:off x="4125913" y="4048125"/>
            <a:ext cx="422275" cy="4953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28709" name="Line 38"/>
          <p:cNvSpPr>
            <a:spLocks noChangeShapeType="1"/>
          </p:cNvSpPr>
          <p:nvPr/>
        </p:nvSpPr>
        <p:spPr bwMode="auto">
          <a:xfrm rot="10800000" flipH="1" flipV="1">
            <a:off x="3563938" y="3298825"/>
            <a:ext cx="304800" cy="393700"/>
          </a:xfrm>
          <a:prstGeom prst="line">
            <a:avLst/>
          </a:prstGeom>
          <a:noFill/>
          <a:ln w="1270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wrap="none" anchor="ctr"/>
          <a:lstStyle/>
          <a:p>
            <a:endParaRPr lang="en-AU"/>
          </a:p>
        </p:txBody>
      </p:sp>
      <p:sp>
        <p:nvSpPr>
          <p:cNvPr id="28710" name="Freeform 39"/>
          <p:cNvSpPr>
            <a:spLocks/>
          </p:cNvSpPr>
          <p:nvPr/>
        </p:nvSpPr>
        <p:spPr bwMode="auto">
          <a:xfrm rot="3831971">
            <a:off x="5225257" y="3718719"/>
            <a:ext cx="336550" cy="395287"/>
          </a:xfrm>
          <a:custGeom>
            <a:avLst/>
            <a:gdLst>
              <a:gd name="T0" fmla="*/ 0 w 212"/>
              <a:gd name="T1" fmla="*/ 2147483647 h 269"/>
              <a:gd name="T2" fmla="*/ 2147483647 w 212"/>
              <a:gd name="T3" fmla="*/ 2147483647 h 269"/>
              <a:gd name="T4" fmla="*/ 2147483647 w 212"/>
              <a:gd name="T5" fmla="*/ 2147483647 h 269"/>
              <a:gd name="T6" fmla="*/ 2147483647 w 212"/>
              <a:gd name="T7" fmla="*/ 2147483647 h 269"/>
              <a:gd name="T8" fmla="*/ 2147483647 w 212"/>
              <a:gd name="T9" fmla="*/ 2147483647 h 269"/>
              <a:gd name="T10" fmla="*/ 2147483647 w 212"/>
              <a:gd name="T11" fmla="*/ 2147483647 h 269"/>
              <a:gd name="T12" fmla="*/ 2147483647 w 212"/>
              <a:gd name="T13" fmla="*/ 2147483647 h 269"/>
              <a:gd name="T14" fmla="*/ 0 60000 65536"/>
              <a:gd name="T15" fmla="*/ 0 60000 65536"/>
              <a:gd name="T16" fmla="*/ 0 60000 65536"/>
              <a:gd name="T17" fmla="*/ 0 60000 65536"/>
              <a:gd name="T18" fmla="*/ 0 60000 65536"/>
              <a:gd name="T19" fmla="*/ 0 60000 65536"/>
              <a:gd name="T20" fmla="*/ 0 60000 65536"/>
              <a:gd name="T21" fmla="*/ 0 w 212"/>
              <a:gd name="T22" fmla="*/ 0 h 269"/>
              <a:gd name="T23" fmla="*/ 212 w 212"/>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269">
                <a:moveTo>
                  <a:pt x="0" y="5"/>
                </a:moveTo>
                <a:cubicBezTo>
                  <a:pt x="60" y="2"/>
                  <a:pt x="120" y="0"/>
                  <a:pt x="128" y="13"/>
                </a:cubicBezTo>
                <a:cubicBezTo>
                  <a:pt x="136" y="26"/>
                  <a:pt x="39" y="70"/>
                  <a:pt x="48" y="85"/>
                </a:cubicBezTo>
                <a:cubicBezTo>
                  <a:pt x="57" y="100"/>
                  <a:pt x="180" y="85"/>
                  <a:pt x="184" y="101"/>
                </a:cubicBezTo>
                <a:cubicBezTo>
                  <a:pt x="188" y="117"/>
                  <a:pt x="68" y="166"/>
                  <a:pt x="72" y="181"/>
                </a:cubicBezTo>
                <a:cubicBezTo>
                  <a:pt x="76" y="196"/>
                  <a:pt x="204" y="174"/>
                  <a:pt x="208" y="189"/>
                </a:cubicBezTo>
                <a:cubicBezTo>
                  <a:pt x="212" y="204"/>
                  <a:pt x="115" y="253"/>
                  <a:pt x="96" y="269"/>
                </a:cubicBezTo>
              </a:path>
            </a:pathLst>
          </a:custGeom>
          <a:noFill/>
          <a:ln w="127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711" name="Line 40"/>
          <p:cNvSpPr>
            <a:spLocks noChangeShapeType="1"/>
          </p:cNvSpPr>
          <p:nvPr/>
        </p:nvSpPr>
        <p:spPr bwMode="auto">
          <a:xfrm rot="4791916" flipH="1" flipV="1">
            <a:off x="5790406" y="2820195"/>
            <a:ext cx="365125" cy="404812"/>
          </a:xfrm>
          <a:prstGeom prst="line">
            <a:avLst/>
          </a:prstGeom>
          <a:noFill/>
          <a:ln w="12700">
            <a:solidFill>
              <a:schemeClr val="tx1"/>
            </a:solidFill>
            <a:round/>
            <a:headEnd type="triangle" w="med" len="lg"/>
            <a:tailEnd/>
          </a:ln>
          <a:extLst>
            <a:ext uri="{909E8E84-426E-40DD-AFC4-6F175D3DCCD1}">
              <a14:hiddenFill xmlns:a14="http://schemas.microsoft.com/office/drawing/2010/main">
                <a:noFill/>
              </a14:hiddenFill>
            </a:ext>
          </a:extLst>
        </p:spPr>
        <p:txBody>
          <a:bodyPr wrap="none" anchor="ctr"/>
          <a:lstStyle/>
          <a:p>
            <a:endParaRPr lang="en-AU"/>
          </a:p>
        </p:txBody>
      </p:sp>
      <p:sp>
        <p:nvSpPr>
          <p:cNvPr id="28712" name="Line 41"/>
          <p:cNvSpPr>
            <a:spLocks noChangeShapeType="1"/>
          </p:cNvSpPr>
          <p:nvPr/>
        </p:nvSpPr>
        <p:spPr bwMode="auto">
          <a:xfrm rot="4791916">
            <a:off x="4784725" y="4068763"/>
            <a:ext cx="4572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28713" name="Line 42"/>
          <p:cNvSpPr>
            <a:spLocks noChangeShapeType="1"/>
          </p:cNvSpPr>
          <p:nvPr/>
        </p:nvSpPr>
        <p:spPr bwMode="auto">
          <a:xfrm rot="4791916" flipH="1" flipV="1">
            <a:off x="5471319" y="3374231"/>
            <a:ext cx="311150" cy="287338"/>
          </a:xfrm>
          <a:prstGeom prst="line">
            <a:avLst/>
          </a:prstGeom>
          <a:noFill/>
          <a:ln w="1270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wrap="none" anchor="ctr"/>
          <a:lstStyle/>
          <a:p>
            <a:endParaRPr lang="en-AU"/>
          </a:p>
        </p:txBody>
      </p:sp>
      <p:sp>
        <p:nvSpPr>
          <p:cNvPr id="18474" name="Rectangle 43"/>
          <p:cNvSpPr>
            <a:spLocks noGrp="1" noChangeArrowheads="1"/>
          </p:cNvSpPr>
          <p:nvPr>
            <p:ph type="title"/>
          </p:nvPr>
        </p:nvSpPr>
        <p:spPr/>
        <p:txBody>
          <a:bodyPr/>
          <a:lstStyle/>
          <a:p>
            <a:pPr eaLnBrk="1" hangingPunct="1">
              <a:defRPr/>
            </a:pPr>
            <a:r>
              <a:rPr lang="en-AU" dirty="0" smtClean="0"/>
              <a:t>Bidding, Dispatch &amp; THE TREATMENT OF INTRA-REGIONAL LOSSES</a:t>
            </a:r>
          </a:p>
        </p:txBody>
      </p:sp>
      <p:sp>
        <p:nvSpPr>
          <p:cNvPr id="388140" name="Text Box 44"/>
          <p:cNvSpPr txBox="1">
            <a:spLocks noChangeArrowheads="1"/>
          </p:cNvSpPr>
          <p:nvPr/>
        </p:nvSpPr>
        <p:spPr bwMode="auto">
          <a:xfrm>
            <a:off x="3248025" y="4292600"/>
            <a:ext cx="114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dirty="0">
                <a:solidFill>
                  <a:srgbClr val="FF0000"/>
                </a:solidFill>
              </a:rPr>
              <a:t>90 MW</a:t>
            </a:r>
            <a:br>
              <a:rPr lang="en-AU" altLang="en-US" sz="1600" b="1" dirty="0">
                <a:solidFill>
                  <a:srgbClr val="FF0000"/>
                </a:solidFill>
              </a:rPr>
            </a:br>
            <a:r>
              <a:rPr lang="en-AU" altLang="en-US" sz="1600" b="1" dirty="0">
                <a:solidFill>
                  <a:srgbClr val="FF0000"/>
                </a:solidFill>
              </a:rPr>
              <a:t>@ $10/MWh</a:t>
            </a:r>
            <a:endParaRPr lang="en-US" altLang="en-US" sz="1600" b="1" dirty="0">
              <a:solidFill>
                <a:srgbClr val="FF0000"/>
              </a:solidFill>
            </a:endParaRPr>
          </a:p>
        </p:txBody>
      </p:sp>
      <p:sp>
        <p:nvSpPr>
          <p:cNvPr id="388141" name="Text Box 45"/>
          <p:cNvSpPr txBox="1">
            <a:spLocks noChangeArrowheads="1"/>
          </p:cNvSpPr>
          <p:nvPr/>
        </p:nvSpPr>
        <p:spPr bwMode="auto">
          <a:xfrm>
            <a:off x="4946650" y="4292600"/>
            <a:ext cx="114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dirty="0">
                <a:solidFill>
                  <a:srgbClr val="FF0000"/>
                </a:solidFill>
              </a:rPr>
              <a:t>100 MW</a:t>
            </a:r>
            <a:br>
              <a:rPr lang="en-AU" altLang="en-US" sz="1600" b="1" dirty="0">
                <a:solidFill>
                  <a:srgbClr val="FF0000"/>
                </a:solidFill>
              </a:rPr>
            </a:br>
            <a:r>
              <a:rPr lang="en-AU" altLang="en-US" sz="1600" b="1" dirty="0">
                <a:solidFill>
                  <a:srgbClr val="FF0000"/>
                </a:solidFill>
              </a:rPr>
              <a:t>@ $16/MWh</a:t>
            </a:r>
            <a:endParaRPr lang="en-US" altLang="en-US" sz="1600" b="1" dirty="0">
              <a:solidFill>
                <a:srgbClr val="FF0000"/>
              </a:solidFill>
            </a:endParaRPr>
          </a:p>
        </p:txBody>
      </p:sp>
      <p:sp>
        <p:nvSpPr>
          <p:cNvPr id="28717" name="Text Box 47"/>
          <p:cNvSpPr txBox="1">
            <a:spLocks noChangeArrowheads="1"/>
          </p:cNvSpPr>
          <p:nvPr/>
        </p:nvSpPr>
        <p:spPr bwMode="auto">
          <a:xfrm>
            <a:off x="2042124" y="2945185"/>
            <a:ext cx="114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dirty="0">
                <a:solidFill>
                  <a:srgbClr val="00B050"/>
                </a:solidFill>
              </a:rPr>
              <a:t>100 MW</a:t>
            </a:r>
            <a:br>
              <a:rPr lang="en-AU" altLang="en-US" sz="1600" b="1" dirty="0">
                <a:solidFill>
                  <a:srgbClr val="00B050"/>
                </a:solidFill>
              </a:rPr>
            </a:br>
            <a:r>
              <a:rPr lang="en-AU" altLang="en-US" sz="1600" b="1" dirty="0">
                <a:solidFill>
                  <a:srgbClr val="00B050"/>
                </a:solidFill>
              </a:rPr>
              <a:t>@ $9/MWh</a:t>
            </a:r>
            <a:endParaRPr lang="en-US" altLang="en-US" sz="1600" b="1" dirty="0">
              <a:solidFill>
                <a:srgbClr val="00B050"/>
              </a:solidFill>
            </a:endParaRPr>
          </a:p>
        </p:txBody>
      </p:sp>
      <p:sp>
        <p:nvSpPr>
          <p:cNvPr id="28718" name="Freeform 48"/>
          <p:cNvSpPr>
            <a:spLocks noChangeAspect="1"/>
          </p:cNvSpPr>
          <p:nvPr/>
        </p:nvSpPr>
        <p:spPr bwMode="auto">
          <a:xfrm>
            <a:off x="3587750" y="3784600"/>
            <a:ext cx="325438" cy="392113"/>
          </a:xfrm>
          <a:custGeom>
            <a:avLst/>
            <a:gdLst>
              <a:gd name="T0" fmla="*/ 2147483647 w 184"/>
              <a:gd name="T1" fmla="*/ 0 h 144"/>
              <a:gd name="T2" fmla="*/ 2147483647 w 184"/>
              <a:gd name="T3" fmla="*/ 2147483647 h 144"/>
              <a:gd name="T4" fmla="*/ 2147483647 w 184"/>
              <a:gd name="T5" fmla="*/ 2147483647 h 144"/>
              <a:gd name="T6" fmla="*/ 0 w 184"/>
              <a:gd name="T7" fmla="*/ 2147483647 h 144"/>
              <a:gd name="T8" fmla="*/ 0 60000 65536"/>
              <a:gd name="T9" fmla="*/ 0 60000 65536"/>
              <a:gd name="T10" fmla="*/ 0 60000 65536"/>
              <a:gd name="T11" fmla="*/ 0 60000 65536"/>
              <a:gd name="T12" fmla="*/ 0 w 184"/>
              <a:gd name="T13" fmla="*/ 0 h 144"/>
              <a:gd name="T14" fmla="*/ 184 w 184"/>
              <a:gd name="T15" fmla="*/ 144 h 144"/>
            </a:gdLst>
            <a:ahLst/>
            <a:cxnLst>
              <a:cxn ang="T8">
                <a:pos x="T0" y="T1"/>
              </a:cxn>
              <a:cxn ang="T9">
                <a:pos x="T2" y="T3"/>
              </a:cxn>
              <a:cxn ang="T10">
                <a:pos x="T4" y="T5"/>
              </a:cxn>
              <a:cxn ang="T11">
                <a:pos x="T6" y="T7"/>
              </a:cxn>
            </a:cxnLst>
            <a:rect l="T12" t="T13" r="T14" b="T15"/>
            <a:pathLst>
              <a:path w="184" h="144">
                <a:moveTo>
                  <a:pt x="184" y="0"/>
                </a:moveTo>
                <a:cubicBezTo>
                  <a:pt x="157" y="42"/>
                  <a:pt x="131" y="84"/>
                  <a:pt x="112" y="88"/>
                </a:cubicBezTo>
                <a:cubicBezTo>
                  <a:pt x="93" y="92"/>
                  <a:pt x="91" y="15"/>
                  <a:pt x="72" y="24"/>
                </a:cubicBezTo>
                <a:cubicBezTo>
                  <a:pt x="53" y="33"/>
                  <a:pt x="12" y="124"/>
                  <a:pt x="0" y="144"/>
                </a:cubicBezTo>
              </a:path>
            </a:pathLst>
          </a:custGeom>
          <a:noFill/>
          <a:ln w="12700">
            <a:solidFill>
              <a:srgbClr val="993366"/>
            </a:solidFill>
            <a:prstDash val="sysDot"/>
            <a:round/>
            <a:headEnd type="none" w="sm" len="sm"/>
            <a:tailEnd type="triangle" w="lg"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8719" name="Text Box 51"/>
          <p:cNvSpPr txBox="1">
            <a:spLocks noChangeArrowheads="1"/>
          </p:cNvSpPr>
          <p:nvPr/>
        </p:nvSpPr>
        <p:spPr bwMode="auto">
          <a:xfrm>
            <a:off x="6051827" y="2875831"/>
            <a:ext cx="1147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AU" altLang="en-US" sz="1600" b="1" dirty="0">
                <a:solidFill>
                  <a:srgbClr val="00B050"/>
                </a:solidFill>
              </a:rPr>
              <a:t>200 MW</a:t>
            </a:r>
            <a:br>
              <a:rPr lang="en-AU" altLang="en-US" sz="1600" b="1" dirty="0">
                <a:solidFill>
                  <a:srgbClr val="00B050"/>
                </a:solidFill>
              </a:rPr>
            </a:br>
            <a:r>
              <a:rPr lang="en-AU" altLang="en-US" sz="1600" b="1" dirty="0">
                <a:solidFill>
                  <a:srgbClr val="00B050"/>
                </a:solidFill>
              </a:rPr>
              <a:t>@ $8/MWh</a:t>
            </a:r>
            <a:endParaRPr lang="en-US" altLang="en-US" sz="1600" b="1" dirty="0">
              <a:solidFill>
                <a:srgbClr val="00B050"/>
              </a:solidFill>
            </a:endParaRPr>
          </a:p>
        </p:txBody>
      </p:sp>
      <p:sp>
        <p:nvSpPr>
          <p:cNvPr id="28720" name="Freeform 52"/>
          <p:cNvSpPr>
            <a:spLocks noChangeAspect="1"/>
          </p:cNvSpPr>
          <p:nvPr/>
        </p:nvSpPr>
        <p:spPr bwMode="auto">
          <a:xfrm flipH="1">
            <a:off x="5603875" y="3797300"/>
            <a:ext cx="325438" cy="392113"/>
          </a:xfrm>
          <a:custGeom>
            <a:avLst/>
            <a:gdLst>
              <a:gd name="T0" fmla="*/ 2147483647 w 184"/>
              <a:gd name="T1" fmla="*/ 0 h 144"/>
              <a:gd name="T2" fmla="*/ 2147483647 w 184"/>
              <a:gd name="T3" fmla="*/ 2147483647 h 144"/>
              <a:gd name="T4" fmla="*/ 2147483647 w 184"/>
              <a:gd name="T5" fmla="*/ 2147483647 h 144"/>
              <a:gd name="T6" fmla="*/ 0 w 184"/>
              <a:gd name="T7" fmla="*/ 2147483647 h 144"/>
              <a:gd name="T8" fmla="*/ 0 60000 65536"/>
              <a:gd name="T9" fmla="*/ 0 60000 65536"/>
              <a:gd name="T10" fmla="*/ 0 60000 65536"/>
              <a:gd name="T11" fmla="*/ 0 60000 65536"/>
              <a:gd name="T12" fmla="*/ 0 w 184"/>
              <a:gd name="T13" fmla="*/ 0 h 144"/>
              <a:gd name="T14" fmla="*/ 184 w 184"/>
              <a:gd name="T15" fmla="*/ 144 h 144"/>
            </a:gdLst>
            <a:ahLst/>
            <a:cxnLst>
              <a:cxn ang="T8">
                <a:pos x="T0" y="T1"/>
              </a:cxn>
              <a:cxn ang="T9">
                <a:pos x="T2" y="T3"/>
              </a:cxn>
              <a:cxn ang="T10">
                <a:pos x="T4" y="T5"/>
              </a:cxn>
              <a:cxn ang="T11">
                <a:pos x="T6" y="T7"/>
              </a:cxn>
            </a:cxnLst>
            <a:rect l="T12" t="T13" r="T14" b="T15"/>
            <a:pathLst>
              <a:path w="184" h="144">
                <a:moveTo>
                  <a:pt x="184" y="0"/>
                </a:moveTo>
                <a:cubicBezTo>
                  <a:pt x="157" y="42"/>
                  <a:pt x="131" y="84"/>
                  <a:pt x="112" y="88"/>
                </a:cubicBezTo>
                <a:cubicBezTo>
                  <a:pt x="93" y="92"/>
                  <a:pt x="91" y="15"/>
                  <a:pt x="72" y="24"/>
                </a:cubicBezTo>
                <a:cubicBezTo>
                  <a:pt x="53" y="33"/>
                  <a:pt x="12" y="124"/>
                  <a:pt x="0" y="144"/>
                </a:cubicBezTo>
              </a:path>
            </a:pathLst>
          </a:custGeom>
          <a:noFill/>
          <a:ln w="12700">
            <a:solidFill>
              <a:srgbClr val="993366"/>
            </a:solidFill>
            <a:prstDash val="sysDot"/>
            <a:round/>
            <a:headEnd type="none" w="sm" len="sm"/>
            <a:tailEnd type="triangle" w="lg"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3" name="TextBox 2"/>
          <p:cNvSpPr txBox="1"/>
          <p:nvPr/>
        </p:nvSpPr>
        <p:spPr>
          <a:xfrm>
            <a:off x="360053" y="2345293"/>
            <a:ext cx="1541140" cy="369332"/>
          </a:xfrm>
          <a:prstGeom prst="rect">
            <a:avLst/>
          </a:prstGeom>
          <a:noFill/>
        </p:spPr>
        <p:txBody>
          <a:bodyPr wrap="square" rtlCol="0">
            <a:spAutoFit/>
          </a:bodyPr>
          <a:lstStyle/>
          <a:p>
            <a:pPr>
              <a:spcBef>
                <a:spcPct val="50000"/>
              </a:spcBef>
            </a:pPr>
            <a:r>
              <a:rPr lang="en-AU" altLang="en-US" b="1" dirty="0">
                <a:solidFill>
                  <a:srgbClr val="009900"/>
                </a:solidFill>
              </a:rPr>
              <a:t>TLF</a:t>
            </a:r>
            <a:r>
              <a:rPr lang="en-AU" altLang="en-US" b="1" baseline="-25000" dirty="0">
                <a:solidFill>
                  <a:srgbClr val="009900"/>
                </a:solidFill>
              </a:rPr>
              <a:t>G1</a:t>
            </a:r>
            <a:r>
              <a:rPr lang="en-AU" altLang="en-US" b="1" dirty="0">
                <a:solidFill>
                  <a:srgbClr val="009900"/>
                </a:solidFill>
              </a:rPr>
              <a:t> = 0.9</a:t>
            </a:r>
            <a:endParaRPr lang="en-US" altLang="en-US" b="1" baseline="-25000" dirty="0">
              <a:solidFill>
                <a:srgbClr val="009900"/>
              </a:solidFill>
            </a:endParaRPr>
          </a:p>
        </p:txBody>
      </p:sp>
      <p:sp>
        <p:nvSpPr>
          <p:cNvPr id="52" name="TextBox 51"/>
          <p:cNvSpPr txBox="1"/>
          <p:nvPr/>
        </p:nvSpPr>
        <p:spPr>
          <a:xfrm>
            <a:off x="7416168" y="2345293"/>
            <a:ext cx="1541140" cy="369332"/>
          </a:xfrm>
          <a:prstGeom prst="rect">
            <a:avLst/>
          </a:prstGeom>
          <a:noFill/>
        </p:spPr>
        <p:txBody>
          <a:bodyPr wrap="square" rtlCol="0">
            <a:spAutoFit/>
          </a:bodyPr>
          <a:lstStyle/>
          <a:p>
            <a:pPr>
              <a:spcBef>
                <a:spcPct val="50000"/>
              </a:spcBef>
            </a:pPr>
            <a:r>
              <a:rPr lang="en-AU" altLang="en-US" b="1" dirty="0" smtClean="0">
                <a:solidFill>
                  <a:srgbClr val="009900"/>
                </a:solidFill>
              </a:rPr>
              <a:t>TLF</a:t>
            </a:r>
            <a:r>
              <a:rPr lang="en-AU" altLang="en-US" b="1" baseline="-25000" dirty="0" smtClean="0">
                <a:solidFill>
                  <a:srgbClr val="009900"/>
                </a:solidFill>
              </a:rPr>
              <a:t>G2</a:t>
            </a:r>
            <a:r>
              <a:rPr lang="en-AU" altLang="en-US" b="1" dirty="0" smtClean="0">
                <a:solidFill>
                  <a:srgbClr val="009900"/>
                </a:solidFill>
              </a:rPr>
              <a:t> </a:t>
            </a:r>
            <a:r>
              <a:rPr lang="en-AU" altLang="en-US" b="1" dirty="0">
                <a:solidFill>
                  <a:srgbClr val="009900"/>
                </a:solidFill>
              </a:rPr>
              <a:t>= </a:t>
            </a:r>
            <a:r>
              <a:rPr lang="en-AU" altLang="en-US" b="1" dirty="0" smtClean="0">
                <a:solidFill>
                  <a:srgbClr val="009900"/>
                </a:solidFill>
              </a:rPr>
              <a:t>0.5</a:t>
            </a:r>
            <a:endParaRPr lang="en-US" altLang="en-US" b="1" baseline="-25000" dirty="0">
              <a:solidFill>
                <a:srgbClr val="009900"/>
              </a:solidFill>
            </a:endParaRPr>
          </a:p>
        </p:txBody>
      </p:sp>
    </p:spTree>
    <p:extLst>
      <p:ext uri="{BB962C8B-B14F-4D97-AF65-F5344CB8AC3E}">
        <p14:creationId xmlns:p14="http://schemas.microsoft.com/office/powerpoint/2010/main" val="19590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17"/>
                                        </p:tgtEl>
                                        <p:attrNameLst>
                                          <p:attrName>style.visibility</p:attrName>
                                        </p:attrNameLst>
                                      </p:cBhvr>
                                      <p:to>
                                        <p:strVal val="visible"/>
                                      </p:to>
                                    </p:set>
                                    <p:anim calcmode="lin" valueType="num">
                                      <p:cBhvr additive="base">
                                        <p:cTn id="7" dur="500" fill="hold"/>
                                        <p:tgtEl>
                                          <p:spTgt spid="28717"/>
                                        </p:tgtEl>
                                        <p:attrNameLst>
                                          <p:attrName>ppt_x</p:attrName>
                                        </p:attrNameLst>
                                      </p:cBhvr>
                                      <p:tavLst>
                                        <p:tav tm="0">
                                          <p:val>
                                            <p:strVal val="0-#ppt_w/2"/>
                                          </p:val>
                                        </p:tav>
                                        <p:tav tm="100000">
                                          <p:val>
                                            <p:strVal val="#ppt_x"/>
                                          </p:val>
                                        </p:tav>
                                      </p:tavLst>
                                    </p:anim>
                                    <p:anim calcmode="lin" valueType="num">
                                      <p:cBhvr additive="base">
                                        <p:cTn id="8" dur="500" fill="hold"/>
                                        <p:tgtEl>
                                          <p:spTgt spid="287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92"/>
                                        </p:tgtEl>
                                        <p:attrNameLst>
                                          <p:attrName>style.visibility</p:attrName>
                                        </p:attrNameLst>
                                      </p:cBhvr>
                                      <p:to>
                                        <p:strVal val="visible"/>
                                      </p:to>
                                    </p:set>
                                    <p:animEffect transition="in" filter="fade">
                                      <p:cBhvr>
                                        <p:cTn id="13" dur="500"/>
                                        <p:tgtEl>
                                          <p:spTgt spid="2869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8719"/>
                                        </p:tgtEl>
                                        <p:attrNameLst>
                                          <p:attrName>style.visibility</p:attrName>
                                        </p:attrNameLst>
                                      </p:cBhvr>
                                      <p:to>
                                        <p:strVal val="visible"/>
                                      </p:to>
                                    </p:set>
                                    <p:anim calcmode="lin" valueType="num">
                                      <p:cBhvr additive="base">
                                        <p:cTn id="18" dur="500" fill="hold"/>
                                        <p:tgtEl>
                                          <p:spTgt spid="28719"/>
                                        </p:tgtEl>
                                        <p:attrNameLst>
                                          <p:attrName>ppt_x</p:attrName>
                                        </p:attrNameLst>
                                      </p:cBhvr>
                                      <p:tavLst>
                                        <p:tav tm="0">
                                          <p:val>
                                            <p:strVal val="1+#ppt_w/2"/>
                                          </p:val>
                                        </p:tav>
                                        <p:tav tm="100000">
                                          <p:val>
                                            <p:strVal val="#ppt_x"/>
                                          </p:val>
                                        </p:tav>
                                      </p:tavLst>
                                    </p:anim>
                                    <p:anim calcmode="lin" valueType="num">
                                      <p:cBhvr additive="base">
                                        <p:cTn id="19" dur="500" fill="hold"/>
                                        <p:tgtEl>
                                          <p:spTgt spid="287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701"/>
                                        </p:tgtEl>
                                        <p:attrNameLst>
                                          <p:attrName>style.visibility</p:attrName>
                                        </p:attrNameLst>
                                      </p:cBhvr>
                                      <p:to>
                                        <p:strVal val="visible"/>
                                      </p:to>
                                    </p:set>
                                    <p:animEffect transition="in" filter="fade">
                                      <p:cBhvr>
                                        <p:cTn id="24" dur="500"/>
                                        <p:tgtEl>
                                          <p:spTgt spid="2870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8704"/>
                                        </p:tgtEl>
                                        <p:attrNameLst>
                                          <p:attrName>style.visibility</p:attrName>
                                        </p:attrNameLst>
                                      </p:cBhvr>
                                      <p:to>
                                        <p:strVal val="visible"/>
                                      </p:to>
                                    </p:set>
                                    <p:animEffect transition="in" filter="fade">
                                      <p:cBhvr>
                                        <p:cTn id="33" dur="500"/>
                                        <p:tgtEl>
                                          <p:spTgt spid="2870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8705"/>
                                        </p:tgtEl>
                                        <p:attrNameLst>
                                          <p:attrName>style.visibility</p:attrName>
                                        </p:attrNameLst>
                                      </p:cBhvr>
                                      <p:to>
                                        <p:strVal val="visible"/>
                                      </p:to>
                                    </p:set>
                                    <p:animEffect transition="in" filter="fade">
                                      <p:cBhvr>
                                        <p:cTn id="42" dur="500"/>
                                        <p:tgtEl>
                                          <p:spTgt spid="2870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8140"/>
                                        </p:tgtEl>
                                        <p:attrNameLst>
                                          <p:attrName>style.visibility</p:attrName>
                                        </p:attrNameLst>
                                      </p:cBhvr>
                                      <p:to>
                                        <p:strVal val="visible"/>
                                      </p:to>
                                    </p:set>
                                    <p:animEffect transition="in" filter="fade">
                                      <p:cBhvr>
                                        <p:cTn id="47" dur="500"/>
                                        <p:tgtEl>
                                          <p:spTgt spid="3881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8141"/>
                                        </p:tgtEl>
                                        <p:attrNameLst>
                                          <p:attrName>style.visibility</p:attrName>
                                        </p:attrNameLst>
                                      </p:cBhvr>
                                      <p:to>
                                        <p:strVal val="visible"/>
                                      </p:to>
                                    </p:set>
                                    <p:animEffect transition="in" filter="fade">
                                      <p:cBhvr>
                                        <p:cTn id="52" dur="500"/>
                                        <p:tgtEl>
                                          <p:spTgt spid="38814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2" grpId="0"/>
      <p:bldP spid="28701" grpId="0"/>
      <p:bldP spid="28704" grpId="0"/>
      <p:bldP spid="28705" grpId="0"/>
      <p:bldP spid="388140" grpId="0"/>
      <p:bldP spid="388141" grpId="0"/>
      <p:bldP spid="28717" grpId="0"/>
      <p:bldP spid="28719" grpId="0"/>
      <p:bldP spid="3" grpId="0"/>
      <p:bldP spid="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95536" y="1930011"/>
            <a:ext cx="5112568" cy="432047"/>
            <a:chOff x="395536" y="1930011"/>
            <a:chExt cx="5112568" cy="432047"/>
          </a:xfrm>
        </p:grpSpPr>
        <p:cxnSp>
          <p:nvCxnSpPr>
            <p:cNvPr id="28" name="Straight Connector 27"/>
            <p:cNvCxnSpPr/>
            <p:nvPr/>
          </p:nvCxnSpPr>
          <p:spPr>
            <a:xfrm>
              <a:off x="1599665" y="2155774"/>
              <a:ext cx="3908439" cy="0"/>
            </a:xfrm>
            <a:prstGeom prst="line">
              <a:avLst/>
            </a:prstGeom>
            <a:ln w="63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noChangeArrowheads="1"/>
            </p:cNvSpPr>
            <p:nvPr/>
          </p:nvSpPr>
          <p:spPr bwMode="auto">
            <a:xfrm>
              <a:off x="395536" y="1930011"/>
              <a:ext cx="1194056" cy="432047"/>
            </a:xfrm>
            <a:prstGeom prst="rect">
              <a:avLst/>
            </a:prstGeom>
            <a:solidFill>
              <a:schemeClr val="bg1"/>
            </a:solidFill>
            <a:ln w="9525">
              <a:no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dirty="0" smtClean="0">
                  <a:solidFill>
                    <a:schemeClr val="bg1">
                      <a:lumMod val="65000"/>
                    </a:schemeClr>
                  </a:solidFill>
                  <a:latin typeface="+mn-lt"/>
                </a:rPr>
                <a:t>1100 MW</a:t>
              </a:r>
              <a:endParaRPr lang="en-AU" dirty="0">
                <a:solidFill>
                  <a:schemeClr val="bg1">
                    <a:lumMod val="65000"/>
                  </a:schemeClr>
                </a:solidFill>
                <a:latin typeface="+mn-lt"/>
              </a:endParaRPr>
            </a:p>
          </p:txBody>
        </p:sp>
      </p:grpSp>
      <p:sp>
        <p:nvSpPr>
          <p:cNvPr id="15" name="Rectangle 14"/>
          <p:cNvSpPr>
            <a:spLocks noChangeAspect="1" noChangeArrowheads="1"/>
          </p:cNvSpPr>
          <p:nvPr/>
        </p:nvSpPr>
        <p:spPr bwMode="auto">
          <a:xfrm>
            <a:off x="2483766" y="4940896"/>
            <a:ext cx="2016224" cy="1368222"/>
          </a:xfrm>
          <a:prstGeom prst="rect">
            <a:avLst/>
          </a:prstGeom>
          <a:solidFill>
            <a:schemeClr val="bg1">
              <a:lumMod val="85000"/>
            </a:schemeClr>
          </a:solidFill>
          <a:ln w="9525">
            <a:solidFill>
              <a:srgbClr val="000000"/>
            </a:solidFill>
            <a:miter lim="800000"/>
            <a:headEnd/>
            <a:tailEnd/>
          </a:ln>
        </p:spPr>
        <p:txBody>
          <a:bodyPr lIns="92075" tIns="72000" rIns="92075" bIns="46038" anchor="t"/>
          <a:lstStyle/>
          <a:p>
            <a:pPr marL="342900" indent="-342900" algn="ctr">
              <a:spcBef>
                <a:spcPct val="20000"/>
              </a:spcBef>
              <a:buFont typeface="Wingdings" pitchFamily="2" charset="2"/>
              <a:buNone/>
              <a:defRPr/>
            </a:pPr>
            <a:r>
              <a:rPr lang="en-AU" sz="1600" dirty="0" smtClean="0">
                <a:latin typeface="+mn-lt"/>
              </a:rPr>
              <a:t>Generator 2</a:t>
            </a:r>
            <a:endParaRPr lang="en-AU" sz="1600" dirty="0">
              <a:latin typeface="+mn-lt"/>
            </a:endParaRPr>
          </a:p>
        </p:txBody>
      </p:sp>
      <p:sp>
        <p:nvSpPr>
          <p:cNvPr id="16" name="Rectangle 15"/>
          <p:cNvSpPr>
            <a:spLocks noChangeAspect="1" noChangeArrowheads="1"/>
          </p:cNvSpPr>
          <p:nvPr/>
        </p:nvSpPr>
        <p:spPr bwMode="auto">
          <a:xfrm>
            <a:off x="4644010" y="4941098"/>
            <a:ext cx="2016224" cy="1368222"/>
          </a:xfrm>
          <a:prstGeom prst="rect">
            <a:avLst/>
          </a:prstGeom>
          <a:solidFill>
            <a:schemeClr val="bg1">
              <a:lumMod val="85000"/>
            </a:schemeClr>
          </a:solidFill>
          <a:ln w="9525">
            <a:solidFill>
              <a:srgbClr val="000000"/>
            </a:solidFill>
            <a:miter lim="800000"/>
            <a:headEnd/>
            <a:tailEnd/>
          </a:ln>
        </p:spPr>
        <p:txBody>
          <a:bodyPr lIns="92075" tIns="72000" rIns="92075" bIns="46038" anchor="t"/>
          <a:lstStyle/>
          <a:p>
            <a:pPr marL="342900" indent="-342900" algn="ctr">
              <a:spcBef>
                <a:spcPct val="20000"/>
              </a:spcBef>
              <a:buFont typeface="Wingdings" pitchFamily="2" charset="2"/>
              <a:buNone/>
              <a:defRPr/>
            </a:pPr>
            <a:r>
              <a:rPr lang="en-AU" sz="1600" dirty="0" smtClean="0">
                <a:latin typeface="+mn-lt"/>
              </a:rPr>
              <a:t>Generator 3</a:t>
            </a:r>
            <a:endParaRPr lang="en-AU" sz="1600" dirty="0">
              <a:latin typeface="+mn-lt"/>
            </a:endParaRPr>
          </a:p>
        </p:txBody>
      </p:sp>
      <p:sp>
        <p:nvSpPr>
          <p:cNvPr id="17" name="Rectangle 16"/>
          <p:cNvSpPr>
            <a:spLocks noChangeAspect="1" noChangeArrowheads="1"/>
          </p:cNvSpPr>
          <p:nvPr/>
        </p:nvSpPr>
        <p:spPr bwMode="auto">
          <a:xfrm>
            <a:off x="6804250" y="4940896"/>
            <a:ext cx="2016224" cy="1368222"/>
          </a:xfrm>
          <a:prstGeom prst="rect">
            <a:avLst/>
          </a:prstGeom>
          <a:solidFill>
            <a:schemeClr val="bg1">
              <a:lumMod val="85000"/>
            </a:schemeClr>
          </a:solidFill>
          <a:ln w="9525">
            <a:solidFill>
              <a:srgbClr val="000000"/>
            </a:solidFill>
            <a:miter lim="800000"/>
            <a:headEnd/>
            <a:tailEnd/>
          </a:ln>
        </p:spPr>
        <p:txBody>
          <a:bodyPr lIns="92075" tIns="72000" rIns="92075" bIns="46038" anchor="t"/>
          <a:lstStyle/>
          <a:p>
            <a:pPr marL="342900" indent="-342900" algn="ctr">
              <a:spcBef>
                <a:spcPct val="20000"/>
              </a:spcBef>
              <a:buFont typeface="Wingdings" pitchFamily="2" charset="2"/>
              <a:buNone/>
              <a:defRPr/>
            </a:pPr>
            <a:r>
              <a:rPr lang="en-AU" sz="1600" dirty="0" smtClean="0">
                <a:latin typeface="+mn-lt"/>
              </a:rPr>
              <a:t>Generator 4</a:t>
            </a:r>
            <a:endParaRPr lang="en-AU" sz="1600" dirty="0">
              <a:latin typeface="+mn-lt"/>
            </a:endParaRPr>
          </a:p>
        </p:txBody>
      </p:sp>
      <p:sp>
        <p:nvSpPr>
          <p:cNvPr id="14" name="Rectangle 13"/>
          <p:cNvSpPr>
            <a:spLocks noChangeAspect="1" noChangeArrowheads="1"/>
          </p:cNvSpPr>
          <p:nvPr/>
        </p:nvSpPr>
        <p:spPr bwMode="auto">
          <a:xfrm>
            <a:off x="340286" y="4941098"/>
            <a:ext cx="2016224" cy="1368222"/>
          </a:xfrm>
          <a:prstGeom prst="rect">
            <a:avLst/>
          </a:prstGeom>
          <a:solidFill>
            <a:schemeClr val="bg1">
              <a:lumMod val="85000"/>
            </a:schemeClr>
          </a:solidFill>
          <a:ln w="9525">
            <a:solidFill>
              <a:srgbClr val="000000"/>
            </a:solidFill>
            <a:miter lim="800000"/>
            <a:headEnd/>
            <a:tailEnd/>
          </a:ln>
        </p:spPr>
        <p:txBody>
          <a:bodyPr lIns="92075" tIns="72000" rIns="92075" bIns="46038" anchor="t"/>
          <a:lstStyle/>
          <a:p>
            <a:pPr marL="342900" indent="-342900" algn="ctr">
              <a:spcBef>
                <a:spcPct val="20000"/>
              </a:spcBef>
              <a:buFont typeface="Wingdings" pitchFamily="2" charset="2"/>
              <a:buNone/>
              <a:defRPr/>
            </a:pPr>
            <a:r>
              <a:rPr lang="en-AU" sz="1600" dirty="0" smtClean="0">
                <a:latin typeface="+mn-lt"/>
              </a:rPr>
              <a:t>Generator 1</a:t>
            </a:r>
            <a:endParaRPr lang="en-AU" sz="1600" dirty="0">
              <a:latin typeface="+mn-lt"/>
            </a:endParaRPr>
          </a:p>
        </p:txBody>
      </p:sp>
      <p:sp>
        <p:nvSpPr>
          <p:cNvPr id="2" name="Title 1"/>
          <p:cNvSpPr>
            <a:spLocks noGrp="1"/>
          </p:cNvSpPr>
          <p:nvPr>
            <p:ph type="title"/>
          </p:nvPr>
        </p:nvSpPr>
        <p:spPr/>
        <p:txBody>
          <a:bodyPr>
            <a:normAutofit/>
          </a:bodyPr>
          <a:lstStyle/>
          <a:p>
            <a:r>
              <a:rPr lang="en-AU" dirty="0" smtClean="0"/>
              <a:t>EXAMPLE: BID </a:t>
            </a:r>
            <a:r>
              <a:rPr lang="en-AU" dirty="0"/>
              <a:t>STACK AND </a:t>
            </a:r>
            <a:r>
              <a:rPr lang="en-AU" dirty="0" smtClean="0"/>
              <a:t>Dispatch </a:t>
            </a:r>
            <a:endParaRPr lang="en-AU" dirty="0"/>
          </a:p>
        </p:txBody>
      </p:sp>
      <p:sp>
        <p:nvSpPr>
          <p:cNvPr id="4" name="Rectangle 3"/>
          <p:cNvSpPr>
            <a:spLocks noChangeAspect="1" noChangeArrowheads="1"/>
          </p:cNvSpPr>
          <p:nvPr/>
        </p:nvSpPr>
        <p:spPr bwMode="auto">
          <a:xfrm>
            <a:off x="457200" y="1305238"/>
            <a:ext cx="3610730" cy="432048"/>
          </a:xfrm>
          <a:prstGeom prst="rect">
            <a:avLst/>
          </a:prstGeom>
          <a:noFill/>
          <a:ln w="9525">
            <a:noFill/>
            <a:miter lim="800000"/>
            <a:headEnd/>
            <a:tailEnd/>
          </a:ln>
        </p:spPr>
        <p:txBody>
          <a:bodyPr lIns="92075" tIns="46038" rIns="92075" bIns="46038"/>
          <a:lstStyle/>
          <a:p>
            <a:pPr marL="342900" indent="-342900" algn="ctr">
              <a:spcBef>
                <a:spcPct val="20000"/>
              </a:spcBef>
              <a:buFont typeface="Wingdings" pitchFamily="2" charset="2"/>
              <a:buNone/>
              <a:defRPr/>
            </a:pPr>
            <a:r>
              <a:rPr lang="en-AU" sz="2000" dirty="0" smtClean="0">
                <a:latin typeface="+mn-lt"/>
              </a:rPr>
              <a:t>Region 1   Demand 1,100 MW</a:t>
            </a:r>
            <a:endParaRPr lang="en-AU" sz="2000" dirty="0">
              <a:latin typeface="+mn-lt"/>
            </a:endParaRPr>
          </a:p>
        </p:txBody>
      </p:sp>
      <p:sp>
        <p:nvSpPr>
          <p:cNvPr id="6" name="Rectangle 5"/>
          <p:cNvSpPr>
            <a:spLocks noChangeAspect="1" noChangeArrowheads="1"/>
          </p:cNvSpPr>
          <p:nvPr/>
        </p:nvSpPr>
        <p:spPr bwMode="auto">
          <a:xfrm>
            <a:off x="485790" y="5301139"/>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250 MW @ -$5</a:t>
            </a:r>
            <a:endParaRPr lang="en-AU" sz="1600" dirty="0">
              <a:latin typeface="+mn-lt"/>
            </a:endParaRPr>
          </a:p>
        </p:txBody>
      </p:sp>
      <p:sp>
        <p:nvSpPr>
          <p:cNvPr id="7" name="Rectangle 6"/>
          <p:cNvSpPr>
            <a:spLocks noChangeAspect="1" noChangeArrowheads="1"/>
          </p:cNvSpPr>
          <p:nvPr/>
        </p:nvSpPr>
        <p:spPr bwMode="auto">
          <a:xfrm>
            <a:off x="2644542" y="5301138"/>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200 MW @ $5</a:t>
            </a:r>
            <a:endParaRPr lang="en-AU" sz="1600" dirty="0">
              <a:latin typeface="+mn-lt"/>
            </a:endParaRPr>
          </a:p>
        </p:txBody>
      </p:sp>
      <p:sp>
        <p:nvSpPr>
          <p:cNvPr id="8" name="Rectangle 7"/>
          <p:cNvSpPr>
            <a:spLocks noChangeAspect="1" noChangeArrowheads="1"/>
          </p:cNvSpPr>
          <p:nvPr/>
        </p:nvSpPr>
        <p:spPr bwMode="auto">
          <a:xfrm>
            <a:off x="4788026" y="5301207"/>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200 MW @ $1</a:t>
            </a:r>
            <a:endParaRPr lang="en-AU" sz="1600" dirty="0">
              <a:latin typeface="+mn-lt"/>
            </a:endParaRPr>
          </a:p>
        </p:txBody>
      </p:sp>
      <p:sp>
        <p:nvSpPr>
          <p:cNvPr id="9" name="Rectangle 8"/>
          <p:cNvSpPr>
            <a:spLocks noChangeAspect="1" noChangeArrowheads="1"/>
          </p:cNvSpPr>
          <p:nvPr/>
        </p:nvSpPr>
        <p:spPr bwMode="auto">
          <a:xfrm>
            <a:off x="485790" y="5794106"/>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250 MW @ $100</a:t>
            </a:r>
            <a:endParaRPr lang="en-AU" sz="1600" dirty="0">
              <a:latin typeface="+mn-lt"/>
            </a:endParaRPr>
          </a:p>
        </p:txBody>
      </p:sp>
      <p:sp>
        <p:nvSpPr>
          <p:cNvPr id="10" name="Rectangle 9"/>
          <p:cNvSpPr>
            <a:spLocks noChangeAspect="1" noChangeArrowheads="1"/>
          </p:cNvSpPr>
          <p:nvPr/>
        </p:nvSpPr>
        <p:spPr bwMode="auto">
          <a:xfrm>
            <a:off x="2646030" y="5805265"/>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300 MW @ $20</a:t>
            </a:r>
            <a:endParaRPr lang="en-AU" sz="1600" dirty="0">
              <a:latin typeface="+mn-lt"/>
            </a:endParaRPr>
          </a:p>
        </p:txBody>
      </p:sp>
      <p:sp>
        <p:nvSpPr>
          <p:cNvPr id="11" name="Rectangle 10"/>
          <p:cNvSpPr>
            <a:spLocks noChangeAspect="1" noChangeArrowheads="1"/>
          </p:cNvSpPr>
          <p:nvPr/>
        </p:nvSpPr>
        <p:spPr bwMode="auto">
          <a:xfrm>
            <a:off x="4788026" y="5805265"/>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300 MW @ $50</a:t>
            </a:r>
            <a:endParaRPr lang="en-AU" sz="1600" dirty="0">
              <a:latin typeface="+mn-lt"/>
            </a:endParaRPr>
          </a:p>
        </p:txBody>
      </p:sp>
      <p:sp>
        <p:nvSpPr>
          <p:cNvPr id="12" name="Rectangle 11"/>
          <p:cNvSpPr>
            <a:spLocks noChangeAspect="1" noChangeArrowheads="1"/>
          </p:cNvSpPr>
          <p:nvPr/>
        </p:nvSpPr>
        <p:spPr bwMode="auto">
          <a:xfrm>
            <a:off x="6948266" y="5301208"/>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t>30</a:t>
            </a:r>
            <a:r>
              <a:rPr lang="en-AU" sz="1600" dirty="0" smtClean="0">
                <a:latin typeface="+mn-lt"/>
              </a:rPr>
              <a:t>0 MW @ $0</a:t>
            </a:r>
            <a:endParaRPr lang="en-AU" sz="1600" dirty="0">
              <a:latin typeface="+mn-lt"/>
            </a:endParaRPr>
          </a:p>
        </p:txBody>
      </p:sp>
      <p:sp>
        <p:nvSpPr>
          <p:cNvPr id="13" name="Rectangle 12"/>
          <p:cNvSpPr>
            <a:spLocks noChangeAspect="1" noChangeArrowheads="1"/>
          </p:cNvSpPr>
          <p:nvPr/>
        </p:nvSpPr>
        <p:spPr bwMode="auto">
          <a:xfrm>
            <a:off x="6948266" y="5794107"/>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200 MW @ $30</a:t>
            </a:r>
            <a:endParaRPr lang="en-AU" sz="1600" dirty="0">
              <a:latin typeface="+mn-lt"/>
            </a:endParaRPr>
          </a:p>
        </p:txBody>
      </p:sp>
      <p:sp>
        <p:nvSpPr>
          <p:cNvPr id="21" name="Rectangle 20"/>
          <p:cNvSpPr>
            <a:spLocks noChangeAspect="1" noChangeArrowheads="1"/>
          </p:cNvSpPr>
          <p:nvPr/>
        </p:nvSpPr>
        <p:spPr bwMode="auto">
          <a:xfrm>
            <a:off x="3710406" y="4221089"/>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250 MW @ -$5</a:t>
            </a:r>
            <a:endParaRPr lang="en-AU" sz="1600" dirty="0">
              <a:latin typeface="+mn-lt"/>
            </a:endParaRPr>
          </a:p>
        </p:txBody>
      </p:sp>
      <p:sp>
        <p:nvSpPr>
          <p:cNvPr id="22" name="Rectangle 21"/>
          <p:cNvSpPr>
            <a:spLocks noChangeAspect="1" noChangeArrowheads="1"/>
          </p:cNvSpPr>
          <p:nvPr/>
        </p:nvSpPr>
        <p:spPr bwMode="auto">
          <a:xfrm>
            <a:off x="3707904" y="3645025"/>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t>30</a:t>
            </a:r>
            <a:r>
              <a:rPr lang="en-AU" sz="1600" dirty="0" smtClean="0">
                <a:latin typeface="+mn-lt"/>
              </a:rPr>
              <a:t>0 MW @ $0</a:t>
            </a:r>
            <a:endParaRPr lang="en-AU" sz="1600" dirty="0">
              <a:latin typeface="+mn-lt"/>
            </a:endParaRPr>
          </a:p>
        </p:txBody>
      </p:sp>
      <p:sp>
        <p:nvSpPr>
          <p:cNvPr id="23" name="Rectangle 22"/>
          <p:cNvSpPr>
            <a:spLocks noChangeAspect="1" noChangeArrowheads="1"/>
          </p:cNvSpPr>
          <p:nvPr/>
        </p:nvSpPr>
        <p:spPr bwMode="auto">
          <a:xfrm>
            <a:off x="3707904" y="3068961"/>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200 MW @ $1</a:t>
            </a:r>
            <a:endParaRPr lang="en-AU" sz="1600" dirty="0">
              <a:latin typeface="+mn-lt"/>
            </a:endParaRPr>
          </a:p>
        </p:txBody>
      </p:sp>
      <p:sp>
        <p:nvSpPr>
          <p:cNvPr id="24" name="Rectangle 23"/>
          <p:cNvSpPr>
            <a:spLocks noChangeAspect="1" noChangeArrowheads="1"/>
          </p:cNvSpPr>
          <p:nvPr/>
        </p:nvSpPr>
        <p:spPr bwMode="auto">
          <a:xfrm>
            <a:off x="3707904" y="2492897"/>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200 MW @ $5</a:t>
            </a:r>
            <a:endParaRPr lang="en-AU" sz="1600" dirty="0">
              <a:latin typeface="+mn-lt"/>
            </a:endParaRPr>
          </a:p>
        </p:txBody>
      </p:sp>
      <p:sp>
        <p:nvSpPr>
          <p:cNvPr id="25" name="Rectangle 24"/>
          <p:cNvSpPr>
            <a:spLocks noChangeAspect="1" noChangeArrowheads="1"/>
          </p:cNvSpPr>
          <p:nvPr/>
        </p:nvSpPr>
        <p:spPr bwMode="auto">
          <a:xfrm>
            <a:off x="3707904" y="1929608"/>
            <a:ext cx="1728192" cy="432047"/>
          </a:xfrm>
          <a:prstGeom prst="rect">
            <a:avLst/>
          </a:prstGeom>
          <a:solidFill>
            <a:schemeClr val="bg1"/>
          </a:solidFill>
          <a:ln w="9525">
            <a:solidFill>
              <a:srgbClr val="000000"/>
            </a:solidFill>
            <a:miter lim="800000"/>
            <a:headEnd/>
            <a:tailEnd/>
          </a:ln>
        </p:spPr>
        <p:txBody>
          <a:bodyPr lIns="92075" tIns="46038" rIns="92075" bIns="46038" anchor="ctr"/>
          <a:lstStyle/>
          <a:p>
            <a:pPr marL="342900" indent="-342900" algn="ctr">
              <a:spcBef>
                <a:spcPct val="20000"/>
              </a:spcBef>
              <a:buFont typeface="Wingdings" pitchFamily="2" charset="2"/>
              <a:buNone/>
              <a:defRPr/>
            </a:pPr>
            <a:r>
              <a:rPr lang="en-AU" sz="1600" dirty="0" smtClean="0">
                <a:latin typeface="+mn-lt"/>
              </a:rPr>
              <a:t>300 MW @ $20</a:t>
            </a:r>
            <a:endParaRPr lang="en-AU" sz="1600" dirty="0">
              <a:latin typeface="+mn-lt"/>
            </a:endParaRPr>
          </a:p>
        </p:txBody>
      </p:sp>
      <p:sp>
        <p:nvSpPr>
          <p:cNvPr id="32" name="TextBox 31"/>
          <p:cNvSpPr txBox="1"/>
          <p:nvPr/>
        </p:nvSpPr>
        <p:spPr>
          <a:xfrm>
            <a:off x="6228184" y="2888939"/>
            <a:ext cx="2088232" cy="792089"/>
          </a:xfrm>
          <a:prstGeom prst="rect">
            <a:avLst/>
          </a:prstGeom>
          <a:solidFill>
            <a:schemeClr val="accent5"/>
          </a:solidFill>
        </p:spPr>
        <p:txBody>
          <a:bodyPr wrap="square" rtlCol="0" anchor="ctr">
            <a:noAutofit/>
          </a:bodyPr>
          <a:lstStyle/>
          <a:p>
            <a:r>
              <a:rPr lang="en-AU" dirty="0" smtClean="0"/>
              <a:t>Objective Function = Total Band Cost</a:t>
            </a:r>
            <a:endParaRPr lang="en-AU" dirty="0"/>
          </a:p>
        </p:txBody>
      </p:sp>
      <p:sp>
        <p:nvSpPr>
          <p:cNvPr id="35" name="Rectangle 34"/>
          <p:cNvSpPr>
            <a:spLocks noChangeAspect="1" noChangeArrowheads="1"/>
          </p:cNvSpPr>
          <p:nvPr/>
        </p:nvSpPr>
        <p:spPr bwMode="auto">
          <a:xfrm>
            <a:off x="480312" y="5301208"/>
            <a:ext cx="1728192" cy="432047"/>
          </a:xfrm>
          <a:prstGeom prst="rect">
            <a:avLst/>
          </a:prstGeom>
          <a:solidFill>
            <a:schemeClr val="bg1">
              <a:lumMod val="85000"/>
            </a:schemeClr>
          </a:solidFill>
          <a:ln w="9525">
            <a:solidFill>
              <a:schemeClr val="bg1">
                <a:lumMod val="85000"/>
              </a:schemeClr>
            </a:solidFill>
            <a:miter lim="800000"/>
            <a:headEnd/>
            <a:tailEnd/>
          </a:ln>
        </p:spPr>
        <p:txBody>
          <a:bodyPr lIns="92075" tIns="46038" rIns="92075" bIns="46038" anchor="ctr"/>
          <a:lstStyle/>
          <a:p>
            <a:pPr marL="342900" indent="-342900" algn="ctr">
              <a:spcBef>
                <a:spcPct val="20000"/>
              </a:spcBef>
              <a:buFont typeface="Wingdings" pitchFamily="2" charset="2"/>
              <a:buNone/>
              <a:defRPr/>
            </a:pPr>
            <a:endParaRPr lang="en-AU" sz="1600" dirty="0">
              <a:latin typeface="+mn-lt"/>
            </a:endParaRPr>
          </a:p>
        </p:txBody>
      </p:sp>
      <p:sp>
        <p:nvSpPr>
          <p:cNvPr id="36" name="TextBox 35"/>
          <p:cNvSpPr txBox="1"/>
          <p:nvPr/>
        </p:nvSpPr>
        <p:spPr>
          <a:xfrm>
            <a:off x="6228184" y="2876298"/>
            <a:ext cx="2088232" cy="792089"/>
          </a:xfrm>
          <a:prstGeom prst="rect">
            <a:avLst/>
          </a:prstGeom>
          <a:solidFill>
            <a:schemeClr val="accent5"/>
          </a:solidFill>
        </p:spPr>
        <p:txBody>
          <a:bodyPr wrap="square" rtlCol="0" anchor="ctr">
            <a:noAutofit/>
          </a:bodyPr>
          <a:lstStyle/>
          <a:p>
            <a:r>
              <a:rPr lang="en-AU" dirty="0" smtClean="0"/>
              <a:t>Objective Function = -$1,250</a:t>
            </a:r>
            <a:endParaRPr lang="en-AU" dirty="0"/>
          </a:p>
        </p:txBody>
      </p:sp>
      <p:sp>
        <p:nvSpPr>
          <p:cNvPr id="37" name="Rectangle 36"/>
          <p:cNvSpPr>
            <a:spLocks noChangeAspect="1" noChangeArrowheads="1"/>
          </p:cNvSpPr>
          <p:nvPr/>
        </p:nvSpPr>
        <p:spPr bwMode="auto">
          <a:xfrm>
            <a:off x="6948266" y="5301208"/>
            <a:ext cx="1728192" cy="432047"/>
          </a:xfrm>
          <a:prstGeom prst="rect">
            <a:avLst/>
          </a:prstGeom>
          <a:solidFill>
            <a:schemeClr val="bg1">
              <a:lumMod val="85000"/>
            </a:schemeClr>
          </a:solidFill>
          <a:ln w="9525">
            <a:solidFill>
              <a:schemeClr val="bg1">
                <a:lumMod val="85000"/>
              </a:schemeClr>
            </a:solidFill>
            <a:miter lim="800000"/>
            <a:headEnd/>
            <a:tailEnd/>
          </a:ln>
        </p:spPr>
        <p:txBody>
          <a:bodyPr lIns="92075" tIns="46038" rIns="92075" bIns="46038" anchor="ctr"/>
          <a:lstStyle/>
          <a:p>
            <a:pPr marL="342900" indent="-342900" algn="ctr">
              <a:spcBef>
                <a:spcPct val="20000"/>
              </a:spcBef>
              <a:buFont typeface="Wingdings" pitchFamily="2" charset="2"/>
              <a:buNone/>
              <a:defRPr/>
            </a:pPr>
            <a:endParaRPr lang="en-AU" sz="1600" dirty="0">
              <a:latin typeface="+mn-lt"/>
            </a:endParaRPr>
          </a:p>
        </p:txBody>
      </p:sp>
      <p:sp>
        <p:nvSpPr>
          <p:cNvPr id="38" name="TextBox 37"/>
          <p:cNvSpPr txBox="1"/>
          <p:nvPr/>
        </p:nvSpPr>
        <p:spPr>
          <a:xfrm>
            <a:off x="6228184" y="2876297"/>
            <a:ext cx="2088232" cy="792089"/>
          </a:xfrm>
          <a:prstGeom prst="rect">
            <a:avLst/>
          </a:prstGeom>
          <a:solidFill>
            <a:schemeClr val="accent5"/>
          </a:solidFill>
        </p:spPr>
        <p:txBody>
          <a:bodyPr wrap="square" rtlCol="0" anchor="ctr">
            <a:noAutofit/>
          </a:bodyPr>
          <a:lstStyle/>
          <a:p>
            <a:r>
              <a:rPr lang="en-AU" dirty="0" smtClean="0"/>
              <a:t>Objective Function = -$1,250</a:t>
            </a:r>
            <a:endParaRPr lang="en-AU" dirty="0"/>
          </a:p>
        </p:txBody>
      </p:sp>
      <p:sp>
        <p:nvSpPr>
          <p:cNvPr id="39" name="Rectangle 38"/>
          <p:cNvSpPr>
            <a:spLocks noChangeAspect="1" noChangeArrowheads="1"/>
          </p:cNvSpPr>
          <p:nvPr/>
        </p:nvSpPr>
        <p:spPr bwMode="auto">
          <a:xfrm>
            <a:off x="4788026" y="5301209"/>
            <a:ext cx="1728192" cy="432047"/>
          </a:xfrm>
          <a:prstGeom prst="rect">
            <a:avLst/>
          </a:prstGeom>
          <a:solidFill>
            <a:schemeClr val="bg1">
              <a:lumMod val="85000"/>
            </a:schemeClr>
          </a:solidFill>
          <a:ln w="9525">
            <a:solidFill>
              <a:schemeClr val="bg1">
                <a:lumMod val="85000"/>
              </a:schemeClr>
            </a:solidFill>
            <a:miter lim="800000"/>
            <a:headEnd/>
            <a:tailEnd/>
          </a:ln>
        </p:spPr>
        <p:txBody>
          <a:bodyPr lIns="92075" tIns="46038" rIns="92075" bIns="46038" anchor="ctr"/>
          <a:lstStyle/>
          <a:p>
            <a:pPr marL="342900" indent="-342900" algn="ctr">
              <a:spcBef>
                <a:spcPct val="20000"/>
              </a:spcBef>
              <a:buFont typeface="Wingdings" pitchFamily="2" charset="2"/>
              <a:buNone/>
              <a:defRPr/>
            </a:pPr>
            <a:endParaRPr lang="en-AU" sz="1600" dirty="0">
              <a:latin typeface="+mn-lt"/>
            </a:endParaRPr>
          </a:p>
        </p:txBody>
      </p:sp>
      <p:sp>
        <p:nvSpPr>
          <p:cNvPr id="40" name="TextBox 39"/>
          <p:cNvSpPr txBox="1"/>
          <p:nvPr/>
        </p:nvSpPr>
        <p:spPr>
          <a:xfrm>
            <a:off x="6218719" y="2876296"/>
            <a:ext cx="2088232" cy="792089"/>
          </a:xfrm>
          <a:prstGeom prst="rect">
            <a:avLst/>
          </a:prstGeom>
          <a:solidFill>
            <a:schemeClr val="accent5"/>
          </a:solidFill>
        </p:spPr>
        <p:txBody>
          <a:bodyPr wrap="square" rtlCol="0" anchor="ctr">
            <a:noAutofit/>
          </a:bodyPr>
          <a:lstStyle/>
          <a:p>
            <a:r>
              <a:rPr lang="en-AU" dirty="0" smtClean="0"/>
              <a:t>Objective Function = -$1,050</a:t>
            </a:r>
            <a:endParaRPr lang="en-AU" dirty="0"/>
          </a:p>
        </p:txBody>
      </p:sp>
      <p:sp>
        <p:nvSpPr>
          <p:cNvPr id="41" name="Rectangle 40"/>
          <p:cNvSpPr>
            <a:spLocks noChangeAspect="1" noChangeArrowheads="1"/>
          </p:cNvSpPr>
          <p:nvPr/>
        </p:nvSpPr>
        <p:spPr bwMode="auto">
          <a:xfrm>
            <a:off x="2644542" y="5301209"/>
            <a:ext cx="1728192" cy="432047"/>
          </a:xfrm>
          <a:prstGeom prst="rect">
            <a:avLst/>
          </a:prstGeom>
          <a:solidFill>
            <a:schemeClr val="bg1">
              <a:lumMod val="85000"/>
            </a:schemeClr>
          </a:solidFill>
          <a:ln w="9525">
            <a:solidFill>
              <a:schemeClr val="bg1">
                <a:lumMod val="85000"/>
              </a:schemeClr>
            </a:solidFill>
            <a:miter lim="800000"/>
            <a:headEnd/>
            <a:tailEnd/>
          </a:ln>
        </p:spPr>
        <p:txBody>
          <a:bodyPr lIns="92075" tIns="46038" rIns="92075" bIns="46038" anchor="ctr"/>
          <a:lstStyle/>
          <a:p>
            <a:pPr marL="342900" indent="-342900" algn="ctr">
              <a:spcBef>
                <a:spcPct val="20000"/>
              </a:spcBef>
              <a:buFont typeface="Wingdings" pitchFamily="2" charset="2"/>
              <a:buNone/>
              <a:defRPr/>
            </a:pPr>
            <a:endParaRPr lang="en-AU" sz="1600" dirty="0">
              <a:latin typeface="+mn-lt"/>
            </a:endParaRPr>
          </a:p>
        </p:txBody>
      </p:sp>
      <p:sp>
        <p:nvSpPr>
          <p:cNvPr id="42" name="TextBox 41"/>
          <p:cNvSpPr txBox="1"/>
          <p:nvPr/>
        </p:nvSpPr>
        <p:spPr>
          <a:xfrm>
            <a:off x="6218719" y="2876296"/>
            <a:ext cx="2088232" cy="792089"/>
          </a:xfrm>
          <a:prstGeom prst="rect">
            <a:avLst/>
          </a:prstGeom>
          <a:solidFill>
            <a:schemeClr val="accent5"/>
          </a:solidFill>
        </p:spPr>
        <p:txBody>
          <a:bodyPr wrap="square" rtlCol="0" anchor="ctr">
            <a:noAutofit/>
          </a:bodyPr>
          <a:lstStyle/>
          <a:p>
            <a:r>
              <a:rPr lang="en-AU" dirty="0" smtClean="0"/>
              <a:t>Objective Function = -$50</a:t>
            </a:r>
            <a:endParaRPr lang="en-AU" dirty="0"/>
          </a:p>
        </p:txBody>
      </p:sp>
      <p:sp>
        <p:nvSpPr>
          <p:cNvPr id="43" name="Rectangle 42"/>
          <p:cNvSpPr>
            <a:spLocks noChangeAspect="1" noChangeArrowheads="1"/>
          </p:cNvSpPr>
          <p:nvPr/>
        </p:nvSpPr>
        <p:spPr bwMode="auto">
          <a:xfrm>
            <a:off x="2644542" y="5805265"/>
            <a:ext cx="1728192" cy="432047"/>
          </a:xfrm>
          <a:prstGeom prst="rect">
            <a:avLst/>
          </a:prstGeom>
          <a:solidFill>
            <a:schemeClr val="bg1">
              <a:lumMod val="85000"/>
            </a:schemeClr>
          </a:solidFill>
          <a:ln w="9525">
            <a:solidFill>
              <a:schemeClr val="bg1">
                <a:lumMod val="85000"/>
              </a:schemeClr>
            </a:solidFill>
            <a:miter lim="800000"/>
            <a:headEnd/>
            <a:tailEnd/>
          </a:ln>
        </p:spPr>
        <p:txBody>
          <a:bodyPr lIns="92075" tIns="46038" rIns="92075" bIns="46038" anchor="ctr"/>
          <a:lstStyle/>
          <a:p>
            <a:pPr marL="342900" indent="-342900" algn="ctr">
              <a:spcBef>
                <a:spcPct val="20000"/>
              </a:spcBef>
              <a:buFont typeface="Wingdings" pitchFamily="2" charset="2"/>
              <a:buNone/>
              <a:defRPr/>
            </a:pPr>
            <a:endParaRPr lang="en-AU" sz="1600" dirty="0">
              <a:latin typeface="+mn-lt"/>
            </a:endParaRPr>
          </a:p>
        </p:txBody>
      </p:sp>
      <p:sp>
        <p:nvSpPr>
          <p:cNvPr id="44" name="TextBox 43"/>
          <p:cNvSpPr txBox="1"/>
          <p:nvPr/>
        </p:nvSpPr>
        <p:spPr>
          <a:xfrm>
            <a:off x="6228184" y="2888938"/>
            <a:ext cx="2088232" cy="792089"/>
          </a:xfrm>
          <a:prstGeom prst="rect">
            <a:avLst/>
          </a:prstGeom>
          <a:solidFill>
            <a:schemeClr val="accent5"/>
          </a:solidFill>
        </p:spPr>
        <p:txBody>
          <a:bodyPr wrap="square" rtlCol="0" anchor="ctr">
            <a:noAutofit/>
          </a:bodyPr>
          <a:lstStyle/>
          <a:p>
            <a:r>
              <a:rPr lang="en-AU" dirty="0" smtClean="0"/>
              <a:t>Objective Function = $2,950</a:t>
            </a:r>
            <a:endParaRPr lang="en-AU" dirty="0"/>
          </a:p>
        </p:txBody>
      </p:sp>
      <p:sp>
        <p:nvSpPr>
          <p:cNvPr id="45" name="TextBox 44"/>
          <p:cNvSpPr txBox="1"/>
          <p:nvPr/>
        </p:nvSpPr>
        <p:spPr>
          <a:xfrm>
            <a:off x="6228184" y="1916803"/>
            <a:ext cx="2088232" cy="504057"/>
          </a:xfrm>
          <a:prstGeom prst="rect">
            <a:avLst/>
          </a:prstGeom>
          <a:solidFill>
            <a:schemeClr val="accent5"/>
          </a:solidFill>
        </p:spPr>
        <p:txBody>
          <a:bodyPr wrap="square" rtlCol="0" anchor="ctr">
            <a:noAutofit/>
          </a:bodyPr>
          <a:lstStyle/>
          <a:p>
            <a:r>
              <a:rPr lang="en-AU" dirty="0" smtClean="0"/>
              <a:t>Price = $20/</a:t>
            </a:r>
            <a:r>
              <a:rPr lang="en-AU" dirty="0" err="1" smtClean="0"/>
              <a:t>MWh</a:t>
            </a:r>
            <a:endParaRPr lang="en-AU" dirty="0"/>
          </a:p>
        </p:txBody>
      </p:sp>
    </p:spTree>
    <p:extLst>
      <p:ext uri="{BB962C8B-B14F-4D97-AF65-F5344CB8AC3E}">
        <p14:creationId xmlns:p14="http://schemas.microsoft.com/office/powerpoint/2010/main" val="266574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1000"/>
                                        <p:tgtEl>
                                          <p:spTgt spid="21"/>
                                        </p:tgtEl>
                                      </p:cBhvr>
                                    </p:animEffect>
                                  </p:childTnLst>
                                </p:cTn>
                              </p:par>
                            </p:childTnLst>
                          </p:cTn>
                        </p:par>
                        <p:par>
                          <p:cTn id="67" fill="hold">
                            <p:stCondLst>
                              <p:cond delay="2000"/>
                            </p:stCondLst>
                            <p:childTnLst>
                              <p:par>
                                <p:cTn id="68" presetID="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1000" fill="hold"/>
                                        <p:tgtEl>
                                          <p:spTgt spid="36"/>
                                        </p:tgtEl>
                                        <p:attrNameLst>
                                          <p:attrName>ppt_x</p:attrName>
                                        </p:attrNameLst>
                                      </p:cBhvr>
                                      <p:tavLst>
                                        <p:tav tm="0">
                                          <p:val>
                                            <p:strVal val="1+#ppt_w/2"/>
                                          </p:val>
                                        </p:tav>
                                        <p:tav tm="100000">
                                          <p:val>
                                            <p:strVal val="#ppt_x"/>
                                          </p:val>
                                        </p:tav>
                                      </p:tavLst>
                                    </p:anim>
                                    <p:anim calcmode="lin" valueType="num">
                                      <p:cBhvr additive="base">
                                        <p:cTn id="71"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000"/>
                                        <p:tgtEl>
                                          <p:spTgt spid="22"/>
                                        </p:tgtEl>
                                      </p:cBhvr>
                                    </p:animEffect>
                                  </p:childTnLst>
                                </p:cTn>
                              </p:par>
                            </p:childTnLst>
                          </p:cTn>
                        </p:par>
                        <p:par>
                          <p:cTn id="81" fill="hold">
                            <p:stCondLst>
                              <p:cond delay="2000"/>
                            </p:stCondLst>
                            <p:childTnLst>
                              <p:par>
                                <p:cTn id="82" presetID="2" presetClass="entr" presetSubtype="2"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1000" fill="hold"/>
                                        <p:tgtEl>
                                          <p:spTgt spid="38"/>
                                        </p:tgtEl>
                                        <p:attrNameLst>
                                          <p:attrName>ppt_x</p:attrName>
                                        </p:attrNameLst>
                                      </p:cBhvr>
                                      <p:tavLst>
                                        <p:tav tm="0">
                                          <p:val>
                                            <p:strVal val="1+#ppt_w/2"/>
                                          </p:val>
                                        </p:tav>
                                        <p:tav tm="100000">
                                          <p:val>
                                            <p:strVal val="#ppt_x"/>
                                          </p:val>
                                        </p:tav>
                                      </p:tavLst>
                                    </p:anim>
                                    <p:anim calcmode="lin" valueType="num">
                                      <p:cBhvr additive="base">
                                        <p:cTn id="85"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2000"/>
                            </p:stCondLst>
                            <p:childTnLst>
                              <p:par>
                                <p:cTn id="96" presetID="2" presetClass="entr" presetSubtype="2"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additive="base">
                                        <p:cTn id="98" dur="1000" fill="hold"/>
                                        <p:tgtEl>
                                          <p:spTgt spid="40"/>
                                        </p:tgtEl>
                                        <p:attrNameLst>
                                          <p:attrName>ppt_x</p:attrName>
                                        </p:attrNameLst>
                                      </p:cBhvr>
                                      <p:tavLst>
                                        <p:tav tm="0">
                                          <p:val>
                                            <p:strVal val="1+#ppt_w/2"/>
                                          </p:val>
                                        </p:tav>
                                        <p:tav tm="100000">
                                          <p:val>
                                            <p:strVal val="#ppt_x"/>
                                          </p:val>
                                        </p:tav>
                                      </p:tavLst>
                                    </p:anim>
                                    <p:anim calcmode="lin" valueType="num">
                                      <p:cBhvr additive="base">
                                        <p:cTn id="99"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left)">
                                      <p:cBhvr>
                                        <p:cTn id="108" dur="1000"/>
                                        <p:tgtEl>
                                          <p:spTgt spid="24"/>
                                        </p:tgtEl>
                                      </p:cBhvr>
                                    </p:animEffect>
                                  </p:childTnLst>
                                </p:cTn>
                              </p:par>
                            </p:childTnLst>
                          </p:cTn>
                        </p:par>
                        <p:par>
                          <p:cTn id="109" fill="hold">
                            <p:stCondLst>
                              <p:cond delay="2000"/>
                            </p:stCondLst>
                            <p:childTnLst>
                              <p:par>
                                <p:cTn id="110" presetID="2" presetClass="entr" presetSubtype="2"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additive="base">
                                        <p:cTn id="112" dur="1000" fill="hold"/>
                                        <p:tgtEl>
                                          <p:spTgt spid="42"/>
                                        </p:tgtEl>
                                        <p:attrNameLst>
                                          <p:attrName>ppt_x</p:attrName>
                                        </p:attrNameLst>
                                      </p:cBhvr>
                                      <p:tavLst>
                                        <p:tav tm="0">
                                          <p:val>
                                            <p:strVal val="1+#ppt_w/2"/>
                                          </p:val>
                                        </p:tav>
                                        <p:tav tm="100000">
                                          <p:val>
                                            <p:strVal val="#ppt_x"/>
                                          </p:val>
                                        </p:tav>
                                      </p:tavLst>
                                    </p:anim>
                                    <p:anim calcmode="lin" valueType="num">
                                      <p:cBhvr additive="base">
                                        <p:cTn id="113"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1000"/>
                                        <p:tgtEl>
                                          <p:spTgt spid="4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left)">
                                      <p:cBhvr>
                                        <p:cTn id="122" dur="1000"/>
                                        <p:tgtEl>
                                          <p:spTgt spid="25"/>
                                        </p:tgtEl>
                                      </p:cBhvr>
                                    </p:animEffect>
                                  </p:childTnLst>
                                </p:cTn>
                              </p:par>
                            </p:childTnLst>
                          </p:cTn>
                        </p:par>
                        <p:par>
                          <p:cTn id="123" fill="hold">
                            <p:stCondLst>
                              <p:cond delay="2000"/>
                            </p:stCondLst>
                            <p:childTnLst>
                              <p:par>
                                <p:cTn id="124" presetID="2" presetClass="entr" presetSubtype="2" fill="hold" grpId="0" nodeType="after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additive="base">
                                        <p:cTn id="126" dur="1000" fill="hold"/>
                                        <p:tgtEl>
                                          <p:spTgt spid="44"/>
                                        </p:tgtEl>
                                        <p:attrNameLst>
                                          <p:attrName>ppt_x</p:attrName>
                                        </p:attrNameLst>
                                      </p:cBhvr>
                                      <p:tavLst>
                                        <p:tav tm="0">
                                          <p:val>
                                            <p:strVal val="1+#ppt_w/2"/>
                                          </p:val>
                                        </p:tav>
                                        <p:tav tm="100000">
                                          <p:val>
                                            <p:strVal val="#ppt_x"/>
                                          </p:val>
                                        </p:tav>
                                      </p:tavLst>
                                    </p:anim>
                                    <p:anim calcmode="lin" valueType="num">
                                      <p:cBhvr additive="base">
                                        <p:cTn id="127" dur="1000" fill="hold"/>
                                        <p:tgtEl>
                                          <p:spTgt spid="44"/>
                                        </p:tgtEl>
                                        <p:attrNameLst>
                                          <p:attrName>ppt_y</p:attrName>
                                        </p:attrNameLst>
                                      </p:cBhvr>
                                      <p:tavLst>
                                        <p:tav tm="0">
                                          <p:val>
                                            <p:strVal val="#ppt_y"/>
                                          </p:val>
                                        </p:tav>
                                        <p:tav tm="100000">
                                          <p:val>
                                            <p:strVal val="#ppt_y"/>
                                          </p:val>
                                        </p:tav>
                                      </p:tavLst>
                                    </p:anim>
                                  </p:childTnLst>
                                </p:cTn>
                              </p:par>
                            </p:childTnLst>
                          </p:cTn>
                        </p:par>
                        <p:par>
                          <p:cTn id="128" fill="hold">
                            <p:stCondLst>
                              <p:cond delay="3000"/>
                            </p:stCondLst>
                            <p:childTnLst>
                              <p:par>
                                <p:cTn id="129" presetID="2" presetClass="entr" presetSubtype="2" fill="hold" grpId="0" nodeType="afterEffect">
                                  <p:stCondLst>
                                    <p:cond delay="100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1+#ppt_w/2"/>
                                          </p:val>
                                        </p:tav>
                                        <p:tav tm="100000">
                                          <p:val>
                                            <p:strVal val="#ppt_x"/>
                                          </p:val>
                                        </p:tav>
                                      </p:tavLst>
                                    </p:anim>
                                    <p:anim calcmode="lin" valueType="num">
                                      <p:cBhvr additive="base">
                                        <p:cTn id="1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4" grpId="0" animBg="1"/>
      <p:bldP spid="4" grpId="0"/>
      <p:bldP spid="6" grpId="0" animBg="1"/>
      <p:bldP spid="7" grpId="0" animBg="1"/>
      <p:bldP spid="8" grpId="0" animBg="1"/>
      <p:bldP spid="9" grpId="0" animBg="1"/>
      <p:bldP spid="10" grpId="0" animBg="1"/>
      <p:bldP spid="11" grpId="0" animBg="1"/>
      <p:bldP spid="12" grpId="0" animBg="1"/>
      <p:bldP spid="13" grpId="0" animBg="1"/>
      <p:bldP spid="21" grpId="0" animBg="1"/>
      <p:bldP spid="22" grpId="0" animBg="1"/>
      <p:bldP spid="23" grpId="0" animBg="1"/>
      <p:bldP spid="24" grpId="0" animBg="1"/>
      <p:bldP spid="25" grpId="0" animBg="1"/>
      <p:bldP spid="32"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defRPr/>
            </a:pPr>
            <a:r>
              <a:rPr lang="en-AU" dirty="0" smtClean="0"/>
              <a:t>Dispatch Price &amp; Spot Price</a:t>
            </a:r>
          </a:p>
        </p:txBody>
      </p:sp>
      <p:sp>
        <p:nvSpPr>
          <p:cNvPr id="289795" name="Text Box 3"/>
          <p:cNvSpPr txBox="1">
            <a:spLocks noChangeArrowheads="1"/>
          </p:cNvSpPr>
          <p:nvPr/>
        </p:nvSpPr>
        <p:spPr bwMode="auto">
          <a:xfrm>
            <a:off x="762000" y="1600200"/>
            <a:ext cx="3209925" cy="579438"/>
          </a:xfrm>
          <a:prstGeom prst="rect">
            <a:avLst/>
          </a:prstGeom>
          <a:noFill/>
          <a:ln w="12700">
            <a:noFill/>
            <a:miter lim="800000"/>
            <a:headEnd type="none" w="sm" len="sm"/>
            <a:tailEnd type="none" w="lg" len="lg"/>
          </a:ln>
        </p:spPr>
        <p:txBody>
          <a:bodyPr/>
          <a:lstStyle/>
          <a:p>
            <a:pPr>
              <a:defRPr/>
            </a:pPr>
            <a:r>
              <a:rPr lang="en-AU" sz="2200" b="1">
                <a:solidFill>
                  <a:srgbClr val="0000FF"/>
                </a:solidFill>
                <a:latin typeface="+mn-lt"/>
              </a:rPr>
              <a:t>Dispatch Price</a:t>
            </a:r>
          </a:p>
        </p:txBody>
      </p:sp>
      <p:sp>
        <p:nvSpPr>
          <p:cNvPr id="289797" name="Text Box 5"/>
          <p:cNvSpPr txBox="1">
            <a:spLocks noChangeArrowheads="1"/>
          </p:cNvSpPr>
          <p:nvPr/>
        </p:nvSpPr>
        <p:spPr bwMode="auto">
          <a:xfrm>
            <a:off x="5029200" y="1600200"/>
            <a:ext cx="2743200" cy="579438"/>
          </a:xfrm>
          <a:prstGeom prst="rect">
            <a:avLst/>
          </a:prstGeom>
          <a:noFill/>
          <a:ln w="12700">
            <a:noFill/>
            <a:miter lim="800000"/>
            <a:headEnd type="none" w="sm" len="sm"/>
            <a:tailEnd type="none" w="lg" len="lg"/>
          </a:ln>
        </p:spPr>
        <p:txBody>
          <a:bodyPr/>
          <a:lstStyle/>
          <a:p>
            <a:pPr algn="ctr">
              <a:defRPr/>
            </a:pPr>
            <a:r>
              <a:rPr lang="en-AU" sz="2200" b="1" dirty="0">
                <a:solidFill>
                  <a:srgbClr val="9900CC"/>
                </a:solidFill>
                <a:latin typeface="+mn-lt"/>
              </a:rPr>
              <a:t>Spot Price</a:t>
            </a:r>
          </a:p>
        </p:txBody>
      </p:sp>
      <p:sp>
        <p:nvSpPr>
          <p:cNvPr id="289799" name="Text Box 7"/>
          <p:cNvSpPr txBox="1">
            <a:spLocks noChangeArrowheads="1"/>
          </p:cNvSpPr>
          <p:nvPr/>
        </p:nvSpPr>
        <p:spPr bwMode="auto">
          <a:xfrm>
            <a:off x="5289550" y="5538788"/>
            <a:ext cx="3240088" cy="769937"/>
          </a:xfrm>
          <a:prstGeom prst="rect">
            <a:avLst/>
          </a:prstGeom>
          <a:noFill/>
          <a:ln w="12700">
            <a:noFill/>
            <a:miter lim="800000"/>
            <a:headEnd type="none" w="sm" len="sm"/>
            <a:tailEnd type="none" w="lg" len="lg"/>
          </a:ln>
        </p:spPr>
        <p:txBody>
          <a:bodyPr>
            <a:spAutoFit/>
          </a:bodyPr>
          <a:lstStyle/>
          <a:p>
            <a:pPr>
              <a:defRPr/>
            </a:pPr>
            <a:r>
              <a:rPr lang="en-AU" sz="2200" b="1" u="sng" dirty="0">
                <a:solidFill>
                  <a:srgbClr val="9900CC"/>
                </a:solidFill>
                <a:latin typeface="+mn-lt"/>
              </a:rPr>
              <a:t>Spot</a:t>
            </a:r>
            <a:r>
              <a:rPr lang="en-AU" sz="2200" b="1" dirty="0">
                <a:solidFill>
                  <a:srgbClr val="9900CC"/>
                </a:solidFill>
                <a:latin typeface="+mn-lt"/>
              </a:rPr>
              <a:t> Price is used in Settlement Process</a:t>
            </a:r>
          </a:p>
        </p:txBody>
      </p:sp>
      <p:pic>
        <p:nvPicPr>
          <p:cNvPr id="2898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319588"/>
            <a:ext cx="19050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pic>
      <p:sp>
        <p:nvSpPr>
          <p:cNvPr id="289801" name="Text Box 9"/>
          <p:cNvSpPr txBox="1">
            <a:spLocks noChangeArrowheads="1"/>
          </p:cNvSpPr>
          <p:nvPr/>
        </p:nvSpPr>
        <p:spPr bwMode="auto">
          <a:xfrm>
            <a:off x="609600" y="2255838"/>
            <a:ext cx="2657475" cy="1446212"/>
          </a:xfrm>
          <a:prstGeom prst="rect">
            <a:avLst/>
          </a:prstGeom>
          <a:noFill/>
          <a:ln w="9525">
            <a:noFill/>
            <a:miter lim="800000"/>
            <a:headEnd/>
            <a:tailEnd/>
          </a:ln>
        </p:spPr>
        <p:txBody>
          <a:bodyPr wrap="none">
            <a:spAutoFit/>
          </a:bodyPr>
          <a:lstStyle/>
          <a:p>
            <a:pPr>
              <a:defRPr/>
            </a:pPr>
            <a:r>
              <a:rPr lang="en-AU" sz="2200" b="1">
                <a:solidFill>
                  <a:srgbClr val="0000FF"/>
                </a:solidFill>
                <a:latin typeface="+mn-lt"/>
              </a:rPr>
              <a:t>= Price calculated </a:t>
            </a:r>
          </a:p>
          <a:p>
            <a:pPr>
              <a:defRPr/>
            </a:pPr>
            <a:r>
              <a:rPr lang="en-AU" sz="2200" b="1">
                <a:solidFill>
                  <a:srgbClr val="0000FF"/>
                </a:solidFill>
                <a:latin typeface="+mn-lt"/>
              </a:rPr>
              <a:t>   in the Dispatch </a:t>
            </a:r>
          </a:p>
          <a:p>
            <a:pPr>
              <a:defRPr/>
            </a:pPr>
            <a:r>
              <a:rPr lang="en-AU" sz="2200" b="1">
                <a:solidFill>
                  <a:srgbClr val="0000FF"/>
                </a:solidFill>
                <a:latin typeface="+mn-lt"/>
              </a:rPr>
              <a:t>   Process </a:t>
            </a:r>
          </a:p>
          <a:p>
            <a:pPr>
              <a:defRPr/>
            </a:pPr>
            <a:r>
              <a:rPr lang="en-AU" sz="2200" b="1">
                <a:solidFill>
                  <a:srgbClr val="0000FF"/>
                </a:solidFill>
                <a:latin typeface="+mn-lt"/>
              </a:rPr>
              <a:t>   (5 minutes)</a:t>
            </a:r>
          </a:p>
        </p:txBody>
      </p:sp>
      <p:sp>
        <p:nvSpPr>
          <p:cNvPr id="289802" name="Line 10"/>
          <p:cNvSpPr>
            <a:spLocks noChangeShapeType="1"/>
          </p:cNvSpPr>
          <p:nvPr/>
        </p:nvSpPr>
        <p:spPr bwMode="auto">
          <a:xfrm>
            <a:off x="4572000" y="1447800"/>
            <a:ext cx="0" cy="5181600"/>
          </a:xfrm>
          <a:prstGeom prst="line">
            <a:avLst/>
          </a:prstGeom>
          <a:noFill/>
          <a:ln w="9525">
            <a:solidFill>
              <a:schemeClr val="tx1"/>
            </a:solidFill>
            <a:round/>
            <a:headEnd/>
            <a:tailEnd/>
          </a:ln>
        </p:spPr>
        <p:txBody>
          <a:bodyPr/>
          <a:lstStyle/>
          <a:p>
            <a:pPr>
              <a:defRPr/>
            </a:pPr>
            <a:endParaRPr lang="en-AU" sz="2200">
              <a:latin typeface="+mn-lt"/>
            </a:endParaRPr>
          </a:p>
        </p:txBody>
      </p:sp>
      <p:sp>
        <p:nvSpPr>
          <p:cNvPr id="289803" name="Text Box 11"/>
          <p:cNvSpPr txBox="1">
            <a:spLocks noChangeArrowheads="1"/>
          </p:cNvSpPr>
          <p:nvPr/>
        </p:nvSpPr>
        <p:spPr bwMode="auto">
          <a:xfrm>
            <a:off x="5006975" y="2195513"/>
            <a:ext cx="3325813" cy="1784350"/>
          </a:xfrm>
          <a:prstGeom prst="rect">
            <a:avLst/>
          </a:prstGeom>
          <a:noFill/>
          <a:ln w="9525">
            <a:noFill/>
            <a:miter lim="800000"/>
            <a:headEnd/>
            <a:tailEnd/>
          </a:ln>
        </p:spPr>
        <p:txBody>
          <a:bodyPr wrap="none">
            <a:spAutoFit/>
          </a:bodyPr>
          <a:lstStyle/>
          <a:p>
            <a:pPr>
              <a:defRPr/>
            </a:pPr>
            <a:r>
              <a:rPr lang="en-AU" sz="2200" b="1" dirty="0">
                <a:solidFill>
                  <a:srgbClr val="9900CC"/>
                </a:solidFill>
                <a:latin typeface="+mn-lt"/>
              </a:rPr>
              <a:t>=</a:t>
            </a:r>
            <a:r>
              <a:rPr lang="en-AU" sz="2200" b="1" dirty="0">
                <a:solidFill>
                  <a:srgbClr val="0000FF"/>
                </a:solidFill>
                <a:latin typeface="+mn-lt"/>
              </a:rPr>
              <a:t> </a:t>
            </a:r>
            <a:r>
              <a:rPr lang="en-AU" sz="2200" b="1" dirty="0">
                <a:solidFill>
                  <a:srgbClr val="9900CC"/>
                </a:solidFill>
                <a:latin typeface="+mn-lt"/>
              </a:rPr>
              <a:t>Average of </a:t>
            </a:r>
          </a:p>
          <a:p>
            <a:pPr>
              <a:defRPr/>
            </a:pPr>
            <a:r>
              <a:rPr lang="en-AU" sz="2200" b="1" dirty="0">
                <a:solidFill>
                  <a:srgbClr val="9900CC"/>
                </a:solidFill>
                <a:latin typeface="+mn-lt"/>
              </a:rPr>
              <a:t>   Dispatch Prices</a:t>
            </a:r>
          </a:p>
          <a:p>
            <a:pPr>
              <a:defRPr/>
            </a:pPr>
            <a:r>
              <a:rPr lang="en-AU" sz="2200" b="1" dirty="0">
                <a:solidFill>
                  <a:srgbClr val="9900CC"/>
                </a:solidFill>
                <a:latin typeface="+mn-lt"/>
              </a:rPr>
              <a:t>   over half hour period </a:t>
            </a:r>
          </a:p>
          <a:p>
            <a:pPr>
              <a:defRPr/>
            </a:pPr>
            <a:r>
              <a:rPr lang="en-AU" sz="2200" b="1" dirty="0">
                <a:solidFill>
                  <a:srgbClr val="9900CC"/>
                </a:solidFill>
                <a:latin typeface="+mn-lt"/>
              </a:rPr>
              <a:t>   (30 minutes)</a:t>
            </a:r>
          </a:p>
          <a:p>
            <a:pPr>
              <a:defRPr/>
            </a:pPr>
            <a:endParaRPr lang="en-AU" sz="2200" dirty="0">
              <a:solidFill>
                <a:srgbClr val="9900CC"/>
              </a:solidFill>
              <a:latin typeface="+mn-lt"/>
            </a:endParaRPr>
          </a:p>
        </p:txBody>
      </p:sp>
      <p:pic>
        <p:nvPicPr>
          <p:cNvPr id="28980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298950"/>
            <a:ext cx="152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05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9795"/>
                                        </p:tgtEl>
                                        <p:attrNameLst>
                                          <p:attrName>style.visibility</p:attrName>
                                        </p:attrNameLst>
                                      </p:cBhvr>
                                      <p:to>
                                        <p:strVal val="visible"/>
                                      </p:to>
                                    </p:set>
                                    <p:anim calcmode="lin" valueType="num">
                                      <p:cBhvr additive="base">
                                        <p:cTn id="7" dur="500" fill="hold"/>
                                        <p:tgtEl>
                                          <p:spTgt spid="289795"/>
                                        </p:tgtEl>
                                        <p:attrNameLst>
                                          <p:attrName>ppt_x</p:attrName>
                                        </p:attrNameLst>
                                      </p:cBhvr>
                                      <p:tavLst>
                                        <p:tav tm="0">
                                          <p:val>
                                            <p:strVal val="0-#ppt_w/2"/>
                                          </p:val>
                                        </p:tav>
                                        <p:tav tm="100000">
                                          <p:val>
                                            <p:strVal val="#ppt_x"/>
                                          </p:val>
                                        </p:tav>
                                      </p:tavLst>
                                    </p:anim>
                                    <p:anim calcmode="lin" valueType="num">
                                      <p:cBhvr additive="base">
                                        <p:cTn id="8" dur="500" fill="hold"/>
                                        <p:tgtEl>
                                          <p:spTgt spid="2897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289797"/>
                                        </p:tgtEl>
                                        <p:attrNameLst>
                                          <p:attrName>style.visibility</p:attrName>
                                        </p:attrNameLst>
                                      </p:cBhvr>
                                      <p:to>
                                        <p:strVal val="visible"/>
                                      </p:to>
                                    </p:set>
                                    <p:anim calcmode="lin" valueType="num">
                                      <p:cBhvr additive="base">
                                        <p:cTn id="12" dur="500" fill="hold"/>
                                        <p:tgtEl>
                                          <p:spTgt spid="289797"/>
                                        </p:tgtEl>
                                        <p:attrNameLst>
                                          <p:attrName>ppt_x</p:attrName>
                                        </p:attrNameLst>
                                      </p:cBhvr>
                                      <p:tavLst>
                                        <p:tav tm="0">
                                          <p:val>
                                            <p:strVal val="1+#ppt_w/2"/>
                                          </p:val>
                                        </p:tav>
                                        <p:tav tm="100000">
                                          <p:val>
                                            <p:strVal val="#ppt_x"/>
                                          </p:val>
                                        </p:tav>
                                      </p:tavLst>
                                    </p:anim>
                                    <p:anim calcmode="lin" valueType="num">
                                      <p:cBhvr additive="base">
                                        <p:cTn id="13" dur="500" fill="hold"/>
                                        <p:tgtEl>
                                          <p:spTgt spid="28979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289802"/>
                                        </p:tgtEl>
                                        <p:attrNameLst>
                                          <p:attrName>style.visibility</p:attrName>
                                        </p:attrNameLst>
                                      </p:cBhvr>
                                      <p:to>
                                        <p:strVal val="visible"/>
                                      </p:to>
                                    </p:set>
                                    <p:anim calcmode="lin" valueType="num">
                                      <p:cBhvr additive="base">
                                        <p:cTn id="17" dur="500" fill="hold"/>
                                        <p:tgtEl>
                                          <p:spTgt spid="289802"/>
                                        </p:tgtEl>
                                        <p:attrNameLst>
                                          <p:attrName>ppt_x</p:attrName>
                                        </p:attrNameLst>
                                      </p:cBhvr>
                                      <p:tavLst>
                                        <p:tav tm="0">
                                          <p:val>
                                            <p:strVal val="#ppt_x"/>
                                          </p:val>
                                        </p:tav>
                                        <p:tav tm="100000">
                                          <p:val>
                                            <p:strVal val="#ppt_x"/>
                                          </p:val>
                                        </p:tav>
                                      </p:tavLst>
                                    </p:anim>
                                    <p:anim calcmode="lin" valueType="num">
                                      <p:cBhvr additive="base">
                                        <p:cTn id="18" dur="500" fill="hold"/>
                                        <p:tgtEl>
                                          <p:spTgt spid="28980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289801"/>
                                        </p:tgtEl>
                                        <p:attrNameLst>
                                          <p:attrName>style.visibility</p:attrName>
                                        </p:attrNameLst>
                                      </p:cBhvr>
                                      <p:to>
                                        <p:strVal val="visible"/>
                                      </p:to>
                                    </p:set>
                                    <p:anim calcmode="lin" valueType="num">
                                      <p:cBhvr additive="base">
                                        <p:cTn id="22" dur="500" fill="hold"/>
                                        <p:tgtEl>
                                          <p:spTgt spid="289801"/>
                                        </p:tgtEl>
                                        <p:attrNameLst>
                                          <p:attrName>ppt_x</p:attrName>
                                        </p:attrNameLst>
                                      </p:cBhvr>
                                      <p:tavLst>
                                        <p:tav tm="0">
                                          <p:val>
                                            <p:strVal val="0-#ppt_w/2"/>
                                          </p:val>
                                        </p:tav>
                                        <p:tav tm="100000">
                                          <p:val>
                                            <p:strVal val="#ppt_x"/>
                                          </p:val>
                                        </p:tav>
                                      </p:tavLst>
                                    </p:anim>
                                    <p:anim calcmode="lin" valueType="num">
                                      <p:cBhvr additive="base">
                                        <p:cTn id="23" dur="500" fill="hold"/>
                                        <p:tgtEl>
                                          <p:spTgt spid="28980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nodeType="afterEffect">
                                  <p:stCondLst>
                                    <p:cond delay="0"/>
                                  </p:stCondLst>
                                  <p:childTnLst>
                                    <p:set>
                                      <p:cBhvr>
                                        <p:cTn id="26" dur="1" fill="hold">
                                          <p:stCondLst>
                                            <p:cond delay="0"/>
                                          </p:stCondLst>
                                        </p:cTn>
                                        <p:tgtEl>
                                          <p:spTgt spid="289800"/>
                                        </p:tgtEl>
                                        <p:attrNameLst>
                                          <p:attrName>style.visibility</p:attrName>
                                        </p:attrNameLst>
                                      </p:cBhvr>
                                      <p:to>
                                        <p:strVal val="visible"/>
                                      </p:to>
                                    </p:set>
                                    <p:anim calcmode="lin" valueType="num">
                                      <p:cBhvr additive="base">
                                        <p:cTn id="27" dur="500" fill="hold"/>
                                        <p:tgtEl>
                                          <p:spTgt spid="289800"/>
                                        </p:tgtEl>
                                        <p:attrNameLst>
                                          <p:attrName>ppt_x</p:attrName>
                                        </p:attrNameLst>
                                      </p:cBhvr>
                                      <p:tavLst>
                                        <p:tav tm="0">
                                          <p:val>
                                            <p:strVal val="0-#ppt_w/2"/>
                                          </p:val>
                                        </p:tav>
                                        <p:tav tm="100000">
                                          <p:val>
                                            <p:strVal val="#ppt_x"/>
                                          </p:val>
                                        </p:tav>
                                      </p:tavLst>
                                    </p:anim>
                                    <p:anim calcmode="lin" valueType="num">
                                      <p:cBhvr additive="base">
                                        <p:cTn id="28" dur="500" fill="hold"/>
                                        <p:tgtEl>
                                          <p:spTgt spid="28980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500"/>
                            </p:stCondLst>
                            <p:childTnLst>
                              <p:par>
                                <p:cTn id="30" presetID="2" presetClass="entr" presetSubtype="2" fill="hold" grpId="0" nodeType="afterEffect">
                                  <p:stCondLst>
                                    <p:cond delay="1000"/>
                                  </p:stCondLst>
                                  <p:childTnLst>
                                    <p:set>
                                      <p:cBhvr>
                                        <p:cTn id="31" dur="1" fill="hold">
                                          <p:stCondLst>
                                            <p:cond delay="0"/>
                                          </p:stCondLst>
                                        </p:cTn>
                                        <p:tgtEl>
                                          <p:spTgt spid="289803"/>
                                        </p:tgtEl>
                                        <p:attrNameLst>
                                          <p:attrName>style.visibility</p:attrName>
                                        </p:attrNameLst>
                                      </p:cBhvr>
                                      <p:to>
                                        <p:strVal val="visible"/>
                                      </p:to>
                                    </p:set>
                                    <p:anim calcmode="lin" valueType="num">
                                      <p:cBhvr additive="base">
                                        <p:cTn id="32" dur="500" fill="hold"/>
                                        <p:tgtEl>
                                          <p:spTgt spid="289803"/>
                                        </p:tgtEl>
                                        <p:attrNameLst>
                                          <p:attrName>ppt_x</p:attrName>
                                        </p:attrNameLst>
                                      </p:cBhvr>
                                      <p:tavLst>
                                        <p:tav tm="0">
                                          <p:val>
                                            <p:strVal val="1+#ppt_w/2"/>
                                          </p:val>
                                        </p:tav>
                                        <p:tav tm="100000">
                                          <p:val>
                                            <p:strVal val="#ppt_x"/>
                                          </p:val>
                                        </p:tav>
                                      </p:tavLst>
                                    </p:anim>
                                    <p:anim calcmode="lin" valueType="num">
                                      <p:cBhvr additive="base">
                                        <p:cTn id="33" dur="500" fill="hold"/>
                                        <p:tgtEl>
                                          <p:spTgt spid="28980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7000"/>
                            </p:stCondLst>
                            <p:childTnLst>
                              <p:par>
                                <p:cTn id="35" presetID="2" presetClass="entr" presetSubtype="2" fill="hold" nodeType="afterEffect">
                                  <p:stCondLst>
                                    <p:cond delay="0"/>
                                  </p:stCondLst>
                                  <p:childTnLst>
                                    <p:set>
                                      <p:cBhvr>
                                        <p:cTn id="36" dur="1" fill="hold">
                                          <p:stCondLst>
                                            <p:cond delay="0"/>
                                          </p:stCondLst>
                                        </p:cTn>
                                        <p:tgtEl>
                                          <p:spTgt spid="289805"/>
                                        </p:tgtEl>
                                        <p:attrNameLst>
                                          <p:attrName>style.visibility</p:attrName>
                                        </p:attrNameLst>
                                      </p:cBhvr>
                                      <p:to>
                                        <p:strVal val="visible"/>
                                      </p:to>
                                    </p:set>
                                    <p:anim calcmode="lin" valueType="num">
                                      <p:cBhvr additive="base">
                                        <p:cTn id="37" dur="500" fill="hold"/>
                                        <p:tgtEl>
                                          <p:spTgt spid="289805"/>
                                        </p:tgtEl>
                                        <p:attrNameLst>
                                          <p:attrName>ppt_x</p:attrName>
                                        </p:attrNameLst>
                                      </p:cBhvr>
                                      <p:tavLst>
                                        <p:tav tm="0">
                                          <p:val>
                                            <p:strVal val="1+#ppt_w/2"/>
                                          </p:val>
                                        </p:tav>
                                        <p:tav tm="100000">
                                          <p:val>
                                            <p:strVal val="#ppt_x"/>
                                          </p:val>
                                        </p:tav>
                                      </p:tavLst>
                                    </p:anim>
                                    <p:anim calcmode="lin" valueType="num">
                                      <p:cBhvr additive="base">
                                        <p:cTn id="38" dur="500" fill="hold"/>
                                        <p:tgtEl>
                                          <p:spTgt spid="28980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500"/>
                            </p:stCondLst>
                            <p:childTnLst>
                              <p:par>
                                <p:cTn id="40" presetID="5" presetClass="entr" presetSubtype="10" fill="hold" grpId="0" nodeType="afterEffect">
                                  <p:stCondLst>
                                    <p:cond delay="1000"/>
                                  </p:stCondLst>
                                  <p:childTnLst>
                                    <p:set>
                                      <p:cBhvr>
                                        <p:cTn id="41" dur="1" fill="hold">
                                          <p:stCondLst>
                                            <p:cond delay="0"/>
                                          </p:stCondLst>
                                        </p:cTn>
                                        <p:tgtEl>
                                          <p:spTgt spid="289799"/>
                                        </p:tgtEl>
                                        <p:attrNameLst>
                                          <p:attrName>style.visibility</p:attrName>
                                        </p:attrNameLst>
                                      </p:cBhvr>
                                      <p:to>
                                        <p:strVal val="visible"/>
                                      </p:to>
                                    </p:set>
                                    <p:animEffect transition="in" filter="checkerboard(across)">
                                      <p:cBhvr>
                                        <p:cTn id="42" dur="500"/>
                                        <p:tgtEl>
                                          <p:spTgt spid="289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autoUpdateAnimBg="0"/>
      <p:bldP spid="289797" grpId="0" autoUpdateAnimBg="0"/>
      <p:bldP spid="289799" grpId="0" autoUpdateAnimBg="0"/>
      <p:bldP spid="289801" grpId="0" autoUpdateAnimBg="0"/>
      <p:bldP spid="28980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Price revision - NEM</a:t>
            </a:r>
            <a:endParaRPr lang="en-AU" dirty="0"/>
          </a:p>
        </p:txBody>
      </p:sp>
      <p:sp>
        <p:nvSpPr>
          <p:cNvPr id="3" name="Content Placeholder 2"/>
          <p:cNvSpPr>
            <a:spLocks noGrp="1"/>
          </p:cNvSpPr>
          <p:nvPr>
            <p:ph idx="1"/>
          </p:nvPr>
        </p:nvSpPr>
        <p:spPr/>
        <p:txBody>
          <a:bodyPr>
            <a:normAutofit/>
          </a:bodyPr>
          <a:lstStyle/>
          <a:p>
            <a:pPr>
              <a:spcBef>
                <a:spcPts val="1200"/>
              </a:spcBef>
              <a:spcAft>
                <a:spcPts val="1200"/>
              </a:spcAft>
            </a:pPr>
            <a:r>
              <a:rPr lang="en-AU" sz="2800" dirty="0" smtClean="0"/>
              <a:t>Dispatch infeasibility</a:t>
            </a:r>
          </a:p>
          <a:p>
            <a:pPr>
              <a:spcBef>
                <a:spcPts val="1200"/>
              </a:spcBef>
              <a:spcAft>
                <a:spcPts val="1200"/>
              </a:spcAft>
            </a:pPr>
            <a:r>
              <a:rPr lang="en-AU" sz="2800" dirty="0" smtClean="0"/>
              <a:t>Manifestly incorrect input</a:t>
            </a:r>
            <a:endParaRPr lang="en-AU" sz="2800" dirty="0"/>
          </a:p>
          <a:p>
            <a:pPr>
              <a:spcBef>
                <a:spcPts val="1200"/>
              </a:spcBef>
              <a:spcAft>
                <a:spcPts val="1200"/>
              </a:spcAft>
            </a:pPr>
            <a:endParaRPr lang="en-AU" sz="2800" dirty="0"/>
          </a:p>
        </p:txBody>
      </p:sp>
    </p:spTree>
    <p:extLst>
      <p:ext uri="{BB962C8B-B14F-4D97-AF65-F5344CB8AC3E}">
        <p14:creationId xmlns:p14="http://schemas.microsoft.com/office/powerpoint/2010/main" val="7108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4290"/>
            <a:ext cx="7283153" cy="857256"/>
          </a:xfrm>
        </p:spPr>
        <p:txBody>
          <a:bodyPr/>
          <a:lstStyle/>
          <a:p>
            <a:r>
              <a:rPr lang="en-AU" dirty="0" smtClean="0"/>
              <a:t>Pricing under extreme conditions </a:t>
            </a:r>
            <a:endParaRPr lang="en-AU" dirty="0"/>
          </a:p>
        </p:txBody>
      </p:sp>
      <p:sp>
        <p:nvSpPr>
          <p:cNvPr id="3" name="Content Placeholder 2"/>
          <p:cNvSpPr>
            <a:spLocks noGrp="1"/>
          </p:cNvSpPr>
          <p:nvPr>
            <p:ph idx="1"/>
          </p:nvPr>
        </p:nvSpPr>
        <p:spPr/>
        <p:txBody>
          <a:bodyPr>
            <a:normAutofit/>
          </a:bodyPr>
          <a:lstStyle/>
          <a:p>
            <a:pPr>
              <a:spcBef>
                <a:spcPts val="1200"/>
              </a:spcBef>
              <a:spcAft>
                <a:spcPts val="1200"/>
              </a:spcAft>
            </a:pPr>
            <a:r>
              <a:rPr lang="en-AU" sz="2800" dirty="0" smtClean="0"/>
              <a:t>Administered Pricing</a:t>
            </a:r>
          </a:p>
          <a:p>
            <a:pPr>
              <a:spcBef>
                <a:spcPts val="1200"/>
              </a:spcBef>
              <a:spcAft>
                <a:spcPts val="1200"/>
              </a:spcAft>
            </a:pPr>
            <a:r>
              <a:rPr lang="en-AU" sz="2800" dirty="0"/>
              <a:t>Market Suspension</a:t>
            </a:r>
            <a:r>
              <a:rPr lang="en-AU" sz="2800" dirty="0" smtClean="0"/>
              <a:t> </a:t>
            </a:r>
          </a:p>
          <a:p>
            <a:pPr>
              <a:spcBef>
                <a:spcPts val="1200"/>
              </a:spcBef>
              <a:spcAft>
                <a:spcPts val="1200"/>
              </a:spcAft>
            </a:pPr>
            <a:r>
              <a:rPr lang="en-AU" sz="2800" dirty="0" smtClean="0"/>
              <a:t>Market </a:t>
            </a:r>
            <a:r>
              <a:rPr lang="en-AU" sz="2800" dirty="0"/>
              <a:t>Intervention</a:t>
            </a:r>
          </a:p>
          <a:p>
            <a:pPr>
              <a:spcBef>
                <a:spcPts val="1200"/>
              </a:spcBef>
              <a:spcAft>
                <a:spcPts val="1200"/>
              </a:spcAft>
            </a:pPr>
            <a:r>
              <a:rPr lang="en-AU" sz="2800" dirty="0" smtClean="0"/>
              <a:t>Involuntary Load </a:t>
            </a:r>
            <a:r>
              <a:rPr lang="en-AU" sz="2800" dirty="0"/>
              <a:t>Shedding</a:t>
            </a:r>
          </a:p>
          <a:p>
            <a:pPr>
              <a:spcBef>
                <a:spcPts val="1200"/>
              </a:spcBef>
              <a:spcAft>
                <a:spcPts val="1200"/>
              </a:spcAft>
            </a:pPr>
            <a:endParaRPr lang="en-AU" sz="2800" dirty="0"/>
          </a:p>
        </p:txBody>
      </p:sp>
    </p:spTree>
    <p:extLst>
      <p:ext uri="{BB962C8B-B14F-4D97-AF65-F5344CB8AC3E}">
        <p14:creationId xmlns:p14="http://schemas.microsoft.com/office/powerpoint/2010/main" val="47688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Contributors </a:t>
            </a:r>
            <a:r>
              <a:rPr lang="en-AU" dirty="0"/>
              <a:t>to price </a:t>
            </a:r>
            <a:r>
              <a:rPr lang="en-AU" dirty="0" smtClean="0"/>
              <a:t>spikes</a:t>
            </a:r>
            <a:endParaRPr lang="en-AU" dirty="0"/>
          </a:p>
        </p:txBody>
      </p:sp>
      <p:sp>
        <p:nvSpPr>
          <p:cNvPr id="3" name="Content Placeholder 2"/>
          <p:cNvSpPr>
            <a:spLocks noGrp="1"/>
          </p:cNvSpPr>
          <p:nvPr>
            <p:ph idx="1"/>
          </p:nvPr>
        </p:nvSpPr>
        <p:spPr/>
        <p:txBody>
          <a:bodyPr>
            <a:normAutofit fontScale="92500" lnSpcReduction="10000"/>
          </a:bodyPr>
          <a:lstStyle/>
          <a:p>
            <a:pPr>
              <a:spcBef>
                <a:spcPts val="600"/>
              </a:spcBef>
              <a:spcAft>
                <a:spcPts val="600"/>
              </a:spcAft>
            </a:pPr>
            <a:r>
              <a:rPr lang="en-AU" dirty="0" smtClean="0"/>
              <a:t>­Shape </a:t>
            </a:r>
            <a:r>
              <a:rPr lang="en-AU" dirty="0"/>
              <a:t>of </a:t>
            </a:r>
            <a:r>
              <a:rPr lang="en-AU" dirty="0" smtClean="0"/>
              <a:t>the MW bid profile</a:t>
            </a:r>
            <a:endParaRPr lang="en-AU" dirty="0"/>
          </a:p>
          <a:p>
            <a:pPr>
              <a:spcBef>
                <a:spcPts val="600"/>
              </a:spcBef>
              <a:spcAft>
                <a:spcPts val="600"/>
              </a:spcAft>
            </a:pPr>
            <a:r>
              <a:rPr lang="en-AU" dirty="0" smtClean="0"/>
              <a:t>Rebidding MW within a trading </a:t>
            </a:r>
            <a:r>
              <a:rPr lang="en-AU" dirty="0"/>
              <a:t>interval</a:t>
            </a:r>
          </a:p>
          <a:p>
            <a:pPr>
              <a:spcBef>
                <a:spcPts val="600"/>
              </a:spcBef>
              <a:spcAft>
                <a:spcPts val="600"/>
              </a:spcAft>
            </a:pPr>
            <a:r>
              <a:rPr lang="en-AU" dirty="0" smtClean="0"/>
              <a:t>Security </a:t>
            </a:r>
            <a:r>
              <a:rPr lang="en-AU" dirty="0"/>
              <a:t>constraints –</a:t>
            </a:r>
            <a:r>
              <a:rPr lang="en-AU" dirty="0" smtClean="0"/>
              <a:t> </a:t>
            </a:r>
            <a:r>
              <a:rPr lang="en-AU" dirty="0"/>
              <a:t>system normal</a:t>
            </a:r>
          </a:p>
          <a:p>
            <a:pPr>
              <a:spcBef>
                <a:spcPts val="600"/>
              </a:spcBef>
              <a:spcAft>
                <a:spcPts val="600"/>
              </a:spcAft>
            </a:pPr>
            <a:r>
              <a:rPr lang="en-AU" dirty="0" smtClean="0"/>
              <a:t>Security </a:t>
            </a:r>
            <a:r>
              <a:rPr lang="en-AU" dirty="0"/>
              <a:t>constraints –</a:t>
            </a:r>
            <a:r>
              <a:rPr lang="en-AU" dirty="0" smtClean="0"/>
              <a:t> </a:t>
            </a:r>
            <a:r>
              <a:rPr lang="en-AU" dirty="0"/>
              <a:t>planned outages</a:t>
            </a:r>
          </a:p>
          <a:p>
            <a:pPr>
              <a:spcBef>
                <a:spcPts val="600"/>
              </a:spcBef>
              <a:spcAft>
                <a:spcPts val="600"/>
              </a:spcAft>
            </a:pPr>
            <a:r>
              <a:rPr lang="en-AU" dirty="0" smtClean="0"/>
              <a:t>Unplanned </a:t>
            </a:r>
            <a:r>
              <a:rPr lang="en-AU" dirty="0"/>
              <a:t>outages – line and generator </a:t>
            </a:r>
            <a:r>
              <a:rPr lang="en-AU" dirty="0" smtClean="0"/>
              <a:t>trips</a:t>
            </a:r>
            <a:endParaRPr lang="en-AU" dirty="0"/>
          </a:p>
          <a:p>
            <a:pPr>
              <a:spcBef>
                <a:spcPts val="600"/>
              </a:spcBef>
              <a:spcAft>
                <a:spcPts val="600"/>
              </a:spcAft>
            </a:pPr>
            <a:r>
              <a:rPr lang="en-AU" dirty="0" smtClean="0"/>
              <a:t>High </a:t>
            </a:r>
            <a:r>
              <a:rPr lang="en-AU" dirty="0"/>
              <a:t>demands</a:t>
            </a:r>
          </a:p>
          <a:p>
            <a:pPr>
              <a:spcBef>
                <a:spcPts val="600"/>
              </a:spcBef>
              <a:spcAft>
                <a:spcPts val="600"/>
              </a:spcAft>
            </a:pPr>
            <a:r>
              <a:rPr lang="en-AU" dirty="0" smtClean="0"/>
              <a:t>Low </a:t>
            </a:r>
            <a:r>
              <a:rPr lang="en-AU" dirty="0"/>
              <a:t>wind </a:t>
            </a:r>
            <a:r>
              <a:rPr lang="en-AU" dirty="0" smtClean="0"/>
              <a:t>generation (high prices</a:t>
            </a:r>
            <a:r>
              <a:rPr lang="en-AU" dirty="0"/>
              <a:t>)</a:t>
            </a:r>
          </a:p>
          <a:p>
            <a:pPr>
              <a:spcBef>
                <a:spcPts val="600"/>
              </a:spcBef>
              <a:spcAft>
                <a:spcPts val="600"/>
              </a:spcAft>
            </a:pPr>
            <a:r>
              <a:rPr lang="en-AU" dirty="0" smtClean="0"/>
              <a:t>High </a:t>
            </a:r>
            <a:r>
              <a:rPr lang="en-AU" dirty="0"/>
              <a:t>wind generation </a:t>
            </a:r>
            <a:r>
              <a:rPr lang="en-AU" dirty="0" smtClean="0"/>
              <a:t>(low prices</a:t>
            </a:r>
            <a:r>
              <a:rPr lang="en-AU" dirty="0"/>
              <a:t>)</a:t>
            </a:r>
          </a:p>
          <a:p>
            <a:pPr>
              <a:spcBef>
                <a:spcPts val="600"/>
              </a:spcBef>
              <a:spcAft>
                <a:spcPts val="600"/>
              </a:spcAft>
            </a:pPr>
            <a:r>
              <a:rPr lang="en-AU" dirty="0" smtClean="0"/>
              <a:t>Low ramp rates</a:t>
            </a:r>
            <a:endParaRPr lang="en-AU" dirty="0"/>
          </a:p>
          <a:p>
            <a:pPr>
              <a:spcBef>
                <a:spcPts val="600"/>
              </a:spcBef>
              <a:spcAft>
                <a:spcPts val="600"/>
              </a:spcAft>
            </a:pPr>
            <a:r>
              <a:rPr lang="en-AU" dirty="0" smtClean="0"/>
              <a:t>Fast </a:t>
            </a:r>
            <a:r>
              <a:rPr lang="en-AU" dirty="0"/>
              <a:t>start </a:t>
            </a:r>
            <a:r>
              <a:rPr lang="en-AU" dirty="0" smtClean="0"/>
              <a:t>inflexibility profiles</a:t>
            </a:r>
          </a:p>
        </p:txBody>
      </p:sp>
    </p:spTree>
    <p:extLst>
      <p:ext uri="{BB962C8B-B14F-4D97-AF65-F5344CB8AC3E}">
        <p14:creationId xmlns:p14="http://schemas.microsoft.com/office/powerpoint/2010/main" val="2092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Fast-start unit commitment</a:t>
            </a:r>
            <a:endParaRPr lang="en-AU" dirty="0"/>
          </a:p>
        </p:txBody>
      </p:sp>
    </p:spTree>
    <p:extLst>
      <p:ext uri="{BB962C8B-B14F-4D97-AF65-F5344CB8AC3E}">
        <p14:creationId xmlns:p14="http://schemas.microsoft.com/office/powerpoint/2010/main" val="2125331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Fast Start Inflexibility profile (FSIP)</a:t>
            </a:r>
            <a:endParaRPr lang="en-AU" dirty="0"/>
          </a:p>
        </p:txBody>
      </p:sp>
      <p:sp>
        <p:nvSpPr>
          <p:cNvPr id="3" name="Content Placeholder 2"/>
          <p:cNvSpPr>
            <a:spLocks noGrp="1"/>
          </p:cNvSpPr>
          <p:nvPr>
            <p:ph idx="1"/>
          </p:nvPr>
        </p:nvSpPr>
        <p:spPr>
          <a:xfrm>
            <a:off x="408534" y="5182480"/>
            <a:ext cx="8075240" cy="782796"/>
          </a:xfrm>
        </p:spPr>
        <p:txBody>
          <a:bodyPr>
            <a:normAutofit/>
          </a:bodyPr>
          <a:lstStyle/>
          <a:p>
            <a:r>
              <a:rPr lang="en-AU" sz="1800" dirty="0" smtClean="0"/>
              <a:t>T1 + T2 ≤ 30 minutes</a:t>
            </a:r>
          </a:p>
          <a:p>
            <a:r>
              <a:rPr lang="en-AU" sz="1800" dirty="0" smtClean="0"/>
              <a:t>T1 + T2 + T3 + T4 &lt; 60 minutes</a:t>
            </a:r>
          </a:p>
        </p:txBody>
      </p:sp>
      <p:cxnSp>
        <p:nvCxnSpPr>
          <p:cNvPr id="5" name="Straight Arrow Connector 4"/>
          <p:cNvCxnSpPr/>
          <p:nvPr/>
        </p:nvCxnSpPr>
        <p:spPr>
          <a:xfrm flipV="1">
            <a:off x="1129139" y="2051454"/>
            <a:ext cx="0" cy="245307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29139" y="4474911"/>
            <a:ext cx="7547318" cy="2962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1" y="1641866"/>
            <a:ext cx="1440160" cy="338554"/>
          </a:xfrm>
          <a:prstGeom prst="rect">
            <a:avLst/>
          </a:prstGeom>
          <a:noFill/>
        </p:spPr>
        <p:txBody>
          <a:bodyPr wrap="square" rtlCol="0">
            <a:spAutoFit/>
          </a:bodyPr>
          <a:lstStyle/>
          <a:p>
            <a:r>
              <a:rPr lang="en-AU" sz="1600" dirty="0" smtClean="0"/>
              <a:t>Generation</a:t>
            </a:r>
            <a:endParaRPr lang="en-AU" sz="1600" dirty="0"/>
          </a:p>
        </p:txBody>
      </p:sp>
      <p:sp>
        <p:nvSpPr>
          <p:cNvPr id="18" name="TextBox 17"/>
          <p:cNvSpPr txBox="1"/>
          <p:nvPr/>
        </p:nvSpPr>
        <p:spPr>
          <a:xfrm>
            <a:off x="7876336" y="4533584"/>
            <a:ext cx="792088" cy="338554"/>
          </a:xfrm>
          <a:prstGeom prst="rect">
            <a:avLst/>
          </a:prstGeom>
          <a:noFill/>
        </p:spPr>
        <p:txBody>
          <a:bodyPr wrap="square" rtlCol="0">
            <a:spAutoFit/>
          </a:bodyPr>
          <a:lstStyle/>
          <a:p>
            <a:r>
              <a:rPr lang="en-AU" sz="1600" dirty="0" smtClean="0"/>
              <a:t>Time</a:t>
            </a:r>
            <a:endParaRPr lang="en-AU" sz="1600" dirty="0"/>
          </a:p>
        </p:txBody>
      </p:sp>
      <p:cxnSp>
        <p:nvCxnSpPr>
          <p:cNvPr id="21" name="Straight Connector 20"/>
          <p:cNvCxnSpPr/>
          <p:nvPr/>
        </p:nvCxnSpPr>
        <p:spPr>
          <a:xfrm>
            <a:off x="1129139" y="4489721"/>
            <a:ext cx="14400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569139" y="3275590"/>
            <a:ext cx="1426797" cy="122894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995936" y="3275590"/>
            <a:ext cx="2082901" cy="1375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084169" y="3289340"/>
            <a:ext cx="1792167" cy="121519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2569139" y="2699526"/>
            <a:ext cx="26119" cy="1675098"/>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15653" y="4604819"/>
            <a:ext cx="460370" cy="369332"/>
          </a:xfrm>
          <a:prstGeom prst="rect">
            <a:avLst/>
          </a:prstGeom>
          <a:noFill/>
        </p:spPr>
        <p:txBody>
          <a:bodyPr wrap="square" rtlCol="0">
            <a:spAutoFit/>
          </a:bodyPr>
          <a:lstStyle/>
          <a:p>
            <a:r>
              <a:rPr lang="en-AU" dirty="0" smtClean="0"/>
              <a:t>T1</a:t>
            </a:r>
            <a:endParaRPr lang="en-AU" dirty="0"/>
          </a:p>
        </p:txBody>
      </p:sp>
      <p:sp>
        <p:nvSpPr>
          <p:cNvPr id="44" name="TextBox 43"/>
          <p:cNvSpPr txBox="1"/>
          <p:nvPr/>
        </p:nvSpPr>
        <p:spPr>
          <a:xfrm>
            <a:off x="3052352" y="4601242"/>
            <a:ext cx="457068" cy="369332"/>
          </a:xfrm>
          <a:prstGeom prst="rect">
            <a:avLst/>
          </a:prstGeom>
          <a:noFill/>
        </p:spPr>
        <p:txBody>
          <a:bodyPr wrap="square" rtlCol="0">
            <a:spAutoFit/>
          </a:bodyPr>
          <a:lstStyle/>
          <a:p>
            <a:r>
              <a:rPr lang="en-AU" dirty="0" smtClean="0"/>
              <a:t>T2</a:t>
            </a:r>
            <a:endParaRPr lang="en-AU" dirty="0"/>
          </a:p>
        </p:txBody>
      </p:sp>
      <p:sp>
        <p:nvSpPr>
          <p:cNvPr id="45" name="TextBox 44"/>
          <p:cNvSpPr txBox="1"/>
          <p:nvPr/>
        </p:nvSpPr>
        <p:spPr>
          <a:xfrm>
            <a:off x="4840545" y="4601242"/>
            <a:ext cx="460370" cy="369332"/>
          </a:xfrm>
          <a:prstGeom prst="rect">
            <a:avLst/>
          </a:prstGeom>
          <a:noFill/>
        </p:spPr>
        <p:txBody>
          <a:bodyPr wrap="square" rtlCol="0">
            <a:spAutoFit/>
          </a:bodyPr>
          <a:lstStyle/>
          <a:p>
            <a:r>
              <a:rPr lang="en-AU" dirty="0" smtClean="0"/>
              <a:t>T3</a:t>
            </a:r>
            <a:endParaRPr lang="en-AU" dirty="0"/>
          </a:p>
        </p:txBody>
      </p:sp>
      <p:sp>
        <p:nvSpPr>
          <p:cNvPr id="46" name="TextBox 45"/>
          <p:cNvSpPr txBox="1"/>
          <p:nvPr/>
        </p:nvSpPr>
        <p:spPr>
          <a:xfrm>
            <a:off x="6735459" y="4601242"/>
            <a:ext cx="460370" cy="369332"/>
          </a:xfrm>
          <a:prstGeom prst="rect">
            <a:avLst/>
          </a:prstGeom>
          <a:noFill/>
        </p:spPr>
        <p:txBody>
          <a:bodyPr wrap="square" rtlCol="0">
            <a:spAutoFit/>
          </a:bodyPr>
          <a:lstStyle/>
          <a:p>
            <a:r>
              <a:rPr lang="en-AU" dirty="0" smtClean="0"/>
              <a:t>T4</a:t>
            </a:r>
            <a:endParaRPr lang="en-AU" dirty="0"/>
          </a:p>
        </p:txBody>
      </p:sp>
      <p:cxnSp>
        <p:nvCxnSpPr>
          <p:cNvPr id="53" name="Straight Connector 52"/>
          <p:cNvCxnSpPr/>
          <p:nvPr/>
        </p:nvCxnSpPr>
        <p:spPr>
          <a:xfrm flipH="1">
            <a:off x="3980211" y="2699526"/>
            <a:ext cx="1" cy="47935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863276" y="2699526"/>
            <a:ext cx="26119" cy="1675098"/>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078836" y="2695949"/>
            <a:ext cx="1" cy="47935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129139" y="2996952"/>
            <a:ext cx="1433398" cy="0"/>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02464" y="4428079"/>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72330" y="4428079"/>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74829" y="4428079"/>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856460" y="4417754"/>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51521" y="2996952"/>
            <a:ext cx="3757617" cy="1477960"/>
            <a:chOff x="251521" y="2996952"/>
            <a:chExt cx="3757617" cy="1477960"/>
          </a:xfrm>
        </p:grpSpPr>
        <p:cxnSp>
          <p:nvCxnSpPr>
            <p:cNvPr id="36" name="Straight Connector 35"/>
            <p:cNvCxnSpPr/>
            <p:nvPr/>
          </p:nvCxnSpPr>
          <p:spPr>
            <a:xfrm>
              <a:off x="1129139" y="3275590"/>
              <a:ext cx="2866797"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521" y="2996952"/>
              <a:ext cx="979790" cy="584775"/>
            </a:xfrm>
            <a:prstGeom prst="rect">
              <a:avLst/>
            </a:prstGeom>
            <a:noFill/>
          </p:spPr>
          <p:txBody>
            <a:bodyPr wrap="square" rtlCol="0">
              <a:spAutoFit/>
            </a:bodyPr>
            <a:lstStyle/>
            <a:p>
              <a:r>
                <a:rPr lang="en-AU" sz="1400" dirty="0" smtClean="0"/>
                <a:t>Minimum</a:t>
              </a:r>
              <a:r>
                <a:rPr lang="en-AU" sz="1600" dirty="0" smtClean="0"/>
                <a:t> Loading</a:t>
              </a:r>
              <a:endParaRPr lang="en-AU" sz="1600" dirty="0"/>
            </a:p>
          </p:txBody>
        </p:sp>
        <p:cxnSp>
          <p:nvCxnSpPr>
            <p:cNvPr id="73" name="Straight Connector 72"/>
            <p:cNvCxnSpPr/>
            <p:nvPr/>
          </p:nvCxnSpPr>
          <p:spPr>
            <a:xfrm flipV="1">
              <a:off x="4009138" y="3275589"/>
              <a:ext cx="0" cy="119932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a:xfrm flipV="1">
            <a:off x="2595258" y="2996952"/>
            <a:ext cx="1384953" cy="6113"/>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995936" y="2996952"/>
            <a:ext cx="2078893" cy="0"/>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074829" y="2996952"/>
            <a:ext cx="1781631" cy="0"/>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421124" y="2593410"/>
            <a:ext cx="920925" cy="338554"/>
          </a:xfrm>
          <a:prstGeom prst="rect">
            <a:avLst/>
          </a:prstGeom>
          <a:noFill/>
        </p:spPr>
        <p:txBody>
          <a:bodyPr wrap="square" rtlCol="0">
            <a:spAutoFit/>
          </a:bodyPr>
          <a:lstStyle/>
          <a:p>
            <a:r>
              <a:rPr lang="en-AU" sz="1600" b="1" dirty="0" smtClean="0">
                <a:solidFill>
                  <a:schemeClr val="accent5">
                    <a:lumMod val="75000"/>
                  </a:schemeClr>
                </a:solidFill>
              </a:rPr>
              <a:t>Mode 1</a:t>
            </a:r>
            <a:endParaRPr lang="en-AU" sz="1600" b="1" dirty="0">
              <a:solidFill>
                <a:schemeClr val="accent5">
                  <a:lumMod val="75000"/>
                </a:schemeClr>
              </a:solidFill>
            </a:endParaRPr>
          </a:p>
        </p:txBody>
      </p:sp>
      <p:sp>
        <p:nvSpPr>
          <p:cNvPr id="86" name="TextBox 85"/>
          <p:cNvSpPr txBox="1"/>
          <p:nvPr/>
        </p:nvSpPr>
        <p:spPr>
          <a:xfrm>
            <a:off x="2902193" y="2594995"/>
            <a:ext cx="920925" cy="338554"/>
          </a:xfrm>
          <a:prstGeom prst="rect">
            <a:avLst/>
          </a:prstGeom>
          <a:noFill/>
        </p:spPr>
        <p:txBody>
          <a:bodyPr wrap="square" rtlCol="0">
            <a:spAutoFit/>
          </a:bodyPr>
          <a:lstStyle/>
          <a:p>
            <a:r>
              <a:rPr lang="en-AU" sz="1600" b="1" dirty="0" smtClean="0">
                <a:solidFill>
                  <a:schemeClr val="accent5">
                    <a:lumMod val="75000"/>
                  </a:schemeClr>
                </a:solidFill>
              </a:rPr>
              <a:t>Mode 2</a:t>
            </a:r>
            <a:endParaRPr lang="en-AU" sz="1600" b="1" dirty="0">
              <a:solidFill>
                <a:schemeClr val="accent5">
                  <a:lumMod val="75000"/>
                </a:schemeClr>
              </a:solidFill>
            </a:endParaRPr>
          </a:p>
        </p:txBody>
      </p:sp>
      <p:sp>
        <p:nvSpPr>
          <p:cNvPr id="87" name="TextBox 86"/>
          <p:cNvSpPr txBox="1"/>
          <p:nvPr/>
        </p:nvSpPr>
        <p:spPr>
          <a:xfrm>
            <a:off x="4597767" y="2594354"/>
            <a:ext cx="920925" cy="338554"/>
          </a:xfrm>
          <a:prstGeom prst="rect">
            <a:avLst/>
          </a:prstGeom>
          <a:noFill/>
        </p:spPr>
        <p:txBody>
          <a:bodyPr wrap="square" rtlCol="0">
            <a:spAutoFit/>
          </a:bodyPr>
          <a:lstStyle/>
          <a:p>
            <a:r>
              <a:rPr lang="en-AU" sz="1600" b="1" dirty="0" smtClean="0">
                <a:solidFill>
                  <a:schemeClr val="accent5">
                    <a:lumMod val="75000"/>
                  </a:schemeClr>
                </a:solidFill>
              </a:rPr>
              <a:t>Mode 3</a:t>
            </a:r>
            <a:endParaRPr lang="en-AU" sz="1600" b="1" dirty="0">
              <a:solidFill>
                <a:schemeClr val="accent5">
                  <a:lumMod val="75000"/>
                </a:schemeClr>
              </a:solidFill>
            </a:endParaRPr>
          </a:p>
        </p:txBody>
      </p:sp>
      <p:sp>
        <p:nvSpPr>
          <p:cNvPr id="88" name="TextBox 87"/>
          <p:cNvSpPr txBox="1"/>
          <p:nvPr/>
        </p:nvSpPr>
        <p:spPr>
          <a:xfrm>
            <a:off x="6512569" y="2593530"/>
            <a:ext cx="920925" cy="338554"/>
          </a:xfrm>
          <a:prstGeom prst="rect">
            <a:avLst/>
          </a:prstGeom>
          <a:noFill/>
        </p:spPr>
        <p:txBody>
          <a:bodyPr wrap="square" rtlCol="0">
            <a:spAutoFit/>
          </a:bodyPr>
          <a:lstStyle/>
          <a:p>
            <a:r>
              <a:rPr lang="en-AU" sz="1600" b="1" dirty="0" smtClean="0">
                <a:solidFill>
                  <a:schemeClr val="accent5">
                    <a:lumMod val="75000"/>
                  </a:schemeClr>
                </a:solidFill>
              </a:rPr>
              <a:t>Mode 4</a:t>
            </a:r>
            <a:endParaRPr lang="en-AU" sz="1600" b="1" dirty="0">
              <a:solidFill>
                <a:schemeClr val="accent5">
                  <a:lumMod val="75000"/>
                </a:schemeClr>
              </a:solidFill>
            </a:endParaRPr>
          </a:p>
        </p:txBody>
      </p:sp>
      <p:sp>
        <p:nvSpPr>
          <p:cNvPr id="38" name="Content Placeholder 2"/>
          <p:cNvSpPr txBox="1">
            <a:spLocks/>
          </p:cNvSpPr>
          <p:nvPr/>
        </p:nvSpPr>
        <p:spPr>
          <a:xfrm>
            <a:off x="408534" y="5935658"/>
            <a:ext cx="8075240" cy="408070"/>
          </a:xfrm>
          <a:prstGeom prst="rect">
            <a:avLst/>
          </a:prstGeom>
        </p:spPr>
        <p:txBody>
          <a:bodyPr vert="horz" lIns="91440" tIns="45720" rIns="91440" bIns="45720" rtlCol="0">
            <a:normAutofit/>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800" dirty="0" smtClean="0">
                <a:solidFill>
                  <a:schemeClr val="accent5">
                    <a:lumMod val="75000"/>
                  </a:schemeClr>
                </a:solidFill>
              </a:rPr>
              <a:t>Mode 0 = offline</a:t>
            </a:r>
            <a:endParaRPr lang="en-AU" sz="1800" dirty="0">
              <a:solidFill>
                <a:schemeClr val="accent5">
                  <a:lumMod val="75000"/>
                </a:schemeClr>
              </a:solidFill>
            </a:endParaRPr>
          </a:p>
        </p:txBody>
      </p:sp>
    </p:spTree>
    <p:extLst>
      <p:ext uri="{BB962C8B-B14F-4D97-AF65-F5344CB8AC3E}">
        <p14:creationId xmlns:p14="http://schemas.microsoft.com/office/powerpoint/2010/main" val="4405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500"/>
                                        <p:tgtEl>
                                          <p:spTgt spid="7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fade">
                                      <p:cBhvr>
                                        <p:cTn id="96" dur="500"/>
                                        <p:tgtEl>
                                          <p:spTgt spid="8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p:bldP spid="44" grpId="0"/>
      <p:bldP spid="45" grpId="0"/>
      <p:bldP spid="46" grpId="0"/>
      <p:bldP spid="84" grpId="0"/>
      <p:bldP spid="86" grpId="0"/>
      <p:bldP spid="87" grpId="0"/>
      <p:bldP spid="88"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Fast Start Inflexibility profile (FSIP)</a:t>
            </a:r>
            <a:endParaRPr lang="en-AU" dirty="0"/>
          </a:p>
        </p:txBody>
      </p:sp>
      <p:cxnSp>
        <p:nvCxnSpPr>
          <p:cNvPr id="5" name="Straight Arrow Connector 4"/>
          <p:cNvCxnSpPr/>
          <p:nvPr/>
        </p:nvCxnSpPr>
        <p:spPr>
          <a:xfrm flipV="1">
            <a:off x="1129139" y="2051454"/>
            <a:ext cx="0" cy="245307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29139" y="4474911"/>
            <a:ext cx="7547318" cy="2962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1" y="1641866"/>
            <a:ext cx="1440160" cy="338554"/>
          </a:xfrm>
          <a:prstGeom prst="rect">
            <a:avLst/>
          </a:prstGeom>
          <a:noFill/>
        </p:spPr>
        <p:txBody>
          <a:bodyPr wrap="square" rtlCol="0">
            <a:spAutoFit/>
          </a:bodyPr>
          <a:lstStyle/>
          <a:p>
            <a:r>
              <a:rPr lang="en-AU" sz="1600" dirty="0" smtClean="0"/>
              <a:t>Generation</a:t>
            </a:r>
            <a:endParaRPr lang="en-AU" sz="1600" dirty="0"/>
          </a:p>
        </p:txBody>
      </p:sp>
      <p:sp>
        <p:nvSpPr>
          <p:cNvPr id="18" name="TextBox 17"/>
          <p:cNvSpPr txBox="1"/>
          <p:nvPr/>
        </p:nvSpPr>
        <p:spPr>
          <a:xfrm>
            <a:off x="7876336" y="4533584"/>
            <a:ext cx="792088" cy="338554"/>
          </a:xfrm>
          <a:prstGeom prst="rect">
            <a:avLst/>
          </a:prstGeom>
          <a:noFill/>
        </p:spPr>
        <p:txBody>
          <a:bodyPr wrap="square" rtlCol="0">
            <a:spAutoFit/>
          </a:bodyPr>
          <a:lstStyle/>
          <a:p>
            <a:r>
              <a:rPr lang="en-AU" sz="1600" dirty="0" smtClean="0"/>
              <a:t>Time</a:t>
            </a:r>
            <a:endParaRPr lang="en-AU" sz="1600" dirty="0"/>
          </a:p>
        </p:txBody>
      </p:sp>
      <p:cxnSp>
        <p:nvCxnSpPr>
          <p:cNvPr id="21" name="Straight Connector 20"/>
          <p:cNvCxnSpPr/>
          <p:nvPr/>
        </p:nvCxnSpPr>
        <p:spPr>
          <a:xfrm>
            <a:off x="1129139" y="4489721"/>
            <a:ext cx="14400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2569139" y="3275590"/>
            <a:ext cx="1426797" cy="122894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995936" y="3275590"/>
            <a:ext cx="2082901" cy="1375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084169" y="3289340"/>
            <a:ext cx="1008111" cy="1196654"/>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15653" y="4604819"/>
            <a:ext cx="460370" cy="369332"/>
          </a:xfrm>
          <a:prstGeom prst="rect">
            <a:avLst/>
          </a:prstGeom>
          <a:noFill/>
        </p:spPr>
        <p:txBody>
          <a:bodyPr wrap="square" rtlCol="0">
            <a:spAutoFit/>
          </a:bodyPr>
          <a:lstStyle/>
          <a:p>
            <a:r>
              <a:rPr lang="en-AU" dirty="0" smtClean="0"/>
              <a:t>T1</a:t>
            </a:r>
            <a:endParaRPr lang="en-AU" dirty="0"/>
          </a:p>
        </p:txBody>
      </p:sp>
      <p:sp>
        <p:nvSpPr>
          <p:cNvPr id="44" name="TextBox 43"/>
          <p:cNvSpPr txBox="1"/>
          <p:nvPr/>
        </p:nvSpPr>
        <p:spPr>
          <a:xfrm>
            <a:off x="3052352" y="4601242"/>
            <a:ext cx="457068" cy="369332"/>
          </a:xfrm>
          <a:prstGeom prst="rect">
            <a:avLst/>
          </a:prstGeom>
          <a:noFill/>
        </p:spPr>
        <p:txBody>
          <a:bodyPr wrap="square" rtlCol="0">
            <a:spAutoFit/>
          </a:bodyPr>
          <a:lstStyle/>
          <a:p>
            <a:r>
              <a:rPr lang="en-AU" dirty="0" smtClean="0"/>
              <a:t>T2</a:t>
            </a:r>
            <a:endParaRPr lang="en-AU" dirty="0"/>
          </a:p>
        </p:txBody>
      </p:sp>
      <p:sp>
        <p:nvSpPr>
          <p:cNvPr id="45" name="TextBox 44"/>
          <p:cNvSpPr txBox="1"/>
          <p:nvPr/>
        </p:nvSpPr>
        <p:spPr>
          <a:xfrm>
            <a:off x="4840545" y="4601242"/>
            <a:ext cx="460370" cy="369332"/>
          </a:xfrm>
          <a:prstGeom prst="rect">
            <a:avLst/>
          </a:prstGeom>
          <a:noFill/>
        </p:spPr>
        <p:txBody>
          <a:bodyPr wrap="square" rtlCol="0">
            <a:spAutoFit/>
          </a:bodyPr>
          <a:lstStyle/>
          <a:p>
            <a:r>
              <a:rPr lang="en-AU" dirty="0" smtClean="0"/>
              <a:t>T3</a:t>
            </a:r>
            <a:endParaRPr lang="en-AU" dirty="0"/>
          </a:p>
        </p:txBody>
      </p:sp>
      <p:sp>
        <p:nvSpPr>
          <p:cNvPr id="46" name="TextBox 45"/>
          <p:cNvSpPr txBox="1"/>
          <p:nvPr/>
        </p:nvSpPr>
        <p:spPr>
          <a:xfrm>
            <a:off x="6735459" y="4601242"/>
            <a:ext cx="460370" cy="369332"/>
          </a:xfrm>
          <a:prstGeom prst="rect">
            <a:avLst/>
          </a:prstGeom>
          <a:noFill/>
        </p:spPr>
        <p:txBody>
          <a:bodyPr wrap="square" rtlCol="0">
            <a:spAutoFit/>
          </a:bodyPr>
          <a:lstStyle/>
          <a:p>
            <a:r>
              <a:rPr lang="en-AU" dirty="0" smtClean="0"/>
              <a:t>T4</a:t>
            </a:r>
            <a:endParaRPr lang="en-AU" dirty="0"/>
          </a:p>
        </p:txBody>
      </p:sp>
      <p:cxnSp>
        <p:nvCxnSpPr>
          <p:cNvPr id="64" name="Straight Connector 63"/>
          <p:cNvCxnSpPr/>
          <p:nvPr/>
        </p:nvCxnSpPr>
        <p:spPr>
          <a:xfrm>
            <a:off x="4002464" y="4428079"/>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72330" y="4428079"/>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74829" y="4428079"/>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97612" y="4403550"/>
            <a:ext cx="6674" cy="11583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51521" y="2996952"/>
            <a:ext cx="3757617" cy="1477960"/>
            <a:chOff x="251521" y="2996952"/>
            <a:chExt cx="3757617" cy="1477960"/>
          </a:xfrm>
        </p:grpSpPr>
        <p:cxnSp>
          <p:nvCxnSpPr>
            <p:cNvPr id="36" name="Straight Connector 35"/>
            <p:cNvCxnSpPr/>
            <p:nvPr/>
          </p:nvCxnSpPr>
          <p:spPr>
            <a:xfrm>
              <a:off x="1129139" y="3275590"/>
              <a:ext cx="2866797"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521" y="2996952"/>
              <a:ext cx="979790" cy="584775"/>
            </a:xfrm>
            <a:prstGeom prst="rect">
              <a:avLst/>
            </a:prstGeom>
            <a:noFill/>
          </p:spPr>
          <p:txBody>
            <a:bodyPr wrap="square" rtlCol="0">
              <a:spAutoFit/>
            </a:bodyPr>
            <a:lstStyle/>
            <a:p>
              <a:r>
                <a:rPr lang="en-AU" sz="1400" dirty="0" smtClean="0"/>
                <a:t>Minimum</a:t>
              </a:r>
              <a:r>
                <a:rPr lang="en-AU" sz="1600" dirty="0" smtClean="0"/>
                <a:t> Loading</a:t>
              </a:r>
              <a:endParaRPr lang="en-AU" sz="1600" dirty="0"/>
            </a:p>
          </p:txBody>
        </p:sp>
        <p:cxnSp>
          <p:nvCxnSpPr>
            <p:cNvPr id="73" name="Straight Connector 72"/>
            <p:cNvCxnSpPr/>
            <p:nvPr/>
          </p:nvCxnSpPr>
          <p:spPr>
            <a:xfrm flipV="1">
              <a:off x="4009138" y="3275589"/>
              <a:ext cx="0" cy="119932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362754" y="4910501"/>
            <a:ext cx="979295" cy="369332"/>
          </a:xfrm>
          <a:prstGeom prst="rect">
            <a:avLst/>
          </a:prstGeom>
          <a:noFill/>
        </p:spPr>
        <p:txBody>
          <a:bodyPr wrap="square" rtlCol="0">
            <a:spAutoFit/>
          </a:bodyPr>
          <a:lstStyle/>
          <a:p>
            <a:r>
              <a:rPr lang="en-AU" dirty="0" smtClean="0"/>
              <a:t>= 7 min</a:t>
            </a:r>
            <a:endParaRPr lang="en-AU" dirty="0"/>
          </a:p>
        </p:txBody>
      </p:sp>
      <p:sp>
        <p:nvSpPr>
          <p:cNvPr id="41" name="TextBox 40"/>
          <p:cNvSpPr txBox="1"/>
          <p:nvPr/>
        </p:nvSpPr>
        <p:spPr>
          <a:xfrm>
            <a:off x="2828087" y="4910501"/>
            <a:ext cx="979295" cy="369332"/>
          </a:xfrm>
          <a:prstGeom prst="rect">
            <a:avLst/>
          </a:prstGeom>
          <a:noFill/>
        </p:spPr>
        <p:txBody>
          <a:bodyPr wrap="square" rtlCol="0">
            <a:spAutoFit/>
          </a:bodyPr>
          <a:lstStyle/>
          <a:p>
            <a:r>
              <a:rPr lang="en-AU" dirty="0" smtClean="0"/>
              <a:t>= 6 min</a:t>
            </a:r>
            <a:endParaRPr lang="en-AU" dirty="0"/>
          </a:p>
        </p:txBody>
      </p:sp>
      <p:sp>
        <p:nvSpPr>
          <p:cNvPr id="42" name="TextBox 41"/>
          <p:cNvSpPr txBox="1"/>
          <p:nvPr/>
        </p:nvSpPr>
        <p:spPr>
          <a:xfrm>
            <a:off x="4549245" y="4910501"/>
            <a:ext cx="1505707" cy="369332"/>
          </a:xfrm>
          <a:prstGeom prst="rect">
            <a:avLst/>
          </a:prstGeom>
          <a:noFill/>
        </p:spPr>
        <p:txBody>
          <a:bodyPr wrap="square" rtlCol="0">
            <a:spAutoFit/>
          </a:bodyPr>
          <a:lstStyle/>
          <a:p>
            <a:r>
              <a:rPr lang="en-AU" dirty="0" smtClean="0"/>
              <a:t>= 10 min</a:t>
            </a:r>
            <a:endParaRPr lang="en-AU" dirty="0"/>
          </a:p>
        </p:txBody>
      </p:sp>
      <p:sp>
        <p:nvSpPr>
          <p:cNvPr id="47" name="TextBox 46"/>
          <p:cNvSpPr txBox="1"/>
          <p:nvPr/>
        </p:nvSpPr>
        <p:spPr>
          <a:xfrm>
            <a:off x="6512569" y="4905524"/>
            <a:ext cx="1505707" cy="369332"/>
          </a:xfrm>
          <a:prstGeom prst="rect">
            <a:avLst/>
          </a:prstGeom>
          <a:noFill/>
        </p:spPr>
        <p:txBody>
          <a:bodyPr wrap="square" rtlCol="0">
            <a:spAutoFit/>
          </a:bodyPr>
          <a:lstStyle/>
          <a:p>
            <a:r>
              <a:rPr lang="en-AU" dirty="0" smtClean="0"/>
              <a:t>= 5 min</a:t>
            </a:r>
            <a:endParaRPr lang="en-AU" dirty="0"/>
          </a:p>
        </p:txBody>
      </p:sp>
      <p:sp>
        <p:nvSpPr>
          <p:cNvPr id="48" name="TextBox 47"/>
          <p:cNvSpPr txBox="1"/>
          <p:nvPr/>
        </p:nvSpPr>
        <p:spPr>
          <a:xfrm>
            <a:off x="58558" y="3527604"/>
            <a:ext cx="1200325" cy="369332"/>
          </a:xfrm>
          <a:prstGeom prst="rect">
            <a:avLst/>
          </a:prstGeom>
          <a:noFill/>
        </p:spPr>
        <p:txBody>
          <a:bodyPr wrap="square" rtlCol="0">
            <a:spAutoFit/>
          </a:bodyPr>
          <a:lstStyle/>
          <a:p>
            <a:r>
              <a:rPr lang="en-AU" dirty="0" smtClean="0"/>
              <a:t>= 40 MW</a:t>
            </a:r>
            <a:endParaRPr lang="en-AU" dirty="0"/>
          </a:p>
        </p:txBody>
      </p:sp>
      <p:grpSp>
        <p:nvGrpSpPr>
          <p:cNvPr id="9" name="Group 8"/>
          <p:cNvGrpSpPr/>
          <p:nvPr/>
        </p:nvGrpSpPr>
        <p:grpSpPr>
          <a:xfrm>
            <a:off x="1126515" y="2232433"/>
            <a:ext cx="1077762" cy="2273708"/>
            <a:chOff x="1126515" y="2232433"/>
            <a:chExt cx="1077762" cy="2273708"/>
          </a:xfrm>
        </p:grpSpPr>
        <p:cxnSp>
          <p:nvCxnSpPr>
            <p:cNvPr id="49" name="Straight Connector 48"/>
            <p:cNvCxnSpPr/>
            <p:nvPr/>
          </p:nvCxnSpPr>
          <p:spPr>
            <a:xfrm>
              <a:off x="2189647" y="2276872"/>
              <a:ext cx="9483" cy="2229269"/>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126515" y="2631833"/>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196456" y="2232433"/>
              <a:ext cx="964286" cy="338554"/>
            </a:xfrm>
            <a:prstGeom prst="rect">
              <a:avLst/>
            </a:prstGeom>
            <a:noFill/>
          </p:spPr>
          <p:txBody>
            <a:bodyPr wrap="square" rtlCol="0">
              <a:spAutoFit/>
            </a:bodyPr>
            <a:lstStyle/>
            <a:p>
              <a:r>
                <a:rPr lang="en-AU" sz="1600" b="1" dirty="0" smtClean="0">
                  <a:solidFill>
                    <a:schemeClr val="accent5">
                      <a:lumMod val="75000"/>
                    </a:schemeClr>
                  </a:solidFill>
                </a:rPr>
                <a:t>DI 12:05</a:t>
              </a:r>
              <a:endParaRPr lang="en-AU" sz="1600" b="1" dirty="0">
                <a:solidFill>
                  <a:schemeClr val="accent5">
                    <a:lumMod val="75000"/>
                  </a:schemeClr>
                </a:solidFill>
              </a:endParaRPr>
            </a:p>
          </p:txBody>
        </p:sp>
      </p:grpSp>
      <p:grpSp>
        <p:nvGrpSpPr>
          <p:cNvPr id="23" name="Group 22"/>
          <p:cNvGrpSpPr/>
          <p:nvPr/>
        </p:nvGrpSpPr>
        <p:grpSpPr>
          <a:xfrm>
            <a:off x="2199130" y="2232433"/>
            <a:ext cx="1077762" cy="2253561"/>
            <a:chOff x="2199130" y="2232433"/>
            <a:chExt cx="1077762" cy="2253561"/>
          </a:xfrm>
        </p:grpSpPr>
        <p:cxnSp>
          <p:nvCxnSpPr>
            <p:cNvPr id="59" name="Straight Arrow Connector 58"/>
            <p:cNvCxnSpPr/>
            <p:nvPr/>
          </p:nvCxnSpPr>
          <p:spPr>
            <a:xfrm flipV="1">
              <a:off x="2199130" y="2631833"/>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269071" y="2232433"/>
              <a:ext cx="972908" cy="2253561"/>
              <a:chOff x="2269071" y="2232433"/>
              <a:chExt cx="972908" cy="2253561"/>
            </a:xfrm>
          </p:grpSpPr>
          <p:cxnSp>
            <p:nvCxnSpPr>
              <p:cNvPr id="50" name="Straight Connector 49"/>
              <p:cNvCxnSpPr/>
              <p:nvPr/>
            </p:nvCxnSpPr>
            <p:spPr>
              <a:xfrm>
                <a:off x="3235152" y="2270866"/>
                <a:ext cx="6827" cy="2215128"/>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269071" y="2232433"/>
                <a:ext cx="964286" cy="338554"/>
              </a:xfrm>
              <a:prstGeom prst="rect">
                <a:avLst/>
              </a:prstGeom>
              <a:noFill/>
            </p:spPr>
            <p:txBody>
              <a:bodyPr wrap="square" rtlCol="0">
                <a:spAutoFit/>
              </a:bodyPr>
              <a:lstStyle/>
              <a:p>
                <a:r>
                  <a:rPr lang="en-AU" sz="1600" b="1" dirty="0" smtClean="0">
                    <a:solidFill>
                      <a:schemeClr val="accent5">
                        <a:lumMod val="75000"/>
                      </a:schemeClr>
                    </a:solidFill>
                  </a:rPr>
                  <a:t>DI 12:10</a:t>
                </a:r>
                <a:endParaRPr lang="en-AU" sz="1600" b="1" dirty="0">
                  <a:solidFill>
                    <a:schemeClr val="accent5">
                      <a:lumMod val="75000"/>
                    </a:schemeClr>
                  </a:solidFill>
                </a:endParaRPr>
              </a:p>
            </p:txBody>
          </p:sp>
        </p:grpSp>
      </p:grpSp>
      <p:grpSp>
        <p:nvGrpSpPr>
          <p:cNvPr id="15" name="Group 14"/>
          <p:cNvGrpSpPr/>
          <p:nvPr/>
        </p:nvGrpSpPr>
        <p:grpSpPr>
          <a:xfrm>
            <a:off x="3227115" y="2243831"/>
            <a:ext cx="1077763" cy="2265312"/>
            <a:chOff x="3227115" y="2243831"/>
            <a:chExt cx="1077763" cy="2265312"/>
          </a:xfrm>
        </p:grpSpPr>
        <p:cxnSp>
          <p:nvCxnSpPr>
            <p:cNvPr id="51" name="Straight Connector 50"/>
            <p:cNvCxnSpPr/>
            <p:nvPr/>
          </p:nvCxnSpPr>
          <p:spPr>
            <a:xfrm>
              <a:off x="4275156" y="2273868"/>
              <a:ext cx="29722" cy="2235275"/>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227115" y="2643231"/>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97056" y="2243831"/>
              <a:ext cx="964286" cy="338554"/>
            </a:xfrm>
            <a:prstGeom prst="rect">
              <a:avLst/>
            </a:prstGeom>
            <a:noFill/>
          </p:spPr>
          <p:txBody>
            <a:bodyPr wrap="square" rtlCol="0">
              <a:spAutoFit/>
            </a:bodyPr>
            <a:lstStyle/>
            <a:p>
              <a:r>
                <a:rPr lang="en-AU" sz="1600" b="1" dirty="0" smtClean="0">
                  <a:solidFill>
                    <a:schemeClr val="accent5">
                      <a:lumMod val="75000"/>
                    </a:schemeClr>
                  </a:solidFill>
                </a:rPr>
                <a:t>DI 12:15</a:t>
              </a:r>
              <a:endParaRPr lang="en-AU" sz="1600" b="1" dirty="0">
                <a:solidFill>
                  <a:schemeClr val="accent5">
                    <a:lumMod val="75000"/>
                  </a:schemeClr>
                </a:solidFill>
              </a:endParaRPr>
            </a:p>
          </p:txBody>
        </p:sp>
      </p:grpSp>
      <p:grpSp>
        <p:nvGrpSpPr>
          <p:cNvPr id="16" name="Group 15"/>
          <p:cNvGrpSpPr/>
          <p:nvPr/>
        </p:nvGrpSpPr>
        <p:grpSpPr>
          <a:xfrm>
            <a:off x="4223153" y="2225073"/>
            <a:ext cx="1087030" cy="2248229"/>
            <a:chOff x="4223153" y="2225073"/>
            <a:chExt cx="1087030" cy="2248229"/>
          </a:xfrm>
        </p:grpSpPr>
        <p:cxnSp>
          <p:nvCxnSpPr>
            <p:cNvPr id="52" name="Straight Connector 51"/>
            <p:cNvCxnSpPr/>
            <p:nvPr/>
          </p:nvCxnSpPr>
          <p:spPr>
            <a:xfrm>
              <a:off x="5300915" y="2270866"/>
              <a:ext cx="9268" cy="2202436"/>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223153" y="2624473"/>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293094" y="2225073"/>
              <a:ext cx="964286" cy="338554"/>
            </a:xfrm>
            <a:prstGeom prst="rect">
              <a:avLst/>
            </a:prstGeom>
            <a:noFill/>
          </p:spPr>
          <p:txBody>
            <a:bodyPr wrap="square" rtlCol="0">
              <a:spAutoFit/>
            </a:bodyPr>
            <a:lstStyle/>
            <a:p>
              <a:r>
                <a:rPr lang="en-AU" sz="1600" b="1" dirty="0" smtClean="0">
                  <a:solidFill>
                    <a:schemeClr val="accent5">
                      <a:lumMod val="75000"/>
                    </a:schemeClr>
                  </a:solidFill>
                </a:rPr>
                <a:t>DI 12:20</a:t>
              </a:r>
              <a:endParaRPr lang="en-AU" sz="1600" b="1" dirty="0">
                <a:solidFill>
                  <a:schemeClr val="accent5">
                    <a:lumMod val="75000"/>
                  </a:schemeClr>
                </a:solidFill>
              </a:endParaRPr>
            </a:p>
          </p:txBody>
        </p:sp>
      </p:grpSp>
      <p:grpSp>
        <p:nvGrpSpPr>
          <p:cNvPr id="17" name="Group 16"/>
          <p:cNvGrpSpPr/>
          <p:nvPr/>
        </p:nvGrpSpPr>
        <p:grpSpPr>
          <a:xfrm>
            <a:off x="5282890" y="2225073"/>
            <a:ext cx="1098822" cy="2260921"/>
            <a:chOff x="5282890" y="2225073"/>
            <a:chExt cx="1098822" cy="2260921"/>
          </a:xfrm>
        </p:grpSpPr>
        <p:cxnSp>
          <p:nvCxnSpPr>
            <p:cNvPr id="54" name="Straight Connector 53"/>
            <p:cNvCxnSpPr/>
            <p:nvPr/>
          </p:nvCxnSpPr>
          <p:spPr>
            <a:xfrm>
              <a:off x="6328090" y="2281386"/>
              <a:ext cx="53622" cy="2204608"/>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5282890" y="2624473"/>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352831" y="2225073"/>
              <a:ext cx="964286" cy="338554"/>
            </a:xfrm>
            <a:prstGeom prst="rect">
              <a:avLst/>
            </a:prstGeom>
            <a:noFill/>
          </p:spPr>
          <p:txBody>
            <a:bodyPr wrap="square" rtlCol="0">
              <a:spAutoFit/>
            </a:bodyPr>
            <a:lstStyle/>
            <a:p>
              <a:r>
                <a:rPr lang="en-AU" sz="1600" b="1" dirty="0" smtClean="0">
                  <a:solidFill>
                    <a:schemeClr val="accent5">
                      <a:lumMod val="75000"/>
                    </a:schemeClr>
                  </a:solidFill>
                </a:rPr>
                <a:t>DI 12:25</a:t>
              </a:r>
              <a:endParaRPr lang="en-AU" sz="1600" b="1" dirty="0">
                <a:solidFill>
                  <a:schemeClr val="accent5">
                    <a:lumMod val="75000"/>
                  </a:schemeClr>
                </a:solidFill>
              </a:endParaRPr>
            </a:p>
          </p:txBody>
        </p:sp>
      </p:grpSp>
      <p:grpSp>
        <p:nvGrpSpPr>
          <p:cNvPr id="19" name="Group 18"/>
          <p:cNvGrpSpPr/>
          <p:nvPr/>
        </p:nvGrpSpPr>
        <p:grpSpPr>
          <a:xfrm>
            <a:off x="6338319" y="2210469"/>
            <a:ext cx="1115706" cy="2249594"/>
            <a:chOff x="6338319" y="2210469"/>
            <a:chExt cx="1115706" cy="2249594"/>
          </a:xfrm>
        </p:grpSpPr>
        <p:cxnSp>
          <p:nvCxnSpPr>
            <p:cNvPr id="74" name="Straight Arrow Connector 73"/>
            <p:cNvCxnSpPr/>
            <p:nvPr/>
          </p:nvCxnSpPr>
          <p:spPr>
            <a:xfrm flipV="1">
              <a:off x="6338319" y="2609869"/>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408260" y="2210469"/>
              <a:ext cx="964286" cy="338554"/>
            </a:xfrm>
            <a:prstGeom prst="rect">
              <a:avLst/>
            </a:prstGeom>
            <a:noFill/>
          </p:spPr>
          <p:txBody>
            <a:bodyPr wrap="square" rtlCol="0">
              <a:spAutoFit/>
            </a:bodyPr>
            <a:lstStyle/>
            <a:p>
              <a:r>
                <a:rPr lang="en-AU" sz="1600" b="1" dirty="0" smtClean="0">
                  <a:solidFill>
                    <a:schemeClr val="accent5">
                      <a:lumMod val="75000"/>
                    </a:schemeClr>
                  </a:solidFill>
                </a:rPr>
                <a:t>DI 12:30</a:t>
              </a:r>
              <a:endParaRPr lang="en-AU" sz="1600" b="1" dirty="0">
                <a:solidFill>
                  <a:schemeClr val="accent5">
                    <a:lumMod val="75000"/>
                  </a:schemeClr>
                </a:solidFill>
              </a:endParaRPr>
            </a:p>
          </p:txBody>
        </p:sp>
        <p:cxnSp>
          <p:nvCxnSpPr>
            <p:cNvPr id="76" name="Straight Connector 75"/>
            <p:cNvCxnSpPr/>
            <p:nvPr/>
          </p:nvCxnSpPr>
          <p:spPr>
            <a:xfrm>
              <a:off x="7400403" y="2255455"/>
              <a:ext cx="53622" cy="2204608"/>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422545" y="2210469"/>
            <a:ext cx="1077762" cy="403542"/>
            <a:chOff x="7422545" y="2210469"/>
            <a:chExt cx="1077762" cy="403542"/>
          </a:xfrm>
        </p:grpSpPr>
        <p:cxnSp>
          <p:nvCxnSpPr>
            <p:cNvPr id="78" name="Straight Arrow Connector 77"/>
            <p:cNvCxnSpPr/>
            <p:nvPr/>
          </p:nvCxnSpPr>
          <p:spPr>
            <a:xfrm flipV="1">
              <a:off x="7422545" y="2609869"/>
              <a:ext cx="1077762" cy="4142"/>
            </a:xfrm>
            <a:prstGeom prst="straightConnector1">
              <a:avLst/>
            </a:prstGeom>
            <a:ln w="381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492486" y="2210469"/>
              <a:ext cx="964286" cy="338554"/>
            </a:xfrm>
            <a:prstGeom prst="rect">
              <a:avLst/>
            </a:prstGeom>
            <a:noFill/>
          </p:spPr>
          <p:txBody>
            <a:bodyPr wrap="square" rtlCol="0">
              <a:spAutoFit/>
            </a:bodyPr>
            <a:lstStyle/>
            <a:p>
              <a:r>
                <a:rPr lang="en-AU" sz="1600" b="1" dirty="0" smtClean="0">
                  <a:solidFill>
                    <a:schemeClr val="accent5">
                      <a:lumMod val="75000"/>
                    </a:schemeClr>
                  </a:solidFill>
                </a:rPr>
                <a:t>DI 12:35</a:t>
              </a:r>
              <a:endParaRPr lang="en-AU" sz="1600" b="1" dirty="0">
                <a:solidFill>
                  <a:schemeClr val="accent5">
                    <a:lumMod val="75000"/>
                  </a:schemeClr>
                </a:solidFill>
              </a:endParaRPr>
            </a:p>
          </p:txBody>
        </p:sp>
      </p:grpSp>
      <p:cxnSp>
        <p:nvCxnSpPr>
          <p:cNvPr id="82" name="Straight Connector 81"/>
          <p:cNvCxnSpPr/>
          <p:nvPr/>
        </p:nvCxnSpPr>
        <p:spPr>
          <a:xfrm>
            <a:off x="1130940" y="4473842"/>
            <a:ext cx="1060126" cy="530"/>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2188870" y="4469332"/>
            <a:ext cx="388442" cy="734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2575591" y="3895954"/>
            <a:ext cx="704909" cy="600921"/>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3259646" y="3283270"/>
            <a:ext cx="722361" cy="626748"/>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3982007" y="2806690"/>
            <a:ext cx="279335" cy="468096"/>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4281778" y="2806690"/>
            <a:ext cx="1023771" cy="482649"/>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flipV="1">
            <a:off x="5281958" y="3273981"/>
            <a:ext cx="807688" cy="13625"/>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a:off x="6087340" y="3281644"/>
            <a:ext cx="250979" cy="310244"/>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V="1">
            <a:off x="6338319" y="2851773"/>
            <a:ext cx="1062084" cy="748368"/>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a:off x="7414238" y="2851773"/>
            <a:ext cx="976999" cy="145179"/>
          </a:xfrm>
          <a:prstGeom prst="line">
            <a:avLst/>
          </a:prstGeom>
          <a:ln w="57150">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66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left)">
                                      <p:cBhvr>
                                        <p:cTn id="91" dur="500"/>
                                        <p:tgtEl>
                                          <p:spTgt spid="8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wipe(left)">
                                      <p:cBhvr>
                                        <p:cTn id="100" dur="500"/>
                                        <p:tgtEl>
                                          <p:spTgt spid="8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left)">
                                      <p:cBhvr>
                                        <p:cTn id="110" dur="500"/>
                                        <p:tgtEl>
                                          <p:spTgt spid="9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wipe(left)">
                                      <p:cBhvr>
                                        <p:cTn id="115" dur="500"/>
                                        <p:tgtEl>
                                          <p:spTgt spid="9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92"/>
                                        </p:tgtEl>
                                        <p:attrNameLst>
                                          <p:attrName>style.visibility</p:attrName>
                                        </p:attrNameLst>
                                      </p:cBhvr>
                                      <p:to>
                                        <p:strVal val="visible"/>
                                      </p:to>
                                    </p:set>
                                    <p:animEffect transition="in" filter="wipe(left)">
                                      <p:cBhvr>
                                        <p:cTn id="120" dur="500"/>
                                        <p:tgtEl>
                                          <p:spTgt spid="9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95"/>
                                        </p:tgtEl>
                                        <p:attrNameLst>
                                          <p:attrName>style.visibility</p:attrName>
                                        </p:attrNameLst>
                                      </p:cBhvr>
                                      <p:to>
                                        <p:strVal val="visible"/>
                                      </p:to>
                                    </p:set>
                                    <p:animEffect transition="in" filter="wipe(left)">
                                      <p:cBhvr>
                                        <p:cTn id="125" dur="500"/>
                                        <p:tgtEl>
                                          <p:spTgt spid="9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wipe(left)">
                                      <p:cBhvr>
                                        <p:cTn id="130" dur="500"/>
                                        <p:tgtEl>
                                          <p:spTgt spid="97"/>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03"/>
                                        </p:tgtEl>
                                        <p:attrNameLst>
                                          <p:attrName>style.visibility</p:attrName>
                                        </p:attrNameLst>
                                      </p:cBhvr>
                                      <p:to>
                                        <p:strVal val="visible"/>
                                      </p:to>
                                    </p:set>
                                    <p:animEffect transition="in" filter="wipe(left)">
                                      <p:cBhvr>
                                        <p:cTn id="13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0" grpId="0"/>
      <p:bldP spid="41" grpId="0"/>
      <p:bldP spid="42" grpId="0"/>
      <p:bldP spid="47"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Fast start unit </a:t>
            </a:r>
            <a:r>
              <a:rPr lang="en-AU" dirty="0" err="1" smtClean="0"/>
              <a:t>committment</a:t>
            </a:r>
            <a:endParaRPr lang="en-AU" dirty="0"/>
          </a:p>
        </p:txBody>
      </p:sp>
      <p:sp>
        <p:nvSpPr>
          <p:cNvPr id="3" name="Content Placeholder 2"/>
          <p:cNvSpPr>
            <a:spLocks noGrp="1"/>
          </p:cNvSpPr>
          <p:nvPr>
            <p:ph idx="1"/>
          </p:nvPr>
        </p:nvSpPr>
        <p:spPr>
          <a:xfrm>
            <a:off x="457200" y="1357299"/>
            <a:ext cx="2674640" cy="847566"/>
          </a:xfrm>
        </p:spPr>
        <p:txBody>
          <a:bodyPr/>
          <a:lstStyle/>
          <a:p>
            <a:r>
              <a:rPr lang="en-AU" dirty="0" smtClean="0"/>
              <a:t>NEMDE</a:t>
            </a:r>
            <a:endParaRPr lang="en-AU" dirty="0"/>
          </a:p>
        </p:txBody>
      </p:sp>
      <p:sp>
        <p:nvSpPr>
          <p:cNvPr id="4" name="TextBox 3"/>
          <p:cNvSpPr txBox="1"/>
          <p:nvPr/>
        </p:nvSpPr>
        <p:spPr>
          <a:xfrm>
            <a:off x="1907704" y="2253384"/>
            <a:ext cx="5328592" cy="461665"/>
          </a:xfrm>
          <a:prstGeom prst="rect">
            <a:avLst/>
          </a:prstGeom>
          <a:noFill/>
          <a:ln>
            <a:solidFill>
              <a:srgbClr val="000000"/>
            </a:solidFill>
          </a:ln>
        </p:spPr>
        <p:txBody>
          <a:bodyPr wrap="square" rtlCol="0">
            <a:spAutoFit/>
          </a:bodyPr>
          <a:lstStyle/>
          <a:p>
            <a:r>
              <a:rPr lang="en-AU" sz="2400" dirty="0" smtClean="0"/>
              <a:t>1</a:t>
            </a:r>
            <a:r>
              <a:rPr lang="en-AU" sz="2400" baseline="30000" dirty="0" smtClean="0"/>
              <a:t>st</a:t>
            </a:r>
            <a:r>
              <a:rPr lang="en-AU" sz="2400" dirty="0" smtClean="0"/>
              <a:t> Pass: Fast Start Commitment Run</a:t>
            </a:r>
            <a:endParaRPr lang="en-AU" sz="2400" dirty="0"/>
          </a:p>
        </p:txBody>
      </p:sp>
      <p:sp>
        <p:nvSpPr>
          <p:cNvPr id="6" name="TextBox 5"/>
          <p:cNvSpPr txBox="1"/>
          <p:nvPr/>
        </p:nvSpPr>
        <p:spPr>
          <a:xfrm>
            <a:off x="1907704" y="4005064"/>
            <a:ext cx="5328592" cy="461665"/>
          </a:xfrm>
          <a:prstGeom prst="rect">
            <a:avLst/>
          </a:prstGeom>
          <a:noFill/>
          <a:ln>
            <a:solidFill>
              <a:srgbClr val="000000"/>
            </a:solidFill>
          </a:ln>
        </p:spPr>
        <p:txBody>
          <a:bodyPr wrap="square" rtlCol="0">
            <a:spAutoFit/>
          </a:bodyPr>
          <a:lstStyle/>
          <a:p>
            <a:r>
              <a:rPr lang="en-AU" sz="2400" dirty="0" smtClean="0"/>
              <a:t>2</a:t>
            </a:r>
            <a:r>
              <a:rPr lang="en-AU" sz="2400" baseline="30000" dirty="0" smtClean="0"/>
              <a:t>nd</a:t>
            </a:r>
            <a:r>
              <a:rPr lang="en-AU" sz="2400" dirty="0" smtClean="0"/>
              <a:t> Pass: Dispatch and Pricing Run</a:t>
            </a:r>
            <a:endParaRPr lang="en-AU" sz="2400" dirty="0"/>
          </a:p>
        </p:txBody>
      </p:sp>
      <p:cxnSp>
        <p:nvCxnSpPr>
          <p:cNvPr id="8" name="Straight Arrow Connector 7"/>
          <p:cNvCxnSpPr>
            <a:stCxn id="4" idx="2"/>
            <a:endCxn id="6" idx="0"/>
          </p:cNvCxnSpPr>
          <p:nvPr/>
        </p:nvCxnSpPr>
        <p:spPr>
          <a:xfrm>
            <a:off x="4572000" y="2715049"/>
            <a:ext cx="0" cy="129001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59832" y="3129370"/>
            <a:ext cx="3600400" cy="369332"/>
          </a:xfrm>
          <a:prstGeom prst="rect">
            <a:avLst/>
          </a:prstGeom>
          <a:noFill/>
        </p:spPr>
        <p:txBody>
          <a:bodyPr wrap="square" rtlCol="0">
            <a:spAutoFit/>
          </a:bodyPr>
          <a:lstStyle/>
          <a:p>
            <a:r>
              <a:rPr lang="en-AU" dirty="0" smtClean="0">
                <a:solidFill>
                  <a:schemeClr val="accent4">
                    <a:lumMod val="60000"/>
                    <a:lumOff val="40000"/>
                  </a:schemeClr>
                </a:solidFill>
              </a:rPr>
              <a:t>Fast start unit commitment status</a:t>
            </a:r>
            <a:endParaRPr lang="en-AU" dirty="0">
              <a:solidFill>
                <a:schemeClr val="accent4">
                  <a:lumMod val="60000"/>
                  <a:lumOff val="40000"/>
                </a:schemeClr>
              </a:solidFill>
            </a:endParaRPr>
          </a:p>
        </p:txBody>
      </p:sp>
    </p:spTree>
    <p:extLst>
      <p:ext uri="{BB962C8B-B14F-4D97-AF65-F5344CB8AC3E}">
        <p14:creationId xmlns:p14="http://schemas.microsoft.com/office/powerpoint/2010/main" val="85163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Wholesale WorkStream Overview</a:t>
            </a:r>
            <a:endParaRPr lang="en-AU" dirty="0"/>
          </a:p>
        </p:txBody>
      </p:sp>
      <p:graphicFrame>
        <p:nvGraphicFramePr>
          <p:cNvPr id="10" name="Content Placeholder 9"/>
          <p:cNvGraphicFramePr>
            <a:graphicFrameLocks noGrp="1"/>
          </p:cNvGraphicFramePr>
          <p:nvPr>
            <p:ph idx="1"/>
            <p:extLst/>
          </p:nvPr>
        </p:nvGraphicFramePr>
        <p:xfrm>
          <a:off x="457200" y="1357313"/>
          <a:ext cx="8229600"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347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Questions/Discussions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8960"/>
            <a:ext cx="3600400" cy="3000334"/>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7944" y="1484784"/>
            <a:ext cx="1008112" cy="1685563"/>
          </a:xfrm>
          <a:prstGeom prst="rect">
            <a:avLst/>
          </a:prstGeom>
        </p:spPr>
      </p:pic>
    </p:spTree>
    <p:extLst>
      <p:ext uri="{BB962C8B-B14F-4D97-AF65-F5344CB8AC3E}">
        <p14:creationId xmlns:p14="http://schemas.microsoft.com/office/powerpoint/2010/main" val="40215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Lunch</a:t>
            </a:r>
            <a:endParaRPr lang="en-AU" dirty="0"/>
          </a:p>
        </p:txBody>
      </p:sp>
    </p:spTree>
    <p:extLst>
      <p:ext uri="{BB962C8B-B14F-4D97-AF65-F5344CB8AC3E}">
        <p14:creationId xmlns:p14="http://schemas.microsoft.com/office/powerpoint/2010/main" val="1131711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Bidding and Offers</a:t>
            </a:r>
            <a:endParaRPr lang="en-AU" dirty="0"/>
          </a:p>
        </p:txBody>
      </p:sp>
    </p:spTree>
    <p:extLst>
      <p:ext uri="{BB962C8B-B14F-4D97-AF65-F5344CB8AC3E}">
        <p14:creationId xmlns:p14="http://schemas.microsoft.com/office/powerpoint/2010/main" val="2601223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Objectives</a:t>
            </a:r>
            <a:endParaRPr lang="en-AU" dirty="0"/>
          </a:p>
        </p:txBody>
      </p:sp>
      <p:sp>
        <p:nvSpPr>
          <p:cNvPr id="3" name="Text Placeholder 2"/>
          <p:cNvSpPr>
            <a:spLocks noGrp="1"/>
          </p:cNvSpPr>
          <p:nvPr>
            <p:ph type="body" sz="quarter" idx="10"/>
          </p:nvPr>
        </p:nvSpPr>
        <p:spPr/>
        <p:txBody>
          <a:bodyPr/>
          <a:lstStyle/>
          <a:p>
            <a:r>
              <a:rPr lang="en-AU" dirty="0" smtClean="0"/>
              <a:t>Rules</a:t>
            </a:r>
          </a:p>
          <a:p>
            <a:r>
              <a:rPr lang="en-AU" dirty="0" smtClean="0"/>
              <a:t>Implementation</a:t>
            </a:r>
          </a:p>
          <a:p>
            <a:r>
              <a:rPr lang="en-AU" dirty="0" smtClean="0"/>
              <a:t>Examples</a:t>
            </a:r>
          </a:p>
        </p:txBody>
      </p:sp>
    </p:spTree>
    <p:extLst>
      <p:ext uri="{BB962C8B-B14F-4D97-AF65-F5344CB8AC3E}">
        <p14:creationId xmlns:p14="http://schemas.microsoft.com/office/powerpoint/2010/main" val="1055391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a:t>
            </a:r>
            <a:endParaRPr lang="en-AU" dirty="0"/>
          </a:p>
        </p:txBody>
      </p:sp>
    </p:spTree>
    <p:extLst>
      <p:ext uri="{BB962C8B-B14F-4D97-AF65-F5344CB8AC3E}">
        <p14:creationId xmlns:p14="http://schemas.microsoft.com/office/powerpoint/2010/main" val="20842683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1 – Introduction </a:t>
            </a:r>
            <a:endParaRPr lang="en-AU" dirty="0"/>
          </a:p>
        </p:txBody>
      </p:sp>
      <p:sp>
        <p:nvSpPr>
          <p:cNvPr id="3" name="Content Placeholder 2"/>
          <p:cNvSpPr>
            <a:spLocks noGrp="1"/>
          </p:cNvSpPr>
          <p:nvPr>
            <p:ph idx="1"/>
          </p:nvPr>
        </p:nvSpPr>
        <p:spPr/>
        <p:txBody>
          <a:bodyPr>
            <a:normAutofit/>
          </a:bodyPr>
          <a:lstStyle/>
          <a:p>
            <a:r>
              <a:rPr lang="en-AU" dirty="0"/>
              <a:t>Market </a:t>
            </a:r>
            <a:r>
              <a:rPr lang="en-AU" dirty="0" smtClean="0"/>
              <a:t>Rules in NER Chapter 3</a:t>
            </a:r>
          </a:p>
          <a:p>
            <a:pPr lvl="1"/>
            <a:r>
              <a:rPr lang="en-AU" b="1" dirty="0"/>
              <a:t>Generating unit offers for dispatch</a:t>
            </a:r>
          </a:p>
          <a:p>
            <a:pPr lvl="1"/>
            <a:r>
              <a:rPr lang="en-AU" b="1" dirty="0"/>
              <a:t>Bids for scheduled load</a:t>
            </a:r>
          </a:p>
          <a:p>
            <a:pPr lvl="1"/>
            <a:r>
              <a:rPr lang="en-AU" b="1" dirty="0"/>
              <a:t>Dispatch inflexibilities</a:t>
            </a:r>
          </a:p>
          <a:p>
            <a:pPr lvl="1"/>
            <a:r>
              <a:rPr lang="en-AU" dirty="0"/>
              <a:t>Ramp rates</a:t>
            </a:r>
          </a:p>
          <a:p>
            <a:pPr lvl="1"/>
            <a:r>
              <a:rPr lang="en-AU" dirty="0" smtClean="0"/>
              <a:t>Spot market operations timetable</a:t>
            </a:r>
          </a:p>
          <a:p>
            <a:pPr lvl="1"/>
            <a:r>
              <a:rPr lang="en-AU" dirty="0"/>
              <a:t>Bid and offer aggregation </a:t>
            </a:r>
            <a:r>
              <a:rPr lang="en-AU" dirty="0" smtClean="0"/>
              <a:t>guidelines</a:t>
            </a:r>
          </a:p>
          <a:p>
            <a:pPr lvl="1"/>
            <a:r>
              <a:rPr lang="en-AU" dirty="0"/>
              <a:t>Equal priced dispatch bids and offers</a:t>
            </a:r>
          </a:p>
          <a:p>
            <a:pPr lvl="1"/>
            <a:r>
              <a:rPr lang="en-AU" dirty="0"/>
              <a:t>Unconstrained intermittent generation forecast</a:t>
            </a:r>
            <a:endParaRPr lang="en-AU" i="1" dirty="0"/>
          </a:p>
          <a:p>
            <a:pPr lvl="1"/>
            <a:r>
              <a:rPr lang="en-AU" dirty="0" smtClean="0"/>
              <a:t>Rebidding</a:t>
            </a:r>
            <a:endParaRPr lang="en-AU" dirty="0"/>
          </a:p>
          <a:p>
            <a:pPr lvl="2"/>
            <a:r>
              <a:rPr lang="en-AU" dirty="0"/>
              <a:t>Offers, bids and rebids must not be false or </a:t>
            </a:r>
            <a:r>
              <a:rPr lang="en-AU" dirty="0" smtClean="0"/>
              <a:t>misleading</a:t>
            </a:r>
            <a:endParaRPr lang="en-AU" dirty="0"/>
          </a:p>
        </p:txBody>
      </p:sp>
      <p:sp>
        <p:nvSpPr>
          <p:cNvPr id="4" name="Rounded Rectangle 3"/>
          <p:cNvSpPr/>
          <p:nvPr/>
        </p:nvSpPr>
        <p:spPr>
          <a:xfrm>
            <a:off x="1187624" y="2996952"/>
            <a:ext cx="1656184"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1179522" y="3429000"/>
            <a:ext cx="432858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1177068" y="3861048"/>
            <a:ext cx="4691075"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1179522" y="4221088"/>
            <a:ext cx="483263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1177068" y="4606518"/>
            <a:ext cx="591521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1177068" y="5050336"/>
            <a:ext cx="6707300" cy="826935"/>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2 – OFFERS </a:t>
            </a:r>
            <a:endParaRPr lang="en-AU" dirty="0"/>
          </a:p>
        </p:txBody>
      </p:sp>
      <p:sp>
        <p:nvSpPr>
          <p:cNvPr id="3" name="Content Placeholder 2"/>
          <p:cNvSpPr>
            <a:spLocks noGrp="1"/>
          </p:cNvSpPr>
          <p:nvPr>
            <p:ph idx="1"/>
          </p:nvPr>
        </p:nvSpPr>
        <p:spPr>
          <a:xfrm>
            <a:off x="457200" y="1684471"/>
            <a:ext cx="8229600" cy="3760753"/>
          </a:xfrm>
        </p:spPr>
        <p:txBody>
          <a:bodyPr>
            <a:normAutofit/>
          </a:bodyPr>
          <a:lstStyle/>
          <a:p>
            <a:r>
              <a:rPr lang="en-AU" dirty="0" smtClean="0"/>
              <a:t>Scheduled and semi-scheduled generators</a:t>
            </a:r>
          </a:p>
          <a:p>
            <a:pPr marL="363538" lvl="1" indent="0">
              <a:buNone/>
            </a:pPr>
            <a:endParaRPr lang="en-AU" dirty="0" smtClean="0"/>
          </a:p>
          <a:p>
            <a:pPr lvl="1"/>
            <a:r>
              <a:rPr lang="en-AU" dirty="0" smtClean="0"/>
              <a:t>Offer covers all 48 Trading Intervals within a trading day</a:t>
            </a:r>
          </a:p>
          <a:p>
            <a:pPr lvl="1"/>
            <a:r>
              <a:rPr lang="en-AU" dirty="0" smtClean="0"/>
              <a:t>Ten price bands: monotonically increasing; lowest price band ≥ MFP; highest price band ≤ MPC; prices referred to RRN by MLF</a:t>
            </a:r>
          </a:p>
          <a:p>
            <a:pPr lvl="1"/>
            <a:r>
              <a:rPr lang="en-AU" dirty="0" smtClean="0"/>
              <a:t>Ten volumes: whole MW; “as generated” at generator terminals</a:t>
            </a:r>
          </a:p>
          <a:p>
            <a:endParaRPr lang="en-AU" dirty="0" smtClean="0"/>
          </a:p>
        </p:txBody>
      </p:sp>
    </p:spTree>
    <p:extLst>
      <p:ext uri="{BB962C8B-B14F-4D97-AF65-F5344CB8AC3E}">
        <p14:creationId xmlns:p14="http://schemas.microsoft.com/office/powerpoint/2010/main" val="33040204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3 – Bids </a:t>
            </a:r>
            <a:endParaRPr lang="en-AU" dirty="0"/>
          </a:p>
        </p:txBody>
      </p:sp>
      <p:sp>
        <p:nvSpPr>
          <p:cNvPr id="7" name="Content Placeholder 2"/>
          <p:cNvSpPr>
            <a:spLocks noGrp="1"/>
          </p:cNvSpPr>
          <p:nvPr>
            <p:ph idx="1"/>
          </p:nvPr>
        </p:nvSpPr>
        <p:spPr>
          <a:xfrm>
            <a:off x="457200" y="1811957"/>
            <a:ext cx="8229600" cy="2841179"/>
          </a:xfrm>
        </p:spPr>
        <p:txBody>
          <a:bodyPr>
            <a:normAutofit/>
          </a:bodyPr>
          <a:lstStyle/>
          <a:p>
            <a:r>
              <a:rPr lang="en-AU" dirty="0" smtClean="0"/>
              <a:t>Scheduled load</a:t>
            </a:r>
          </a:p>
          <a:p>
            <a:r>
              <a:rPr lang="en-AU" dirty="0" smtClean="0"/>
              <a:t>Similar to generators, but:</a:t>
            </a:r>
          </a:p>
          <a:p>
            <a:pPr marL="0" indent="0">
              <a:buNone/>
            </a:pPr>
            <a:endParaRPr lang="en-AU" dirty="0" smtClean="0"/>
          </a:p>
          <a:p>
            <a:pPr lvl="1"/>
            <a:r>
              <a:rPr lang="en-AU" dirty="0" smtClean="0"/>
              <a:t>Normally-on scheduled load: bids are the prices above which you’ll stop consuming</a:t>
            </a:r>
          </a:p>
          <a:p>
            <a:pPr lvl="1"/>
            <a:r>
              <a:rPr lang="en-AU" dirty="0" smtClean="0"/>
              <a:t>Normally-off </a:t>
            </a:r>
            <a:r>
              <a:rPr lang="en-AU" dirty="0"/>
              <a:t>scheduled load: bids are the prices </a:t>
            </a:r>
            <a:r>
              <a:rPr lang="en-AU" dirty="0" smtClean="0"/>
              <a:t>below which </a:t>
            </a:r>
            <a:r>
              <a:rPr lang="en-AU" dirty="0"/>
              <a:t>you’ll </a:t>
            </a:r>
            <a:r>
              <a:rPr lang="en-AU" dirty="0" smtClean="0"/>
              <a:t>start </a:t>
            </a:r>
            <a:r>
              <a:rPr lang="en-AU" dirty="0"/>
              <a:t>consuming</a:t>
            </a:r>
            <a:endParaRPr lang="en-AU" dirty="0" smtClean="0"/>
          </a:p>
          <a:p>
            <a:pPr marL="0" indent="0">
              <a:buNone/>
            </a:pPr>
            <a:endParaRPr lang="en-AU" dirty="0" smtClean="0"/>
          </a:p>
        </p:txBody>
      </p:sp>
    </p:spTree>
    <p:extLst>
      <p:ext uri="{BB962C8B-B14F-4D97-AF65-F5344CB8AC3E}">
        <p14:creationId xmlns:p14="http://schemas.microsoft.com/office/powerpoint/2010/main" val="3172387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4 – Inflexibilities </a:t>
            </a:r>
            <a:endParaRPr lang="en-AU" dirty="0"/>
          </a:p>
        </p:txBody>
      </p:sp>
      <p:sp>
        <p:nvSpPr>
          <p:cNvPr id="3" name="Content Placeholder 2"/>
          <p:cNvSpPr>
            <a:spLocks noGrp="1"/>
          </p:cNvSpPr>
          <p:nvPr>
            <p:ph idx="1"/>
          </p:nvPr>
        </p:nvSpPr>
        <p:spPr>
          <a:xfrm>
            <a:off x="457200" y="1828487"/>
            <a:ext cx="8229600" cy="3256697"/>
          </a:xfrm>
        </p:spPr>
        <p:txBody>
          <a:bodyPr>
            <a:normAutofit/>
          </a:bodyPr>
          <a:lstStyle/>
          <a:p>
            <a:r>
              <a:rPr lang="en-AU" dirty="0" smtClean="0"/>
              <a:t>Fixed load</a:t>
            </a:r>
            <a:endParaRPr lang="en-AU" dirty="0"/>
          </a:p>
          <a:p>
            <a:r>
              <a:rPr lang="en-AU" dirty="0"/>
              <a:t>F</a:t>
            </a:r>
            <a:r>
              <a:rPr lang="en-AU" dirty="0" smtClean="0"/>
              <a:t>ast start plant</a:t>
            </a:r>
            <a:endParaRPr lang="en-AU" dirty="0"/>
          </a:p>
          <a:p>
            <a:pPr marL="363538" lvl="1" indent="0">
              <a:buNone/>
            </a:pPr>
            <a:endParaRPr lang="en-AU" dirty="0"/>
          </a:p>
          <a:p>
            <a:pPr lvl="1"/>
            <a:r>
              <a:rPr lang="en-AU" dirty="0" smtClean="0"/>
              <a:t>Dispatch will try to respect inflexibilities in bids</a:t>
            </a:r>
            <a:endParaRPr lang="en-AU" dirty="0"/>
          </a:p>
          <a:p>
            <a:pPr lvl="1"/>
            <a:r>
              <a:rPr lang="en-AU" dirty="0" smtClean="0"/>
              <a:t>Otherwise dispatch </a:t>
            </a:r>
            <a:r>
              <a:rPr lang="en-AU" dirty="0"/>
              <a:t>will </a:t>
            </a:r>
            <a:r>
              <a:rPr lang="en-AU" dirty="0" smtClean="0"/>
              <a:t>be based on price</a:t>
            </a:r>
            <a:endParaRPr lang="en-AU" dirty="0"/>
          </a:p>
          <a:p>
            <a:endParaRPr lang="en-AU" dirty="0" smtClean="0"/>
          </a:p>
        </p:txBody>
      </p:sp>
    </p:spTree>
    <p:extLst>
      <p:ext uri="{BB962C8B-B14F-4D97-AF65-F5344CB8AC3E}">
        <p14:creationId xmlns:p14="http://schemas.microsoft.com/office/powerpoint/2010/main" val="38317806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Implementation</a:t>
            </a:r>
            <a:endParaRPr lang="en-AU" dirty="0"/>
          </a:p>
        </p:txBody>
      </p:sp>
    </p:spTree>
    <p:extLst>
      <p:ext uri="{BB962C8B-B14F-4D97-AF65-F5344CB8AC3E}">
        <p14:creationId xmlns:p14="http://schemas.microsoft.com/office/powerpoint/2010/main" val="289737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Workstream objectives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532235"/>
              </p:ext>
            </p:extLst>
          </p:nvPr>
        </p:nvGraphicFramePr>
        <p:xfrm>
          <a:off x="457200" y="1357313"/>
          <a:ext cx="8229600" cy="4394200"/>
        </p:xfrm>
        <a:graphic>
          <a:graphicData uri="http://schemas.openxmlformats.org/drawingml/2006/table">
            <a:tbl>
              <a:tblPr firstRow="1" bandRow="1">
                <a:tableStyleId>{073A0DAA-6AF3-43AB-8588-CEC1D06C72B9}</a:tableStyleId>
              </a:tblPr>
              <a:tblGrid>
                <a:gridCol w="2602632"/>
                <a:gridCol w="5626968"/>
              </a:tblGrid>
              <a:tr h="370840">
                <a:tc>
                  <a:txBody>
                    <a:bodyPr/>
                    <a:lstStyle/>
                    <a:p>
                      <a:r>
                        <a:rPr lang="en-AU" dirty="0" smtClean="0"/>
                        <a:t>Project</a:t>
                      </a:r>
                      <a:endParaRPr lang="en-AU" dirty="0"/>
                    </a:p>
                  </a:txBody>
                  <a:tcPr/>
                </a:tc>
                <a:tc>
                  <a:txBody>
                    <a:bodyPr/>
                    <a:lstStyle/>
                    <a:p>
                      <a:r>
                        <a:rPr lang="en-AU" dirty="0" smtClean="0"/>
                        <a:t>Objective</a:t>
                      </a:r>
                      <a:endParaRPr lang="en-AU" dirty="0"/>
                    </a:p>
                  </a:txBody>
                  <a:tcPr/>
                </a:tc>
              </a:tr>
              <a:tr h="370840">
                <a:tc>
                  <a:txBody>
                    <a:bodyPr/>
                    <a:lstStyle/>
                    <a:p>
                      <a:r>
                        <a:rPr lang="en-AU" dirty="0" smtClean="0"/>
                        <a:t>Real time markets</a:t>
                      </a:r>
                      <a:endParaRPr lang="en-AU" dirty="0"/>
                    </a:p>
                  </a:txBody>
                  <a:tcPr>
                    <a:solidFill>
                      <a:schemeClr val="accent1">
                        <a:lumMod val="60000"/>
                        <a:lumOff val="40000"/>
                      </a:schemeClr>
                    </a:solidFill>
                  </a:tcPr>
                </a:tc>
                <a:tc>
                  <a:txBody>
                    <a:bodyPr/>
                    <a:lstStyle/>
                    <a:p>
                      <a:r>
                        <a:rPr lang="en-AU" dirty="0" smtClean="0"/>
                        <a:t>Introduce energy</a:t>
                      </a:r>
                      <a:r>
                        <a:rPr lang="en-AU" baseline="0" dirty="0" smtClean="0"/>
                        <a:t> and ancillary services real time markets with 5 minute dispatch and pricing subject network security constraints</a:t>
                      </a:r>
                      <a:endParaRPr lang="en-AU" dirty="0"/>
                    </a:p>
                  </a:txBody>
                  <a:tcPr>
                    <a:solidFill>
                      <a:schemeClr val="accent1">
                        <a:lumMod val="60000"/>
                        <a:lumOff val="40000"/>
                      </a:schemeClr>
                    </a:solidFill>
                  </a:tcPr>
                </a:tc>
              </a:tr>
              <a:tr h="370840">
                <a:tc>
                  <a:txBody>
                    <a:bodyPr/>
                    <a:lstStyle/>
                    <a:p>
                      <a:r>
                        <a:rPr lang="en-AU" dirty="0" smtClean="0"/>
                        <a:t>Day ahead market</a:t>
                      </a:r>
                      <a:endParaRPr lang="en-AU" dirty="0"/>
                    </a:p>
                  </a:txBody>
                  <a:tcPr/>
                </a:tc>
                <a:tc>
                  <a:txBody>
                    <a:bodyPr/>
                    <a:lstStyle/>
                    <a:p>
                      <a:r>
                        <a:rPr lang="en-AU" dirty="0" smtClean="0"/>
                        <a:t>Implement system changes to allow STEM to be integrated with new real time</a:t>
                      </a:r>
                      <a:r>
                        <a:rPr lang="en-AU" baseline="0" dirty="0" smtClean="0"/>
                        <a:t> markets</a:t>
                      </a:r>
                      <a:endParaRPr lang="en-AU" dirty="0"/>
                    </a:p>
                  </a:txBody>
                  <a:tcPr/>
                </a:tc>
              </a:tr>
              <a:tr h="370840">
                <a:tc>
                  <a:txBody>
                    <a:bodyPr/>
                    <a:lstStyle/>
                    <a:p>
                      <a:r>
                        <a:rPr lang="en-AU" dirty="0" smtClean="0"/>
                        <a:t>RCM Phase 3</a:t>
                      </a:r>
                      <a:endParaRPr lang="en-AU" dirty="0"/>
                    </a:p>
                  </a:txBody>
                  <a:tcPr/>
                </a:tc>
                <a:tc>
                  <a:txBody>
                    <a:bodyPr/>
                    <a:lstStyle/>
                    <a:p>
                      <a:r>
                        <a:rPr lang="en-AU" dirty="0" smtClean="0"/>
                        <a:t>Implement</a:t>
                      </a:r>
                      <a:r>
                        <a:rPr lang="en-AU" baseline="0" dirty="0" smtClean="0"/>
                        <a:t> changes associated with transitional arrangements for RCM to become effective 1 October 2017</a:t>
                      </a:r>
                      <a:endParaRPr lang="en-AU" dirty="0"/>
                    </a:p>
                  </a:txBody>
                  <a:tcPr/>
                </a:tc>
              </a:tr>
              <a:tr h="370840">
                <a:tc>
                  <a:txBody>
                    <a:bodyPr/>
                    <a:lstStyle/>
                    <a:p>
                      <a:r>
                        <a:rPr lang="en-AU" dirty="0" smtClean="0"/>
                        <a:t>RC Auction</a:t>
                      </a:r>
                      <a:endParaRPr lang="en-AU" dirty="0"/>
                    </a:p>
                  </a:txBody>
                  <a:tcPr/>
                </a:tc>
                <a:tc>
                  <a:txBody>
                    <a:bodyPr/>
                    <a:lstStyle/>
                    <a:p>
                      <a:r>
                        <a:rPr lang="en-AU" dirty="0" smtClean="0"/>
                        <a:t>Establish an auction process</a:t>
                      </a:r>
                      <a:r>
                        <a:rPr lang="en-AU" baseline="0" dirty="0" smtClean="0"/>
                        <a:t> for the procurement of reserve capacity</a:t>
                      </a:r>
                      <a:endParaRPr lang="en-AU" dirty="0"/>
                    </a:p>
                  </a:txBody>
                  <a:tcPr/>
                </a:tc>
              </a:tr>
              <a:tr h="370840">
                <a:tc>
                  <a:txBody>
                    <a:bodyPr/>
                    <a:lstStyle/>
                    <a:p>
                      <a:r>
                        <a:rPr lang="en-AU" dirty="0" smtClean="0"/>
                        <a:t>Settlement and Prudentials</a:t>
                      </a:r>
                      <a:endParaRPr lang="en-AU" dirty="0"/>
                    </a:p>
                  </a:txBody>
                  <a:tcPr/>
                </a:tc>
                <a:tc>
                  <a:txBody>
                    <a:bodyPr/>
                    <a:lstStyle/>
                    <a:p>
                      <a:r>
                        <a:rPr lang="en-AU" dirty="0" smtClean="0"/>
                        <a:t>Implement</a:t>
                      </a:r>
                      <a:r>
                        <a:rPr lang="en-AU" baseline="0" dirty="0" smtClean="0"/>
                        <a:t> new settlement and prudential processes for WA markets which leverage NEM systems and processes</a:t>
                      </a:r>
                      <a:endParaRPr lang="en-AU" dirty="0"/>
                    </a:p>
                  </a:txBody>
                  <a:tcPr/>
                </a:tc>
              </a:tr>
            </a:tbl>
          </a:graphicData>
        </a:graphic>
      </p:graphicFrame>
    </p:spTree>
    <p:extLst>
      <p:ext uri="{BB962C8B-B14F-4D97-AF65-F5344CB8AC3E}">
        <p14:creationId xmlns:p14="http://schemas.microsoft.com/office/powerpoint/2010/main" val="2816361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Implementation 1 – Spot Market Timetable </a:t>
            </a:r>
            <a:endParaRPr lang="en-AU" dirty="0"/>
          </a:p>
        </p:txBody>
      </p:sp>
      <p:sp>
        <p:nvSpPr>
          <p:cNvPr id="3" name="Content Placeholder 2"/>
          <p:cNvSpPr>
            <a:spLocks noGrp="1"/>
          </p:cNvSpPr>
          <p:nvPr>
            <p:ph idx="1"/>
          </p:nvPr>
        </p:nvSpPr>
        <p:spPr>
          <a:xfrm>
            <a:off x="457200" y="1684471"/>
            <a:ext cx="8229600" cy="3472721"/>
          </a:xfrm>
        </p:spPr>
        <p:txBody>
          <a:bodyPr>
            <a:normAutofit/>
          </a:bodyPr>
          <a:lstStyle/>
          <a:p>
            <a:r>
              <a:rPr lang="en-AU" dirty="0" smtClean="0"/>
              <a:t>Spot market operations timetable:</a:t>
            </a:r>
          </a:p>
          <a:p>
            <a:pPr marL="712787" lvl="2" indent="0">
              <a:buNone/>
            </a:pPr>
            <a:r>
              <a:rPr lang="en-AU" dirty="0" smtClean="0">
                <a:hlinkClick r:id="rId3"/>
              </a:rPr>
              <a:t>https</a:t>
            </a:r>
            <a:r>
              <a:rPr lang="en-AU" dirty="0">
                <a:hlinkClick r:id="rId3"/>
              </a:rPr>
              <a:t>://www.aemo.com.au/Electricity/National-Electricity-Market-NEM/Security-and-reliability/-/</a:t>
            </a:r>
            <a:r>
              <a:rPr lang="en-AU" dirty="0" smtClean="0">
                <a:hlinkClick r:id="rId3"/>
              </a:rPr>
              <a:t>media/545CBC9F45624ED29D5AFB8D3F5AB878.ashx</a:t>
            </a:r>
            <a:r>
              <a:rPr lang="en-AU" dirty="0" smtClean="0"/>
              <a:t> </a:t>
            </a:r>
            <a:endParaRPr lang="en-AU" dirty="0"/>
          </a:p>
          <a:p>
            <a:pPr marL="0" indent="0">
              <a:buNone/>
            </a:pPr>
            <a:endParaRPr lang="en-AU" dirty="0" smtClean="0"/>
          </a:p>
          <a:p>
            <a:r>
              <a:rPr lang="en-AU" dirty="0" smtClean="0"/>
              <a:t>Bids ≥ 1230 hrs Day - 1: “rebids”:</a:t>
            </a:r>
          </a:p>
          <a:p>
            <a:pPr lvl="1"/>
            <a:r>
              <a:rPr lang="en-AU" dirty="0" smtClean="0"/>
              <a:t>Price bands fixed</a:t>
            </a:r>
          </a:p>
          <a:p>
            <a:pPr lvl="1"/>
            <a:r>
              <a:rPr lang="en-AU" dirty="0" smtClean="0"/>
              <a:t>Reason required for change</a:t>
            </a:r>
          </a:p>
          <a:p>
            <a:endParaRPr lang="en-AU" dirty="0" smtClean="0"/>
          </a:p>
        </p:txBody>
      </p:sp>
    </p:spTree>
    <p:extLst>
      <p:ext uri="{BB962C8B-B14F-4D97-AF65-F5344CB8AC3E}">
        <p14:creationId xmlns:p14="http://schemas.microsoft.com/office/powerpoint/2010/main" val="2062213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Implementation 2 – Bid File Format</a:t>
            </a:r>
            <a:endParaRPr lang="en-AU" dirty="0"/>
          </a:p>
        </p:txBody>
      </p:sp>
      <p:sp>
        <p:nvSpPr>
          <p:cNvPr id="3" name="Content Placeholder 2"/>
          <p:cNvSpPr>
            <a:spLocks noGrp="1"/>
          </p:cNvSpPr>
          <p:nvPr>
            <p:ph idx="1"/>
          </p:nvPr>
        </p:nvSpPr>
        <p:spPr>
          <a:xfrm>
            <a:off x="457200" y="1684471"/>
            <a:ext cx="8229600" cy="3328705"/>
          </a:xfrm>
        </p:spPr>
        <p:txBody>
          <a:bodyPr>
            <a:normAutofit lnSpcReduction="10000"/>
          </a:bodyPr>
          <a:lstStyle/>
          <a:p>
            <a:r>
              <a:rPr lang="en-AU" dirty="0" smtClean="0"/>
              <a:t>Energy/MNSP/FCAS Bid File Submission:</a:t>
            </a:r>
          </a:p>
          <a:p>
            <a:pPr marL="0" indent="0">
              <a:buNone/>
            </a:pPr>
            <a:endParaRPr lang="en-AU" dirty="0" smtClean="0"/>
          </a:p>
          <a:p>
            <a:pPr marL="712787" lvl="2" indent="0">
              <a:buNone/>
            </a:pPr>
            <a:r>
              <a:rPr lang="en-AU" dirty="0">
                <a:hlinkClick r:id="rId3"/>
              </a:rPr>
              <a:t>http://www.aemo.com.au/Electricity/National-Electricity-Market-NEM/-/</a:t>
            </a:r>
            <a:r>
              <a:rPr lang="en-AU" dirty="0" smtClean="0">
                <a:hlinkClick r:id="rId3"/>
              </a:rPr>
              <a:t>media/2F1AF53D585547ABA3C7C7653355E890.ashx</a:t>
            </a:r>
            <a:r>
              <a:rPr lang="en-AU" dirty="0" smtClean="0"/>
              <a:t> </a:t>
            </a:r>
          </a:p>
          <a:p>
            <a:pPr marL="712787" lvl="2" indent="0">
              <a:buNone/>
            </a:pPr>
            <a:endParaRPr lang="en-AU" dirty="0"/>
          </a:p>
          <a:p>
            <a:pPr lvl="1"/>
            <a:r>
              <a:rPr lang="en-AU" dirty="0"/>
              <a:t>file name: participant; date; sequence</a:t>
            </a:r>
          </a:p>
          <a:p>
            <a:pPr lvl="1"/>
            <a:r>
              <a:rPr lang="en-AU" dirty="0"/>
              <a:t>layout: start of bid file; start of bid type; start of unit; start of fast start profile; unit limits; unit price bands; unit band availability</a:t>
            </a:r>
          </a:p>
          <a:p>
            <a:pPr marL="712787" lvl="2" indent="0">
              <a:buNone/>
            </a:pPr>
            <a:endParaRPr lang="en-AU" dirty="0"/>
          </a:p>
        </p:txBody>
      </p:sp>
    </p:spTree>
    <p:extLst>
      <p:ext uri="{BB962C8B-B14F-4D97-AF65-F5344CB8AC3E}">
        <p14:creationId xmlns:p14="http://schemas.microsoft.com/office/powerpoint/2010/main" val="3670414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Implementation 3 – AEMO Bid Validation</a:t>
            </a:r>
            <a:endParaRPr lang="en-AU" dirty="0"/>
          </a:p>
        </p:txBody>
      </p:sp>
      <p:sp>
        <p:nvSpPr>
          <p:cNvPr id="3" name="Content Placeholder 2"/>
          <p:cNvSpPr>
            <a:spLocks noGrp="1"/>
          </p:cNvSpPr>
          <p:nvPr>
            <p:ph idx="1"/>
          </p:nvPr>
        </p:nvSpPr>
        <p:spPr>
          <a:xfrm>
            <a:off x="457200" y="1684471"/>
            <a:ext cx="8229600" cy="3832761"/>
          </a:xfrm>
        </p:spPr>
        <p:txBody>
          <a:bodyPr>
            <a:normAutofit/>
          </a:bodyPr>
          <a:lstStyle/>
          <a:p>
            <a:r>
              <a:rPr lang="en-AU" dirty="0" smtClean="0"/>
              <a:t>AEMO bid validation checks for:</a:t>
            </a:r>
          </a:p>
          <a:p>
            <a:pPr lvl="1"/>
            <a:r>
              <a:rPr lang="en-AU" dirty="0" smtClean="0"/>
              <a:t>blanks</a:t>
            </a:r>
          </a:p>
          <a:p>
            <a:pPr lvl="1"/>
            <a:r>
              <a:rPr lang="en-AU" dirty="0" smtClean="0"/>
              <a:t>band price &lt; MFP</a:t>
            </a:r>
          </a:p>
          <a:p>
            <a:pPr lvl="1"/>
            <a:r>
              <a:rPr lang="en-AU" dirty="0" smtClean="0"/>
              <a:t>band prices &gt; MPC </a:t>
            </a:r>
          </a:p>
          <a:p>
            <a:pPr lvl="1"/>
            <a:r>
              <a:rPr lang="en-AU" dirty="0" smtClean="0"/>
              <a:t>band prices not increasing</a:t>
            </a:r>
          </a:p>
          <a:p>
            <a:pPr lvl="1"/>
            <a:r>
              <a:rPr lang="en-AU" dirty="0" smtClean="0"/>
              <a:t>band volumes &gt; max availability</a:t>
            </a:r>
          </a:p>
          <a:p>
            <a:pPr lvl="1"/>
            <a:r>
              <a:rPr lang="en-AU" dirty="0" smtClean="0"/>
              <a:t>sum of band volumes &lt; max availability</a:t>
            </a:r>
          </a:p>
          <a:p>
            <a:pPr lvl="1"/>
            <a:r>
              <a:rPr lang="en-AU" dirty="0" smtClean="0"/>
              <a:t>rebid, fixed load, low ramp rate with no reason</a:t>
            </a:r>
          </a:p>
          <a:p>
            <a:endParaRPr lang="en-AU" dirty="0" smtClean="0"/>
          </a:p>
          <a:p>
            <a:pPr lvl="1"/>
            <a:endParaRPr lang="en-AU" dirty="0" smtClean="0"/>
          </a:p>
          <a:p>
            <a:pPr lvl="1"/>
            <a:endParaRPr lang="en-AU" dirty="0"/>
          </a:p>
        </p:txBody>
      </p:sp>
    </p:spTree>
    <p:extLst>
      <p:ext uri="{BB962C8B-B14F-4D97-AF65-F5344CB8AC3E}">
        <p14:creationId xmlns:p14="http://schemas.microsoft.com/office/powerpoint/2010/main" val="184013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spTree>
    <p:extLst>
      <p:ext uri="{BB962C8B-B14F-4D97-AF65-F5344CB8AC3E}">
        <p14:creationId xmlns:p14="http://schemas.microsoft.com/office/powerpoint/2010/main" val="1042933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1 – Scheduled Load</a:t>
            </a:r>
            <a:endParaRPr lang="en-AU" dirty="0"/>
          </a:p>
        </p:txBody>
      </p:sp>
      <p:pic>
        <p:nvPicPr>
          <p:cNvPr id="3" name="Picture 2"/>
          <p:cNvPicPr>
            <a:picLocks noChangeAspect="1"/>
          </p:cNvPicPr>
          <p:nvPr/>
        </p:nvPicPr>
        <p:blipFill>
          <a:blip r:embed="rId3"/>
          <a:stretch>
            <a:fillRect/>
          </a:stretch>
        </p:blipFill>
        <p:spPr>
          <a:xfrm>
            <a:off x="540000" y="1260000"/>
            <a:ext cx="7560000" cy="5325113"/>
          </a:xfrm>
          <a:prstGeom prst="rect">
            <a:avLst/>
          </a:prstGeom>
        </p:spPr>
      </p:pic>
      <p:sp>
        <p:nvSpPr>
          <p:cNvPr id="4" name="Rounded Rectangle 3"/>
          <p:cNvSpPr/>
          <p:nvPr/>
        </p:nvSpPr>
        <p:spPr>
          <a:xfrm>
            <a:off x="611560" y="1556792"/>
            <a:ext cx="3816424"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2411788" y="4581128"/>
            <a:ext cx="5400572" cy="288032"/>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2483768" y="2420888"/>
            <a:ext cx="532859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607748" y="2709034"/>
            <a:ext cx="461012" cy="345627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p:cNvGrpSpPr/>
          <p:nvPr/>
        </p:nvGrpSpPr>
        <p:grpSpPr>
          <a:xfrm>
            <a:off x="856127" y="2420888"/>
            <a:ext cx="455708" cy="2476586"/>
            <a:chOff x="856127" y="2420888"/>
            <a:chExt cx="455708" cy="2476586"/>
          </a:xfrm>
        </p:grpSpPr>
        <p:sp>
          <p:nvSpPr>
            <p:cNvPr id="9" name="Rounded Rectangle 8"/>
            <p:cNvSpPr/>
            <p:nvPr/>
          </p:nvSpPr>
          <p:spPr>
            <a:xfrm>
              <a:off x="961181" y="4581128"/>
              <a:ext cx="350654" cy="316346"/>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856127" y="2420888"/>
              <a:ext cx="425920" cy="3842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4981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2 – Black Coal</a:t>
            </a:r>
            <a:endParaRPr lang="en-AU" dirty="0"/>
          </a:p>
        </p:txBody>
      </p:sp>
      <p:pic>
        <p:nvPicPr>
          <p:cNvPr id="4" name="Picture 3"/>
          <p:cNvPicPr>
            <a:picLocks noChangeAspect="1"/>
          </p:cNvPicPr>
          <p:nvPr/>
        </p:nvPicPr>
        <p:blipFill>
          <a:blip r:embed="rId3"/>
          <a:stretch>
            <a:fillRect/>
          </a:stretch>
        </p:blipFill>
        <p:spPr>
          <a:xfrm>
            <a:off x="540000" y="1260000"/>
            <a:ext cx="7560000" cy="5286521"/>
          </a:xfrm>
          <a:prstGeom prst="rect">
            <a:avLst/>
          </a:prstGeom>
        </p:spPr>
      </p:pic>
      <p:sp>
        <p:nvSpPr>
          <p:cNvPr id="5" name="Rounded Rectangle 4"/>
          <p:cNvSpPr/>
          <p:nvPr/>
        </p:nvSpPr>
        <p:spPr>
          <a:xfrm>
            <a:off x="569922" y="1556792"/>
            <a:ext cx="76171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4211960" y="1556792"/>
            <a:ext cx="1224136"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899592"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p:nvPr/>
        </p:nvGrpSpPr>
        <p:grpSpPr>
          <a:xfrm>
            <a:off x="4139952" y="2420888"/>
            <a:ext cx="495672" cy="2516331"/>
            <a:chOff x="4139952" y="2420888"/>
            <a:chExt cx="495672" cy="2516331"/>
          </a:xfrm>
        </p:grpSpPr>
        <p:sp>
          <p:nvSpPr>
            <p:cNvPr id="8" name="Rounded Rectangle 7"/>
            <p:cNvSpPr/>
            <p:nvPr/>
          </p:nvSpPr>
          <p:spPr>
            <a:xfrm>
              <a:off x="4139952" y="2420888"/>
              <a:ext cx="482990"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4203576" y="4505171"/>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p:cNvGrpSpPr/>
          <p:nvPr/>
        </p:nvGrpSpPr>
        <p:grpSpPr>
          <a:xfrm>
            <a:off x="2411760" y="2420888"/>
            <a:ext cx="648072" cy="2520280"/>
            <a:chOff x="2411760" y="2420888"/>
            <a:chExt cx="648072" cy="2520280"/>
          </a:xfrm>
        </p:grpSpPr>
        <p:sp>
          <p:nvSpPr>
            <p:cNvPr id="9" name="Rounded Rectangle 8"/>
            <p:cNvSpPr/>
            <p:nvPr/>
          </p:nvSpPr>
          <p:spPr>
            <a:xfrm>
              <a:off x="2411760" y="2420888"/>
              <a:ext cx="64807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2627784"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Line Callout 1 (No Border) 13"/>
          <p:cNvSpPr/>
          <p:nvPr/>
        </p:nvSpPr>
        <p:spPr>
          <a:xfrm>
            <a:off x="683568" y="3068960"/>
            <a:ext cx="1440160"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-$1,000/MWh</a:t>
            </a:r>
            <a:endParaRPr lang="en-AU" sz="1600" dirty="0">
              <a:solidFill>
                <a:srgbClr val="0070C0"/>
              </a:solidFill>
            </a:endParaRPr>
          </a:p>
        </p:txBody>
      </p:sp>
      <p:sp>
        <p:nvSpPr>
          <p:cNvPr id="15" name="Line Callout 1 (No Border) 14"/>
          <p:cNvSpPr/>
          <p:nvPr/>
        </p:nvSpPr>
        <p:spPr>
          <a:xfrm flipH="1">
            <a:off x="4878827" y="3068960"/>
            <a:ext cx="1349357"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$15.90/MWh</a:t>
            </a:r>
            <a:endParaRPr lang="en-AU" sz="1600" dirty="0">
              <a:solidFill>
                <a:srgbClr val="0070C0"/>
              </a:solidFill>
            </a:endParaRPr>
          </a:p>
        </p:txBody>
      </p:sp>
    </p:spTree>
    <p:extLst>
      <p:ext uri="{BB962C8B-B14F-4D97-AF65-F5344CB8AC3E}">
        <p14:creationId xmlns:p14="http://schemas.microsoft.com/office/powerpoint/2010/main" val="31919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2000"/>
                                        <p:tgtEl>
                                          <p:spTgt spid="12"/>
                                        </p:tgtEl>
                                      </p:cBhvr>
                                    </p:animEffect>
                                  </p:childTnLst>
                                </p:cTn>
                              </p:par>
                            </p:childTnLst>
                          </p:cTn>
                        </p:par>
                        <p:par>
                          <p:cTn id="23" fill="hold">
                            <p:stCondLst>
                              <p:cond delay="20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2000"/>
                                        <p:tgtEl>
                                          <p:spTgt spid="13"/>
                                        </p:tgtEl>
                                      </p:cBhvr>
                                    </p:animEffect>
                                  </p:childTnLst>
                                </p:cTn>
                              </p:par>
                            </p:childTnLst>
                          </p:cTn>
                        </p:par>
                        <p:par>
                          <p:cTn id="32" fill="hold">
                            <p:stCondLst>
                              <p:cond delay="2000"/>
                            </p:stCondLst>
                            <p:childTnLst>
                              <p:par>
                                <p:cTn id="33" presetID="22" presetClass="entr" presetSubtype="8" fill="hold" grpId="0" nodeType="after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3 – Gas 1</a:t>
            </a:r>
            <a:endParaRPr lang="en-AU" dirty="0"/>
          </a:p>
        </p:txBody>
      </p:sp>
      <p:pic>
        <p:nvPicPr>
          <p:cNvPr id="3" name="Picture 2"/>
          <p:cNvPicPr>
            <a:picLocks noChangeAspect="1"/>
          </p:cNvPicPr>
          <p:nvPr/>
        </p:nvPicPr>
        <p:blipFill>
          <a:blip r:embed="rId3"/>
          <a:stretch>
            <a:fillRect/>
          </a:stretch>
        </p:blipFill>
        <p:spPr>
          <a:xfrm>
            <a:off x="540000" y="1259995"/>
            <a:ext cx="7560000" cy="5267437"/>
          </a:xfrm>
          <a:prstGeom prst="rect">
            <a:avLst/>
          </a:prstGeom>
        </p:spPr>
      </p:pic>
      <p:sp>
        <p:nvSpPr>
          <p:cNvPr id="4" name="Rounded Rectangle 3"/>
          <p:cNvSpPr/>
          <p:nvPr/>
        </p:nvSpPr>
        <p:spPr>
          <a:xfrm>
            <a:off x="569922" y="1556792"/>
            <a:ext cx="76171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899592"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p:cNvGrpSpPr/>
          <p:nvPr/>
        </p:nvGrpSpPr>
        <p:grpSpPr>
          <a:xfrm>
            <a:off x="5148064" y="2420888"/>
            <a:ext cx="495672" cy="2516331"/>
            <a:chOff x="4139952" y="2420888"/>
            <a:chExt cx="495672" cy="2516331"/>
          </a:xfrm>
        </p:grpSpPr>
        <p:sp>
          <p:nvSpPr>
            <p:cNvPr id="8" name="Rounded Rectangle 7"/>
            <p:cNvSpPr/>
            <p:nvPr/>
          </p:nvSpPr>
          <p:spPr>
            <a:xfrm>
              <a:off x="4139952" y="2420888"/>
              <a:ext cx="482990"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4203576" y="4505171"/>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 name="Group 9"/>
          <p:cNvGrpSpPr/>
          <p:nvPr/>
        </p:nvGrpSpPr>
        <p:grpSpPr>
          <a:xfrm>
            <a:off x="2411760" y="2420888"/>
            <a:ext cx="648072" cy="2520280"/>
            <a:chOff x="2411760" y="2420888"/>
            <a:chExt cx="648072" cy="2520280"/>
          </a:xfrm>
        </p:grpSpPr>
        <p:sp>
          <p:nvSpPr>
            <p:cNvPr id="11" name="Rounded Rectangle 10"/>
            <p:cNvSpPr/>
            <p:nvPr/>
          </p:nvSpPr>
          <p:spPr>
            <a:xfrm>
              <a:off x="2411760" y="2420888"/>
              <a:ext cx="64807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2627784"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Line Callout 1 (No Border) 12"/>
          <p:cNvSpPr/>
          <p:nvPr/>
        </p:nvSpPr>
        <p:spPr>
          <a:xfrm>
            <a:off x="683568" y="3068960"/>
            <a:ext cx="1440160"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-$1,000/MWh</a:t>
            </a:r>
            <a:endParaRPr lang="en-AU" sz="1600" dirty="0">
              <a:solidFill>
                <a:srgbClr val="0070C0"/>
              </a:solidFill>
            </a:endParaRPr>
          </a:p>
        </p:txBody>
      </p:sp>
      <p:sp>
        <p:nvSpPr>
          <p:cNvPr id="14" name="Line Callout 1 (No Border) 13"/>
          <p:cNvSpPr/>
          <p:nvPr/>
        </p:nvSpPr>
        <p:spPr>
          <a:xfrm flipH="1">
            <a:off x="5886939" y="3068960"/>
            <a:ext cx="1349357"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$300/MWh</a:t>
            </a:r>
            <a:endParaRPr lang="en-AU" sz="1600" dirty="0">
              <a:solidFill>
                <a:srgbClr val="0070C0"/>
              </a:solidFill>
            </a:endParaRPr>
          </a:p>
        </p:txBody>
      </p:sp>
      <p:sp>
        <p:nvSpPr>
          <p:cNvPr id="15" name="Rounded Rectangle 14"/>
          <p:cNvSpPr/>
          <p:nvPr/>
        </p:nvSpPr>
        <p:spPr>
          <a:xfrm>
            <a:off x="2627784" y="4505171"/>
            <a:ext cx="3003270"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548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2000"/>
                                        <p:tgtEl>
                                          <p:spTgt spid="10"/>
                                        </p:tgtEl>
                                      </p:cBhvr>
                                    </p:animEffect>
                                  </p:childTnLst>
                                </p:cTn>
                              </p:par>
                            </p:childTnLst>
                          </p:cTn>
                        </p:par>
                        <p:par>
                          <p:cTn id="22" fill="hold">
                            <p:stCondLst>
                              <p:cond delay="2000"/>
                            </p:stCondLst>
                            <p:childTnLst>
                              <p:par>
                                <p:cTn id="23" presetID="22" presetClass="entr" presetSubtype="2" fill="hold" grpId="0" nodeType="after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2000"/>
                                        <p:tgtEl>
                                          <p:spTgt spid="7"/>
                                        </p:tgtEl>
                                      </p:cBhvr>
                                    </p:animEffect>
                                  </p:childTnLst>
                                </p:cTn>
                              </p:par>
                            </p:childTnLst>
                          </p:cTn>
                        </p:par>
                        <p:par>
                          <p:cTn id="31" fill="hold">
                            <p:stCondLst>
                              <p:cond delay="2000"/>
                            </p:stCondLst>
                            <p:childTnLst>
                              <p:par>
                                <p:cTn id="32" presetID="22" presetClass="entr" presetSubtype="8"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4 – Gas 2</a:t>
            </a:r>
            <a:endParaRPr lang="en-AU" dirty="0"/>
          </a:p>
        </p:txBody>
      </p:sp>
      <p:pic>
        <p:nvPicPr>
          <p:cNvPr id="4" name="Picture 3"/>
          <p:cNvPicPr>
            <a:picLocks noChangeAspect="1"/>
          </p:cNvPicPr>
          <p:nvPr/>
        </p:nvPicPr>
        <p:blipFill>
          <a:blip r:embed="rId3"/>
          <a:stretch>
            <a:fillRect/>
          </a:stretch>
        </p:blipFill>
        <p:spPr>
          <a:xfrm>
            <a:off x="540000" y="1260000"/>
            <a:ext cx="7560000" cy="5292917"/>
          </a:xfrm>
          <a:prstGeom prst="rect">
            <a:avLst/>
          </a:prstGeom>
        </p:spPr>
      </p:pic>
      <p:sp>
        <p:nvSpPr>
          <p:cNvPr id="5" name="Rounded Rectangle 4"/>
          <p:cNvSpPr/>
          <p:nvPr/>
        </p:nvSpPr>
        <p:spPr>
          <a:xfrm>
            <a:off x="569922" y="1556792"/>
            <a:ext cx="76171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899592"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p:cNvGrpSpPr/>
          <p:nvPr/>
        </p:nvGrpSpPr>
        <p:grpSpPr>
          <a:xfrm>
            <a:off x="2411760" y="2420888"/>
            <a:ext cx="648072" cy="2520280"/>
            <a:chOff x="2411760" y="2420888"/>
            <a:chExt cx="648072" cy="2520280"/>
          </a:xfrm>
        </p:grpSpPr>
        <p:sp>
          <p:nvSpPr>
            <p:cNvPr id="11" name="Rounded Rectangle 10"/>
            <p:cNvSpPr/>
            <p:nvPr/>
          </p:nvSpPr>
          <p:spPr>
            <a:xfrm>
              <a:off x="2411760" y="2420888"/>
              <a:ext cx="64807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2627784"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Line Callout 1 (No Border) 12"/>
          <p:cNvSpPr/>
          <p:nvPr/>
        </p:nvSpPr>
        <p:spPr>
          <a:xfrm>
            <a:off x="683568" y="3068960"/>
            <a:ext cx="1440160"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-$1,000/MWh</a:t>
            </a:r>
            <a:endParaRPr lang="en-AU" sz="1600" dirty="0">
              <a:solidFill>
                <a:srgbClr val="0070C0"/>
              </a:solidFill>
            </a:endParaRPr>
          </a:p>
        </p:txBody>
      </p:sp>
      <p:sp>
        <p:nvSpPr>
          <p:cNvPr id="15" name="Rounded Rectangle 14"/>
          <p:cNvSpPr/>
          <p:nvPr/>
        </p:nvSpPr>
        <p:spPr>
          <a:xfrm>
            <a:off x="1259632" y="2059534"/>
            <a:ext cx="3169871"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p:cNvSpPr/>
          <p:nvPr/>
        </p:nvSpPr>
        <p:spPr>
          <a:xfrm>
            <a:off x="2627784" y="4509120"/>
            <a:ext cx="5256584"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290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000"/>
                                        <p:tgtEl>
                                          <p:spTgt spid="10"/>
                                        </p:tgtEl>
                                      </p:cBhvr>
                                    </p:animEffect>
                                  </p:childTnLst>
                                </p:cTn>
                              </p:par>
                            </p:childTnLst>
                          </p:cTn>
                        </p:par>
                        <p:par>
                          <p:cTn id="27" fill="hold">
                            <p:stCondLst>
                              <p:cond delay="2000"/>
                            </p:stCondLst>
                            <p:childTnLst>
                              <p:par>
                                <p:cTn id="28" presetID="22" presetClass="entr" presetSubtype="2" fill="hold" grpId="0" nodeType="afterEffect">
                                  <p:stCondLst>
                                    <p:cond delay="100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5 - Wind</a:t>
            </a:r>
            <a:endParaRPr lang="en-AU" dirty="0"/>
          </a:p>
        </p:txBody>
      </p:sp>
      <p:pic>
        <p:nvPicPr>
          <p:cNvPr id="3" name="Picture 2"/>
          <p:cNvPicPr>
            <a:picLocks noChangeAspect="1"/>
          </p:cNvPicPr>
          <p:nvPr/>
        </p:nvPicPr>
        <p:blipFill>
          <a:blip r:embed="rId3"/>
          <a:stretch>
            <a:fillRect/>
          </a:stretch>
        </p:blipFill>
        <p:spPr>
          <a:xfrm>
            <a:off x="540000" y="1260000"/>
            <a:ext cx="7560000" cy="5325107"/>
          </a:xfrm>
          <a:prstGeom prst="rect">
            <a:avLst/>
          </a:prstGeom>
        </p:spPr>
      </p:pic>
      <p:sp>
        <p:nvSpPr>
          <p:cNvPr id="5" name="Rounded Rectangle 4"/>
          <p:cNvSpPr/>
          <p:nvPr/>
        </p:nvSpPr>
        <p:spPr>
          <a:xfrm>
            <a:off x="569922" y="1556792"/>
            <a:ext cx="76171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899592"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p:cNvGrpSpPr/>
          <p:nvPr/>
        </p:nvGrpSpPr>
        <p:grpSpPr>
          <a:xfrm>
            <a:off x="3131840" y="2420888"/>
            <a:ext cx="495672" cy="2516331"/>
            <a:chOff x="4139952" y="2420888"/>
            <a:chExt cx="495672" cy="2516331"/>
          </a:xfrm>
        </p:grpSpPr>
        <p:sp>
          <p:nvSpPr>
            <p:cNvPr id="8" name="Rounded Rectangle 7"/>
            <p:cNvSpPr/>
            <p:nvPr/>
          </p:nvSpPr>
          <p:spPr>
            <a:xfrm>
              <a:off x="4139952" y="2420888"/>
              <a:ext cx="482990"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4203576" y="4505171"/>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 name="Group 9"/>
          <p:cNvGrpSpPr/>
          <p:nvPr/>
        </p:nvGrpSpPr>
        <p:grpSpPr>
          <a:xfrm>
            <a:off x="2411760" y="2420888"/>
            <a:ext cx="648072" cy="2520280"/>
            <a:chOff x="2411760" y="2420888"/>
            <a:chExt cx="648072" cy="2520280"/>
          </a:xfrm>
        </p:grpSpPr>
        <p:sp>
          <p:nvSpPr>
            <p:cNvPr id="11" name="Rounded Rectangle 10"/>
            <p:cNvSpPr/>
            <p:nvPr/>
          </p:nvSpPr>
          <p:spPr>
            <a:xfrm>
              <a:off x="2411760" y="2420888"/>
              <a:ext cx="648072"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2627784" y="4509120"/>
              <a:ext cx="432048" cy="43204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Line Callout 1 (No Border) 12"/>
          <p:cNvSpPr/>
          <p:nvPr/>
        </p:nvSpPr>
        <p:spPr>
          <a:xfrm>
            <a:off x="683568" y="3068960"/>
            <a:ext cx="1440160"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-$1,000/MWh</a:t>
            </a:r>
            <a:endParaRPr lang="en-AU" sz="1600" dirty="0">
              <a:solidFill>
                <a:srgbClr val="0070C0"/>
              </a:solidFill>
            </a:endParaRPr>
          </a:p>
        </p:txBody>
      </p:sp>
      <p:sp>
        <p:nvSpPr>
          <p:cNvPr id="14" name="Line Callout 1 (No Border) 13"/>
          <p:cNvSpPr/>
          <p:nvPr/>
        </p:nvSpPr>
        <p:spPr>
          <a:xfrm flipH="1">
            <a:off x="3870714" y="3068960"/>
            <a:ext cx="1421365" cy="430734"/>
          </a:xfrm>
          <a:prstGeom prst="callout1">
            <a:avLst>
              <a:gd name="adj1" fmla="val 2734"/>
              <a:gd name="adj2" fmla="val 100407"/>
              <a:gd name="adj3" fmla="val -51275"/>
              <a:gd name="adj4" fmla="val 118575"/>
            </a:avLst>
          </a:prstGeom>
          <a:solidFill>
            <a:schemeClr val="bg1"/>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rgbClr val="0070C0"/>
                </a:solidFill>
              </a:rPr>
              <a:t>-$79.98/MWh</a:t>
            </a:r>
            <a:endParaRPr lang="en-AU" sz="1600" dirty="0">
              <a:solidFill>
                <a:srgbClr val="0070C0"/>
              </a:solidFill>
            </a:endParaRPr>
          </a:p>
        </p:txBody>
      </p:sp>
    </p:spTree>
    <p:extLst>
      <p:ext uri="{BB962C8B-B14F-4D97-AF65-F5344CB8AC3E}">
        <p14:creationId xmlns:p14="http://schemas.microsoft.com/office/powerpoint/2010/main" val="37192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000"/>
                                        <p:tgtEl>
                                          <p:spTgt spid="10"/>
                                        </p:tgtEl>
                                      </p:cBhvr>
                                    </p:animEffect>
                                  </p:childTnLst>
                                </p:cTn>
                              </p:par>
                            </p:childTnLst>
                          </p:cTn>
                        </p:par>
                        <p:par>
                          <p:cTn id="18" fill="hold">
                            <p:stCondLst>
                              <p:cond delay="2000"/>
                            </p:stCondLst>
                            <p:childTnLst>
                              <p:par>
                                <p:cTn id="19" presetID="22" presetClass="entr" presetSubtype="2" fill="hold" grpId="0" nodeType="after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20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Market information</a:t>
            </a:r>
            <a:endParaRPr lang="en-AU" dirty="0"/>
          </a:p>
        </p:txBody>
      </p:sp>
    </p:spTree>
    <p:extLst>
      <p:ext uri="{BB962C8B-B14F-4D97-AF65-F5344CB8AC3E}">
        <p14:creationId xmlns:p14="http://schemas.microsoft.com/office/powerpoint/2010/main" val="324022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Stakeholder engagement approach</a:t>
            </a:r>
            <a:endParaRPr lang="en-AU" dirty="0"/>
          </a:p>
        </p:txBody>
      </p:sp>
      <p:pic>
        <p:nvPicPr>
          <p:cNvPr id="4" name="Picture 3"/>
          <p:cNvPicPr>
            <a:picLocks noChangeAspect="1"/>
          </p:cNvPicPr>
          <p:nvPr/>
        </p:nvPicPr>
        <p:blipFill>
          <a:blip r:embed="rId2"/>
          <a:stretch>
            <a:fillRect/>
          </a:stretch>
        </p:blipFill>
        <p:spPr>
          <a:xfrm>
            <a:off x="654174" y="1238746"/>
            <a:ext cx="7302202" cy="5434588"/>
          </a:xfrm>
          <a:prstGeom prst="rect">
            <a:avLst/>
          </a:prstGeom>
        </p:spPr>
      </p:pic>
    </p:spTree>
    <p:extLst>
      <p:ext uri="{BB962C8B-B14F-4D97-AF65-F5344CB8AC3E}">
        <p14:creationId xmlns:p14="http://schemas.microsoft.com/office/powerpoint/2010/main" val="3632211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Objectives</a:t>
            </a:r>
            <a:endParaRPr lang="en-AU" dirty="0"/>
          </a:p>
        </p:txBody>
      </p:sp>
      <p:sp>
        <p:nvSpPr>
          <p:cNvPr id="3" name="Text Placeholder 2"/>
          <p:cNvSpPr>
            <a:spLocks noGrp="1"/>
          </p:cNvSpPr>
          <p:nvPr>
            <p:ph type="body" sz="quarter" idx="10"/>
          </p:nvPr>
        </p:nvSpPr>
        <p:spPr/>
        <p:txBody>
          <a:bodyPr>
            <a:normAutofit/>
          </a:bodyPr>
          <a:lstStyle/>
          <a:p>
            <a:r>
              <a:rPr lang="en-AU" dirty="0" smtClean="0"/>
              <a:t>Predispatch</a:t>
            </a:r>
          </a:p>
          <a:p>
            <a:r>
              <a:rPr lang="en-AU" dirty="0" smtClean="0"/>
              <a:t>PASA</a:t>
            </a:r>
          </a:p>
          <a:p>
            <a:r>
              <a:rPr lang="en-AU" dirty="0" smtClean="0"/>
              <a:t>Congestion Information Resource</a:t>
            </a:r>
          </a:p>
          <a:p>
            <a:r>
              <a:rPr lang="en-AU" dirty="0" smtClean="0"/>
              <a:t>Energy Adequacy Assessment Projection</a:t>
            </a:r>
          </a:p>
          <a:p>
            <a:r>
              <a:rPr lang="en-AU" dirty="0" smtClean="0"/>
              <a:t>Spot Market Information</a:t>
            </a:r>
          </a:p>
          <a:p>
            <a:r>
              <a:rPr lang="en-AU" dirty="0" smtClean="0"/>
              <a:t>NEM Rule Changes</a:t>
            </a:r>
          </a:p>
        </p:txBody>
      </p:sp>
    </p:spTree>
    <p:extLst>
      <p:ext uri="{BB962C8B-B14F-4D97-AF65-F5344CB8AC3E}">
        <p14:creationId xmlns:p14="http://schemas.microsoft.com/office/powerpoint/2010/main" val="2243761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Pre-dispatch schedule</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Each day, AEMO publishes a pre-dispatch schedule</a:t>
            </a:r>
          </a:p>
          <a:p>
            <a:pPr lvl="1"/>
            <a:r>
              <a:rPr lang="en-AU" dirty="0" smtClean="0"/>
              <a:t>Half hourly analysis</a:t>
            </a:r>
          </a:p>
          <a:p>
            <a:pPr lvl="1"/>
            <a:r>
              <a:rPr lang="en-AU" dirty="0" smtClean="0"/>
              <a:t>Period covers next trading interval looking forward to the end of the last valid trading day</a:t>
            </a:r>
          </a:p>
          <a:p>
            <a:pPr lvl="1"/>
            <a:r>
              <a:rPr lang="en-AU" dirty="0" smtClean="0"/>
              <a:t>In NEM, it looks ahead between 16 hours and 30 hours and ends at 4 am either tomorrow or the day after.</a:t>
            </a:r>
          </a:p>
          <a:p>
            <a:r>
              <a:rPr lang="en-AU" dirty="0" smtClean="0"/>
              <a:t>Public:</a:t>
            </a:r>
          </a:p>
          <a:p>
            <a:pPr lvl="1"/>
            <a:r>
              <a:rPr lang="en-AU" dirty="0" smtClean="0"/>
              <a:t>Forecast demand</a:t>
            </a:r>
          </a:p>
          <a:p>
            <a:pPr lvl="1"/>
            <a:r>
              <a:rPr lang="en-AU" dirty="0" smtClean="0"/>
              <a:t>Aggregate plant availability</a:t>
            </a:r>
          </a:p>
          <a:p>
            <a:pPr lvl="1"/>
            <a:r>
              <a:rPr lang="en-AU" dirty="0" smtClean="0"/>
              <a:t>Projected surpluses and deficits</a:t>
            </a:r>
          </a:p>
          <a:p>
            <a:pPr lvl="1"/>
            <a:r>
              <a:rPr lang="en-AU" dirty="0" smtClean="0"/>
              <a:t>Forecast prices and price sensitivities</a:t>
            </a:r>
          </a:p>
          <a:p>
            <a:r>
              <a:rPr lang="en-AU" dirty="0" smtClean="0"/>
              <a:t>Private</a:t>
            </a:r>
          </a:p>
          <a:p>
            <a:pPr lvl="1"/>
            <a:r>
              <a:rPr lang="en-AU" dirty="0" smtClean="0"/>
              <a:t>Forecast of each participant’s dispatch targets</a:t>
            </a:r>
          </a:p>
        </p:txBody>
      </p:sp>
    </p:spTree>
    <p:extLst>
      <p:ext uri="{BB962C8B-B14F-4D97-AF65-F5344CB8AC3E}">
        <p14:creationId xmlns:p14="http://schemas.microsoft.com/office/powerpoint/2010/main" val="2011663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Projected Assessment of system Adequacy</a:t>
            </a:r>
            <a:endParaRPr lang="en-AU" dirty="0"/>
          </a:p>
        </p:txBody>
      </p:sp>
      <p:sp>
        <p:nvSpPr>
          <p:cNvPr id="3" name="Content Placeholder 2"/>
          <p:cNvSpPr>
            <a:spLocks noGrp="1"/>
          </p:cNvSpPr>
          <p:nvPr>
            <p:ph idx="1"/>
          </p:nvPr>
        </p:nvSpPr>
        <p:spPr/>
        <p:txBody>
          <a:bodyPr>
            <a:normAutofit/>
          </a:bodyPr>
          <a:lstStyle/>
          <a:p>
            <a:r>
              <a:rPr lang="en-AU" dirty="0" smtClean="0"/>
              <a:t>“The PASA is a comprehensive program of information collection, analysis and disclosure of medium and short term security and reliability prospects so that participants are properly information to enable them to make decisions about supply, demand and outages of transmission networks up to 2 years in advance.”</a:t>
            </a:r>
          </a:p>
          <a:p>
            <a:r>
              <a:rPr lang="en-AU" dirty="0" smtClean="0"/>
              <a:t>Medium term PASA is a daily analysis, looking ahead 2 years, issued weekly.</a:t>
            </a:r>
          </a:p>
          <a:p>
            <a:r>
              <a:rPr lang="en-AU" dirty="0" smtClean="0"/>
              <a:t>Short term PASA is a half-hourly analysis, looking ahead 1 week, issued every two hours.</a:t>
            </a:r>
          </a:p>
          <a:p>
            <a:r>
              <a:rPr lang="en-AU" dirty="0" smtClean="0"/>
              <a:t>Both can be found under Electricity – Data - Market Management System MMS on the website.</a:t>
            </a:r>
          </a:p>
        </p:txBody>
      </p:sp>
    </p:spTree>
    <p:extLst>
      <p:ext uri="{BB962C8B-B14F-4D97-AF65-F5344CB8AC3E}">
        <p14:creationId xmlns:p14="http://schemas.microsoft.com/office/powerpoint/2010/main" val="2503537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Congestion information resource</a:t>
            </a:r>
            <a:endParaRPr lang="en-AU" dirty="0"/>
          </a:p>
        </p:txBody>
      </p:sp>
      <p:sp>
        <p:nvSpPr>
          <p:cNvPr id="3" name="Content Placeholder 2"/>
          <p:cNvSpPr>
            <a:spLocks noGrp="1"/>
          </p:cNvSpPr>
          <p:nvPr>
            <p:ph idx="1"/>
          </p:nvPr>
        </p:nvSpPr>
        <p:spPr/>
        <p:txBody>
          <a:bodyPr>
            <a:normAutofit/>
          </a:bodyPr>
          <a:lstStyle/>
          <a:p>
            <a:r>
              <a:rPr lang="en-AU" dirty="0" smtClean="0"/>
              <a:t>Provides a range of operational, procedural and educational material on network congestion</a:t>
            </a:r>
          </a:p>
          <a:p>
            <a:pPr lvl="1"/>
            <a:r>
              <a:rPr lang="en-AU" dirty="0" smtClean="0"/>
              <a:t>Operational information includes network diagrams, rating, Network Outage Scheduler (NOS), statistics and incident reports.</a:t>
            </a:r>
          </a:p>
          <a:p>
            <a:pPr lvl="1"/>
            <a:r>
              <a:rPr lang="en-AU" dirty="0" smtClean="0"/>
              <a:t>Procedural information includes naming, formulation and implementation guidelines, management of infeasible solutions, confidence levels, offsets and margins policies.</a:t>
            </a:r>
          </a:p>
          <a:p>
            <a:pPr lvl="1"/>
            <a:r>
              <a:rPr lang="en-AU" dirty="0" smtClean="0"/>
              <a:t>Educational material includes details of workshops and a plain English constraint converter.</a:t>
            </a:r>
          </a:p>
        </p:txBody>
      </p:sp>
    </p:spTree>
    <p:extLst>
      <p:ext uri="{BB962C8B-B14F-4D97-AF65-F5344CB8AC3E}">
        <p14:creationId xmlns:p14="http://schemas.microsoft.com/office/powerpoint/2010/main" val="579807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Energy adequacy assessment projection</a:t>
            </a:r>
            <a:endParaRPr lang="en-AU" dirty="0"/>
          </a:p>
        </p:txBody>
      </p:sp>
      <p:sp>
        <p:nvSpPr>
          <p:cNvPr id="3" name="Content Placeholder 2"/>
          <p:cNvSpPr>
            <a:spLocks noGrp="1"/>
          </p:cNvSpPr>
          <p:nvPr>
            <p:ph idx="1"/>
          </p:nvPr>
        </p:nvSpPr>
        <p:spPr/>
        <p:txBody>
          <a:bodyPr>
            <a:normAutofit/>
          </a:bodyPr>
          <a:lstStyle/>
          <a:p>
            <a:r>
              <a:rPr lang="en-AU" dirty="0" smtClean="0"/>
              <a:t>Analysis that quantifies the impact of energy constraints on energy availability.</a:t>
            </a:r>
          </a:p>
          <a:p>
            <a:r>
              <a:rPr lang="en-AU" dirty="0" smtClean="0"/>
              <a:t>Covers a 24 month period, published quarterly using a probabilistic assessment of energy adequacy.</a:t>
            </a:r>
            <a:endParaRPr lang="en-AU" dirty="0"/>
          </a:p>
        </p:txBody>
      </p:sp>
    </p:spTree>
    <p:extLst>
      <p:ext uri="{BB962C8B-B14F-4D97-AF65-F5344CB8AC3E}">
        <p14:creationId xmlns:p14="http://schemas.microsoft.com/office/powerpoint/2010/main" val="2516324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Spot market information</a:t>
            </a:r>
            <a:endParaRPr lang="en-AU" dirty="0"/>
          </a:p>
        </p:txBody>
      </p:sp>
      <p:sp>
        <p:nvSpPr>
          <p:cNvPr id="3" name="Content Placeholder 2"/>
          <p:cNvSpPr>
            <a:spLocks noGrp="1"/>
          </p:cNvSpPr>
          <p:nvPr>
            <p:ph idx="1"/>
          </p:nvPr>
        </p:nvSpPr>
        <p:spPr>
          <a:xfrm>
            <a:off x="539552" y="1268760"/>
            <a:ext cx="8229600" cy="4768865"/>
          </a:xfrm>
        </p:spPr>
        <p:txBody>
          <a:bodyPr>
            <a:normAutofit/>
          </a:bodyPr>
          <a:lstStyle/>
          <a:p>
            <a:r>
              <a:rPr lang="en-AU" dirty="0" smtClean="0"/>
              <a:t>Standing data</a:t>
            </a:r>
          </a:p>
          <a:p>
            <a:pPr lvl="1"/>
            <a:r>
              <a:rPr lang="en-AU" dirty="0" smtClean="0"/>
              <a:t>Registration information</a:t>
            </a:r>
          </a:p>
          <a:p>
            <a:pPr lvl="1"/>
            <a:r>
              <a:rPr lang="en-AU" dirty="0" smtClean="0"/>
              <a:t>Statement of opportunities</a:t>
            </a:r>
            <a:endParaRPr lang="en-AU" dirty="0"/>
          </a:p>
          <a:p>
            <a:r>
              <a:rPr lang="en-AU" dirty="0" smtClean="0"/>
              <a:t>Spot market operations</a:t>
            </a:r>
          </a:p>
          <a:p>
            <a:r>
              <a:rPr lang="en-AU" dirty="0" smtClean="0"/>
              <a:t>Ancillary </a:t>
            </a:r>
            <a:r>
              <a:rPr lang="en-AU" dirty="0"/>
              <a:t>services </a:t>
            </a:r>
            <a:r>
              <a:rPr lang="en-AU" dirty="0" smtClean="0"/>
              <a:t>contracting</a:t>
            </a:r>
            <a:endParaRPr lang="en-AU" dirty="0"/>
          </a:p>
          <a:p>
            <a:r>
              <a:rPr lang="en-AU" dirty="0" smtClean="0"/>
              <a:t>Reporting</a:t>
            </a:r>
          </a:p>
          <a:p>
            <a:pPr lvl="1"/>
            <a:r>
              <a:rPr lang="en-AU" dirty="0" smtClean="0"/>
              <a:t>Market suspensions, reviewable incidents, directions</a:t>
            </a:r>
            <a:endParaRPr lang="en-AU" dirty="0"/>
          </a:p>
          <a:p>
            <a:r>
              <a:rPr lang="en-AU" dirty="0"/>
              <a:t>Public information &amp; confidentiality</a:t>
            </a:r>
          </a:p>
          <a:p>
            <a:r>
              <a:rPr lang="en-AU" dirty="0"/>
              <a:t>Market auditor</a:t>
            </a:r>
          </a:p>
          <a:p>
            <a:endParaRPr lang="en-AU" dirty="0"/>
          </a:p>
        </p:txBody>
      </p:sp>
    </p:spTree>
    <p:extLst>
      <p:ext uri="{BB962C8B-B14F-4D97-AF65-F5344CB8AC3E}">
        <p14:creationId xmlns:p14="http://schemas.microsoft.com/office/powerpoint/2010/main" val="3832055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 changes</a:t>
            </a:r>
            <a:endParaRPr lang="en-AU" dirty="0"/>
          </a:p>
        </p:txBody>
      </p:sp>
      <p:sp>
        <p:nvSpPr>
          <p:cNvPr id="3" name="Content Placeholder 2"/>
          <p:cNvSpPr>
            <a:spLocks noGrp="1"/>
          </p:cNvSpPr>
          <p:nvPr>
            <p:ph idx="1"/>
          </p:nvPr>
        </p:nvSpPr>
        <p:spPr/>
        <p:txBody>
          <a:bodyPr/>
          <a:lstStyle/>
          <a:p>
            <a:r>
              <a:rPr lang="en-AU" dirty="0" smtClean="0"/>
              <a:t>NEM Rule Changes in train at present</a:t>
            </a:r>
          </a:p>
          <a:p>
            <a:pPr lvl="1"/>
            <a:r>
              <a:rPr lang="en-AU" dirty="0" smtClean="0"/>
              <a:t>Inertia market</a:t>
            </a:r>
          </a:p>
          <a:p>
            <a:pPr lvl="1"/>
            <a:r>
              <a:rPr lang="en-AU" dirty="0" smtClean="0"/>
              <a:t>Future power system security – rate of change of frequency, over and under frequency events, fault levels</a:t>
            </a:r>
          </a:p>
          <a:p>
            <a:pPr lvl="1"/>
            <a:r>
              <a:rPr lang="en-AU" dirty="0" smtClean="0"/>
              <a:t>Five minute settlement</a:t>
            </a:r>
          </a:p>
          <a:p>
            <a:pPr lvl="1"/>
            <a:r>
              <a:rPr lang="en-AU" dirty="0" smtClean="0"/>
              <a:t>Non-scheduled generation and load in central dispatch</a:t>
            </a:r>
          </a:p>
          <a:p>
            <a:pPr lvl="1"/>
            <a:r>
              <a:rPr lang="en-AU" dirty="0" smtClean="0"/>
              <a:t>Ancillary services unbundling</a:t>
            </a:r>
          </a:p>
          <a:p>
            <a:r>
              <a:rPr lang="en-AU" dirty="0" smtClean="0"/>
              <a:t>Several others of less relevance to the </a:t>
            </a:r>
            <a:r>
              <a:rPr lang="en-AU" smtClean="0"/>
              <a:t>markets review.</a:t>
            </a:r>
            <a:endParaRPr lang="en-AU" dirty="0" smtClean="0"/>
          </a:p>
        </p:txBody>
      </p:sp>
    </p:spTree>
    <p:extLst>
      <p:ext uri="{BB962C8B-B14F-4D97-AF65-F5344CB8AC3E}">
        <p14:creationId xmlns:p14="http://schemas.microsoft.com/office/powerpoint/2010/main" val="4141097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Questions/Discussions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8960"/>
            <a:ext cx="3600400" cy="3000334"/>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7944" y="1484784"/>
            <a:ext cx="1008112" cy="1685563"/>
          </a:xfrm>
          <a:prstGeom prst="rect">
            <a:avLst/>
          </a:prstGeom>
        </p:spPr>
      </p:pic>
    </p:spTree>
    <p:extLst>
      <p:ext uri="{BB962C8B-B14F-4D97-AF65-F5344CB8AC3E}">
        <p14:creationId xmlns:p14="http://schemas.microsoft.com/office/powerpoint/2010/main" val="210809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Wholesale Market systems</a:t>
            </a:r>
            <a:endParaRPr lang="en-AU" dirty="0"/>
          </a:p>
        </p:txBody>
      </p:sp>
    </p:spTree>
    <p:extLst>
      <p:ext uri="{BB962C8B-B14F-4D97-AF65-F5344CB8AC3E}">
        <p14:creationId xmlns:p14="http://schemas.microsoft.com/office/powerpoint/2010/main" val="2984530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Wholesale MARKET SYSTEMS – Introduction</a:t>
            </a:r>
            <a:endParaRPr lang="en-AU" dirty="0"/>
          </a:p>
        </p:txBody>
      </p:sp>
      <p:sp>
        <p:nvSpPr>
          <p:cNvPr id="3" name="Content Placeholder 2"/>
          <p:cNvSpPr>
            <a:spLocks noGrp="1"/>
          </p:cNvSpPr>
          <p:nvPr>
            <p:ph idx="1"/>
          </p:nvPr>
        </p:nvSpPr>
        <p:spPr>
          <a:xfrm>
            <a:off x="457200" y="1357298"/>
            <a:ext cx="8229600" cy="4880014"/>
          </a:xfrm>
        </p:spPr>
        <p:txBody>
          <a:bodyPr>
            <a:normAutofit fontScale="85000" lnSpcReduction="20000"/>
          </a:bodyPr>
          <a:lstStyle/>
          <a:p>
            <a:r>
              <a:rPr lang="en-AU" dirty="0" smtClean="0"/>
              <a:t>AEMO’s proposed approach is to leverage existing expertise and market systems currently deployed to the NEM to deliver on requirements for WA</a:t>
            </a:r>
          </a:p>
          <a:p>
            <a:endParaRPr lang="en-AU" dirty="0" smtClean="0"/>
          </a:p>
          <a:p>
            <a:r>
              <a:rPr lang="en-AU" dirty="0" smtClean="0"/>
              <a:t>Leveraging AEMO’s market systems supports:</a:t>
            </a:r>
          </a:p>
          <a:p>
            <a:pPr lvl="1"/>
            <a:r>
              <a:rPr lang="en-AU" dirty="0" smtClean="0"/>
              <a:t>Reduced implementation and operation cost</a:t>
            </a:r>
          </a:p>
          <a:p>
            <a:pPr lvl="1"/>
            <a:r>
              <a:rPr lang="en-AU" dirty="0" smtClean="0"/>
              <a:t>Lower risk by using known solutions</a:t>
            </a:r>
          </a:p>
          <a:p>
            <a:pPr lvl="1"/>
            <a:r>
              <a:rPr lang="en-AU" dirty="0" smtClean="0"/>
              <a:t>Reduce barriers to entry by harmonising interfaces to Australian energy markets</a:t>
            </a:r>
          </a:p>
          <a:p>
            <a:pPr lvl="1"/>
            <a:endParaRPr lang="en-AU" dirty="0" smtClean="0"/>
          </a:p>
          <a:p>
            <a:r>
              <a:rPr lang="en-AU" dirty="0" smtClean="0"/>
              <a:t>A key principle in our project decision framework is to deliver on WA requirements in the following prioritised approaches</a:t>
            </a:r>
          </a:p>
          <a:p>
            <a:pPr marL="820738" lvl="1" indent="-457200">
              <a:buFont typeface="+mj-lt"/>
              <a:buAutoNum type="arabicPeriod"/>
            </a:pPr>
            <a:r>
              <a:rPr lang="en-AU" dirty="0" smtClean="0"/>
              <a:t>Consolidation of NEM and WA systems into a single solution</a:t>
            </a:r>
          </a:p>
          <a:p>
            <a:pPr marL="820738" lvl="1" indent="-457200">
              <a:buFont typeface="+mj-lt"/>
              <a:buAutoNum type="arabicPeriod"/>
            </a:pPr>
            <a:r>
              <a:rPr lang="en-AU" dirty="0" smtClean="0"/>
              <a:t>Configuration of NEM system for WA</a:t>
            </a:r>
          </a:p>
          <a:p>
            <a:pPr marL="820738" lvl="1" indent="-457200">
              <a:buFont typeface="+mj-lt"/>
              <a:buAutoNum type="arabicPeriod"/>
            </a:pPr>
            <a:r>
              <a:rPr lang="en-AU" dirty="0" smtClean="0"/>
              <a:t>Customisation of NEM system for WA</a:t>
            </a:r>
          </a:p>
          <a:p>
            <a:pPr marL="363538" lvl="1" indent="0">
              <a:buNone/>
            </a:pPr>
            <a:r>
              <a:rPr lang="en-AU" dirty="0" smtClean="0"/>
              <a:t>This precedence of approaches ensures our decisions are consistent with the over-arching value proposition and managing delivery risk</a:t>
            </a:r>
          </a:p>
        </p:txBody>
      </p:sp>
    </p:spTree>
    <p:extLst>
      <p:ext uri="{BB962C8B-B14F-4D97-AF65-F5344CB8AC3E}">
        <p14:creationId xmlns:p14="http://schemas.microsoft.com/office/powerpoint/2010/main" val="24367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Purpose of the forum</a:t>
            </a:r>
            <a:endParaRPr lang="en-AU" dirty="0"/>
          </a:p>
        </p:txBody>
      </p:sp>
      <p:sp>
        <p:nvSpPr>
          <p:cNvPr id="5" name="Content Placeholder 4"/>
          <p:cNvSpPr>
            <a:spLocks noGrp="1"/>
          </p:cNvSpPr>
          <p:nvPr>
            <p:ph idx="1"/>
          </p:nvPr>
        </p:nvSpPr>
        <p:spPr/>
        <p:txBody>
          <a:bodyPr/>
          <a:lstStyle/>
          <a:p>
            <a:r>
              <a:rPr lang="en-AU" dirty="0"/>
              <a:t>Provide introductory information to participants on AEMO’s processes and systems used in the NEM</a:t>
            </a:r>
          </a:p>
          <a:p>
            <a:r>
              <a:rPr lang="en-AU" dirty="0"/>
              <a:t>Share AEMO’s thoughts on approach and design, to assist participants in developing their work program</a:t>
            </a:r>
          </a:p>
          <a:p>
            <a:r>
              <a:rPr lang="en-AU" dirty="0"/>
              <a:t>Assist participants in providing input to the Energy Market Operations and Processes Consultation Group</a:t>
            </a:r>
          </a:p>
          <a:p>
            <a:r>
              <a:rPr lang="en-AU" dirty="0"/>
              <a:t>Meeting schedule:</a:t>
            </a:r>
          </a:p>
          <a:p>
            <a:pPr lvl="1"/>
            <a:r>
              <a:rPr lang="en-AU" dirty="0" smtClean="0"/>
              <a:t>24 </a:t>
            </a:r>
            <a:r>
              <a:rPr lang="en-AU" dirty="0"/>
              <a:t>October</a:t>
            </a:r>
          </a:p>
          <a:p>
            <a:pPr lvl="1"/>
            <a:r>
              <a:rPr lang="en-AU" dirty="0" smtClean="0"/>
              <a:t>22 </a:t>
            </a:r>
            <a:r>
              <a:rPr lang="en-AU" dirty="0"/>
              <a:t>November</a:t>
            </a:r>
          </a:p>
          <a:p>
            <a:pPr lvl="1"/>
            <a:r>
              <a:rPr lang="en-AU" dirty="0" smtClean="0"/>
              <a:t>13 </a:t>
            </a:r>
            <a:r>
              <a:rPr lang="en-AU" dirty="0"/>
              <a:t>December</a:t>
            </a:r>
          </a:p>
          <a:p>
            <a:pPr lvl="1"/>
            <a:r>
              <a:rPr lang="en-AU" dirty="0"/>
              <a:t>2017: TBC, but targeting monthly until at least June</a:t>
            </a:r>
          </a:p>
        </p:txBody>
      </p:sp>
    </p:spTree>
    <p:extLst>
      <p:ext uri="{BB962C8B-B14F-4D97-AF65-F5344CB8AC3E}">
        <p14:creationId xmlns:p14="http://schemas.microsoft.com/office/powerpoint/2010/main" val="4040850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Wholesale MARKET SYSTEMS OVERVIEW</a:t>
            </a:r>
            <a:endParaRPr lang="en-AU" dirty="0"/>
          </a:p>
        </p:txBody>
      </p:sp>
      <p:pic>
        <p:nvPicPr>
          <p:cNvPr id="4" name="Picture 3"/>
          <p:cNvPicPr>
            <a:picLocks noChangeAspect="1"/>
          </p:cNvPicPr>
          <p:nvPr/>
        </p:nvPicPr>
        <p:blipFill>
          <a:blip r:embed="rId3"/>
          <a:stretch>
            <a:fillRect/>
          </a:stretch>
        </p:blipFill>
        <p:spPr>
          <a:xfrm>
            <a:off x="611560" y="1196752"/>
            <a:ext cx="7953629" cy="5076365"/>
          </a:xfrm>
          <a:prstGeom prst="rect">
            <a:avLst/>
          </a:prstGeom>
        </p:spPr>
      </p:pic>
    </p:spTree>
    <p:extLst>
      <p:ext uri="{BB962C8B-B14F-4D97-AF65-F5344CB8AC3E}">
        <p14:creationId xmlns:p14="http://schemas.microsoft.com/office/powerpoint/2010/main" val="2226008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Accessing the wholesale market system</a:t>
            </a:r>
            <a:endParaRPr lang="en-AU" dirty="0"/>
          </a:p>
        </p:txBody>
      </p:sp>
      <p:sp>
        <p:nvSpPr>
          <p:cNvPr id="3" name="Content Placeholder 2"/>
          <p:cNvSpPr>
            <a:spLocks noGrp="1"/>
          </p:cNvSpPr>
          <p:nvPr>
            <p:ph idx="1"/>
          </p:nvPr>
        </p:nvSpPr>
        <p:spPr>
          <a:xfrm>
            <a:off x="457200" y="1357299"/>
            <a:ext cx="8229600" cy="1207606"/>
          </a:xfrm>
        </p:spPr>
        <p:txBody>
          <a:bodyPr/>
          <a:lstStyle/>
          <a:p>
            <a:r>
              <a:rPr lang="en-AU" dirty="0"/>
              <a:t>Any access to AEMO’s market systems requires a data network connection to </a:t>
            </a:r>
            <a:r>
              <a:rPr lang="en-AU" dirty="0" smtClean="0"/>
              <a:t>MarketNet</a:t>
            </a:r>
            <a:endParaRPr lang="en-AU" dirty="0"/>
          </a:p>
        </p:txBody>
      </p:sp>
      <p:grpSp>
        <p:nvGrpSpPr>
          <p:cNvPr id="5" name="Canvas 22"/>
          <p:cNvGrpSpPr/>
          <p:nvPr/>
        </p:nvGrpSpPr>
        <p:grpSpPr>
          <a:xfrm>
            <a:off x="1115616" y="2276872"/>
            <a:ext cx="6819527" cy="1757854"/>
            <a:chOff x="0" y="0"/>
            <a:chExt cx="5718175" cy="1067435"/>
          </a:xfrm>
        </p:grpSpPr>
        <p:sp>
          <p:nvSpPr>
            <p:cNvPr id="6" name="Rectangle 5"/>
            <p:cNvSpPr/>
            <p:nvPr/>
          </p:nvSpPr>
          <p:spPr>
            <a:xfrm>
              <a:off x="0" y="0"/>
              <a:ext cx="5718175" cy="1067435"/>
            </a:xfrm>
            <a:prstGeom prst="rect">
              <a:avLst/>
            </a:prstGeom>
          </p:spPr>
        </p:sp>
        <p:sp>
          <p:nvSpPr>
            <p:cNvPr id="7" name="Oval 6"/>
            <p:cNvSpPr/>
            <p:nvPr/>
          </p:nvSpPr>
          <p:spPr>
            <a:xfrm>
              <a:off x="4318743" y="60086"/>
              <a:ext cx="1357974" cy="689463"/>
            </a:xfrm>
            <a:prstGeom prst="ellipse">
              <a:avLst/>
            </a:prstGeom>
            <a:gradFill>
              <a:gsLst>
                <a:gs pos="0">
                  <a:srgbClr val="FFF200"/>
                </a:gs>
                <a:gs pos="45000">
                  <a:srgbClr val="FF7A00"/>
                </a:gs>
                <a:gs pos="70000">
                  <a:srgbClr val="FF0300"/>
                </a:gs>
                <a:gs pos="100000">
                  <a:srgbClr val="4D0808"/>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spcAft>
                  <a:spcPts val="0"/>
                </a:spcAft>
              </a:pPr>
              <a:r>
                <a:rPr lang="en-US" sz="900" kern="1200">
                  <a:solidFill>
                    <a:srgbClr val="FFFFFF"/>
                  </a:solidFill>
                  <a:effectLst/>
                  <a:ea typeface="Times New Roman" panose="02020603050405020304" pitchFamily="18" charset="0"/>
                </a:rPr>
                <a:t>AEMO market systems</a:t>
              </a:r>
              <a:endParaRPr lang="en-AU" sz="1200">
                <a:solidFill>
                  <a:srgbClr val="1E4164"/>
                </a:solidFill>
                <a:effectLst/>
                <a:latin typeface="Times New Roman" panose="02020603050405020304" pitchFamily="18" charset="0"/>
                <a:ea typeface="Times New Roman" panose="02020603050405020304" pitchFamily="18" charset="0"/>
              </a:endParaRPr>
            </a:p>
          </p:txBody>
        </p:sp>
        <p:sp>
          <p:nvSpPr>
            <p:cNvPr id="8" name="Oval 7"/>
            <p:cNvSpPr/>
            <p:nvPr/>
          </p:nvSpPr>
          <p:spPr>
            <a:xfrm>
              <a:off x="3" y="45604"/>
              <a:ext cx="1165857" cy="703899"/>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spcAft>
                  <a:spcPts val="0"/>
                </a:spcAft>
              </a:pPr>
              <a:r>
                <a:rPr lang="en-US" sz="900" kern="1200">
                  <a:solidFill>
                    <a:srgbClr val="FFFFFF"/>
                  </a:solidFill>
                  <a:effectLst/>
                  <a:ea typeface="Times New Roman" panose="02020603050405020304" pitchFamily="18" charset="0"/>
                  <a:cs typeface="Times New Roman" panose="02020603050405020304" pitchFamily="18" charset="0"/>
                </a:rPr>
                <a:t>Participant</a:t>
              </a:r>
              <a:endParaRPr lang="en-AU" sz="1200">
                <a:solidFill>
                  <a:srgbClr val="1E4164"/>
                </a:solidFill>
                <a:effectLst/>
                <a:latin typeface="Times New Roman" panose="02020603050405020304" pitchFamily="18" charset="0"/>
                <a:ea typeface="Times New Roman" panose="02020603050405020304" pitchFamily="18" charset="0"/>
              </a:endParaRPr>
            </a:p>
            <a:p>
              <a:pPr algn="ctr">
                <a:lnSpc>
                  <a:spcPts val="1500"/>
                </a:lnSpc>
                <a:spcAft>
                  <a:spcPts val="0"/>
                </a:spcAft>
              </a:pPr>
              <a:r>
                <a:rPr lang="en-US" sz="900" kern="1200">
                  <a:solidFill>
                    <a:srgbClr val="FFFFFF"/>
                  </a:solidFill>
                  <a:effectLst/>
                  <a:ea typeface="Times New Roman" panose="02020603050405020304" pitchFamily="18" charset="0"/>
                  <a:cs typeface="Times New Roman" panose="02020603050405020304" pitchFamily="18" charset="0"/>
                </a:rPr>
                <a:t>systems</a:t>
              </a:r>
              <a:endParaRPr lang="en-AU" sz="1200">
                <a:solidFill>
                  <a:srgbClr val="1E4164"/>
                </a:solidFill>
                <a:effectLst/>
                <a:latin typeface="Times New Roman" panose="02020603050405020304" pitchFamily="18" charset="0"/>
                <a:ea typeface="Times New Roman" panose="02020603050405020304" pitchFamily="18" charset="0"/>
              </a:endParaRPr>
            </a:p>
          </p:txBody>
        </p:sp>
        <p:sp>
          <p:nvSpPr>
            <p:cNvPr id="9" name="Cloud 8"/>
            <p:cNvSpPr/>
            <p:nvPr/>
          </p:nvSpPr>
          <p:spPr>
            <a:xfrm>
              <a:off x="2849942" y="87072"/>
              <a:ext cx="1166285" cy="689840"/>
            </a:xfrm>
            <a:prstGeom prst="cloud">
              <a:avLst/>
            </a:prstGeom>
            <a:solidFill>
              <a:schemeClr val="tx2"/>
            </a:solidFill>
            <a:ln>
              <a:solidFill>
                <a:schemeClr val="tx2">
                  <a:lumMod val="60000"/>
                  <a:lumOff val="40000"/>
                </a:schemeClr>
              </a:solidFill>
            </a:ln>
            <a:effectLst>
              <a:innerShdw blurRad="292100" dist="723900" dir="110400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spcAft>
                  <a:spcPts val="0"/>
                </a:spcAft>
              </a:pPr>
              <a:r>
                <a:rPr lang="en-US" sz="900" kern="1200">
                  <a:solidFill>
                    <a:srgbClr val="FFFFFF"/>
                  </a:solidFill>
                  <a:effectLst/>
                  <a:ea typeface="Times New Roman" panose="02020603050405020304" pitchFamily="18" charset="0"/>
                  <a:cs typeface="Times New Roman" panose="02020603050405020304" pitchFamily="18" charset="0"/>
                </a:rPr>
                <a:t>MarketNet</a:t>
              </a:r>
              <a:endParaRPr lang="en-AU" sz="1200">
                <a:solidFill>
                  <a:srgbClr val="1E4164"/>
                </a:solidFill>
                <a:effectLst/>
                <a:latin typeface="Times New Roman" panose="02020603050405020304" pitchFamily="18" charset="0"/>
                <a:ea typeface="Times New Roman" panose="02020603050405020304" pitchFamily="18" charset="0"/>
              </a:endParaRPr>
            </a:p>
          </p:txBody>
        </p:sp>
        <p:sp>
          <p:nvSpPr>
            <p:cNvPr id="10" name="Cloud 9"/>
            <p:cNvSpPr/>
            <p:nvPr/>
          </p:nvSpPr>
          <p:spPr>
            <a:xfrm>
              <a:off x="1295426" y="45702"/>
              <a:ext cx="1425455" cy="772359"/>
            </a:xfrm>
            <a:prstGeom prst="cloud">
              <a:avLst/>
            </a:prstGeom>
            <a:solidFill>
              <a:schemeClr val="accent2"/>
            </a:solidFill>
            <a:ln>
              <a:solidFill>
                <a:schemeClr val="accent2">
                  <a:lumMod val="40000"/>
                  <a:lumOff val="60000"/>
                </a:schemeClr>
              </a:solidFill>
            </a:ln>
            <a:effectLst>
              <a:innerShdw blurRad="292100" dist="723900" dir="110400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spcAft>
                  <a:spcPts val="0"/>
                </a:spcAft>
              </a:pPr>
              <a:r>
                <a:rPr lang="en-US" sz="900" kern="1200">
                  <a:solidFill>
                    <a:srgbClr val="FFFFFF"/>
                  </a:solidFill>
                  <a:effectLst/>
                  <a:ea typeface="Times New Roman" panose="02020603050405020304" pitchFamily="18" charset="0"/>
                </a:rPr>
                <a:t>Data network</a:t>
              </a:r>
              <a:endParaRPr lang="en-AU" sz="1200">
                <a:solidFill>
                  <a:srgbClr val="1E4164"/>
                </a:solidFill>
                <a:effectLst/>
                <a:latin typeface="Times New Roman" panose="02020603050405020304" pitchFamily="18" charset="0"/>
                <a:ea typeface="Times New Roman" panose="02020603050405020304" pitchFamily="18" charset="0"/>
              </a:endParaRPr>
            </a:p>
            <a:p>
              <a:pPr algn="ctr">
                <a:lnSpc>
                  <a:spcPts val="1500"/>
                </a:lnSpc>
                <a:spcAft>
                  <a:spcPts val="0"/>
                </a:spcAft>
              </a:pPr>
              <a:r>
                <a:rPr lang="en-US" sz="900" kern="1200">
                  <a:solidFill>
                    <a:srgbClr val="FFFFFF"/>
                  </a:solidFill>
                  <a:effectLst/>
                  <a:ea typeface="Times New Roman" panose="02020603050405020304" pitchFamily="18" charset="0"/>
                </a:rPr>
                <a:t>connection</a:t>
              </a:r>
              <a:endParaRPr lang="en-AU" sz="1200">
                <a:solidFill>
                  <a:srgbClr val="1E4164"/>
                </a:solidFill>
                <a:effectLst/>
                <a:latin typeface="Times New Roman" panose="02020603050405020304" pitchFamily="18" charset="0"/>
                <a:ea typeface="Times New Roman" panose="02020603050405020304" pitchFamily="18" charset="0"/>
              </a:endParaRPr>
            </a:p>
          </p:txBody>
        </p:sp>
        <p:sp>
          <p:nvSpPr>
            <p:cNvPr id="11" name="Left-Right Arrow 10"/>
            <p:cNvSpPr/>
            <p:nvPr/>
          </p:nvSpPr>
          <p:spPr>
            <a:xfrm>
              <a:off x="971576" y="320146"/>
              <a:ext cx="432460" cy="193296"/>
            </a:xfrm>
            <a:prstGeom prst="leftRightArrow">
              <a:avLst>
                <a:gd name="adj1" fmla="val 50000"/>
                <a:gd name="adj2" fmla="val 4873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nSpc>
                  <a:spcPts val="1500"/>
                </a:lnSpc>
                <a:spcAft>
                  <a:spcPts val="0"/>
                </a:spcAft>
              </a:pPr>
              <a:r>
                <a:rPr lang="en-AU" sz="1000">
                  <a:solidFill>
                    <a:srgbClr val="1E4164"/>
                  </a:solidFill>
                  <a:effectLst/>
                  <a:ea typeface="Times New Roman" panose="02020603050405020304" pitchFamily="18" charset="0"/>
                  <a:cs typeface="Times New Roman" panose="02020603050405020304" pitchFamily="18" charset="0"/>
                </a:rPr>
                <a:t> </a:t>
              </a:r>
            </a:p>
          </p:txBody>
        </p:sp>
        <p:sp>
          <p:nvSpPr>
            <p:cNvPr id="12" name="Left-Right Arrow 11"/>
            <p:cNvSpPr/>
            <p:nvPr/>
          </p:nvSpPr>
          <p:spPr>
            <a:xfrm>
              <a:off x="2491606" y="320391"/>
              <a:ext cx="432435" cy="193040"/>
            </a:xfrm>
            <a:prstGeom prst="leftRightArrow">
              <a:avLst>
                <a:gd name="adj1" fmla="val 50000"/>
                <a:gd name="adj2" fmla="val 4873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nSpc>
                  <a:spcPts val="1500"/>
                </a:lnSpc>
                <a:spcAft>
                  <a:spcPts val="0"/>
                </a:spcAft>
              </a:pPr>
              <a:r>
                <a:rPr lang="en-AU" sz="1000">
                  <a:solidFill>
                    <a:srgbClr val="1E4164"/>
                  </a:solidFill>
                  <a:effectLst/>
                  <a:latin typeface="Times New Roman" panose="02020603050405020304" pitchFamily="18" charset="0"/>
                  <a:ea typeface="Times New Roman" panose="02020603050405020304" pitchFamily="18" charset="0"/>
                </a:rPr>
                <a:t> </a:t>
              </a:r>
              <a:endParaRPr lang="en-AU" sz="1200">
                <a:solidFill>
                  <a:srgbClr val="1E4164"/>
                </a:solidFill>
                <a:effectLst/>
                <a:latin typeface="Times New Roman" panose="02020603050405020304" pitchFamily="18" charset="0"/>
                <a:ea typeface="Times New Roman" panose="02020603050405020304" pitchFamily="18" charset="0"/>
              </a:endParaRPr>
            </a:p>
          </p:txBody>
        </p:sp>
        <p:sp>
          <p:nvSpPr>
            <p:cNvPr id="13" name="Left-Right Arrow 12"/>
            <p:cNvSpPr/>
            <p:nvPr/>
          </p:nvSpPr>
          <p:spPr>
            <a:xfrm>
              <a:off x="3886286" y="320379"/>
              <a:ext cx="432455" cy="193381"/>
            </a:xfrm>
            <a:prstGeom prst="lef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500"/>
                </a:lnSpc>
                <a:spcAft>
                  <a:spcPts val="0"/>
                </a:spcAft>
              </a:pPr>
              <a:r>
                <a:rPr lang="en-AU" sz="1000">
                  <a:solidFill>
                    <a:srgbClr val="1E4164"/>
                  </a:solidFill>
                  <a:effectLst/>
                  <a:ea typeface="Times New Roman" panose="02020603050405020304" pitchFamily="18" charset="0"/>
                  <a:cs typeface="Times New Roman" panose="02020603050405020304" pitchFamily="18" charset="0"/>
                </a:rPr>
                <a:t> </a:t>
              </a:r>
            </a:p>
          </p:txBody>
        </p:sp>
      </p:grpSp>
      <p:sp>
        <p:nvSpPr>
          <p:cNvPr id="14" name="Content Placeholder 2"/>
          <p:cNvSpPr txBox="1">
            <a:spLocks/>
          </p:cNvSpPr>
          <p:nvPr/>
        </p:nvSpPr>
        <p:spPr>
          <a:xfrm>
            <a:off x="488043" y="3814328"/>
            <a:ext cx="8229600" cy="2639008"/>
          </a:xfrm>
          <a:prstGeom prst="rect">
            <a:avLst/>
          </a:prstGeom>
        </p:spPr>
        <p:txBody>
          <a:bodyPr vert="horz" lIns="91440" tIns="45720" rIns="91440" bIns="45720" rtlCol="0">
            <a:normAutofit fontScale="92500" lnSpcReduction="10000"/>
          </a:bodyPr>
          <a:lst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AEMO provides two types of connection options:</a:t>
            </a:r>
          </a:p>
          <a:p>
            <a:pPr lvl="1"/>
            <a:r>
              <a:rPr lang="en-AU" dirty="0" smtClean="0"/>
              <a:t>A </a:t>
            </a:r>
            <a:r>
              <a:rPr lang="en-AU" dirty="0"/>
              <a:t>permanent continuous </a:t>
            </a:r>
            <a:r>
              <a:rPr lang="en-AU" dirty="0" smtClean="0"/>
              <a:t>connection, available as either a dedicated link or via VPN</a:t>
            </a:r>
            <a:endParaRPr lang="en-AU" dirty="0"/>
          </a:p>
          <a:p>
            <a:pPr lvl="1"/>
            <a:r>
              <a:rPr lang="en-AU" dirty="0" smtClean="0"/>
              <a:t>A </a:t>
            </a:r>
            <a:r>
              <a:rPr lang="en-AU" dirty="0"/>
              <a:t>variable connection, intermittently connected for short durations. For security reasons, the connection is dropped if there is no activity for 30 minutes</a:t>
            </a:r>
            <a:r>
              <a:rPr lang="en-AU" dirty="0" smtClean="0"/>
              <a:t>.</a:t>
            </a:r>
          </a:p>
          <a:p>
            <a:pPr lvl="1"/>
            <a:endParaRPr lang="en-AU" dirty="0" smtClean="0"/>
          </a:p>
          <a:p>
            <a:r>
              <a:rPr lang="en-AU" dirty="0" smtClean="0"/>
              <a:t>Further reading: </a:t>
            </a:r>
            <a:r>
              <a:rPr lang="en-AU" u="sng" dirty="0">
                <a:hlinkClick r:id="rId2"/>
              </a:rPr>
              <a:t>Guide to Information Systems v2.03</a:t>
            </a:r>
            <a:endParaRPr lang="en-AU" dirty="0"/>
          </a:p>
          <a:p>
            <a:endParaRPr lang="en-AU" dirty="0"/>
          </a:p>
        </p:txBody>
      </p:sp>
    </p:spTree>
    <p:extLst>
      <p:ext uri="{BB962C8B-B14F-4D97-AF65-F5344CB8AC3E}">
        <p14:creationId xmlns:p14="http://schemas.microsoft.com/office/powerpoint/2010/main" val="3758052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Interactions with the wholesale MARKET SYSTEMS</a:t>
            </a:r>
            <a:endParaRPr lang="en-AU" dirty="0"/>
          </a:p>
        </p:txBody>
      </p:sp>
      <p:sp>
        <p:nvSpPr>
          <p:cNvPr id="3" name="Content Placeholder 2"/>
          <p:cNvSpPr>
            <a:spLocks noGrp="1"/>
          </p:cNvSpPr>
          <p:nvPr>
            <p:ph idx="1"/>
          </p:nvPr>
        </p:nvSpPr>
        <p:spPr>
          <a:xfrm>
            <a:off x="457200" y="1357298"/>
            <a:ext cx="8229600" cy="4880014"/>
          </a:xfrm>
        </p:spPr>
        <p:txBody>
          <a:bodyPr>
            <a:normAutofit lnSpcReduction="10000"/>
          </a:bodyPr>
          <a:lstStyle/>
          <a:p>
            <a:pPr marL="0" indent="0">
              <a:buNone/>
            </a:pPr>
            <a:r>
              <a:rPr lang="en-AU" dirty="0" smtClean="0"/>
              <a:t>The Wholesale Market Systems offer two primary methods of access for market participants:</a:t>
            </a:r>
          </a:p>
          <a:p>
            <a:pPr lvl="1"/>
            <a:r>
              <a:rPr lang="en-AU" dirty="0" smtClean="0"/>
              <a:t>Batch interface</a:t>
            </a:r>
          </a:p>
          <a:p>
            <a:pPr lvl="1"/>
            <a:r>
              <a:rPr lang="en-AU" dirty="0" smtClean="0"/>
              <a:t>Browser interface</a:t>
            </a:r>
          </a:p>
          <a:p>
            <a:pPr marL="0" indent="0">
              <a:buNone/>
            </a:pPr>
            <a:endParaRPr lang="en-AU" dirty="0" smtClean="0"/>
          </a:p>
          <a:p>
            <a:pPr marL="0" indent="0">
              <a:buNone/>
            </a:pPr>
            <a:r>
              <a:rPr lang="en-AU" dirty="0" smtClean="0"/>
              <a:t>Both access methods support the core Business-to-Market transactions associated with interacting with the wholesale electricity market.</a:t>
            </a:r>
          </a:p>
          <a:p>
            <a:pPr marL="0" indent="0">
              <a:buNone/>
            </a:pPr>
            <a:endParaRPr lang="en-AU" dirty="0" smtClean="0"/>
          </a:p>
          <a:p>
            <a:pPr marL="0" indent="0">
              <a:buNone/>
            </a:pPr>
            <a:r>
              <a:rPr lang="en-AU" dirty="0" smtClean="0"/>
              <a:t>A limited set of market information is available via the browser. More comprehensive data sets are available via the batch interface supporting participant activities such as detailed market analytics</a:t>
            </a:r>
            <a:endParaRPr lang="en-AU" dirty="0"/>
          </a:p>
        </p:txBody>
      </p:sp>
    </p:spTree>
    <p:extLst>
      <p:ext uri="{BB962C8B-B14F-4D97-AF65-F5344CB8AC3E}">
        <p14:creationId xmlns:p14="http://schemas.microsoft.com/office/powerpoint/2010/main" val="10515798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Browser interface - ABOUT</a:t>
            </a:r>
            <a:endParaRPr lang="en-AU" dirty="0"/>
          </a:p>
        </p:txBody>
      </p:sp>
      <p:sp>
        <p:nvSpPr>
          <p:cNvPr id="3" name="Content Placeholder 2"/>
          <p:cNvSpPr>
            <a:spLocks noGrp="1"/>
          </p:cNvSpPr>
          <p:nvPr>
            <p:ph idx="1"/>
          </p:nvPr>
        </p:nvSpPr>
        <p:spPr>
          <a:xfrm>
            <a:off x="457200" y="1357298"/>
            <a:ext cx="8229600" cy="4880014"/>
          </a:xfrm>
        </p:spPr>
        <p:txBody>
          <a:bodyPr>
            <a:normAutofit fontScale="62500" lnSpcReduction="20000"/>
          </a:bodyPr>
          <a:lstStyle/>
          <a:p>
            <a:pPr marL="0" indent="0">
              <a:buNone/>
            </a:pPr>
            <a:r>
              <a:rPr lang="en-AU" dirty="0" smtClean="0"/>
              <a:t>The browser access is delivered via the “Energy Market Systems Portal” Wholesale Market Systems. This facility is largely equivalent to the MPI. The Web </a:t>
            </a:r>
            <a:r>
              <a:rPr lang="en-AU" dirty="0"/>
              <a:t>Portal can cut participant’s cost and client side footprint by: </a:t>
            </a:r>
          </a:p>
          <a:p>
            <a:pPr marL="0" indent="0">
              <a:buNone/>
            </a:pPr>
            <a:endParaRPr lang="en-AU" dirty="0"/>
          </a:p>
          <a:p>
            <a:r>
              <a:rPr lang="en-AU" dirty="0" smtClean="0"/>
              <a:t>Reducing </a:t>
            </a:r>
            <a:r>
              <a:rPr lang="en-AU" dirty="0"/>
              <a:t>the requirement for participants to maintain an IT infrastructure at their site. </a:t>
            </a:r>
          </a:p>
          <a:p>
            <a:endParaRPr lang="en-AU" dirty="0"/>
          </a:p>
          <a:p>
            <a:r>
              <a:rPr lang="en-AU" dirty="0" smtClean="0"/>
              <a:t>Allowing </a:t>
            </a:r>
            <a:r>
              <a:rPr lang="en-AU" dirty="0"/>
              <a:t>participant business user access 24 hours a day, 7 days per week for 365 days per year—wherever a connection to MarketNet is available. </a:t>
            </a:r>
          </a:p>
          <a:p>
            <a:endParaRPr lang="en-AU" dirty="0"/>
          </a:p>
          <a:p>
            <a:r>
              <a:rPr lang="en-AU" dirty="0" smtClean="0"/>
              <a:t>Being </a:t>
            </a:r>
            <a:r>
              <a:rPr lang="en-AU" dirty="0"/>
              <a:t>fully maintained and supported by AEMO. </a:t>
            </a:r>
          </a:p>
          <a:p>
            <a:endParaRPr lang="en-AU" dirty="0"/>
          </a:p>
          <a:p>
            <a:r>
              <a:rPr lang="en-AU" dirty="0" smtClean="0"/>
              <a:t>Being </a:t>
            </a:r>
            <a:r>
              <a:rPr lang="en-AU" dirty="0"/>
              <a:t>available to all participants at no additional cost. </a:t>
            </a:r>
          </a:p>
          <a:p>
            <a:endParaRPr lang="en-AU" dirty="0"/>
          </a:p>
          <a:p>
            <a:r>
              <a:rPr lang="en-AU" dirty="0" smtClean="0"/>
              <a:t>Providing </a:t>
            </a:r>
            <a:r>
              <a:rPr lang="en-AU" dirty="0"/>
              <a:t>a secure web interface with access rights managed by participants. </a:t>
            </a:r>
          </a:p>
          <a:p>
            <a:endParaRPr lang="en-AU" dirty="0"/>
          </a:p>
          <a:p>
            <a:r>
              <a:rPr lang="en-AU" dirty="0" smtClean="0"/>
              <a:t>Allowing </a:t>
            </a:r>
            <a:r>
              <a:rPr lang="en-AU" dirty="0"/>
              <a:t>the use of multiple participant IDs. </a:t>
            </a:r>
          </a:p>
          <a:p>
            <a:endParaRPr lang="en-AU" dirty="0"/>
          </a:p>
          <a:p>
            <a:r>
              <a:rPr lang="en-AU" dirty="0" smtClean="0"/>
              <a:t>Being </a:t>
            </a:r>
            <a:r>
              <a:rPr lang="en-AU" dirty="0"/>
              <a:t>easy to learn with user interface guides available for each web application—requiring less staff training. </a:t>
            </a:r>
          </a:p>
          <a:p>
            <a:endParaRPr lang="en-AU" dirty="0"/>
          </a:p>
          <a:p>
            <a:r>
              <a:rPr lang="en-AU" dirty="0" smtClean="0"/>
              <a:t>Providing </a:t>
            </a:r>
            <a:r>
              <a:rPr lang="en-AU" dirty="0"/>
              <a:t>a consistent look and feel across each web application. </a:t>
            </a:r>
          </a:p>
        </p:txBody>
      </p:sp>
    </p:spTree>
    <p:extLst>
      <p:ext uri="{BB962C8B-B14F-4D97-AF65-F5344CB8AC3E}">
        <p14:creationId xmlns:p14="http://schemas.microsoft.com/office/powerpoint/2010/main" val="420984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Browser interface – EXAMPLE 1</a:t>
            </a:r>
            <a:endParaRPr lang="en-AU" dirty="0"/>
          </a:p>
        </p:txBody>
      </p:sp>
      <p:pic>
        <p:nvPicPr>
          <p:cNvPr id="6" name="Picture 5"/>
          <p:cNvPicPr>
            <a:picLocks noChangeAspect="1"/>
          </p:cNvPicPr>
          <p:nvPr/>
        </p:nvPicPr>
        <p:blipFill>
          <a:blip r:embed="rId2"/>
          <a:stretch>
            <a:fillRect/>
          </a:stretch>
        </p:blipFill>
        <p:spPr>
          <a:xfrm>
            <a:off x="251519" y="1412776"/>
            <a:ext cx="8596221" cy="3240360"/>
          </a:xfrm>
          <a:prstGeom prst="rect">
            <a:avLst/>
          </a:prstGeom>
        </p:spPr>
      </p:pic>
    </p:spTree>
    <p:extLst>
      <p:ext uri="{BB962C8B-B14F-4D97-AF65-F5344CB8AC3E}">
        <p14:creationId xmlns:p14="http://schemas.microsoft.com/office/powerpoint/2010/main" val="12060292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Browser interface – EXAMPLE 2</a:t>
            </a:r>
            <a:endParaRPr lang="en-AU" dirty="0"/>
          </a:p>
        </p:txBody>
      </p:sp>
      <p:pic>
        <p:nvPicPr>
          <p:cNvPr id="3" name="Picture 2"/>
          <p:cNvPicPr>
            <a:picLocks noChangeAspect="1"/>
          </p:cNvPicPr>
          <p:nvPr/>
        </p:nvPicPr>
        <p:blipFill>
          <a:blip r:embed="rId2"/>
          <a:stretch>
            <a:fillRect/>
          </a:stretch>
        </p:blipFill>
        <p:spPr>
          <a:xfrm>
            <a:off x="395536" y="1412776"/>
            <a:ext cx="8474199" cy="3195912"/>
          </a:xfrm>
          <a:prstGeom prst="rect">
            <a:avLst/>
          </a:prstGeom>
        </p:spPr>
      </p:pic>
    </p:spTree>
    <p:extLst>
      <p:ext uri="{BB962C8B-B14F-4D97-AF65-F5344CB8AC3E}">
        <p14:creationId xmlns:p14="http://schemas.microsoft.com/office/powerpoint/2010/main" val="222910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Browser interface - users</a:t>
            </a:r>
            <a:endParaRPr lang="en-AU" dirty="0"/>
          </a:p>
        </p:txBody>
      </p:sp>
      <p:sp>
        <p:nvSpPr>
          <p:cNvPr id="3" name="Content Placeholder 2"/>
          <p:cNvSpPr>
            <a:spLocks noGrp="1"/>
          </p:cNvSpPr>
          <p:nvPr>
            <p:ph idx="1"/>
          </p:nvPr>
        </p:nvSpPr>
        <p:spPr>
          <a:xfrm>
            <a:off x="457200" y="1357298"/>
            <a:ext cx="8229600" cy="4880014"/>
          </a:xfrm>
        </p:spPr>
        <p:txBody>
          <a:bodyPr>
            <a:normAutofit fontScale="92500" lnSpcReduction="20000"/>
          </a:bodyPr>
          <a:lstStyle/>
          <a:p>
            <a:r>
              <a:rPr lang="en-AU" dirty="0" smtClean="0"/>
              <a:t>Is managed through “User Rights Management” (URM)</a:t>
            </a:r>
          </a:p>
          <a:p>
            <a:r>
              <a:rPr lang="en-AU" dirty="0" smtClean="0"/>
              <a:t>URM is a centralised identity repository with de-centralised user administration</a:t>
            </a:r>
          </a:p>
          <a:p>
            <a:r>
              <a:rPr lang="en-AU" dirty="0" smtClean="0"/>
              <a:t>For each Market Participant:</a:t>
            </a:r>
            <a:endParaRPr lang="en-AU" dirty="0"/>
          </a:p>
          <a:p>
            <a:pPr lvl="1"/>
            <a:r>
              <a:rPr lang="en-AU" dirty="0" smtClean="0"/>
              <a:t>AEMO creates a “Participant Administrator” (PA) user</a:t>
            </a:r>
          </a:p>
          <a:p>
            <a:pPr lvl="1"/>
            <a:r>
              <a:rPr lang="en-AU" dirty="0" smtClean="0"/>
              <a:t>The PA can define “Rights” which are a collection of access permissions to the web applications contained within the Portal. These “Rights” definitions are private to the Participant.</a:t>
            </a:r>
          </a:p>
          <a:p>
            <a:pPr lvl="1"/>
            <a:r>
              <a:rPr lang="en-AU" dirty="0" smtClean="0"/>
              <a:t>The PA can create additional users associated with their Participant ID, assigning them “Rights” which match a desired level of access</a:t>
            </a:r>
          </a:p>
          <a:p>
            <a:pPr lvl="1"/>
            <a:r>
              <a:rPr lang="en-AU" dirty="0" smtClean="0"/>
              <a:t>The PA can perform administrative functions such as password resets</a:t>
            </a:r>
          </a:p>
          <a:p>
            <a:pPr lvl="1"/>
            <a:r>
              <a:rPr lang="en-AU" dirty="0" smtClean="0"/>
              <a:t>The PA is responsible to ensure that user accounts within their associated Participant ID are appropriate.</a:t>
            </a:r>
          </a:p>
          <a:p>
            <a:r>
              <a:rPr lang="en-AU" dirty="0"/>
              <a:t>Further reading</a:t>
            </a:r>
            <a:r>
              <a:rPr lang="en-AU" dirty="0" smtClean="0"/>
              <a:t>: </a:t>
            </a:r>
            <a:r>
              <a:rPr lang="en-AU" u="sng" dirty="0">
                <a:hlinkClick r:id="rId2"/>
              </a:rPr>
              <a:t>Guide to Information Systems v2.03</a:t>
            </a:r>
            <a:endParaRPr lang="en-AU" dirty="0"/>
          </a:p>
          <a:p>
            <a:pPr marL="0" indent="0">
              <a:buNone/>
            </a:pPr>
            <a:endParaRPr lang="en-AU" dirty="0"/>
          </a:p>
        </p:txBody>
      </p:sp>
    </p:spTree>
    <p:extLst>
      <p:ext uri="{BB962C8B-B14F-4D97-AF65-F5344CB8AC3E}">
        <p14:creationId xmlns:p14="http://schemas.microsoft.com/office/powerpoint/2010/main" val="38425541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BATCH interface - ABOUT</a:t>
            </a:r>
            <a:endParaRPr lang="en-AU" dirty="0"/>
          </a:p>
        </p:txBody>
      </p:sp>
      <p:sp>
        <p:nvSpPr>
          <p:cNvPr id="3" name="Content Placeholder 2"/>
          <p:cNvSpPr>
            <a:spLocks noGrp="1"/>
          </p:cNvSpPr>
          <p:nvPr>
            <p:ph idx="1"/>
          </p:nvPr>
        </p:nvSpPr>
        <p:spPr>
          <a:xfrm>
            <a:off x="457200" y="1357298"/>
            <a:ext cx="8229600" cy="4880014"/>
          </a:xfrm>
        </p:spPr>
        <p:txBody>
          <a:bodyPr>
            <a:normAutofit/>
          </a:bodyPr>
          <a:lstStyle/>
          <a:p>
            <a:r>
              <a:rPr lang="en-AU" dirty="0" smtClean="0"/>
              <a:t>Is provided by a file server</a:t>
            </a:r>
          </a:p>
          <a:p>
            <a:r>
              <a:rPr lang="en-AU" dirty="0" smtClean="0"/>
              <a:t>Each Participant has their own private directory</a:t>
            </a:r>
          </a:p>
          <a:p>
            <a:r>
              <a:rPr lang="en-AU" dirty="0" smtClean="0"/>
              <a:t>A standard folder structure is established within each participant’s private directory</a:t>
            </a:r>
          </a:p>
          <a:p>
            <a:r>
              <a:rPr lang="en-AU" dirty="0" smtClean="0"/>
              <a:t>Business to Market transactions (e.g. generator offer submission) are completed by placing an offer file compliant with the offer file specification into the appropriate directory. The AEMO systems process input files from participants and generate an acknowledgment file</a:t>
            </a:r>
          </a:p>
        </p:txBody>
      </p:sp>
    </p:spTree>
    <p:extLst>
      <p:ext uri="{BB962C8B-B14F-4D97-AF65-F5344CB8AC3E}">
        <p14:creationId xmlns:p14="http://schemas.microsoft.com/office/powerpoint/2010/main" val="19124547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BATCH interface – generator offer</a:t>
            </a:r>
            <a:endParaRPr lang="en-AU" dirty="0"/>
          </a:p>
        </p:txBody>
      </p:sp>
      <p:sp>
        <p:nvSpPr>
          <p:cNvPr id="3" name="Content Placeholder 2"/>
          <p:cNvSpPr>
            <a:spLocks noGrp="1"/>
          </p:cNvSpPr>
          <p:nvPr>
            <p:ph idx="1"/>
          </p:nvPr>
        </p:nvSpPr>
        <p:spPr>
          <a:xfrm>
            <a:off x="457200" y="1357298"/>
            <a:ext cx="3610744" cy="4880014"/>
          </a:xfrm>
        </p:spPr>
        <p:txBody>
          <a:bodyPr>
            <a:normAutofit fontScale="70000" lnSpcReduction="20000"/>
          </a:bodyPr>
          <a:lstStyle/>
          <a:p>
            <a:r>
              <a:rPr lang="en-AU" dirty="0" smtClean="0"/>
              <a:t>Prepare offer file using your local systems. This is a text based file and must conform to the specification </a:t>
            </a:r>
            <a:r>
              <a:rPr lang="en-AU" u="sng" dirty="0">
                <a:hlinkClick r:id="rId2"/>
              </a:rPr>
              <a:t>MNSP/FCAS Bid file</a:t>
            </a:r>
            <a:endParaRPr lang="en-AU" dirty="0"/>
          </a:p>
          <a:p>
            <a:r>
              <a:rPr lang="en-AU" dirty="0" smtClean="0"/>
              <a:t>Place the offer file into the Export\Bids folder of the participant file server. The available protocol to access the file server is FTP</a:t>
            </a:r>
          </a:p>
          <a:p>
            <a:r>
              <a:rPr lang="en-AU" dirty="0" smtClean="0"/>
              <a:t>Poll the import\acknowledgements directory for the return acknowledgement from the AEMO systems</a:t>
            </a:r>
          </a:p>
          <a:p>
            <a:r>
              <a:rPr lang="en-AU" dirty="0" smtClean="0"/>
              <a:t>An “ACK” return file means that the offer has been accepted</a:t>
            </a:r>
          </a:p>
          <a:p>
            <a:r>
              <a:rPr lang="en-AU" dirty="0" smtClean="0"/>
              <a:t>A “CPT” (Corrupt) return file means that the offer has been rejected. The reason(s) for rejection are contained within the acknowledgement file</a:t>
            </a:r>
          </a:p>
        </p:txBody>
      </p:sp>
      <p:pic>
        <p:nvPicPr>
          <p:cNvPr id="5" name="Picture 4"/>
          <p:cNvPicPr>
            <a:picLocks noChangeAspect="1"/>
          </p:cNvPicPr>
          <p:nvPr/>
        </p:nvPicPr>
        <p:blipFill>
          <a:blip r:embed="rId3"/>
          <a:stretch>
            <a:fillRect/>
          </a:stretch>
        </p:blipFill>
        <p:spPr>
          <a:xfrm>
            <a:off x="4572000" y="1211267"/>
            <a:ext cx="4305300" cy="5172075"/>
          </a:xfrm>
          <a:prstGeom prst="rect">
            <a:avLst/>
          </a:prstGeom>
        </p:spPr>
      </p:pic>
    </p:spTree>
    <p:extLst>
      <p:ext uri="{BB962C8B-B14F-4D97-AF65-F5344CB8AC3E}">
        <p14:creationId xmlns:p14="http://schemas.microsoft.com/office/powerpoint/2010/main" val="10885092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data interchange - overview</a:t>
            </a:r>
            <a:endParaRPr lang="en-AU" dirty="0"/>
          </a:p>
        </p:txBody>
      </p:sp>
      <p:sp>
        <p:nvSpPr>
          <p:cNvPr id="3" name="Content Placeholder 2"/>
          <p:cNvSpPr>
            <a:spLocks noGrp="1"/>
          </p:cNvSpPr>
          <p:nvPr>
            <p:ph idx="1"/>
          </p:nvPr>
        </p:nvSpPr>
        <p:spPr>
          <a:xfrm>
            <a:off x="457200" y="1357298"/>
            <a:ext cx="7931224" cy="4880014"/>
          </a:xfrm>
        </p:spPr>
        <p:txBody>
          <a:bodyPr>
            <a:normAutofit fontScale="92500"/>
          </a:bodyPr>
          <a:lstStyle/>
          <a:p>
            <a:r>
              <a:rPr lang="en-AU" dirty="0"/>
              <a:t>DI manages, monitors, and replicates data between AEMO’s Electricity Market Management System (EMMS) and a participant’s database conforming to the </a:t>
            </a:r>
            <a:r>
              <a:rPr lang="en-AU" dirty="0" smtClean="0"/>
              <a:t>Electricity  and/or Gas Data Models</a:t>
            </a:r>
            <a:endParaRPr lang="en-AU" dirty="0"/>
          </a:p>
          <a:p>
            <a:r>
              <a:rPr lang="en-AU" dirty="0"/>
              <a:t>The core elements of DI are:</a:t>
            </a:r>
          </a:p>
          <a:p>
            <a:pPr lvl="1"/>
            <a:r>
              <a:rPr lang="en-AU" dirty="0"/>
              <a:t>AEMO applications generate compressed, structured .CSV files into </a:t>
            </a:r>
            <a:r>
              <a:rPr lang="en-AU" dirty="0" smtClean="0"/>
              <a:t>the participant file </a:t>
            </a:r>
            <a:r>
              <a:rPr lang="en-AU" dirty="0"/>
              <a:t>server, according to the </a:t>
            </a:r>
            <a:r>
              <a:rPr lang="en-AU" dirty="0" smtClean="0"/>
              <a:t>subscriptions managed by participants</a:t>
            </a:r>
          </a:p>
          <a:p>
            <a:pPr lvl="1"/>
            <a:r>
              <a:rPr lang="en-AU" dirty="0" smtClean="0"/>
              <a:t>Participant </a:t>
            </a:r>
            <a:r>
              <a:rPr lang="en-AU" dirty="0"/>
              <a:t>runs software to download the compressed data from the </a:t>
            </a:r>
            <a:r>
              <a:rPr lang="en-AU" dirty="0" smtClean="0"/>
              <a:t>participant file </a:t>
            </a:r>
            <a:r>
              <a:rPr lang="en-AU" dirty="0"/>
              <a:t>server across a </a:t>
            </a:r>
            <a:r>
              <a:rPr lang="en-AU" dirty="0" smtClean="0"/>
              <a:t>MarketNet connection</a:t>
            </a:r>
            <a:r>
              <a:rPr lang="en-AU" dirty="0"/>
              <a:t>.</a:t>
            </a:r>
          </a:p>
          <a:p>
            <a:pPr lvl="1"/>
            <a:r>
              <a:rPr lang="en-AU" dirty="0"/>
              <a:t>Participant runs software to load this data into one or more local databases at the participant’s site, with optional monitoring.</a:t>
            </a:r>
          </a:p>
          <a:p>
            <a:pPr lvl="1"/>
            <a:r>
              <a:rPr lang="en-AU" dirty="0" smtClean="0"/>
              <a:t>Participants manage their local databases.</a:t>
            </a:r>
            <a:endParaRPr lang="en-AU" dirty="0"/>
          </a:p>
          <a:p>
            <a:endParaRPr lang="en-AU" dirty="0" smtClean="0"/>
          </a:p>
        </p:txBody>
      </p:sp>
    </p:spTree>
    <p:extLst>
      <p:ext uri="{BB962C8B-B14F-4D97-AF65-F5344CB8AC3E}">
        <p14:creationId xmlns:p14="http://schemas.microsoft.com/office/powerpoint/2010/main" val="358120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p:txBody>
          <a:bodyPr/>
          <a:lstStyle/>
          <a:p>
            <a:r>
              <a:rPr lang="en-AU" dirty="0"/>
              <a:t>Website: </a:t>
            </a:r>
            <a:r>
              <a:rPr lang="en-AU" dirty="0">
                <a:hlinkClick r:id="rId2"/>
              </a:rPr>
              <a:t>http://www.aemo.com.au/Stakeholder-Consultation/Industry-forums-and-working-groups/WA-Forums/WAMRP-Real-Time-Market-Forum</a:t>
            </a:r>
            <a:r>
              <a:rPr lang="en-AU" dirty="0"/>
              <a:t> </a:t>
            </a:r>
          </a:p>
          <a:p>
            <a:r>
              <a:rPr lang="en-AU" dirty="0" smtClean="0"/>
              <a:t>Email</a:t>
            </a:r>
            <a:r>
              <a:rPr lang="en-AU" dirty="0"/>
              <a:t>: </a:t>
            </a:r>
            <a:r>
              <a:rPr lang="en-AU" dirty="0" smtClean="0">
                <a:hlinkClick r:id="rId3"/>
              </a:rPr>
              <a:t>WAMRPWholesale@aemo.com.au</a:t>
            </a:r>
            <a:endParaRPr lang="en-AU" dirty="0" smtClean="0"/>
          </a:p>
          <a:p>
            <a:r>
              <a:rPr lang="en-AU" dirty="0" smtClean="0"/>
              <a:t>Phone:</a:t>
            </a:r>
          </a:p>
          <a:p>
            <a:pPr lvl="1"/>
            <a:r>
              <a:rPr lang="en-AU" dirty="0" smtClean="0"/>
              <a:t>Chris Muffett		(02) 8884 5317</a:t>
            </a:r>
          </a:p>
          <a:p>
            <a:pPr lvl="1"/>
            <a:r>
              <a:rPr lang="en-AU" dirty="0" smtClean="0"/>
              <a:t>Brian Nelson		(02) 9239 9132</a:t>
            </a:r>
          </a:p>
          <a:p>
            <a:pPr lvl="1"/>
            <a:r>
              <a:rPr lang="en-AU" dirty="0" smtClean="0"/>
              <a:t>Basilisa Choi		(02) 9239 9116</a:t>
            </a:r>
          </a:p>
          <a:p>
            <a:pPr lvl="1"/>
            <a:r>
              <a:rPr lang="en-AU" dirty="0" smtClean="0"/>
              <a:t>Michael Sanders	(02) 9239 9115</a:t>
            </a:r>
          </a:p>
          <a:p>
            <a:pPr lvl="1"/>
            <a:r>
              <a:rPr lang="en-AU" dirty="0" smtClean="0"/>
              <a:t>Phil Hayes		(02) 8884 5367</a:t>
            </a:r>
            <a:endParaRPr lang="en-AU" dirty="0"/>
          </a:p>
        </p:txBody>
      </p:sp>
    </p:spTree>
    <p:extLst>
      <p:ext uri="{BB962C8B-B14F-4D97-AF65-F5344CB8AC3E}">
        <p14:creationId xmlns:p14="http://schemas.microsoft.com/office/powerpoint/2010/main" val="26166751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data interchange - BENEFITS</a:t>
            </a:r>
            <a:endParaRPr lang="en-AU" dirty="0"/>
          </a:p>
        </p:txBody>
      </p:sp>
      <p:sp>
        <p:nvSpPr>
          <p:cNvPr id="3" name="Content Placeholder 2"/>
          <p:cNvSpPr>
            <a:spLocks noGrp="1"/>
          </p:cNvSpPr>
          <p:nvPr>
            <p:ph idx="1"/>
          </p:nvPr>
        </p:nvSpPr>
        <p:spPr>
          <a:xfrm>
            <a:off x="457200" y="1357298"/>
            <a:ext cx="7931224" cy="4880014"/>
          </a:xfrm>
        </p:spPr>
        <p:txBody>
          <a:bodyPr>
            <a:normAutofit/>
          </a:bodyPr>
          <a:lstStyle/>
          <a:p>
            <a:r>
              <a:rPr lang="en-AU" dirty="0"/>
              <a:t>A consistent logical data model across the industry</a:t>
            </a:r>
          </a:p>
          <a:p>
            <a:r>
              <a:rPr lang="en-AU" dirty="0"/>
              <a:t>A broad range of vendor solutions now available which can be deployed out of the box without vendor lock in on </a:t>
            </a:r>
            <a:r>
              <a:rPr lang="en-AU" dirty="0" smtClean="0"/>
              <a:t>data store.</a:t>
            </a:r>
            <a:endParaRPr lang="en-AU" dirty="0"/>
          </a:p>
          <a:p>
            <a:r>
              <a:rPr lang="en-AU" dirty="0"/>
              <a:t>Supports both high speed delivery (dispatch committed to participants database within 60 seconds), delivery of large data volumes (145MB largest single data set) with QOS</a:t>
            </a:r>
          </a:p>
          <a:p>
            <a:r>
              <a:rPr lang="en-AU" dirty="0"/>
              <a:t>Fully managed delivery, including data reconciliation and recovery processes to detect and </a:t>
            </a:r>
            <a:r>
              <a:rPr lang="en-AU" dirty="0" err="1"/>
              <a:t>refetch</a:t>
            </a:r>
            <a:r>
              <a:rPr lang="en-AU" dirty="0"/>
              <a:t> missing data</a:t>
            </a:r>
          </a:p>
          <a:p>
            <a:endParaRPr lang="en-AU" dirty="0" smtClean="0"/>
          </a:p>
        </p:txBody>
      </p:sp>
    </p:spTree>
    <p:extLst>
      <p:ext uri="{BB962C8B-B14F-4D97-AF65-F5344CB8AC3E}">
        <p14:creationId xmlns:p14="http://schemas.microsoft.com/office/powerpoint/2010/main" val="2579057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interchange – facts and figures in the NEM</a:t>
            </a:r>
            <a:endParaRPr lang="en-AU" dirty="0"/>
          </a:p>
        </p:txBody>
      </p:sp>
      <p:sp>
        <p:nvSpPr>
          <p:cNvPr id="3" name="Content Placeholder 2"/>
          <p:cNvSpPr>
            <a:spLocks noGrp="1"/>
          </p:cNvSpPr>
          <p:nvPr>
            <p:ph idx="1"/>
          </p:nvPr>
        </p:nvSpPr>
        <p:spPr>
          <a:xfrm>
            <a:off x="457200" y="1357298"/>
            <a:ext cx="8229600" cy="4880014"/>
          </a:xfrm>
        </p:spPr>
        <p:txBody>
          <a:bodyPr>
            <a:normAutofit/>
          </a:bodyPr>
          <a:lstStyle/>
          <a:p>
            <a:r>
              <a:rPr lang="en-AU" dirty="0"/>
              <a:t>Delivering </a:t>
            </a:r>
            <a:r>
              <a:rPr lang="en-AU" dirty="0" smtClean="0"/>
              <a:t>over 4 </a:t>
            </a:r>
            <a:r>
              <a:rPr lang="en-AU" dirty="0"/>
              <a:t>million files per week to market participants</a:t>
            </a:r>
          </a:p>
          <a:p>
            <a:r>
              <a:rPr lang="en-AU" dirty="0"/>
              <a:t>Published data volumes at around 130GB/week</a:t>
            </a:r>
          </a:p>
          <a:p>
            <a:r>
              <a:rPr lang="en-AU" dirty="0"/>
              <a:t>Managed data delivery to over 60 participant sites</a:t>
            </a:r>
          </a:p>
          <a:p>
            <a:r>
              <a:rPr lang="en-AU" dirty="0"/>
              <a:t>Oracle </a:t>
            </a:r>
            <a:r>
              <a:rPr lang="en-AU" dirty="0" smtClean="0"/>
              <a:t>(11g, 12c) </a:t>
            </a:r>
            <a:r>
              <a:rPr lang="en-AU" dirty="0"/>
              <a:t>and SQL Server </a:t>
            </a:r>
            <a:r>
              <a:rPr lang="en-AU" dirty="0" smtClean="0"/>
              <a:t>(2008,2012</a:t>
            </a:r>
            <a:r>
              <a:rPr lang="en-AU" dirty="0"/>
              <a:t>) supported</a:t>
            </a:r>
          </a:p>
          <a:p>
            <a:r>
              <a:rPr lang="en-AU" dirty="0"/>
              <a:t>Platform independent – installations running on Windows, Linux and Solaris</a:t>
            </a:r>
          </a:p>
          <a:p>
            <a:r>
              <a:rPr lang="en-AU" dirty="0"/>
              <a:t>Delivered as CLI and full GUI based installer packages</a:t>
            </a:r>
          </a:p>
          <a:p>
            <a:pPr marL="0" indent="0">
              <a:buNone/>
            </a:pPr>
            <a:endParaRPr lang="en-AU" dirty="0" smtClean="0"/>
          </a:p>
        </p:txBody>
      </p:sp>
    </p:spTree>
    <p:extLst>
      <p:ext uri="{BB962C8B-B14F-4D97-AF65-F5344CB8AC3E}">
        <p14:creationId xmlns:p14="http://schemas.microsoft.com/office/powerpoint/2010/main" val="32630250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data interchange - overview</a:t>
            </a:r>
            <a:endParaRPr lang="en-A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743075"/>
            <a:ext cx="8732837"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935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interchange – </a:t>
            </a:r>
            <a:r>
              <a:rPr lang="en-AU" dirty="0" err="1" smtClean="0"/>
              <a:t>elec</a:t>
            </a:r>
            <a:r>
              <a:rPr lang="en-AU" dirty="0" smtClean="0"/>
              <a:t> data model</a:t>
            </a:r>
            <a:endParaRPr lang="en-AU" dirty="0"/>
          </a:p>
        </p:txBody>
      </p:sp>
      <p:sp>
        <p:nvSpPr>
          <p:cNvPr id="3" name="Content Placeholder 2"/>
          <p:cNvSpPr>
            <a:spLocks noGrp="1"/>
          </p:cNvSpPr>
          <p:nvPr>
            <p:ph idx="1"/>
          </p:nvPr>
        </p:nvSpPr>
        <p:spPr>
          <a:xfrm>
            <a:off x="457200" y="1357298"/>
            <a:ext cx="8229600" cy="4880014"/>
          </a:xfrm>
        </p:spPr>
        <p:txBody>
          <a:bodyPr>
            <a:normAutofit/>
          </a:bodyPr>
          <a:lstStyle/>
          <a:p>
            <a:r>
              <a:rPr lang="en-AU" dirty="0" smtClean="0"/>
              <a:t>Viewing the market data published in the data model will require the user to have skills in developing SQL queries to retrieve information. Full documentation of the data model tables and entity-relationship diagrams are provided to assist participants with querying the data model</a:t>
            </a:r>
          </a:p>
          <a:p>
            <a:r>
              <a:rPr lang="en-AU" dirty="0" smtClean="0"/>
              <a:t>Vendor packages are also available that integrate to the data model. These packages provide comprehensive data visualisation and analytics</a:t>
            </a:r>
            <a:endParaRPr lang="en-AU" dirty="0"/>
          </a:p>
          <a:p>
            <a:pPr marL="0" indent="0">
              <a:buNone/>
            </a:pPr>
            <a:endParaRPr lang="en-AU" dirty="0" smtClean="0"/>
          </a:p>
        </p:txBody>
      </p:sp>
    </p:spTree>
    <p:extLst>
      <p:ext uri="{BB962C8B-B14F-4D97-AF65-F5344CB8AC3E}">
        <p14:creationId xmlns:p14="http://schemas.microsoft.com/office/powerpoint/2010/main" val="37069406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interchange – installation</a:t>
            </a:r>
            <a:endParaRPr lang="en-AU" dirty="0"/>
          </a:p>
        </p:txBody>
      </p:sp>
      <p:sp>
        <p:nvSpPr>
          <p:cNvPr id="3" name="Content Placeholder 2"/>
          <p:cNvSpPr>
            <a:spLocks noGrp="1"/>
          </p:cNvSpPr>
          <p:nvPr>
            <p:ph idx="1"/>
          </p:nvPr>
        </p:nvSpPr>
        <p:spPr>
          <a:xfrm>
            <a:off x="457200" y="1357298"/>
            <a:ext cx="8219256" cy="4880014"/>
          </a:xfrm>
        </p:spPr>
        <p:txBody>
          <a:bodyPr>
            <a:normAutofit fontScale="92500" lnSpcReduction="20000"/>
          </a:bodyPr>
          <a:lstStyle/>
          <a:p>
            <a:pPr marL="0" indent="0">
              <a:buNone/>
            </a:pPr>
            <a:r>
              <a:rPr lang="en-AU" dirty="0" smtClean="0"/>
              <a:t>To install and maintain a Data Interchange system will require:</a:t>
            </a:r>
          </a:p>
          <a:p>
            <a:r>
              <a:rPr lang="en-AU" dirty="0" smtClean="0"/>
              <a:t>MarketNet connection and Participant ID</a:t>
            </a:r>
          </a:p>
          <a:p>
            <a:r>
              <a:rPr lang="en-AU" dirty="0" smtClean="0"/>
              <a:t>Access credentials to the AEMO participant file server and the Energy Market Systems Portal</a:t>
            </a:r>
          </a:p>
          <a:p>
            <a:r>
              <a:rPr lang="en-AU" dirty="0" smtClean="0"/>
              <a:t>A database to support the participant DI environment. Current supported database platforms are Oracle </a:t>
            </a:r>
            <a:r>
              <a:rPr lang="en-AU" dirty="0"/>
              <a:t>and Microsoft SQL </a:t>
            </a:r>
            <a:r>
              <a:rPr lang="en-AU" dirty="0" smtClean="0"/>
              <a:t>Server.</a:t>
            </a:r>
          </a:p>
          <a:p>
            <a:r>
              <a:rPr lang="en-AU" dirty="0" smtClean="0"/>
              <a:t>The participant is responsible for hardware, OS and database licencing costs.</a:t>
            </a:r>
          </a:p>
          <a:p>
            <a:r>
              <a:rPr lang="en-AU" dirty="0" smtClean="0"/>
              <a:t>The participant should also have suitable IT support capabilities (platform and DBA) to establish and support the environment.</a:t>
            </a:r>
          </a:p>
          <a:p>
            <a:r>
              <a:rPr lang="en-AU" dirty="0" smtClean="0"/>
              <a:t>Implement updates to the </a:t>
            </a:r>
            <a:r>
              <a:rPr lang="en-AU" dirty="0"/>
              <a:t>Electricity Data </a:t>
            </a:r>
            <a:r>
              <a:rPr lang="en-AU" dirty="0" smtClean="0"/>
              <a:t>Model every 6 months as new and updated data feeds become available</a:t>
            </a:r>
          </a:p>
          <a:p>
            <a:r>
              <a:rPr lang="en-AU" dirty="0" smtClean="0"/>
              <a:t>Maintain AEMO supplied software on supported versions</a:t>
            </a:r>
            <a:endParaRPr lang="en-AU" dirty="0"/>
          </a:p>
        </p:txBody>
      </p:sp>
    </p:spTree>
    <p:extLst>
      <p:ext uri="{BB962C8B-B14F-4D97-AF65-F5344CB8AC3E}">
        <p14:creationId xmlns:p14="http://schemas.microsoft.com/office/powerpoint/2010/main" val="927383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pic>
        <p:nvPicPr>
          <p:cNvPr id="4" name="Picture 3"/>
          <p:cNvPicPr>
            <a:picLocks noChangeAspect="1"/>
          </p:cNvPicPr>
          <p:nvPr/>
        </p:nvPicPr>
        <p:blipFill>
          <a:blip r:embed="rId2"/>
          <a:stretch>
            <a:fillRect/>
          </a:stretch>
        </p:blipFill>
        <p:spPr>
          <a:xfrm>
            <a:off x="2411760" y="1628800"/>
            <a:ext cx="4268446" cy="4265367"/>
          </a:xfrm>
          <a:prstGeom prst="rect">
            <a:avLst/>
          </a:prstGeom>
        </p:spPr>
      </p:pic>
    </p:spTree>
    <p:extLst>
      <p:ext uri="{BB962C8B-B14F-4D97-AF65-F5344CB8AC3E}">
        <p14:creationId xmlns:p14="http://schemas.microsoft.com/office/powerpoint/2010/main" val="35182607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Next Meeting and Closing</a:t>
            </a:r>
            <a:endParaRPr lang="en-AU" dirty="0"/>
          </a:p>
        </p:txBody>
      </p:sp>
    </p:spTree>
    <p:extLst>
      <p:ext uri="{BB962C8B-B14F-4D97-AF65-F5344CB8AC3E}">
        <p14:creationId xmlns:p14="http://schemas.microsoft.com/office/powerpoint/2010/main" val="20078870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Next steps</a:t>
            </a:r>
            <a:endParaRPr lang="en-AU" dirty="0"/>
          </a:p>
        </p:txBody>
      </p:sp>
      <p:sp>
        <p:nvSpPr>
          <p:cNvPr id="4" name="Content Placeholder 3"/>
          <p:cNvSpPr>
            <a:spLocks noGrp="1"/>
          </p:cNvSpPr>
          <p:nvPr>
            <p:ph idx="1"/>
          </p:nvPr>
        </p:nvSpPr>
        <p:spPr/>
        <p:txBody>
          <a:bodyPr/>
          <a:lstStyle/>
          <a:p>
            <a:r>
              <a:rPr lang="en-AU" dirty="0" smtClean="0"/>
              <a:t>Next meeting: 22 November 2016</a:t>
            </a:r>
          </a:p>
          <a:p>
            <a:r>
              <a:rPr lang="en-AU" dirty="0" smtClean="0"/>
              <a:t>Suggested topics:</a:t>
            </a:r>
          </a:p>
          <a:p>
            <a:pPr lvl="1"/>
            <a:r>
              <a:rPr lang="en-AU" dirty="0" smtClean="0"/>
              <a:t>Ancillary services dispatch</a:t>
            </a:r>
          </a:p>
          <a:p>
            <a:pPr lvl="1"/>
            <a:r>
              <a:rPr lang="en-AU" dirty="0" smtClean="0"/>
              <a:t>Constraints</a:t>
            </a:r>
          </a:p>
          <a:p>
            <a:pPr lvl="1"/>
            <a:r>
              <a:rPr lang="en-AU" dirty="0" smtClean="0"/>
              <a:t>Dispatch procedures</a:t>
            </a:r>
          </a:p>
          <a:p>
            <a:r>
              <a:rPr lang="en-AU" dirty="0" smtClean="0"/>
              <a:t>Any other suggestions</a:t>
            </a:r>
            <a:r>
              <a:rPr lang="en-AU" dirty="0"/>
              <a:t> </a:t>
            </a:r>
            <a:r>
              <a:rPr lang="en-AU" dirty="0" smtClean="0"/>
              <a:t>or comments?</a:t>
            </a:r>
          </a:p>
        </p:txBody>
      </p:sp>
    </p:spTree>
    <p:extLst>
      <p:ext uri="{BB962C8B-B14F-4D97-AF65-F5344CB8AC3E}">
        <p14:creationId xmlns:p14="http://schemas.microsoft.com/office/powerpoint/2010/main" val="2443533198"/>
      </p:ext>
    </p:extLst>
  </p:cSld>
  <p:clrMapOvr>
    <a:masterClrMapping/>
  </p:clrMapOvr>
</p:sld>
</file>

<file path=ppt/theme/theme1.xml><?xml version="1.0" encoding="utf-8"?>
<a:theme xmlns:a="http://schemas.openxmlformats.org/drawingml/2006/main" name="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l AEMO powerpoint template.pptx" id="{D80010DF-28C5-445D-ABF1-5B1B81FBDE0D}" vid="{352C9CD9-A93F-411F-A86E-E2B4A5663B43}"/>
    </a:ext>
  </a:extLst>
</a:theme>
</file>

<file path=ppt/theme/theme2.xml><?xml version="1.0" encoding="utf-8"?>
<a:theme xmlns:a="http://schemas.openxmlformats.org/drawingml/2006/main" name="AEMO09">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rnal AEMO powerpoint template.pptx" id="{D80010DF-28C5-445D-ABF1-5B1B81FBDE0D}" vid="{3A452A4D-87AA-4385-8324-9BB940C48B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409ac0fb-07cb-4169-8a26-def2760b5502" ContentTypeId="0x0101009BE89D58CAF0934CA32A20BCFFD353DC"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AEMODocument" ma:contentTypeID="0x0101009BE89D58CAF0934CA32A20BCFFD353DC002F70DA49E648574B9B7D5CDA48D9E900" ma:contentTypeVersion="5" ma:contentTypeDescription="" ma:contentTypeScope="" ma:versionID="80545130326ca9c4700c63f49473e22c">
  <xsd:schema xmlns:xsd="http://www.w3.org/2001/XMLSchema" xmlns:xs="http://www.w3.org/2001/XMLSchema" xmlns:p="http://schemas.microsoft.com/office/2006/metadata/properties" xmlns:ns2="a14523ce-dede-483e-883a-2d83261080bd" xmlns:ns3="784ab9c5-1d5d-4799-8cb1-31e13e2a4333" targetNamespace="http://schemas.microsoft.com/office/2006/metadata/properties" ma:root="true" ma:fieldsID="b0372457cfac4a4f9b6be72a176b23e3" ns2:_="" ns3:_="">
    <xsd:import namespace="a14523ce-dede-483e-883a-2d83261080bd"/>
    <xsd:import namespace="784ab9c5-1d5d-4799-8cb1-31e13e2a4333"/>
    <xsd:element name="properties">
      <xsd:complexType>
        <xsd:sequence>
          <xsd:element name="documentManagement">
            <xsd:complexType>
              <xsd:all>
                <xsd:element ref="ns2:AEMOCustodian" minOccurs="0"/>
                <xsd:element ref="ns2:AEMODescription" minOccurs="0"/>
                <xsd:element ref="ns2:ArchiveDocument" minOccurs="0"/>
                <xsd:element ref="ns2:_dlc_DocId" minOccurs="0"/>
                <xsd:element ref="ns2:_dlc_DocIdUrl" minOccurs="0"/>
                <xsd:element ref="ns2:_dlc_DocIdPersistId" minOccurs="0"/>
                <xsd:element ref="ns2:TaxCatchAll" minOccurs="0"/>
                <xsd:element ref="ns2:TaxCatchAllLabel" minOccurs="0"/>
                <xsd:element ref="ns2:AEMODocumentTypeTaxHTField0" minOccurs="0"/>
                <xsd:element ref="ns2:AEMOKeywordsTaxHTField0" minOccurs="0"/>
                <xsd:element ref="ns3:WorkStream"/>
                <xsd:element ref="ns3: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523ce-dede-483e-883a-2d83261080bd" elementFormDefault="qualified">
    <xsd:import namespace="http://schemas.microsoft.com/office/2006/documentManagement/types"/>
    <xsd:import namespace="http://schemas.microsoft.com/office/infopath/2007/PartnerControls"/>
    <xsd:element name="AEMOCustodian" ma:index="2" nillable="true" ma:displayName="AEMOCustodian" ma:list="UserInfo" ma:SharePointGroup="0" ma:internalName="AEMO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MODescription" ma:index="3" nillable="true" ma:displayName="AEMODescription" ma:internalName="AEMODescription">
      <xsd:simpleType>
        <xsd:restriction base="dms:Note"/>
      </xsd:simpleType>
    </xsd:element>
    <xsd:element name="ArchiveDocument" ma:index="6" nillable="true" ma:displayName="ArchiveDocument" ma:default="0" ma:description="Checking this box will send the document to the AEMO Archive and leave a link in its place." ma:internalName="ArchiveDocument">
      <xsd:simpleType>
        <xsd:restriction base="dms:Boolea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hidden="true" ma:list="{93fb317b-587c-4d3f-8b3e-5de22a86522e}" ma:internalName="TaxCatchAll" ma:showField="CatchAllData"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93fb317b-587c-4d3f-8b3e-5de22a86522e}" ma:internalName="TaxCatchAllLabel" ma:readOnly="true" ma:showField="CatchAllDataLabel"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AEMODocumentTypeTaxHTField0" ma:index="14" nillable="true" ma:taxonomy="true" ma:internalName="AEMODocumentTypeTaxHTField0" ma:taxonomyFieldName="AEMODocumentType" ma:displayName="AEMODocumentType" ma:default="2;#Project Record|c6e997aa-0fc5-4f15-8a0d-d85f1359ae2e" ma:fieldId="{da861434-c661-4929-8c0f-a462c80621ee}" ma:sspId="409ac0fb-07cb-4169-8a26-def2760b5502" ma:termSetId="7d85e329-3a18-4351-8865-4c9585fd1cc0" ma:anchorId="00000000-0000-0000-0000-000000000000" ma:open="false" ma:isKeyword="false">
      <xsd:complexType>
        <xsd:sequence>
          <xsd:element ref="pc:Terms" minOccurs="0" maxOccurs="1"/>
        </xsd:sequence>
      </xsd:complexType>
    </xsd:element>
    <xsd:element name="AEMOKeywordsTaxHTField0" ma:index="16" nillable="true" ma:taxonomy="true" ma:internalName="AEMOKeywordsTaxHTField0" ma:taxonomyFieldName="AEMOKeywords" ma:displayName="AEMOKeywords" ma:default="" ma:fieldId="{443585ba-fce9-427e-bd78-308c17c973aa}" ma:taxonomyMulti="true" ma:sspId="409ac0fb-07cb-4169-8a26-def2760b5502" ma:termSetId="70885f33-8be5-4917-bc67-8833a068ef4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84ab9c5-1d5d-4799-8cb1-31e13e2a4333" elementFormDefault="qualified">
    <xsd:import namespace="http://schemas.microsoft.com/office/2006/documentManagement/types"/>
    <xsd:import namespace="http://schemas.microsoft.com/office/infopath/2007/PartnerControls"/>
    <xsd:element name="WorkStream" ma:index="20" ma:displayName="WorkStream" ma:list="{6691d218-b2b7-44f7-8b1e-d3fa5ae72a4c}" ma:internalName="WorkStream" ma:showField="Title">
      <xsd:simpleType>
        <xsd:restriction base="dms:Lookup"/>
      </xsd:simpleType>
    </xsd:element>
    <xsd:element name="Order0" ma:index="21"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EMOCustodian xmlns="a14523ce-dede-483e-883a-2d83261080bd">
      <UserInfo>
        <DisplayName/>
        <AccountId xsi:nil="true"/>
        <AccountType/>
      </UserInfo>
    </AEMOCustodian>
    <ArchiveDocument xmlns="a14523ce-dede-483e-883a-2d83261080bd">false</ArchiveDocument>
    <AEMODocumentTypeTaxHTField0 xmlns="a14523ce-dede-483e-883a-2d83261080bd">
      <Terms xmlns="http://schemas.microsoft.com/office/infopath/2007/PartnerControls">
        <TermInfo xmlns="http://schemas.microsoft.com/office/infopath/2007/PartnerControls">
          <TermName xmlns="http://schemas.microsoft.com/office/infopath/2007/PartnerControls">Operational Record</TermName>
          <TermId xmlns="http://schemas.microsoft.com/office/infopath/2007/PartnerControls">859762f2-4462-42eb-9744-c955c7e2c540</TermId>
        </TermInfo>
      </Terms>
    </AEMODocumentTypeTaxHTField0>
    <AEMOKeywordsTaxHTField0 xmlns="a14523ce-dede-483e-883a-2d83261080bd">
      <Terms xmlns="http://schemas.microsoft.com/office/infopath/2007/PartnerControls"/>
    </AEMOKeywordsTaxHTField0>
    <TaxCatchAll xmlns="a14523ce-dede-483e-883a-2d83261080bd">
      <Value>1</Value>
    </TaxCatchAll>
    <AEMODescription xmlns="a14523ce-dede-483e-883a-2d83261080bd" xsi:nil="true"/>
    <_dlc_DocId xmlns="a14523ce-dede-483e-883a-2d83261080bd">PROJECT-420-1682</_dlc_DocId>
    <_dlc_DocIdUrl xmlns="a14523ce-dede-483e-883a-2d83261080bd">
      <Url>http://sharedocs/projects/waemr/_layouts/15/DocIdRedir.aspx?ID=PROJECT-420-1682</Url>
      <Description>PROJECT-420-1682</Description>
    </_dlc_DocIdUrl>
    <WorkStream xmlns="784ab9c5-1d5d-4799-8cb1-31e13e2a4333">1</WorkStream>
    <Order0 xmlns="784ab9c5-1d5d-4799-8cb1-31e13e2a4333"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E2309-BAEB-4F1E-A8B1-AB2A0D4970E1}"/>
</file>

<file path=customXml/itemProps2.xml><?xml version="1.0" encoding="utf-8"?>
<ds:datastoreItem xmlns:ds="http://schemas.openxmlformats.org/officeDocument/2006/customXml" ds:itemID="{598E4251-906C-4A88-98F5-0B2006A9D381}"/>
</file>

<file path=customXml/itemProps3.xml><?xml version="1.0" encoding="utf-8"?>
<ds:datastoreItem xmlns:ds="http://schemas.openxmlformats.org/officeDocument/2006/customXml" ds:itemID="{AFABB671-299B-477D-81E8-F38300D1DADB}"/>
</file>

<file path=customXml/itemProps4.xml><?xml version="1.0" encoding="utf-8"?>
<ds:datastoreItem xmlns:ds="http://schemas.openxmlformats.org/officeDocument/2006/customXml" ds:itemID="{191A57EF-BF2C-40A1-B365-FEF5DA25744C}"/>
</file>

<file path=customXml/itemProps5.xml><?xml version="1.0" encoding="utf-8"?>
<ds:datastoreItem xmlns:ds="http://schemas.openxmlformats.org/officeDocument/2006/customXml" ds:itemID="{7C26DBB4-4BDF-4523-AC2B-B995D2A4F42D}"/>
</file>

<file path=customXml/itemProps6.xml><?xml version="1.0" encoding="utf-8"?>
<ds:datastoreItem xmlns:ds="http://schemas.openxmlformats.org/officeDocument/2006/customXml" ds:itemID="{D8E4015C-8280-48E1-B205-A3303557DD2B}"/>
</file>

<file path=docProps/app.xml><?xml version="1.0" encoding="utf-8"?>
<Properties xmlns="http://schemas.openxmlformats.org/officeDocument/2006/extended-properties" xmlns:vt="http://schemas.openxmlformats.org/officeDocument/2006/docPropsVTypes">
  <Template>Internal AEMO powerpoint template</Template>
  <TotalTime>7661</TotalTime>
  <Words>4235</Words>
  <Application>Microsoft Office PowerPoint</Application>
  <PresentationFormat>On-screen Show (4:3)</PresentationFormat>
  <Paragraphs>921</Paragraphs>
  <Slides>97</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97</vt:i4>
      </vt:variant>
    </vt:vector>
  </HeadingPairs>
  <TitlesOfParts>
    <vt:vector size="105" baseType="lpstr">
      <vt:lpstr>Arial</vt:lpstr>
      <vt:lpstr>Calibri</vt:lpstr>
      <vt:lpstr>Courier New</vt:lpstr>
      <vt:lpstr>Symbol</vt:lpstr>
      <vt:lpstr>Times New Roman</vt:lpstr>
      <vt:lpstr>Wingdings</vt:lpstr>
      <vt:lpstr>Office Theme</vt:lpstr>
      <vt:lpstr>AEMO09</vt:lpstr>
      <vt:lpstr>WA Market reform program    REAL Time Market Forum – Meeting 1</vt:lpstr>
      <vt:lpstr>AGENDA</vt:lpstr>
      <vt:lpstr>Wholesale workstream and participant engagement</vt:lpstr>
      <vt:lpstr>WAMRP structure</vt:lpstr>
      <vt:lpstr>Wholesale WorkStream Overview</vt:lpstr>
      <vt:lpstr>Workstream objectives</vt:lpstr>
      <vt:lpstr>Stakeholder engagement approach</vt:lpstr>
      <vt:lpstr>Purpose of the forum</vt:lpstr>
      <vt:lpstr>More Information</vt:lpstr>
      <vt:lpstr>Introduction to real time dispatch</vt:lpstr>
      <vt:lpstr>Session Objectives</vt:lpstr>
      <vt:lpstr>Spot market</vt:lpstr>
      <vt:lpstr>Market design principles</vt:lpstr>
      <vt:lpstr>AEMO responsibilities</vt:lpstr>
      <vt:lpstr>What is the spot market?</vt:lpstr>
      <vt:lpstr>terminology</vt:lpstr>
      <vt:lpstr>Reference node</vt:lpstr>
      <vt:lpstr>Network losses</vt:lpstr>
      <vt:lpstr>Regional model </vt:lpstr>
      <vt:lpstr>Network constraints</vt:lpstr>
      <vt:lpstr>Nem bidding dispatch and pricing</vt:lpstr>
      <vt:lpstr>Supply demand curve for dispatch and pricing</vt:lpstr>
      <vt:lpstr>Commitment and decommitment</vt:lpstr>
      <vt:lpstr>Ancillary services</vt:lpstr>
      <vt:lpstr>registration</vt:lpstr>
      <vt:lpstr>Nem Participant categories</vt:lpstr>
      <vt:lpstr>Questions/Discussions</vt:lpstr>
      <vt:lpstr>Dispatch and pricing</vt:lpstr>
      <vt:lpstr>Session objective</vt:lpstr>
      <vt:lpstr>Bid Process</vt:lpstr>
      <vt:lpstr>Wholesale Electricity Market</vt:lpstr>
      <vt:lpstr>Trading Day</vt:lpstr>
      <vt:lpstr>Generator Bid STRUCTURE</vt:lpstr>
      <vt:lpstr>Bid price adjustment by MLF</vt:lpstr>
      <vt:lpstr>Generator Bid STRUCTURE</vt:lpstr>
      <vt:lpstr>Dispatch and Pricing</vt:lpstr>
      <vt:lpstr>Dispatch &amp; Pricing Principle</vt:lpstr>
      <vt:lpstr>Dispatch &amp; Pricing Process</vt:lpstr>
      <vt:lpstr>Interpreting GENERATOR BIDs</vt:lpstr>
      <vt:lpstr>Bidding, Dispatch &amp; THE TREATMENT OF INTRA-REGIONAL LOSSES</vt:lpstr>
      <vt:lpstr>EXAMPLE: BID STACK AND Dispatch </vt:lpstr>
      <vt:lpstr>Dispatch Price &amp; Spot Price</vt:lpstr>
      <vt:lpstr>Price revision - NEM</vt:lpstr>
      <vt:lpstr>Pricing under extreme conditions </vt:lpstr>
      <vt:lpstr>Contributors to price spikes</vt:lpstr>
      <vt:lpstr>Fast-start unit commitment</vt:lpstr>
      <vt:lpstr>Fast Start Inflexibility profile (FSIP)</vt:lpstr>
      <vt:lpstr>Fast Start Inflexibility profile (FSIP)</vt:lpstr>
      <vt:lpstr>Fast start unit committment</vt:lpstr>
      <vt:lpstr>Questions/Discussions</vt:lpstr>
      <vt:lpstr>Lunch</vt:lpstr>
      <vt:lpstr>Bidding and Offers</vt:lpstr>
      <vt:lpstr>Session Objectives</vt:lpstr>
      <vt:lpstr>Rules</vt:lpstr>
      <vt:lpstr>Rules 1 – Introduction </vt:lpstr>
      <vt:lpstr>Rules 2 – OFFERS </vt:lpstr>
      <vt:lpstr>Rules 3 – Bids </vt:lpstr>
      <vt:lpstr>Rules 4 – Inflexibilities </vt:lpstr>
      <vt:lpstr>Implementation</vt:lpstr>
      <vt:lpstr>Implementation 1 – Spot Market Timetable </vt:lpstr>
      <vt:lpstr>Implementation 2 – Bid File Format</vt:lpstr>
      <vt:lpstr>Implementation 3 – AEMO Bid Validation</vt:lpstr>
      <vt:lpstr>Examples</vt:lpstr>
      <vt:lpstr>Example 1 – Scheduled Load</vt:lpstr>
      <vt:lpstr>Example 2 – Black Coal</vt:lpstr>
      <vt:lpstr>Example 3 – Gas 1</vt:lpstr>
      <vt:lpstr>Example 4 – Gas 2</vt:lpstr>
      <vt:lpstr>Example 5 - Wind</vt:lpstr>
      <vt:lpstr>Market information</vt:lpstr>
      <vt:lpstr>Session Objectives</vt:lpstr>
      <vt:lpstr>Pre-dispatch schedule</vt:lpstr>
      <vt:lpstr>Projected Assessment of system Adequacy</vt:lpstr>
      <vt:lpstr>Congestion information resource</vt:lpstr>
      <vt:lpstr>Energy adequacy assessment projection</vt:lpstr>
      <vt:lpstr>Spot market information</vt:lpstr>
      <vt:lpstr>Rule changes</vt:lpstr>
      <vt:lpstr>Questions/Discussions</vt:lpstr>
      <vt:lpstr>Wholesale Market systems</vt:lpstr>
      <vt:lpstr>Wholesale MARKET SYSTEMS – Introduction</vt:lpstr>
      <vt:lpstr>Wholesale MARKET SYSTEMS OVERVIEW</vt:lpstr>
      <vt:lpstr>Accessing the wholesale market system</vt:lpstr>
      <vt:lpstr>Interactions with the wholesale MARKET SYSTEMS</vt:lpstr>
      <vt:lpstr>Browser interface - ABOUT</vt:lpstr>
      <vt:lpstr>Browser interface – EXAMPLE 1</vt:lpstr>
      <vt:lpstr>Browser interface – EXAMPLE 2</vt:lpstr>
      <vt:lpstr>Browser interface - users</vt:lpstr>
      <vt:lpstr>BATCH interface - ABOUT</vt:lpstr>
      <vt:lpstr>BATCH interface – generator offer</vt:lpstr>
      <vt:lpstr>data interchange - overview</vt:lpstr>
      <vt:lpstr>data interchange - BENEFITS</vt:lpstr>
      <vt:lpstr>Data interchange – facts and figures in the NEM</vt:lpstr>
      <vt:lpstr>data interchange - overview</vt:lpstr>
      <vt:lpstr>Data interchange – elec data model</vt:lpstr>
      <vt:lpstr>Data interchange – installation</vt:lpstr>
      <vt:lpstr>QUESTIONS</vt:lpstr>
      <vt:lpstr>Next Meeting and Closing</vt:lpstr>
      <vt:lpstr>Next steps</vt:lpstr>
    </vt:vector>
  </TitlesOfParts>
  <Company>Independent Market Operator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 Access to Corporate IT</dc:title>
  <dc:creator>Thomas Killin</dc:creator>
  <cp:lastModifiedBy>Courtney Roberts</cp:lastModifiedBy>
  <cp:revision>214</cp:revision>
  <cp:lastPrinted>2016-07-28T04:37:10Z</cp:lastPrinted>
  <dcterms:created xsi:type="dcterms:W3CDTF">2016-07-14T10:14:36Z</dcterms:created>
  <dcterms:modified xsi:type="dcterms:W3CDTF">2016-10-21T08:14:59Z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0x0101009BE89D58CAF0934CA32A20BCFFD353DC002F70DA49E648574B9B7D5CDA48D9E900</vt:lpwstr>
  </property>
  <property fmtid="{D5CDD505-2E9C-101B-9397-08002B2CF9AE}" pid="3" name="_dlc_DocIdItemGuid">
    <vt:lpwstr>5e79d75b-820d-4a0c-b5f4-9a379163f260</vt:lpwstr>
  </property>
  <property fmtid="{D5CDD505-2E9C-101B-9397-08002B2CF9AE}" pid="4" name="AEMODocumentType">
    <vt:lpwstr>1;#Operational Record|859762f2-4462-42eb-9744-c955c7e2c540</vt:lpwstr>
  </property>
  <property fmtid="{D5CDD505-2E9C-101B-9397-08002B2CF9AE}" pid="5" name="AEMOKeywords">
    <vt:lpwstr/>
  </property>
</Properties>
</file>