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  <p:sldMasterId id="2147483694" r:id="rId9"/>
    <p:sldMasterId id="2147483705" r:id="rId10"/>
    <p:sldMasterId id="2147483728" r:id="rId11"/>
    <p:sldMasterId id="2147483739" r:id="rId12"/>
    <p:sldMasterId id="2147483762" r:id="rId13"/>
    <p:sldMasterId id="2147483770" r:id="rId14"/>
    <p:sldMasterId id="2147483778" r:id="rId15"/>
    <p:sldMasterId id="2147483798" r:id="rId16"/>
    <p:sldMasterId id="2147483806" r:id="rId17"/>
  </p:sldMasterIdLst>
  <p:notesMasterIdLst>
    <p:notesMasterId r:id="rId33"/>
  </p:notesMasterIdLst>
  <p:handoutMasterIdLst>
    <p:handoutMasterId r:id="rId34"/>
  </p:handoutMasterIdLst>
  <p:sldIdLst>
    <p:sldId id="256" r:id="rId18"/>
    <p:sldId id="481" r:id="rId19"/>
    <p:sldId id="496" r:id="rId20"/>
    <p:sldId id="482" r:id="rId21"/>
    <p:sldId id="483" r:id="rId22"/>
    <p:sldId id="484" r:id="rId23"/>
    <p:sldId id="487" r:id="rId24"/>
    <p:sldId id="498" r:id="rId25"/>
    <p:sldId id="489" r:id="rId26"/>
    <p:sldId id="499" r:id="rId27"/>
    <p:sldId id="500" r:id="rId28"/>
    <p:sldId id="501" r:id="rId29"/>
    <p:sldId id="502" r:id="rId30"/>
    <p:sldId id="495" r:id="rId31"/>
    <p:sldId id="497" r:id="rId3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5171" autoAdjust="0"/>
  </p:normalViewPr>
  <p:slideViewPr>
    <p:cSldViewPr>
      <p:cViewPr varScale="1">
        <p:scale>
          <a:sx n="123" d="100"/>
          <a:sy n="123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September 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September 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3ACC81A-B302-4C12-B328-398E6FA12FC5}" type="datetime6">
              <a:rPr lang="en-AU" smtClean="0"/>
              <a:pPr/>
              <a:t>September 17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55DB7-4594-4DFF-AA9B-D4C01173DE38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407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05200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3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8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08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97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5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4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22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0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43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8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777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57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1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9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9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0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11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4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31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59559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5243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5981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20366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460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41310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2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Electricity/National-Electricity-Market-NEM/Power-of-Choice/Readiness-Work-Stream/Industry-Readiness-Repor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emo.com.au/Stakeholder-Consultation/Consultations/Power-of-Choice-B2B-consultation-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PROGRAM CONSULTATIVE FORUM</a:t>
            </a:r>
            <a:br>
              <a:rPr lang="en-AU" b="1" dirty="0" smtClean="0"/>
            </a:br>
            <a:r>
              <a:rPr lang="en-AU" b="1" dirty="0" smtClean="0"/>
              <a:t>Meeting pack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936" y="1970067"/>
            <a:ext cx="6400800" cy="1368152"/>
          </a:xfrm>
        </p:spPr>
        <p:txBody>
          <a:bodyPr>
            <a:noAutofit/>
          </a:bodyPr>
          <a:lstStyle/>
          <a:p>
            <a:r>
              <a:rPr lang="en-AU" sz="1200" b="1" dirty="0" smtClean="0"/>
              <a:t>DATE:</a:t>
            </a:r>
            <a:r>
              <a:rPr lang="en-AU" sz="1200" dirty="0" smtClean="0"/>
              <a:t>		Tuesday 4 July 2017</a:t>
            </a:r>
          </a:p>
          <a:p>
            <a:r>
              <a:rPr lang="en-AU" sz="1200" b="1" dirty="0" smtClean="0"/>
              <a:t>TIME</a:t>
            </a:r>
            <a:r>
              <a:rPr lang="en-AU" sz="1200" dirty="0" smtClean="0"/>
              <a:t>:  		12.00 </a:t>
            </a:r>
            <a:r>
              <a:rPr lang="en-AU" sz="1200" dirty="0"/>
              <a:t>P</a:t>
            </a:r>
            <a:r>
              <a:rPr lang="en-AU" sz="1200" dirty="0" smtClean="0"/>
              <a:t>M – 2.00 PM (AEST)</a:t>
            </a:r>
          </a:p>
          <a:p>
            <a:r>
              <a:rPr lang="en-AU" sz="1200" b="1" dirty="0" smtClean="0"/>
              <a:t>VENUE: </a:t>
            </a:r>
            <a:r>
              <a:rPr lang="en-AU" sz="1200" dirty="0" smtClean="0"/>
              <a:t>		AEMO OFFICES; MEL, SYD, ADE, BRI </a:t>
            </a:r>
          </a:p>
          <a:p>
            <a:r>
              <a:rPr lang="en-AU" sz="1200" b="1" dirty="0" smtClean="0"/>
              <a:t>TELECONFERENCE:</a:t>
            </a:r>
            <a:r>
              <a:rPr lang="en-AU" sz="1200" dirty="0" smtClean="0"/>
              <a:t>	DIAL IN: 1800 055 132; PIN: </a:t>
            </a:r>
            <a:r>
              <a:rPr lang="en-AU" sz="1200" dirty="0"/>
              <a:t>35175886 </a:t>
            </a:r>
            <a:endParaRPr lang="en-AU" sz="1200" dirty="0" smtClean="0"/>
          </a:p>
          <a:p>
            <a:r>
              <a:rPr lang="en-AU" sz="1200" b="1" dirty="0" smtClean="0"/>
              <a:t>CONTACT:	</a:t>
            </a:r>
            <a:r>
              <a:rPr lang="en-AU" sz="1200" dirty="0" smtClean="0"/>
              <a:t>	</a:t>
            </a:r>
            <a:r>
              <a:rPr lang="en-AU" sz="1200" u="sng" dirty="0" smtClean="0">
                <a:solidFill>
                  <a:srgbClr val="002060"/>
                </a:solidFill>
              </a:rPr>
              <a:t>poc@aemo.com.au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Market readiness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b="1" dirty="0" smtClean="0"/>
              <a:t>Market Readiness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Industry Readiness Reporting: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/>
              <a:t>June </a:t>
            </a:r>
            <a:r>
              <a:rPr lang="en-AU" sz="1200" dirty="0" smtClean="0"/>
              <a:t>report has been published </a:t>
            </a:r>
            <a:r>
              <a:rPr lang="en-AU" sz="1200" dirty="0"/>
              <a:t>– received 40 participant reports (up 5 from May). </a:t>
            </a:r>
            <a:r>
              <a:rPr lang="en-AU" sz="1200" dirty="0">
                <a:hlinkClick r:id="rId3"/>
              </a:rPr>
              <a:t>Click </a:t>
            </a:r>
            <a:r>
              <a:rPr lang="en-AU" sz="1200" dirty="0" smtClean="0">
                <a:hlinkClick r:id="rId3"/>
              </a:rPr>
              <a:t>here</a:t>
            </a:r>
            <a:r>
              <a:rPr lang="en-AU" sz="1200" dirty="0" smtClean="0"/>
              <a:t> to access Industry </a:t>
            </a:r>
            <a:r>
              <a:rPr lang="en-AU" sz="1200" dirty="0"/>
              <a:t>Readiness </a:t>
            </a:r>
            <a:r>
              <a:rPr lang="en-AU" sz="1200" dirty="0" smtClean="0"/>
              <a:t>Reports on  AEMO’s website.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/>
              <a:t>Accreditation and Registration: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Published an updated version of the B2B e-Hub Accreditation Revocation Process on 19 June.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Industry Testing: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Phase 1 testing (EN/MC changes) – Cycle 2 successfully completed.  Cycle 3 in progress and scheduled to conclude on 30 June.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Phase 2 testing (B2B) – test window from 19 June to 28 July. 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Phase 3 testing (Market Trial) – scheduled to commence on 21 August.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Transition &amp; Cutover: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Industry Transition &amp; Cutover Focus Group (ITCGF) has held 6 meetings (next meeting is 3 July).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All B2M and the majority of B2B transactions have been covered and the activities before, during and post cutover has been mapped out.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ITCFG will continue to develop the POC Industry Transition &amp; Cutover Plan (initial draft expected to be ready by the start of September).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Verbal Update AEMO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 marL="363538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dirty="0" smtClean="0"/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 smtClean="0"/>
          </a:p>
          <a:p>
            <a:pPr marL="0" indent="0">
              <a:buNone/>
            </a:pPr>
            <a:endParaRPr lang="en-AU" sz="1700" strike="sngStrike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27172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June 2017 READINESS REPORT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dirty="0" smtClean="0"/>
              <a:t>Summary:</a:t>
            </a:r>
            <a:endParaRPr lang="en-AU" b="1" dirty="0"/>
          </a:p>
          <a:p>
            <a:r>
              <a:rPr lang="en-AU" dirty="0" smtClean="0"/>
              <a:t>Project status remains amber in June 2017:</a:t>
            </a:r>
          </a:p>
          <a:p>
            <a:pPr lvl="1"/>
            <a:r>
              <a:rPr lang="en-AU" dirty="0" smtClean="0"/>
              <a:t>Status of “</a:t>
            </a:r>
            <a:r>
              <a:rPr lang="en-AU" b="1" dirty="0" smtClean="0">
                <a:solidFill>
                  <a:schemeClr val="accent1"/>
                </a:solidFill>
              </a:rPr>
              <a:t>at risk</a:t>
            </a:r>
            <a:r>
              <a:rPr lang="en-AU" dirty="0" smtClean="0"/>
              <a:t>” of achieving project deliverables on schedule.</a:t>
            </a:r>
          </a:p>
          <a:p>
            <a:pPr lvl="1"/>
            <a:r>
              <a:rPr lang="en-AU" dirty="0" smtClean="0"/>
              <a:t>Progress remains at approximately </a:t>
            </a:r>
            <a:r>
              <a:rPr lang="en-AU" b="1" dirty="0" smtClean="0"/>
              <a:t>30%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Risk rating increased to “</a:t>
            </a:r>
            <a:r>
              <a:rPr lang="en-AU" b="1" dirty="0" smtClean="0">
                <a:solidFill>
                  <a:srgbClr val="FF0000"/>
                </a:solidFill>
              </a:rPr>
              <a:t>High</a:t>
            </a:r>
            <a:r>
              <a:rPr lang="en-AU" dirty="0" smtClean="0"/>
              <a:t>”.</a:t>
            </a:r>
          </a:p>
          <a:p>
            <a:r>
              <a:rPr lang="en-AU" dirty="0" smtClean="0"/>
              <a:t>Participant categories:</a:t>
            </a:r>
          </a:p>
          <a:p>
            <a:pPr lvl="1"/>
            <a:r>
              <a:rPr lang="en-AU" dirty="0" smtClean="0"/>
              <a:t>Retailer</a:t>
            </a:r>
            <a:r>
              <a:rPr lang="en-AU" dirty="0"/>
              <a:t> </a:t>
            </a:r>
            <a:r>
              <a:rPr lang="en-AU" dirty="0" smtClean="0"/>
              <a:t>and Distributors are mainly reporting amber (“at risk”) with a medium or high risk rating.</a:t>
            </a:r>
          </a:p>
          <a:p>
            <a:pPr lvl="1"/>
            <a:r>
              <a:rPr lang="en-AU" dirty="0"/>
              <a:t>Meter </a:t>
            </a:r>
            <a:r>
              <a:rPr lang="en-AU" dirty="0" smtClean="0"/>
              <a:t>Providers, Meter </a:t>
            </a:r>
            <a:r>
              <a:rPr lang="en-AU" dirty="0"/>
              <a:t>Data Providers </a:t>
            </a:r>
            <a:r>
              <a:rPr lang="en-AU" dirty="0" smtClean="0"/>
              <a:t>and prospective Metering Coordinators mainly reporting amber or red (“not within schedule”) with a medium or high risk rating.</a:t>
            </a:r>
          </a:p>
          <a:p>
            <a:pPr lvl="1"/>
            <a:r>
              <a:rPr lang="en-AU" dirty="0" smtClean="0"/>
              <a:t>Prospective Embedded Network Managers mainly reporting green or amber, with a low or medium risk rating.</a:t>
            </a:r>
          </a:p>
          <a:p>
            <a:pPr lvl="1"/>
            <a:r>
              <a:rPr lang="en-AU" dirty="0" smtClean="0"/>
              <a:t>AEMO overall reporting green (“within schedule”) with medium risk rating.</a:t>
            </a:r>
          </a:p>
          <a:p>
            <a:pPr lvl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0733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JUNE </a:t>
            </a:r>
            <a:r>
              <a:rPr lang="en-AU" dirty="0"/>
              <a:t>2017 READINESS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Highlighted risks:</a:t>
            </a:r>
            <a:endParaRPr lang="en-AU" b="1" dirty="0"/>
          </a:p>
          <a:p>
            <a:r>
              <a:rPr lang="en-AU" dirty="0" smtClean="0"/>
              <a:t>Amber progress status relates primarily to constrained timelines for delivery:</a:t>
            </a:r>
          </a:p>
          <a:p>
            <a:pPr lvl="1"/>
            <a:r>
              <a:rPr lang="en-AU" dirty="0" smtClean="0"/>
              <a:t>Compressed timeframes for system design, build and testing.</a:t>
            </a:r>
          </a:p>
          <a:p>
            <a:pPr lvl="1"/>
            <a:r>
              <a:rPr lang="en-AU" dirty="0" smtClean="0"/>
              <a:t>Compressed timeframes for registration and accreditation – including e-hub accreditation.</a:t>
            </a:r>
          </a:p>
          <a:p>
            <a:pPr lvl="1"/>
            <a:r>
              <a:rPr lang="en-AU" dirty="0" smtClean="0"/>
              <a:t>Compressed timeframes for transition and cutover planning.</a:t>
            </a:r>
          </a:p>
          <a:p>
            <a:pPr lvl="1"/>
            <a:r>
              <a:rPr lang="en-AU" dirty="0" smtClean="0"/>
              <a:t>Number and complexity of commercial arrangements to be updated.</a:t>
            </a:r>
          </a:p>
          <a:p>
            <a:r>
              <a:rPr lang="en-AU" dirty="0" smtClean="0"/>
              <a:t>Issues contributing to the High risk rating include:</a:t>
            </a:r>
          </a:p>
          <a:p>
            <a:pPr lvl="1"/>
            <a:r>
              <a:rPr lang="en-AU" dirty="0"/>
              <a:t>Uncertainties in operation of business processes (e.g. meter churn), distribution business' faults and emergencies processes, Victorian </a:t>
            </a:r>
            <a:r>
              <a:rPr lang="en-AU" dirty="0" smtClean="0"/>
              <a:t>OIC.</a:t>
            </a:r>
          </a:p>
          <a:p>
            <a:pPr lvl="1"/>
            <a:r>
              <a:rPr lang="en-AU" dirty="0" smtClean="0"/>
              <a:t>Uncertainties in transition and cutover activities and the timing of cutover.</a:t>
            </a:r>
          </a:p>
          <a:p>
            <a:pPr lvl="1"/>
            <a:r>
              <a:rPr lang="en-AU" dirty="0" smtClean="0"/>
              <a:t>Lack of clarity on safety regulations.</a:t>
            </a:r>
          </a:p>
          <a:p>
            <a:pPr lvl="1"/>
            <a:r>
              <a:rPr lang="en-AU" dirty="0" smtClean="0"/>
              <a:t>Number and level of maturity of competitive metering providers, Metering Coordinators and Embedded Network Managers.</a:t>
            </a:r>
          </a:p>
          <a:p>
            <a:r>
              <a:rPr lang="en-AU" dirty="0" smtClean="0"/>
              <a:t>Mitigating actions include:</a:t>
            </a:r>
          </a:p>
          <a:p>
            <a:pPr lvl="1"/>
            <a:r>
              <a:rPr lang="en-AU" dirty="0" smtClean="0"/>
              <a:t>AEMO progressing industry test planning, with detailed Market Trial planning ongoing.</a:t>
            </a:r>
          </a:p>
          <a:p>
            <a:pPr lvl="1"/>
            <a:r>
              <a:rPr lang="en-AU" dirty="0" smtClean="0"/>
              <a:t>The Industry Transition and Cutover Focus Group is meeting regularly and progressing planning on schedule.</a:t>
            </a:r>
          </a:p>
          <a:p>
            <a:pPr lvl="1"/>
            <a:r>
              <a:rPr lang="en-AU" dirty="0" smtClean="0"/>
              <a:t>AEMO is continuing to reach out to industry participants to engage in the POC program.</a:t>
            </a:r>
          </a:p>
          <a:p>
            <a:pPr lvl="1"/>
            <a:r>
              <a:rPr lang="en-AU" dirty="0" smtClean="0"/>
              <a:t>Participants encouraged to commence registration and accreditation activities.</a:t>
            </a:r>
          </a:p>
          <a:p>
            <a:pPr lvl="1"/>
            <a:r>
              <a:rPr lang="en-AU" dirty="0" smtClean="0"/>
              <a:t>AEMO is chairing a PCF Industry Risk Meeting on 22 June 2017 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115186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JUNE </a:t>
            </a:r>
            <a:r>
              <a:rPr lang="en-AU" dirty="0"/>
              <a:t>2017 READINESS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6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/>
              <a:t>Number of submissions:</a:t>
            </a:r>
          </a:p>
          <a:p>
            <a:r>
              <a:rPr lang="en-AU" dirty="0" smtClean="0"/>
              <a:t>40 reports received in total representing the following participant roles (increased from 35 in May):</a:t>
            </a:r>
          </a:p>
          <a:p>
            <a:pPr lvl="1"/>
            <a:r>
              <a:rPr lang="en-AU" dirty="0" smtClean="0"/>
              <a:t>19 retailers (increased from 18)</a:t>
            </a:r>
          </a:p>
          <a:p>
            <a:pPr lvl="1"/>
            <a:r>
              <a:rPr lang="en-AU" dirty="0" smtClean="0"/>
              <a:t>13 distribution businesses (includes initial MC, MP and MDP)</a:t>
            </a:r>
          </a:p>
          <a:p>
            <a:pPr lvl="1"/>
            <a:r>
              <a:rPr lang="en-AU" dirty="0" smtClean="0"/>
              <a:t>8 metering companies (MPD, MP) (increased from 5)</a:t>
            </a:r>
          </a:p>
          <a:p>
            <a:pPr lvl="1"/>
            <a:r>
              <a:rPr lang="en-AU" dirty="0" smtClean="0"/>
              <a:t>8 metering coordinators (MC) </a:t>
            </a:r>
            <a:r>
              <a:rPr lang="en-AU" dirty="0"/>
              <a:t>(increased from 5)</a:t>
            </a:r>
            <a:endParaRPr lang="en-AU" dirty="0" smtClean="0"/>
          </a:p>
          <a:p>
            <a:pPr lvl="1"/>
            <a:r>
              <a:rPr lang="en-AU" dirty="0" smtClean="0"/>
              <a:t>4 embedded network manager (ENM) </a:t>
            </a:r>
            <a:r>
              <a:rPr lang="en-AU" dirty="0"/>
              <a:t>(increased from </a:t>
            </a:r>
            <a:r>
              <a:rPr lang="en-AU" dirty="0" smtClean="0"/>
              <a:t>2)</a:t>
            </a:r>
          </a:p>
          <a:p>
            <a:r>
              <a:rPr lang="en-AU" dirty="0" smtClean="0"/>
              <a:t>Approximately 17 retailers are not yet taking part in industry reporting</a:t>
            </a:r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r>
              <a:rPr lang="en-AU" sz="1400" i="1" dirty="0" smtClean="0"/>
              <a:t>Note that organisations can nominate for multiple roles and participants can submit combined reports (i.e. one report for two distribution businesses)</a:t>
            </a:r>
          </a:p>
          <a:p>
            <a:pPr marL="363538" lvl="1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1100" dirty="0" smtClean="0"/>
          </a:p>
        </p:txBody>
      </p:sp>
      <p:sp>
        <p:nvSpPr>
          <p:cNvPr id="4" name="Up Arrow 3"/>
          <p:cNvSpPr/>
          <p:nvPr/>
        </p:nvSpPr>
        <p:spPr>
          <a:xfrm>
            <a:off x="467412" y="1700808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875250" y="3591257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875250" y="4075473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875250" y="4501059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75250" y="2511161"/>
            <a:ext cx="226368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875250" y="2997360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67412" y="4941168"/>
            <a:ext cx="218132" cy="288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2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0063" y="1124744"/>
            <a:ext cx="7858125" cy="501888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Risk Register Review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i="1" dirty="0" smtClean="0"/>
              <a:t>See attached Risk Register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7005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Forward Meeting Plan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12788"/>
              </p:ext>
            </p:extLst>
          </p:nvPr>
        </p:nvGraphicFramePr>
        <p:xfrm>
          <a:off x="4499992" y="1268760"/>
          <a:ext cx="4176464" cy="4921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5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275"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POC-PCF meeting dates</a:t>
                      </a:r>
                      <a:endParaRPr lang="en-AU" sz="16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Dates</a:t>
                      </a:r>
                      <a:endParaRPr lang="en-AU" sz="16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16-Sep-16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#2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7-Oct-16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#3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15-Nov-16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#4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15-Dec-16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#5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400" u="none" strike="noStrike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13-Feb-17</a:t>
                      </a:r>
                      <a:endParaRPr lang="en-AU" sz="1400" u="none" strike="noStrike" kern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23-Feb-17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63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23-Mar-17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#8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05-May-17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#9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09-Jun-17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#9</a:t>
                      </a:r>
                      <a:r>
                        <a:rPr lang="en-AU" sz="14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AU" sz="14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(risk)</a:t>
                      </a:r>
                      <a:endParaRPr lang="en-AU" sz="1400" b="0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22-Jun-17</a:t>
                      </a:r>
                      <a:endParaRPr lang="en-AU" sz="1400" b="0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#10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04-Jul-17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#11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27-Jul-17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#12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24-Aug-17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#13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28-Sep-17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#14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26-Oct-17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#15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23-Nov-17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889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POC-PCF Meeting #16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14-Dec-17</a:t>
                      </a:r>
                      <a:endParaRPr lang="en-A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7" marR="5867" marT="58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357298"/>
            <a:ext cx="4248472" cy="4768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Facilities: </a:t>
            </a:r>
          </a:p>
          <a:p>
            <a:r>
              <a:rPr lang="en-AU" sz="2000" dirty="0" smtClean="0"/>
              <a:t>Melbourne, Sydney, Brisbane, Adelaide offices</a:t>
            </a:r>
          </a:p>
          <a:p>
            <a:r>
              <a:rPr lang="en-AU" sz="2000" dirty="0" smtClean="0"/>
              <a:t>Video conference</a:t>
            </a:r>
          </a:p>
          <a:p>
            <a:r>
              <a:rPr lang="en-AU" sz="2000" dirty="0" smtClean="0"/>
              <a:t>Webinar (when required) </a:t>
            </a:r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5182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PROGRAM UPDATE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03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Actions from previous meeting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504682"/>
              </p:ext>
            </p:extLst>
          </p:nvPr>
        </p:nvGraphicFramePr>
        <p:xfrm>
          <a:off x="107504" y="1196752"/>
          <a:ext cx="8856983" cy="4943797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#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 </a:t>
                      </a: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due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>
                          <a:tab pos="1008380" algn="l"/>
                        </a:tabLst>
                        <a:defRPr/>
                      </a:pP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Owner</a:t>
                      </a:r>
                    </a:p>
                  </a:txBody>
                  <a:tcPr marL="28575" marR="2857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008380" algn="l"/>
                        </a:tabLst>
                      </a:pPr>
                      <a:r>
                        <a:rPr lang="en-AU" sz="900" b="1" kern="120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Comments/Outcomes</a:t>
                      </a:r>
                      <a:endParaRPr lang="en-A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2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A04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 Norris to share copy of Ergon’s handbook to other attendees.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Ergon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A05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circulate to all retailers draft’s T&amp;C’s (per 11.86.7 of the new Rules) and any associated publications that they are developing (for example a ‘Retailer Handbook’) with industry.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Note: Vic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LNSPs requirements to develop T&amp;C’s may differ resulting from Victorian Order-in-Council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A06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Industry Test Lead to report at next PCF on progress of testing. 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 (ITWG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Lead)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A07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B. Healy to circulate test results publishing on HPQC.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Circulated via email on date 23 Jun 17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A08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Testing results to be included in PCF pack monthly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IE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Jul 17</a:t>
                      </a:r>
                      <a:endParaRPr lang="en-IE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Circulated via email on date 23 Jun 17</a:t>
                      </a:r>
                    </a:p>
                  </a:txBody>
                  <a:tcPr marL="28575" marR="2857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A09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 to speak to AEMC regarding communications, potentially with the AER.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04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Closed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AEMO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AER/AEMC/AEMO have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discussed the possibility of a joint communication. 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A10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circulate to all retailers ‘end of life meter replacement programs’ for existing fleets to facilitate adequate retailer and MC planning by Friday 7th July.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(non-Victorian)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Note: Vic</a:t>
                      </a: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LNSPs not required as a result of Victorian decision to delay metering competition. </a:t>
                      </a: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A11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Retailers / LNSPs to provide forecasts of new connections over the period of December to February to feed into transition and cut-over planning and contingency planning activities. 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/ Retailers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endParaRPr lang="en-AU" sz="900" kern="14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A12</a:t>
                      </a:r>
                      <a:endParaRPr lang="en-AU" sz="9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</a:pPr>
                      <a:r>
                        <a:rPr lang="en-AU" sz="900" kern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 to provide example of corrective works program undertaken to rectify customer supply as a result of a natural disaster. Example program to focus on metering installations. </a:t>
                      </a:r>
                      <a:endParaRPr lang="en-AU" sz="900" kern="14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 Jul 17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LNSPs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300"/>
                        </a:spcAft>
                      </a:pPr>
                      <a:r>
                        <a:rPr lang="en-AU" sz="900" kern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• Information to include: number of meters (destroyed/replaced) rate of meter installations (qty per month), qty of new connections (i.e. complete re-builds), timeframe for meter rectification. Useful Examples could include cyclone Debbie 2017, Black Saturday Victoria 2009 (4,029 homes / structures destroyed). </a:t>
                      </a:r>
                    </a:p>
                  </a:txBody>
                  <a:tcPr marL="28575" marR="28575" marT="9525" marB="0" anchor="ctr"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43"/>
            <a:ext cx="6472254" cy="857256"/>
          </a:xfrm>
        </p:spPr>
        <p:txBody>
          <a:bodyPr/>
          <a:lstStyle/>
          <a:p>
            <a:r>
              <a:rPr lang="en-AU" dirty="0" smtClean="0"/>
              <a:t>AEMO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400" b="1" dirty="0"/>
              <a:t>General:</a:t>
            </a:r>
          </a:p>
          <a:p>
            <a:r>
              <a:rPr lang="en-AU" sz="1400" dirty="0"/>
              <a:t>PoC Exec Forum </a:t>
            </a:r>
          </a:p>
          <a:p>
            <a:r>
              <a:rPr lang="en-AU" sz="1400" dirty="0" smtClean="0"/>
              <a:t>PWC activities scheduled to commence 4 July 2017</a:t>
            </a:r>
          </a:p>
          <a:p>
            <a:r>
              <a:rPr lang="en-AU" sz="1400" dirty="0" smtClean="0"/>
              <a:t>Commonwealth/AEMO </a:t>
            </a:r>
            <a:r>
              <a:rPr lang="en-AU" sz="1400" dirty="0"/>
              <a:t>pursuing notice of jurisdictional ‘x’ values </a:t>
            </a:r>
          </a:p>
          <a:p>
            <a:r>
              <a:rPr lang="en-AU" sz="1400" dirty="0"/>
              <a:t>Waiting for Victorian Government to circulate the draft Order in Council - at this stage </a:t>
            </a:r>
            <a:r>
              <a:rPr lang="en-AU" sz="1400" b="1" dirty="0"/>
              <a:t>no changes to procedures are anticipated</a:t>
            </a:r>
            <a:r>
              <a:rPr lang="en-AU" sz="1400" b="1" dirty="0" smtClean="0"/>
              <a:t>.</a:t>
            </a:r>
            <a:endParaRPr lang="en-AU" sz="1400" dirty="0"/>
          </a:p>
          <a:p>
            <a:pPr marL="0" lvl="0" indent="0">
              <a:buNone/>
            </a:pPr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AEMO Procedures</a:t>
            </a:r>
            <a:endParaRPr lang="en-AU" sz="1400" dirty="0"/>
          </a:p>
          <a:p>
            <a:r>
              <a:rPr lang="en-AU" sz="1400" dirty="0"/>
              <a:t>AEMO Procedure pack 3 submission closed on 27 June </a:t>
            </a:r>
          </a:p>
          <a:p>
            <a:r>
              <a:rPr lang="en-AU" sz="1400" dirty="0"/>
              <a:t>Final determination will be published on or before 30 November 2017</a:t>
            </a:r>
          </a:p>
          <a:p>
            <a:endParaRPr lang="en-AU" sz="1400" dirty="0"/>
          </a:p>
          <a:p>
            <a:pPr marL="0" indent="0">
              <a:buNone/>
            </a:pPr>
            <a:r>
              <a:rPr lang="en-AU" sz="1400" b="1" dirty="0"/>
              <a:t>B2B Procedures</a:t>
            </a:r>
          </a:p>
          <a:p>
            <a:pPr lvl="0"/>
            <a:r>
              <a:rPr lang="en-AU" sz="1400" dirty="0" smtClean="0"/>
              <a:t>Verbal update on outcomes of meeting held Friday 30 June</a:t>
            </a:r>
          </a:p>
          <a:p>
            <a:pPr lvl="0"/>
            <a:r>
              <a:rPr lang="en-AU" sz="1400" dirty="0" smtClean="0"/>
              <a:t>The </a:t>
            </a:r>
            <a:r>
              <a:rPr lang="en-AU" sz="1400" dirty="0"/>
              <a:t>B2B Working Group has a compiled a log of small clarifications and corrections which AEMO will publish on the IECs behalf.</a:t>
            </a:r>
          </a:p>
          <a:p>
            <a:pPr lvl="0"/>
            <a:r>
              <a:rPr lang="en-AU" sz="1400" dirty="0"/>
              <a:t>Current list is available on AEMO website </a:t>
            </a:r>
            <a:r>
              <a:rPr lang="en-AU" sz="1400" u="sng" dirty="0">
                <a:hlinkClick r:id="rId2"/>
              </a:rPr>
              <a:t>Power of Choice B2B consultation</a:t>
            </a:r>
            <a:r>
              <a:rPr lang="en-AU" sz="1400" dirty="0"/>
              <a:t> </a:t>
            </a:r>
          </a:p>
          <a:p>
            <a:pPr lvl="0"/>
            <a:r>
              <a:rPr lang="en-AU" sz="1400" dirty="0"/>
              <a:t>Any suggested improvements or changes not identified as error corrections will be the subject to a consultation in 2018.</a:t>
            </a:r>
          </a:p>
        </p:txBody>
      </p:sp>
    </p:spTree>
    <p:extLst>
      <p:ext uri="{BB962C8B-B14F-4D97-AF65-F5344CB8AC3E}">
        <p14:creationId xmlns:p14="http://schemas.microsoft.com/office/powerpoint/2010/main" val="38719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AEMO Program </a:t>
            </a:r>
            <a:r>
              <a:rPr lang="en-AU" dirty="0" smtClean="0"/>
              <a:t>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AU" sz="1400" b="1" dirty="0"/>
              <a:t>Systems</a:t>
            </a:r>
          </a:p>
          <a:p>
            <a:r>
              <a:rPr lang="en-AU" sz="1400" dirty="0"/>
              <a:t>Released B2B R36 and e-hub API’s to pre-prod on 13 June</a:t>
            </a:r>
          </a:p>
          <a:p>
            <a:r>
              <a:rPr lang="en-AU" sz="1400" dirty="0"/>
              <a:t>Held SWG on 15 June</a:t>
            </a:r>
          </a:p>
          <a:p>
            <a:pPr lvl="1"/>
            <a:r>
              <a:rPr lang="en-AU" sz="1400" dirty="0"/>
              <a:t>Discussed B2B SMP tech guide &amp; MSATS Tech guide</a:t>
            </a:r>
          </a:p>
          <a:p>
            <a:pPr lvl="1"/>
            <a:r>
              <a:rPr lang="en-AU" sz="1400" dirty="0"/>
              <a:t>Release an update (including schedule) on validation module on 26 June </a:t>
            </a:r>
          </a:p>
          <a:p>
            <a:r>
              <a:rPr lang="en-AU" sz="1400" dirty="0"/>
              <a:t>ASWG completing an approval of R37 schema</a:t>
            </a:r>
          </a:p>
          <a:p>
            <a:pPr marL="0" lvl="0" indent="0">
              <a:buNone/>
            </a:pPr>
            <a:endParaRPr lang="en-AU" sz="1400" dirty="0"/>
          </a:p>
          <a:p>
            <a:pPr marL="0" lvl="0" indent="0">
              <a:buNone/>
            </a:pPr>
            <a:r>
              <a:rPr lang="en-AU" sz="1400" b="1" dirty="0" smtClean="0"/>
              <a:t>Readiness:</a:t>
            </a:r>
          </a:p>
          <a:p>
            <a:pPr fontAlgn="ctr"/>
            <a:r>
              <a:rPr lang="en-AU" sz="1400" dirty="0" smtClean="0"/>
              <a:t>Industry Testing Planning:</a:t>
            </a:r>
          </a:p>
          <a:p>
            <a:pPr lvl="1" fontAlgn="ctr"/>
            <a:r>
              <a:rPr lang="en-AU" sz="1400" dirty="0" smtClean="0"/>
              <a:t>Industry Testing Strategy – completed</a:t>
            </a:r>
          </a:p>
          <a:p>
            <a:pPr lvl="1" fontAlgn="ctr"/>
            <a:r>
              <a:rPr lang="en-AU" sz="1400" dirty="0" smtClean="0"/>
              <a:t>EN/MC Testing (Phase 1) – completed</a:t>
            </a:r>
          </a:p>
          <a:p>
            <a:pPr lvl="1" fontAlgn="ctr"/>
            <a:r>
              <a:rPr lang="en-AU" sz="1400" dirty="0" smtClean="0"/>
              <a:t>B2B Testing (Phase 2) – underway</a:t>
            </a:r>
          </a:p>
          <a:p>
            <a:pPr lvl="1" fontAlgn="ctr"/>
            <a:r>
              <a:rPr lang="en-AU" sz="1400" dirty="0" smtClean="0"/>
              <a:t>Market Trial (Phase 3) – final test plan published –commences 21 August </a:t>
            </a:r>
          </a:p>
          <a:p>
            <a:pPr fontAlgn="ctr"/>
            <a:r>
              <a:rPr lang="en-AU" sz="1400" dirty="0" smtClean="0"/>
              <a:t>Accreditation and Registration Industry Plan – final version has been published</a:t>
            </a:r>
          </a:p>
          <a:p>
            <a:pPr lvl="1" fontAlgn="ctr"/>
            <a:r>
              <a:rPr lang="en-AU" sz="1400" dirty="0" smtClean="0"/>
              <a:t>Encourage to promptly commence any registration / accreditation activities</a:t>
            </a:r>
          </a:p>
          <a:p>
            <a:pPr fontAlgn="ctr"/>
            <a:r>
              <a:rPr lang="en-AU" sz="1400" dirty="0" smtClean="0"/>
              <a:t>Transition and Cutover – planning discussions are continuing with the Readiness Working Group</a:t>
            </a:r>
          </a:p>
          <a:p>
            <a:pPr lvl="1"/>
            <a:r>
              <a:rPr lang="en-AU" sz="1400" dirty="0" smtClean="0"/>
              <a:t>All B2M transactions have mapped (i.e. identified activities before, during and after) </a:t>
            </a:r>
          </a:p>
          <a:p>
            <a:pPr lvl="1"/>
            <a:r>
              <a:rPr lang="en-AU" sz="1400" dirty="0" smtClean="0"/>
              <a:t>Majority of B2B have been mapped (exception of PMD/VMD/MDN)</a:t>
            </a:r>
          </a:p>
        </p:txBody>
      </p:sp>
    </p:spTree>
    <p:extLst>
      <p:ext uri="{BB962C8B-B14F-4D97-AF65-F5344CB8AC3E}">
        <p14:creationId xmlns:p14="http://schemas.microsoft.com/office/powerpoint/2010/main" val="23788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 – upcoming MEETINGS / FORUMS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400" b="1" dirty="0"/>
              <a:t>Program:</a:t>
            </a:r>
          </a:p>
          <a:p>
            <a:pPr lvl="0"/>
            <a:r>
              <a:rPr lang="en-AU" sz="1400" dirty="0" smtClean="0"/>
              <a:t>Executive Forum 25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July 2017</a:t>
            </a:r>
          </a:p>
          <a:p>
            <a:pPr lvl="0"/>
            <a:r>
              <a:rPr lang="en-AU" sz="1400" dirty="0" smtClean="0"/>
              <a:t>PCF </a:t>
            </a:r>
            <a:r>
              <a:rPr lang="en-AU" sz="1400" dirty="0"/>
              <a:t>next session will be held </a:t>
            </a:r>
            <a:r>
              <a:rPr lang="en-AU" sz="1400" dirty="0" smtClean="0"/>
              <a:t>27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July 2017</a:t>
            </a:r>
            <a:endParaRPr lang="en-AU" sz="1400" dirty="0"/>
          </a:p>
          <a:p>
            <a:pPr lvl="0"/>
            <a:r>
              <a:rPr lang="en-AU" sz="1400" dirty="0" smtClean="0"/>
              <a:t>IEC meeting 1</a:t>
            </a:r>
            <a:r>
              <a:rPr lang="en-AU" sz="1400" baseline="30000" dirty="0" smtClean="0"/>
              <a:t>st</a:t>
            </a:r>
            <a:r>
              <a:rPr lang="en-AU" sz="1400" dirty="0" smtClean="0"/>
              <a:t> August 2017</a:t>
            </a:r>
          </a:p>
          <a:p>
            <a:pPr lvl="0"/>
            <a:endParaRPr lang="en-AU" sz="1400" dirty="0"/>
          </a:p>
          <a:p>
            <a:pPr marL="0" lvl="0" indent="0">
              <a:buNone/>
            </a:pPr>
            <a:r>
              <a:rPr lang="en-AU" sz="1400" b="1" dirty="0" smtClean="0"/>
              <a:t>Systems</a:t>
            </a:r>
            <a:r>
              <a:rPr lang="en-AU" sz="1400" b="1" dirty="0"/>
              <a:t>:</a:t>
            </a:r>
          </a:p>
          <a:p>
            <a:r>
              <a:rPr lang="en-AU" sz="1400" dirty="0"/>
              <a:t>Next SWG meeting is </a:t>
            </a:r>
            <a:r>
              <a:rPr lang="en-AU" sz="1400" dirty="0" smtClean="0"/>
              <a:t>17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July 2017</a:t>
            </a:r>
            <a:endParaRPr lang="en-AU" sz="1400" dirty="0"/>
          </a:p>
          <a:p>
            <a:pPr marL="0" lvl="0" indent="0">
              <a:buNone/>
            </a:pPr>
            <a:endParaRPr lang="en-AU" sz="1400" b="1" dirty="0"/>
          </a:p>
          <a:p>
            <a:pPr marL="0" lvl="0" indent="0">
              <a:buNone/>
            </a:pPr>
            <a:r>
              <a:rPr lang="en-AU" sz="1400" b="1" dirty="0"/>
              <a:t>Readiness:</a:t>
            </a:r>
          </a:p>
          <a:p>
            <a:r>
              <a:rPr lang="en-AU" sz="1400" dirty="0" smtClean="0"/>
              <a:t>Industry testing WG 5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July 2017</a:t>
            </a:r>
          </a:p>
          <a:p>
            <a:r>
              <a:rPr lang="en-AU" sz="1400" dirty="0" smtClean="0"/>
              <a:t>ITCFG 11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&amp; 12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July 2017</a:t>
            </a:r>
          </a:p>
          <a:p>
            <a:pPr marL="0" lvl="0" indent="0">
              <a:buNone/>
            </a:pPr>
            <a:endParaRPr lang="en-AU" sz="1400" b="1" dirty="0" smtClean="0"/>
          </a:p>
          <a:p>
            <a:pPr marL="0" lvl="0" indent="0">
              <a:buNone/>
            </a:pPr>
            <a:r>
              <a:rPr lang="en-AU" sz="1400" b="1" dirty="0" smtClean="0"/>
              <a:t>B2B WG:</a:t>
            </a:r>
            <a:endParaRPr lang="en-AU" sz="1400" b="1" dirty="0"/>
          </a:p>
          <a:p>
            <a:r>
              <a:rPr lang="en-AU" sz="1400" dirty="0" smtClean="0"/>
              <a:t>B2B-WG 26</a:t>
            </a:r>
            <a:r>
              <a:rPr lang="en-AU" sz="1400" baseline="30000" dirty="0" smtClean="0"/>
              <a:t>th</a:t>
            </a:r>
            <a:r>
              <a:rPr lang="en-AU" sz="1400" dirty="0" smtClean="0"/>
              <a:t> July 2017</a:t>
            </a: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23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Issues 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b="1" dirty="0" smtClean="0"/>
              <a:t>System cut-over:</a:t>
            </a:r>
            <a:endParaRPr lang="en-AU" sz="1600" b="1" dirty="0"/>
          </a:p>
          <a:p>
            <a:pPr lvl="0"/>
            <a:r>
              <a:rPr lang="en-AU" sz="1600" dirty="0" smtClean="0"/>
              <a:t>Industry raised an issue for discussion:</a:t>
            </a:r>
            <a:endParaRPr lang="en-AU" sz="1600" dirty="0"/>
          </a:p>
          <a:p>
            <a:pPr lvl="1"/>
            <a:r>
              <a:rPr lang="en-AU" sz="1600" dirty="0" smtClean="0"/>
              <a:t>Current assumptions are that the existing market arrangements and systems will cease to operate on Thursday 30 November, </a:t>
            </a:r>
            <a:r>
              <a:rPr lang="en-AU" sz="1600" dirty="0"/>
              <a:t>n</a:t>
            </a:r>
            <a:r>
              <a:rPr lang="en-AU" sz="1600" dirty="0" smtClean="0"/>
              <a:t>ew arrangements (Rules, Procedures etc.) will commence morning of Friday 1</a:t>
            </a:r>
            <a:r>
              <a:rPr lang="en-AU" sz="1600" baseline="30000" dirty="0" smtClean="0"/>
              <a:t>st</a:t>
            </a:r>
            <a:r>
              <a:rPr lang="en-AU" sz="1600" dirty="0" smtClean="0"/>
              <a:t> December.</a:t>
            </a:r>
          </a:p>
          <a:p>
            <a:pPr lvl="1"/>
            <a:r>
              <a:rPr lang="en-AU" sz="1600" dirty="0" smtClean="0"/>
              <a:t>In effect, an overnight cut-over.</a:t>
            </a:r>
          </a:p>
          <a:p>
            <a:endParaRPr lang="en-AU" sz="1600" dirty="0" smtClean="0"/>
          </a:p>
          <a:p>
            <a:r>
              <a:rPr lang="en-AU" sz="1600" dirty="0" smtClean="0"/>
              <a:t>Discussion:</a:t>
            </a:r>
          </a:p>
          <a:p>
            <a:pPr lvl="1"/>
            <a:r>
              <a:rPr lang="en-AU" sz="1600" dirty="0" smtClean="0"/>
              <a:t>Participants have advised a range of systems outage timings spanning from 12 to 48+ hours.</a:t>
            </a:r>
          </a:p>
          <a:p>
            <a:pPr lvl="1"/>
            <a:r>
              <a:rPr lang="en-AU" sz="1600" dirty="0" smtClean="0"/>
              <a:t>Participants raised impacts to month end processes.</a:t>
            </a:r>
            <a:endParaRPr lang="en-AU" sz="1600" dirty="0"/>
          </a:p>
          <a:p>
            <a:pPr marL="0" lvl="0" indent="0">
              <a:buNone/>
            </a:pPr>
            <a:endParaRPr lang="en-AU" sz="1600" b="1" dirty="0"/>
          </a:p>
          <a:p>
            <a:pPr marL="0" lvl="0" indent="0">
              <a:buNone/>
            </a:pPr>
            <a:r>
              <a:rPr lang="en-AU" sz="1600" b="1" dirty="0" smtClean="0"/>
              <a:t>Actions taken:</a:t>
            </a:r>
            <a:endParaRPr lang="en-AU" sz="1600" b="1" dirty="0"/>
          </a:p>
          <a:p>
            <a:r>
              <a:rPr lang="en-AU" sz="1600" dirty="0" smtClean="0"/>
              <a:t>AEMO seeking feedback on a proposed cut-over period spanning COB Friday 2 December to commencement of business, Monday 4 December.</a:t>
            </a:r>
            <a:endParaRPr lang="en-AU" sz="1600" dirty="0"/>
          </a:p>
          <a:p>
            <a:r>
              <a:rPr lang="en-AU" sz="1600" dirty="0" smtClean="0"/>
              <a:t>Industry feedback provided by Wednesday, 26 May 2017.</a:t>
            </a:r>
          </a:p>
          <a:p>
            <a:r>
              <a:rPr lang="en-AU" sz="1600" dirty="0" smtClean="0"/>
              <a:t>AEMO discussing with AER approaches that may be required to give effect to a weekend system cut-over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7675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Watching briefs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/>
          </a:bodyPr>
          <a:lstStyle/>
          <a:p>
            <a:endParaRPr lang="en-AU" sz="1600" b="1" dirty="0" smtClean="0"/>
          </a:p>
          <a:p>
            <a:endParaRPr lang="en-AU" sz="1600" b="1" dirty="0"/>
          </a:p>
          <a:p>
            <a:r>
              <a:rPr lang="en-AU" sz="1600" b="1" dirty="0" smtClean="0"/>
              <a:t>Translation Tool</a:t>
            </a:r>
            <a:endParaRPr lang="en-AU" sz="1600" b="1" dirty="0"/>
          </a:p>
          <a:p>
            <a:pPr lvl="1"/>
            <a:r>
              <a:rPr lang="en-AU" sz="1600" dirty="0" smtClean="0"/>
              <a:t>No change to current planned delivery of the translation tool by mid-August to support any testing requirements </a:t>
            </a:r>
          </a:p>
          <a:p>
            <a:endParaRPr lang="en-A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552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1632244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Readiness update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Industry Readiness Reporting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15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5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1.xml><?xml version="1.0" encoding="utf-8"?>
<a:theme xmlns:a="http://schemas.openxmlformats.org/drawingml/2006/main" name="1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3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9.xml><?xml version="1.0" encoding="utf-8"?>
<a:theme xmlns:a="http://schemas.openxmlformats.org/drawingml/2006/main" name="4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Ben Healy</DisplayName>
        <AccountId>939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PROJECT-352-6686</_dlc_DocId>
    <_dlc_DocIdUrl xmlns="a14523ce-dede-483e-883a-2d83261080bd">
      <Url>http://sharedocs/projects/pocprogram/_layouts/15/DocIdRedir.aspx?ID=PROJECT-352-6686</Url>
      <Description>PROJECT-352-6686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443DB-53ED-49B5-893A-4803F158F703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DBF39CCE-81F4-4224-ADF9-2DD0BEB503C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C218661-9379-4823-9798-8CBD112AB1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0E43073-57B6-4713-8FA4-44D0827A27D9}">
  <ds:schemaRefs>
    <ds:schemaRef ds:uri="http://purl.org/dc/terms/"/>
    <ds:schemaRef ds:uri="http://schemas.openxmlformats.org/package/2006/metadata/core-properties"/>
    <ds:schemaRef ds:uri="a14523ce-dede-483e-883a-2d83261080b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0F13C0F7-3A54-4521-8822-FF65FC9BD9D0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E7E4FE20-90BF-495C-8418-A29908B4B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523ce-dede-483e-883a-2d8326108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7484</TotalTime>
  <Words>1629</Words>
  <Application>Microsoft Office PowerPoint</Application>
  <PresentationFormat>On-screen Show (4:3)</PresentationFormat>
  <Paragraphs>248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3_Office Theme</vt:lpstr>
      <vt:lpstr>4_Office Theme</vt:lpstr>
      <vt:lpstr>5_Office Theme</vt:lpstr>
      <vt:lpstr>1_Office Theme</vt:lpstr>
      <vt:lpstr>PROGRAM CONSULTATIVE FORUM Meeting pack</vt:lpstr>
      <vt:lpstr>Power of Choice PROGRAM UPDATE</vt:lpstr>
      <vt:lpstr>Actions from previous meeting</vt:lpstr>
      <vt:lpstr>AEMO Program Update</vt:lpstr>
      <vt:lpstr>AEMO Program Update</vt:lpstr>
      <vt:lpstr>AEMO Program Update – upcoming MEETINGS / FORUMS</vt:lpstr>
      <vt:lpstr>Industry Issues Register</vt:lpstr>
      <vt:lpstr>Watching briefs</vt:lpstr>
      <vt:lpstr>Power of Choice Readiness update   Industry Readiness Reporting</vt:lpstr>
      <vt:lpstr>Market readiness update</vt:lpstr>
      <vt:lpstr>June 2017 READINESS REPORT</vt:lpstr>
      <vt:lpstr>JUNE 2017 READINESS REPORT</vt:lpstr>
      <vt:lpstr>JUNE 2017 READINESS REPORT</vt:lpstr>
      <vt:lpstr>PowerPoint Presentation</vt:lpstr>
      <vt:lpstr>Forward Meeting Plan</vt:lpstr>
    </vt:vector>
  </TitlesOfParts>
  <Company>AEMO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CONSULTATIVE FORUM Meeting pack</dc:title>
  <dc:creator>Tania Bagnato</dc:creator>
  <cp:lastModifiedBy>Felicity.Bodger@aemo.com.au</cp:lastModifiedBy>
  <cp:revision>504</cp:revision>
  <cp:lastPrinted>2016-11-23T02:56:10Z</cp:lastPrinted>
  <dcterms:created xsi:type="dcterms:W3CDTF">2014-11-05T02:16:53Z</dcterms:created>
  <dcterms:modified xsi:type="dcterms:W3CDTF">2017-09-04T06:26:17Z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7af6b906-89fb-48a9-887a-01e5b759e07a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