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1.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33.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9.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4.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5.xml" ContentType="application/vnd.openxmlformats-officedocument.customXmlProperties+xml"/>
  <Override PartName="/customXml/itemProps4.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6.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8" r:id="rId2"/>
  </p:sldMasterIdLst>
  <p:notesMasterIdLst>
    <p:notesMasterId r:id="rId36"/>
  </p:notesMasterIdLst>
  <p:handoutMasterIdLst>
    <p:handoutMasterId r:id="rId37"/>
  </p:handoutMasterIdLst>
  <p:sldIdLst>
    <p:sldId id="256" r:id="rId3"/>
    <p:sldId id="294" r:id="rId4"/>
    <p:sldId id="263" r:id="rId5"/>
    <p:sldId id="262" r:id="rId6"/>
    <p:sldId id="273" r:id="rId7"/>
    <p:sldId id="275" r:id="rId8"/>
    <p:sldId id="271" r:id="rId9"/>
    <p:sldId id="264" r:id="rId10"/>
    <p:sldId id="272" r:id="rId11"/>
    <p:sldId id="276" r:id="rId12"/>
    <p:sldId id="277" r:id="rId13"/>
    <p:sldId id="278" r:id="rId14"/>
    <p:sldId id="279" r:id="rId15"/>
    <p:sldId id="280" r:id="rId16"/>
    <p:sldId id="281" r:id="rId17"/>
    <p:sldId id="296" r:id="rId18"/>
    <p:sldId id="282" r:id="rId19"/>
    <p:sldId id="283" r:id="rId20"/>
    <p:sldId id="265" r:id="rId21"/>
    <p:sldId id="285" r:id="rId22"/>
    <p:sldId id="286" r:id="rId23"/>
    <p:sldId id="287" r:id="rId24"/>
    <p:sldId id="289" r:id="rId25"/>
    <p:sldId id="290" r:id="rId26"/>
    <p:sldId id="297" r:id="rId27"/>
    <p:sldId id="288" r:id="rId28"/>
    <p:sldId id="291" r:id="rId29"/>
    <p:sldId id="268" r:id="rId30"/>
    <p:sldId id="293" r:id="rId31"/>
    <p:sldId id="295" r:id="rId32"/>
    <p:sldId id="269" r:id="rId33"/>
    <p:sldId id="270" r:id="rId34"/>
    <p:sldId id="26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p:cViewPr varScale="1">
        <p:scale>
          <a:sx n="80" d="100"/>
          <a:sy n="80" d="100"/>
        </p:scale>
        <p:origin x="1056" y="78"/>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84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ustomXml" Target="../customXml/item1.xml"/><Relationship Id="rId47" Type="http://schemas.openxmlformats.org/officeDocument/2006/relationships/customXml" Target="../customXml/item6.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45" Type="http://schemas.openxmlformats.org/officeDocument/2006/relationships/customXml" Target="../customXml/item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customXml" Target="../customXml/item2.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46" Type="http://schemas.openxmlformats.org/officeDocument/2006/relationships/customXml" Target="../customXml/item5.xml"/><Relationship Id="rId20" Type="http://schemas.openxmlformats.org/officeDocument/2006/relationships/slide" Target="slides/slide18.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CBEE0F-9B4D-491C-84BB-3E9E0070B385}" type="datetime6">
              <a:rPr lang="en-AU" smtClean="0"/>
              <a:pPr/>
              <a:t>April 17</a:t>
            </a:fld>
            <a:endParaRPr lang="en-AU"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A99B4BD-713B-4495-9D01-E8924967338D}" type="slidenum">
              <a:rPr lang="en-AU" smtClean="0"/>
              <a:pPr/>
              <a:t>‹#›</a:t>
            </a:fld>
            <a:endParaRPr lang="en-AU" dirty="0"/>
          </a:p>
        </p:txBody>
      </p:sp>
    </p:spTree>
    <p:extLst>
      <p:ext uri="{BB962C8B-B14F-4D97-AF65-F5344CB8AC3E}">
        <p14:creationId xmlns:p14="http://schemas.microsoft.com/office/powerpoint/2010/main" val="382584302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CC81A-B302-4C12-B328-398E6FA12FC5}" type="datetime6">
              <a:rPr lang="en-AU" smtClean="0"/>
              <a:pPr/>
              <a:t>April 17</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E55DB7-4594-4DFF-AA9B-D4C01173DE38}" type="slidenum">
              <a:rPr lang="en-AU" smtClean="0"/>
              <a:pPr/>
              <a:t>‹#›</a:t>
            </a:fld>
            <a:endParaRPr lang="en-AU" dirty="0"/>
          </a:p>
        </p:txBody>
      </p:sp>
    </p:spTree>
    <p:extLst>
      <p:ext uri="{BB962C8B-B14F-4D97-AF65-F5344CB8AC3E}">
        <p14:creationId xmlns:p14="http://schemas.microsoft.com/office/powerpoint/2010/main" val="9972088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Title-Page-Red.jpg"/>
          <p:cNvPicPr>
            <a:picLocks/>
          </p:cNvPicPr>
          <p:nvPr userDrawn="1"/>
        </p:nvPicPr>
        <p:blipFill>
          <a:blip r:embed="rId2" cstate="print"/>
          <a:stretch>
            <a:fillRect/>
          </a:stretch>
        </p:blipFill>
        <p:spPr>
          <a:xfrm>
            <a:off x="0" y="0"/>
            <a:ext cx="9147600" cy="6865200"/>
          </a:xfrm>
          <a:prstGeom prst="rect">
            <a:avLst/>
          </a:prstGeom>
        </p:spPr>
      </p:pic>
      <p:sp>
        <p:nvSpPr>
          <p:cNvPr id="2" name="Title 1"/>
          <p:cNvSpPr>
            <a:spLocks noGrp="1"/>
          </p:cNvSpPr>
          <p:nvPr>
            <p:ph type="ctrTitle" hasCustomPrompt="1"/>
          </p:nvPr>
        </p:nvSpPr>
        <p:spPr>
          <a:xfrm>
            <a:off x="714348" y="500042"/>
            <a:ext cx="7772400" cy="1470025"/>
          </a:xfrm>
        </p:spPr>
        <p:txBody>
          <a:bodyPr anchor="b">
            <a:normAutofit/>
          </a:bodyPr>
          <a:lstStyle>
            <a:lvl1pPr algn="l">
              <a:defRPr sz="3000" cap="all" baseline="0">
                <a:solidFill>
                  <a:schemeClr val="accent3"/>
                </a:solidFill>
              </a:defRPr>
            </a:lvl1pPr>
          </a:lstStyle>
          <a:p>
            <a:r>
              <a:rPr lang="en-US" dirty="0" smtClean="0"/>
              <a:t>CLICK TO EDIT MASTER TITLE STYLE</a:t>
            </a:r>
            <a:endParaRPr lang="en-AU" dirty="0"/>
          </a:p>
        </p:txBody>
      </p:sp>
      <p:sp>
        <p:nvSpPr>
          <p:cNvPr id="3" name="Subtitle 2"/>
          <p:cNvSpPr>
            <a:spLocks noGrp="1"/>
          </p:cNvSpPr>
          <p:nvPr>
            <p:ph type="subTitle" idx="1" hasCustomPrompt="1"/>
          </p:nvPr>
        </p:nvSpPr>
        <p:spPr>
          <a:xfrm>
            <a:off x="714348" y="2214554"/>
            <a:ext cx="6400800" cy="500066"/>
          </a:xfrm>
        </p:spPr>
        <p:txBody>
          <a:bodyPr anchor="b">
            <a:normAutofit/>
          </a:bodyPr>
          <a:lstStyle>
            <a:lvl1pPr marL="0" indent="0" algn="l">
              <a:buNone/>
              <a:defRPr sz="20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October 09</a:t>
            </a:r>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ilver Section Header">
    <p:spTree>
      <p:nvGrpSpPr>
        <p:cNvPr id="1" name=""/>
        <p:cNvGrpSpPr/>
        <p:nvPr/>
      </p:nvGrpSpPr>
      <p:grpSpPr>
        <a:xfrm>
          <a:off x="0" y="0"/>
          <a:ext cx="0" cy="0"/>
          <a:chOff x="0" y="0"/>
          <a:chExt cx="0" cy="0"/>
        </a:xfrm>
      </p:grpSpPr>
      <p:pic>
        <p:nvPicPr>
          <p:cNvPr id="4" name="Picture 3" descr="silver lines.JPG"/>
          <p:cNvPicPr>
            <a:picLocks noChangeAspect="1"/>
          </p:cNvPicPr>
          <p:nvPr/>
        </p:nvPicPr>
        <p:blipFill>
          <a:blip r:embed="rId2" cstate="print"/>
          <a:stretch>
            <a:fillRect/>
          </a:stretch>
        </p:blipFill>
        <p:spPr>
          <a:xfrm>
            <a:off x="1" y="-14257"/>
            <a:ext cx="9144000" cy="6872258"/>
          </a:xfrm>
          <a:prstGeom prst="rect">
            <a:avLst/>
          </a:prstGeom>
        </p:spPr>
      </p:pic>
      <p:sp>
        <p:nvSpPr>
          <p:cNvPr id="2" name="Title 1"/>
          <p:cNvSpPr>
            <a:spLocks noGrp="1"/>
          </p:cNvSpPr>
          <p:nvPr>
            <p:ph type="title"/>
          </p:nvPr>
        </p:nvSpPr>
        <p:spPr>
          <a:xfrm>
            <a:off x="500034" y="428604"/>
            <a:ext cx="6429420" cy="714380"/>
          </a:xfrm>
        </p:spPr>
        <p:txBody>
          <a:bodyPr anchor="b">
            <a:normAutofit/>
          </a:bodyPr>
          <a:lstStyle>
            <a:lvl1pPr algn="l">
              <a:defRPr sz="2400" b="0" cap="all" baseline="0">
                <a:solidFill>
                  <a:schemeClr val="tx1"/>
                </a:solidFill>
              </a:defRPr>
            </a:lvl1pPr>
          </a:lstStyle>
          <a:p>
            <a:r>
              <a:rPr lang="en-US" smtClean="0"/>
              <a:t>Click to edit Master title style</a:t>
            </a:r>
            <a:endParaRPr lang="en-AU" dirty="0"/>
          </a:p>
        </p:txBody>
      </p:sp>
      <p:pic>
        <p:nvPicPr>
          <p:cNvPr id="6" name="Picture 5" descr="Header 1"/>
          <p:cNvPicPr/>
          <p:nvPr/>
        </p:nvPicPr>
        <p:blipFill>
          <a:blip r:embed="rId3" cstate="print"/>
          <a:srcRect/>
          <a:stretch>
            <a:fillRect/>
          </a:stretch>
        </p:blipFill>
        <p:spPr bwMode="auto">
          <a:xfrm>
            <a:off x="7000892" y="571480"/>
            <a:ext cx="1428760" cy="428628"/>
          </a:xfrm>
          <a:prstGeom prst="rect">
            <a:avLst/>
          </a:prstGeom>
          <a:solidFill>
            <a:srgbClr val="FFFFFF"/>
          </a:solidFill>
          <a:ln w="9525">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genda Layout">
    <p:spTree>
      <p:nvGrpSpPr>
        <p:cNvPr id="1" name=""/>
        <p:cNvGrpSpPr/>
        <p:nvPr/>
      </p:nvGrpSpPr>
      <p:grpSpPr>
        <a:xfrm>
          <a:off x="0" y="0"/>
          <a:ext cx="0" cy="0"/>
          <a:chOff x="0" y="0"/>
          <a:chExt cx="0" cy="0"/>
        </a:xfrm>
      </p:grpSpPr>
      <p:pic>
        <p:nvPicPr>
          <p:cNvPr id="7" name="Picture 6" descr="red lines.bmp"/>
          <p:cNvPicPr>
            <a:picLocks noChangeAspect="1"/>
          </p:cNvPicPr>
          <p:nvPr/>
        </p:nvPicPr>
        <p:blipFill>
          <a:blip r:embed="rId2" cstate="print"/>
          <a:stretch>
            <a:fillRect/>
          </a:stretch>
        </p:blipFill>
        <p:spPr>
          <a:xfrm>
            <a:off x="1" y="0"/>
            <a:ext cx="9144032" cy="6858000"/>
          </a:xfrm>
          <a:prstGeom prst="rect">
            <a:avLst/>
          </a:prstGeom>
        </p:spPr>
      </p:pic>
      <p:sp>
        <p:nvSpPr>
          <p:cNvPr id="2" name="Title 1"/>
          <p:cNvSpPr>
            <a:spLocks noGrp="1"/>
          </p:cNvSpPr>
          <p:nvPr>
            <p:ph type="title"/>
          </p:nvPr>
        </p:nvSpPr>
        <p:spPr>
          <a:xfrm>
            <a:off x="500034" y="428604"/>
            <a:ext cx="6429420" cy="714380"/>
          </a:xfrm>
        </p:spPr>
        <p:txBody>
          <a:bodyPr anchor="b">
            <a:normAutofit/>
          </a:bodyPr>
          <a:lstStyle>
            <a:lvl1pPr algn="l">
              <a:defRPr sz="2400" b="0" cap="all" baseline="0">
                <a:solidFill>
                  <a:schemeClr val="tx1"/>
                </a:solidFill>
              </a:defRPr>
            </a:lvl1pPr>
          </a:lstStyle>
          <a:p>
            <a:r>
              <a:rPr lang="en-US" smtClean="0"/>
              <a:t>Click to edit Master title style</a:t>
            </a:r>
            <a:endParaRPr lang="en-AU" dirty="0"/>
          </a:p>
        </p:txBody>
      </p:sp>
      <p:sp>
        <p:nvSpPr>
          <p:cNvPr id="5" name="Text Placeholder 4"/>
          <p:cNvSpPr>
            <a:spLocks noGrp="1"/>
          </p:cNvSpPr>
          <p:nvPr>
            <p:ph type="body" sz="quarter" idx="10"/>
          </p:nvPr>
        </p:nvSpPr>
        <p:spPr>
          <a:xfrm>
            <a:off x="500063" y="1428750"/>
            <a:ext cx="7858125" cy="4714875"/>
          </a:xfrm>
        </p:spPr>
        <p:txBody>
          <a:bodyPr/>
          <a:lstStyle>
            <a:lvl1pPr marL="457200" indent="-457200">
              <a:buFont typeface="+mj-lt"/>
              <a:buAutoNum type="arabicPeriod"/>
              <a:defRPr>
                <a:solidFill>
                  <a:schemeClr val="tx1"/>
                </a:solidFill>
              </a:defRPr>
            </a:lvl1pPr>
            <a:lvl2pPr marL="820738" indent="-457200">
              <a:buFont typeface="+mj-lt"/>
              <a:buAutoNum type="arabicPeriod"/>
              <a:defRPr>
                <a:solidFill>
                  <a:schemeClr val="tx1"/>
                </a:solidFill>
              </a:defRPr>
            </a:lvl2pPr>
            <a:lvl3pPr>
              <a:buFont typeface="Arial" pitchFamily="34" charset="0"/>
              <a:buChar char="•"/>
              <a:defRPr>
                <a:solidFill>
                  <a:schemeClr val="tx1"/>
                </a:solidFill>
              </a:defRPr>
            </a:lvl3pPr>
            <a:lvl4pPr>
              <a:buFont typeface="Courier New" pitchFamily="49" charset="0"/>
              <a:buChar char="o"/>
              <a:defRPr>
                <a:solidFill>
                  <a:schemeClr val="tx1"/>
                </a:solidFill>
              </a:defRPr>
            </a:lvl4pPr>
            <a:lvl5pPr>
              <a:buFont typeface="Wingdings" pitchFamily="2" charset="2"/>
              <a:buChar char="Ø"/>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pic>
        <p:nvPicPr>
          <p:cNvPr id="8" name="Picture 7" descr="Header 1"/>
          <p:cNvPicPr/>
          <p:nvPr/>
        </p:nvPicPr>
        <p:blipFill>
          <a:blip r:embed="rId3" cstate="print"/>
          <a:srcRect/>
          <a:stretch>
            <a:fillRect/>
          </a:stretch>
        </p:blipFill>
        <p:spPr bwMode="auto">
          <a:xfrm>
            <a:off x="7000892" y="571480"/>
            <a:ext cx="1428760" cy="428628"/>
          </a:xfrm>
          <a:prstGeom prst="rect">
            <a:avLst/>
          </a:prstGeom>
          <a:solidFill>
            <a:srgbClr val="FFFFFF"/>
          </a:solidFill>
          <a:ln w="9525">
            <a:noFill/>
            <a:miter lim="800000"/>
            <a:headEnd/>
            <a:tailEnd/>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ilver Agenda Layout">
    <p:spTree>
      <p:nvGrpSpPr>
        <p:cNvPr id="1" name=""/>
        <p:cNvGrpSpPr/>
        <p:nvPr/>
      </p:nvGrpSpPr>
      <p:grpSpPr>
        <a:xfrm>
          <a:off x="0" y="0"/>
          <a:ext cx="0" cy="0"/>
          <a:chOff x="0" y="0"/>
          <a:chExt cx="0" cy="0"/>
        </a:xfrm>
      </p:grpSpPr>
      <p:pic>
        <p:nvPicPr>
          <p:cNvPr id="6" name="Picture 5" descr="silver lines.JPG"/>
          <p:cNvPicPr>
            <a:picLocks noChangeAspect="1"/>
          </p:cNvPicPr>
          <p:nvPr/>
        </p:nvPicPr>
        <p:blipFill>
          <a:blip r:embed="rId2" cstate="print"/>
          <a:stretch>
            <a:fillRect/>
          </a:stretch>
        </p:blipFill>
        <p:spPr>
          <a:xfrm>
            <a:off x="1" y="-14257"/>
            <a:ext cx="9144000" cy="6872258"/>
          </a:xfrm>
          <a:prstGeom prst="rect">
            <a:avLst/>
          </a:prstGeom>
        </p:spPr>
      </p:pic>
      <p:pic>
        <p:nvPicPr>
          <p:cNvPr id="8" name="Picture 7" descr="Header 1"/>
          <p:cNvPicPr/>
          <p:nvPr/>
        </p:nvPicPr>
        <p:blipFill>
          <a:blip r:embed="rId3" cstate="print"/>
          <a:srcRect/>
          <a:stretch>
            <a:fillRect/>
          </a:stretch>
        </p:blipFill>
        <p:spPr bwMode="auto">
          <a:xfrm>
            <a:off x="7000892" y="571480"/>
            <a:ext cx="1428760" cy="428628"/>
          </a:xfrm>
          <a:prstGeom prst="rect">
            <a:avLst/>
          </a:prstGeom>
          <a:solidFill>
            <a:srgbClr val="FFFFFF"/>
          </a:solidFill>
          <a:ln w="9525">
            <a:noFill/>
            <a:miter lim="800000"/>
            <a:headEnd/>
            <a:tailEnd/>
          </a:ln>
        </p:spPr>
      </p:pic>
      <p:sp>
        <p:nvSpPr>
          <p:cNvPr id="2" name="Title 1"/>
          <p:cNvSpPr>
            <a:spLocks noGrp="1"/>
          </p:cNvSpPr>
          <p:nvPr>
            <p:ph type="title"/>
          </p:nvPr>
        </p:nvSpPr>
        <p:spPr>
          <a:xfrm>
            <a:off x="500034" y="428604"/>
            <a:ext cx="6357982" cy="714380"/>
          </a:xfrm>
        </p:spPr>
        <p:txBody>
          <a:bodyPr anchor="b">
            <a:normAutofit/>
          </a:bodyPr>
          <a:lstStyle>
            <a:lvl1pPr algn="l">
              <a:defRPr sz="2400" b="0" cap="all" baseline="0">
                <a:solidFill>
                  <a:schemeClr val="tx1"/>
                </a:solidFill>
              </a:defRPr>
            </a:lvl1pPr>
          </a:lstStyle>
          <a:p>
            <a:r>
              <a:rPr lang="en-US" smtClean="0"/>
              <a:t>Click to edit Master title style</a:t>
            </a:r>
            <a:endParaRPr lang="en-AU" dirty="0"/>
          </a:p>
        </p:txBody>
      </p:sp>
      <p:sp>
        <p:nvSpPr>
          <p:cNvPr id="5" name="Text Placeholder 4"/>
          <p:cNvSpPr>
            <a:spLocks noGrp="1"/>
          </p:cNvSpPr>
          <p:nvPr>
            <p:ph type="body" sz="quarter" idx="10"/>
          </p:nvPr>
        </p:nvSpPr>
        <p:spPr>
          <a:xfrm>
            <a:off x="500063" y="1428750"/>
            <a:ext cx="7858125" cy="4714875"/>
          </a:xfrm>
        </p:spPr>
        <p:txBody>
          <a:bodyPr/>
          <a:lstStyle>
            <a:lvl1pPr marL="457200" indent="-457200">
              <a:buFont typeface="+mj-lt"/>
              <a:buAutoNum type="arabicPeriod"/>
              <a:defRPr>
                <a:solidFill>
                  <a:schemeClr val="tx1"/>
                </a:solidFill>
              </a:defRPr>
            </a:lvl1pPr>
            <a:lvl2pPr marL="820738" indent="-457200">
              <a:buFont typeface="+mj-lt"/>
              <a:buAutoNum type="arabicPeriod"/>
              <a:defRPr>
                <a:solidFill>
                  <a:schemeClr val="tx1"/>
                </a:solidFill>
              </a:defRPr>
            </a:lvl2pPr>
            <a:lvl3pPr>
              <a:buFont typeface="Arial" pitchFamily="34" charset="0"/>
              <a:buChar char="•"/>
              <a:defRPr>
                <a:solidFill>
                  <a:schemeClr val="tx1"/>
                </a:solidFill>
              </a:defRPr>
            </a:lvl3pPr>
            <a:lvl4pPr>
              <a:buFont typeface="Courier New" pitchFamily="49" charset="0"/>
              <a:buChar char="o"/>
              <a:defRPr>
                <a:solidFill>
                  <a:schemeClr val="tx1"/>
                </a:solidFill>
              </a:defRPr>
            </a:lvl4pPr>
            <a:lvl5pPr>
              <a:buFont typeface="Wingdings" pitchFamily="2" charset="2"/>
              <a:buChar char="Ø"/>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AU"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Content Placeholder 2"/>
          <p:cNvSpPr>
            <a:spLocks noGrp="1"/>
          </p:cNvSpPr>
          <p:nvPr>
            <p:ph sz="half" idx="10"/>
          </p:nvPr>
        </p:nvSpPr>
        <p:spPr>
          <a:xfrm>
            <a:off x="4572000" y="1617681"/>
            <a:ext cx="40386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457200" y="1357298"/>
            <a:ext cx="4040188"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645025" y="1357298"/>
            <a:ext cx="4041775"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descr="Divider-Red.jpg"/>
          <p:cNvPicPr>
            <a:picLocks/>
          </p:cNvPicPr>
          <p:nvPr userDrawn="1"/>
        </p:nvPicPr>
        <p:blipFill>
          <a:blip r:embed="rId2" cstate="print"/>
          <a:stretch>
            <a:fillRect/>
          </a:stretch>
        </p:blipFill>
        <p:spPr>
          <a:xfrm>
            <a:off x="0" y="0"/>
            <a:ext cx="9147600" cy="6865200"/>
          </a:xfrm>
          <a:prstGeom prst="rect">
            <a:avLst/>
          </a:prstGeom>
        </p:spPr>
      </p:pic>
      <p:sp>
        <p:nvSpPr>
          <p:cNvPr id="2" name="Title 1"/>
          <p:cNvSpPr>
            <a:spLocks noGrp="1"/>
          </p:cNvSpPr>
          <p:nvPr>
            <p:ph type="title"/>
          </p:nvPr>
        </p:nvSpPr>
        <p:spPr>
          <a:xfrm>
            <a:off x="500034" y="428604"/>
            <a:ext cx="7772400" cy="714380"/>
          </a:xfrm>
        </p:spPr>
        <p:txBody>
          <a:bodyPr anchor="b">
            <a:normAutofit/>
          </a:bodyPr>
          <a:lstStyle>
            <a:lvl1pPr algn="l">
              <a:defRPr sz="3000" b="0" cap="all" baseline="0"/>
            </a:lvl1pPr>
          </a:lstStyle>
          <a:p>
            <a:r>
              <a:rPr lang="en-US" smtClean="0"/>
              <a:t>Click to edit Master title style</a:t>
            </a:r>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pic>
        <p:nvPicPr>
          <p:cNvPr id="7" name="Picture 6" descr="Divider-Red.jpg"/>
          <p:cNvPicPr>
            <a:picLocks/>
          </p:cNvPicPr>
          <p:nvPr userDrawn="1"/>
        </p:nvPicPr>
        <p:blipFill>
          <a:blip r:embed="rId2" cstate="print"/>
          <a:stretch>
            <a:fillRect/>
          </a:stretch>
        </p:blipFill>
        <p:spPr>
          <a:xfrm>
            <a:off x="0" y="0"/>
            <a:ext cx="9147600" cy="6865200"/>
          </a:xfrm>
          <a:prstGeom prst="rect">
            <a:avLst/>
          </a:prstGeom>
        </p:spPr>
      </p:pic>
      <p:sp>
        <p:nvSpPr>
          <p:cNvPr id="2" name="Title 1"/>
          <p:cNvSpPr>
            <a:spLocks noGrp="1"/>
          </p:cNvSpPr>
          <p:nvPr>
            <p:ph type="title"/>
          </p:nvPr>
        </p:nvSpPr>
        <p:spPr>
          <a:xfrm>
            <a:off x="500034" y="428604"/>
            <a:ext cx="7772400" cy="714380"/>
          </a:xfrm>
        </p:spPr>
        <p:txBody>
          <a:bodyPr anchor="b">
            <a:normAutofit/>
          </a:bodyPr>
          <a:lstStyle>
            <a:lvl1pPr algn="l">
              <a:defRPr sz="3000" b="0" cap="all" baseline="0"/>
            </a:lvl1pPr>
          </a:lstStyle>
          <a:p>
            <a:r>
              <a:rPr lang="en-US" smtClean="0"/>
              <a:t>Click to edit Master title style</a:t>
            </a:r>
            <a:endParaRPr lang="en-AU" dirty="0"/>
          </a:p>
        </p:txBody>
      </p:sp>
      <p:sp>
        <p:nvSpPr>
          <p:cNvPr id="5" name="Text Placeholder 4"/>
          <p:cNvSpPr>
            <a:spLocks noGrp="1"/>
          </p:cNvSpPr>
          <p:nvPr>
            <p:ph type="body" sz="quarter" idx="10"/>
          </p:nvPr>
        </p:nvSpPr>
        <p:spPr>
          <a:xfrm>
            <a:off x="500063" y="1428750"/>
            <a:ext cx="7858125" cy="4714875"/>
          </a:xfrm>
        </p:spPr>
        <p:txBody>
          <a:bodyPr/>
          <a:lstStyle>
            <a:lvl1pPr marL="457200" indent="-457200">
              <a:buFont typeface="+mj-lt"/>
              <a:buAutoNum type="arabicPeriod"/>
              <a:defRPr>
                <a:solidFill>
                  <a:schemeClr val="bg1"/>
                </a:solidFill>
              </a:defRPr>
            </a:lvl1pPr>
            <a:lvl2pPr marL="820738" indent="-457200">
              <a:buFont typeface="+mj-lt"/>
              <a:buAutoNum type="arabicPeriod"/>
              <a:defRPr>
                <a:solidFill>
                  <a:schemeClr val="bg1"/>
                </a:solidFill>
              </a:defRPr>
            </a:lvl2pPr>
            <a:lvl3pPr>
              <a:buFont typeface="Arial" pitchFamily="34" charset="0"/>
              <a:buChar char="•"/>
              <a:defRPr>
                <a:solidFill>
                  <a:schemeClr val="bg1"/>
                </a:solidFill>
              </a:defRPr>
            </a:lvl3pPr>
            <a:lvl4pPr>
              <a:buFont typeface="Courier New" pitchFamily="49" charset="0"/>
              <a:buChar char="o"/>
              <a:defRPr>
                <a:solidFill>
                  <a:schemeClr val="bg1"/>
                </a:solidFill>
              </a:defRPr>
            </a:lvl4pPr>
            <a:lvl5pPr>
              <a:buFont typeface="Wingdings" pitchFamily="2" charset="2"/>
              <a:buChar char="Ø"/>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AU"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457200" y="1357298"/>
            <a:ext cx="4040188"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645025" y="1357298"/>
            <a:ext cx="4041775"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5" name="Picture 4" descr="red lines.bmp"/>
          <p:cNvPicPr>
            <a:picLocks noChangeAspect="1"/>
          </p:cNvPicPr>
          <p:nvPr/>
        </p:nvPicPr>
        <p:blipFill>
          <a:blip r:embed="rId2" cstate="print"/>
          <a:stretch>
            <a:fillRect/>
          </a:stretch>
        </p:blipFill>
        <p:spPr>
          <a:xfrm>
            <a:off x="1" y="0"/>
            <a:ext cx="9144032" cy="6858000"/>
          </a:xfrm>
          <a:prstGeom prst="rect">
            <a:avLst/>
          </a:prstGeom>
        </p:spPr>
      </p:pic>
      <p:pic>
        <p:nvPicPr>
          <p:cNvPr id="6" name="Picture 5" descr="Header 1"/>
          <p:cNvPicPr/>
          <p:nvPr/>
        </p:nvPicPr>
        <p:blipFill>
          <a:blip r:embed="rId3" cstate="print"/>
          <a:srcRect/>
          <a:stretch>
            <a:fillRect/>
          </a:stretch>
        </p:blipFill>
        <p:spPr bwMode="auto">
          <a:xfrm>
            <a:off x="7000892" y="571480"/>
            <a:ext cx="1428760" cy="428628"/>
          </a:xfrm>
          <a:prstGeom prst="rect">
            <a:avLst/>
          </a:prstGeom>
          <a:solidFill>
            <a:srgbClr val="FFFFFF"/>
          </a:solidFill>
          <a:ln w="9525">
            <a:noFill/>
            <a:miter lim="800000"/>
            <a:headEnd/>
            <a:tailEnd/>
          </a:ln>
        </p:spPr>
      </p:pic>
      <p:sp>
        <p:nvSpPr>
          <p:cNvPr id="2" name="Title 1"/>
          <p:cNvSpPr>
            <a:spLocks noGrp="1"/>
          </p:cNvSpPr>
          <p:nvPr>
            <p:ph type="title"/>
          </p:nvPr>
        </p:nvSpPr>
        <p:spPr>
          <a:xfrm>
            <a:off x="500034" y="428604"/>
            <a:ext cx="6357982" cy="714380"/>
          </a:xfrm>
        </p:spPr>
        <p:txBody>
          <a:bodyPr anchor="b">
            <a:normAutofit/>
          </a:bodyPr>
          <a:lstStyle>
            <a:lvl1pPr algn="l">
              <a:defRPr sz="2400" b="0" cap="all" baseline="0">
                <a:solidFill>
                  <a:schemeClr val="tx1"/>
                </a:solidFill>
              </a:defRPr>
            </a:lvl1pPr>
          </a:lstStyle>
          <a:p>
            <a:r>
              <a:rPr lang="en-US" smtClean="0"/>
              <a:t>Click to edit Master title style</a:t>
            </a:r>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4.jpeg"/><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Masthead-Generic.jpg"/>
          <p:cNvPicPr>
            <a:picLocks/>
          </p:cNvPicPr>
          <p:nvPr userDrawn="1"/>
        </p:nvPicPr>
        <p:blipFill>
          <a:blip r:embed="rId9" cstate="print"/>
          <a:stretch>
            <a:fillRect/>
          </a:stretch>
        </p:blipFill>
        <p:spPr>
          <a:xfrm>
            <a:off x="0" y="0"/>
            <a:ext cx="9147600" cy="1078992"/>
          </a:xfrm>
          <a:prstGeom prst="rect">
            <a:avLst/>
          </a:prstGeom>
        </p:spPr>
      </p:pic>
      <p:sp>
        <p:nvSpPr>
          <p:cNvPr id="2" name="Title Placeholder 1"/>
          <p:cNvSpPr>
            <a:spLocks noGrp="1"/>
          </p:cNvSpPr>
          <p:nvPr>
            <p:ph type="title"/>
          </p:nvPr>
        </p:nvSpPr>
        <p:spPr>
          <a:xfrm>
            <a:off x="457200" y="214290"/>
            <a:ext cx="6472254" cy="857256"/>
          </a:xfrm>
          <a:prstGeom prst="rect">
            <a:avLst/>
          </a:prstGeom>
        </p:spPr>
        <p:txBody>
          <a:bodyPr vert="horz" lIns="91440" tIns="45720" rIns="91440" bIns="45720" rtlCol="0" anchor="b">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457200" y="1357298"/>
            <a:ext cx="8229600" cy="476886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8" name="TextBox 7"/>
          <p:cNvSpPr txBox="1"/>
          <p:nvPr userDrawn="1"/>
        </p:nvSpPr>
        <p:spPr>
          <a:xfrm>
            <a:off x="7543792" y="6357958"/>
            <a:ext cx="1143008" cy="261610"/>
          </a:xfrm>
          <a:prstGeom prst="rect">
            <a:avLst/>
          </a:prstGeom>
          <a:noFill/>
        </p:spPr>
        <p:txBody>
          <a:bodyPr wrap="square" rtlCol="0">
            <a:spAutoFit/>
          </a:bodyPr>
          <a:lstStyle/>
          <a:p>
            <a:pPr algn="r"/>
            <a:r>
              <a:rPr lang="en-AU" sz="1100" dirty="0" smtClean="0"/>
              <a:t>SLIDE </a:t>
            </a:r>
            <a:fld id="{B602A6DE-BF6F-4EAB-917C-8134D0F37D4B}" type="slidenum">
              <a:rPr lang="en-AU" sz="1100" smtClean="0"/>
              <a:pPr algn="r"/>
              <a:t>‹#›</a:t>
            </a:fld>
            <a:endParaRPr lang="en-AU" sz="11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 id="2147483652" r:id="rId5"/>
    <p:sldLayoutId id="2147483653" r:id="rId6"/>
    <p:sldLayoutId id="2147483654" r:id="rId7"/>
  </p:sldLayoutIdLst>
  <p:hf hdr="0" ftr="0" dt="0"/>
  <p:txStyles>
    <p:titleStyle>
      <a:lvl1pPr algn="l" defTabSz="914400" rtl="0" eaLnBrk="1" latinLnBrk="0" hangingPunct="1">
        <a:spcBef>
          <a:spcPct val="0"/>
        </a:spcBef>
        <a:buNone/>
        <a:defRPr sz="2400" kern="1200" cap="all" baseline="0">
          <a:solidFill>
            <a:schemeClr val="accent3"/>
          </a:solidFill>
          <a:latin typeface="+mj-lt"/>
          <a:ea typeface="+mj-ea"/>
          <a:cs typeface="+mj-cs"/>
        </a:defRPr>
      </a:lvl1pPr>
    </p:titleStyle>
    <p:bodyStyle>
      <a:lvl1pPr marL="363538" indent="-363538"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325" indent="-363538"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4613" indent="-268288"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900" indent="-268288"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4290"/>
            <a:ext cx="6329378" cy="857256"/>
          </a:xfrm>
          <a:prstGeom prst="rect">
            <a:avLst/>
          </a:prstGeom>
        </p:spPr>
        <p:txBody>
          <a:bodyPr vert="horz" lIns="91440" tIns="45720" rIns="91440" bIns="45720" rtlCol="0" anchor="b">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457200" y="1357298"/>
            <a:ext cx="8229600" cy="476886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8" name="TextBox 7"/>
          <p:cNvSpPr txBox="1"/>
          <p:nvPr/>
        </p:nvSpPr>
        <p:spPr>
          <a:xfrm>
            <a:off x="7543792" y="6357958"/>
            <a:ext cx="1143008" cy="261610"/>
          </a:xfrm>
          <a:prstGeom prst="rect">
            <a:avLst/>
          </a:prstGeom>
          <a:noFill/>
        </p:spPr>
        <p:txBody>
          <a:bodyPr wrap="square" rtlCol="0">
            <a:spAutoFit/>
          </a:bodyPr>
          <a:lstStyle/>
          <a:p>
            <a:pPr algn="r"/>
            <a:r>
              <a:rPr lang="en-AU" sz="1100" dirty="0" smtClean="0"/>
              <a:t>SLIDE </a:t>
            </a:r>
            <a:fld id="{B602A6DE-BF6F-4EAB-917C-8134D0F37D4B}" type="slidenum">
              <a:rPr lang="en-AU" sz="1100" smtClean="0"/>
              <a:pPr algn="r"/>
              <a:t>‹#›</a:t>
            </a:fld>
            <a:endParaRPr lang="en-AU" sz="1100" dirty="0"/>
          </a:p>
        </p:txBody>
      </p:sp>
      <p:pic>
        <p:nvPicPr>
          <p:cNvPr id="6" name="Picture 5" descr="Header 1"/>
          <p:cNvPicPr/>
          <p:nvPr/>
        </p:nvPicPr>
        <p:blipFill>
          <a:blip r:embed="rId10" cstate="print"/>
          <a:srcRect/>
          <a:stretch>
            <a:fillRect/>
          </a:stretch>
        </p:blipFill>
        <p:spPr bwMode="auto">
          <a:xfrm>
            <a:off x="7000892" y="571480"/>
            <a:ext cx="1428760" cy="428628"/>
          </a:xfrm>
          <a:prstGeom prst="rect">
            <a:avLst/>
          </a:prstGeom>
          <a:solidFill>
            <a:srgbClr val="FFFFFF"/>
          </a:solid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www.aemo.com.au/Stakeholder-Consultation/Consultations/Amendment-Of-The-Market-Ancillary-Service-Specifica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hyperlink" Target="http://www.aemo.com.au/Electricity/National-Electricity-Market-NEM/Security-and-reliability/FPSSP-Reports-and-Analysi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aemo.com.au/Stakeholder-Consultation/Consultations/Causer-Pays-Procedure-Consultation---Factors-For-Asynchronous-Oper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Causer Pays Workshop</a:t>
            </a:r>
            <a:endParaRPr lang="en-AU" dirty="0"/>
          </a:p>
        </p:txBody>
      </p:sp>
      <p:sp>
        <p:nvSpPr>
          <p:cNvPr id="3" name="Subtitle 2"/>
          <p:cNvSpPr>
            <a:spLocks noGrp="1"/>
          </p:cNvSpPr>
          <p:nvPr>
            <p:ph type="subTitle" idx="1"/>
          </p:nvPr>
        </p:nvSpPr>
        <p:spPr/>
        <p:txBody>
          <a:bodyPr/>
          <a:lstStyle/>
          <a:p>
            <a:r>
              <a:rPr lang="en-AU" dirty="0" smtClean="0"/>
              <a:t>20 March 2017</a:t>
            </a:r>
            <a:endParaRPr lang="en-AU" dirty="0"/>
          </a:p>
        </p:txBody>
      </p:sp>
      <p:sp>
        <p:nvSpPr>
          <p:cNvPr id="4" name="Subtitle 2"/>
          <p:cNvSpPr txBox="1">
            <a:spLocks/>
          </p:cNvSpPr>
          <p:nvPr/>
        </p:nvSpPr>
        <p:spPr>
          <a:xfrm>
            <a:off x="714348" y="6143644"/>
            <a:ext cx="3857652" cy="500066"/>
          </a:xfrm>
          <a:prstGeom prst="rect">
            <a:avLst/>
          </a:prstGeom>
        </p:spPr>
        <p:txBody>
          <a:bodyPr vert="horz" lIns="91440" tIns="45720" rIns="91440" bIns="45720" rtlCol="0" anchor="ctr">
            <a:normAutofit/>
          </a:bodyPr>
          <a:lstStyle>
            <a:lvl1pPr marL="0" indent="0" algn="l">
              <a:buNone/>
              <a:defRPr sz="20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Tx/>
              <a:buNone/>
              <a:tabLst/>
              <a:defRPr/>
            </a:pPr>
            <a:endParaRPr kumimoji="0" lang="en-AU" sz="1400" b="0" i="0" u="none" strike="noStrike" kern="1200" cap="all"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2: Portfolio netting</a:t>
            </a:r>
            <a:endParaRPr lang="en-AU" dirty="0"/>
          </a:p>
        </p:txBody>
      </p:sp>
      <p:sp>
        <p:nvSpPr>
          <p:cNvPr id="3" name="Content Placeholder 2"/>
          <p:cNvSpPr>
            <a:spLocks noGrp="1"/>
          </p:cNvSpPr>
          <p:nvPr>
            <p:ph idx="1"/>
          </p:nvPr>
        </p:nvSpPr>
        <p:spPr/>
        <p:txBody>
          <a:bodyPr/>
          <a:lstStyle/>
          <a:p>
            <a:r>
              <a:rPr lang="en-AU" dirty="0"/>
              <a:t>Options considered:</a:t>
            </a:r>
          </a:p>
          <a:p>
            <a:pPr marL="820738" lvl="1" indent="-457200">
              <a:buFont typeface="+mj-lt"/>
              <a:buAutoNum type="arabicPeriod"/>
            </a:pPr>
            <a:r>
              <a:rPr lang="en-AU" dirty="0"/>
              <a:t>Status quo – </a:t>
            </a:r>
            <a:r>
              <a:rPr lang="en-AU" dirty="0" smtClean="0"/>
              <a:t>performance netted across portfolio</a:t>
            </a:r>
            <a:endParaRPr lang="en-AU" dirty="0"/>
          </a:p>
          <a:p>
            <a:pPr marL="820738" lvl="1" indent="-457200">
              <a:buFont typeface="+mj-lt"/>
              <a:buAutoNum type="arabicPeriod"/>
            </a:pPr>
            <a:r>
              <a:rPr lang="en-AU" dirty="0" smtClean="0"/>
              <a:t>No performance netting across portfolio</a:t>
            </a:r>
          </a:p>
          <a:p>
            <a:pPr marL="820738" lvl="1" indent="-457200">
              <a:buFont typeface="+mj-lt"/>
              <a:buAutoNum type="arabicPeriod"/>
            </a:pPr>
            <a:r>
              <a:rPr lang="en-AU" dirty="0" smtClean="0"/>
              <a:t>Partial performance netting across portfolio</a:t>
            </a:r>
          </a:p>
          <a:p>
            <a:r>
              <a:rPr lang="en-AU" dirty="0" smtClean="0"/>
              <a:t>Mixed support for option 1 and 2, and no support for option 3</a:t>
            </a:r>
          </a:p>
        </p:txBody>
      </p:sp>
    </p:spTree>
    <p:extLst>
      <p:ext uri="{BB962C8B-B14F-4D97-AF65-F5344CB8AC3E}">
        <p14:creationId xmlns:p14="http://schemas.microsoft.com/office/powerpoint/2010/main" val="4000472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3: Sample Period Netting</a:t>
            </a:r>
            <a:endParaRPr lang="en-AU" dirty="0"/>
          </a:p>
        </p:txBody>
      </p:sp>
      <p:sp>
        <p:nvSpPr>
          <p:cNvPr id="3" name="Content Placeholder 2"/>
          <p:cNvSpPr>
            <a:spLocks noGrp="1"/>
          </p:cNvSpPr>
          <p:nvPr>
            <p:ph idx="1"/>
          </p:nvPr>
        </p:nvSpPr>
        <p:spPr/>
        <p:txBody>
          <a:bodyPr/>
          <a:lstStyle/>
          <a:p>
            <a:r>
              <a:rPr lang="en-AU" dirty="0"/>
              <a:t>Options considered:</a:t>
            </a:r>
          </a:p>
          <a:p>
            <a:pPr marL="820738" lvl="1" indent="-457200">
              <a:buFont typeface="+mj-lt"/>
              <a:buAutoNum type="arabicPeriod"/>
            </a:pPr>
            <a:r>
              <a:rPr lang="en-AU" dirty="0"/>
              <a:t>Status quo – </a:t>
            </a:r>
            <a:r>
              <a:rPr lang="en-AU" dirty="0" smtClean="0"/>
              <a:t>performance netted across sample period</a:t>
            </a:r>
            <a:endParaRPr lang="en-AU" dirty="0"/>
          </a:p>
          <a:p>
            <a:pPr marL="820738" lvl="1" indent="-457200">
              <a:buFont typeface="+mj-lt"/>
              <a:buAutoNum type="arabicPeriod"/>
            </a:pPr>
            <a:r>
              <a:rPr lang="en-AU" dirty="0" smtClean="0"/>
              <a:t>No performance netting across the sample period</a:t>
            </a:r>
            <a:endParaRPr lang="en-AU" dirty="0"/>
          </a:p>
          <a:p>
            <a:r>
              <a:rPr lang="en-AU" dirty="0" smtClean="0"/>
              <a:t>General support for option 1</a:t>
            </a:r>
            <a:endParaRPr lang="en-AU" dirty="0"/>
          </a:p>
        </p:txBody>
      </p:sp>
    </p:spTree>
    <p:extLst>
      <p:ext uri="{BB962C8B-B14F-4D97-AF65-F5344CB8AC3E}">
        <p14:creationId xmlns:p14="http://schemas.microsoft.com/office/powerpoint/2010/main" val="1786838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4: Size and Timing of Sample Period</a:t>
            </a:r>
            <a:endParaRPr lang="en-AU" dirty="0"/>
          </a:p>
        </p:txBody>
      </p:sp>
      <p:sp>
        <p:nvSpPr>
          <p:cNvPr id="3" name="Content Placeholder 2"/>
          <p:cNvSpPr>
            <a:spLocks noGrp="1"/>
          </p:cNvSpPr>
          <p:nvPr>
            <p:ph idx="1"/>
          </p:nvPr>
        </p:nvSpPr>
        <p:spPr/>
        <p:txBody>
          <a:bodyPr/>
          <a:lstStyle/>
          <a:p>
            <a:r>
              <a:rPr lang="en-AU" dirty="0"/>
              <a:t>Options considered:</a:t>
            </a:r>
          </a:p>
          <a:p>
            <a:pPr marL="820738" lvl="1" indent="-457200">
              <a:buFont typeface="+mj-lt"/>
              <a:buAutoNum type="arabicPeriod"/>
            </a:pPr>
            <a:r>
              <a:rPr lang="en-AU" dirty="0"/>
              <a:t>Status quo </a:t>
            </a:r>
            <a:r>
              <a:rPr lang="en-AU" dirty="0" smtClean="0"/>
              <a:t>– 28 day sample period and application period</a:t>
            </a:r>
          </a:p>
          <a:p>
            <a:pPr marL="820738" lvl="1" indent="-457200">
              <a:buFont typeface="+mj-lt"/>
              <a:buAutoNum type="arabicPeriod"/>
            </a:pPr>
            <a:r>
              <a:rPr lang="en-AU" dirty="0" smtClean="0"/>
              <a:t>Real time factors</a:t>
            </a:r>
            <a:endParaRPr lang="en-AU" dirty="0"/>
          </a:p>
          <a:p>
            <a:pPr marL="820738" lvl="1" indent="-457200">
              <a:buFont typeface="+mj-lt"/>
              <a:buAutoNum type="arabicPeriod"/>
            </a:pPr>
            <a:r>
              <a:rPr lang="en-AU" dirty="0" smtClean="0"/>
              <a:t>Seven day sample period and application period</a:t>
            </a:r>
            <a:endParaRPr lang="en-AU" dirty="0"/>
          </a:p>
          <a:p>
            <a:r>
              <a:rPr lang="en-AU" dirty="0"/>
              <a:t>S</a:t>
            </a:r>
            <a:r>
              <a:rPr lang="en-AU" dirty="0" smtClean="0"/>
              <a:t>upport for all three options, however acknowledging that real time factors would be a longer term option</a:t>
            </a:r>
            <a:endParaRPr lang="en-AU" dirty="0"/>
          </a:p>
        </p:txBody>
      </p:sp>
    </p:spTree>
    <p:extLst>
      <p:ext uri="{BB962C8B-B14F-4D97-AF65-F5344CB8AC3E}">
        <p14:creationId xmlns:p14="http://schemas.microsoft.com/office/powerpoint/2010/main" val="457750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5: Treatment of non-metered market generation</a:t>
            </a:r>
            <a:endParaRPr lang="en-AU" dirty="0"/>
          </a:p>
        </p:txBody>
      </p:sp>
      <p:sp>
        <p:nvSpPr>
          <p:cNvPr id="3" name="Content Placeholder 2"/>
          <p:cNvSpPr>
            <a:spLocks noGrp="1"/>
          </p:cNvSpPr>
          <p:nvPr>
            <p:ph idx="1"/>
          </p:nvPr>
        </p:nvSpPr>
        <p:spPr/>
        <p:txBody>
          <a:bodyPr/>
          <a:lstStyle/>
          <a:p>
            <a:r>
              <a:rPr lang="en-AU" dirty="0" smtClean="0"/>
              <a:t>Support for non-metered market generation being included as part of recovery of the residual</a:t>
            </a:r>
          </a:p>
          <a:p>
            <a:r>
              <a:rPr lang="en-AU" dirty="0" smtClean="0"/>
              <a:t>A methodology for apportioning between non-metered market generation and non-metered market load has not been developed yet, and would be considered during development of a rule change</a:t>
            </a:r>
            <a:endParaRPr lang="en-AU" dirty="0"/>
          </a:p>
        </p:txBody>
      </p:sp>
    </p:spTree>
    <p:extLst>
      <p:ext uri="{BB962C8B-B14F-4D97-AF65-F5344CB8AC3E}">
        <p14:creationId xmlns:p14="http://schemas.microsoft.com/office/powerpoint/2010/main" val="3441205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6: Zero or positive factors</a:t>
            </a:r>
            <a:endParaRPr lang="en-AU" dirty="0"/>
          </a:p>
        </p:txBody>
      </p:sp>
      <p:sp>
        <p:nvSpPr>
          <p:cNvPr id="3" name="Content Placeholder 2"/>
          <p:cNvSpPr>
            <a:spLocks noGrp="1"/>
          </p:cNvSpPr>
          <p:nvPr>
            <p:ph idx="1"/>
          </p:nvPr>
        </p:nvSpPr>
        <p:spPr/>
        <p:txBody>
          <a:bodyPr/>
          <a:lstStyle/>
          <a:p>
            <a:r>
              <a:rPr lang="en-AU" dirty="0" smtClean="0"/>
              <a:t>Support for AEMO’s proposal to recover through the residual when all factors are zero or positive</a:t>
            </a:r>
          </a:p>
          <a:p>
            <a:r>
              <a:rPr lang="en-AU" dirty="0" smtClean="0"/>
              <a:t>AEMO intends to explicitly include this in the CPP</a:t>
            </a:r>
            <a:endParaRPr lang="en-AU" dirty="0"/>
          </a:p>
        </p:txBody>
      </p:sp>
    </p:spTree>
    <p:extLst>
      <p:ext uri="{BB962C8B-B14F-4D97-AF65-F5344CB8AC3E}">
        <p14:creationId xmlns:p14="http://schemas.microsoft.com/office/powerpoint/2010/main" val="3505167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7: Registration changes</a:t>
            </a:r>
            <a:endParaRPr lang="en-AU" dirty="0"/>
          </a:p>
        </p:txBody>
      </p:sp>
      <p:sp>
        <p:nvSpPr>
          <p:cNvPr id="3" name="Content Placeholder 2"/>
          <p:cNvSpPr>
            <a:spLocks noGrp="1"/>
          </p:cNvSpPr>
          <p:nvPr>
            <p:ph idx="1"/>
          </p:nvPr>
        </p:nvSpPr>
        <p:spPr/>
        <p:txBody>
          <a:bodyPr/>
          <a:lstStyle/>
          <a:p>
            <a:r>
              <a:rPr lang="en-AU" dirty="0" smtClean="0"/>
              <a:t>Support for AEMO’s proposal for changes in registration to be reflected as a NULL factor (rather than a zero factor)</a:t>
            </a:r>
            <a:endParaRPr lang="en-AU" dirty="0"/>
          </a:p>
        </p:txBody>
      </p:sp>
    </p:spTree>
    <p:extLst>
      <p:ext uri="{BB962C8B-B14F-4D97-AF65-F5344CB8AC3E}">
        <p14:creationId xmlns:p14="http://schemas.microsoft.com/office/powerpoint/2010/main" val="3592454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8: Unreliable Data</a:t>
            </a:r>
            <a:endParaRPr lang="en-AU" dirty="0"/>
          </a:p>
        </p:txBody>
      </p:sp>
      <p:sp>
        <p:nvSpPr>
          <p:cNvPr id="3" name="Content Placeholder 2"/>
          <p:cNvSpPr>
            <a:spLocks noGrp="1"/>
          </p:cNvSpPr>
          <p:nvPr>
            <p:ph idx="1"/>
          </p:nvPr>
        </p:nvSpPr>
        <p:spPr/>
        <p:txBody>
          <a:bodyPr/>
          <a:lstStyle/>
          <a:p>
            <a:r>
              <a:rPr lang="en-AU" dirty="0" smtClean="0"/>
              <a:t>Support for AEMO’s proposal to continue to disregard data deemed to have been of bad quality, and to include a minimum threshold in the CPP of 20% for a sample period to be considered viable</a:t>
            </a:r>
            <a:endParaRPr lang="en-AU" dirty="0"/>
          </a:p>
        </p:txBody>
      </p:sp>
    </p:spTree>
    <p:extLst>
      <p:ext uri="{BB962C8B-B14F-4D97-AF65-F5344CB8AC3E}">
        <p14:creationId xmlns:p14="http://schemas.microsoft.com/office/powerpoint/2010/main" val="307349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9: Publication of Data</a:t>
            </a:r>
            <a:endParaRPr lang="en-AU" dirty="0"/>
          </a:p>
        </p:txBody>
      </p:sp>
      <p:sp>
        <p:nvSpPr>
          <p:cNvPr id="3" name="Content Placeholder 2"/>
          <p:cNvSpPr>
            <a:spLocks noGrp="1"/>
          </p:cNvSpPr>
          <p:nvPr>
            <p:ph idx="1"/>
          </p:nvPr>
        </p:nvSpPr>
        <p:spPr/>
        <p:txBody>
          <a:bodyPr/>
          <a:lstStyle/>
          <a:p>
            <a:r>
              <a:rPr lang="en-AU" dirty="0" smtClean="0"/>
              <a:t>Support for AEMO to continue to publish the raw input data, and for additional data at the 5-minute level to be produced</a:t>
            </a:r>
          </a:p>
          <a:p>
            <a:r>
              <a:rPr lang="en-AU" dirty="0" smtClean="0"/>
              <a:t>AEMO will explore other alternatives to the current mechanisms of publishing data</a:t>
            </a:r>
            <a:endParaRPr lang="en-AU" dirty="0"/>
          </a:p>
        </p:txBody>
      </p:sp>
    </p:spTree>
    <p:extLst>
      <p:ext uri="{BB962C8B-B14F-4D97-AF65-F5344CB8AC3E}">
        <p14:creationId xmlns:p14="http://schemas.microsoft.com/office/powerpoint/2010/main" val="1952234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10: Causer Pays Documentation</a:t>
            </a:r>
            <a:endParaRPr lang="en-AU" dirty="0"/>
          </a:p>
        </p:txBody>
      </p:sp>
      <p:sp>
        <p:nvSpPr>
          <p:cNvPr id="3" name="Content Placeholder 2"/>
          <p:cNvSpPr>
            <a:spLocks noGrp="1"/>
          </p:cNvSpPr>
          <p:nvPr>
            <p:ph idx="1"/>
          </p:nvPr>
        </p:nvSpPr>
        <p:spPr/>
        <p:txBody>
          <a:bodyPr/>
          <a:lstStyle/>
          <a:p>
            <a:r>
              <a:rPr lang="en-AU" dirty="0" smtClean="0"/>
              <a:t>Support for AEMO to consolidate and clean up the CPP</a:t>
            </a:r>
          </a:p>
          <a:p>
            <a:r>
              <a:rPr lang="en-AU" dirty="0" smtClean="0"/>
              <a:t>This will be done as part of publishing a draft CPP along with the draft determination</a:t>
            </a:r>
            <a:endParaRPr lang="en-AU" dirty="0"/>
          </a:p>
        </p:txBody>
      </p:sp>
    </p:spTree>
    <p:extLst>
      <p:ext uri="{BB962C8B-B14F-4D97-AF65-F5344CB8AC3E}">
        <p14:creationId xmlns:p14="http://schemas.microsoft.com/office/powerpoint/2010/main" val="4120198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Other matters raised</a:t>
            </a:r>
            <a:endParaRPr lang="en-AU" dirty="0"/>
          </a:p>
        </p:txBody>
      </p:sp>
    </p:spTree>
    <p:extLst>
      <p:ext uri="{BB962C8B-B14F-4D97-AF65-F5344CB8AC3E}">
        <p14:creationId xmlns:p14="http://schemas.microsoft.com/office/powerpoint/2010/main" val="630966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Objectives of the workshop</a:t>
            </a:r>
            <a:endParaRPr lang="en-AU" dirty="0"/>
          </a:p>
        </p:txBody>
      </p:sp>
      <p:sp>
        <p:nvSpPr>
          <p:cNvPr id="5" name="Content Placeholder 4"/>
          <p:cNvSpPr>
            <a:spLocks noGrp="1"/>
          </p:cNvSpPr>
          <p:nvPr>
            <p:ph idx="1"/>
          </p:nvPr>
        </p:nvSpPr>
        <p:spPr/>
        <p:txBody>
          <a:bodyPr/>
          <a:lstStyle/>
          <a:p>
            <a:r>
              <a:rPr lang="en-AU" dirty="0" smtClean="0"/>
              <a:t>Discuss with stakeholders the range of issues raised in first round submissions:</a:t>
            </a:r>
          </a:p>
          <a:p>
            <a:pPr lvl="1"/>
            <a:r>
              <a:rPr lang="en-AU" dirty="0" smtClean="0"/>
              <a:t>Specific issues AEMO sought feedback on</a:t>
            </a:r>
          </a:p>
          <a:p>
            <a:pPr lvl="1"/>
            <a:r>
              <a:rPr lang="en-AU" dirty="0" smtClean="0"/>
              <a:t>Other matters identified</a:t>
            </a:r>
          </a:p>
          <a:p>
            <a:r>
              <a:rPr lang="en-AU" dirty="0" smtClean="0"/>
              <a:t>Discuss AEMO’s proposed approach to addressing matters not directly related to causer pays</a:t>
            </a:r>
          </a:p>
          <a:p>
            <a:r>
              <a:rPr lang="en-AU" dirty="0" smtClean="0"/>
              <a:t>Discuss how the review fits into broader market considerations</a:t>
            </a:r>
            <a:endParaRPr lang="en-AU" dirty="0"/>
          </a:p>
        </p:txBody>
      </p:sp>
    </p:spTree>
    <p:extLst>
      <p:ext uri="{BB962C8B-B14F-4D97-AF65-F5344CB8AC3E}">
        <p14:creationId xmlns:p14="http://schemas.microsoft.com/office/powerpoint/2010/main" val="2368807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Suitability of input data</a:t>
            </a:r>
            <a:endParaRPr lang="en-AU" dirty="0"/>
          </a:p>
        </p:txBody>
      </p:sp>
      <p:sp>
        <p:nvSpPr>
          <p:cNvPr id="4" name="Content Placeholder 3"/>
          <p:cNvSpPr>
            <a:spLocks noGrp="1"/>
          </p:cNvSpPr>
          <p:nvPr>
            <p:ph idx="1"/>
          </p:nvPr>
        </p:nvSpPr>
        <p:spPr/>
        <p:txBody>
          <a:bodyPr/>
          <a:lstStyle/>
          <a:p>
            <a:r>
              <a:rPr lang="en-AU" dirty="0" smtClean="0"/>
              <a:t>Participants raised concerns with respect to the suitability of data being used as the basis of determining performance, including:</a:t>
            </a:r>
          </a:p>
          <a:p>
            <a:pPr lvl="1"/>
            <a:r>
              <a:rPr lang="en-AU" dirty="0" smtClean="0"/>
              <a:t>Delays in data communications</a:t>
            </a:r>
          </a:p>
          <a:p>
            <a:pPr lvl="1"/>
            <a:r>
              <a:rPr lang="en-AU" dirty="0" smtClean="0"/>
              <a:t>AGC using discrete pulses</a:t>
            </a:r>
          </a:p>
          <a:p>
            <a:pPr lvl="1"/>
            <a:r>
              <a:rPr lang="en-AU" dirty="0" smtClean="0"/>
              <a:t>Initial MW and not matching previous DI’s target</a:t>
            </a:r>
          </a:p>
          <a:p>
            <a:pPr lvl="1"/>
            <a:r>
              <a:rPr lang="en-AU" dirty="0" smtClean="0"/>
              <a:t>Difficult for participants to estimate FI in real time to understand exposure</a:t>
            </a:r>
          </a:p>
        </p:txBody>
      </p:sp>
    </p:spTree>
    <p:extLst>
      <p:ext uri="{BB962C8B-B14F-4D97-AF65-F5344CB8AC3E}">
        <p14:creationId xmlns:p14="http://schemas.microsoft.com/office/powerpoint/2010/main" val="1808413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Dispatch of semi-scheduled generators</a:t>
            </a:r>
            <a:endParaRPr lang="en-AU" dirty="0"/>
          </a:p>
        </p:txBody>
      </p:sp>
      <p:sp>
        <p:nvSpPr>
          <p:cNvPr id="4" name="Content Placeholder 3"/>
          <p:cNvSpPr>
            <a:spLocks noGrp="1"/>
          </p:cNvSpPr>
          <p:nvPr>
            <p:ph idx="1"/>
          </p:nvPr>
        </p:nvSpPr>
        <p:spPr/>
        <p:txBody>
          <a:bodyPr/>
          <a:lstStyle/>
          <a:p>
            <a:r>
              <a:rPr lang="en-AU" dirty="0" smtClean="0"/>
              <a:t>Participants raised concerns about the material impact that semi-scheduled dispatch targets were having on causer pays performance</a:t>
            </a:r>
          </a:p>
          <a:p>
            <a:r>
              <a:rPr lang="en-AU" dirty="0" smtClean="0"/>
              <a:t>AEMO understands that some improvements have been made as part of the ECM guidelines (in particular with respect to local limits), however there may still be some limitations with respect to distribution network limits</a:t>
            </a:r>
          </a:p>
          <a:p>
            <a:r>
              <a:rPr lang="en-AU" dirty="0" smtClean="0"/>
              <a:t>AEMO is exploring these issues, however sees the issues as being separate to the CPP review</a:t>
            </a:r>
            <a:endParaRPr lang="en-AU" dirty="0"/>
          </a:p>
        </p:txBody>
      </p:sp>
    </p:spTree>
    <p:extLst>
      <p:ext uri="{BB962C8B-B14F-4D97-AF65-F5344CB8AC3E}">
        <p14:creationId xmlns:p14="http://schemas.microsoft.com/office/powerpoint/2010/main" val="3819891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Reliability settings</a:t>
            </a:r>
            <a:endParaRPr lang="en-AU" dirty="0"/>
          </a:p>
        </p:txBody>
      </p:sp>
      <p:sp>
        <p:nvSpPr>
          <p:cNvPr id="4" name="Content Placeholder 3"/>
          <p:cNvSpPr>
            <a:spLocks noGrp="1"/>
          </p:cNvSpPr>
          <p:nvPr>
            <p:ph idx="1"/>
          </p:nvPr>
        </p:nvSpPr>
        <p:spPr/>
        <p:txBody>
          <a:bodyPr/>
          <a:lstStyle/>
          <a:p>
            <a:r>
              <a:rPr lang="en-AU" dirty="0" smtClean="0"/>
              <a:t>Participants raised concerns about the level of market price cap (MPC) and cumulative price threshold (CPT) which is applied to ancillary services markets</a:t>
            </a:r>
          </a:p>
          <a:p>
            <a:r>
              <a:rPr lang="en-AU" dirty="0" smtClean="0"/>
              <a:t>AEMO notes that the MPC and CPT form part of the reliability settings, and are reviewed by the Reliability Panel</a:t>
            </a:r>
            <a:endParaRPr lang="en-AU" dirty="0"/>
          </a:p>
        </p:txBody>
      </p:sp>
    </p:spTree>
    <p:extLst>
      <p:ext uri="{BB962C8B-B14F-4D97-AF65-F5344CB8AC3E}">
        <p14:creationId xmlns:p14="http://schemas.microsoft.com/office/powerpoint/2010/main" val="3093766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Metered Below Zero</a:t>
            </a:r>
            <a:endParaRPr lang="en-AU" dirty="0"/>
          </a:p>
        </p:txBody>
      </p:sp>
      <p:sp>
        <p:nvSpPr>
          <p:cNvPr id="4" name="Content Placeholder 3"/>
          <p:cNvSpPr>
            <a:spLocks noGrp="1"/>
          </p:cNvSpPr>
          <p:nvPr>
            <p:ph idx="1"/>
          </p:nvPr>
        </p:nvSpPr>
        <p:spPr/>
        <p:txBody>
          <a:bodyPr/>
          <a:lstStyle/>
          <a:p>
            <a:r>
              <a:rPr lang="en-AU" dirty="0" smtClean="0"/>
              <a:t>Participants raised an issue related to periods when a generator is not exporting and has on-site consumption (i.e. metered energy is effectively negative)</a:t>
            </a:r>
          </a:p>
          <a:p>
            <a:r>
              <a:rPr lang="en-AU" dirty="0" smtClean="0"/>
              <a:t>AEMO is investigating this issue, but would be interested in hearing if there is any difference in how wind farms are treated compared to other types of generation</a:t>
            </a:r>
            <a:endParaRPr lang="en-AU" dirty="0"/>
          </a:p>
        </p:txBody>
      </p:sp>
    </p:spTree>
    <p:extLst>
      <p:ext uri="{BB962C8B-B14F-4D97-AF65-F5344CB8AC3E}">
        <p14:creationId xmlns:p14="http://schemas.microsoft.com/office/powerpoint/2010/main" val="12567485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Frequency Dead-band</a:t>
            </a:r>
            <a:endParaRPr lang="en-AU" dirty="0"/>
          </a:p>
        </p:txBody>
      </p:sp>
      <p:sp>
        <p:nvSpPr>
          <p:cNvPr id="4" name="Content Placeholder 3"/>
          <p:cNvSpPr>
            <a:spLocks noGrp="1"/>
          </p:cNvSpPr>
          <p:nvPr>
            <p:ph idx="1"/>
          </p:nvPr>
        </p:nvSpPr>
        <p:spPr/>
        <p:txBody>
          <a:bodyPr/>
          <a:lstStyle/>
          <a:p>
            <a:r>
              <a:rPr lang="en-AU" dirty="0" smtClean="0"/>
              <a:t>Participants noted the behaviour of system frequency is significantly different when compared to ten years ago, and suggested this is likely the result of generators changing their frequency control settings (such as dead-band)</a:t>
            </a:r>
          </a:p>
          <a:p>
            <a:r>
              <a:rPr lang="en-AU" dirty="0" smtClean="0"/>
              <a:t>As a first step, AEMO is seeking to understand the impact that the changed frequency behaviour is having on the power system, however sees this issue as being separate to the CPP review</a:t>
            </a:r>
            <a:endParaRPr lang="en-AU" dirty="0"/>
          </a:p>
        </p:txBody>
      </p:sp>
    </p:spTree>
    <p:extLst>
      <p:ext uri="{BB962C8B-B14F-4D97-AF65-F5344CB8AC3E}">
        <p14:creationId xmlns:p14="http://schemas.microsoft.com/office/powerpoint/2010/main" val="1324713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Combined Metered unit factor</a:t>
            </a:r>
            <a:endParaRPr lang="en-AU" dirty="0"/>
          </a:p>
        </p:txBody>
      </p:sp>
      <p:sp>
        <p:nvSpPr>
          <p:cNvPr id="3" name="Content Placeholder 2"/>
          <p:cNvSpPr>
            <a:spLocks noGrp="1"/>
          </p:cNvSpPr>
          <p:nvPr>
            <p:ph idx="1"/>
          </p:nvPr>
        </p:nvSpPr>
        <p:spPr/>
        <p:txBody>
          <a:bodyPr/>
          <a:lstStyle/>
          <a:p>
            <a:r>
              <a:rPr lang="en-AU" dirty="0" smtClean="0"/>
              <a:t>A suggestion was raised as an alternative to calculating factors, which involves a two stage process:</a:t>
            </a:r>
          </a:p>
          <a:p>
            <a:pPr marL="820738" lvl="1" indent="-457200">
              <a:buFont typeface="+mj-lt"/>
              <a:buAutoNum type="arabicPeriod"/>
            </a:pPr>
            <a:r>
              <a:rPr lang="en-AU" dirty="0" smtClean="0"/>
              <a:t>All units with SCADA combined to find total factor for metered units</a:t>
            </a:r>
          </a:p>
          <a:p>
            <a:pPr marL="820738" lvl="1" indent="-457200">
              <a:buFont typeface="+mj-lt"/>
              <a:buAutoNum type="arabicPeriod"/>
            </a:pPr>
            <a:r>
              <a:rPr lang="en-AU" dirty="0" smtClean="0"/>
              <a:t>Total metered unit factor then divided into relevant portfolios</a:t>
            </a:r>
          </a:p>
          <a:p>
            <a:pPr marL="471488" indent="-457200"/>
            <a:r>
              <a:rPr lang="en-AU" dirty="0" smtClean="0"/>
              <a:t>This approach would involve a different treatment of the residual, and AEMO is investigating the merits of this approach</a:t>
            </a:r>
            <a:endParaRPr lang="en-AU" dirty="0"/>
          </a:p>
        </p:txBody>
      </p:sp>
    </p:spTree>
    <p:extLst>
      <p:ext uri="{BB962C8B-B14F-4D97-AF65-F5344CB8AC3E}">
        <p14:creationId xmlns:p14="http://schemas.microsoft.com/office/powerpoint/2010/main" val="3167359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Wind Coalition Consultant report</a:t>
            </a:r>
            <a:endParaRPr lang="en-AU" dirty="0"/>
          </a:p>
        </p:txBody>
      </p:sp>
      <p:sp>
        <p:nvSpPr>
          <p:cNvPr id="4" name="Content Placeholder 3"/>
          <p:cNvSpPr>
            <a:spLocks noGrp="1"/>
          </p:cNvSpPr>
          <p:nvPr>
            <p:ph idx="1"/>
          </p:nvPr>
        </p:nvSpPr>
        <p:spPr/>
        <p:txBody>
          <a:bodyPr/>
          <a:lstStyle/>
          <a:p>
            <a:r>
              <a:rPr lang="en-AU" dirty="0" smtClean="0"/>
              <a:t>AEMO acknowledges the consultant report prepared for the Wind Coalition, and the analysis conducted on:</a:t>
            </a:r>
          </a:p>
          <a:p>
            <a:pPr lvl="1"/>
            <a:r>
              <a:rPr lang="en-AU" dirty="0" smtClean="0"/>
              <a:t>Power system frequency distribution</a:t>
            </a:r>
          </a:p>
          <a:p>
            <a:pPr lvl="1"/>
            <a:r>
              <a:rPr lang="en-AU" dirty="0" smtClean="0"/>
              <a:t>Dispatch interval profiles</a:t>
            </a:r>
          </a:p>
          <a:p>
            <a:pPr lvl="1"/>
            <a:r>
              <a:rPr lang="en-AU" dirty="0" smtClean="0"/>
              <a:t>SCADA time lag</a:t>
            </a:r>
          </a:p>
          <a:p>
            <a:pPr lvl="1"/>
            <a:r>
              <a:rPr lang="en-AU" dirty="0" smtClean="0"/>
              <a:t>Dispatch interval forecast</a:t>
            </a:r>
          </a:p>
          <a:p>
            <a:pPr lvl="1"/>
            <a:r>
              <a:rPr lang="en-AU" dirty="0" smtClean="0"/>
              <a:t>Aggregation of factors</a:t>
            </a:r>
            <a:endParaRPr lang="en-AU" dirty="0"/>
          </a:p>
        </p:txBody>
      </p:sp>
    </p:spTree>
    <p:extLst>
      <p:ext uri="{BB962C8B-B14F-4D97-AF65-F5344CB8AC3E}">
        <p14:creationId xmlns:p14="http://schemas.microsoft.com/office/powerpoint/2010/main" val="2174015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Barriers to Entry and complexity</a:t>
            </a:r>
            <a:endParaRPr lang="en-AU" dirty="0"/>
          </a:p>
        </p:txBody>
      </p:sp>
      <p:sp>
        <p:nvSpPr>
          <p:cNvPr id="4" name="Content Placeholder 3"/>
          <p:cNvSpPr>
            <a:spLocks noGrp="1"/>
          </p:cNvSpPr>
          <p:nvPr>
            <p:ph idx="1"/>
          </p:nvPr>
        </p:nvSpPr>
        <p:spPr/>
        <p:txBody>
          <a:bodyPr/>
          <a:lstStyle/>
          <a:p>
            <a:r>
              <a:rPr lang="en-AU" dirty="0" smtClean="0"/>
              <a:t>A participant raised concerns with the current causer pays arrangements:</a:t>
            </a:r>
          </a:p>
          <a:p>
            <a:pPr lvl="1"/>
            <a:r>
              <a:rPr lang="en-AU" dirty="0" smtClean="0"/>
              <a:t>Potential to create a barrier to entry for new participants</a:t>
            </a:r>
          </a:p>
          <a:p>
            <a:pPr lvl="1"/>
            <a:r>
              <a:rPr lang="en-AU" dirty="0" smtClean="0"/>
              <a:t>Increasing complexity, particularly with respect to price signals</a:t>
            </a:r>
          </a:p>
          <a:p>
            <a:r>
              <a:rPr lang="en-AU" dirty="0" smtClean="0"/>
              <a:t>AEMO agrees that simplicity should be a guiding principle, however notes that there will generally be a trade-off between simplicity and the efficiency of cost recovery</a:t>
            </a:r>
            <a:endParaRPr lang="en-AU" dirty="0"/>
          </a:p>
        </p:txBody>
      </p:sp>
    </p:spTree>
    <p:extLst>
      <p:ext uri="{BB962C8B-B14F-4D97-AF65-F5344CB8AC3E}">
        <p14:creationId xmlns:p14="http://schemas.microsoft.com/office/powerpoint/2010/main" val="34265850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Broader framework matters</a:t>
            </a:r>
            <a:endParaRPr lang="en-AU" dirty="0"/>
          </a:p>
        </p:txBody>
      </p:sp>
    </p:spTree>
    <p:extLst>
      <p:ext uri="{BB962C8B-B14F-4D97-AF65-F5344CB8AC3E}">
        <p14:creationId xmlns:p14="http://schemas.microsoft.com/office/powerpoint/2010/main" val="1935965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MASS Consultation</a:t>
            </a:r>
            <a:endParaRPr lang="en-AU" dirty="0"/>
          </a:p>
        </p:txBody>
      </p:sp>
      <p:sp>
        <p:nvSpPr>
          <p:cNvPr id="4" name="Content Placeholder 3"/>
          <p:cNvSpPr>
            <a:spLocks noGrp="1"/>
          </p:cNvSpPr>
          <p:nvPr>
            <p:ph idx="1"/>
          </p:nvPr>
        </p:nvSpPr>
        <p:spPr/>
        <p:txBody>
          <a:bodyPr/>
          <a:lstStyle/>
          <a:p>
            <a:r>
              <a:rPr lang="en-AU" dirty="0" smtClean="0"/>
              <a:t>AEMO is also conducting a consultation on the Market Ancillary Services Specification (MASS), in particular to consider amendments to support the introduction of ancillary services unbundling</a:t>
            </a:r>
          </a:p>
          <a:p>
            <a:r>
              <a:rPr lang="en-AU" dirty="0" smtClean="0"/>
              <a:t>Further information is available at: </a:t>
            </a:r>
            <a:r>
              <a:rPr lang="en-AU" dirty="0" smtClean="0">
                <a:hlinkClick r:id="rId2"/>
              </a:rPr>
              <a:t>http</a:t>
            </a:r>
            <a:r>
              <a:rPr lang="en-AU" dirty="0">
                <a:hlinkClick r:id="rId2"/>
              </a:rPr>
              <a:t>://www.aemo.com.au/Stakeholder-Consultation/Consultations/Amendment-Of-The-Market-Ancillary-Service-Specification</a:t>
            </a:r>
            <a:endParaRPr lang="en-AU" dirty="0"/>
          </a:p>
          <a:p>
            <a:endParaRPr lang="en-AU" dirty="0"/>
          </a:p>
        </p:txBody>
      </p:sp>
    </p:spTree>
    <p:extLst>
      <p:ext uri="{BB962C8B-B14F-4D97-AF65-F5344CB8AC3E}">
        <p14:creationId xmlns:p14="http://schemas.microsoft.com/office/powerpoint/2010/main" val="297098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Agenda</a:t>
            </a:r>
            <a:endParaRPr lang="en-AU" dirty="0"/>
          </a:p>
        </p:txBody>
      </p:sp>
      <p:sp>
        <p:nvSpPr>
          <p:cNvPr id="5" name="Text Placeholder 4"/>
          <p:cNvSpPr>
            <a:spLocks noGrp="1"/>
          </p:cNvSpPr>
          <p:nvPr>
            <p:ph type="body" sz="quarter" idx="10"/>
          </p:nvPr>
        </p:nvSpPr>
        <p:spPr/>
        <p:txBody>
          <a:bodyPr/>
          <a:lstStyle/>
          <a:p>
            <a:r>
              <a:rPr lang="en-AU" dirty="0" smtClean="0"/>
              <a:t>Welcome/confirm agenda</a:t>
            </a:r>
          </a:p>
          <a:p>
            <a:r>
              <a:rPr lang="en-AU" dirty="0" smtClean="0"/>
              <a:t>Background to consultation</a:t>
            </a:r>
          </a:p>
          <a:p>
            <a:r>
              <a:rPr lang="en-AU" dirty="0" smtClean="0"/>
              <a:t>Submissions to AEMO questions</a:t>
            </a:r>
          </a:p>
          <a:p>
            <a:r>
              <a:rPr lang="en-AU" dirty="0" smtClean="0"/>
              <a:t>Other matters raised</a:t>
            </a:r>
          </a:p>
          <a:p>
            <a:r>
              <a:rPr lang="en-AU" dirty="0" smtClean="0"/>
              <a:t>Broader framework matters</a:t>
            </a:r>
          </a:p>
          <a:p>
            <a:r>
              <a:rPr lang="en-AU" dirty="0" smtClean="0"/>
              <a:t>Meeting close</a:t>
            </a:r>
            <a:endParaRPr lang="en-AU" dirty="0"/>
          </a:p>
        </p:txBody>
      </p:sp>
    </p:spTree>
    <p:extLst>
      <p:ext uri="{BB962C8B-B14F-4D97-AF65-F5344CB8AC3E}">
        <p14:creationId xmlns:p14="http://schemas.microsoft.com/office/powerpoint/2010/main" val="8391103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Future Power System Security</a:t>
            </a:r>
            <a:endParaRPr lang="en-AU" dirty="0"/>
          </a:p>
        </p:txBody>
      </p:sp>
      <p:sp>
        <p:nvSpPr>
          <p:cNvPr id="4" name="Content Placeholder 3"/>
          <p:cNvSpPr>
            <a:spLocks noGrp="1"/>
          </p:cNvSpPr>
          <p:nvPr>
            <p:ph idx="1"/>
          </p:nvPr>
        </p:nvSpPr>
        <p:spPr/>
        <p:txBody>
          <a:bodyPr/>
          <a:lstStyle/>
          <a:p>
            <a:r>
              <a:rPr lang="en-AU" dirty="0" smtClean="0"/>
              <a:t>AEMO’s Future Power System Security (FPSS) program is looking at potential solutions which would likely impact the ancillary services markets</a:t>
            </a:r>
          </a:p>
          <a:p>
            <a:r>
              <a:rPr lang="en-AU" dirty="0" smtClean="0"/>
              <a:t>Options being considered may entail more dynamic requirements for regulation, which could result in the current causer pays framework being less suitable</a:t>
            </a:r>
          </a:p>
          <a:p>
            <a:r>
              <a:rPr lang="en-AU" dirty="0" smtClean="0"/>
              <a:t>The reports and analysis have been collated at </a:t>
            </a:r>
            <a:r>
              <a:rPr lang="en-AU" dirty="0"/>
              <a:t>the following page: </a:t>
            </a:r>
            <a:r>
              <a:rPr lang="en-AU" dirty="0">
                <a:hlinkClick r:id="rId2"/>
              </a:rPr>
              <a:t>http://</a:t>
            </a:r>
            <a:r>
              <a:rPr lang="en-AU" dirty="0" smtClean="0">
                <a:hlinkClick r:id="rId2"/>
              </a:rPr>
              <a:t>www.aemo.com.au/Electricity/National-Electricity-Market-NEM/Security-and-reliability/FPSSP-Reports-and-Analysis</a:t>
            </a:r>
            <a:r>
              <a:rPr lang="en-AU" dirty="0" smtClean="0"/>
              <a:t> </a:t>
            </a:r>
          </a:p>
          <a:p>
            <a:endParaRPr lang="en-AU" dirty="0"/>
          </a:p>
        </p:txBody>
      </p:sp>
    </p:spTree>
    <p:extLst>
      <p:ext uri="{BB962C8B-B14F-4D97-AF65-F5344CB8AC3E}">
        <p14:creationId xmlns:p14="http://schemas.microsoft.com/office/powerpoint/2010/main" val="1016572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Meeting close</a:t>
            </a:r>
            <a:endParaRPr lang="en-AU" dirty="0"/>
          </a:p>
        </p:txBody>
      </p:sp>
    </p:spTree>
    <p:extLst>
      <p:ext uri="{BB962C8B-B14F-4D97-AF65-F5344CB8AC3E}">
        <p14:creationId xmlns:p14="http://schemas.microsoft.com/office/powerpoint/2010/main" val="20933439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Next Steps</a:t>
            </a:r>
            <a:endParaRPr lang="en-AU" dirty="0"/>
          </a:p>
        </p:txBody>
      </p:sp>
      <p:sp>
        <p:nvSpPr>
          <p:cNvPr id="4" name="Content Placeholder 3"/>
          <p:cNvSpPr>
            <a:spLocks noGrp="1"/>
          </p:cNvSpPr>
          <p:nvPr>
            <p:ph idx="1"/>
          </p:nvPr>
        </p:nvSpPr>
        <p:spPr/>
        <p:txBody>
          <a:bodyPr/>
          <a:lstStyle/>
          <a:p>
            <a:r>
              <a:rPr lang="en-AU" dirty="0" smtClean="0"/>
              <a:t>Further engagement with participants one-on-one with respect to particular concerns and suggestions</a:t>
            </a:r>
          </a:p>
          <a:p>
            <a:r>
              <a:rPr lang="en-AU" dirty="0" smtClean="0"/>
              <a:t>Publication of draft determination in April, along with a amended version of the CPP</a:t>
            </a:r>
            <a:endParaRPr lang="en-AU" dirty="0"/>
          </a:p>
        </p:txBody>
      </p:sp>
    </p:spTree>
    <p:extLst>
      <p:ext uri="{BB962C8B-B14F-4D97-AF65-F5344CB8AC3E}">
        <p14:creationId xmlns:p14="http://schemas.microsoft.com/office/powerpoint/2010/main" val="32611522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further questions</a:t>
            </a:r>
            <a:endParaRPr lang="en-AU" dirty="0"/>
          </a:p>
        </p:txBody>
      </p:sp>
    </p:spTree>
    <p:extLst>
      <p:ext uri="{BB962C8B-B14F-4D97-AF65-F5344CB8AC3E}">
        <p14:creationId xmlns:p14="http://schemas.microsoft.com/office/powerpoint/2010/main" val="1722534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Background to consultation</a:t>
            </a:r>
            <a:endParaRPr lang="en-AU" dirty="0"/>
          </a:p>
        </p:txBody>
      </p:sp>
    </p:spTree>
    <p:extLst>
      <p:ext uri="{BB962C8B-B14F-4D97-AF65-F5344CB8AC3E}">
        <p14:creationId xmlns:p14="http://schemas.microsoft.com/office/powerpoint/2010/main" val="2496309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Driver for the review</a:t>
            </a:r>
            <a:endParaRPr lang="en-AU" dirty="0"/>
          </a:p>
        </p:txBody>
      </p:sp>
      <p:sp>
        <p:nvSpPr>
          <p:cNvPr id="4" name="Content Placeholder 3"/>
          <p:cNvSpPr>
            <a:spLocks noGrp="1"/>
          </p:cNvSpPr>
          <p:nvPr>
            <p:ph idx="1"/>
          </p:nvPr>
        </p:nvSpPr>
        <p:spPr/>
        <p:txBody>
          <a:bodyPr/>
          <a:lstStyle/>
          <a:p>
            <a:r>
              <a:rPr lang="en-AU" dirty="0" smtClean="0"/>
              <a:t>During October/November 2015, market outcomes gave rise to very high regulation FCAS costs, particularly with respect to SA local requirements</a:t>
            </a:r>
          </a:p>
          <a:p>
            <a:r>
              <a:rPr lang="en-AU" dirty="0" smtClean="0"/>
              <a:t>In January 2016, stakeholders supported a review of the Causer </a:t>
            </a:r>
            <a:r>
              <a:rPr lang="en-AU" dirty="0"/>
              <a:t>P</a:t>
            </a:r>
            <a:r>
              <a:rPr lang="en-AU" dirty="0" smtClean="0"/>
              <a:t>ays Procedure (CPP) to ensure it remained appropriate and effective</a:t>
            </a:r>
          </a:p>
          <a:p>
            <a:r>
              <a:rPr lang="en-AU" dirty="0" smtClean="0"/>
              <a:t>Due to a settlement dispute being raised with respect to regulation FCAS recovery, the review was suspended – the dispute was finalised in October 2016</a:t>
            </a:r>
            <a:endParaRPr lang="en-AU" dirty="0"/>
          </a:p>
        </p:txBody>
      </p:sp>
    </p:spTree>
    <p:extLst>
      <p:ext uri="{BB962C8B-B14F-4D97-AF65-F5344CB8AC3E}">
        <p14:creationId xmlns:p14="http://schemas.microsoft.com/office/powerpoint/2010/main" val="1896385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Factors during Asynchronous operation</a:t>
            </a:r>
            <a:endParaRPr lang="en-AU" dirty="0"/>
          </a:p>
        </p:txBody>
      </p:sp>
      <p:sp>
        <p:nvSpPr>
          <p:cNvPr id="3" name="Content Placeholder 2"/>
          <p:cNvSpPr>
            <a:spLocks noGrp="1"/>
          </p:cNvSpPr>
          <p:nvPr>
            <p:ph idx="1"/>
          </p:nvPr>
        </p:nvSpPr>
        <p:spPr/>
        <p:txBody>
          <a:bodyPr>
            <a:normAutofit lnSpcReduction="10000"/>
          </a:bodyPr>
          <a:lstStyle/>
          <a:p>
            <a:r>
              <a:rPr lang="en-AU" dirty="0"/>
              <a:t>As an outcome of the settlement dispute, the Dispute Resolution Panel required AEMO to amend the CPP to </a:t>
            </a:r>
            <a:r>
              <a:rPr lang="en-AU" dirty="0" smtClean="0"/>
              <a:t>include the calculation of factors to be used during periods of asynchronous operation</a:t>
            </a:r>
          </a:p>
          <a:p>
            <a:pPr lvl="1"/>
            <a:r>
              <a:rPr lang="en-AU" dirty="0"/>
              <a:t>The consultation was limited in scope due to the nature and timing of the </a:t>
            </a:r>
            <a:r>
              <a:rPr lang="en-AU" dirty="0" smtClean="0"/>
              <a:t>requirement, however the current CPP review provides an opportunity to revisit any broader and longer-term issues.</a:t>
            </a:r>
          </a:p>
          <a:p>
            <a:r>
              <a:rPr lang="en-AU" dirty="0" smtClean="0"/>
              <a:t>AEMO finalised a consultation on 3 March 2017, with an amended CPP being published</a:t>
            </a:r>
          </a:p>
          <a:p>
            <a:pPr lvl="1"/>
            <a:r>
              <a:rPr lang="en-AU" dirty="0" smtClean="0"/>
              <a:t>Details can be found at: </a:t>
            </a:r>
            <a:r>
              <a:rPr lang="en-AU" dirty="0" smtClean="0">
                <a:hlinkClick r:id="rId2"/>
              </a:rPr>
              <a:t>http</a:t>
            </a:r>
            <a:r>
              <a:rPr lang="en-AU" dirty="0">
                <a:hlinkClick r:id="rId2"/>
              </a:rPr>
              <a:t>://www.aemo.com.au/Stakeholder-Consultation/Consultations/Causer-Pays-Procedure-Consultation---</a:t>
            </a:r>
            <a:r>
              <a:rPr lang="en-AU" dirty="0" smtClean="0">
                <a:hlinkClick r:id="rId2"/>
              </a:rPr>
              <a:t>Factors-For-Asynchronous-Operation</a:t>
            </a:r>
            <a:r>
              <a:rPr lang="en-AU" dirty="0" smtClean="0"/>
              <a:t> </a:t>
            </a:r>
            <a:endParaRPr lang="en-AU" dirty="0"/>
          </a:p>
        </p:txBody>
      </p:sp>
    </p:spTree>
    <p:extLst>
      <p:ext uri="{BB962C8B-B14F-4D97-AF65-F5344CB8AC3E}">
        <p14:creationId xmlns:p14="http://schemas.microsoft.com/office/powerpoint/2010/main" val="2505614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AU" dirty="0" smtClean="0"/>
              <a:t>Consultation Timing</a:t>
            </a:r>
            <a:endParaRPr lang="en-AU"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332597318"/>
              </p:ext>
            </p:extLst>
          </p:nvPr>
        </p:nvGraphicFramePr>
        <p:xfrm>
          <a:off x="457200" y="1357313"/>
          <a:ext cx="8229600" cy="2778760"/>
        </p:xfrm>
        <a:graphic>
          <a:graphicData uri="http://schemas.openxmlformats.org/drawingml/2006/table">
            <a:tbl>
              <a:tblPr firstRow="1" bandRow="1">
                <a:tableStyleId>{5C22544A-7EE6-4342-B048-85BDC9FD1C3A}</a:tableStyleId>
              </a:tblPr>
              <a:tblGrid>
                <a:gridCol w="6203032"/>
                <a:gridCol w="2026568"/>
              </a:tblGrid>
              <a:tr h="370840">
                <a:tc>
                  <a:txBody>
                    <a:bodyPr/>
                    <a:lstStyle/>
                    <a:p>
                      <a:r>
                        <a:rPr lang="en-AU" dirty="0" smtClean="0"/>
                        <a:t>Process stage</a:t>
                      </a:r>
                      <a:endParaRPr lang="en-AU" dirty="0"/>
                    </a:p>
                  </a:txBody>
                  <a:tcPr/>
                </a:tc>
                <a:tc>
                  <a:txBody>
                    <a:bodyPr/>
                    <a:lstStyle/>
                    <a:p>
                      <a:r>
                        <a:rPr lang="en-AU" dirty="0" smtClean="0"/>
                        <a:t>Indicative date</a:t>
                      </a:r>
                      <a:endParaRPr lang="en-AU" dirty="0"/>
                    </a:p>
                  </a:txBody>
                  <a:tcPr/>
                </a:tc>
              </a:tr>
              <a:tr h="370840">
                <a:tc>
                  <a:txBody>
                    <a:bodyPr/>
                    <a:lstStyle/>
                    <a:p>
                      <a:pPr algn="l"/>
                      <a:r>
                        <a:rPr lang="en-AU" dirty="0">
                          <a:effectLst/>
                        </a:rPr>
                        <a:t>Closing date for submissions in response to this Notice and Issues Paper</a:t>
                      </a:r>
                    </a:p>
                  </a:txBody>
                  <a:tcPr marL="142875" marR="142875" marT="95250" marB="95250" anchor="ctr"/>
                </a:tc>
                <a:tc>
                  <a:txBody>
                    <a:bodyPr/>
                    <a:lstStyle/>
                    <a:p>
                      <a:pPr algn="l"/>
                      <a:r>
                        <a:rPr lang="en-AU" dirty="0">
                          <a:solidFill>
                            <a:srgbClr val="333333"/>
                          </a:solidFill>
                          <a:effectLst/>
                        </a:rPr>
                        <a:t>24/02/2017</a:t>
                      </a:r>
                      <a:endParaRPr lang="en-AU" dirty="0">
                        <a:effectLst/>
                      </a:endParaRPr>
                    </a:p>
                  </a:txBody>
                  <a:tcPr marL="142875" marR="142875" marT="95250" marB="95250" anchor="ctr"/>
                </a:tc>
              </a:tr>
              <a:tr h="370840">
                <a:tc>
                  <a:txBody>
                    <a:bodyPr/>
                    <a:lstStyle/>
                    <a:p>
                      <a:pPr algn="l"/>
                      <a:r>
                        <a:rPr lang="en-AU" dirty="0">
                          <a:effectLst/>
                        </a:rPr>
                        <a:t>Publication of Draft Report and Determination</a:t>
                      </a:r>
                    </a:p>
                  </a:txBody>
                  <a:tcPr marL="142875" marR="142875" marT="95250" marB="95250" anchor="ctr"/>
                </a:tc>
                <a:tc>
                  <a:txBody>
                    <a:bodyPr/>
                    <a:lstStyle/>
                    <a:p>
                      <a:pPr algn="l"/>
                      <a:r>
                        <a:rPr lang="en-AU" dirty="0">
                          <a:solidFill>
                            <a:srgbClr val="333333"/>
                          </a:solidFill>
                          <a:effectLst/>
                        </a:rPr>
                        <a:t>07/04/2017</a:t>
                      </a:r>
                      <a:r>
                        <a:rPr lang="en-AU" dirty="0">
                          <a:effectLst/>
                        </a:rPr>
                        <a:t> </a:t>
                      </a:r>
                    </a:p>
                  </a:txBody>
                  <a:tcPr marL="142875" marR="142875" marT="95250" marB="95250" anchor="ctr"/>
                </a:tc>
              </a:tr>
              <a:tr h="370840">
                <a:tc>
                  <a:txBody>
                    <a:bodyPr/>
                    <a:lstStyle/>
                    <a:p>
                      <a:pPr algn="l"/>
                      <a:r>
                        <a:rPr lang="en-AU" dirty="0">
                          <a:effectLst/>
                        </a:rPr>
                        <a:t>Closing date for submissions in response to the Draft Report</a:t>
                      </a:r>
                    </a:p>
                  </a:txBody>
                  <a:tcPr marL="142875" marR="142875" marT="95250" marB="95250" anchor="ctr"/>
                </a:tc>
                <a:tc>
                  <a:txBody>
                    <a:bodyPr/>
                    <a:lstStyle/>
                    <a:p>
                      <a:pPr algn="l"/>
                      <a:r>
                        <a:rPr lang="en-AU" dirty="0">
                          <a:effectLst/>
                        </a:rPr>
                        <a:t>19/05/2017</a:t>
                      </a:r>
                    </a:p>
                  </a:txBody>
                  <a:tcPr marL="142875" marR="142875" marT="95250" marB="95250" anchor="ctr"/>
                </a:tc>
              </a:tr>
              <a:tr h="370840">
                <a:tc>
                  <a:txBody>
                    <a:bodyPr/>
                    <a:lstStyle/>
                    <a:p>
                      <a:pPr algn="l"/>
                      <a:r>
                        <a:rPr lang="en-AU" dirty="0">
                          <a:effectLst/>
                        </a:rPr>
                        <a:t>Publication of Final Report and Determination</a:t>
                      </a:r>
                    </a:p>
                  </a:txBody>
                  <a:tcPr marL="142875" marR="142875" marT="95250" marB="95250" anchor="ctr"/>
                </a:tc>
                <a:tc>
                  <a:txBody>
                    <a:bodyPr/>
                    <a:lstStyle/>
                    <a:p>
                      <a:pPr algn="l"/>
                      <a:r>
                        <a:rPr lang="en-AU" dirty="0">
                          <a:effectLst/>
                        </a:rPr>
                        <a:t>30/06/2017</a:t>
                      </a:r>
                    </a:p>
                  </a:txBody>
                  <a:tcPr marL="142875" marR="142875" marT="95250" marB="95250" anchor="ctr"/>
                </a:tc>
              </a:tr>
            </a:tbl>
          </a:graphicData>
        </a:graphic>
      </p:graphicFrame>
    </p:spTree>
    <p:extLst>
      <p:ext uri="{BB962C8B-B14F-4D97-AF65-F5344CB8AC3E}">
        <p14:creationId xmlns:p14="http://schemas.microsoft.com/office/powerpoint/2010/main" val="4133503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Submissions to AEMO questions</a:t>
            </a:r>
            <a:endParaRPr lang="en-AU" dirty="0"/>
          </a:p>
        </p:txBody>
      </p:sp>
    </p:spTree>
    <p:extLst>
      <p:ext uri="{BB962C8B-B14F-4D97-AF65-F5344CB8AC3E}">
        <p14:creationId xmlns:p14="http://schemas.microsoft.com/office/powerpoint/2010/main" val="814770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Issue 1</a:t>
            </a:r>
            <a:r>
              <a:rPr lang="en-AU" dirty="0"/>
              <a:t>:</a:t>
            </a:r>
            <a:r>
              <a:rPr lang="en-AU" dirty="0" smtClean="0"/>
              <a:t> Local requirements</a:t>
            </a:r>
            <a:endParaRPr lang="en-AU" dirty="0"/>
          </a:p>
        </p:txBody>
      </p:sp>
      <p:sp>
        <p:nvSpPr>
          <p:cNvPr id="4" name="Content Placeholder 3"/>
          <p:cNvSpPr>
            <a:spLocks noGrp="1"/>
          </p:cNvSpPr>
          <p:nvPr>
            <p:ph idx="1"/>
          </p:nvPr>
        </p:nvSpPr>
        <p:spPr/>
        <p:txBody>
          <a:bodyPr/>
          <a:lstStyle/>
          <a:p>
            <a:r>
              <a:rPr lang="en-AU" dirty="0" smtClean="0"/>
              <a:t>Options considered:</a:t>
            </a:r>
          </a:p>
          <a:p>
            <a:pPr marL="820738" lvl="1" indent="-457200">
              <a:buFont typeface="+mj-lt"/>
              <a:buAutoNum type="arabicPeriod"/>
            </a:pPr>
            <a:r>
              <a:rPr lang="en-AU" dirty="0" smtClean="0"/>
              <a:t>Status quo – global factors calculated for participants, and scaled into regional factors</a:t>
            </a:r>
          </a:p>
          <a:p>
            <a:pPr marL="820738" lvl="1" indent="-457200">
              <a:buFont typeface="+mj-lt"/>
              <a:buAutoNum type="arabicPeriod"/>
            </a:pPr>
            <a:r>
              <a:rPr lang="en-AU" dirty="0" smtClean="0"/>
              <a:t>Separate factors calculated for participants for all region combinations</a:t>
            </a:r>
          </a:p>
          <a:p>
            <a:pPr marL="820738" lvl="1" indent="-457200">
              <a:buFont typeface="+mj-lt"/>
              <a:buAutoNum type="arabicPeriod"/>
            </a:pPr>
            <a:r>
              <a:rPr lang="en-AU" dirty="0" smtClean="0"/>
              <a:t>Separate factors calculated for participants in each NEM region, aggregated as required.</a:t>
            </a:r>
          </a:p>
          <a:p>
            <a:pPr marL="471488" indent="-457200"/>
            <a:r>
              <a:rPr lang="en-AU" dirty="0" smtClean="0"/>
              <a:t>Support for AEMO’s proposal that factors should only be aggregated within a local requirement, however mixed support for option 2 and 3</a:t>
            </a:r>
          </a:p>
        </p:txBody>
      </p:sp>
    </p:spTree>
    <p:extLst>
      <p:ext uri="{BB962C8B-B14F-4D97-AF65-F5344CB8AC3E}">
        <p14:creationId xmlns:p14="http://schemas.microsoft.com/office/powerpoint/2010/main" val="4135309141"/>
      </p:ext>
    </p:extLst>
  </p:cSld>
  <p:clrMapOvr>
    <a:masterClrMapping/>
  </p:clrMapOvr>
</p:sld>
</file>

<file path=ppt/theme/theme1.xml><?xml version="1.0" encoding="utf-8"?>
<a:theme xmlns:a="http://schemas.openxmlformats.org/drawingml/2006/main" name="Office Theme">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xternal AEMO powerpoint template.pptx" id="{1C6B682F-29C1-4B7F-8BBF-507962EDAB27}" vid="{B501CB5A-AC99-4B0F-8D8B-B0C7B0429B05}"/>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xternal AEMO powerpoint template.pptx" id="{1C6B682F-29C1-4B7F-8BBF-507962EDAB27}" vid="{AD20D0BB-7AB8-4900-97BE-F6E901A2929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AEMODocument" ma:contentTypeID="0x0101009BE89D58CAF0934CA32A20BCFFD353DC001FB769A4C4523C45B5EAA74CEFA505B8" ma:contentTypeVersion="35" ma:contentTypeDescription="" ma:contentTypeScope="" ma:versionID="ba64b14908709ce2fee6ae61cd156a0e">
  <xsd:schema xmlns:xsd="http://www.w3.org/2001/XMLSchema" xmlns:xs="http://www.w3.org/2001/XMLSchema" xmlns:p="http://schemas.microsoft.com/office/2006/metadata/properties" xmlns:ns2="a14523ce-dede-483e-883a-2d83261080bd" targetNamespace="http://schemas.microsoft.com/office/2006/metadata/properties" ma:root="true" ma:fieldsID="a4d7a4fe3a9af82a65451be8539d546b"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description="" ma:hidden="true" ma:list="{f2baf17d-91b1-421c-aaef-0c2c810bb868}" ma:internalName="TaxCatchAll" ma:showField="CatchAllData" ma:web="ec581fb2-efcd-419f-afca-68928b725d50">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description="" ma:hidden="true" ma:list="{f2baf17d-91b1-421c-aaef-0c2c810bb868}" ma:internalName="TaxCatchAllLabel" ma:readOnly="true" ma:showField="CatchAllDataLabel" ma:web="ec581fb2-efcd-419f-afca-68928b725d50">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ma:readOnly="false">
      <xsd:simpleType>
        <xsd:restriction base="dms:Note"/>
      </xsd:simpleType>
    </xsd:element>
    <xsd:element name="AEMODocumentTypeTaxHTField0" ma:index="15" nillable="true" ma:taxonomy="true" ma:internalName="AEMODocumentTypeTaxHTField0" ma:taxonomyFieldName="AEMODocumentType" ma:displayName="AEMODocumentType" ma:readOnly="false" ma:default="5;#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readOnly="false"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customXsn xmlns="http://schemas.microsoft.com/office/2006/metadata/customXsn">
  <xsnLocation/>
  <cached>True</cached>
  <openByDefault>True</openByDefault>
  <xsnScope/>
</customXsn>
</file>

<file path=customXml/item4.xml><?xml version="1.0" encoding="utf-8"?>
<?mso-contentType ?>
<SharedContentType xmlns="Microsoft.SharePoint.Taxonomy.ContentTypeSync" SourceId="409ac0fb-07cb-4169-8a26-def2760b5502" ContentTypeId="0x0101009BE89D58CAF0934CA32A20BCFFD353DC" PreviousValue="false"/>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p:properties xmlns:p="http://schemas.microsoft.com/office/2006/metadata/properties" xmlns:xsi="http://www.w3.org/2001/XMLSchema-instance" xmlns:pc="http://schemas.microsoft.com/office/infopath/2007/PartnerControls">
  <documentManagement>
    <AEMOCustodian xmlns="a14523ce-dede-483e-883a-2d83261080bd">
      <UserInfo>
        <DisplayName/>
        <AccountId xsi:nil="true"/>
        <AccountType/>
      </UserInfo>
    </AEMOCustodian>
    <ArchiveDocument xmlns="a14523ce-dede-483e-883a-2d83261080bd">false</ArchiveDocument>
    <AEMODocumentTypeTaxHTField0 xmlns="a14523ce-dede-483e-883a-2d83261080bd">
      <Terms xmlns="http://schemas.microsoft.com/office/infopath/2007/PartnerControls">
        <TermInfo xmlns="http://schemas.microsoft.com/office/infopath/2007/PartnerControls">
          <TermName xmlns="http://schemas.microsoft.com/office/infopath/2007/PartnerControls">Operational Record</TermName>
          <TermId xmlns="http://schemas.microsoft.com/office/infopath/2007/PartnerControls">859762f2-4462-42eb-9744-c955c7e2c540</TermId>
        </TermInfo>
      </Terms>
    </AEMODocumentTypeTaxHTField0>
    <AEMOKeywordsTaxHTField0 xmlns="a14523ce-dede-483e-883a-2d83261080bd">
      <Terms xmlns="http://schemas.microsoft.com/office/infopath/2007/PartnerControls"/>
    </AEMOKeywordsTaxHTField0>
    <TaxCatchAll xmlns="a14523ce-dede-483e-883a-2d83261080bd">
      <Value>5</Value>
    </TaxCatchAll>
    <AEMODescription xmlns="a14523ce-dede-483e-883a-2d83261080bd" xsi:nil="true"/>
    <_dlc_DocId xmlns="a14523ce-dede-483e-883a-2d83261080bd">MARKETOPPERF-15-2512</_dlc_DocId>
    <_dlc_DocIdUrl xmlns="a14523ce-dede-483e-883a-2d83261080bd">
      <Url>http://sharedocs/sites/mop/_layouts/15/DocIdRedir.aspx?ID=MARKETOPPERF-15-2512</Url>
      <Description>MARKETOPPERF-15-2512</Description>
    </_dlc_DocIdUrl>
  </documentManagement>
</p:properties>
</file>

<file path=customXml/itemProps1.xml><?xml version="1.0" encoding="utf-8"?>
<ds:datastoreItem xmlns:ds="http://schemas.openxmlformats.org/officeDocument/2006/customXml" ds:itemID="{48C06828-7461-4187-BA2C-010E72BC0892}"/>
</file>

<file path=customXml/itemProps2.xml><?xml version="1.0" encoding="utf-8"?>
<ds:datastoreItem xmlns:ds="http://schemas.openxmlformats.org/officeDocument/2006/customXml" ds:itemID="{D0336511-D264-429B-8E75-C98844DDDC1D}"/>
</file>

<file path=customXml/itemProps3.xml><?xml version="1.0" encoding="utf-8"?>
<ds:datastoreItem xmlns:ds="http://schemas.openxmlformats.org/officeDocument/2006/customXml" ds:itemID="{1E015888-1774-4C72-AF64-00E787A2CDA2}"/>
</file>

<file path=customXml/itemProps4.xml><?xml version="1.0" encoding="utf-8"?>
<ds:datastoreItem xmlns:ds="http://schemas.openxmlformats.org/officeDocument/2006/customXml" ds:itemID="{AA08A190-2D32-4BAB-AB04-36428B1C0288}"/>
</file>

<file path=customXml/itemProps5.xml><?xml version="1.0" encoding="utf-8"?>
<ds:datastoreItem xmlns:ds="http://schemas.openxmlformats.org/officeDocument/2006/customXml" ds:itemID="{A3FF5784-7DC1-4B62-8B0D-F713A463EE58}"/>
</file>

<file path=customXml/itemProps6.xml><?xml version="1.0" encoding="utf-8"?>
<ds:datastoreItem xmlns:ds="http://schemas.openxmlformats.org/officeDocument/2006/customXml" ds:itemID="{F60E78F9-C08E-448E-871E-DB6FCA2D4678}"/>
</file>

<file path=docProps/app.xml><?xml version="1.0" encoding="utf-8"?>
<Properties xmlns="http://schemas.openxmlformats.org/officeDocument/2006/extended-properties" xmlns:vt="http://schemas.openxmlformats.org/officeDocument/2006/docPropsVTypes">
  <Template>External AEMO powerpoint template</Template>
  <TotalTime>402</TotalTime>
  <Words>1315</Words>
  <Application>Microsoft Office PowerPoint</Application>
  <PresentationFormat>On-screen Show (4:3)</PresentationFormat>
  <Paragraphs>126</Paragraphs>
  <Slides>33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33</vt:i4>
      </vt:variant>
    </vt:vector>
  </HeadingPairs>
  <TitlesOfParts>
    <vt:vector size="39" baseType="lpstr">
      <vt:lpstr>Arial</vt:lpstr>
      <vt:lpstr>Calibri</vt:lpstr>
      <vt:lpstr>Courier New</vt:lpstr>
      <vt:lpstr>Wingdings</vt:lpstr>
      <vt:lpstr>Office Theme</vt:lpstr>
      <vt:lpstr>AEMO09</vt:lpstr>
      <vt:lpstr>Causer Pays Workshop</vt:lpstr>
      <vt:lpstr>Objectives of the workshop</vt:lpstr>
      <vt:lpstr>Agenda</vt:lpstr>
      <vt:lpstr>Background to consultation</vt:lpstr>
      <vt:lpstr>Driver for the review</vt:lpstr>
      <vt:lpstr>Factors during Asynchronous operation</vt:lpstr>
      <vt:lpstr>Consultation Timing</vt:lpstr>
      <vt:lpstr>Submissions to AEMO questions</vt:lpstr>
      <vt:lpstr>Issue 1: Local requirements</vt:lpstr>
      <vt:lpstr>Issue 2: Portfolio netting</vt:lpstr>
      <vt:lpstr>Issue 3: Sample Period Netting</vt:lpstr>
      <vt:lpstr>Issue 4: Size and Timing of Sample Period</vt:lpstr>
      <vt:lpstr>Issue 5: Treatment of non-metered market generation</vt:lpstr>
      <vt:lpstr>Issue 6: Zero or positive factors</vt:lpstr>
      <vt:lpstr>Issue 7: Registration changes</vt:lpstr>
      <vt:lpstr>Issue 8: Unreliable Data</vt:lpstr>
      <vt:lpstr>Issue 9: Publication of Data</vt:lpstr>
      <vt:lpstr>Issue 10: Causer Pays Documentation</vt:lpstr>
      <vt:lpstr>Other matters raised</vt:lpstr>
      <vt:lpstr>Suitability of input data</vt:lpstr>
      <vt:lpstr>Dispatch of semi-scheduled generators</vt:lpstr>
      <vt:lpstr>Reliability settings</vt:lpstr>
      <vt:lpstr>Metered Below Zero</vt:lpstr>
      <vt:lpstr>Frequency Dead-band</vt:lpstr>
      <vt:lpstr>Combined Metered unit factor</vt:lpstr>
      <vt:lpstr>Wind Coalition Consultant report</vt:lpstr>
      <vt:lpstr>Barriers to Entry and complexity</vt:lpstr>
      <vt:lpstr>Broader framework matters</vt:lpstr>
      <vt:lpstr>MASS Consultation</vt:lpstr>
      <vt:lpstr>Future Power System Security</vt:lpstr>
      <vt:lpstr>Meeting close</vt:lpstr>
      <vt:lpstr>Next Steps</vt:lpstr>
      <vt:lpstr>Any further questions</vt:lpstr>
    </vt:vector>
  </TitlesOfParts>
  <Company>AEMO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Muffett</dc:creator>
  <cp:lastModifiedBy>Hugh Ridgway</cp:lastModifiedBy>
  <cp:revision>34</cp:revision>
  <dcterms:created xsi:type="dcterms:W3CDTF">2017-03-08T04:48:04Z</dcterms:created>
  <dcterms:modified xsi:type="dcterms:W3CDTF">2017-04-12T06:13:59Z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0x0101009BE89D58CAF0934CA32A20BCFFD353DC001FB769A4C4523C45B5EAA74CEFA505B8</vt:lpwstr>
  </property>
  <property fmtid="{D5CDD505-2E9C-101B-9397-08002B2CF9AE}" pid="3" name="_dlc_DocIdItemGuid">
    <vt:lpwstr>e1c6739e-cef6-438d-8ac2-6c15fa0eed33</vt:lpwstr>
  </property>
  <property fmtid="{D5CDD505-2E9C-101B-9397-08002B2CF9AE}" pid="4" name="AEMODocumentType">
    <vt:lpwstr>5;#Operational Record|859762f2-4462-42eb-9744-c955c7e2c540</vt:lpwstr>
  </property>
  <property fmtid="{D5CDD505-2E9C-101B-9397-08002B2CF9AE}" pid="5" name="AEMOKeywords">
    <vt:lpwstr/>
  </property>
</Properties>
</file>