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68" r:id="rId5"/>
    <p:sldId id="362" r:id="rId6"/>
    <p:sldId id="1100" r:id="rId7"/>
    <p:sldId id="280" r:id="rId8"/>
    <p:sldId id="367" r:id="rId9"/>
    <p:sldId id="768" r:id="rId10"/>
    <p:sldId id="663" r:id="rId11"/>
    <p:sldId id="1467" r:id="rId12"/>
    <p:sldId id="1461" r:id="rId13"/>
    <p:sldId id="1468" r:id="rId14"/>
    <p:sldId id="1462" r:id="rId15"/>
    <p:sldId id="1480" r:id="rId16"/>
    <p:sldId id="323" r:id="rId17"/>
    <p:sldId id="282" r:id="rId18"/>
    <p:sldId id="283" r:id="rId19"/>
    <p:sldId id="316" r:id="rId20"/>
    <p:sldId id="1117" r:id="rId21"/>
    <p:sldId id="1455" r:id="rId22"/>
    <p:sldId id="1456" r:id="rId23"/>
    <p:sldId id="1458" r:id="rId24"/>
    <p:sldId id="1118" r:id="rId25"/>
    <p:sldId id="1463" r:id="rId26"/>
    <p:sldId id="1474" r:id="rId27"/>
    <p:sldId id="1479" r:id="rId28"/>
    <p:sldId id="1469" r:id="rId29"/>
    <p:sldId id="1472" r:id="rId30"/>
    <p:sldId id="1473" r:id="rId31"/>
    <p:sldId id="1119" r:id="rId32"/>
    <p:sldId id="441" r:id="rId33"/>
    <p:sldId id="1080" r:id="rId34"/>
    <p:sldId id="1107" r:id="rId35"/>
    <p:sldId id="1470" r:id="rId36"/>
    <p:sldId id="1120" r:id="rId37"/>
    <p:sldId id="1061" r:id="rId38"/>
    <p:sldId id="1060" r:id="rId39"/>
    <p:sldId id="1454" r:id="rId40"/>
    <p:sldId id="1466" r:id="rId41"/>
    <p:sldId id="1104" r:id="rId42"/>
    <p:sldId id="261" r:id="rId43"/>
  </p:sldIdLst>
  <p:sldSz cx="10691813" cy="7559675"/>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rodie" initials="EB" lastIdx="5" clrIdx="0">
    <p:extLst>
      <p:ext uri="{19B8F6BF-5375-455C-9EA6-DF929625EA0E}">
        <p15:presenceInfo xmlns:p15="http://schemas.microsoft.com/office/powerpoint/2012/main" userId="S-1-5-21-256186967-1468483519-2110688028-50135" providerId="AD"/>
      </p:ext>
    </p:extLst>
  </p:cmAuthor>
  <p:cmAuthor id="2" name="Monica Morona" initials="MM" lastIdx="3" clrIdx="1">
    <p:extLst>
      <p:ext uri="{19B8F6BF-5375-455C-9EA6-DF929625EA0E}">
        <p15:presenceInfo xmlns:p15="http://schemas.microsoft.com/office/powerpoint/2012/main" userId="S-1-5-21-256186967-1468483519-2110688028-65896" providerId="AD"/>
      </p:ext>
    </p:extLst>
  </p:cmAuthor>
  <p:cmAuthor id="3" name="Greg Minney" initials="GM" lastIdx="1" clrIdx="2">
    <p:extLst>
      <p:ext uri="{19B8F6BF-5375-455C-9EA6-DF929625EA0E}">
        <p15:presenceInfo xmlns:p15="http://schemas.microsoft.com/office/powerpoint/2012/main" userId="S-1-5-21-256186967-1468483519-2110688028-65886" providerId="AD"/>
      </p:ext>
    </p:extLst>
  </p:cmAuthor>
  <p:cmAuthor id="4" name="Carol Bosnjak" initials="CB" lastIdx="1" clrIdx="3">
    <p:extLst>
      <p:ext uri="{19B8F6BF-5375-455C-9EA6-DF929625EA0E}">
        <p15:presenceInfo xmlns:p15="http://schemas.microsoft.com/office/powerpoint/2012/main" userId="S::Carol.Bosnjak@aemo.com.au::600c1e65-3783-49a7-928f-fac047940cb9" providerId="AD"/>
      </p:ext>
    </p:extLst>
  </p:cmAuthor>
  <p:cmAuthor id="5" name="Emily Brodie" initials="EB [2]" lastIdx="3" clrIdx="4">
    <p:extLst>
      <p:ext uri="{19B8F6BF-5375-455C-9EA6-DF929625EA0E}">
        <p15:presenceInfo xmlns:p15="http://schemas.microsoft.com/office/powerpoint/2012/main" userId="S::emily.brodie@aemo.com.au::49ce462e-3502-4f24-a4dc-37209137f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A8F"/>
    <a:srgbClr val="DA5F0C"/>
    <a:srgbClr val="583A5F"/>
    <a:srgbClr val="51103C"/>
    <a:srgbClr val="660033"/>
    <a:srgbClr val="A40052"/>
    <a:srgbClr val="990033"/>
    <a:srgbClr val="360F3C"/>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97429-9C00-48C5-A51A-D29960A7C61C}" v="2" dt="2020-07-31T00:28:02.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32" autoAdjust="0"/>
  </p:normalViewPr>
  <p:slideViewPr>
    <p:cSldViewPr snapToGrid="0">
      <p:cViewPr varScale="1">
        <p:scale>
          <a:sx n="43" d="100"/>
          <a:sy n="43" d="100"/>
        </p:scale>
        <p:origin x="1752" y="40"/>
      </p:cViewPr>
      <p:guideLst/>
    </p:cSldViewPr>
  </p:slideViewPr>
  <p:notesTextViewPr>
    <p:cViewPr>
      <p:scale>
        <a:sx n="1" d="1"/>
        <a:sy n="1" d="1"/>
      </p:scale>
      <p:origin x="0" y="-46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6B25E-0FE8-4D2F-9994-865EC31D0BBA}"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en-AU"/>
        </a:p>
      </dgm:t>
    </dgm:pt>
    <dgm:pt modelId="{31017A1B-4986-45F0-B03E-C58B676B4E5B}">
      <dgm:prSet phldrT="[Text]" custT="1"/>
      <dgm:spPr>
        <a:xfrm>
          <a:off x="3435464" y="296470"/>
          <a:ext cx="2096425" cy="820527"/>
        </a:xfrm>
        <a:prstGeom prst="roundRect">
          <a:avLst>
            <a:gd name="adj" fmla="val 10000"/>
          </a:avLst>
        </a:prstGeom>
        <a:solidFill>
          <a:schemeClr val="bg2">
            <a:lumMod val="2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AU" sz="1400" b="1" kern="1200">
              <a:solidFill>
                <a:srgbClr val="FFFFFF"/>
              </a:solidFill>
              <a:latin typeface="Segoe UI Semilight"/>
              <a:ea typeface="+mn-ea"/>
              <a:cs typeface="+mn-cs"/>
            </a:rPr>
            <a:t>Executive</a:t>
          </a:r>
        </a:p>
        <a:p>
          <a:pPr>
            <a:buNone/>
          </a:pPr>
          <a:r>
            <a:rPr lang="en-AU" sz="1400" b="1" kern="1200">
              <a:solidFill>
                <a:srgbClr val="FFFFFF"/>
              </a:solidFill>
              <a:latin typeface="Segoe UI Semilight"/>
              <a:ea typeface="+mn-ea"/>
              <a:cs typeface="+mn-cs"/>
            </a:rPr>
            <a:t>Forum (EF)</a:t>
          </a:r>
        </a:p>
      </dgm:t>
    </dgm:pt>
    <dgm:pt modelId="{99E8A4D3-0042-4102-9DBE-A5F8323068C5}" type="parTrans" cxnId="{04A5302C-C7FB-49EC-BED3-7EF5CA624478}">
      <dgm:prSet/>
      <dgm:spPr/>
      <dgm:t>
        <a:bodyPr/>
        <a:lstStyle/>
        <a:p>
          <a:endParaRPr lang="en-AU"/>
        </a:p>
      </dgm:t>
    </dgm:pt>
    <dgm:pt modelId="{06F39650-0B48-4FC8-BD0C-AA9815095078}" type="sibTrans" cxnId="{04A5302C-C7FB-49EC-BED3-7EF5CA624478}">
      <dgm:prSet/>
      <dgm:spPr/>
      <dgm:t>
        <a:bodyPr/>
        <a:lstStyle/>
        <a:p>
          <a:endParaRPr lang="en-AU"/>
        </a:p>
      </dgm:t>
    </dgm:pt>
    <dgm:pt modelId="{96AF47C1-A8EB-49B3-A3DA-B7E141095130}">
      <dgm:prSet phldrT="[Text]" custT="1"/>
      <dgm:spPr>
        <a:xfrm>
          <a:off x="3404667" y="1383397"/>
          <a:ext cx="2096425" cy="824929"/>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AU" sz="1400" b="1" kern="1200">
              <a:solidFill>
                <a:srgbClr val="FFFFFF"/>
              </a:solidFill>
              <a:latin typeface="Segoe UI Semilight"/>
              <a:ea typeface="+mn-ea"/>
              <a:cs typeface="+mn-cs"/>
            </a:rPr>
            <a:t>Program Consultative Forum (PCF) </a:t>
          </a:r>
        </a:p>
      </dgm:t>
    </dgm:pt>
    <dgm:pt modelId="{2CE6BAA8-4C02-4412-965B-1E9001F9A89C}" type="parTrans" cxnId="{26FAC2D3-8B98-4A6A-840E-7E0608A659BD}">
      <dgm:prSet/>
      <dgm:spPr>
        <a:xfrm>
          <a:off x="4407160" y="1116997"/>
          <a:ext cx="91440" cy="266399"/>
        </a:xfrm>
        <a:custGeom>
          <a:avLst/>
          <a:gdLst/>
          <a:ahLst/>
          <a:cxnLst/>
          <a:rect l="0" t="0" r="0" b="0"/>
          <a:pathLst>
            <a:path>
              <a:moveTo>
                <a:pt x="76516" y="0"/>
              </a:moveTo>
              <a:lnTo>
                <a:pt x="76516" y="133199"/>
              </a:lnTo>
              <a:lnTo>
                <a:pt x="45720" y="133199"/>
              </a:lnTo>
              <a:lnTo>
                <a:pt x="45720" y="266399"/>
              </a:lnTo>
            </a:path>
          </a:pathLst>
        </a:custGeom>
        <a:ln>
          <a:solidFill>
            <a:schemeClr val="bg2"/>
          </a:solidFill>
        </a:ln>
      </dgm:spPr>
      <dgm:t>
        <a:bodyPr/>
        <a:lstStyle/>
        <a:p>
          <a:endParaRPr lang="en-AU"/>
        </a:p>
      </dgm:t>
    </dgm:pt>
    <dgm:pt modelId="{70E54296-8314-4247-852A-CCF3934021AB}" type="sibTrans" cxnId="{26FAC2D3-8B98-4A6A-840E-7E0608A659BD}">
      <dgm:prSet/>
      <dgm:spPr/>
      <dgm:t>
        <a:bodyPr/>
        <a:lstStyle/>
        <a:p>
          <a:endParaRPr lang="en-AU"/>
        </a:p>
      </dgm:t>
    </dgm:pt>
    <dgm:pt modelId="{7415DEFA-571B-472E-A8CF-A5E7EE4F98B4}">
      <dgm:prSet phldrT="[Text]" custT="1"/>
      <dgm:spPr>
        <a:solidFill>
          <a:srgbClr val="583A5F"/>
        </a:solidFill>
        <a:ln w="12700" cap="flat" cmpd="sng" algn="ctr">
          <a:solidFill>
            <a:sysClr val="window" lastClr="FFFFFF">
              <a:hueOff val="0"/>
              <a:satOff val="0"/>
              <a:lumOff val="0"/>
              <a:alphaOff val="0"/>
            </a:sys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Systems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(SWG)</a:t>
          </a:r>
        </a:p>
      </dgm:t>
    </dgm:pt>
    <dgm:pt modelId="{5972C77E-445A-41BD-A62B-DA740C1955D5}" type="parTrans" cxnId="{FCD1BB1C-8C90-4A2E-A58D-306B41A06321}">
      <dgm:prSet/>
      <dgm:spPr>
        <a:xfrm>
          <a:off x="4407160" y="2208327"/>
          <a:ext cx="91440" cy="578501"/>
        </a:xfrm>
        <a:custGeom>
          <a:avLst/>
          <a:gdLst/>
          <a:ahLst/>
          <a:cxnLst/>
          <a:rect l="0" t="0" r="0" b="0"/>
          <a:pathLst>
            <a:path>
              <a:moveTo>
                <a:pt x="45720" y="0"/>
              </a:moveTo>
              <a:lnTo>
                <a:pt x="45720" y="289250"/>
              </a:lnTo>
              <a:lnTo>
                <a:pt x="76516" y="289250"/>
              </a:lnTo>
              <a:lnTo>
                <a:pt x="76516" y="578501"/>
              </a:lnTo>
            </a:path>
          </a:pathLst>
        </a:custGeom>
        <a:ln w="9525">
          <a:solidFill>
            <a:schemeClr val="bg2"/>
          </a:solidFill>
        </a:ln>
      </dgm:spPr>
      <dgm:t>
        <a:bodyPr/>
        <a:lstStyle/>
        <a:p>
          <a:endParaRPr lang="en-AU"/>
        </a:p>
      </dgm:t>
    </dgm:pt>
    <dgm:pt modelId="{4376CAD4-3961-480F-ACE5-CF47838C5FF2}" type="sibTrans" cxnId="{FCD1BB1C-8C90-4A2E-A58D-306B41A06321}">
      <dgm:prSet/>
      <dgm:spPr/>
      <dgm:t>
        <a:bodyPr/>
        <a:lstStyle/>
        <a:p>
          <a:endParaRPr lang="en-AU"/>
        </a:p>
      </dgm:t>
    </dgm:pt>
    <dgm:pt modelId="{00B449EA-D3E1-4E0E-A52D-3B0B0A15ED1E}">
      <dgm:prSet phldrT="[Text]" custT="1"/>
      <dgm:spPr>
        <a:xfrm>
          <a:off x="683926" y="2839700"/>
          <a:ext cx="2096425" cy="713176"/>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83820" tIns="83820" rIns="83820" bIns="83820" numCol="1" spcCol="1270" anchor="ctr" anchorCtr="0"/>
        <a:lstStyle/>
        <a:p>
          <a:pPr>
            <a:buNone/>
          </a:pPr>
          <a:r>
            <a:rPr lang="en-AU" sz="1400" b="1" kern="1200">
              <a:solidFill>
                <a:srgbClr val="FFFFFF"/>
              </a:solidFill>
              <a:latin typeface="Segoe UI Semilight"/>
              <a:ea typeface="+mn-ea"/>
              <a:cs typeface="+mn-cs"/>
            </a:rPr>
            <a:t>Readiness </a:t>
          </a:r>
        </a:p>
        <a:p>
          <a:pPr>
            <a:buNone/>
          </a:pPr>
          <a:r>
            <a:rPr lang="en-AU" sz="1400" b="1" kern="1200">
              <a:solidFill>
                <a:srgbClr val="FFFFFF"/>
              </a:solidFill>
              <a:latin typeface="Segoe UI Semilight"/>
              <a:ea typeface="+mn-ea"/>
              <a:cs typeface="+mn-cs"/>
            </a:rPr>
            <a:t>Working Group (RWG)</a:t>
          </a:r>
          <a:endParaRPr lang="en-AU" sz="1400" b="1" kern="1200">
            <a:solidFill>
              <a:sysClr val="window" lastClr="FFFFFF"/>
            </a:solidFill>
            <a:latin typeface="Calibri" panose="020F0502020204030204"/>
            <a:ea typeface="+mn-ea"/>
            <a:cs typeface="+mn-cs"/>
          </a:endParaRPr>
        </a:p>
      </dgm:t>
    </dgm:pt>
    <dgm:pt modelId="{382C74BA-EBF4-4379-A10F-19BCC71CE7E6}" type="parTrans" cxnId="{2A9CB471-0FC7-4619-97F2-7038E806A892}">
      <dgm:prSet/>
      <dgm:spPr>
        <a:xfrm>
          <a:off x="1732139" y="2208327"/>
          <a:ext cx="2720741" cy="631373"/>
        </a:xfrm>
        <a:custGeom>
          <a:avLst/>
          <a:gdLst/>
          <a:ahLst/>
          <a:cxnLst/>
          <a:rect l="0" t="0" r="0" b="0"/>
          <a:pathLst>
            <a:path>
              <a:moveTo>
                <a:pt x="2720741" y="0"/>
              </a:moveTo>
              <a:lnTo>
                <a:pt x="2720741" y="315686"/>
              </a:lnTo>
              <a:lnTo>
                <a:pt x="0" y="315686"/>
              </a:lnTo>
              <a:lnTo>
                <a:pt x="0" y="631373"/>
              </a:lnTo>
            </a:path>
          </a:pathLst>
        </a:custGeom>
        <a:noFill/>
        <a:ln w="9525" cap="flat" cmpd="sng" algn="ctr">
          <a:solidFill>
            <a:schemeClr val="bg2">
              <a:lumMod val="75000"/>
            </a:schemeClr>
          </a:solidFill>
          <a:prstDash val="solid"/>
          <a:miter lim="800000"/>
        </a:ln>
        <a:effectLst/>
      </dgm:spPr>
      <dgm:t>
        <a:bodyPr/>
        <a:lstStyle/>
        <a:p>
          <a:endParaRPr lang="en-AU"/>
        </a:p>
      </dgm:t>
    </dgm:pt>
    <dgm:pt modelId="{6E77AD57-8A03-4AB9-A07D-6F1FDC0D4923}" type="sibTrans" cxnId="{2A9CB471-0FC7-4619-97F2-7038E806A892}">
      <dgm:prSet/>
      <dgm:spPr/>
      <dgm:t>
        <a:bodyPr/>
        <a:lstStyle/>
        <a:p>
          <a:endParaRPr lang="en-AU"/>
        </a:p>
      </dgm:t>
    </dgm:pt>
    <dgm:pt modelId="{2F29A6A2-2BE4-4995-9E56-5671567E4FBC}">
      <dgm:prSet phldrT="[Text]" custT="1"/>
      <dgm:spPr>
        <a:xfrm>
          <a:off x="6079056" y="2864187"/>
          <a:ext cx="2096425" cy="756222"/>
        </a:xfrm>
        <a:prstGeom prst="roundRect">
          <a:avLst>
            <a:gd name="adj" fmla="val 10000"/>
          </a:avLst>
        </a:prstGeo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AU" sz="1400" b="1" kern="1200">
              <a:solidFill>
                <a:srgbClr val="FFFFFF"/>
              </a:solidFill>
              <a:latin typeface="Segoe UI Semilight"/>
              <a:ea typeface="+mn-ea"/>
              <a:cs typeface="+mn-cs"/>
            </a:rPr>
            <a:t>Procedures</a:t>
          </a:r>
        </a:p>
        <a:p>
          <a:pPr>
            <a:buNone/>
          </a:pPr>
          <a:r>
            <a:rPr lang="en-AU" sz="1400" b="1" kern="1200">
              <a:solidFill>
                <a:srgbClr val="E7E6E6"/>
              </a:solidFill>
              <a:latin typeface="Segoe UI Semilight"/>
              <a:ea typeface="+mn-ea"/>
              <a:cs typeface="+mn-cs"/>
            </a:rPr>
            <a:t>Working Group (PWG)</a:t>
          </a:r>
          <a:endParaRPr lang="en-AU" sz="1400" b="1" kern="1200">
            <a:solidFill>
              <a:srgbClr val="E7E6E6"/>
            </a:solidFill>
            <a:latin typeface="Calibri" panose="020F0502020204030204"/>
            <a:ea typeface="+mn-ea"/>
            <a:cs typeface="+mn-cs"/>
          </a:endParaRPr>
        </a:p>
      </dgm:t>
    </dgm:pt>
    <dgm:pt modelId="{4F0995CA-A7FD-4642-AE68-03EACA04A2EB}" type="parTrans" cxnId="{FD7A1424-0CEC-4932-8324-8DB96116C37E}">
      <dgm:prSet/>
      <dgm:spPr>
        <a:xfrm>
          <a:off x="4452880" y="2208327"/>
          <a:ext cx="2674389" cy="655859"/>
        </a:xfrm>
        <a:custGeom>
          <a:avLst/>
          <a:gdLst/>
          <a:ahLst/>
          <a:cxnLst/>
          <a:rect l="0" t="0" r="0" b="0"/>
          <a:pathLst>
            <a:path>
              <a:moveTo>
                <a:pt x="0" y="0"/>
              </a:moveTo>
              <a:lnTo>
                <a:pt x="0" y="327929"/>
              </a:lnTo>
              <a:lnTo>
                <a:pt x="2674389" y="327929"/>
              </a:lnTo>
              <a:lnTo>
                <a:pt x="2674389" y="655859"/>
              </a:lnTo>
            </a:path>
          </a:pathLst>
        </a:custGeom>
        <a:noFill/>
        <a:ln w="9525" cap="flat" cmpd="sng" algn="ctr">
          <a:solidFill>
            <a:schemeClr val="bg2">
              <a:lumMod val="75000"/>
            </a:schemeClr>
          </a:solidFill>
          <a:prstDash val="solid"/>
          <a:miter lim="800000"/>
        </a:ln>
        <a:effectLst/>
      </dgm:spPr>
      <dgm:t>
        <a:bodyPr/>
        <a:lstStyle/>
        <a:p>
          <a:endParaRPr lang="en-AU"/>
        </a:p>
      </dgm:t>
    </dgm:pt>
    <dgm:pt modelId="{83B94699-AD19-4451-B483-5349AA580DE2}" type="sibTrans" cxnId="{FD7A1424-0CEC-4932-8324-8DB96116C37E}">
      <dgm:prSet/>
      <dgm:spPr/>
      <dgm:t>
        <a:bodyPr/>
        <a:lstStyle/>
        <a:p>
          <a:endParaRPr lang="en-AU"/>
        </a:p>
      </dgm:t>
    </dgm:pt>
    <dgm:pt modelId="{D8FE6851-2E26-4B26-8AE9-CB6DF9177456}">
      <dgm:prSet phldrT="[Text]" custT="1"/>
      <dgm:spPr>
        <a:xfrm>
          <a:off x="704345" y="4608944"/>
          <a:ext cx="2096425" cy="767193"/>
        </a:xfrm>
        <a:prstGeom prst="roundRect">
          <a:avLst>
            <a:gd name="adj" fmla="val 10000"/>
          </a:avLst>
        </a:prstGeom>
        <a:solidFill>
          <a:srgbClr val="660033"/>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Industry Testing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(ITWG)</a:t>
          </a:r>
        </a:p>
      </dgm:t>
    </dgm:pt>
    <dgm:pt modelId="{EA63D8EF-D355-4920-9C78-97DD1B46B247}" type="parTrans" cxnId="{C4AFA642-2E63-48BE-8CEB-F6F3913070A8}">
      <dgm:prSet/>
      <dgm:spPr>
        <a:xfrm>
          <a:off x="1686419" y="3552876"/>
          <a:ext cx="91440" cy="1056067"/>
        </a:xfrm>
        <a:custGeom>
          <a:avLst/>
          <a:gdLst/>
          <a:ahLst/>
          <a:cxnLst/>
          <a:rect l="0" t="0" r="0" b="0"/>
          <a:pathLst>
            <a:path>
              <a:moveTo>
                <a:pt x="45720" y="0"/>
              </a:moveTo>
              <a:lnTo>
                <a:pt x="45720" y="528033"/>
              </a:lnTo>
              <a:lnTo>
                <a:pt x="66139" y="528033"/>
              </a:lnTo>
              <a:lnTo>
                <a:pt x="66139" y="1056067"/>
              </a:lnTo>
            </a:path>
          </a:pathLst>
        </a:custGeom>
        <a:noFill/>
        <a:ln w="12700" cap="flat" cmpd="sng" algn="ctr">
          <a:solidFill>
            <a:schemeClr val="bg2">
              <a:lumMod val="75000"/>
            </a:schemeClr>
          </a:solidFill>
          <a:prstDash val="solid"/>
          <a:miter lim="800000"/>
        </a:ln>
        <a:effectLst/>
      </dgm:spPr>
      <dgm:t>
        <a:bodyPr/>
        <a:lstStyle/>
        <a:p>
          <a:endParaRPr lang="en-AU"/>
        </a:p>
      </dgm:t>
    </dgm:pt>
    <dgm:pt modelId="{B9B718EA-C9FD-456D-BAAA-5F1BC88CA8DB}" type="sibTrans" cxnId="{C4AFA642-2E63-48BE-8CEB-F6F3913070A8}">
      <dgm:prSet/>
      <dgm:spPr/>
      <dgm:t>
        <a:bodyPr/>
        <a:lstStyle/>
        <a:p>
          <a:endParaRPr lang="en-AU"/>
        </a:p>
      </dgm:t>
    </dgm:pt>
    <dgm:pt modelId="{AE32D97B-B436-4143-A6CD-B7C9DAACC9FF}" type="pres">
      <dgm:prSet presAssocID="{AFA6B25E-0FE8-4D2F-9994-865EC31D0BBA}" presName="mainComposite" presStyleCnt="0">
        <dgm:presLayoutVars>
          <dgm:chPref val="1"/>
          <dgm:dir/>
          <dgm:animOne val="branch"/>
          <dgm:animLvl val="lvl"/>
          <dgm:resizeHandles val="exact"/>
        </dgm:presLayoutVars>
      </dgm:prSet>
      <dgm:spPr/>
    </dgm:pt>
    <dgm:pt modelId="{1356489C-2223-497D-AA0B-389F05077BEA}" type="pres">
      <dgm:prSet presAssocID="{AFA6B25E-0FE8-4D2F-9994-865EC31D0BBA}" presName="hierFlow" presStyleCnt="0"/>
      <dgm:spPr/>
    </dgm:pt>
    <dgm:pt modelId="{002B5740-684E-426B-B82B-B8BB15C93F1E}" type="pres">
      <dgm:prSet presAssocID="{AFA6B25E-0FE8-4D2F-9994-865EC31D0BBA}" presName="hierChild1" presStyleCnt="0">
        <dgm:presLayoutVars>
          <dgm:chPref val="1"/>
          <dgm:animOne val="branch"/>
          <dgm:animLvl val="lvl"/>
        </dgm:presLayoutVars>
      </dgm:prSet>
      <dgm:spPr/>
    </dgm:pt>
    <dgm:pt modelId="{21FB05FC-D1EE-4698-8A85-544FAF35DD3E}" type="pres">
      <dgm:prSet presAssocID="{31017A1B-4986-45F0-B03E-C58B676B4E5B}" presName="Name14" presStyleCnt="0"/>
      <dgm:spPr/>
    </dgm:pt>
    <dgm:pt modelId="{A0FA62C4-0EB0-4389-8756-00943FD7BD80}" type="pres">
      <dgm:prSet presAssocID="{31017A1B-4986-45F0-B03E-C58B676B4E5B}" presName="level1Shape" presStyleLbl="node0" presStyleIdx="0" presStyleCnt="1" custScaleY="58709" custLinFactNeighborX="-272" custLinFactNeighborY="57">
        <dgm:presLayoutVars>
          <dgm:chPref val="3"/>
        </dgm:presLayoutVars>
      </dgm:prSet>
      <dgm:spPr/>
    </dgm:pt>
    <dgm:pt modelId="{B5C952D0-21B1-4400-962B-A60369F61B75}" type="pres">
      <dgm:prSet presAssocID="{31017A1B-4986-45F0-B03E-C58B676B4E5B}" presName="hierChild2" presStyleCnt="0"/>
      <dgm:spPr/>
    </dgm:pt>
    <dgm:pt modelId="{B4764B61-71EF-4044-97DE-4842DB84B74C}" type="pres">
      <dgm:prSet presAssocID="{2CE6BAA8-4C02-4412-965B-1E9001F9A89C}" presName="Name19" presStyleLbl="parChTrans1D2" presStyleIdx="0" presStyleCnt="1"/>
      <dgm:spPr/>
    </dgm:pt>
    <dgm:pt modelId="{27E38AB3-8A9E-4847-BDF4-EDF60CE4852B}" type="pres">
      <dgm:prSet presAssocID="{96AF47C1-A8EB-49B3-A3DA-B7E141095130}" presName="Name21" presStyleCnt="0"/>
      <dgm:spPr/>
    </dgm:pt>
    <dgm:pt modelId="{48075E22-F903-4251-A93D-54778DA0876E}" type="pres">
      <dgm:prSet presAssocID="{96AF47C1-A8EB-49B3-A3DA-B7E141095130}" presName="level2Shape" presStyleLbl="node2" presStyleIdx="0" presStyleCnt="1" custScaleY="59024" custLinFactNeighborX="-1469" custLinFactNeighborY="-20939"/>
      <dgm:spPr/>
    </dgm:pt>
    <dgm:pt modelId="{6BE9A63B-937C-46D0-8B57-F9E085FF5F90}" type="pres">
      <dgm:prSet presAssocID="{96AF47C1-A8EB-49B3-A3DA-B7E141095130}" presName="hierChild3" presStyleCnt="0"/>
      <dgm:spPr/>
    </dgm:pt>
    <dgm:pt modelId="{83F83049-3F41-4EBF-ABD7-CC440FF6DB95}" type="pres">
      <dgm:prSet presAssocID="{382C74BA-EBF4-4379-A10F-19BCC71CE7E6}" presName="Name19" presStyleLbl="parChTrans1D3" presStyleIdx="0" presStyleCnt="3"/>
      <dgm:spPr/>
    </dgm:pt>
    <dgm:pt modelId="{3F310E3A-A10D-4A77-AC5E-C6872447E733}" type="pres">
      <dgm:prSet presAssocID="{00B449EA-D3E1-4E0E-A52D-3B0B0A15ED1E}" presName="Name21" presStyleCnt="0"/>
      <dgm:spPr/>
    </dgm:pt>
    <dgm:pt modelId="{759B61E4-8020-4C7C-9C69-77CE717A7307}" type="pres">
      <dgm:prSet presAssocID="{00B449EA-D3E1-4E0E-A52D-3B0B0A15ED1E}" presName="level2Shape" presStyleLbl="node3" presStyleIdx="0" presStyleCnt="3" custScaleX="99863" custScaleY="51028" custLinFactNeighborX="-301" custLinFactNeighborY="-25206"/>
      <dgm:spPr>
        <a:xfrm>
          <a:off x="1436460" y="3025197"/>
          <a:ext cx="1692898" cy="938915"/>
        </a:xfrm>
        <a:prstGeom prst="roundRect">
          <a:avLst>
            <a:gd name="adj" fmla="val 10000"/>
          </a:avLst>
        </a:prstGeom>
      </dgm:spPr>
    </dgm:pt>
    <dgm:pt modelId="{DC346011-D732-4342-9811-D9D56419BDF0}" type="pres">
      <dgm:prSet presAssocID="{00B449EA-D3E1-4E0E-A52D-3B0B0A15ED1E}" presName="hierChild3" presStyleCnt="0"/>
      <dgm:spPr/>
    </dgm:pt>
    <dgm:pt modelId="{AFEBD396-684D-43EE-B74D-5B32B1C593E2}" type="pres">
      <dgm:prSet presAssocID="{EA63D8EF-D355-4920-9C78-97DD1B46B247}" presName="Name19" presStyleLbl="parChTrans1D4" presStyleIdx="0" presStyleCnt="1"/>
      <dgm:spPr/>
    </dgm:pt>
    <dgm:pt modelId="{E48C10DF-8151-49F2-87FB-DC3C83F66D2F}" type="pres">
      <dgm:prSet presAssocID="{D8FE6851-2E26-4B26-8AE9-CB6DF9177456}" presName="Name21" presStyleCnt="0"/>
      <dgm:spPr/>
    </dgm:pt>
    <dgm:pt modelId="{99D3DFBB-9AD3-4E17-8B9B-B7A034BBFEEB}" type="pres">
      <dgm:prSet presAssocID="{D8FE6851-2E26-4B26-8AE9-CB6DF9177456}" presName="level2Shape" presStyleLbl="node4" presStyleIdx="0" presStyleCnt="1" custScaleY="54893" custLinFactNeighborX="-2171" custLinFactNeighborY="10503"/>
      <dgm:spPr/>
    </dgm:pt>
    <dgm:pt modelId="{FB876C59-F9A3-4C8D-A8B7-8CF34B24DF01}" type="pres">
      <dgm:prSet presAssocID="{D8FE6851-2E26-4B26-8AE9-CB6DF9177456}" presName="hierChild3" presStyleCnt="0"/>
      <dgm:spPr/>
    </dgm:pt>
    <dgm:pt modelId="{10DD435B-407E-43F5-A7EB-4CCFDF095CBE}" type="pres">
      <dgm:prSet presAssocID="{5972C77E-445A-41BD-A62B-DA740C1955D5}" presName="Name19" presStyleLbl="parChTrans1D3" presStyleIdx="1" presStyleCnt="3"/>
      <dgm:spPr/>
    </dgm:pt>
    <dgm:pt modelId="{2AFC0805-D9D6-46E2-8D7F-6DC8C3F72E3A}" type="pres">
      <dgm:prSet presAssocID="{7415DEFA-571B-472E-A8CF-A5E7EE4F98B4}" presName="Name21" presStyleCnt="0"/>
      <dgm:spPr/>
    </dgm:pt>
    <dgm:pt modelId="{F75F9245-64AF-4FE1-9C26-0B62B63D6128}" type="pres">
      <dgm:prSet presAssocID="{7415DEFA-571B-472E-A8CF-A5E7EE4F98B4}" presName="level2Shape" presStyleLbl="node3" presStyleIdx="1" presStyleCnt="3" custScaleY="54687" custLinFactNeighborX="236" custLinFactNeighborY="-26079"/>
      <dgm:spPr>
        <a:xfrm>
          <a:off x="3439494" y="2736970"/>
          <a:ext cx="2096304" cy="764270"/>
        </a:xfrm>
        <a:prstGeom prst="roundRect">
          <a:avLst>
            <a:gd name="adj" fmla="val 10000"/>
          </a:avLst>
        </a:prstGeom>
      </dgm:spPr>
    </dgm:pt>
    <dgm:pt modelId="{2522469A-CEE2-4266-A894-0977CB638C97}" type="pres">
      <dgm:prSet presAssocID="{7415DEFA-571B-472E-A8CF-A5E7EE4F98B4}" presName="hierChild3" presStyleCnt="0"/>
      <dgm:spPr/>
    </dgm:pt>
    <dgm:pt modelId="{300A1594-5663-408A-894F-F7FB157395C2}" type="pres">
      <dgm:prSet presAssocID="{4F0995CA-A7FD-4642-AE68-03EACA04A2EB}" presName="Name19" presStyleLbl="parChTrans1D3" presStyleIdx="2" presStyleCnt="3"/>
      <dgm:spPr/>
    </dgm:pt>
    <dgm:pt modelId="{36A66604-1E85-479F-B2B6-B0F9FF32149F}" type="pres">
      <dgm:prSet presAssocID="{2F29A6A2-2BE4-4995-9E56-5671567E4FBC}" presName="Name21" presStyleCnt="0"/>
      <dgm:spPr/>
    </dgm:pt>
    <dgm:pt modelId="{53DF610F-F5B8-4151-92A4-FBBDEA445123}" type="pres">
      <dgm:prSet presAssocID="{2F29A6A2-2BE4-4995-9E56-5671567E4FBC}" presName="level2Shape" presStyleLbl="node3" presStyleIdx="2" presStyleCnt="3" custScaleY="54108" custLinFactNeighborX="-5797" custLinFactNeighborY="-24810"/>
      <dgm:spPr/>
    </dgm:pt>
    <dgm:pt modelId="{5F3345AA-E4FA-4025-937B-13C7D5D75CCD}" type="pres">
      <dgm:prSet presAssocID="{2F29A6A2-2BE4-4995-9E56-5671567E4FBC}" presName="hierChild3" presStyleCnt="0"/>
      <dgm:spPr/>
    </dgm:pt>
    <dgm:pt modelId="{75978154-83C7-45DE-AB9B-05A4283ACA61}" type="pres">
      <dgm:prSet presAssocID="{AFA6B25E-0FE8-4D2F-9994-865EC31D0BBA}" presName="bgShapesFlow" presStyleCnt="0"/>
      <dgm:spPr/>
    </dgm:pt>
  </dgm:ptLst>
  <dgm:cxnLst>
    <dgm:cxn modelId="{81A1A40C-37F0-4ABB-99EE-3C1789A4127C}" type="presOf" srcId="{2F29A6A2-2BE4-4995-9E56-5671567E4FBC}" destId="{53DF610F-F5B8-4151-92A4-FBBDEA445123}" srcOrd="0" destOrd="0" presId="urn:microsoft.com/office/officeart/2005/8/layout/hierarchy6"/>
    <dgm:cxn modelId="{FCD1BB1C-8C90-4A2E-A58D-306B41A06321}" srcId="{96AF47C1-A8EB-49B3-A3DA-B7E141095130}" destId="{7415DEFA-571B-472E-A8CF-A5E7EE4F98B4}" srcOrd="1" destOrd="0" parTransId="{5972C77E-445A-41BD-A62B-DA740C1955D5}" sibTransId="{4376CAD4-3961-480F-ACE5-CF47838C5FF2}"/>
    <dgm:cxn modelId="{FD7A1424-0CEC-4932-8324-8DB96116C37E}" srcId="{96AF47C1-A8EB-49B3-A3DA-B7E141095130}" destId="{2F29A6A2-2BE4-4995-9E56-5671567E4FBC}" srcOrd="2" destOrd="0" parTransId="{4F0995CA-A7FD-4642-AE68-03EACA04A2EB}" sibTransId="{83B94699-AD19-4451-B483-5349AA580DE2}"/>
    <dgm:cxn modelId="{E6FF7D2B-0C4F-4507-A3CE-CE4E6A407094}" type="presOf" srcId="{EA63D8EF-D355-4920-9C78-97DD1B46B247}" destId="{AFEBD396-684D-43EE-B74D-5B32B1C593E2}" srcOrd="0" destOrd="0" presId="urn:microsoft.com/office/officeart/2005/8/layout/hierarchy6"/>
    <dgm:cxn modelId="{04A5302C-C7FB-49EC-BED3-7EF5CA624478}" srcId="{AFA6B25E-0FE8-4D2F-9994-865EC31D0BBA}" destId="{31017A1B-4986-45F0-B03E-C58B676B4E5B}" srcOrd="0" destOrd="0" parTransId="{99E8A4D3-0042-4102-9DBE-A5F8323068C5}" sibTransId="{06F39650-0B48-4FC8-BD0C-AA9815095078}"/>
    <dgm:cxn modelId="{B1998762-8033-41F5-B7BE-A160370603E2}" type="presOf" srcId="{00B449EA-D3E1-4E0E-A52D-3B0B0A15ED1E}" destId="{759B61E4-8020-4C7C-9C69-77CE717A7307}" srcOrd="0" destOrd="0" presId="urn:microsoft.com/office/officeart/2005/8/layout/hierarchy6"/>
    <dgm:cxn modelId="{C4AFA642-2E63-48BE-8CEB-F6F3913070A8}" srcId="{00B449EA-D3E1-4E0E-A52D-3B0B0A15ED1E}" destId="{D8FE6851-2E26-4B26-8AE9-CB6DF9177456}" srcOrd="0" destOrd="0" parTransId="{EA63D8EF-D355-4920-9C78-97DD1B46B247}" sibTransId="{B9B718EA-C9FD-456D-BAAA-5F1BC88CA8DB}"/>
    <dgm:cxn modelId="{2A9CB471-0FC7-4619-97F2-7038E806A892}" srcId="{96AF47C1-A8EB-49B3-A3DA-B7E141095130}" destId="{00B449EA-D3E1-4E0E-A52D-3B0B0A15ED1E}" srcOrd="0" destOrd="0" parTransId="{382C74BA-EBF4-4379-A10F-19BCC71CE7E6}" sibTransId="{6E77AD57-8A03-4AB9-A07D-6F1FDC0D4923}"/>
    <dgm:cxn modelId="{0F5F2854-C6DA-4E62-9D55-5C1D70743D7C}" type="presOf" srcId="{382C74BA-EBF4-4379-A10F-19BCC71CE7E6}" destId="{83F83049-3F41-4EBF-ABD7-CC440FF6DB95}" srcOrd="0" destOrd="0" presId="urn:microsoft.com/office/officeart/2005/8/layout/hierarchy6"/>
    <dgm:cxn modelId="{DB2B508B-4627-47F3-9884-78DC2E9C51C5}" type="presOf" srcId="{7415DEFA-571B-472E-A8CF-A5E7EE4F98B4}" destId="{F75F9245-64AF-4FE1-9C26-0B62B63D6128}" srcOrd="0" destOrd="0" presId="urn:microsoft.com/office/officeart/2005/8/layout/hierarchy6"/>
    <dgm:cxn modelId="{817F878E-6AA8-44B2-AA59-48A47279E89E}" type="presOf" srcId="{96AF47C1-A8EB-49B3-A3DA-B7E141095130}" destId="{48075E22-F903-4251-A93D-54778DA0876E}" srcOrd="0" destOrd="0" presId="urn:microsoft.com/office/officeart/2005/8/layout/hierarchy6"/>
    <dgm:cxn modelId="{3F65C6B4-0AB2-4954-991E-F2E7D490443C}" type="presOf" srcId="{4F0995CA-A7FD-4642-AE68-03EACA04A2EB}" destId="{300A1594-5663-408A-894F-F7FB157395C2}" srcOrd="0" destOrd="0" presId="urn:microsoft.com/office/officeart/2005/8/layout/hierarchy6"/>
    <dgm:cxn modelId="{607FE7BB-1471-4504-8030-F8AB62138D1F}" type="presOf" srcId="{31017A1B-4986-45F0-B03E-C58B676B4E5B}" destId="{A0FA62C4-0EB0-4389-8756-00943FD7BD80}" srcOrd="0" destOrd="0" presId="urn:microsoft.com/office/officeart/2005/8/layout/hierarchy6"/>
    <dgm:cxn modelId="{DE12F5BB-2CEC-495D-9657-9B7A9B3FE5BC}" type="presOf" srcId="{5972C77E-445A-41BD-A62B-DA740C1955D5}" destId="{10DD435B-407E-43F5-A7EB-4CCFDF095CBE}" srcOrd="0" destOrd="0" presId="urn:microsoft.com/office/officeart/2005/8/layout/hierarchy6"/>
    <dgm:cxn modelId="{E9DA3EBD-DB5B-4A14-9B69-CACCB664861D}" type="presOf" srcId="{AFA6B25E-0FE8-4D2F-9994-865EC31D0BBA}" destId="{AE32D97B-B436-4143-A6CD-B7C9DAACC9FF}" srcOrd="0" destOrd="0" presId="urn:microsoft.com/office/officeart/2005/8/layout/hierarchy6"/>
    <dgm:cxn modelId="{26FAC2D3-8B98-4A6A-840E-7E0608A659BD}" srcId="{31017A1B-4986-45F0-B03E-C58B676B4E5B}" destId="{96AF47C1-A8EB-49B3-A3DA-B7E141095130}" srcOrd="0" destOrd="0" parTransId="{2CE6BAA8-4C02-4412-965B-1E9001F9A89C}" sibTransId="{70E54296-8314-4247-852A-CCF3934021AB}"/>
    <dgm:cxn modelId="{52D445D5-5506-42F2-8C97-1A51D3277184}" type="presOf" srcId="{2CE6BAA8-4C02-4412-965B-1E9001F9A89C}" destId="{B4764B61-71EF-4044-97DE-4842DB84B74C}" srcOrd="0" destOrd="0" presId="urn:microsoft.com/office/officeart/2005/8/layout/hierarchy6"/>
    <dgm:cxn modelId="{928C18DB-C7DC-457B-9DF7-6EC1B85683CE}" type="presOf" srcId="{D8FE6851-2E26-4B26-8AE9-CB6DF9177456}" destId="{99D3DFBB-9AD3-4E17-8B9B-B7A034BBFEEB}" srcOrd="0" destOrd="0" presId="urn:microsoft.com/office/officeart/2005/8/layout/hierarchy6"/>
    <dgm:cxn modelId="{795DC00B-F679-475C-8291-121A919F0599}" type="presParOf" srcId="{AE32D97B-B436-4143-A6CD-B7C9DAACC9FF}" destId="{1356489C-2223-497D-AA0B-389F05077BEA}" srcOrd="0" destOrd="0" presId="urn:microsoft.com/office/officeart/2005/8/layout/hierarchy6"/>
    <dgm:cxn modelId="{3F943E68-3211-4014-9850-F3E4F680FEB9}" type="presParOf" srcId="{1356489C-2223-497D-AA0B-389F05077BEA}" destId="{002B5740-684E-426B-B82B-B8BB15C93F1E}" srcOrd="0" destOrd="0" presId="urn:microsoft.com/office/officeart/2005/8/layout/hierarchy6"/>
    <dgm:cxn modelId="{792476F8-0F4F-498E-93E2-E7B29380E871}" type="presParOf" srcId="{002B5740-684E-426B-B82B-B8BB15C93F1E}" destId="{21FB05FC-D1EE-4698-8A85-544FAF35DD3E}" srcOrd="0" destOrd="0" presId="urn:microsoft.com/office/officeart/2005/8/layout/hierarchy6"/>
    <dgm:cxn modelId="{E7EE9F58-FCF4-4BC1-920B-756FF0AA643F}" type="presParOf" srcId="{21FB05FC-D1EE-4698-8A85-544FAF35DD3E}" destId="{A0FA62C4-0EB0-4389-8756-00943FD7BD80}" srcOrd="0" destOrd="0" presId="urn:microsoft.com/office/officeart/2005/8/layout/hierarchy6"/>
    <dgm:cxn modelId="{952358D1-9BD5-476C-9C86-CD4572727A77}" type="presParOf" srcId="{21FB05FC-D1EE-4698-8A85-544FAF35DD3E}" destId="{B5C952D0-21B1-4400-962B-A60369F61B75}" srcOrd="1" destOrd="0" presId="urn:microsoft.com/office/officeart/2005/8/layout/hierarchy6"/>
    <dgm:cxn modelId="{43BEBF3F-95BB-4118-A505-26DEB179CD1B}" type="presParOf" srcId="{B5C952D0-21B1-4400-962B-A60369F61B75}" destId="{B4764B61-71EF-4044-97DE-4842DB84B74C}" srcOrd="0" destOrd="0" presId="urn:microsoft.com/office/officeart/2005/8/layout/hierarchy6"/>
    <dgm:cxn modelId="{865E7108-DF03-4742-B8E5-32495736191E}" type="presParOf" srcId="{B5C952D0-21B1-4400-962B-A60369F61B75}" destId="{27E38AB3-8A9E-4847-BDF4-EDF60CE4852B}" srcOrd="1" destOrd="0" presId="urn:microsoft.com/office/officeart/2005/8/layout/hierarchy6"/>
    <dgm:cxn modelId="{E0426AE9-271F-4965-ACC9-7E3A2CCC18A0}" type="presParOf" srcId="{27E38AB3-8A9E-4847-BDF4-EDF60CE4852B}" destId="{48075E22-F903-4251-A93D-54778DA0876E}" srcOrd="0" destOrd="0" presId="urn:microsoft.com/office/officeart/2005/8/layout/hierarchy6"/>
    <dgm:cxn modelId="{F5E8F207-176B-421C-9B36-E473585EB20D}" type="presParOf" srcId="{27E38AB3-8A9E-4847-BDF4-EDF60CE4852B}" destId="{6BE9A63B-937C-46D0-8B57-F9E085FF5F90}" srcOrd="1" destOrd="0" presId="urn:microsoft.com/office/officeart/2005/8/layout/hierarchy6"/>
    <dgm:cxn modelId="{69FAA8B4-1013-40DB-B7EF-8DB47BAAA5CB}" type="presParOf" srcId="{6BE9A63B-937C-46D0-8B57-F9E085FF5F90}" destId="{83F83049-3F41-4EBF-ABD7-CC440FF6DB95}" srcOrd="0" destOrd="0" presId="urn:microsoft.com/office/officeart/2005/8/layout/hierarchy6"/>
    <dgm:cxn modelId="{A50AB9EA-B97D-400C-AE74-1FA758190FE9}" type="presParOf" srcId="{6BE9A63B-937C-46D0-8B57-F9E085FF5F90}" destId="{3F310E3A-A10D-4A77-AC5E-C6872447E733}" srcOrd="1" destOrd="0" presId="urn:microsoft.com/office/officeart/2005/8/layout/hierarchy6"/>
    <dgm:cxn modelId="{B5CEF3DB-C0A9-4E28-A51B-92E1737605B0}" type="presParOf" srcId="{3F310E3A-A10D-4A77-AC5E-C6872447E733}" destId="{759B61E4-8020-4C7C-9C69-77CE717A7307}" srcOrd="0" destOrd="0" presId="urn:microsoft.com/office/officeart/2005/8/layout/hierarchy6"/>
    <dgm:cxn modelId="{C603B620-8310-4DE7-8AE0-5B1852D4BFBC}" type="presParOf" srcId="{3F310E3A-A10D-4A77-AC5E-C6872447E733}" destId="{DC346011-D732-4342-9811-D9D56419BDF0}" srcOrd="1" destOrd="0" presId="urn:microsoft.com/office/officeart/2005/8/layout/hierarchy6"/>
    <dgm:cxn modelId="{0DDE0906-C0F0-44A1-B527-7B5E613F83CE}" type="presParOf" srcId="{DC346011-D732-4342-9811-D9D56419BDF0}" destId="{AFEBD396-684D-43EE-B74D-5B32B1C593E2}" srcOrd="0" destOrd="0" presId="urn:microsoft.com/office/officeart/2005/8/layout/hierarchy6"/>
    <dgm:cxn modelId="{D4634396-9DD5-44CE-B7C8-BA5B33A8BA9C}" type="presParOf" srcId="{DC346011-D732-4342-9811-D9D56419BDF0}" destId="{E48C10DF-8151-49F2-87FB-DC3C83F66D2F}" srcOrd="1" destOrd="0" presId="urn:microsoft.com/office/officeart/2005/8/layout/hierarchy6"/>
    <dgm:cxn modelId="{9C6F373F-B3DC-469F-BB5C-6D8E7C132820}" type="presParOf" srcId="{E48C10DF-8151-49F2-87FB-DC3C83F66D2F}" destId="{99D3DFBB-9AD3-4E17-8B9B-B7A034BBFEEB}" srcOrd="0" destOrd="0" presId="urn:microsoft.com/office/officeart/2005/8/layout/hierarchy6"/>
    <dgm:cxn modelId="{5BE66493-EBF6-4EB3-B27B-AADC4672E0A3}" type="presParOf" srcId="{E48C10DF-8151-49F2-87FB-DC3C83F66D2F}" destId="{FB876C59-F9A3-4C8D-A8B7-8CF34B24DF01}" srcOrd="1" destOrd="0" presId="urn:microsoft.com/office/officeart/2005/8/layout/hierarchy6"/>
    <dgm:cxn modelId="{AAFE4799-4D9F-42E6-B8C7-A7B755A14747}" type="presParOf" srcId="{6BE9A63B-937C-46D0-8B57-F9E085FF5F90}" destId="{10DD435B-407E-43F5-A7EB-4CCFDF095CBE}" srcOrd="2" destOrd="0" presId="urn:microsoft.com/office/officeart/2005/8/layout/hierarchy6"/>
    <dgm:cxn modelId="{6E394C5F-0C49-4516-B8DF-80D52F285208}" type="presParOf" srcId="{6BE9A63B-937C-46D0-8B57-F9E085FF5F90}" destId="{2AFC0805-D9D6-46E2-8D7F-6DC8C3F72E3A}" srcOrd="3" destOrd="0" presId="urn:microsoft.com/office/officeart/2005/8/layout/hierarchy6"/>
    <dgm:cxn modelId="{C910D303-A283-4089-9C4A-9035914429CC}" type="presParOf" srcId="{2AFC0805-D9D6-46E2-8D7F-6DC8C3F72E3A}" destId="{F75F9245-64AF-4FE1-9C26-0B62B63D6128}" srcOrd="0" destOrd="0" presId="urn:microsoft.com/office/officeart/2005/8/layout/hierarchy6"/>
    <dgm:cxn modelId="{B164F1E7-4967-492D-A797-E6640800093D}" type="presParOf" srcId="{2AFC0805-D9D6-46E2-8D7F-6DC8C3F72E3A}" destId="{2522469A-CEE2-4266-A894-0977CB638C97}" srcOrd="1" destOrd="0" presId="urn:microsoft.com/office/officeart/2005/8/layout/hierarchy6"/>
    <dgm:cxn modelId="{EF4E355D-DFDB-4574-B36A-13FDD2D4BFFC}" type="presParOf" srcId="{6BE9A63B-937C-46D0-8B57-F9E085FF5F90}" destId="{300A1594-5663-408A-894F-F7FB157395C2}" srcOrd="4" destOrd="0" presId="urn:microsoft.com/office/officeart/2005/8/layout/hierarchy6"/>
    <dgm:cxn modelId="{9E24B7D9-0380-443C-B8AC-1F0C43119A20}" type="presParOf" srcId="{6BE9A63B-937C-46D0-8B57-F9E085FF5F90}" destId="{36A66604-1E85-479F-B2B6-B0F9FF32149F}" srcOrd="5" destOrd="0" presId="urn:microsoft.com/office/officeart/2005/8/layout/hierarchy6"/>
    <dgm:cxn modelId="{6B3E3610-1923-4AA4-9F2D-129EBE686DF9}" type="presParOf" srcId="{36A66604-1E85-479F-B2B6-B0F9FF32149F}" destId="{53DF610F-F5B8-4151-92A4-FBBDEA445123}" srcOrd="0" destOrd="0" presId="urn:microsoft.com/office/officeart/2005/8/layout/hierarchy6"/>
    <dgm:cxn modelId="{3010B68A-B64C-47B0-97D0-76C35FCE4147}" type="presParOf" srcId="{36A66604-1E85-479F-B2B6-B0F9FF32149F}" destId="{5F3345AA-E4FA-4025-937B-13C7D5D75CCD}" srcOrd="1" destOrd="0" presId="urn:microsoft.com/office/officeart/2005/8/layout/hierarchy6"/>
    <dgm:cxn modelId="{E5BB5BC2-8C38-41F0-ABCD-EB27F4B5D971}" type="presParOf" srcId="{AE32D97B-B436-4143-A6CD-B7C9DAACC9FF}" destId="{75978154-83C7-45DE-AB9B-05A4283ACA6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16785-AB45-4664-B948-782506F51779}"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en-AU"/>
        </a:p>
      </dgm:t>
    </dgm:pt>
    <dgm:pt modelId="{0AC3154E-E878-40DD-9051-C849FEE939DF}">
      <dgm:prSet phldrT="[Text]"/>
      <dgm:spPr/>
      <dgm:t>
        <a:bodyPr/>
        <a:lstStyle/>
        <a:p>
          <a:r>
            <a:rPr lang="en-AU"/>
            <a:t>9-Apr-20</a:t>
          </a:r>
        </a:p>
      </dgm:t>
    </dgm:pt>
    <dgm:pt modelId="{4D9226C4-DFB3-462E-A389-0C7A1AD22326}" type="parTrans" cxnId="{BDEB021C-1D47-4D73-84DA-C595E4120687}">
      <dgm:prSet/>
      <dgm:spPr/>
      <dgm:t>
        <a:bodyPr/>
        <a:lstStyle/>
        <a:p>
          <a:endParaRPr lang="en-AU"/>
        </a:p>
      </dgm:t>
    </dgm:pt>
    <dgm:pt modelId="{26A2608B-36F2-446F-A823-8298CC1F284A}" type="sibTrans" cxnId="{BDEB021C-1D47-4D73-84DA-C595E4120687}">
      <dgm:prSet/>
      <dgm:spPr/>
      <dgm:t>
        <a:bodyPr/>
        <a:lstStyle/>
        <a:p>
          <a:endParaRPr lang="en-AU"/>
        </a:p>
      </dgm:t>
    </dgm:pt>
    <dgm:pt modelId="{A98E6B2D-A0CE-494C-8A64-F2FB76C54717}">
      <dgm:prSet phldrT="[Text]"/>
      <dgm:spPr/>
      <dgm:t>
        <a:bodyPr/>
        <a:lstStyle/>
        <a:p>
          <a:pPr rtl="0"/>
          <a:r>
            <a:rPr lang="en-AU"/>
            <a:t>AEMO submits a rule change request to AEMC</a:t>
          </a:r>
          <a:r>
            <a:rPr lang="en-AU">
              <a:latin typeface="Tw Cen MT" panose="020B0602020104020603"/>
            </a:rPr>
            <a:t> proposing a </a:t>
          </a:r>
          <a:r>
            <a:rPr lang="en-AU"/>
            <a:t>12-month deferral to the 5MS and GS rule commencements</a:t>
          </a:r>
          <a:r>
            <a:rPr lang="en-AU">
              <a:latin typeface="Tw Cen MT" panose="020B0602020104020603"/>
            </a:rPr>
            <a:t>, recognising the impact of Covid-19 on the industry.</a:t>
          </a:r>
          <a:endParaRPr lang="en-AU"/>
        </a:p>
      </dgm:t>
    </dgm:pt>
    <dgm:pt modelId="{5A5EBD04-1DA9-4471-8A7B-F713E4430C12}" type="parTrans" cxnId="{D38ADE75-762A-455B-822A-8F17B8D9E1F3}">
      <dgm:prSet/>
      <dgm:spPr/>
      <dgm:t>
        <a:bodyPr/>
        <a:lstStyle/>
        <a:p>
          <a:endParaRPr lang="en-AU"/>
        </a:p>
      </dgm:t>
    </dgm:pt>
    <dgm:pt modelId="{8F1391FB-988F-4EFA-9C4F-F89C4D95FD3F}" type="sibTrans" cxnId="{D38ADE75-762A-455B-822A-8F17B8D9E1F3}">
      <dgm:prSet/>
      <dgm:spPr/>
      <dgm:t>
        <a:bodyPr/>
        <a:lstStyle/>
        <a:p>
          <a:endParaRPr lang="en-AU"/>
        </a:p>
      </dgm:t>
    </dgm:pt>
    <dgm:pt modelId="{43A288C7-B25D-4344-B4DA-46BC4A62F282}">
      <dgm:prSet phldrT="[Text]"/>
      <dgm:spPr/>
      <dgm:t>
        <a:bodyPr/>
        <a:lstStyle/>
        <a:p>
          <a:r>
            <a:rPr lang="en-AU"/>
            <a:t>14-May-20</a:t>
          </a:r>
        </a:p>
      </dgm:t>
    </dgm:pt>
    <dgm:pt modelId="{DD8652B6-22B1-4E2E-96A8-2BC9A3CCF664}" type="parTrans" cxnId="{71605E4A-EDBD-4AA9-9F3C-05A1A1B9886E}">
      <dgm:prSet/>
      <dgm:spPr/>
      <dgm:t>
        <a:bodyPr/>
        <a:lstStyle/>
        <a:p>
          <a:endParaRPr lang="en-AU"/>
        </a:p>
      </dgm:t>
    </dgm:pt>
    <dgm:pt modelId="{F7E3324A-F22C-4CBF-A371-9D41E77756F1}" type="sibTrans" cxnId="{71605E4A-EDBD-4AA9-9F3C-05A1A1B9886E}">
      <dgm:prSet/>
      <dgm:spPr/>
      <dgm:t>
        <a:bodyPr/>
        <a:lstStyle/>
        <a:p>
          <a:endParaRPr lang="en-AU"/>
        </a:p>
      </dgm:t>
    </dgm:pt>
    <dgm:pt modelId="{4FA6F48A-AC52-4AC4-A440-BA3E31C4D72C}">
      <dgm:prSet phldrT="[Text]"/>
      <dgm:spPr/>
      <dgm:t>
        <a:bodyPr/>
        <a:lstStyle/>
        <a:p>
          <a:pPr rtl="0"/>
          <a:r>
            <a:rPr lang="en-AU"/>
            <a:t>AEMC publishes a consultation </a:t>
          </a:r>
          <a:r>
            <a:rPr lang="en-AU">
              <a:latin typeface="Tw Cen MT" panose="020B0602020104020603"/>
            </a:rPr>
            <a:t>paper and seeks</a:t>
          </a:r>
          <a:r>
            <a:rPr lang="en-AU"/>
            <a:t> feedback on the proposed rule change over a four week period</a:t>
          </a:r>
        </a:p>
      </dgm:t>
    </dgm:pt>
    <dgm:pt modelId="{A3069448-7B0B-4F16-8C9B-3C61D7217DD6}" type="parTrans" cxnId="{869933BE-A522-466E-B93F-CE45B993C209}">
      <dgm:prSet/>
      <dgm:spPr/>
      <dgm:t>
        <a:bodyPr/>
        <a:lstStyle/>
        <a:p>
          <a:endParaRPr lang="en-AU"/>
        </a:p>
      </dgm:t>
    </dgm:pt>
    <dgm:pt modelId="{8E714CF7-3F87-4653-AF58-9178DDB598A3}" type="sibTrans" cxnId="{869933BE-A522-466E-B93F-CE45B993C209}">
      <dgm:prSet/>
      <dgm:spPr/>
      <dgm:t>
        <a:bodyPr/>
        <a:lstStyle/>
        <a:p>
          <a:endParaRPr lang="en-AU"/>
        </a:p>
      </dgm:t>
    </dgm:pt>
    <dgm:pt modelId="{812DE55F-7615-4062-A093-058338A32055}">
      <dgm:prSet phldrT="[Text]"/>
      <dgm:spPr/>
      <dgm:t>
        <a:bodyPr/>
        <a:lstStyle/>
        <a:p>
          <a:r>
            <a:rPr lang="en-AU"/>
            <a:t>The consultation is carried out under the expedited rule change process</a:t>
          </a:r>
        </a:p>
      </dgm:t>
    </dgm:pt>
    <dgm:pt modelId="{535E9D9F-7AA6-4AF2-B929-8F04FE48AB7C}" type="parTrans" cxnId="{6EFC9F28-8678-4DB3-BA30-10B7CA770F45}">
      <dgm:prSet/>
      <dgm:spPr/>
      <dgm:t>
        <a:bodyPr/>
        <a:lstStyle/>
        <a:p>
          <a:endParaRPr lang="en-AU"/>
        </a:p>
      </dgm:t>
    </dgm:pt>
    <dgm:pt modelId="{CBE159A4-B434-4018-A5E2-9B8258FFA0F7}" type="sibTrans" cxnId="{6EFC9F28-8678-4DB3-BA30-10B7CA770F45}">
      <dgm:prSet/>
      <dgm:spPr/>
      <dgm:t>
        <a:bodyPr/>
        <a:lstStyle/>
        <a:p>
          <a:endParaRPr lang="en-AU"/>
        </a:p>
      </dgm:t>
    </dgm:pt>
    <dgm:pt modelId="{32B52343-A347-4539-A945-4388D44077EC}">
      <dgm:prSet phldrT="[Text]"/>
      <dgm:spPr/>
      <dgm:t>
        <a:bodyPr/>
        <a:lstStyle/>
        <a:p>
          <a:r>
            <a:rPr lang="en-AU"/>
            <a:t>9-Jul-20</a:t>
          </a:r>
        </a:p>
      </dgm:t>
    </dgm:pt>
    <dgm:pt modelId="{D40C6993-6AE3-4031-A41B-484C297A3B5F}" type="parTrans" cxnId="{56D6E5A0-163D-44AC-8695-5F4AE4F238D2}">
      <dgm:prSet/>
      <dgm:spPr/>
      <dgm:t>
        <a:bodyPr/>
        <a:lstStyle/>
        <a:p>
          <a:endParaRPr lang="en-AU"/>
        </a:p>
      </dgm:t>
    </dgm:pt>
    <dgm:pt modelId="{9B3587C7-B9D6-4E1A-B13F-751A8B73B0CD}" type="sibTrans" cxnId="{56D6E5A0-163D-44AC-8695-5F4AE4F238D2}">
      <dgm:prSet/>
      <dgm:spPr/>
      <dgm:t>
        <a:bodyPr/>
        <a:lstStyle/>
        <a:p>
          <a:endParaRPr lang="en-AU"/>
        </a:p>
      </dgm:t>
    </dgm:pt>
    <dgm:pt modelId="{A6901BFC-B51E-4BD2-A924-FFA6AD7B8D48}">
      <dgm:prSet phldrT="[Text]"/>
      <dgm:spPr/>
      <dgm:t>
        <a:bodyPr/>
        <a:lstStyle/>
        <a:p>
          <a:pPr rtl="0"/>
          <a:r>
            <a:rPr lang="en-AU"/>
            <a:t>AEMC publishes final determination</a:t>
          </a:r>
          <a:r>
            <a:rPr lang="en-AU">
              <a:latin typeface="Tw Cen MT" panose="020B0602020104020603"/>
            </a:rPr>
            <a:t> and rule</a:t>
          </a:r>
          <a:endParaRPr lang="en-AU"/>
        </a:p>
      </dgm:t>
    </dgm:pt>
    <dgm:pt modelId="{14C6E650-E631-4745-8144-17D9BF968933}" type="parTrans" cxnId="{A4D77EAD-D954-48CD-8362-3007E761739B}">
      <dgm:prSet/>
      <dgm:spPr/>
      <dgm:t>
        <a:bodyPr/>
        <a:lstStyle/>
        <a:p>
          <a:endParaRPr lang="en-AU"/>
        </a:p>
      </dgm:t>
    </dgm:pt>
    <dgm:pt modelId="{9DA55898-7BB3-47D1-9919-24877DF7BFC3}" type="sibTrans" cxnId="{A4D77EAD-D954-48CD-8362-3007E761739B}">
      <dgm:prSet/>
      <dgm:spPr/>
      <dgm:t>
        <a:bodyPr/>
        <a:lstStyle/>
        <a:p>
          <a:endParaRPr lang="en-AU"/>
        </a:p>
      </dgm:t>
    </dgm:pt>
    <dgm:pt modelId="{E175A676-CAC0-4ED9-944A-B62C768D479E}">
      <dgm:prSet phldrT="[Text]"/>
      <dgm:spPr/>
      <dgm:t>
        <a:bodyPr/>
        <a:lstStyle/>
        <a:p>
          <a:r>
            <a:rPr lang="en-AU"/>
            <a:t>5MS and GS rule commencements deferred by three months</a:t>
          </a:r>
        </a:p>
      </dgm:t>
    </dgm:pt>
    <dgm:pt modelId="{258AE04C-86CD-4270-A702-14760CB9F26A}" type="parTrans" cxnId="{787CB2F6-B9DF-4907-9012-244BDAFFF1AE}">
      <dgm:prSet/>
      <dgm:spPr/>
      <dgm:t>
        <a:bodyPr/>
        <a:lstStyle/>
        <a:p>
          <a:endParaRPr lang="en-AU"/>
        </a:p>
      </dgm:t>
    </dgm:pt>
    <dgm:pt modelId="{A0CCFAEA-51F6-405F-BF87-D92865882813}" type="sibTrans" cxnId="{787CB2F6-B9DF-4907-9012-244BDAFFF1AE}">
      <dgm:prSet/>
      <dgm:spPr/>
      <dgm:t>
        <a:bodyPr/>
        <a:lstStyle/>
        <a:p>
          <a:endParaRPr lang="en-AU"/>
        </a:p>
      </dgm:t>
    </dgm:pt>
    <dgm:pt modelId="{855890A4-D71D-4BA1-A477-9EC6F69DDFCC}" type="pres">
      <dgm:prSet presAssocID="{04516785-AB45-4664-B948-782506F51779}" presName="linearFlow" presStyleCnt="0">
        <dgm:presLayoutVars>
          <dgm:dir/>
          <dgm:animLvl val="lvl"/>
          <dgm:resizeHandles val="exact"/>
        </dgm:presLayoutVars>
      </dgm:prSet>
      <dgm:spPr/>
    </dgm:pt>
    <dgm:pt modelId="{2858A3A0-9E8B-4A66-BCB6-EF212338F25D}" type="pres">
      <dgm:prSet presAssocID="{0AC3154E-E878-40DD-9051-C849FEE939DF}" presName="composite" presStyleCnt="0"/>
      <dgm:spPr/>
    </dgm:pt>
    <dgm:pt modelId="{3223BFE7-A0CE-4B7F-92E8-749D292FC9A2}" type="pres">
      <dgm:prSet presAssocID="{0AC3154E-E878-40DD-9051-C849FEE939DF}" presName="parentText" presStyleLbl="alignNode1" presStyleIdx="0" presStyleCnt="3">
        <dgm:presLayoutVars>
          <dgm:chMax val="1"/>
          <dgm:bulletEnabled val="1"/>
        </dgm:presLayoutVars>
      </dgm:prSet>
      <dgm:spPr/>
    </dgm:pt>
    <dgm:pt modelId="{931AE0A8-3304-4ABE-9EC7-C411077BD5B3}" type="pres">
      <dgm:prSet presAssocID="{0AC3154E-E878-40DD-9051-C849FEE939DF}" presName="descendantText" presStyleLbl="alignAcc1" presStyleIdx="0" presStyleCnt="3">
        <dgm:presLayoutVars>
          <dgm:bulletEnabled val="1"/>
        </dgm:presLayoutVars>
      </dgm:prSet>
      <dgm:spPr/>
    </dgm:pt>
    <dgm:pt modelId="{1A505F75-04FD-438D-B931-C745BCEF165D}" type="pres">
      <dgm:prSet presAssocID="{26A2608B-36F2-446F-A823-8298CC1F284A}" presName="sp" presStyleCnt="0"/>
      <dgm:spPr/>
    </dgm:pt>
    <dgm:pt modelId="{C51E4C4F-7FFE-4689-A758-C1084C5407D9}" type="pres">
      <dgm:prSet presAssocID="{43A288C7-B25D-4344-B4DA-46BC4A62F282}" presName="composite" presStyleCnt="0"/>
      <dgm:spPr/>
    </dgm:pt>
    <dgm:pt modelId="{8FB350F8-A46F-4513-A273-1E05765016D6}" type="pres">
      <dgm:prSet presAssocID="{43A288C7-B25D-4344-B4DA-46BC4A62F282}" presName="parentText" presStyleLbl="alignNode1" presStyleIdx="1" presStyleCnt="3">
        <dgm:presLayoutVars>
          <dgm:chMax val="1"/>
          <dgm:bulletEnabled val="1"/>
        </dgm:presLayoutVars>
      </dgm:prSet>
      <dgm:spPr/>
    </dgm:pt>
    <dgm:pt modelId="{10515635-6C81-4649-8AFD-C9E273518F6B}" type="pres">
      <dgm:prSet presAssocID="{43A288C7-B25D-4344-B4DA-46BC4A62F282}" presName="descendantText" presStyleLbl="alignAcc1" presStyleIdx="1" presStyleCnt="3">
        <dgm:presLayoutVars>
          <dgm:bulletEnabled val="1"/>
        </dgm:presLayoutVars>
      </dgm:prSet>
      <dgm:spPr/>
    </dgm:pt>
    <dgm:pt modelId="{DBDDEC0D-72B5-4BED-BAB9-94CE2E0B1C1B}" type="pres">
      <dgm:prSet presAssocID="{F7E3324A-F22C-4CBF-A371-9D41E77756F1}" presName="sp" presStyleCnt="0"/>
      <dgm:spPr/>
    </dgm:pt>
    <dgm:pt modelId="{CE920657-F531-40A6-B105-1E7FA47C58A5}" type="pres">
      <dgm:prSet presAssocID="{32B52343-A347-4539-A945-4388D44077EC}" presName="composite" presStyleCnt="0"/>
      <dgm:spPr/>
    </dgm:pt>
    <dgm:pt modelId="{EB93A4CB-2A4F-440C-8521-FC08EB9EE428}" type="pres">
      <dgm:prSet presAssocID="{32B52343-A347-4539-A945-4388D44077EC}" presName="parentText" presStyleLbl="alignNode1" presStyleIdx="2" presStyleCnt="3">
        <dgm:presLayoutVars>
          <dgm:chMax val="1"/>
          <dgm:bulletEnabled val="1"/>
        </dgm:presLayoutVars>
      </dgm:prSet>
      <dgm:spPr/>
    </dgm:pt>
    <dgm:pt modelId="{D63811C1-BFC0-4933-9F9E-82ED75C338A7}" type="pres">
      <dgm:prSet presAssocID="{32B52343-A347-4539-A945-4388D44077EC}" presName="descendantText" presStyleLbl="alignAcc1" presStyleIdx="2" presStyleCnt="3">
        <dgm:presLayoutVars>
          <dgm:bulletEnabled val="1"/>
        </dgm:presLayoutVars>
      </dgm:prSet>
      <dgm:spPr/>
    </dgm:pt>
  </dgm:ptLst>
  <dgm:cxnLst>
    <dgm:cxn modelId="{BDEB021C-1D47-4D73-84DA-C595E4120687}" srcId="{04516785-AB45-4664-B948-782506F51779}" destId="{0AC3154E-E878-40DD-9051-C849FEE939DF}" srcOrd="0" destOrd="0" parTransId="{4D9226C4-DFB3-462E-A389-0C7A1AD22326}" sibTransId="{26A2608B-36F2-446F-A823-8298CC1F284A}"/>
    <dgm:cxn modelId="{19AD8F1C-CB3A-441F-B188-D98DCC9D1C3D}" type="presOf" srcId="{32B52343-A347-4539-A945-4388D44077EC}" destId="{EB93A4CB-2A4F-440C-8521-FC08EB9EE428}" srcOrd="0" destOrd="0" presId="urn:microsoft.com/office/officeart/2005/8/layout/chevron2"/>
    <dgm:cxn modelId="{6EFC9F28-8678-4DB3-BA30-10B7CA770F45}" srcId="{43A288C7-B25D-4344-B4DA-46BC4A62F282}" destId="{812DE55F-7615-4062-A093-058338A32055}" srcOrd="1" destOrd="0" parTransId="{535E9D9F-7AA6-4AF2-B929-8F04FE48AB7C}" sibTransId="{CBE159A4-B434-4018-A5E2-9B8258FFA0F7}"/>
    <dgm:cxn modelId="{7F3B7F3F-1FC4-4091-B93A-8D03CACECC13}" type="presOf" srcId="{812DE55F-7615-4062-A093-058338A32055}" destId="{10515635-6C81-4649-8AFD-C9E273518F6B}" srcOrd="0" destOrd="1" presId="urn:microsoft.com/office/officeart/2005/8/layout/chevron2"/>
    <dgm:cxn modelId="{71605E4A-EDBD-4AA9-9F3C-05A1A1B9886E}" srcId="{04516785-AB45-4664-B948-782506F51779}" destId="{43A288C7-B25D-4344-B4DA-46BC4A62F282}" srcOrd="1" destOrd="0" parTransId="{DD8652B6-22B1-4E2E-96A8-2BC9A3CCF664}" sibTransId="{F7E3324A-F22C-4CBF-A371-9D41E77756F1}"/>
    <dgm:cxn modelId="{D38ADE75-762A-455B-822A-8F17B8D9E1F3}" srcId="{0AC3154E-E878-40DD-9051-C849FEE939DF}" destId="{A98E6B2D-A0CE-494C-8A64-F2FB76C54717}" srcOrd="0" destOrd="0" parTransId="{5A5EBD04-1DA9-4471-8A7B-F713E4430C12}" sibTransId="{8F1391FB-988F-4EFA-9C4F-F89C4D95FD3F}"/>
    <dgm:cxn modelId="{DEF0B37B-2434-4D20-987E-6206C7DDD402}" type="presOf" srcId="{E175A676-CAC0-4ED9-944A-B62C768D479E}" destId="{D63811C1-BFC0-4933-9F9E-82ED75C338A7}" srcOrd="0" destOrd="1" presId="urn:microsoft.com/office/officeart/2005/8/layout/chevron2"/>
    <dgm:cxn modelId="{9954DE8F-0BD9-4941-93AF-5789719E4D0E}" type="presOf" srcId="{4FA6F48A-AC52-4AC4-A440-BA3E31C4D72C}" destId="{10515635-6C81-4649-8AFD-C9E273518F6B}" srcOrd="0" destOrd="0" presId="urn:microsoft.com/office/officeart/2005/8/layout/chevron2"/>
    <dgm:cxn modelId="{56D6E5A0-163D-44AC-8695-5F4AE4F238D2}" srcId="{04516785-AB45-4664-B948-782506F51779}" destId="{32B52343-A347-4539-A945-4388D44077EC}" srcOrd="2" destOrd="0" parTransId="{D40C6993-6AE3-4031-A41B-484C297A3B5F}" sibTransId="{9B3587C7-B9D6-4E1A-B13F-751A8B73B0CD}"/>
    <dgm:cxn modelId="{A4D77EAD-D954-48CD-8362-3007E761739B}" srcId="{32B52343-A347-4539-A945-4388D44077EC}" destId="{A6901BFC-B51E-4BD2-A924-FFA6AD7B8D48}" srcOrd="0" destOrd="0" parTransId="{14C6E650-E631-4745-8144-17D9BF968933}" sibTransId="{9DA55898-7BB3-47D1-9919-24877DF7BFC3}"/>
    <dgm:cxn modelId="{5FD581B3-3CE8-46F6-8DF1-CFE9FAD37812}" type="presOf" srcId="{A6901BFC-B51E-4BD2-A924-FFA6AD7B8D48}" destId="{D63811C1-BFC0-4933-9F9E-82ED75C338A7}" srcOrd="0" destOrd="0" presId="urn:microsoft.com/office/officeart/2005/8/layout/chevron2"/>
    <dgm:cxn modelId="{9498A4B8-E94E-4342-B53E-0DA7B00833AC}" type="presOf" srcId="{0AC3154E-E878-40DD-9051-C849FEE939DF}" destId="{3223BFE7-A0CE-4B7F-92E8-749D292FC9A2}" srcOrd="0" destOrd="0" presId="urn:microsoft.com/office/officeart/2005/8/layout/chevron2"/>
    <dgm:cxn modelId="{869933BE-A522-466E-B93F-CE45B993C209}" srcId="{43A288C7-B25D-4344-B4DA-46BC4A62F282}" destId="{4FA6F48A-AC52-4AC4-A440-BA3E31C4D72C}" srcOrd="0" destOrd="0" parTransId="{A3069448-7B0B-4F16-8C9B-3C61D7217DD6}" sibTransId="{8E714CF7-3F87-4653-AF58-9178DDB598A3}"/>
    <dgm:cxn modelId="{E58E6CC2-D4CB-4EF2-B6A3-DE782C4A23D3}" type="presOf" srcId="{04516785-AB45-4664-B948-782506F51779}" destId="{855890A4-D71D-4BA1-A477-9EC6F69DDFCC}" srcOrd="0" destOrd="0" presId="urn:microsoft.com/office/officeart/2005/8/layout/chevron2"/>
    <dgm:cxn modelId="{99AA81E7-B984-437B-9FC9-4982AA265EC0}" type="presOf" srcId="{A98E6B2D-A0CE-494C-8A64-F2FB76C54717}" destId="{931AE0A8-3304-4ABE-9EC7-C411077BD5B3}" srcOrd="0" destOrd="0" presId="urn:microsoft.com/office/officeart/2005/8/layout/chevron2"/>
    <dgm:cxn modelId="{787CB2F6-B9DF-4907-9012-244BDAFFF1AE}" srcId="{32B52343-A347-4539-A945-4388D44077EC}" destId="{E175A676-CAC0-4ED9-944A-B62C768D479E}" srcOrd="1" destOrd="0" parTransId="{258AE04C-86CD-4270-A702-14760CB9F26A}" sibTransId="{A0CCFAEA-51F6-405F-BF87-D92865882813}"/>
    <dgm:cxn modelId="{ECDE4FF7-4FE9-4E34-B03D-2372EC16700F}" type="presOf" srcId="{43A288C7-B25D-4344-B4DA-46BC4A62F282}" destId="{8FB350F8-A46F-4513-A273-1E05765016D6}" srcOrd="0" destOrd="0" presId="urn:microsoft.com/office/officeart/2005/8/layout/chevron2"/>
    <dgm:cxn modelId="{4251641F-2C28-4604-8404-A32274BFF577}" type="presParOf" srcId="{855890A4-D71D-4BA1-A477-9EC6F69DDFCC}" destId="{2858A3A0-9E8B-4A66-BCB6-EF212338F25D}" srcOrd="0" destOrd="0" presId="urn:microsoft.com/office/officeart/2005/8/layout/chevron2"/>
    <dgm:cxn modelId="{3592A97F-9EE8-4A68-867B-0973E4F0A098}" type="presParOf" srcId="{2858A3A0-9E8B-4A66-BCB6-EF212338F25D}" destId="{3223BFE7-A0CE-4B7F-92E8-749D292FC9A2}" srcOrd="0" destOrd="0" presId="urn:microsoft.com/office/officeart/2005/8/layout/chevron2"/>
    <dgm:cxn modelId="{DC0A6BAF-1752-4DCD-9F97-3C19F39E47AC}" type="presParOf" srcId="{2858A3A0-9E8B-4A66-BCB6-EF212338F25D}" destId="{931AE0A8-3304-4ABE-9EC7-C411077BD5B3}" srcOrd="1" destOrd="0" presId="urn:microsoft.com/office/officeart/2005/8/layout/chevron2"/>
    <dgm:cxn modelId="{22680C3E-185C-4513-A62B-733CF1A9A871}" type="presParOf" srcId="{855890A4-D71D-4BA1-A477-9EC6F69DDFCC}" destId="{1A505F75-04FD-438D-B931-C745BCEF165D}" srcOrd="1" destOrd="0" presId="urn:microsoft.com/office/officeart/2005/8/layout/chevron2"/>
    <dgm:cxn modelId="{A9C312E0-3AC9-4A91-9E08-654318BCEA8F}" type="presParOf" srcId="{855890A4-D71D-4BA1-A477-9EC6F69DDFCC}" destId="{C51E4C4F-7FFE-4689-A758-C1084C5407D9}" srcOrd="2" destOrd="0" presId="urn:microsoft.com/office/officeart/2005/8/layout/chevron2"/>
    <dgm:cxn modelId="{4E52AED8-EEA0-44A8-A849-E30A381A381F}" type="presParOf" srcId="{C51E4C4F-7FFE-4689-A758-C1084C5407D9}" destId="{8FB350F8-A46F-4513-A273-1E05765016D6}" srcOrd="0" destOrd="0" presId="urn:microsoft.com/office/officeart/2005/8/layout/chevron2"/>
    <dgm:cxn modelId="{5D816B20-2093-45C0-8AD3-FAF4C879C927}" type="presParOf" srcId="{C51E4C4F-7FFE-4689-A758-C1084C5407D9}" destId="{10515635-6C81-4649-8AFD-C9E273518F6B}" srcOrd="1" destOrd="0" presId="urn:microsoft.com/office/officeart/2005/8/layout/chevron2"/>
    <dgm:cxn modelId="{03E602EC-03C6-4D66-A434-2CEFEE349298}" type="presParOf" srcId="{855890A4-D71D-4BA1-A477-9EC6F69DDFCC}" destId="{DBDDEC0D-72B5-4BED-BAB9-94CE2E0B1C1B}" srcOrd="3" destOrd="0" presId="urn:microsoft.com/office/officeart/2005/8/layout/chevron2"/>
    <dgm:cxn modelId="{058A584D-87CD-4579-AC91-3A63C9A47EB7}" type="presParOf" srcId="{855890A4-D71D-4BA1-A477-9EC6F69DDFCC}" destId="{CE920657-F531-40A6-B105-1E7FA47C58A5}" srcOrd="4" destOrd="0" presId="urn:microsoft.com/office/officeart/2005/8/layout/chevron2"/>
    <dgm:cxn modelId="{D14B137C-5C9A-4846-BF71-C8A21741E63D}" type="presParOf" srcId="{CE920657-F531-40A6-B105-1E7FA47C58A5}" destId="{EB93A4CB-2A4F-440C-8521-FC08EB9EE428}" srcOrd="0" destOrd="0" presId="urn:microsoft.com/office/officeart/2005/8/layout/chevron2"/>
    <dgm:cxn modelId="{F67338D6-61E3-4D31-B896-8D2E05B2D988}" type="presParOf" srcId="{CE920657-F531-40A6-B105-1E7FA47C58A5}" destId="{D63811C1-BFC0-4933-9F9E-82ED75C338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CC007-0288-4972-BC42-EE131100050D}"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AU"/>
        </a:p>
      </dgm:t>
    </dgm:pt>
    <dgm:pt modelId="{734EEE7D-36E1-4BDD-9CD3-DD346464E7AA}">
      <dgm:prSet phldrT="[Text]"/>
      <dgm:spPr>
        <a:ln w="19050">
          <a:solidFill>
            <a:schemeClr val="bg1"/>
          </a:solidFill>
        </a:ln>
      </dgm:spPr>
      <dgm:t>
        <a:bodyPr/>
        <a:lstStyle/>
        <a:p>
          <a:r>
            <a:rPr lang="en-AU" b="1"/>
            <a:t>General Readiness Criteria</a:t>
          </a:r>
        </a:p>
      </dgm:t>
    </dgm:pt>
    <dgm:pt modelId="{598288F1-F6DD-41CE-97EA-A14D894F78DC}" type="parTrans" cxnId="{F5EF2D62-FAFF-4EFA-AEFE-BBB5C6409249}">
      <dgm:prSet/>
      <dgm:spPr/>
      <dgm:t>
        <a:bodyPr/>
        <a:lstStyle/>
        <a:p>
          <a:endParaRPr lang="en-AU"/>
        </a:p>
      </dgm:t>
    </dgm:pt>
    <dgm:pt modelId="{514DB701-1B0D-4B8D-8C38-347DE824B889}" type="sibTrans" cxnId="{F5EF2D62-FAFF-4EFA-AEFE-BBB5C6409249}">
      <dgm:prSet/>
      <dgm:spPr>
        <a:noFill/>
        <a:ln w="19050">
          <a:noFill/>
        </a:ln>
      </dgm:spPr>
      <dgm:t>
        <a:bodyPr/>
        <a:lstStyle/>
        <a:p>
          <a:endParaRPr lang="en-AU"/>
        </a:p>
      </dgm:t>
    </dgm:pt>
    <dgm:pt modelId="{72A863C1-1133-4339-9702-66755BA81F0A}">
      <dgm:prSet custT="1"/>
      <dgm:spPr/>
      <dgm:t>
        <a:bodyPr/>
        <a:lstStyle/>
        <a:p>
          <a:pPr>
            <a:buFont typeface="Arial" panose="020B0604020202020204" pitchFamily="34" charset="0"/>
            <a:buNone/>
          </a:pPr>
          <a:endParaRPr lang="en-AU" sz="1600"/>
        </a:p>
      </dgm:t>
    </dgm:pt>
    <dgm:pt modelId="{FD3E3618-252E-4E44-A7E0-2C7C9D08D1B9}" type="parTrans" cxnId="{A5E73D2C-DB9C-4ED6-9217-5C34D66AACEB}">
      <dgm:prSet/>
      <dgm:spPr/>
      <dgm:t>
        <a:bodyPr/>
        <a:lstStyle/>
        <a:p>
          <a:endParaRPr lang="en-AU"/>
        </a:p>
      </dgm:t>
    </dgm:pt>
    <dgm:pt modelId="{B3FB26CE-0A0D-488C-8447-30F1418DF92F}" type="sibTrans" cxnId="{A5E73D2C-DB9C-4ED6-9217-5C34D66AACEB}">
      <dgm:prSet/>
      <dgm:spPr/>
      <dgm:t>
        <a:bodyPr/>
        <a:lstStyle/>
        <a:p>
          <a:endParaRPr lang="en-AU"/>
        </a:p>
      </dgm:t>
    </dgm:pt>
    <dgm:pt modelId="{5F5EA994-F2F5-47F3-A6BE-9CB79D7F4524}">
      <dgm:prSet/>
      <dgm:spPr/>
      <dgm:t>
        <a:bodyPr/>
        <a:lstStyle/>
        <a:p>
          <a:r>
            <a:rPr lang="en-AU" b="1"/>
            <a:t>Specific Readiness Criteria</a:t>
          </a:r>
        </a:p>
      </dgm:t>
    </dgm:pt>
    <dgm:pt modelId="{B0D0ED03-42C1-4201-9F91-75D8412750FA}" type="parTrans" cxnId="{6CC14908-7331-4EA6-8DE4-E8F05F16B2DD}">
      <dgm:prSet/>
      <dgm:spPr/>
      <dgm:t>
        <a:bodyPr/>
        <a:lstStyle/>
        <a:p>
          <a:endParaRPr lang="en-AU"/>
        </a:p>
      </dgm:t>
    </dgm:pt>
    <dgm:pt modelId="{8ACCC70F-F6F3-47E8-9AD6-9AA55A81CF1B}" type="sibTrans" cxnId="{6CC14908-7331-4EA6-8DE4-E8F05F16B2DD}">
      <dgm:prSet/>
      <dgm:spPr>
        <a:noFill/>
        <a:ln w="15875">
          <a:noFill/>
        </a:ln>
      </dgm:spPr>
      <dgm:t>
        <a:bodyPr/>
        <a:lstStyle/>
        <a:p>
          <a:endParaRPr lang="en-AU"/>
        </a:p>
      </dgm:t>
    </dgm:pt>
    <dgm:pt modelId="{14D75F90-221F-4388-91A0-9C508D25D787}">
      <dgm:prSet/>
      <dgm:spPr>
        <a:ln w="19050">
          <a:solidFill>
            <a:schemeClr val="bg1"/>
          </a:solidFill>
        </a:ln>
      </dgm:spPr>
      <dgm:t>
        <a:bodyPr/>
        <a:lstStyle/>
        <a:p>
          <a:r>
            <a:rPr lang="en-AU" b="1"/>
            <a:t>Metering Transition Plan monitoring</a:t>
          </a:r>
        </a:p>
      </dgm:t>
    </dgm:pt>
    <dgm:pt modelId="{428E8EA1-CC81-419A-9D78-C41BF662DFB5}" type="parTrans" cxnId="{DD4C38A7-698C-45A4-8BA0-1F35F446F417}">
      <dgm:prSet/>
      <dgm:spPr/>
      <dgm:t>
        <a:bodyPr/>
        <a:lstStyle/>
        <a:p>
          <a:endParaRPr lang="en-AU"/>
        </a:p>
      </dgm:t>
    </dgm:pt>
    <dgm:pt modelId="{5FA1F84E-9F50-4EC1-82AE-2A912FDCE655}" type="sibTrans" cxnId="{DD4C38A7-698C-45A4-8BA0-1F35F446F417}">
      <dgm:prSet/>
      <dgm:spPr>
        <a:solidFill>
          <a:schemeClr val="bg2"/>
        </a:solidFill>
        <a:ln w="19050">
          <a:noFill/>
        </a:ln>
      </dgm:spPr>
      <dgm:t>
        <a:bodyPr/>
        <a:lstStyle/>
        <a:p>
          <a:endParaRPr lang="en-AU"/>
        </a:p>
      </dgm:t>
    </dgm:pt>
    <dgm:pt modelId="{50CF2A2A-A880-47DF-9706-5660B6DF605C}" type="pres">
      <dgm:prSet presAssocID="{DDECC007-0288-4972-BC42-EE131100050D}" presName="Name0" presStyleCnt="0">
        <dgm:presLayoutVars>
          <dgm:chMax/>
          <dgm:chPref/>
          <dgm:dir/>
          <dgm:animLvl val="lvl"/>
        </dgm:presLayoutVars>
      </dgm:prSet>
      <dgm:spPr/>
    </dgm:pt>
    <dgm:pt modelId="{EB2B7165-DF6E-4FB5-80AA-6599FBB1E4E0}" type="pres">
      <dgm:prSet presAssocID="{734EEE7D-36E1-4BDD-9CD3-DD346464E7AA}" presName="composite" presStyleCnt="0"/>
      <dgm:spPr/>
    </dgm:pt>
    <dgm:pt modelId="{E6E3F6E2-2CAF-4C44-B79C-353545247DB9}" type="pres">
      <dgm:prSet presAssocID="{734EEE7D-36E1-4BDD-9CD3-DD346464E7AA}" presName="Parent1" presStyleLbl="node1" presStyleIdx="0" presStyleCnt="6" custLinFactX="-5642" custLinFactNeighborX="-100000" custLinFactNeighborY="1351">
        <dgm:presLayoutVars>
          <dgm:chMax val="1"/>
          <dgm:chPref val="1"/>
          <dgm:bulletEnabled val="1"/>
        </dgm:presLayoutVars>
      </dgm:prSet>
      <dgm:spPr/>
    </dgm:pt>
    <dgm:pt modelId="{29A13746-FDD8-44A6-9C35-1C3B355ED5AD}" type="pres">
      <dgm:prSet presAssocID="{734EEE7D-36E1-4BDD-9CD3-DD346464E7AA}" presName="Childtext1" presStyleLbl="revTx" presStyleIdx="0" presStyleCnt="3" custLinFactNeighborX="-391" custLinFactNeighborY="460">
        <dgm:presLayoutVars>
          <dgm:chMax val="0"/>
          <dgm:chPref val="0"/>
          <dgm:bulletEnabled val="1"/>
        </dgm:presLayoutVars>
      </dgm:prSet>
      <dgm:spPr/>
    </dgm:pt>
    <dgm:pt modelId="{A01F2385-B044-4E9D-9C07-8597BAAD3767}" type="pres">
      <dgm:prSet presAssocID="{734EEE7D-36E1-4BDD-9CD3-DD346464E7AA}" presName="BalanceSpacing" presStyleCnt="0"/>
      <dgm:spPr/>
    </dgm:pt>
    <dgm:pt modelId="{8EA0FE4B-D4D9-4269-911E-9012E28B1F1A}" type="pres">
      <dgm:prSet presAssocID="{734EEE7D-36E1-4BDD-9CD3-DD346464E7AA}" presName="BalanceSpacing1" presStyleCnt="0"/>
      <dgm:spPr/>
    </dgm:pt>
    <dgm:pt modelId="{73E06B24-F977-4535-AD8F-66D4C2CD2030}" type="pres">
      <dgm:prSet presAssocID="{514DB701-1B0D-4B8D-8C38-347DE824B889}" presName="Accent1Text" presStyleLbl="node1" presStyleIdx="1" presStyleCnt="6" custLinFactNeighborY="0"/>
      <dgm:spPr/>
    </dgm:pt>
    <dgm:pt modelId="{FA3A4705-A794-4512-9826-BE94D90891BC}" type="pres">
      <dgm:prSet presAssocID="{514DB701-1B0D-4B8D-8C38-347DE824B889}" presName="spaceBetweenRectangles" presStyleCnt="0"/>
      <dgm:spPr/>
    </dgm:pt>
    <dgm:pt modelId="{109CCF2E-E440-4505-B60D-3446BCC75D3B}" type="pres">
      <dgm:prSet presAssocID="{5F5EA994-F2F5-47F3-A6BE-9CB79D7F4524}" presName="composite" presStyleCnt="0"/>
      <dgm:spPr/>
    </dgm:pt>
    <dgm:pt modelId="{919DC171-0513-45FB-A2B1-27140DC0D784}" type="pres">
      <dgm:prSet presAssocID="{5F5EA994-F2F5-47F3-A6BE-9CB79D7F4524}" presName="Parent1" presStyleLbl="node1" presStyleIdx="2" presStyleCnt="6" custLinFactNeighborX="-4016">
        <dgm:presLayoutVars>
          <dgm:chMax val="1"/>
          <dgm:chPref val="1"/>
          <dgm:bulletEnabled val="1"/>
        </dgm:presLayoutVars>
      </dgm:prSet>
      <dgm:spPr/>
    </dgm:pt>
    <dgm:pt modelId="{B8622B10-50AB-45FE-B491-4FA8C6E39776}" type="pres">
      <dgm:prSet presAssocID="{5F5EA994-F2F5-47F3-A6BE-9CB79D7F4524}" presName="Childtext1" presStyleLbl="revTx" presStyleIdx="1" presStyleCnt="3" custScaleX="124000" custScaleY="131140" custLinFactNeighborX="-14148" custLinFactNeighborY="2424">
        <dgm:presLayoutVars>
          <dgm:chMax val="0"/>
          <dgm:chPref val="0"/>
          <dgm:bulletEnabled val="1"/>
        </dgm:presLayoutVars>
      </dgm:prSet>
      <dgm:spPr/>
    </dgm:pt>
    <dgm:pt modelId="{62C502AA-A94F-4607-BCBE-98367F06E8B8}" type="pres">
      <dgm:prSet presAssocID="{5F5EA994-F2F5-47F3-A6BE-9CB79D7F4524}" presName="BalanceSpacing" presStyleCnt="0"/>
      <dgm:spPr/>
    </dgm:pt>
    <dgm:pt modelId="{9B2BF380-B345-4123-8D63-8B662B9A721D}" type="pres">
      <dgm:prSet presAssocID="{5F5EA994-F2F5-47F3-A6BE-9CB79D7F4524}" presName="BalanceSpacing1" presStyleCnt="0"/>
      <dgm:spPr/>
    </dgm:pt>
    <dgm:pt modelId="{8F6E0E23-67E9-4292-81B4-D74EF70D41A0}" type="pres">
      <dgm:prSet presAssocID="{8ACCC70F-F6F3-47E8-9AD6-9AA55A81CF1B}" presName="Accent1Text" presStyleLbl="node1" presStyleIdx="3" presStyleCnt="6" custLinFactNeighborX="-3514"/>
      <dgm:spPr/>
    </dgm:pt>
    <dgm:pt modelId="{43507E78-9AD4-44EC-B396-BE8C1A94E7B7}" type="pres">
      <dgm:prSet presAssocID="{8ACCC70F-F6F3-47E8-9AD6-9AA55A81CF1B}" presName="spaceBetweenRectangles" presStyleCnt="0"/>
      <dgm:spPr/>
    </dgm:pt>
    <dgm:pt modelId="{F8AA6D72-4092-459A-BC83-E26C812D53B5}" type="pres">
      <dgm:prSet presAssocID="{14D75F90-221F-4388-91A0-9C508D25D787}" presName="composite" presStyleCnt="0"/>
      <dgm:spPr/>
    </dgm:pt>
    <dgm:pt modelId="{D156DA55-2FFF-42C3-9B0D-22C310E3644D}" type="pres">
      <dgm:prSet presAssocID="{14D75F90-221F-4388-91A0-9C508D25D787}" presName="Parent1" presStyleLbl="node1" presStyleIdx="4" presStyleCnt="6">
        <dgm:presLayoutVars>
          <dgm:chMax val="1"/>
          <dgm:chPref val="1"/>
          <dgm:bulletEnabled val="1"/>
        </dgm:presLayoutVars>
      </dgm:prSet>
      <dgm:spPr/>
    </dgm:pt>
    <dgm:pt modelId="{6E122DC8-A229-4937-8CF9-3EEADD8EBF29}" type="pres">
      <dgm:prSet presAssocID="{14D75F90-221F-4388-91A0-9C508D25D787}" presName="Childtext1" presStyleLbl="revTx" presStyleIdx="2" presStyleCnt="3" custLinFactNeighborX="-391" custLinFactNeighborY="460">
        <dgm:presLayoutVars>
          <dgm:chMax val="0"/>
          <dgm:chPref val="0"/>
          <dgm:bulletEnabled val="1"/>
        </dgm:presLayoutVars>
      </dgm:prSet>
      <dgm:spPr/>
    </dgm:pt>
    <dgm:pt modelId="{B1B7C26F-FFED-4A9E-B3F6-BBED18C71506}" type="pres">
      <dgm:prSet presAssocID="{14D75F90-221F-4388-91A0-9C508D25D787}" presName="BalanceSpacing" presStyleCnt="0"/>
      <dgm:spPr/>
    </dgm:pt>
    <dgm:pt modelId="{EFC87B96-094F-4A67-A731-69C445CED43C}" type="pres">
      <dgm:prSet presAssocID="{14D75F90-221F-4388-91A0-9C508D25D787}" presName="BalanceSpacing1" presStyleCnt="0"/>
      <dgm:spPr/>
    </dgm:pt>
    <dgm:pt modelId="{6C925BA4-5C67-49F8-A5DB-CB346D5748FC}" type="pres">
      <dgm:prSet presAssocID="{5FA1F84E-9F50-4EC1-82AE-2A912FDCE655}" presName="Accent1Text" presStyleLbl="node1" presStyleIdx="5" presStyleCnt="6"/>
      <dgm:spPr/>
    </dgm:pt>
  </dgm:ptLst>
  <dgm:cxnLst>
    <dgm:cxn modelId="{6CC14908-7331-4EA6-8DE4-E8F05F16B2DD}" srcId="{DDECC007-0288-4972-BC42-EE131100050D}" destId="{5F5EA994-F2F5-47F3-A6BE-9CB79D7F4524}" srcOrd="1" destOrd="0" parTransId="{B0D0ED03-42C1-4201-9F91-75D8412750FA}" sibTransId="{8ACCC70F-F6F3-47E8-9AD6-9AA55A81CF1B}"/>
    <dgm:cxn modelId="{A5E73D2C-DB9C-4ED6-9217-5C34D66AACEB}" srcId="{734EEE7D-36E1-4BDD-9CD3-DD346464E7AA}" destId="{72A863C1-1133-4339-9702-66755BA81F0A}" srcOrd="0" destOrd="0" parTransId="{FD3E3618-252E-4E44-A7E0-2C7C9D08D1B9}" sibTransId="{B3FB26CE-0A0D-488C-8447-30F1418DF92F}"/>
    <dgm:cxn modelId="{F5EF2D62-FAFF-4EFA-AEFE-BBB5C6409249}" srcId="{DDECC007-0288-4972-BC42-EE131100050D}" destId="{734EEE7D-36E1-4BDD-9CD3-DD346464E7AA}" srcOrd="0" destOrd="0" parTransId="{598288F1-F6DD-41CE-97EA-A14D894F78DC}" sibTransId="{514DB701-1B0D-4B8D-8C38-347DE824B889}"/>
    <dgm:cxn modelId="{E95B6E49-D2B5-429C-B252-F7105C364B40}" type="presOf" srcId="{514DB701-1B0D-4B8D-8C38-347DE824B889}" destId="{73E06B24-F977-4535-AD8F-66D4C2CD2030}" srcOrd="0" destOrd="0" presId="urn:microsoft.com/office/officeart/2008/layout/AlternatingHexagons"/>
    <dgm:cxn modelId="{2DE6104D-64FE-4D1C-890A-FACFE361798D}" type="presOf" srcId="{5F5EA994-F2F5-47F3-A6BE-9CB79D7F4524}" destId="{919DC171-0513-45FB-A2B1-27140DC0D784}" srcOrd="0" destOrd="0" presId="urn:microsoft.com/office/officeart/2008/layout/AlternatingHexagons"/>
    <dgm:cxn modelId="{D8FB7C77-FF00-4224-88FE-D10A473920D0}" type="presOf" srcId="{72A863C1-1133-4339-9702-66755BA81F0A}" destId="{29A13746-FDD8-44A6-9C35-1C3B355ED5AD}" srcOrd="0" destOrd="0" presId="urn:microsoft.com/office/officeart/2008/layout/AlternatingHexagons"/>
    <dgm:cxn modelId="{2FDC9986-4EE3-4DF7-A81C-BECE5D84703F}" type="presOf" srcId="{5FA1F84E-9F50-4EC1-82AE-2A912FDCE655}" destId="{6C925BA4-5C67-49F8-A5DB-CB346D5748FC}" srcOrd="0" destOrd="0" presId="urn:microsoft.com/office/officeart/2008/layout/AlternatingHexagons"/>
    <dgm:cxn modelId="{4685DD8D-C6A7-4B35-99E4-A3425F5D4DA3}" type="presOf" srcId="{14D75F90-221F-4388-91A0-9C508D25D787}" destId="{D156DA55-2FFF-42C3-9B0D-22C310E3644D}" srcOrd="0" destOrd="0" presId="urn:microsoft.com/office/officeart/2008/layout/AlternatingHexagons"/>
    <dgm:cxn modelId="{62DAE78E-5731-4162-B42B-7F9803D28FB2}" type="presOf" srcId="{8ACCC70F-F6F3-47E8-9AD6-9AA55A81CF1B}" destId="{8F6E0E23-67E9-4292-81B4-D74EF70D41A0}" srcOrd="0" destOrd="0" presId="urn:microsoft.com/office/officeart/2008/layout/AlternatingHexagons"/>
    <dgm:cxn modelId="{DD4C38A7-698C-45A4-8BA0-1F35F446F417}" srcId="{DDECC007-0288-4972-BC42-EE131100050D}" destId="{14D75F90-221F-4388-91A0-9C508D25D787}" srcOrd="2" destOrd="0" parTransId="{428E8EA1-CC81-419A-9D78-C41BF662DFB5}" sibTransId="{5FA1F84E-9F50-4EC1-82AE-2A912FDCE655}"/>
    <dgm:cxn modelId="{5F005FD0-82D2-41C6-83FC-68CC625EC877}" type="presOf" srcId="{DDECC007-0288-4972-BC42-EE131100050D}" destId="{50CF2A2A-A880-47DF-9706-5660B6DF605C}" srcOrd="0" destOrd="0" presId="urn:microsoft.com/office/officeart/2008/layout/AlternatingHexagons"/>
    <dgm:cxn modelId="{DC2752FF-C04D-4686-96B4-AFDED5F674F5}" type="presOf" srcId="{734EEE7D-36E1-4BDD-9CD3-DD346464E7AA}" destId="{E6E3F6E2-2CAF-4C44-B79C-353545247DB9}" srcOrd="0" destOrd="0" presId="urn:microsoft.com/office/officeart/2008/layout/AlternatingHexagons"/>
    <dgm:cxn modelId="{DBC1DBE8-4FAC-4469-AEEC-ABB323F3F09F}" type="presParOf" srcId="{50CF2A2A-A880-47DF-9706-5660B6DF605C}" destId="{EB2B7165-DF6E-4FB5-80AA-6599FBB1E4E0}" srcOrd="0" destOrd="0" presId="urn:microsoft.com/office/officeart/2008/layout/AlternatingHexagons"/>
    <dgm:cxn modelId="{677A4457-29DB-4F02-BAA7-484C11FFF427}" type="presParOf" srcId="{EB2B7165-DF6E-4FB5-80AA-6599FBB1E4E0}" destId="{E6E3F6E2-2CAF-4C44-B79C-353545247DB9}" srcOrd="0" destOrd="0" presId="urn:microsoft.com/office/officeart/2008/layout/AlternatingHexagons"/>
    <dgm:cxn modelId="{CC234A9E-7E4E-4F2B-902C-E3097162E829}" type="presParOf" srcId="{EB2B7165-DF6E-4FB5-80AA-6599FBB1E4E0}" destId="{29A13746-FDD8-44A6-9C35-1C3B355ED5AD}" srcOrd="1" destOrd="0" presId="urn:microsoft.com/office/officeart/2008/layout/AlternatingHexagons"/>
    <dgm:cxn modelId="{994AA9CC-4190-4FCF-A092-FC216B26271D}" type="presParOf" srcId="{EB2B7165-DF6E-4FB5-80AA-6599FBB1E4E0}" destId="{A01F2385-B044-4E9D-9C07-8597BAAD3767}" srcOrd="2" destOrd="0" presId="urn:microsoft.com/office/officeart/2008/layout/AlternatingHexagons"/>
    <dgm:cxn modelId="{2BE5904A-DA6F-4E02-BD29-F086F66BE75E}" type="presParOf" srcId="{EB2B7165-DF6E-4FB5-80AA-6599FBB1E4E0}" destId="{8EA0FE4B-D4D9-4269-911E-9012E28B1F1A}" srcOrd="3" destOrd="0" presId="urn:microsoft.com/office/officeart/2008/layout/AlternatingHexagons"/>
    <dgm:cxn modelId="{C0DF0E4A-9970-4280-8490-EA0B3473565F}" type="presParOf" srcId="{EB2B7165-DF6E-4FB5-80AA-6599FBB1E4E0}" destId="{73E06B24-F977-4535-AD8F-66D4C2CD2030}" srcOrd="4" destOrd="0" presId="urn:microsoft.com/office/officeart/2008/layout/AlternatingHexagons"/>
    <dgm:cxn modelId="{01551B50-EDE2-4CCA-9AEF-3A82A24CF7FA}" type="presParOf" srcId="{50CF2A2A-A880-47DF-9706-5660B6DF605C}" destId="{FA3A4705-A794-4512-9826-BE94D90891BC}" srcOrd="1" destOrd="0" presId="urn:microsoft.com/office/officeart/2008/layout/AlternatingHexagons"/>
    <dgm:cxn modelId="{13A3FE53-F4E6-4704-BFE6-C0F1BFC74816}" type="presParOf" srcId="{50CF2A2A-A880-47DF-9706-5660B6DF605C}" destId="{109CCF2E-E440-4505-B60D-3446BCC75D3B}" srcOrd="2" destOrd="0" presId="urn:microsoft.com/office/officeart/2008/layout/AlternatingHexagons"/>
    <dgm:cxn modelId="{F0BAF7C7-8466-461F-AA2B-F04A48BAB451}" type="presParOf" srcId="{109CCF2E-E440-4505-B60D-3446BCC75D3B}" destId="{919DC171-0513-45FB-A2B1-27140DC0D784}" srcOrd="0" destOrd="0" presId="urn:microsoft.com/office/officeart/2008/layout/AlternatingHexagons"/>
    <dgm:cxn modelId="{4C7CB176-2AFE-47A7-BDF6-E338A00F3D6E}" type="presParOf" srcId="{109CCF2E-E440-4505-B60D-3446BCC75D3B}" destId="{B8622B10-50AB-45FE-B491-4FA8C6E39776}" srcOrd="1" destOrd="0" presId="urn:microsoft.com/office/officeart/2008/layout/AlternatingHexagons"/>
    <dgm:cxn modelId="{7D015025-0608-42D5-9F1B-AAD46F7046A4}" type="presParOf" srcId="{109CCF2E-E440-4505-B60D-3446BCC75D3B}" destId="{62C502AA-A94F-4607-BCBE-98367F06E8B8}" srcOrd="2" destOrd="0" presId="urn:microsoft.com/office/officeart/2008/layout/AlternatingHexagons"/>
    <dgm:cxn modelId="{99BB1935-217E-4DB9-B53B-1313992B3FA2}" type="presParOf" srcId="{109CCF2E-E440-4505-B60D-3446BCC75D3B}" destId="{9B2BF380-B345-4123-8D63-8B662B9A721D}" srcOrd="3" destOrd="0" presId="urn:microsoft.com/office/officeart/2008/layout/AlternatingHexagons"/>
    <dgm:cxn modelId="{51BE2C19-DD03-4039-ACA6-E2ED2056F858}" type="presParOf" srcId="{109CCF2E-E440-4505-B60D-3446BCC75D3B}" destId="{8F6E0E23-67E9-4292-81B4-D74EF70D41A0}" srcOrd="4" destOrd="0" presId="urn:microsoft.com/office/officeart/2008/layout/AlternatingHexagons"/>
    <dgm:cxn modelId="{1FD9D402-D692-4D14-9DE8-BC4B9E5016F9}" type="presParOf" srcId="{50CF2A2A-A880-47DF-9706-5660B6DF605C}" destId="{43507E78-9AD4-44EC-B396-BE8C1A94E7B7}" srcOrd="3" destOrd="0" presId="urn:microsoft.com/office/officeart/2008/layout/AlternatingHexagons"/>
    <dgm:cxn modelId="{6F8C9768-6820-4C99-AE89-14117119D716}" type="presParOf" srcId="{50CF2A2A-A880-47DF-9706-5660B6DF605C}" destId="{F8AA6D72-4092-459A-BC83-E26C812D53B5}" srcOrd="4" destOrd="0" presId="urn:microsoft.com/office/officeart/2008/layout/AlternatingHexagons"/>
    <dgm:cxn modelId="{446CDD83-38D4-42E8-8563-EA88F27879C3}" type="presParOf" srcId="{F8AA6D72-4092-459A-BC83-E26C812D53B5}" destId="{D156DA55-2FFF-42C3-9B0D-22C310E3644D}" srcOrd="0" destOrd="0" presId="urn:microsoft.com/office/officeart/2008/layout/AlternatingHexagons"/>
    <dgm:cxn modelId="{796517D7-3E48-415E-856A-BE9BEC3DDADE}" type="presParOf" srcId="{F8AA6D72-4092-459A-BC83-E26C812D53B5}" destId="{6E122DC8-A229-4937-8CF9-3EEADD8EBF29}" srcOrd="1" destOrd="0" presId="urn:microsoft.com/office/officeart/2008/layout/AlternatingHexagons"/>
    <dgm:cxn modelId="{1D3E4314-AC49-46F3-9F1A-C2E626401E2B}" type="presParOf" srcId="{F8AA6D72-4092-459A-BC83-E26C812D53B5}" destId="{B1B7C26F-FFED-4A9E-B3F6-BBED18C71506}" srcOrd="2" destOrd="0" presId="urn:microsoft.com/office/officeart/2008/layout/AlternatingHexagons"/>
    <dgm:cxn modelId="{D72A7268-4BE5-4D1F-B404-66550213CF38}" type="presParOf" srcId="{F8AA6D72-4092-459A-BC83-E26C812D53B5}" destId="{EFC87B96-094F-4A67-A731-69C445CED43C}" srcOrd="3" destOrd="0" presId="urn:microsoft.com/office/officeart/2008/layout/AlternatingHexagons"/>
    <dgm:cxn modelId="{3908A1FB-2120-4F8C-9597-97633E3433AB}" type="presParOf" srcId="{F8AA6D72-4092-459A-BC83-E26C812D53B5}" destId="{6C925BA4-5C67-49F8-A5DB-CB346D5748F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A62C4-0EB0-4389-8756-00943FD7BD80}">
      <dsp:nvSpPr>
        <dsp:cNvPr id="0" name=""/>
        <dsp:cNvSpPr/>
      </dsp:nvSpPr>
      <dsp:spPr>
        <a:xfrm>
          <a:off x="3430281" y="297249"/>
          <a:ext cx="2096304" cy="820479"/>
        </a:xfrm>
        <a:prstGeom prst="roundRect">
          <a:avLst>
            <a:gd name="adj" fmla="val 10000"/>
          </a:avLst>
        </a:prstGeom>
        <a:solidFill>
          <a:schemeClr val="bg2">
            <a:lumMod val="2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Executive</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Forum (EF)</a:t>
          </a:r>
        </a:p>
      </dsp:txBody>
      <dsp:txXfrm>
        <a:off x="3454312" y="321280"/>
        <a:ext cx="2048242" cy="772417"/>
      </dsp:txXfrm>
    </dsp:sp>
    <dsp:sp modelId="{B4764B61-71EF-4044-97DE-4842DB84B74C}">
      <dsp:nvSpPr>
        <dsp:cNvPr id="0" name=""/>
        <dsp:cNvSpPr/>
      </dsp:nvSpPr>
      <dsp:spPr>
        <a:xfrm>
          <a:off x="4407620" y="1117729"/>
          <a:ext cx="91440" cy="265587"/>
        </a:xfrm>
        <a:custGeom>
          <a:avLst/>
          <a:gdLst/>
          <a:ahLst/>
          <a:cxnLst/>
          <a:rect l="0" t="0" r="0" b="0"/>
          <a:pathLst>
            <a:path>
              <a:moveTo>
                <a:pt x="76516" y="0"/>
              </a:moveTo>
              <a:lnTo>
                <a:pt x="76516" y="133199"/>
              </a:lnTo>
              <a:lnTo>
                <a:pt x="45720" y="133199"/>
              </a:lnTo>
              <a:lnTo>
                <a:pt x="45720" y="266399"/>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48075E22-F903-4251-A93D-54778DA0876E}">
      <dsp:nvSpPr>
        <dsp:cNvPr id="0" name=""/>
        <dsp:cNvSpPr/>
      </dsp:nvSpPr>
      <dsp:spPr>
        <a:xfrm>
          <a:off x="3405188" y="1383316"/>
          <a:ext cx="2096304" cy="824881"/>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Program Consultative Forum (PCF) </a:t>
          </a:r>
        </a:p>
      </dsp:txBody>
      <dsp:txXfrm>
        <a:off x="3429348" y="1407476"/>
        <a:ext cx="2047984" cy="776561"/>
      </dsp:txXfrm>
    </dsp:sp>
    <dsp:sp modelId="{83F83049-3F41-4EBF-ABD7-CC440FF6DB95}">
      <dsp:nvSpPr>
        <dsp:cNvPr id="0" name=""/>
        <dsp:cNvSpPr/>
      </dsp:nvSpPr>
      <dsp:spPr>
        <a:xfrm>
          <a:off x="1752629" y="2208198"/>
          <a:ext cx="2700710" cy="499381"/>
        </a:xfrm>
        <a:custGeom>
          <a:avLst/>
          <a:gdLst/>
          <a:ahLst/>
          <a:cxnLst/>
          <a:rect l="0" t="0" r="0" b="0"/>
          <a:pathLst>
            <a:path>
              <a:moveTo>
                <a:pt x="2720741" y="0"/>
              </a:moveTo>
              <a:lnTo>
                <a:pt x="2720741" y="315686"/>
              </a:lnTo>
              <a:lnTo>
                <a:pt x="0" y="315686"/>
              </a:lnTo>
              <a:lnTo>
                <a:pt x="0" y="631373"/>
              </a:lnTo>
            </a:path>
          </a:pathLst>
        </a:custGeom>
        <a:noFill/>
        <a:ln w="9525"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59B61E4-8020-4C7C-9C69-77CE717A7307}">
      <dsp:nvSpPr>
        <dsp:cNvPr id="0" name=""/>
        <dsp:cNvSpPr/>
      </dsp:nvSpPr>
      <dsp:spPr>
        <a:xfrm>
          <a:off x="705913" y="2707580"/>
          <a:ext cx="2093432" cy="713134"/>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Readiness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(RWG)</a:t>
          </a:r>
          <a:endParaRPr lang="en-AU" sz="1400" b="1" kern="1200">
            <a:solidFill>
              <a:sysClr val="window" lastClr="FFFFFF"/>
            </a:solidFill>
            <a:latin typeface="Calibri" panose="020F0502020204030204"/>
            <a:ea typeface="+mn-ea"/>
            <a:cs typeface="+mn-cs"/>
          </a:endParaRPr>
        </a:p>
      </dsp:txBody>
      <dsp:txXfrm>
        <a:off x="726800" y="2728467"/>
        <a:ext cx="2051658" cy="671360"/>
      </dsp:txXfrm>
    </dsp:sp>
    <dsp:sp modelId="{AFEBD396-684D-43EE-B74D-5B32B1C593E2}">
      <dsp:nvSpPr>
        <dsp:cNvPr id="0" name=""/>
        <dsp:cNvSpPr/>
      </dsp:nvSpPr>
      <dsp:spPr>
        <a:xfrm>
          <a:off x="1667709" y="3420715"/>
          <a:ext cx="91440" cy="1058060"/>
        </a:xfrm>
        <a:custGeom>
          <a:avLst/>
          <a:gdLst/>
          <a:ahLst/>
          <a:cxnLst/>
          <a:rect l="0" t="0" r="0" b="0"/>
          <a:pathLst>
            <a:path>
              <a:moveTo>
                <a:pt x="45720" y="0"/>
              </a:moveTo>
              <a:lnTo>
                <a:pt x="45720" y="528033"/>
              </a:lnTo>
              <a:lnTo>
                <a:pt x="66139" y="528033"/>
              </a:lnTo>
              <a:lnTo>
                <a:pt x="66139" y="1056067"/>
              </a:lnTo>
            </a:path>
          </a:pathLst>
        </a:custGeom>
        <a:noFill/>
        <a:ln w="12700"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9D3DFBB-9AD3-4E17-8B9B-B7A034BBFEEB}">
      <dsp:nvSpPr>
        <dsp:cNvPr id="0" name=""/>
        <dsp:cNvSpPr/>
      </dsp:nvSpPr>
      <dsp:spPr>
        <a:xfrm>
          <a:off x="665276" y="4478775"/>
          <a:ext cx="2096304" cy="767149"/>
        </a:xfrm>
        <a:prstGeom prst="roundRect">
          <a:avLst>
            <a:gd name="adj" fmla="val 10000"/>
          </a:avLst>
        </a:prstGeom>
        <a:solidFill>
          <a:srgbClr val="66003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Industry Testing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(ITWG)</a:t>
          </a:r>
        </a:p>
      </dsp:txBody>
      <dsp:txXfrm>
        <a:off x="687745" y="4501244"/>
        <a:ext cx="2051366" cy="722211"/>
      </dsp:txXfrm>
    </dsp:sp>
    <dsp:sp modelId="{10DD435B-407E-43F5-A7EB-4CCFDF095CBE}">
      <dsp:nvSpPr>
        <dsp:cNvPr id="0" name=""/>
        <dsp:cNvSpPr/>
      </dsp:nvSpPr>
      <dsp:spPr>
        <a:xfrm>
          <a:off x="4407620" y="2208198"/>
          <a:ext cx="91440" cy="487181"/>
        </a:xfrm>
        <a:custGeom>
          <a:avLst/>
          <a:gdLst/>
          <a:ahLst/>
          <a:cxnLst/>
          <a:rect l="0" t="0" r="0" b="0"/>
          <a:pathLst>
            <a:path>
              <a:moveTo>
                <a:pt x="45720" y="0"/>
              </a:moveTo>
              <a:lnTo>
                <a:pt x="45720" y="289250"/>
              </a:lnTo>
              <a:lnTo>
                <a:pt x="76516" y="289250"/>
              </a:lnTo>
              <a:lnTo>
                <a:pt x="76516" y="578501"/>
              </a:lnTo>
            </a:path>
          </a:pathLst>
        </a:custGeom>
        <a:noFill/>
        <a:ln w="952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F75F9245-64AF-4FE1-9C26-0B62B63D6128}">
      <dsp:nvSpPr>
        <dsp:cNvPr id="0" name=""/>
        <dsp:cNvSpPr/>
      </dsp:nvSpPr>
      <dsp:spPr>
        <a:xfrm>
          <a:off x="3439494" y="2695379"/>
          <a:ext cx="2096304" cy="764270"/>
        </a:xfrm>
        <a:prstGeom prst="roundRect">
          <a:avLst>
            <a:gd name="adj" fmla="val 10000"/>
          </a:avLst>
        </a:prstGeom>
        <a:solidFill>
          <a:srgbClr val="583A5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Systems </a:t>
          </a:r>
        </a:p>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Working Group (SWG)</a:t>
          </a:r>
        </a:p>
      </dsp:txBody>
      <dsp:txXfrm>
        <a:off x="3461879" y="2717764"/>
        <a:ext cx="2051534" cy="719500"/>
      </dsp:txXfrm>
    </dsp:sp>
    <dsp:sp modelId="{300A1594-5663-408A-894F-F7FB157395C2}">
      <dsp:nvSpPr>
        <dsp:cNvPr id="0" name=""/>
        <dsp:cNvSpPr/>
      </dsp:nvSpPr>
      <dsp:spPr>
        <a:xfrm>
          <a:off x="4453340" y="2208198"/>
          <a:ext cx="2633031" cy="504915"/>
        </a:xfrm>
        <a:custGeom>
          <a:avLst/>
          <a:gdLst/>
          <a:ahLst/>
          <a:cxnLst/>
          <a:rect l="0" t="0" r="0" b="0"/>
          <a:pathLst>
            <a:path>
              <a:moveTo>
                <a:pt x="0" y="0"/>
              </a:moveTo>
              <a:lnTo>
                <a:pt x="0" y="327929"/>
              </a:lnTo>
              <a:lnTo>
                <a:pt x="2674389" y="327929"/>
              </a:lnTo>
              <a:lnTo>
                <a:pt x="2674389" y="655859"/>
              </a:lnTo>
            </a:path>
          </a:pathLst>
        </a:custGeom>
        <a:noFill/>
        <a:ln w="9525"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3DF610F-F5B8-4151-92A4-FBBDEA445123}">
      <dsp:nvSpPr>
        <dsp:cNvPr id="0" name=""/>
        <dsp:cNvSpPr/>
      </dsp:nvSpPr>
      <dsp:spPr>
        <a:xfrm>
          <a:off x="6038220" y="2713114"/>
          <a:ext cx="2096304" cy="756178"/>
        </a:xfrm>
        <a:prstGeom prst="roundRect">
          <a:avLst>
            <a:gd name="adj" fmla="val 10000"/>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rgbClr val="FFFFFF"/>
              </a:solidFill>
              <a:latin typeface="Segoe UI Semilight"/>
              <a:ea typeface="+mn-ea"/>
              <a:cs typeface="+mn-cs"/>
            </a:rPr>
            <a:t>Procedures</a:t>
          </a:r>
        </a:p>
        <a:p>
          <a:pPr marL="0" lvl="0" indent="0" algn="ctr" defTabSz="622300">
            <a:lnSpc>
              <a:spcPct val="90000"/>
            </a:lnSpc>
            <a:spcBef>
              <a:spcPct val="0"/>
            </a:spcBef>
            <a:spcAft>
              <a:spcPct val="35000"/>
            </a:spcAft>
            <a:buNone/>
          </a:pPr>
          <a:r>
            <a:rPr lang="en-AU" sz="1400" b="1" kern="1200">
              <a:solidFill>
                <a:srgbClr val="E7E6E6"/>
              </a:solidFill>
              <a:latin typeface="Segoe UI Semilight"/>
              <a:ea typeface="+mn-ea"/>
              <a:cs typeface="+mn-cs"/>
            </a:rPr>
            <a:t>Working Group (PWG)</a:t>
          </a:r>
          <a:endParaRPr lang="en-AU" sz="1400" b="1" kern="1200">
            <a:solidFill>
              <a:srgbClr val="E7E6E6"/>
            </a:solidFill>
            <a:latin typeface="Calibri" panose="020F0502020204030204"/>
            <a:ea typeface="+mn-ea"/>
            <a:cs typeface="+mn-cs"/>
          </a:endParaRPr>
        </a:p>
      </dsp:txBody>
      <dsp:txXfrm>
        <a:off x="6060368" y="2735262"/>
        <a:ext cx="2052008" cy="711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BFE7-A0CE-4B7F-92E8-749D292FC9A2}">
      <dsp:nvSpPr>
        <dsp:cNvPr id="0" name=""/>
        <dsp:cNvSpPr/>
      </dsp:nvSpPr>
      <dsp:spPr>
        <a:xfrm rot="5400000">
          <a:off x="-258876" y="260798"/>
          <a:ext cx="1725845" cy="120809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a:t>9-Apr-20</a:t>
          </a:r>
        </a:p>
      </dsp:txBody>
      <dsp:txXfrm rot="-5400000">
        <a:off x="1" y="605967"/>
        <a:ext cx="1208092" cy="517753"/>
      </dsp:txXfrm>
    </dsp:sp>
    <dsp:sp modelId="{931AE0A8-3304-4ABE-9EC7-C411077BD5B3}">
      <dsp:nvSpPr>
        <dsp:cNvPr id="0" name=""/>
        <dsp:cNvSpPr/>
      </dsp:nvSpPr>
      <dsp:spPr>
        <a:xfrm rot="5400000">
          <a:off x="5170771" y="-3960757"/>
          <a:ext cx="1121799" cy="904715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AU" sz="2300" kern="1200"/>
            <a:t>AEMO submits a rule change request to AEMC</a:t>
          </a:r>
          <a:r>
            <a:rPr lang="en-AU" sz="2300" kern="1200">
              <a:latin typeface="Tw Cen MT" panose="020B0602020104020603"/>
            </a:rPr>
            <a:t> proposing a </a:t>
          </a:r>
          <a:r>
            <a:rPr lang="en-AU" sz="2300" kern="1200"/>
            <a:t>12-month deferral to the 5MS and GS rule commencements</a:t>
          </a:r>
          <a:r>
            <a:rPr lang="en-AU" sz="2300" kern="1200">
              <a:latin typeface="Tw Cen MT" panose="020B0602020104020603"/>
            </a:rPr>
            <a:t>, recognising the impact of Covid-19 on the industry.</a:t>
          </a:r>
          <a:endParaRPr lang="en-AU" sz="2300" kern="1200"/>
        </a:p>
      </dsp:txBody>
      <dsp:txXfrm rot="-5400000">
        <a:off x="1208092" y="56684"/>
        <a:ext cx="8992395" cy="1012275"/>
      </dsp:txXfrm>
    </dsp:sp>
    <dsp:sp modelId="{8FB350F8-A46F-4513-A273-1E05765016D6}">
      <dsp:nvSpPr>
        <dsp:cNvPr id="0" name=""/>
        <dsp:cNvSpPr/>
      </dsp:nvSpPr>
      <dsp:spPr>
        <a:xfrm rot="5400000">
          <a:off x="-258876" y="1793872"/>
          <a:ext cx="1725845" cy="1208092"/>
        </a:xfrm>
        <a:prstGeom prst="chevron">
          <a:avLst/>
        </a:prstGeom>
        <a:solidFill>
          <a:schemeClr val="accent2">
            <a:hueOff val="-8048460"/>
            <a:satOff val="14880"/>
            <a:lumOff val="19705"/>
            <a:alphaOff val="0"/>
          </a:schemeClr>
        </a:solidFill>
        <a:ln w="12700" cap="flat" cmpd="sng" algn="ctr">
          <a:solidFill>
            <a:schemeClr val="accent2">
              <a:hueOff val="-8048460"/>
              <a:satOff val="14880"/>
              <a:lumOff val="197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a:t>14-May-20</a:t>
          </a:r>
        </a:p>
      </dsp:txBody>
      <dsp:txXfrm rot="-5400000">
        <a:off x="1" y="2139041"/>
        <a:ext cx="1208092" cy="517753"/>
      </dsp:txXfrm>
    </dsp:sp>
    <dsp:sp modelId="{10515635-6C81-4649-8AFD-C9E273518F6B}">
      <dsp:nvSpPr>
        <dsp:cNvPr id="0" name=""/>
        <dsp:cNvSpPr/>
      </dsp:nvSpPr>
      <dsp:spPr>
        <a:xfrm rot="5400000">
          <a:off x="5170771" y="-2427682"/>
          <a:ext cx="1121799" cy="9047157"/>
        </a:xfrm>
        <a:prstGeom prst="round2SameRect">
          <a:avLst/>
        </a:prstGeom>
        <a:solidFill>
          <a:schemeClr val="lt1">
            <a:alpha val="90000"/>
            <a:hueOff val="0"/>
            <a:satOff val="0"/>
            <a:lumOff val="0"/>
            <a:alphaOff val="0"/>
          </a:schemeClr>
        </a:solidFill>
        <a:ln w="12700" cap="flat" cmpd="sng" algn="ctr">
          <a:solidFill>
            <a:schemeClr val="accent2">
              <a:hueOff val="-8048460"/>
              <a:satOff val="14880"/>
              <a:lumOff val="197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AU" sz="2300" kern="1200"/>
            <a:t>AEMC publishes a consultation </a:t>
          </a:r>
          <a:r>
            <a:rPr lang="en-AU" sz="2300" kern="1200">
              <a:latin typeface="Tw Cen MT" panose="020B0602020104020603"/>
            </a:rPr>
            <a:t>paper and seeks</a:t>
          </a:r>
          <a:r>
            <a:rPr lang="en-AU" sz="2300" kern="1200"/>
            <a:t> feedback on the proposed rule change over a four week period</a:t>
          </a:r>
        </a:p>
        <a:p>
          <a:pPr marL="228600" lvl="1" indent="-228600" algn="l" defTabSz="1022350">
            <a:lnSpc>
              <a:spcPct val="90000"/>
            </a:lnSpc>
            <a:spcBef>
              <a:spcPct val="0"/>
            </a:spcBef>
            <a:spcAft>
              <a:spcPct val="15000"/>
            </a:spcAft>
            <a:buChar char="•"/>
          </a:pPr>
          <a:r>
            <a:rPr lang="en-AU" sz="2300" kern="1200"/>
            <a:t>The consultation is carried out under the expedited rule change process</a:t>
          </a:r>
        </a:p>
      </dsp:txBody>
      <dsp:txXfrm rot="-5400000">
        <a:off x="1208092" y="1589759"/>
        <a:ext cx="8992395" cy="1012275"/>
      </dsp:txXfrm>
    </dsp:sp>
    <dsp:sp modelId="{EB93A4CB-2A4F-440C-8521-FC08EB9EE428}">
      <dsp:nvSpPr>
        <dsp:cNvPr id="0" name=""/>
        <dsp:cNvSpPr/>
      </dsp:nvSpPr>
      <dsp:spPr>
        <a:xfrm rot="5400000">
          <a:off x="-258876" y="3326947"/>
          <a:ext cx="1725845" cy="1208092"/>
        </a:xfrm>
        <a:prstGeom prst="chevron">
          <a:avLst/>
        </a:prstGeom>
        <a:solidFill>
          <a:schemeClr val="accent2">
            <a:hueOff val="-16096921"/>
            <a:satOff val="29759"/>
            <a:lumOff val="39410"/>
            <a:alphaOff val="0"/>
          </a:schemeClr>
        </a:solidFill>
        <a:ln w="12700" cap="flat" cmpd="sng" algn="ctr">
          <a:solidFill>
            <a:schemeClr val="accent2">
              <a:hueOff val="-16096921"/>
              <a:satOff val="29759"/>
              <a:lumOff val="394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a:t>9-Jul-20</a:t>
          </a:r>
        </a:p>
      </dsp:txBody>
      <dsp:txXfrm rot="-5400000">
        <a:off x="1" y="3672116"/>
        <a:ext cx="1208092" cy="517753"/>
      </dsp:txXfrm>
    </dsp:sp>
    <dsp:sp modelId="{D63811C1-BFC0-4933-9F9E-82ED75C338A7}">
      <dsp:nvSpPr>
        <dsp:cNvPr id="0" name=""/>
        <dsp:cNvSpPr/>
      </dsp:nvSpPr>
      <dsp:spPr>
        <a:xfrm rot="5400000">
          <a:off x="5170771" y="-894608"/>
          <a:ext cx="1121799" cy="9047157"/>
        </a:xfrm>
        <a:prstGeom prst="round2SameRect">
          <a:avLst/>
        </a:prstGeom>
        <a:solidFill>
          <a:schemeClr val="lt1">
            <a:alpha val="90000"/>
            <a:hueOff val="0"/>
            <a:satOff val="0"/>
            <a:lumOff val="0"/>
            <a:alphaOff val="0"/>
          </a:schemeClr>
        </a:solidFill>
        <a:ln w="12700" cap="flat" cmpd="sng" algn="ctr">
          <a:solidFill>
            <a:schemeClr val="accent2">
              <a:hueOff val="-16096921"/>
              <a:satOff val="29759"/>
              <a:lumOff val="394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AU" sz="2300" kern="1200"/>
            <a:t>AEMC publishes final determination</a:t>
          </a:r>
          <a:r>
            <a:rPr lang="en-AU" sz="2300" kern="1200">
              <a:latin typeface="Tw Cen MT" panose="020B0602020104020603"/>
            </a:rPr>
            <a:t> and rule</a:t>
          </a:r>
          <a:endParaRPr lang="en-AU" sz="2300" kern="1200"/>
        </a:p>
        <a:p>
          <a:pPr marL="228600" lvl="1" indent="-228600" algn="l" defTabSz="1022350">
            <a:lnSpc>
              <a:spcPct val="90000"/>
            </a:lnSpc>
            <a:spcBef>
              <a:spcPct val="0"/>
            </a:spcBef>
            <a:spcAft>
              <a:spcPct val="15000"/>
            </a:spcAft>
            <a:buChar char="•"/>
          </a:pPr>
          <a:r>
            <a:rPr lang="en-AU" sz="2300" kern="1200"/>
            <a:t>5MS and GS rule commencements deferred by three months</a:t>
          </a:r>
        </a:p>
      </dsp:txBody>
      <dsp:txXfrm rot="-5400000">
        <a:off x="1208092" y="3122833"/>
        <a:ext cx="8992395" cy="1012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3F6E2-2CAF-4C44-B79C-353545247DB9}">
      <dsp:nvSpPr>
        <dsp:cNvPr id="0" name=""/>
        <dsp:cNvSpPr/>
      </dsp:nvSpPr>
      <dsp:spPr>
        <a:xfrm rot="5400000">
          <a:off x="2483233" y="153328"/>
          <a:ext cx="1928557" cy="1677845"/>
        </a:xfrm>
        <a:prstGeom prst="hexagon">
          <a:avLst>
            <a:gd name="adj" fmla="val 25000"/>
            <a:gd name="vf" fmla="val 115470"/>
          </a:avLst>
        </a:prstGeom>
        <a:solidFill>
          <a:schemeClr val="accent2">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General Readiness Criteria</a:t>
          </a:r>
        </a:p>
      </dsp:txBody>
      <dsp:txXfrm rot="-5400000">
        <a:off x="2870053" y="328507"/>
        <a:ext cx="1154917" cy="1327490"/>
      </dsp:txXfrm>
    </dsp:sp>
    <dsp:sp modelId="{29A13746-FDD8-44A6-9C35-1C3B355ED5AD}">
      <dsp:nvSpPr>
        <dsp:cNvPr id="0" name=""/>
        <dsp:cNvSpPr/>
      </dsp:nvSpPr>
      <dsp:spPr>
        <a:xfrm>
          <a:off x="6101441" y="392951"/>
          <a:ext cx="2152270" cy="115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AU" sz="1600" kern="1200"/>
        </a:p>
      </dsp:txBody>
      <dsp:txXfrm>
        <a:off x="6101441" y="392951"/>
        <a:ext cx="2152270" cy="1157134"/>
      </dsp:txXfrm>
    </dsp:sp>
    <dsp:sp modelId="{73E06B24-F977-4535-AD8F-66D4C2CD2030}">
      <dsp:nvSpPr>
        <dsp:cNvPr id="0" name=""/>
        <dsp:cNvSpPr/>
      </dsp:nvSpPr>
      <dsp:spPr>
        <a:xfrm rot="5400000">
          <a:off x="2443669" y="127273"/>
          <a:ext cx="1928557" cy="1677845"/>
        </a:xfrm>
        <a:prstGeom prst="hexagon">
          <a:avLst>
            <a:gd name="adj" fmla="val 25000"/>
            <a:gd name="vf" fmla="val 115470"/>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2830489" y="302452"/>
        <a:ext cx="1154917" cy="1327490"/>
      </dsp:txXfrm>
    </dsp:sp>
    <dsp:sp modelId="{919DC171-0513-45FB-A2B1-27140DC0D784}">
      <dsp:nvSpPr>
        <dsp:cNvPr id="0" name=""/>
        <dsp:cNvSpPr/>
      </dsp:nvSpPr>
      <dsp:spPr>
        <a:xfrm rot="5400000">
          <a:off x="3403822" y="1764232"/>
          <a:ext cx="1928557" cy="1677845"/>
        </a:xfrm>
        <a:prstGeom prst="hexagon">
          <a:avLst>
            <a:gd name="adj" fmla="val 25000"/>
            <a:gd name="vf" fmla="val 115470"/>
          </a:avLst>
        </a:prstGeom>
        <a:solidFill>
          <a:schemeClr val="accent2">
            <a:hueOff val="-6438768"/>
            <a:satOff val="11904"/>
            <a:lumOff val="1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Specific Readiness Criteria</a:t>
          </a:r>
        </a:p>
      </dsp:txBody>
      <dsp:txXfrm rot="-5400000">
        <a:off x="3790642" y="1939411"/>
        <a:ext cx="1154917" cy="1327490"/>
      </dsp:txXfrm>
    </dsp:sp>
    <dsp:sp modelId="{B8622B10-50AB-45FE-B491-4FA8C6E39776}">
      <dsp:nvSpPr>
        <dsp:cNvPr id="0" name=""/>
        <dsp:cNvSpPr/>
      </dsp:nvSpPr>
      <dsp:spPr>
        <a:xfrm>
          <a:off x="899669" y="1872471"/>
          <a:ext cx="2582724" cy="1517466"/>
        </a:xfrm>
        <a:prstGeom prst="rect">
          <a:avLst/>
        </a:prstGeom>
        <a:noFill/>
        <a:ln>
          <a:noFill/>
        </a:ln>
        <a:effectLst/>
      </dsp:spPr>
      <dsp:style>
        <a:lnRef idx="0">
          <a:scrgbClr r="0" g="0" b="0"/>
        </a:lnRef>
        <a:fillRef idx="0">
          <a:scrgbClr r="0" g="0" b="0"/>
        </a:fillRef>
        <a:effectRef idx="0">
          <a:scrgbClr r="0" g="0" b="0"/>
        </a:effectRef>
        <a:fontRef idx="minor"/>
      </dsp:style>
    </dsp:sp>
    <dsp:sp modelId="{8F6E0E23-67E9-4292-81B4-D74EF70D41A0}">
      <dsp:nvSpPr>
        <dsp:cNvPr id="0" name=""/>
        <dsp:cNvSpPr/>
      </dsp:nvSpPr>
      <dsp:spPr>
        <a:xfrm rot="5400000">
          <a:off x="5224318" y="1764232"/>
          <a:ext cx="1928557" cy="1677845"/>
        </a:xfrm>
        <a:prstGeom prst="hexagon">
          <a:avLst>
            <a:gd name="adj" fmla="val 25000"/>
            <a:gd name="vf" fmla="val 115470"/>
          </a:avLst>
        </a:prstGeom>
        <a:no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5611138" y="1939411"/>
        <a:ext cx="1154917" cy="1327490"/>
      </dsp:txXfrm>
    </dsp:sp>
    <dsp:sp modelId="{D156DA55-2FFF-42C3-9B0D-22C310E3644D}">
      <dsp:nvSpPr>
        <dsp:cNvPr id="0" name=""/>
        <dsp:cNvSpPr/>
      </dsp:nvSpPr>
      <dsp:spPr>
        <a:xfrm rot="5400000">
          <a:off x="4255742" y="3401192"/>
          <a:ext cx="1928557" cy="1677845"/>
        </a:xfrm>
        <a:prstGeom prst="hexagon">
          <a:avLst>
            <a:gd name="adj" fmla="val 25000"/>
            <a:gd name="vf" fmla="val 115470"/>
          </a:avLst>
        </a:prstGeom>
        <a:solidFill>
          <a:schemeClr val="accent2">
            <a:hueOff val="-12877537"/>
            <a:satOff val="23807"/>
            <a:lumOff val="31528"/>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b="1" kern="1200"/>
            <a:t>Metering Transition Plan monitoring</a:t>
          </a:r>
        </a:p>
      </dsp:txBody>
      <dsp:txXfrm rot="-5400000">
        <a:off x="4642562" y="3576371"/>
        <a:ext cx="1154917" cy="1327490"/>
      </dsp:txXfrm>
    </dsp:sp>
    <dsp:sp modelId="{6E122DC8-A229-4937-8CF9-3EEADD8EBF29}">
      <dsp:nvSpPr>
        <dsp:cNvPr id="0" name=""/>
        <dsp:cNvSpPr/>
      </dsp:nvSpPr>
      <dsp:spPr>
        <a:xfrm>
          <a:off x="6101441" y="3666870"/>
          <a:ext cx="2152270" cy="1157134"/>
        </a:xfrm>
        <a:prstGeom prst="rect">
          <a:avLst/>
        </a:prstGeom>
        <a:noFill/>
        <a:ln>
          <a:noFill/>
        </a:ln>
        <a:effectLst/>
      </dsp:spPr>
      <dsp:style>
        <a:lnRef idx="0">
          <a:scrgbClr r="0" g="0" b="0"/>
        </a:lnRef>
        <a:fillRef idx="0">
          <a:scrgbClr r="0" g="0" b="0"/>
        </a:fillRef>
        <a:effectRef idx="0">
          <a:scrgbClr r="0" g="0" b="0"/>
        </a:effectRef>
        <a:fontRef idx="minor"/>
      </dsp:style>
    </dsp:sp>
    <dsp:sp modelId="{6C925BA4-5C67-49F8-A5DB-CB346D5748FC}">
      <dsp:nvSpPr>
        <dsp:cNvPr id="0" name=""/>
        <dsp:cNvSpPr/>
      </dsp:nvSpPr>
      <dsp:spPr>
        <a:xfrm rot="5400000">
          <a:off x="2443669" y="3401192"/>
          <a:ext cx="1928557" cy="1677845"/>
        </a:xfrm>
        <a:prstGeom prst="hexagon">
          <a:avLst>
            <a:gd name="adj" fmla="val 25000"/>
            <a:gd name="vf" fmla="val 115470"/>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rot="-5400000">
        <a:off x="2830489" y="3576371"/>
        <a:ext cx="1154917" cy="13274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en-AU"/>
          </a:p>
        </p:txBody>
      </p:sp>
      <p:sp>
        <p:nvSpPr>
          <p:cNvPr id="3" name="Date Placeholder 2"/>
          <p:cNvSpPr>
            <a:spLocks noGrp="1"/>
          </p:cNvSpPr>
          <p:nvPr>
            <p:ph type="dt" sz="quarter" idx="1"/>
          </p:nvPr>
        </p:nvSpPr>
        <p:spPr>
          <a:xfrm>
            <a:off x="3849826" y="0"/>
            <a:ext cx="2946246" cy="495619"/>
          </a:xfrm>
          <a:prstGeom prst="rect">
            <a:avLst/>
          </a:prstGeom>
        </p:spPr>
        <p:txBody>
          <a:bodyPr vert="horz" lIns="91815" tIns="45907" rIns="91815" bIns="45907" rtlCol="0"/>
          <a:lstStyle>
            <a:lvl1pPr algn="r">
              <a:defRPr sz="1200"/>
            </a:lvl1pPr>
          </a:lstStyle>
          <a:p>
            <a:fld id="{98259DE2-C421-4E13-9F76-51845421A3DE}" type="datetimeFigureOut">
              <a:rPr lang="en-AU" smtClean="0"/>
              <a:t>3/06/2021</a:t>
            </a:fld>
            <a:endParaRPr lang="en-AU"/>
          </a:p>
        </p:txBody>
      </p:sp>
      <p:sp>
        <p:nvSpPr>
          <p:cNvPr id="4" name="Footer Placeholder 3"/>
          <p:cNvSpPr>
            <a:spLocks noGrp="1"/>
          </p:cNvSpPr>
          <p:nvPr>
            <p:ph type="ftr" sz="quarter" idx="2"/>
          </p:nvPr>
        </p:nvSpPr>
        <p:spPr>
          <a:xfrm>
            <a:off x="0" y="9377044"/>
            <a:ext cx="2946247" cy="495619"/>
          </a:xfrm>
          <a:prstGeom prst="rect">
            <a:avLst/>
          </a:prstGeom>
        </p:spPr>
        <p:txBody>
          <a:bodyPr vert="horz" lIns="91815" tIns="45907" rIns="91815" bIns="45907" rtlCol="0" anchor="b"/>
          <a:lstStyle>
            <a:lvl1pPr algn="l">
              <a:defRPr sz="1200"/>
            </a:lvl1pPr>
          </a:lstStyle>
          <a:p>
            <a:endParaRPr lang="en-AU"/>
          </a:p>
        </p:txBody>
      </p:sp>
      <p:sp>
        <p:nvSpPr>
          <p:cNvPr id="5" name="Slide Number Placeholder 4"/>
          <p:cNvSpPr>
            <a:spLocks noGrp="1"/>
          </p:cNvSpPr>
          <p:nvPr>
            <p:ph type="sldNum" sz="quarter" idx="3"/>
          </p:nvPr>
        </p:nvSpPr>
        <p:spPr>
          <a:xfrm>
            <a:off x="3849826" y="9377044"/>
            <a:ext cx="2946246" cy="495619"/>
          </a:xfrm>
          <a:prstGeom prst="rect">
            <a:avLst/>
          </a:prstGeom>
        </p:spPr>
        <p:txBody>
          <a:bodyPr vert="horz" lIns="91815" tIns="45907" rIns="91815" bIns="45907" rtlCol="0" anchor="b"/>
          <a:lstStyle>
            <a:lvl1pPr algn="r">
              <a:defRPr sz="1200"/>
            </a:lvl1pPr>
          </a:lstStyle>
          <a:p>
            <a:fld id="{B127480D-C3E3-4F76-921A-B5AECA94BA43}" type="slidenum">
              <a:rPr lang="en-AU" smtClean="0"/>
              <a:t>‹#›</a:t>
            </a:fld>
            <a:endParaRPr lang="en-AU"/>
          </a:p>
        </p:txBody>
      </p:sp>
    </p:spTree>
    <p:extLst>
      <p:ext uri="{BB962C8B-B14F-4D97-AF65-F5344CB8AC3E}">
        <p14:creationId xmlns:p14="http://schemas.microsoft.com/office/powerpoint/2010/main" val="55544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en-AU"/>
          </a:p>
        </p:txBody>
      </p:sp>
      <p:sp>
        <p:nvSpPr>
          <p:cNvPr id="3" name="Date Placeholder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F84A6D0C-C9B8-4521-8276-6951BD83D76B}" type="datetimeFigureOut">
              <a:rPr lang="en-AU" smtClean="0"/>
              <a:t>3/06/2021</a:t>
            </a:fld>
            <a:endParaRPr lang="en-AU"/>
          </a:p>
        </p:txBody>
      </p:sp>
      <p:sp>
        <p:nvSpPr>
          <p:cNvPr id="4" name="Slide Image Placeholder 3"/>
          <p:cNvSpPr>
            <a:spLocks noGrp="1" noRot="1" noChangeAspect="1"/>
          </p:cNvSpPr>
          <p:nvPr>
            <p:ph type="sldImg" idx="2"/>
          </p:nvPr>
        </p:nvSpPr>
        <p:spPr>
          <a:xfrm>
            <a:off x="1042988" y="1235075"/>
            <a:ext cx="4711700" cy="3330575"/>
          </a:xfrm>
          <a:prstGeom prst="rect">
            <a:avLst/>
          </a:prstGeom>
          <a:noFill/>
          <a:ln w="12700">
            <a:solidFill>
              <a:prstClr val="black"/>
            </a:solidFill>
          </a:ln>
        </p:spPr>
        <p:txBody>
          <a:bodyPr vert="horz" lIns="91815" tIns="45907" rIns="91815" bIns="45907" rtlCol="0" anchor="ctr"/>
          <a:lstStyle/>
          <a:p>
            <a:endParaRPr lang="en-AU"/>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en-AU"/>
          </a:p>
        </p:txBody>
      </p:sp>
      <p:sp>
        <p:nvSpPr>
          <p:cNvPr id="7" name="Slide Number Placeholder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89525E48-7303-4C99-A797-AD8A06121544}" type="slidenum">
              <a:rPr lang="en-AU" smtClean="0"/>
              <a:t>‹#›</a:t>
            </a:fld>
            <a:endParaRPr lang="en-AU"/>
          </a:p>
        </p:txBody>
      </p:sp>
    </p:spTree>
    <p:extLst>
      <p:ext uri="{BB962C8B-B14F-4D97-AF65-F5344CB8AC3E}">
        <p14:creationId xmlns:p14="http://schemas.microsoft.com/office/powerpoint/2010/main" val="9246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3</a:t>
            </a:fld>
            <a:endParaRPr lang="en-AU"/>
          </a:p>
        </p:txBody>
      </p:sp>
    </p:spTree>
    <p:extLst>
      <p:ext uri="{BB962C8B-B14F-4D97-AF65-F5344CB8AC3E}">
        <p14:creationId xmlns:p14="http://schemas.microsoft.com/office/powerpoint/2010/main" val="253204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Full reports published on website</a:t>
            </a:r>
          </a:p>
          <a:p>
            <a:endParaRPr lang="en-AU" dirty="0"/>
          </a:p>
          <a:p>
            <a:r>
              <a:rPr lang="en-AU" dirty="0"/>
              <a:t>Indications of results so far:</a:t>
            </a:r>
          </a:p>
          <a:p>
            <a:endParaRPr lang="en-AU" dirty="0"/>
          </a:p>
          <a:p>
            <a:r>
              <a:rPr lang="en-AU" dirty="0"/>
              <a:t>Progress of progress through programs – and by participant areas</a:t>
            </a:r>
          </a:p>
          <a:p>
            <a:endParaRPr lang="en-AU" dirty="0"/>
          </a:p>
          <a:p>
            <a:r>
              <a:rPr lang="en-AU" dirty="0"/>
              <a:t>Increase in </a:t>
            </a:r>
            <a:r>
              <a:rPr lang="en-AU" dirty="0" err="1"/>
              <a:t>participantion</a:t>
            </a:r>
            <a:r>
              <a:rPr lang="en-AU" dirty="0"/>
              <a:t> rate between surveys</a:t>
            </a:r>
          </a:p>
          <a:p>
            <a:endParaRPr lang="en-AU" dirty="0"/>
          </a:p>
          <a:p>
            <a:r>
              <a:rPr lang="en-AU" dirty="0"/>
              <a:t>Initial </a:t>
            </a:r>
            <a:r>
              <a:rPr lang="en-AU" dirty="0" err="1"/>
              <a:t>rreaction</a:t>
            </a:r>
            <a:r>
              <a:rPr lang="en-AU" dirty="0"/>
              <a:t> to deferral – via special </a:t>
            </a:r>
            <a:r>
              <a:rPr lang="en-AU" dirty="0" err="1"/>
              <a:t>surevy</a:t>
            </a:r>
            <a:endParaRPr lang="en-AU" dirty="0"/>
          </a:p>
          <a:p>
            <a:endParaRPr lang="en-AU" dirty="0"/>
          </a:p>
          <a:p>
            <a:r>
              <a:rPr lang="en-AU" dirty="0"/>
              <a:t>About to undertake 3</a:t>
            </a:r>
            <a:r>
              <a:rPr lang="en-AU" baseline="30000" dirty="0"/>
              <a:t>rd</a:t>
            </a:r>
            <a:r>
              <a:rPr lang="en-AU" dirty="0"/>
              <a:t> round </a:t>
            </a:r>
          </a:p>
          <a:p>
            <a:endParaRPr lang="en-AU" dirty="0"/>
          </a:p>
          <a:p>
            <a:r>
              <a:rPr lang="en-AU" dirty="0"/>
              <a:t>If your organisation is not represented – and is </a:t>
            </a:r>
            <a:r>
              <a:rPr lang="en-AU" dirty="0" err="1"/>
              <a:t>impcted</a:t>
            </a:r>
            <a:r>
              <a:rPr lang="en-AU" dirty="0"/>
              <a:t> encourage contact through 5MS mailbox – important as industry that broad understanding of preparedness is understood</a:t>
            </a:r>
          </a:p>
        </p:txBody>
      </p:sp>
      <p:sp>
        <p:nvSpPr>
          <p:cNvPr id="4" name="Slide Number Placeholder 3"/>
          <p:cNvSpPr>
            <a:spLocks noGrp="1"/>
          </p:cNvSpPr>
          <p:nvPr>
            <p:ph type="sldNum" sz="quarter" idx="5"/>
          </p:nvPr>
        </p:nvSpPr>
        <p:spPr/>
        <p:txBody>
          <a:bodyPr/>
          <a:lstStyle/>
          <a:p>
            <a:fld id="{89525E48-7303-4C99-A797-AD8A06121544}" type="slidenum">
              <a:rPr lang="en-AU" smtClean="0"/>
              <a:t>32</a:t>
            </a:fld>
            <a:endParaRPr lang="en-AU"/>
          </a:p>
        </p:txBody>
      </p:sp>
    </p:spTree>
    <p:extLst>
      <p:ext uri="{BB962C8B-B14F-4D97-AF65-F5344CB8AC3E}">
        <p14:creationId xmlns:p14="http://schemas.microsoft.com/office/powerpoint/2010/main" val="366682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36</a:t>
            </a:fld>
            <a:endParaRPr lang="en-AU"/>
          </a:p>
        </p:txBody>
      </p:sp>
      <p:pic>
        <p:nvPicPr>
          <p:cNvPr id="5" name="Picture 7" descr="A close up of a map&#10;&#10;Description automatically generated">
            <a:extLst>
              <a:ext uri="{FF2B5EF4-FFF2-40B4-BE49-F238E27FC236}">
                <a16:creationId xmlns:a16="http://schemas.microsoft.com/office/drawing/2014/main" id="{DD08CDA6-207B-4B54-A9C8-11C5AEBC0211}"/>
              </a:ext>
            </a:extLst>
          </p:cNvPr>
          <p:cNvPicPr>
            <a:picLocks noChangeAspect="1"/>
          </p:cNvPicPr>
          <p:nvPr/>
        </p:nvPicPr>
        <p:blipFill>
          <a:blip r:embed="rId3"/>
          <a:stretch>
            <a:fillRect/>
          </a:stretch>
        </p:blipFill>
        <p:spPr>
          <a:xfrm>
            <a:off x="681059" y="4640490"/>
            <a:ext cx="5436848" cy="4108819"/>
          </a:xfrm>
          <a:prstGeom prst="rect">
            <a:avLst/>
          </a:prstGeom>
        </p:spPr>
      </p:pic>
    </p:spTree>
    <p:extLst>
      <p:ext uri="{BB962C8B-B14F-4D97-AF65-F5344CB8AC3E}">
        <p14:creationId xmlns:p14="http://schemas.microsoft.com/office/powerpoint/2010/main" val="9682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Dispatch and Settlements capability to support 5MS / GS available for participant testing </a:t>
            </a:r>
          </a:p>
          <a:p>
            <a:endParaRPr lang="en-AU" dirty="0"/>
          </a:p>
          <a:p>
            <a:r>
              <a:rPr lang="en-AU" dirty="0"/>
              <a:t>Delivery upcoming on 31 August  - retail upgrade – last major delivery of AEMO system capability – with system configured to the mode of operation for 30Minute settlement – </a:t>
            </a:r>
          </a:p>
          <a:p>
            <a:r>
              <a:rPr lang="en-AU" dirty="0"/>
              <a:t>Once opportunity for </a:t>
            </a:r>
            <a:r>
              <a:rPr lang="en-AU" dirty="0" err="1"/>
              <a:t>particpants</a:t>
            </a:r>
            <a:r>
              <a:rPr lang="en-AU" dirty="0"/>
              <a:t> to test against that configuration – 5 minute settlement capability made available – </a:t>
            </a:r>
            <a:r>
              <a:rPr lang="en-AU" dirty="0" err="1"/>
              <a:t>planend</a:t>
            </a:r>
            <a:r>
              <a:rPr lang="en-AU" dirty="0"/>
              <a:t> from 31 Oct</a:t>
            </a:r>
          </a:p>
          <a:p>
            <a:endParaRPr lang="en-AU" dirty="0"/>
          </a:p>
          <a:p>
            <a:r>
              <a:rPr lang="en-AU" dirty="0"/>
              <a:t>Significant proportion of the Market system </a:t>
            </a:r>
            <a:r>
              <a:rPr lang="en-AU" dirty="0" err="1"/>
              <a:t>cinteractin</a:t>
            </a:r>
            <a:r>
              <a:rPr lang="en-AU" dirty="0"/>
              <a:t> capability in place to support the </a:t>
            </a:r>
            <a:r>
              <a:rPr lang="en-AU" dirty="0" err="1"/>
              <a:t>inintial</a:t>
            </a:r>
            <a:r>
              <a:rPr lang="en-AU" dirty="0"/>
              <a:t> testing of </a:t>
            </a:r>
            <a:r>
              <a:rPr lang="en-AU" dirty="0" err="1"/>
              <a:t>particpants</a:t>
            </a:r>
            <a:r>
              <a:rPr lang="en-AU" dirty="0"/>
              <a:t> systems – build up over time </a:t>
            </a:r>
          </a:p>
          <a:p>
            <a:endParaRPr lang="en-AU" dirty="0"/>
          </a:p>
          <a:p>
            <a:endParaRPr lang="en-AU" dirty="0"/>
          </a:p>
        </p:txBody>
      </p:sp>
      <p:sp>
        <p:nvSpPr>
          <p:cNvPr id="4" name="Slide Number Placeholder 3"/>
          <p:cNvSpPr>
            <a:spLocks noGrp="1"/>
          </p:cNvSpPr>
          <p:nvPr>
            <p:ph type="sldNum" sz="quarter" idx="5"/>
          </p:nvPr>
        </p:nvSpPr>
        <p:spPr/>
        <p:txBody>
          <a:bodyPr/>
          <a:lstStyle/>
          <a:p>
            <a:fld id="{89525E48-7303-4C99-A797-AD8A06121544}" type="slidenum">
              <a:rPr lang="en-AU" smtClean="0"/>
              <a:t>37</a:t>
            </a:fld>
            <a:endParaRPr lang="en-AU"/>
          </a:p>
        </p:txBody>
      </p:sp>
    </p:spTree>
    <p:extLst>
      <p:ext uri="{BB962C8B-B14F-4D97-AF65-F5344CB8AC3E}">
        <p14:creationId xmlns:p14="http://schemas.microsoft.com/office/powerpoint/2010/main" val="158182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525E48-7303-4C99-A797-AD8A06121544}" type="slidenum">
              <a:rPr lang="en-AU" smtClean="0"/>
              <a:t>4</a:t>
            </a:fld>
            <a:endParaRPr lang="en-AU"/>
          </a:p>
        </p:txBody>
      </p:sp>
    </p:spTree>
    <p:extLst>
      <p:ext uri="{BB962C8B-B14F-4D97-AF65-F5344CB8AC3E}">
        <p14:creationId xmlns:p14="http://schemas.microsoft.com/office/powerpoint/2010/main" val="122636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8</a:t>
            </a:fld>
            <a:endParaRPr lang="en-AU"/>
          </a:p>
        </p:txBody>
      </p:sp>
    </p:spTree>
    <p:extLst>
      <p:ext uri="{BB962C8B-B14F-4D97-AF65-F5344CB8AC3E}">
        <p14:creationId xmlns:p14="http://schemas.microsoft.com/office/powerpoint/2010/main" val="123915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22</a:t>
            </a:fld>
            <a:endParaRPr lang="en-AU"/>
          </a:p>
        </p:txBody>
      </p:sp>
    </p:spTree>
    <p:extLst>
      <p:ext uri="{BB962C8B-B14F-4D97-AF65-F5344CB8AC3E}">
        <p14:creationId xmlns:p14="http://schemas.microsoft.com/office/powerpoint/2010/main" val="185614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23</a:t>
            </a:fld>
            <a:endParaRPr lang="en-AU"/>
          </a:p>
        </p:txBody>
      </p:sp>
    </p:spTree>
    <p:extLst>
      <p:ext uri="{BB962C8B-B14F-4D97-AF65-F5344CB8AC3E}">
        <p14:creationId xmlns:p14="http://schemas.microsoft.com/office/powerpoint/2010/main" val="375871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525E48-7303-4C99-A797-AD8A06121544}" type="slidenum">
              <a:rPr lang="en-AU" smtClean="0"/>
              <a:t>24</a:t>
            </a:fld>
            <a:endParaRPr lang="en-AU"/>
          </a:p>
        </p:txBody>
      </p:sp>
    </p:spTree>
    <p:extLst>
      <p:ext uri="{BB962C8B-B14F-4D97-AF65-F5344CB8AC3E}">
        <p14:creationId xmlns:p14="http://schemas.microsoft.com/office/powerpoint/2010/main" val="13777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Scope of the readiness Program:</a:t>
            </a:r>
          </a:p>
          <a:p>
            <a:endParaRPr lang="en-AU" dirty="0"/>
          </a:p>
          <a:p>
            <a:r>
              <a:rPr lang="en-AU" dirty="0"/>
              <a:t>In line with the program progression:</a:t>
            </a:r>
          </a:p>
          <a:p>
            <a:endParaRPr lang="en-AU" dirty="0"/>
          </a:p>
          <a:p>
            <a:r>
              <a:rPr lang="en-AU" dirty="0"/>
              <a:t>Approach to readiness reporting agreed and in progress – overview on the next couple of slides</a:t>
            </a:r>
          </a:p>
          <a:p>
            <a:endParaRPr lang="en-AU" dirty="0"/>
          </a:p>
          <a:p>
            <a:r>
              <a:rPr lang="en-AU" dirty="0"/>
              <a:t>Strategies and phasing for market trials and industry testing has been agreed – timings of those phases outlined above</a:t>
            </a:r>
          </a:p>
          <a:p>
            <a:r>
              <a:rPr lang="en-AU" dirty="0"/>
              <a:t>Will talk more about in next section</a:t>
            </a:r>
          </a:p>
          <a:p>
            <a:endParaRPr lang="en-AU" dirty="0"/>
          </a:p>
          <a:p>
            <a:r>
              <a:rPr lang="en-AU" dirty="0"/>
              <a:t>Industry transition and go-live – overall transition strategy encompassing a phased go live strategy has been agreed</a:t>
            </a:r>
          </a:p>
          <a:p>
            <a:r>
              <a:rPr lang="en-AU" dirty="0"/>
              <a:t>	delivery of market capability as early as possible to allow </a:t>
            </a:r>
            <a:r>
              <a:rPr lang="en-AU" dirty="0" err="1"/>
              <a:t>particpants</a:t>
            </a:r>
            <a:r>
              <a:rPr lang="en-AU" dirty="0"/>
              <a:t> to undertake </a:t>
            </a:r>
            <a:r>
              <a:rPr lang="en-AU" dirty="0" err="1"/>
              <a:t>prepatory</a:t>
            </a:r>
            <a:r>
              <a:rPr lang="en-AU" dirty="0"/>
              <a:t> activities – </a:t>
            </a:r>
            <a:r>
              <a:rPr lang="en-AU" dirty="0" err="1"/>
              <a:t>eg</a:t>
            </a:r>
            <a:r>
              <a:rPr lang="en-AU" dirty="0"/>
              <a:t> rollout of 5 minutes , updates to standing data</a:t>
            </a:r>
          </a:p>
          <a:p>
            <a:r>
              <a:rPr lang="en-AU" dirty="0"/>
              <a:t>	</a:t>
            </a:r>
            <a:r>
              <a:rPr lang="en-AU" dirty="0" err="1"/>
              <a:t>pahsed</a:t>
            </a:r>
            <a:r>
              <a:rPr lang="en-AU" dirty="0"/>
              <a:t> delivery also looks to minimise the risk of all market going live at rule commencement date</a:t>
            </a:r>
          </a:p>
          <a:p>
            <a:r>
              <a:rPr lang="en-AU" dirty="0"/>
              <a:t>	As key </a:t>
            </a:r>
            <a:r>
              <a:rPr lang="en-AU" dirty="0" err="1"/>
              <a:t>mtering</a:t>
            </a:r>
            <a:r>
              <a:rPr lang="en-AU" dirty="0"/>
              <a:t> transition plan – covering the metering changes required for 5MSand GS agreed – currently working through to reflect impact to programs of the 3 month deferral in rule commencement – UFE – Tranches </a:t>
            </a:r>
            <a:r>
              <a:rPr lang="en-AU"/>
              <a:t>of meters</a:t>
            </a:r>
            <a:endParaRPr lang="en-AU" dirty="0"/>
          </a:p>
          <a:p>
            <a:r>
              <a:rPr lang="en-AU" dirty="0"/>
              <a:t>	similarly Bidding transition plan is currently being consulted with Industry</a:t>
            </a:r>
          </a:p>
          <a:p>
            <a:r>
              <a:rPr lang="en-AU" dirty="0"/>
              <a:t>	</a:t>
            </a:r>
            <a:r>
              <a:rPr lang="en-AU" dirty="0" err="1"/>
              <a:t>Willl</a:t>
            </a:r>
            <a:r>
              <a:rPr lang="en-AU" dirty="0"/>
              <a:t> be working with </a:t>
            </a:r>
            <a:r>
              <a:rPr lang="en-AU" dirty="0" err="1"/>
              <a:t>tindustry</a:t>
            </a:r>
            <a:r>
              <a:rPr lang="en-AU" dirty="0"/>
              <a:t> in developing the Industry go-lives plans to support each on the platform go-lives</a:t>
            </a:r>
          </a:p>
          <a:p>
            <a:endParaRPr lang="en-AU" dirty="0"/>
          </a:p>
          <a:p>
            <a:r>
              <a:rPr lang="en-AU" dirty="0"/>
              <a:t>Metering Service Provider accreditation update:</a:t>
            </a:r>
          </a:p>
          <a:p>
            <a:r>
              <a:rPr lang="en-AU" dirty="0"/>
              <a:t>	program where those metering service providers who are making changes to systems and processes have their accreditation updated – level of impact dependent on the </a:t>
            </a:r>
            <a:r>
              <a:rPr lang="en-AU" dirty="0" err="1"/>
              <a:t>extnent</a:t>
            </a:r>
            <a:r>
              <a:rPr lang="en-AU" dirty="0"/>
              <a:t> of change they are making</a:t>
            </a:r>
          </a:p>
          <a:p>
            <a:r>
              <a:rPr lang="en-AU" dirty="0"/>
              <a:t>	essentially a BAU process but has impact on 5MS due to potential extent of changes</a:t>
            </a:r>
          </a:p>
        </p:txBody>
      </p:sp>
      <p:sp>
        <p:nvSpPr>
          <p:cNvPr id="4" name="Slide Number Placeholder 3"/>
          <p:cNvSpPr>
            <a:spLocks noGrp="1"/>
          </p:cNvSpPr>
          <p:nvPr>
            <p:ph type="sldNum" sz="quarter" idx="5"/>
          </p:nvPr>
        </p:nvSpPr>
        <p:spPr/>
        <p:txBody>
          <a:bodyPr/>
          <a:lstStyle/>
          <a:p>
            <a:fld id="{89525E48-7303-4C99-A797-AD8A06121544}" type="slidenum">
              <a:rPr lang="en-AU" smtClean="0"/>
              <a:t>29</a:t>
            </a:fld>
            <a:endParaRPr lang="en-AU"/>
          </a:p>
        </p:txBody>
      </p:sp>
    </p:spTree>
    <p:extLst>
      <p:ext uri="{BB962C8B-B14F-4D97-AF65-F5344CB8AC3E}">
        <p14:creationId xmlns:p14="http://schemas.microsoft.com/office/powerpoint/2010/main" val="350056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9525E48-7303-4C99-A797-AD8A06121544}" type="slidenum">
              <a:rPr lang="en-AU" smtClean="0"/>
              <a:t>30</a:t>
            </a:fld>
            <a:endParaRPr lang="en-AU"/>
          </a:p>
        </p:txBody>
      </p:sp>
      <p:sp>
        <p:nvSpPr>
          <p:cNvPr id="5" name="Content Placeholder 2">
            <a:extLst>
              <a:ext uri="{FF2B5EF4-FFF2-40B4-BE49-F238E27FC236}">
                <a16:creationId xmlns:a16="http://schemas.microsoft.com/office/drawing/2014/main" id="{309F7979-2CCE-4155-BBB7-6AE8D69A3A5F}"/>
              </a:ext>
            </a:extLst>
          </p:cNvPr>
          <p:cNvSpPr>
            <a:spLocks noGrp="1"/>
          </p:cNvSpPr>
          <p:nvPr>
            <p:ph type="body" idx="1"/>
          </p:nvPr>
        </p:nvSpPr>
        <p:spPr>
          <a:xfrm>
            <a:off x="679450" y="4751388"/>
            <a:ext cx="5438775" cy="4843715"/>
          </a:xfrm>
        </p:spPr>
        <p:txBody>
          <a:bodyPr>
            <a:normAutofit fontScale="85000" lnSpcReduction="10000"/>
          </a:bodyPr>
          <a:lstStyle/>
          <a:p>
            <a:r>
              <a:rPr lang="en-AU" sz="1300"/>
              <a:t>Objective:</a:t>
            </a:r>
          </a:p>
          <a:p>
            <a:pPr marL="400965" lvl="1" indent="0">
              <a:buNone/>
            </a:pPr>
            <a:r>
              <a:rPr lang="en-AU" sz="1300" i="1"/>
              <a:t>To facilitate readiness reporting throughout the implementation phase of 5MS and GS so that AEMO, NEM participants and other interested stakeholders have an accurate assessment of industry’s readiness for the various 5MS and GS market system “go-lives”, transitional activities and commencements.</a:t>
            </a:r>
            <a:endParaRPr lang="en-AU" sz="1300"/>
          </a:p>
          <a:p>
            <a:pPr>
              <a:lnSpc>
                <a:spcPct val="120000"/>
              </a:lnSpc>
              <a:spcAft>
                <a:spcPts val="200"/>
              </a:spcAft>
            </a:pPr>
            <a:r>
              <a:rPr lang="en-AU" sz="1300"/>
              <a:t>Key Principles:</a:t>
            </a:r>
          </a:p>
          <a:p>
            <a:pPr marL="354013" lvl="1" indent="-274638">
              <a:lnSpc>
                <a:spcPct val="120000"/>
              </a:lnSpc>
              <a:spcAft>
                <a:spcPts val="200"/>
              </a:spcAft>
              <a:buFont typeface="+mj-lt"/>
              <a:buAutoNum type="arabicPeriod"/>
            </a:pPr>
            <a:r>
              <a:rPr lang="en-AU" sz="1300" b="1"/>
              <a:t>Industry participation </a:t>
            </a:r>
            <a:r>
              <a:rPr lang="en-AU" sz="1300"/>
              <a:t>in the readiness reporting process is </a:t>
            </a:r>
            <a:r>
              <a:rPr lang="en-AU" sz="1300" b="1"/>
              <a:t>voluntary but strongly encouraged </a:t>
            </a:r>
            <a:r>
              <a:rPr lang="en-AU" sz="1300"/>
              <a:t>and in the interest of all participants.</a:t>
            </a:r>
          </a:p>
          <a:p>
            <a:pPr marL="354013" lvl="1" indent="-274638">
              <a:lnSpc>
                <a:spcPct val="120000"/>
              </a:lnSpc>
              <a:spcAft>
                <a:spcPts val="200"/>
              </a:spcAft>
              <a:buFont typeface="+mj-lt"/>
              <a:buAutoNum type="arabicPeriod"/>
            </a:pPr>
            <a:r>
              <a:rPr lang="en-AU" sz="1300" b="1"/>
              <a:t>Participants</a:t>
            </a:r>
            <a:r>
              <a:rPr lang="en-AU" sz="1300"/>
              <a:t> are responsible for establishing their own appropriate </a:t>
            </a:r>
            <a:r>
              <a:rPr lang="en-AU" sz="1300" b="1"/>
              <a:t>project schedule baselines </a:t>
            </a:r>
            <a:r>
              <a:rPr lang="en-AU" sz="1300"/>
              <a:t>and reporting their status against these. </a:t>
            </a:r>
          </a:p>
          <a:p>
            <a:pPr marL="354013" lvl="1" indent="-274638">
              <a:lnSpc>
                <a:spcPct val="120000"/>
              </a:lnSpc>
              <a:spcAft>
                <a:spcPts val="200"/>
              </a:spcAft>
              <a:buFont typeface="+mj-lt"/>
              <a:buAutoNum type="arabicPeriod"/>
            </a:pPr>
            <a:r>
              <a:rPr lang="en-AU" sz="1300"/>
              <a:t>Participants will submit </a:t>
            </a:r>
            <a:r>
              <a:rPr lang="en-AU" sz="1300" b="1"/>
              <a:t>open and honest self-assessments </a:t>
            </a:r>
            <a:r>
              <a:rPr lang="en-AU" sz="1300"/>
              <a:t>of their readiness status, following a framework and format set out in the Industry readiness reporting plan. </a:t>
            </a:r>
          </a:p>
          <a:p>
            <a:pPr marL="354013" lvl="1" indent="-274638">
              <a:lnSpc>
                <a:spcPct val="120000"/>
              </a:lnSpc>
              <a:spcAft>
                <a:spcPts val="200"/>
              </a:spcAft>
              <a:buFont typeface="+mj-lt"/>
              <a:buAutoNum type="arabicPeriod"/>
            </a:pPr>
            <a:r>
              <a:rPr lang="en-AU" sz="1300"/>
              <a:t>Readiness reporting information will be collated and </a:t>
            </a:r>
            <a:r>
              <a:rPr lang="en-AU" sz="1300" b="1"/>
              <a:t>submitted by an authorised person </a:t>
            </a:r>
            <a:r>
              <a:rPr lang="en-AU" sz="1300"/>
              <a:t>on behalf of their organisation. </a:t>
            </a:r>
          </a:p>
          <a:p>
            <a:pPr marL="354013" lvl="1" indent="-274638">
              <a:lnSpc>
                <a:spcPct val="120000"/>
              </a:lnSpc>
              <a:spcAft>
                <a:spcPts val="200"/>
              </a:spcAft>
              <a:buFont typeface="+mj-lt"/>
              <a:buAutoNum type="arabicPeriod"/>
            </a:pPr>
            <a:r>
              <a:rPr lang="en-AU" sz="1300"/>
              <a:t>AEMO will develop and seek </a:t>
            </a:r>
            <a:r>
              <a:rPr lang="en-AU" sz="1300" b="1"/>
              <a:t>input from the RWG on readiness reporting criteria</a:t>
            </a:r>
            <a:r>
              <a:rPr lang="en-AU" sz="1300"/>
              <a:t>.</a:t>
            </a:r>
          </a:p>
          <a:p>
            <a:pPr marL="354013" lvl="1" indent="-274638">
              <a:lnSpc>
                <a:spcPct val="120000"/>
              </a:lnSpc>
              <a:spcAft>
                <a:spcPts val="200"/>
              </a:spcAft>
              <a:buFont typeface="+mj-lt"/>
              <a:buAutoNum type="arabicPeriod"/>
            </a:pPr>
            <a:r>
              <a:rPr lang="en-AU" sz="1300"/>
              <a:t>Readiness reporting will be on a </a:t>
            </a:r>
            <a:r>
              <a:rPr lang="en-AU" sz="1300" b="1"/>
              <a:t>regular basis</a:t>
            </a:r>
            <a:r>
              <a:rPr lang="en-AU" sz="1300"/>
              <a:t>, following a </a:t>
            </a:r>
            <a:r>
              <a:rPr lang="en-AU" sz="1300" b="1"/>
              <a:t>defined calendar </a:t>
            </a:r>
            <a:r>
              <a:rPr lang="en-AU" sz="1300"/>
              <a:t>developed in collaboration with the RWG. In developing the reporting calendar, the effort of reporting will be balanced with the value of reporting. </a:t>
            </a:r>
          </a:p>
          <a:p>
            <a:pPr marL="354013" lvl="1" indent="-274638">
              <a:lnSpc>
                <a:spcPct val="120000"/>
              </a:lnSpc>
              <a:spcAft>
                <a:spcPts val="200"/>
              </a:spcAft>
              <a:buFont typeface="+mj-lt"/>
              <a:buAutoNum type="arabicPeriod"/>
            </a:pPr>
            <a:r>
              <a:rPr lang="en-AU" sz="1300"/>
              <a:t>As far as practicable, </a:t>
            </a:r>
            <a:r>
              <a:rPr lang="en-AU" sz="1300" b="1"/>
              <a:t>changes</a:t>
            </a:r>
            <a:r>
              <a:rPr lang="en-AU" sz="1300"/>
              <a:t> to the readiness survey questionnaire will only occur </a:t>
            </a:r>
            <a:r>
              <a:rPr lang="en-AU" sz="1300" b="1"/>
              <a:t>where further detail is required</a:t>
            </a:r>
            <a:r>
              <a:rPr lang="en-AU" sz="1300"/>
              <a:t> on key criteria.</a:t>
            </a:r>
          </a:p>
          <a:p>
            <a:pPr marL="354013" lvl="1" indent="-274638">
              <a:lnSpc>
                <a:spcPct val="120000"/>
              </a:lnSpc>
              <a:spcAft>
                <a:spcPts val="200"/>
              </a:spcAft>
              <a:buFont typeface="+mj-lt"/>
              <a:buAutoNum type="arabicPeriod"/>
            </a:pPr>
            <a:r>
              <a:rPr lang="en-AU" sz="1300"/>
              <a:t>AEMO will </a:t>
            </a:r>
            <a:r>
              <a:rPr lang="en-AU" sz="1300" b="1"/>
              <a:t>aggregate survey responses </a:t>
            </a:r>
            <a:r>
              <a:rPr lang="en-AU" sz="1300"/>
              <a:t>and prepare a Market Readiness Report following the approach defined in the readiness reporting plan</a:t>
            </a:r>
          </a:p>
          <a:p>
            <a:pPr marL="354013" lvl="1" indent="-274638">
              <a:lnSpc>
                <a:spcPct val="120000"/>
              </a:lnSpc>
              <a:spcAft>
                <a:spcPts val="200"/>
              </a:spcAft>
              <a:buFont typeface="+mj-lt"/>
              <a:buAutoNum type="arabicPeriod"/>
            </a:pPr>
            <a:r>
              <a:rPr lang="en-AU" sz="1300"/>
              <a:t>All responses will be treated as </a:t>
            </a:r>
            <a:r>
              <a:rPr lang="en-AU" sz="1300" b="1"/>
              <a:t>strictly confidential </a:t>
            </a:r>
            <a:r>
              <a:rPr lang="en-AU" sz="1300"/>
              <a:t>in-line with AEMO policies. The results from any analysis will be </a:t>
            </a:r>
            <a:r>
              <a:rPr lang="en-AU" sz="1300" b="1"/>
              <a:t>reported in aggregate </a:t>
            </a:r>
            <a:r>
              <a:rPr lang="en-AU" sz="1300"/>
              <a:t>and no individual organisations will be identified or identifiable.</a:t>
            </a:r>
          </a:p>
          <a:p>
            <a:endParaRPr lang="en-AU"/>
          </a:p>
        </p:txBody>
      </p:sp>
    </p:spTree>
    <p:extLst>
      <p:ext uri="{BB962C8B-B14F-4D97-AF65-F5344CB8AC3E}">
        <p14:creationId xmlns:p14="http://schemas.microsoft.com/office/powerpoint/2010/main" val="395607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Reporting Split to tailor </a:t>
            </a:r>
            <a:r>
              <a:rPr lang="en-AU" dirty="0" err="1"/>
              <a:t>reponses</a:t>
            </a:r>
            <a:r>
              <a:rPr lang="en-AU" dirty="0"/>
              <a:t> for each participant group – enable better understanding and visibility for all </a:t>
            </a:r>
            <a:r>
              <a:rPr lang="en-AU" dirty="0" err="1"/>
              <a:t>particpants</a:t>
            </a:r>
            <a:r>
              <a:rPr lang="en-AU" dirty="0"/>
              <a:t> of progress and issues</a:t>
            </a:r>
          </a:p>
          <a:p>
            <a:endParaRPr lang="en-AU" dirty="0"/>
          </a:p>
          <a:p>
            <a:r>
              <a:rPr lang="en-AU" dirty="0"/>
              <a:t>General Criteria – Program establishment / funding / overall progress</a:t>
            </a:r>
          </a:p>
          <a:p>
            <a:endParaRPr lang="en-AU" dirty="0"/>
          </a:p>
          <a:p>
            <a:r>
              <a:rPr lang="en-AU" dirty="0" err="1"/>
              <a:t>Sepcfic</a:t>
            </a:r>
            <a:r>
              <a:rPr lang="en-AU" dirty="0"/>
              <a:t> Criteria by Participant type – what are the key things those group need to have in place for 5MS and GS</a:t>
            </a:r>
          </a:p>
          <a:p>
            <a:r>
              <a:rPr lang="en-AU" dirty="0"/>
              <a:t>	</a:t>
            </a:r>
            <a:r>
              <a:rPr lang="en-AU" dirty="0" err="1"/>
              <a:t>eg</a:t>
            </a:r>
            <a:r>
              <a:rPr lang="en-AU" dirty="0"/>
              <a:t> Generator vs Retailer vs DNSP</a:t>
            </a:r>
          </a:p>
          <a:p>
            <a:endParaRPr lang="en-AU" dirty="0"/>
          </a:p>
          <a:p>
            <a:r>
              <a:rPr lang="en-AU" dirty="0"/>
              <a:t>Metering Transition Plan – similar to specific criteria – progress reporting </a:t>
            </a:r>
            <a:r>
              <a:rPr lang="en-AU" dirty="0" err="1"/>
              <a:t>aganst</a:t>
            </a:r>
            <a:r>
              <a:rPr lang="en-AU" dirty="0"/>
              <a:t> the detailed activities (by participant type) in MTP – physical updates</a:t>
            </a:r>
          </a:p>
        </p:txBody>
      </p:sp>
      <p:sp>
        <p:nvSpPr>
          <p:cNvPr id="4" name="Slide Number Placeholder 3"/>
          <p:cNvSpPr>
            <a:spLocks noGrp="1"/>
          </p:cNvSpPr>
          <p:nvPr>
            <p:ph type="sldNum" sz="quarter" idx="5"/>
          </p:nvPr>
        </p:nvSpPr>
        <p:spPr/>
        <p:txBody>
          <a:bodyPr/>
          <a:lstStyle/>
          <a:p>
            <a:fld id="{89525E48-7303-4C99-A797-AD8A06121544}" type="slidenum">
              <a:rPr lang="en-AU" smtClean="0"/>
              <a:t>31</a:t>
            </a:fld>
            <a:endParaRPr lang="en-AU"/>
          </a:p>
        </p:txBody>
      </p:sp>
    </p:spTree>
    <p:extLst>
      <p:ext uri="{BB962C8B-B14F-4D97-AF65-F5344CB8AC3E}">
        <p14:creationId xmlns:p14="http://schemas.microsoft.com/office/powerpoint/2010/main" val="1763601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5A90067-2361-4840-83F8-CBD421F060F8}"/>
              </a:ext>
            </a:extLst>
          </p:cNvPr>
          <p:cNvGrpSpPr/>
          <p:nvPr userDrawn="1"/>
        </p:nvGrpSpPr>
        <p:grpSpPr>
          <a:xfrm>
            <a:off x="-2522553" y="5191458"/>
            <a:ext cx="13381761" cy="3156233"/>
            <a:chOff x="-2935513" y="4064389"/>
            <a:chExt cx="15659100" cy="3693368"/>
          </a:xfrm>
        </p:grpSpPr>
        <p:sp>
          <p:nvSpPr>
            <p:cNvPr id="14" name="Freeform 15">
              <a:extLst>
                <a:ext uri="{FF2B5EF4-FFF2-40B4-BE49-F238E27FC236}">
                  <a16:creationId xmlns:a16="http://schemas.microsoft.com/office/drawing/2014/main" id="{DEBCA1C5-5795-4F26-B880-05CD7CA9A5B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F253B752-9D1D-46A8-B0EA-628BFC103A70}"/>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10691813" cy="7559675"/>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1929" rtl="0" eaLnBrk="1" fontAlgn="auto" latinLnBrk="0" hangingPunct="1">
              <a:lnSpc>
                <a:spcPct val="100000"/>
              </a:lnSpc>
              <a:spcBef>
                <a:spcPts val="0"/>
              </a:spcBef>
              <a:spcAft>
                <a:spcPts val="0"/>
              </a:spcAft>
              <a:buClrTx/>
              <a:buSzTx/>
              <a:buFontTx/>
              <a:buNone/>
              <a:tabLst/>
              <a:defRPr/>
            </a:pPr>
            <a:endParaRPr kumimoji="0" lang="en-US" sz="1579" b="0" i="0" u="none" strike="noStrike" kern="1200" cap="none" spc="0" normalizeH="0" baseline="0" noProof="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735588" y="2591322"/>
            <a:ext cx="8018860" cy="2631887"/>
          </a:xfrm>
        </p:spPr>
        <p:txBody>
          <a:bodyPr anchor="b"/>
          <a:lstStyle>
            <a:lvl1pPr algn="l">
              <a:defRPr sz="5262"/>
            </a:lvl1pPr>
          </a:lstStyle>
          <a:p>
            <a:r>
              <a:rPr lang="en-US"/>
              <a:t>Click to edit Master title style</a:t>
            </a:r>
            <a:endParaRPr lang="en-AU"/>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735588" y="5400902"/>
            <a:ext cx="8018860" cy="690490"/>
          </a:xfrm>
        </p:spPr>
        <p:txBody>
          <a:bodyPr>
            <a:normAutofit/>
          </a:bodyPr>
          <a:lstStyle>
            <a:lvl1pPr marL="0" indent="0" algn="l">
              <a:buNone/>
              <a:defRPr sz="2456">
                <a:solidFill>
                  <a:schemeClr val="bg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9941028" y="6868355"/>
            <a:ext cx="505220" cy="402483"/>
          </a:xfrm>
        </p:spPr>
        <p:txBody>
          <a:bodyPr/>
          <a:lstStyle>
            <a:lvl1pPr>
              <a:defRPr>
                <a:solidFill>
                  <a:schemeClr val="bg1"/>
                </a:solidFill>
              </a:defRPr>
            </a:lvl1pPr>
          </a:lstStyle>
          <a:p>
            <a:fld id="{4EC81F68-4976-451A-B2E9-79BCBD2F70CC}" type="slidenum">
              <a:rPr lang="en-AU" smtClean="0"/>
              <a:pPr/>
              <a:t>‹#›</a:t>
            </a:fld>
            <a:endParaRPr lang="en-AU"/>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8312197" y="6868355"/>
            <a:ext cx="1522449" cy="402483"/>
          </a:xfrm>
        </p:spPr>
        <p:txBody>
          <a:bodyPr/>
          <a:lstStyle>
            <a:lvl1pPr>
              <a:defRPr>
                <a:solidFill>
                  <a:schemeClr val="bg1"/>
                </a:solidFill>
              </a:defRPr>
            </a:lvl1pPr>
          </a:lstStyle>
          <a:p>
            <a:fld id="{DEADA343-0DE8-4AA6-B43D-DB36EBC37000}" type="datetime1">
              <a:rPr lang="en-AU" smtClean="0"/>
              <a:t>3/06/2021</a:t>
            </a:fld>
            <a:endParaRPr lang="en-AU"/>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525940" y="6868355"/>
            <a:ext cx="4679868" cy="402483"/>
          </a:xfrm>
        </p:spPr>
        <p:txBody>
          <a:bodyPr/>
          <a:lstStyle>
            <a:lvl1pPr>
              <a:defRPr>
                <a:solidFill>
                  <a:schemeClr val="bg1"/>
                </a:solidFill>
              </a:defRPr>
            </a:lvl1pPr>
          </a:lstStyle>
          <a:p>
            <a:endParaRPr lang="en-AU"/>
          </a:p>
        </p:txBody>
      </p:sp>
      <p:pic>
        <p:nvPicPr>
          <p:cNvPr id="11" name="Picture 10">
            <a:extLst>
              <a:ext uri="{FF2B5EF4-FFF2-40B4-BE49-F238E27FC236}">
                <a16:creationId xmlns:a16="http://schemas.microsoft.com/office/drawing/2014/main" id="{5DF909FA-3722-4F31-ACE2-78B291F153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2657" y="834013"/>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684793" y="503978"/>
            <a:ext cx="6774452" cy="620250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en-US"/>
              <a:t>Click icon to add picture</a:t>
            </a:r>
            <a:endParaRPr lang="en-AU"/>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233620" y="3436577"/>
            <a:ext cx="2907626" cy="2035755"/>
          </a:xfrm>
        </p:spPr>
        <p:txBody>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C1705BA5-653F-4557-B10D-459B04C766FE}" type="datetime1">
              <a:rPr lang="en-AU" smtClean="0"/>
              <a:t>3/06/2021</a:t>
            </a:fld>
            <a:endParaRPr lang="en-AU"/>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963A3D-4158-4862-80EF-B6397DC9CE90}"/>
              </a:ext>
            </a:extLst>
          </p:cNvPr>
          <p:cNvGrpSpPr/>
          <p:nvPr userDrawn="1"/>
        </p:nvGrpSpPr>
        <p:grpSpPr>
          <a:xfrm>
            <a:off x="-2080098" y="5309446"/>
            <a:ext cx="13381761" cy="3156233"/>
            <a:chOff x="-2935513" y="4064389"/>
            <a:chExt cx="15659100" cy="3693368"/>
          </a:xfrm>
        </p:grpSpPr>
        <p:sp>
          <p:nvSpPr>
            <p:cNvPr id="6" name="Freeform 15">
              <a:extLst>
                <a:ext uri="{FF2B5EF4-FFF2-40B4-BE49-F238E27FC236}">
                  <a16:creationId xmlns:a16="http://schemas.microsoft.com/office/drawing/2014/main" id="{847E1A0B-CD25-493E-BBD2-63F153442D8D}"/>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5E2C415D-48A1-4209-A679-82D52AD61504}"/>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D2C647D8-C790-464F-B73C-E653BB9133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3138" y="3080572"/>
            <a:ext cx="4245537" cy="1398530"/>
          </a:xfrm>
          <a:prstGeom prst="rect">
            <a:avLst/>
          </a:prstGeom>
        </p:spPr>
      </p:pic>
    </p:spTree>
    <p:extLst>
      <p:ext uri="{BB962C8B-B14F-4D97-AF65-F5344CB8AC3E}">
        <p14:creationId xmlns:p14="http://schemas.microsoft.com/office/powerpoint/2010/main" val="53550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5716"/>
            <a:ext cx="10691813" cy="7575392"/>
          </a:xfrm>
          <a:prstGeom prst="rect">
            <a:avLst/>
          </a:prstGeom>
        </p:spPr>
      </p:pic>
      <p:pic>
        <p:nvPicPr>
          <p:cNvPr id="8" name="Picture 7" descr="Header 1"/>
          <p:cNvPicPr/>
          <p:nvPr userDrawn="1"/>
        </p:nvPicPr>
        <p:blipFill>
          <a:blip r:embed="rId3" cstate="print"/>
          <a:srcRect/>
          <a:stretch>
            <a:fillRect/>
          </a:stretch>
        </p:blipFill>
        <p:spPr bwMode="auto">
          <a:xfrm>
            <a:off x="8185939" y="629951"/>
            <a:ext cx="1670607" cy="472483"/>
          </a:xfrm>
          <a:prstGeom prst="rect">
            <a:avLst/>
          </a:prstGeom>
          <a:solidFill>
            <a:srgbClr val="FFFFFF"/>
          </a:solidFill>
          <a:ln w="9525">
            <a:noFill/>
            <a:miter lim="800000"/>
            <a:headEnd/>
            <a:tailEnd/>
          </a:ln>
        </p:spPr>
      </p:pic>
      <p:sp>
        <p:nvSpPr>
          <p:cNvPr id="2" name="Title 1"/>
          <p:cNvSpPr>
            <a:spLocks noGrp="1"/>
          </p:cNvSpPr>
          <p:nvPr>
            <p:ph type="title"/>
          </p:nvPr>
        </p:nvSpPr>
        <p:spPr>
          <a:xfrm>
            <a:off x="584675" y="472456"/>
            <a:ext cx="7434203" cy="787472"/>
          </a:xfrm>
        </p:spPr>
        <p:txBody>
          <a:bodyPr anchor="b">
            <a:normAutofit/>
          </a:bodyPr>
          <a:lstStyle>
            <a:lvl1pPr algn="l">
              <a:defRPr sz="2646" b="0" cap="all" baseline="0">
                <a:solidFill>
                  <a:schemeClr val="tx1"/>
                </a:solidFill>
              </a:defRPr>
            </a:lvl1pPr>
          </a:lstStyle>
          <a:p>
            <a:r>
              <a:rPr lang="en-US"/>
              <a:t>Click to edit Master title style</a:t>
            </a:r>
            <a:endParaRPr lang="en-AU"/>
          </a:p>
        </p:txBody>
      </p:sp>
      <p:sp>
        <p:nvSpPr>
          <p:cNvPr id="5" name="Text Placeholder 4"/>
          <p:cNvSpPr>
            <a:spLocks noGrp="1"/>
          </p:cNvSpPr>
          <p:nvPr>
            <p:ph type="body" sz="quarter" idx="10"/>
          </p:nvPr>
        </p:nvSpPr>
        <p:spPr>
          <a:xfrm>
            <a:off x="584710" y="1574933"/>
            <a:ext cx="9188277" cy="5197277"/>
          </a:xfrm>
        </p:spPr>
        <p:txBody>
          <a:bodyPr/>
          <a:lstStyle>
            <a:lvl1pPr marL="503972" indent="-503972">
              <a:buFont typeface="+mj-lt"/>
              <a:buAutoNum type="arabicPeriod"/>
              <a:defRPr>
                <a:solidFill>
                  <a:schemeClr val="tx1"/>
                </a:solidFill>
              </a:defRPr>
            </a:lvl1pPr>
            <a:lvl2pPr marL="904699" indent="-503972">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4066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42EB5388-4C1E-4D08-AF2E-3A37344EB9CC}" type="datetime1">
              <a:rPr lang="en-AU" smtClean="0"/>
              <a:t>3/06/2021</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
        <p:nvSpPr>
          <p:cNvPr id="9" name="Text Placeholder 8">
            <a:extLst>
              <a:ext uri="{FF2B5EF4-FFF2-40B4-BE49-F238E27FC236}">
                <a16:creationId xmlns:a16="http://schemas.microsoft.com/office/drawing/2014/main" id="{96966F1C-22DB-47A8-8E30-240A14932D3A}"/>
              </a:ext>
            </a:extLst>
          </p:cNvPr>
          <p:cNvSpPr>
            <a:spLocks noGrp="1"/>
          </p:cNvSpPr>
          <p:nvPr>
            <p:ph type="body" sz="quarter" idx="13"/>
          </p:nvPr>
        </p:nvSpPr>
        <p:spPr>
          <a:xfrm>
            <a:off x="3686400" y="503237"/>
            <a:ext cx="6775200" cy="6202800"/>
          </a:xfrm>
        </p:spPr>
        <p:txBody>
          <a:bodyPr/>
          <a:lstStyle>
            <a:lvl1pPr marL="360363" indent="-360363">
              <a:buFont typeface="+mj-lt"/>
              <a:buAutoNum type="arabicPeriod"/>
              <a:defRPr/>
            </a:lvl1pPr>
            <a:lvl2pPr marL="858165" indent="-457200">
              <a:buFont typeface="+mj-lt"/>
              <a:buAutoNum type="arabicPeriod"/>
              <a:defRPr/>
            </a:lvl2pPr>
            <a:lvl3pPr marL="1144829" indent="-342900">
              <a:buFont typeface="+mj-lt"/>
              <a:buAutoNum type="arabicPeriod"/>
              <a:defRPr/>
            </a:lvl3pPr>
            <a:lvl4pPr marL="1545793" indent="-342900">
              <a:buFont typeface="+mj-lt"/>
              <a:buAutoNum type="arabicPeriod"/>
              <a:defRPr/>
            </a:lvl4pPr>
            <a:lvl5pPr marL="1946758"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5AF55950-91D8-4682-9BDF-317D8EF7F449}" type="datetime1">
              <a:rPr lang="en-AU" smtClean="0"/>
              <a:t>3/06/2021</a:t>
            </a:fld>
            <a:endParaRPr lang="en-AU"/>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729493" y="1884670"/>
            <a:ext cx="9221689" cy="3144614"/>
          </a:xfrm>
        </p:spPr>
        <p:txBody>
          <a:bodyPr anchor="b"/>
          <a:lstStyle>
            <a:lvl1pPr>
              <a:defRPr sz="5262"/>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729493" y="5059034"/>
            <a:ext cx="9221689" cy="1653678"/>
          </a:xfrm>
        </p:spPr>
        <p:txBody>
          <a:bodyPr/>
          <a:lstStyle>
            <a:lvl1pPr marL="0" indent="0">
              <a:buNone/>
              <a:defRPr sz="2105">
                <a:solidFill>
                  <a:schemeClr val="bg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337AE5A9-7FD5-42DC-AEF7-03975CC91C04}" type="datetime1">
              <a:rPr lang="en-AU" smtClean="0"/>
              <a:t>3/06/2021</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206547" y="2012414"/>
            <a:ext cx="5048093"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5412730" y="2012414"/>
            <a:ext cx="5049240"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09A33D89-D748-456F-B673-452632356B9A}" type="datetime1">
              <a:rPr lang="en-AU" smtClean="0"/>
              <a:t>3/06/2021</a:t>
            </a:fld>
            <a:endParaRPr lang="en-AU"/>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205207" y="150797"/>
            <a:ext cx="7895736" cy="130955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205208" y="1853171"/>
            <a:ext cx="5054385"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205208" y="2761381"/>
            <a:ext cx="505438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5412730" y="1853171"/>
            <a:ext cx="5054407"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5412730" y="2761381"/>
            <a:ext cx="505440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231DF643-CB96-4258-8B24-716B032EC31E}" type="datetime1">
              <a:rPr lang="en-AU" smtClean="0"/>
              <a:t>3/06/2021</a:t>
            </a:fld>
            <a:endParaRPr lang="en-AU"/>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369F62F8-4512-40AF-B788-BDBE51DFE38D}" type="datetime1">
              <a:rPr lang="en-AU" smtClean="0"/>
              <a:t>3/06/2021</a:t>
            </a:fld>
            <a:endParaRPr lang="en-AU"/>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E552D471-1159-4542-B1B6-81E09B28DD27}" type="datetime1">
              <a:rPr lang="en-AU" smtClean="0"/>
              <a:t>3/06/2021</a:t>
            </a:fld>
            <a:endParaRPr lang="en-AU"/>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3451173" cy="7559675"/>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233620" y="503978"/>
            <a:ext cx="2907626" cy="1460347"/>
          </a:xfrm>
        </p:spPr>
        <p:txBody>
          <a:bodyPr anchor="t" anchorCtr="0">
            <a:noAutofit/>
          </a:bodyPr>
          <a:lstStyle>
            <a:lvl1pPr>
              <a:defRPr sz="3859"/>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684793" y="503978"/>
            <a:ext cx="6774452" cy="620250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233620" y="3436577"/>
            <a:ext cx="2907626" cy="2035755"/>
          </a:xfrm>
        </p:spPr>
        <p:txBody>
          <a:bodyPr>
            <a:normAutofit/>
          </a:bodyPr>
          <a:lstStyle>
            <a:lvl1pPr marL="0" indent="0">
              <a:buNone/>
              <a:defRPr sz="2456">
                <a:solidFill>
                  <a:schemeClr val="bg1"/>
                </a:solidFill>
              </a:defRPr>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325C3A1-045A-4D6D-8955-65331156E70A}" type="datetime1">
              <a:rPr lang="en-AU" smtClean="0"/>
              <a:t>3/06/2021</a:t>
            </a:fld>
            <a:endParaRPr lang="en-AU"/>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a:p>
        </p:txBody>
      </p:sp>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0"/>
            <a:ext cx="10691813" cy="1461188"/>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4"/>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206547" y="150494"/>
            <a:ext cx="7894138" cy="1310695"/>
          </a:xfrm>
          <a:prstGeom prst="rect">
            <a:avLst/>
          </a:prstGeom>
        </p:spPr>
        <p:txBody>
          <a:bodyPr vert="horz" lIns="91440" tIns="45720" rIns="91440" bIns="45720" rtlCol="0" anchor="b"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206546" y="2012414"/>
            <a:ext cx="10255425"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8327920" y="7006699"/>
            <a:ext cx="1522449"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75330AC2-E052-4A00-9B36-65D33B0CCD3D}" type="datetime1">
              <a:rPr lang="en-AU" smtClean="0"/>
              <a:t>3/06/2021</a:t>
            </a:fld>
            <a:endParaRPr lang="en-AU"/>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541663" y="7006699"/>
            <a:ext cx="4679868" cy="402483"/>
          </a:xfrm>
          <a:prstGeom prst="rect">
            <a:avLst/>
          </a:prstGeom>
        </p:spPr>
        <p:txBody>
          <a:bodyPr vert="horz" lIns="91440" tIns="45720" rIns="91440" bIns="45720" rtlCol="0" anchor="ctr"/>
          <a:lstStyle>
            <a:lvl1pPr algn="r">
              <a:defRPr sz="1052">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9956751" y="7006699"/>
            <a:ext cx="505220"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4EC81F68-4976-451A-B2E9-79BCBD2F70CC}" type="slidenum">
              <a:rPr lang="en-AU" smtClean="0"/>
              <a:t>‹#›</a:t>
            </a:fld>
            <a:endParaRPr lang="en-AU"/>
          </a:p>
        </p:txBody>
      </p:sp>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hdr="0" ftr="0" dt="0"/>
  <p:txStyles>
    <p:titleStyle>
      <a:lvl1pPr algn="l" defTabSz="801929" rtl="0" eaLnBrk="1" latinLnBrk="0" hangingPunct="1">
        <a:lnSpc>
          <a:spcPct val="90000"/>
        </a:lnSpc>
        <a:spcBef>
          <a:spcPct val="0"/>
        </a:spcBef>
        <a:buNone/>
        <a:defRPr sz="3859" b="0" kern="1200">
          <a:solidFill>
            <a:schemeClr val="bg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emo.com.au/consultations/industry-forums-and-working-groups/list-of-industry-forums-and-working-groups/5ms-program-consultative-forum-pcf" TargetMode="External"/><Relationship Id="rId3" Type="http://schemas.openxmlformats.org/officeDocument/2006/relationships/diagramLayout" Target="../diagrams/layout1.xml"/><Relationship Id="rId7" Type="http://schemas.openxmlformats.org/officeDocument/2006/relationships/hyperlink" Target="https://www.aemo.com.au/consultations/industry-forums-and-working-groups/list-of-industry-forums-and-working-groups/5ms-executive-forum-ef" TargetMode="External"/><Relationship Id="rId12" Type="http://schemas.openxmlformats.org/officeDocument/2006/relationships/hyperlink" Target="https://www.aemo.com.au/consultations/industry-forums-and-working-groups/list-of-industry-forums-and-working-groups/5ms-industry-testing-working-group-itwg"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hyperlink" Target="https://www.aemo.com.au/consultations/industry-forums-and-working-groups/list-of-industry-forums-and-working-groups/5ms-readiness-working-group-rwg" TargetMode="External"/><Relationship Id="rId5" Type="http://schemas.openxmlformats.org/officeDocument/2006/relationships/diagramColors" Target="../diagrams/colors1.xml"/><Relationship Id="rId10" Type="http://schemas.openxmlformats.org/officeDocument/2006/relationships/hyperlink" Target="https://www.aemo.com.au/consultations/industry-forums-and-working-groups/list-of-industry-forums-and-working-groups/5ms-systems-working-group-swg" TargetMode="External"/><Relationship Id="rId4" Type="http://schemas.openxmlformats.org/officeDocument/2006/relationships/diagramQuickStyle" Target="../diagrams/quickStyle1.xml"/><Relationship Id="rId9" Type="http://schemas.openxmlformats.org/officeDocument/2006/relationships/hyperlink" Target="https://www.aemo.com.au/consultations/industry-forums-and-working-groups/list-of-industry-forums-and-working-groups/5ms-procedures-working-group-pw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aemc.gov.au/rule-changes/five-minute-settlement" TargetMode="External"/><Relationship Id="rId3" Type="http://schemas.openxmlformats.org/officeDocument/2006/relationships/image" Target="../media/image36.png"/><Relationship Id="rId7"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hyperlink" Target="https://www.aemc.gov.au/rule-changes/delayed-implementation-five-minute-and-global-settlement" TargetMode="External"/><Relationship Id="rId5" Type="http://schemas.openxmlformats.org/officeDocument/2006/relationships/hyperlink" Target="https://aemo.com.au/initiatives/major-programs/nem-five-minute-settlement-program-and-global-settlement" TargetMode="External"/><Relationship Id="rId10" Type="http://schemas.openxmlformats.org/officeDocument/2006/relationships/hyperlink" Target="https://www.aemc.gov.au/rule-changes/five-minute-settlement-and-global-settlement-implementation-amendments" TargetMode="External"/><Relationship Id="rId4" Type="http://schemas.openxmlformats.org/officeDocument/2006/relationships/hyperlink" Target="https://www.aemc.gov.au/" TargetMode="External"/><Relationship Id="rId9" Type="http://schemas.openxmlformats.org/officeDocument/2006/relationships/hyperlink" Target="https://www.aemc.gov.au/rule-changes/global-settlement-and-market-reconcili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5ms@aemo.com.au" TargetMode="Externa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svg"/><Relationship Id="rId17" Type="http://schemas.openxmlformats.org/officeDocument/2006/relationships/image" Target="../media/image22.sv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sv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sv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a:xfrm>
            <a:off x="735588" y="4302020"/>
            <a:ext cx="9205440" cy="1993231"/>
          </a:xfrm>
        </p:spPr>
        <p:txBody>
          <a:bodyPr>
            <a:normAutofit fontScale="90000"/>
          </a:bodyPr>
          <a:lstStyle/>
          <a:p>
            <a:r>
              <a:rPr lang="en-AU"/>
              <a:t>5MS &amp; GS Program</a:t>
            </a:r>
            <a:br>
              <a:rPr lang="en-AU"/>
            </a:br>
            <a:r>
              <a:rPr lang="en-AU"/>
              <a:t>General Information Session</a:t>
            </a:r>
            <a:br>
              <a:rPr lang="en-AU"/>
            </a:br>
            <a:endParaRPr lang="en-AU"/>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a:xfrm>
            <a:off x="720391" y="5834886"/>
            <a:ext cx="8018860" cy="690490"/>
          </a:xfrm>
        </p:spPr>
        <p:txBody>
          <a:bodyPr>
            <a:normAutofit/>
          </a:bodyPr>
          <a:lstStyle/>
          <a:p>
            <a:r>
              <a:rPr lang="en-AU"/>
              <a:t>31 July 2020</a:t>
            </a:r>
            <a:endParaRPr lang="en-AU" sz="2500"/>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1</a:t>
            </a:fld>
            <a:endParaRPr lang="en-AU"/>
          </a:p>
        </p:txBody>
      </p:sp>
      <p:sp>
        <p:nvSpPr>
          <p:cNvPr id="5" name="Text Placeholder 7">
            <a:extLst>
              <a:ext uri="{FF2B5EF4-FFF2-40B4-BE49-F238E27FC236}">
                <a16:creationId xmlns:a16="http://schemas.microsoft.com/office/drawing/2014/main" id="{1786A2E3-196B-4987-861F-72C20A7F2BDA}"/>
              </a:ext>
            </a:extLst>
          </p:cNvPr>
          <p:cNvSpPr txBox="1">
            <a:spLocks/>
          </p:cNvSpPr>
          <p:nvPr/>
        </p:nvSpPr>
        <p:spPr>
          <a:xfrm>
            <a:off x="735588" y="4522840"/>
            <a:ext cx="7849880" cy="2212256"/>
          </a:xfrm>
          <a:prstGeom prst="rect">
            <a:avLst/>
          </a:prstGeom>
        </p:spPr>
        <p:txBody>
          <a:bodyPr vert="horz" lIns="91440" tIns="45720" rIns="91440" bIns="45720" rtlCol="0">
            <a:normAutofit/>
          </a:bodyPr>
          <a:lstStyle>
            <a:lvl1pPr marL="0" indent="0" algn="l" defTabSz="801929" rtl="0" eaLnBrk="1" latinLnBrk="0" hangingPunct="1">
              <a:lnSpc>
                <a:spcPct val="90000"/>
              </a:lnSpc>
              <a:spcBef>
                <a:spcPts val="877"/>
              </a:spcBef>
              <a:buFont typeface="Arial" panose="020B0604020202020204" pitchFamily="34" charset="0"/>
              <a:buNone/>
              <a:defRPr sz="2456" kern="1200">
                <a:solidFill>
                  <a:schemeClr val="bg1"/>
                </a:solidFill>
                <a:latin typeface="+mn-lt"/>
                <a:ea typeface="+mn-ea"/>
                <a:cs typeface="+mn-cs"/>
              </a:defRPr>
            </a:lvl1pPr>
            <a:lvl2pPr marL="400964" indent="0" algn="ctr" defTabSz="801929" rtl="0" eaLnBrk="1" latinLnBrk="0" hangingPunct="1">
              <a:lnSpc>
                <a:spcPct val="90000"/>
              </a:lnSpc>
              <a:spcBef>
                <a:spcPts val="439"/>
              </a:spcBef>
              <a:buFont typeface="Arial" panose="020B0604020202020204" pitchFamily="34" charset="0"/>
              <a:buNone/>
              <a:defRPr sz="1754" kern="1200">
                <a:solidFill>
                  <a:schemeClr val="tx1"/>
                </a:solidFill>
                <a:latin typeface="+mn-lt"/>
                <a:ea typeface="+mn-ea"/>
                <a:cs typeface="+mn-cs"/>
              </a:defRPr>
            </a:lvl2pPr>
            <a:lvl3pPr marL="801929" indent="0" algn="ctr" defTabSz="801929" rtl="0" eaLnBrk="1" latinLnBrk="0" hangingPunct="1">
              <a:lnSpc>
                <a:spcPct val="90000"/>
              </a:lnSpc>
              <a:spcBef>
                <a:spcPts val="439"/>
              </a:spcBef>
              <a:buFont typeface="Arial" panose="020B0604020202020204" pitchFamily="34" charset="0"/>
              <a:buNone/>
              <a:defRPr sz="1579" kern="1200">
                <a:solidFill>
                  <a:schemeClr val="tx1"/>
                </a:solidFill>
                <a:latin typeface="+mn-lt"/>
                <a:ea typeface="+mn-ea"/>
                <a:cs typeface="+mn-cs"/>
              </a:defRPr>
            </a:lvl3pPr>
            <a:lvl4pPr marL="1202893"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4pPr>
            <a:lvl5pPr marL="1603858"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5pPr>
            <a:lvl6pPr marL="2004822"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6pPr>
            <a:lvl7pPr marL="2405786"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7pPr>
            <a:lvl8pPr marL="2806751"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8pPr>
            <a:lvl9pPr marL="3207715" indent="0" algn="ctr" defTabSz="801929"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9pPr>
          </a:lstStyle>
          <a:p>
            <a:endParaRPr lang="en-AU" sz="2200">
              <a:highlight>
                <a:srgbClr val="FFFF00"/>
              </a:highlight>
            </a:endParaRPr>
          </a:p>
        </p:txBody>
      </p:sp>
    </p:spTree>
    <p:extLst>
      <p:ext uri="{BB962C8B-B14F-4D97-AF65-F5344CB8AC3E}">
        <p14:creationId xmlns:p14="http://schemas.microsoft.com/office/powerpoint/2010/main" val="168387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FDBA-73A4-4069-AA80-84765CEE1689}"/>
              </a:ext>
            </a:extLst>
          </p:cNvPr>
          <p:cNvSpPr>
            <a:spLocks noGrp="1"/>
          </p:cNvSpPr>
          <p:nvPr>
            <p:ph type="title"/>
          </p:nvPr>
        </p:nvSpPr>
        <p:spPr/>
        <p:txBody>
          <a:bodyPr>
            <a:normAutofit/>
          </a:bodyPr>
          <a:lstStyle/>
          <a:p>
            <a:r>
              <a:rPr lang="en-AU" sz="3600"/>
              <a:t>Industry Engagement framework</a:t>
            </a:r>
          </a:p>
        </p:txBody>
      </p:sp>
      <p:sp>
        <p:nvSpPr>
          <p:cNvPr id="3" name="Slide Number Placeholder 2">
            <a:extLst>
              <a:ext uri="{FF2B5EF4-FFF2-40B4-BE49-F238E27FC236}">
                <a16:creationId xmlns:a16="http://schemas.microsoft.com/office/drawing/2014/main" id="{7B4E3223-1AC5-4D19-9208-DA0256F0B59B}"/>
              </a:ext>
            </a:extLst>
          </p:cNvPr>
          <p:cNvSpPr>
            <a:spLocks noGrp="1"/>
          </p:cNvSpPr>
          <p:nvPr>
            <p:ph type="sldNum" sz="quarter" idx="12"/>
          </p:nvPr>
        </p:nvSpPr>
        <p:spPr>
          <a:xfrm>
            <a:off x="9956751" y="7023325"/>
            <a:ext cx="505220" cy="402483"/>
          </a:xfrm>
        </p:spPr>
        <p:txBody>
          <a:bodyPr/>
          <a:lstStyle/>
          <a:p>
            <a:fld id="{4EC81F68-4976-451A-B2E9-79BCBD2F70CC}" type="slidenum">
              <a:rPr lang="en-AU" smtClean="0"/>
              <a:t>10</a:t>
            </a:fld>
            <a:endParaRPr lang="en-AU"/>
          </a:p>
        </p:txBody>
      </p:sp>
      <p:grpSp>
        <p:nvGrpSpPr>
          <p:cNvPr id="12" name="Group 11">
            <a:extLst>
              <a:ext uri="{FF2B5EF4-FFF2-40B4-BE49-F238E27FC236}">
                <a16:creationId xmlns:a16="http://schemas.microsoft.com/office/drawing/2014/main" id="{9B9BB563-7758-4E13-9E5C-88B6C90FAC8A}"/>
              </a:ext>
            </a:extLst>
          </p:cNvPr>
          <p:cNvGrpSpPr/>
          <p:nvPr/>
        </p:nvGrpSpPr>
        <p:grpSpPr>
          <a:xfrm>
            <a:off x="703460" y="2146621"/>
            <a:ext cx="8966835" cy="5395595"/>
            <a:chOff x="703460" y="2246377"/>
            <a:chExt cx="8966835" cy="5395595"/>
          </a:xfrm>
        </p:grpSpPr>
        <p:graphicFrame>
          <p:nvGraphicFramePr>
            <p:cNvPr id="4" name="Diagram 3">
              <a:extLst>
                <a:ext uri="{FF2B5EF4-FFF2-40B4-BE49-F238E27FC236}">
                  <a16:creationId xmlns:a16="http://schemas.microsoft.com/office/drawing/2014/main" id="{1AA93BCD-7FFE-4473-8B78-7C43D6CBEB13}"/>
                </a:ext>
              </a:extLst>
            </p:cNvPr>
            <p:cNvGraphicFramePr/>
            <p:nvPr>
              <p:extLst>
                <p:ext uri="{D42A27DB-BD31-4B8C-83A1-F6EECF244321}">
                  <p14:modId xmlns:p14="http://schemas.microsoft.com/office/powerpoint/2010/main" val="3741253228"/>
                </p:ext>
              </p:extLst>
            </p:nvPr>
          </p:nvGraphicFramePr>
          <p:xfrm>
            <a:off x="703460" y="2246377"/>
            <a:ext cx="8966835" cy="5395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
              <a:extLst>
                <a:ext uri="{FF2B5EF4-FFF2-40B4-BE49-F238E27FC236}">
                  <a16:creationId xmlns:a16="http://schemas.microsoft.com/office/drawing/2014/main" id="{642D418F-A7FF-4C36-970D-195F16D4B38D}"/>
                </a:ext>
              </a:extLst>
            </p:cNvPr>
            <p:cNvSpPr txBox="1"/>
            <p:nvPr/>
          </p:nvSpPr>
          <p:spPr>
            <a:xfrm>
              <a:off x="8340070" y="4912051"/>
              <a:ext cx="571500" cy="260350"/>
            </a:xfrm>
            <a:prstGeom prst="rect">
              <a:avLst/>
            </a:prstGeom>
            <a:solidFill>
              <a:schemeClr val="bg2">
                <a:lumMod val="75000"/>
              </a:schemeClr>
            </a:solidFill>
            <a:ln w="6350">
              <a:solidFill>
                <a:schemeClr val="bg1"/>
              </a:solidFill>
            </a:ln>
            <a:effectLst>
              <a:outerShdw blurRad="50800" dist="38100" dir="5400000" algn="t" rotWithShape="0">
                <a:prstClr val="black">
                  <a:alpha val="40000"/>
                </a:prst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spcAft>
                  <a:spcPts val="0"/>
                </a:spcAft>
              </a:pPr>
              <a:r>
                <a:rPr lang="en-AU" sz="800">
                  <a:solidFill>
                    <a:schemeClr val="bg1"/>
                  </a:solidFill>
                  <a:effectLst/>
                  <a:latin typeface="Calibri" panose="020F0502020204030204" pitchFamily="34" charset="0"/>
                  <a:ea typeface="Calibri" panose="020F0502020204030204" pitchFamily="34" charset="0"/>
                </a:rPr>
                <a:t>Now closed</a:t>
              </a:r>
              <a:endParaRPr lang="en-AU" sz="1100">
                <a:solidFill>
                  <a:schemeClr val="bg1"/>
                </a:solidFill>
                <a:effectLst/>
                <a:latin typeface="Calibri" panose="020F0502020204030204" pitchFamily="34" charset="0"/>
                <a:ea typeface="Calibri" panose="020F0502020204030204" pitchFamily="34" charset="0"/>
              </a:endParaRPr>
            </a:p>
          </p:txBody>
        </p:sp>
        <p:sp>
          <p:nvSpPr>
            <p:cNvPr id="7" name="Arrow: Left-Right 6">
              <a:extLst>
                <a:ext uri="{FF2B5EF4-FFF2-40B4-BE49-F238E27FC236}">
                  <a16:creationId xmlns:a16="http://schemas.microsoft.com/office/drawing/2014/main" id="{AF8BAC6A-6F2D-4DEF-92AC-FC64B5245B26}"/>
                </a:ext>
              </a:extLst>
            </p:cNvPr>
            <p:cNvSpPr/>
            <p:nvPr/>
          </p:nvSpPr>
          <p:spPr>
            <a:xfrm>
              <a:off x="3521738" y="5129028"/>
              <a:ext cx="612000" cy="360000"/>
            </a:xfrm>
            <a:prstGeom prst="leftRightArrow">
              <a:avLst/>
            </a:prstGeom>
            <a:solidFill>
              <a:schemeClr val="bg2">
                <a:lumMod val="7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en-AU" sz="800"/>
                <a:t>Merged</a:t>
              </a:r>
            </a:p>
          </p:txBody>
        </p:sp>
        <p:cxnSp>
          <p:nvCxnSpPr>
            <p:cNvPr id="9" name="Straight Connector 8">
              <a:extLst>
                <a:ext uri="{FF2B5EF4-FFF2-40B4-BE49-F238E27FC236}">
                  <a16:creationId xmlns:a16="http://schemas.microsoft.com/office/drawing/2014/main" id="{CBFC8DFC-6B93-4F5B-971D-BE324C9BEB83}"/>
                </a:ext>
              </a:extLst>
            </p:cNvPr>
            <p:cNvCxnSpPr/>
            <p:nvPr/>
          </p:nvCxnSpPr>
          <p:spPr>
            <a:xfrm>
              <a:off x="5167000" y="4430393"/>
              <a:ext cx="0" cy="50400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1B454D-F1A6-4108-A1B2-2274503B6A7B}"/>
                </a:ext>
              </a:extLst>
            </p:cNvPr>
            <p:cNvCxnSpPr/>
            <p:nvPr/>
          </p:nvCxnSpPr>
          <p:spPr>
            <a:xfrm>
              <a:off x="5167000" y="3393908"/>
              <a:ext cx="0" cy="25200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A423252-CD9E-4B57-B9FC-EADB13D1122B}"/>
              </a:ext>
            </a:extLst>
          </p:cNvPr>
          <p:cNvSpPr/>
          <p:nvPr/>
        </p:nvSpPr>
        <p:spPr>
          <a:xfrm>
            <a:off x="165004" y="1519442"/>
            <a:ext cx="10485266" cy="646331"/>
          </a:xfrm>
          <a:prstGeom prst="rect">
            <a:avLst/>
          </a:prstGeom>
        </p:spPr>
        <p:txBody>
          <a:bodyPr wrap="square">
            <a:spAutoFit/>
          </a:bodyPr>
          <a:lstStyle/>
          <a:p>
            <a:r>
              <a:rPr lang="en-AU">
                <a:latin typeface="AvenirLT-Roman"/>
              </a:rPr>
              <a:t>Engagement between AEMO and industry is crucial to the 5MS Program’s success, which is why each 5MS workstream has been aligned to an industry working group. </a:t>
            </a:r>
            <a:endParaRPr lang="en-AU"/>
          </a:p>
        </p:txBody>
      </p:sp>
      <p:sp>
        <p:nvSpPr>
          <p:cNvPr id="8" name="Rectangle 7">
            <a:extLst>
              <a:ext uri="{FF2B5EF4-FFF2-40B4-BE49-F238E27FC236}">
                <a16:creationId xmlns:a16="http://schemas.microsoft.com/office/drawing/2014/main" id="{F5278442-C50A-4BDC-AFB5-D65984711A57}"/>
              </a:ext>
            </a:extLst>
          </p:cNvPr>
          <p:cNvSpPr/>
          <p:nvPr/>
        </p:nvSpPr>
        <p:spPr>
          <a:xfrm>
            <a:off x="6516085" y="2458932"/>
            <a:ext cx="3797496" cy="461665"/>
          </a:xfrm>
          <a:prstGeom prst="rect">
            <a:avLst/>
          </a:prstGeom>
        </p:spPr>
        <p:txBody>
          <a:bodyPr wrap="square">
            <a:spAutoFit/>
          </a:bodyPr>
          <a:lstStyle/>
          <a:p>
            <a:pPr>
              <a:spcAft>
                <a:spcPts val="0"/>
              </a:spcAft>
            </a:pPr>
            <a:r>
              <a:rPr lang="en-AU" sz="1200" b="1" u="sng">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EF</a:t>
            </a:r>
            <a:r>
              <a:rPr lang="en-AU" sz="1200" b="1" u="sng">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AU" sz="1200" b="1">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ea typeface="Calibri" panose="020F0502020204030204" pitchFamily="34" charset="0"/>
                <a:cs typeface="Times New Roman" panose="02020603050405020304" pitchFamily="18" charset="0"/>
              </a:rPr>
              <a:t>an information and discussion forum for executive-level representatives of interested organisations</a:t>
            </a:r>
            <a:endParaRPr lang="en-AU" sz="1200">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4E3FCEA7-54DD-4A56-AE43-ACF225E0AF10}"/>
              </a:ext>
            </a:extLst>
          </p:cNvPr>
          <p:cNvSpPr/>
          <p:nvPr/>
        </p:nvSpPr>
        <p:spPr>
          <a:xfrm>
            <a:off x="6566827" y="3655962"/>
            <a:ext cx="3713502" cy="461665"/>
          </a:xfrm>
          <a:prstGeom prst="rect">
            <a:avLst/>
          </a:prstGeom>
        </p:spPr>
        <p:txBody>
          <a:bodyPr wrap="square">
            <a:spAutoFit/>
          </a:bodyPr>
          <a:lstStyle/>
          <a:p>
            <a:pPr>
              <a:spcAft>
                <a:spcPts val="0"/>
              </a:spcAft>
            </a:pPr>
            <a:r>
              <a:rPr lang="en-AU" sz="1200" b="1" u="sng">
                <a:solidFill>
                  <a:srgbClr val="0070C0"/>
                </a:solidFill>
                <a:latin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PCF</a:t>
            </a:r>
            <a:r>
              <a:rPr lang="en-AU" sz="1200" b="1" u="sng">
                <a:solidFill>
                  <a:srgbClr val="0070C0"/>
                </a:solidFill>
                <a:latin typeface="Calibri" panose="020F0502020204030204" pitchFamily="34" charset="0"/>
                <a:cs typeface="Times New Roman" panose="02020603050405020304" pitchFamily="18" charset="0"/>
              </a:rPr>
              <a:t>:</a:t>
            </a:r>
            <a:r>
              <a:rPr lang="en-AU" sz="1200" b="1">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provides review of relevant documentation and management oversight for 5MS working groups.</a:t>
            </a:r>
          </a:p>
        </p:txBody>
      </p:sp>
      <p:sp>
        <p:nvSpPr>
          <p:cNvPr id="14" name="Rectangle 13">
            <a:extLst>
              <a:ext uri="{FF2B5EF4-FFF2-40B4-BE49-F238E27FC236}">
                <a16:creationId xmlns:a16="http://schemas.microsoft.com/office/drawing/2014/main" id="{E674A6F7-E517-4D00-9900-3DDEF0E15C7C}"/>
              </a:ext>
            </a:extLst>
          </p:cNvPr>
          <p:cNvSpPr/>
          <p:nvPr/>
        </p:nvSpPr>
        <p:spPr>
          <a:xfrm>
            <a:off x="6664475" y="5762779"/>
            <a:ext cx="2965180" cy="646331"/>
          </a:xfrm>
          <a:prstGeom prst="rect">
            <a:avLst/>
          </a:prstGeom>
        </p:spPr>
        <p:txBody>
          <a:bodyPr wrap="square">
            <a:spAutoFit/>
          </a:bodyPr>
          <a:lstStyle/>
          <a:p>
            <a:r>
              <a:rPr lang="en-AU" sz="1200" b="1" u="sng">
                <a:solidFill>
                  <a:srgbClr val="0070C0"/>
                </a:solidFill>
                <a:latin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PWG</a:t>
            </a:r>
            <a:r>
              <a:rPr lang="en-AU" sz="1200" b="1" u="sng">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a forum to engage with industry stakeholders during the procedure development process. </a:t>
            </a:r>
          </a:p>
        </p:txBody>
      </p:sp>
      <p:sp>
        <p:nvSpPr>
          <p:cNvPr id="15" name="Rectangle 14">
            <a:extLst>
              <a:ext uri="{FF2B5EF4-FFF2-40B4-BE49-F238E27FC236}">
                <a16:creationId xmlns:a16="http://schemas.microsoft.com/office/drawing/2014/main" id="{0DCE3F9A-33F5-4DC3-BEB2-861ACA853324}"/>
              </a:ext>
            </a:extLst>
          </p:cNvPr>
          <p:cNvSpPr/>
          <p:nvPr/>
        </p:nvSpPr>
        <p:spPr>
          <a:xfrm>
            <a:off x="3925388" y="5743369"/>
            <a:ext cx="2739087" cy="646331"/>
          </a:xfrm>
          <a:prstGeom prst="rect">
            <a:avLst/>
          </a:prstGeom>
        </p:spPr>
        <p:txBody>
          <a:bodyPr wrap="square">
            <a:spAutoFit/>
          </a:bodyPr>
          <a:lstStyle/>
          <a:p>
            <a:pPr>
              <a:spcAft>
                <a:spcPts val="0"/>
              </a:spcAft>
            </a:pPr>
            <a:r>
              <a:rPr lang="en-AU" sz="1200" b="1" u="sng">
                <a:solidFill>
                  <a:srgbClr val="0070C0"/>
                </a:solidFill>
                <a:latin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SWG</a:t>
            </a:r>
            <a:r>
              <a:rPr lang="en-AU" sz="1200" b="1" u="sng">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seeks input from industry on system design and interface changes to support 5MS and GS implementation.</a:t>
            </a:r>
          </a:p>
        </p:txBody>
      </p:sp>
      <p:sp>
        <p:nvSpPr>
          <p:cNvPr id="16" name="Rectangle 15">
            <a:extLst>
              <a:ext uri="{FF2B5EF4-FFF2-40B4-BE49-F238E27FC236}">
                <a16:creationId xmlns:a16="http://schemas.microsoft.com/office/drawing/2014/main" id="{308E2F40-581D-4A0F-94EE-C099B388B538}"/>
              </a:ext>
            </a:extLst>
          </p:cNvPr>
          <p:cNvSpPr/>
          <p:nvPr/>
        </p:nvSpPr>
        <p:spPr>
          <a:xfrm>
            <a:off x="1271185" y="5697203"/>
            <a:ext cx="2556553" cy="738664"/>
          </a:xfrm>
          <a:prstGeom prst="rect">
            <a:avLst/>
          </a:prstGeom>
          <a:solidFill>
            <a:schemeClr val="bg2"/>
          </a:solidFill>
        </p:spPr>
        <p:txBody>
          <a:bodyPr wrap="square">
            <a:spAutoFit/>
          </a:bodyPr>
          <a:lstStyle/>
          <a:p>
            <a:pPr>
              <a:spcAft>
                <a:spcPts val="0"/>
              </a:spcAft>
            </a:pPr>
            <a:r>
              <a:rPr lang="en-AU" sz="1200" b="1" u="sng">
                <a:solidFill>
                  <a:srgbClr val="0070C0"/>
                </a:solidFill>
                <a:latin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RWG</a:t>
            </a:r>
            <a:r>
              <a:rPr lang="en-AU" sz="1200" b="1" u="sng">
                <a:solidFill>
                  <a:srgbClr val="0070C0"/>
                </a:solidFill>
                <a:latin typeface="Calibri" panose="020F0502020204030204" pitchFamily="34" charset="0"/>
                <a:cs typeface="Times New Roman" panose="02020603050405020304" pitchFamily="18" charset="0"/>
              </a:rPr>
              <a:t>:</a:t>
            </a:r>
            <a:r>
              <a:rPr lang="en-AU">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coordinates readiness activities across the industry, particularly with respect to market testing and trials</a:t>
            </a:r>
          </a:p>
        </p:txBody>
      </p:sp>
      <p:sp>
        <p:nvSpPr>
          <p:cNvPr id="17" name="Rectangle 16">
            <a:extLst>
              <a:ext uri="{FF2B5EF4-FFF2-40B4-BE49-F238E27FC236}">
                <a16:creationId xmlns:a16="http://schemas.microsoft.com/office/drawing/2014/main" id="{A66D6615-A001-4CD2-B276-A5AE077BF525}"/>
              </a:ext>
            </a:extLst>
          </p:cNvPr>
          <p:cNvSpPr/>
          <p:nvPr/>
        </p:nvSpPr>
        <p:spPr>
          <a:xfrm>
            <a:off x="3568046" y="6701046"/>
            <a:ext cx="3555962" cy="646331"/>
          </a:xfrm>
          <a:prstGeom prst="rect">
            <a:avLst/>
          </a:prstGeom>
        </p:spPr>
        <p:txBody>
          <a:bodyPr wrap="square">
            <a:spAutoFit/>
          </a:bodyPr>
          <a:lstStyle/>
          <a:p>
            <a:r>
              <a:rPr lang="en-AU" sz="1200" b="1" u="sng">
                <a:solidFill>
                  <a:srgbClr val="0070C0"/>
                </a:solidFill>
                <a:latin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ITWG</a:t>
            </a:r>
            <a:r>
              <a:rPr lang="en-AU" sz="1200" b="1" u="sng">
                <a:solidFill>
                  <a:srgbClr val="0070C0"/>
                </a:solidFill>
                <a:latin typeface="Calibri" panose="020F0502020204030204" pitchFamily="34" charset="0"/>
                <a:cs typeface="Times New Roman" panose="02020603050405020304" pitchFamily="18" charset="0"/>
              </a:rPr>
              <a:t>:</a:t>
            </a:r>
            <a:r>
              <a:rPr lang="en-AU" sz="1200" b="1">
                <a:solidFill>
                  <a:srgbClr val="0070C0"/>
                </a:solidFill>
                <a:latin typeface="Calibri" panose="020F0502020204030204" pitchFamily="34" charset="0"/>
                <a:cs typeface="Times New Roman" panose="02020603050405020304" pitchFamily="18" charset="0"/>
              </a:rPr>
              <a:t> </a:t>
            </a:r>
            <a:r>
              <a:rPr lang="en-AU" sz="1200">
                <a:solidFill>
                  <a:srgbClr val="000000"/>
                </a:solidFill>
                <a:latin typeface="Calibri" panose="020F0502020204030204" pitchFamily="34" charset="0"/>
                <a:cs typeface="Times New Roman" panose="02020603050405020304" pitchFamily="18" charset="0"/>
              </a:rPr>
              <a:t>provides a forum for AEMO and industry stakeholders to engage in detail on testing matters related to the 5MS &amp; GS implementation program.</a:t>
            </a:r>
          </a:p>
        </p:txBody>
      </p:sp>
    </p:spTree>
    <p:extLst>
      <p:ext uri="{BB962C8B-B14F-4D97-AF65-F5344CB8AC3E}">
        <p14:creationId xmlns:p14="http://schemas.microsoft.com/office/powerpoint/2010/main" val="271099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A3E2BE-CECA-49A7-A08E-BB4CBBE49C3D}"/>
              </a:ext>
            </a:extLst>
          </p:cNvPr>
          <p:cNvPicPr>
            <a:picLocks noChangeAspect="1"/>
          </p:cNvPicPr>
          <p:nvPr/>
        </p:nvPicPr>
        <p:blipFill>
          <a:blip r:embed="rId2"/>
          <a:stretch>
            <a:fillRect/>
          </a:stretch>
        </p:blipFill>
        <p:spPr>
          <a:xfrm>
            <a:off x="3753766" y="4074133"/>
            <a:ext cx="3434542" cy="2513625"/>
          </a:xfrm>
          <a:prstGeom prst="rect">
            <a:avLst/>
          </a:prstGeom>
          <a:ln w="12700">
            <a:solidFill>
              <a:schemeClr val="tx1">
                <a:lumMod val="25000"/>
                <a:lumOff val="75000"/>
              </a:schemeClr>
            </a:solidFill>
          </a:ln>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A0D3AE09-B359-4661-89CE-C84B1FBAAB19}"/>
              </a:ext>
            </a:extLst>
          </p:cNvPr>
          <p:cNvSpPr>
            <a:spLocks noGrp="1"/>
          </p:cNvSpPr>
          <p:nvPr>
            <p:ph type="title"/>
          </p:nvPr>
        </p:nvSpPr>
        <p:spPr/>
        <p:txBody>
          <a:bodyPr>
            <a:normAutofit/>
          </a:bodyPr>
          <a:lstStyle/>
          <a:p>
            <a:r>
              <a:rPr lang="en-AU" sz="3600"/>
              <a:t>How can I learn more?</a:t>
            </a:r>
          </a:p>
        </p:txBody>
      </p:sp>
      <p:sp>
        <p:nvSpPr>
          <p:cNvPr id="4" name="Slide Number Placeholder 3">
            <a:extLst>
              <a:ext uri="{FF2B5EF4-FFF2-40B4-BE49-F238E27FC236}">
                <a16:creationId xmlns:a16="http://schemas.microsoft.com/office/drawing/2014/main" id="{541C204F-8DB6-4E37-BBB5-9C0991DF91C2}"/>
              </a:ext>
            </a:extLst>
          </p:cNvPr>
          <p:cNvSpPr>
            <a:spLocks noGrp="1"/>
          </p:cNvSpPr>
          <p:nvPr>
            <p:ph type="sldNum" sz="quarter" idx="12"/>
          </p:nvPr>
        </p:nvSpPr>
        <p:spPr>
          <a:xfrm>
            <a:off x="10020127" y="7006701"/>
            <a:ext cx="505220" cy="402483"/>
          </a:xfrm>
        </p:spPr>
        <p:txBody>
          <a:bodyPr/>
          <a:lstStyle/>
          <a:p>
            <a:fld id="{4EC81F68-4976-451A-B2E9-79BCBD2F70CC}" type="slidenum">
              <a:rPr lang="en-AU" smtClean="0"/>
              <a:t>11</a:t>
            </a:fld>
            <a:endParaRPr lang="en-AU"/>
          </a:p>
        </p:txBody>
      </p:sp>
      <p:pic>
        <p:nvPicPr>
          <p:cNvPr id="6" name="Picture 5">
            <a:extLst>
              <a:ext uri="{FF2B5EF4-FFF2-40B4-BE49-F238E27FC236}">
                <a16:creationId xmlns:a16="http://schemas.microsoft.com/office/drawing/2014/main" id="{36820FA8-3941-4B90-8887-C97457A03875}"/>
              </a:ext>
            </a:extLst>
          </p:cNvPr>
          <p:cNvPicPr>
            <a:picLocks noChangeAspect="1"/>
          </p:cNvPicPr>
          <p:nvPr/>
        </p:nvPicPr>
        <p:blipFill>
          <a:blip r:embed="rId3"/>
          <a:stretch>
            <a:fillRect/>
          </a:stretch>
        </p:blipFill>
        <p:spPr>
          <a:xfrm>
            <a:off x="369307" y="2551381"/>
            <a:ext cx="3254757" cy="2562078"/>
          </a:xfrm>
          <a:prstGeom prst="rect">
            <a:avLst/>
          </a:prstGeom>
          <a:ln w="12700">
            <a:solidFill>
              <a:schemeClr val="tx1">
                <a:lumMod val="25000"/>
                <a:lumOff val="75000"/>
              </a:schemeClr>
            </a:solid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85B1BF12-F676-408A-B204-E868D6682B44}"/>
              </a:ext>
            </a:extLst>
          </p:cNvPr>
          <p:cNvSpPr txBox="1"/>
          <p:nvPr/>
        </p:nvSpPr>
        <p:spPr>
          <a:xfrm>
            <a:off x="4704334" y="3625948"/>
            <a:ext cx="2139968" cy="307777"/>
          </a:xfrm>
          <a:prstGeom prst="rect">
            <a:avLst/>
          </a:prstGeom>
          <a:noFill/>
        </p:spPr>
        <p:txBody>
          <a:bodyPr wrap="square" rtlCol="0">
            <a:spAutoFit/>
          </a:bodyPr>
          <a:lstStyle/>
          <a:p>
            <a:r>
              <a:rPr lang="en-AU" sz="1400" b="1" i="1">
                <a:solidFill>
                  <a:srgbClr val="51103C"/>
                </a:solidFill>
                <a:hlinkClick r:id="rId4">
                  <a:extLst>
                    <a:ext uri="{A12FA001-AC4F-418D-AE19-62706E023703}">
                      <ahyp:hlinkClr xmlns:ahyp="http://schemas.microsoft.com/office/drawing/2018/hyperlinkcolor" val="tx"/>
                    </a:ext>
                  </a:extLst>
                </a:hlinkClick>
              </a:rPr>
              <a:t>AEMC’s website</a:t>
            </a:r>
            <a:endParaRPr lang="en-AU" sz="1400" b="1" i="1">
              <a:solidFill>
                <a:srgbClr val="51103C"/>
              </a:solidFill>
            </a:endParaRPr>
          </a:p>
        </p:txBody>
      </p:sp>
      <p:sp>
        <p:nvSpPr>
          <p:cNvPr id="9" name="Rectangle 8">
            <a:extLst>
              <a:ext uri="{FF2B5EF4-FFF2-40B4-BE49-F238E27FC236}">
                <a16:creationId xmlns:a16="http://schemas.microsoft.com/office/drawing/2014/main" id="{9C7E76BF-5020-4DB6-BFF8-C0546D2C5936}"/>
              </a:ext>
            </a:extLst>
          </p:cNvPr>
          <p:cNvSpPr/>
          <p:nvPr/>
        </p:nvSpPr>
        <p:spPr>
          <a:xfrm>
            <a:off x="635025" y="2112808"/>
            <a:ext cx="2450286" cy="307777"/>
          </a:xfrm>
          <a:prstGeom prst="rect">
            <a:avLst/>
          </a:prstGeom>
        </p:spPr>
        <p:txBody>
          <a:bodyPr wrap="none">
            <a:spAutoFit/>
          </a:bodyPr>
          <a:lstStyle/>
          <a:p>
            <a:r>
              <a:rPr lang="en-AU" sz="1400" b="1" i="1">
                <a:solidFill>
                  <a:srgbClr val="51103C"/>
                </a:solidFill>
                <a:hlinkClick r:id="rId5">
                  <a:extLst>
                    <a:ext uri="{A12FA001-AC4F-418D-AE19-62706E023703}">
                      <ahyp:hlinkClr xmlns:ahyp="http://schemas.microsoft.com/office/drawing/2018/hyperlinkcolor" val="tx"/>
                    </a:ext>
                  </a:extLst>
                </a:hlinkClick>
              </a:rPr>
              <a:t>AEMO’s 5MS Program website</a:t>
            </a:r>
            <a:endParaRPr lang="en-AU" sz="1400" b="1" i="1">
              <a:solidFill>
                <a:srgbClr val="51103C"/>
              </a:solidFill>
            </a:endParaRPr>
          </a:p>
        </p:txBody>
      </p:sp>
      <p:sp>
        <p:nvSpPr>
          <p:cNvPr id="16" name="TextBox 15">
            <a:extLst>
              <a:ext uri="{FF2B5EF4-FFF2-40B4-BE49-F238E27FC236}">
                <a16:creationId xmlns:a16="http://schemas.microsoft.com/office/drawing/2014/main" id="{6C6123FA-B1C1-45ED-8852-766DDF9CA36F}"/>
              </a:ext>
            </a:extLst>
          </p:cNvPr>
          <p:cNvSpPr txBox="1"/>
          <p:nvPr/>
        </p:nvSpPr>
        <p:spPr>
          <a:xfrm>
            <a:off x="7318010" y="4993795"/>
            <a:ext cx="2139968" cy="523220"/>
          </a:xfrm>
          <a:prstGeom prst="rect">
            <a:avLst/>
          </a:prstGeom>
          <a:noFill/>
        </p:spPr>
        <p:txBody>
          <a:bodyPr wrap="square" rtlCol="0">
            <a:spAutoFit/>
          </a:bodyPr>
          <a:lstStyle/>
          <a:p>
            <a:r>
              <a:rPr lang="en-AU" sz="1400" i="1">
                <a:solidFill>
                  <a:srgbClr val="360F3C"/>
                </a:solidFill>
              </a:rPr>
              <a:t>Contact the 5MS team at</a:t>
            </a:r>
            <a:r>
              <a:rPr lang="en-AU" sz="1400" b="1" i="1">
                <a:solidFill>
                  <a:srgbClr val="360F3C"/>
                </a:solidFill>
              </a:rPr>
              <a:t>:</a:t>
            </a:r>
          </a:p>
          <a:p>
            <a:r>
              <a:rPr lang="en-AU" sz="1400" b="1" i="1">
                <a:solidFill>
                  <a:srgbClr val="360F3C"/>
                </a:solidFill>
              </a:rPr>
              <a:t>5ms@aemo.com.au</a:t>
            </a:r>
          </a:p>
        </p:txBody>
      </p:sp>
      <p:grpSp>
        <p:nvGrpSpPr>
          <p:cNvPr id="3" name="Group 2">
            <a:extLst>
              <a:ext uri="{FF2B5EF4-FFF2-40B4-BE49-F238E27FC236}">
                <a16:creationId xmlns:a16="http://schemas.microsoft.com/office/drawing/2014/main" id="{55C66CF3-A720-47E3-B000-E84CFCFF540D}"/>
              </a:ext>
            </a:extLst>
          </p:cNvPr>
          <p:cNvGrpSpPr/>
          <p:nvPr/>
        </p:nvGrpSpPr>
        <p:grpSpPr>
          <a:xfrm>
            <a:off x="7494578" y="5625561"/>
            <a:ext cx="1786831" cy="1453916"/>
            <a:chOff x="7417483" y="4845595"/>
            <a:chExt cx="1786831" cy="1453916"/>
          </a:xfrm>
        </p:grpSpPr>
        <p:sp>
          <p:nvSpPr>
            <p:cNvPr id="19" name="Rectangle 18">
              <a:extLst>
                <a:ext uri="{FF2B5EF4-FFF2-40B4-BE49-F238E27FC236}">
                  <a16:creationId xmlns:a16="http://schemas.microsoft.com/office/drawing/2014/main" id="{25840EAA-B45D-4056-A986-313EF96F7AC9}"/>
                </a:ext>
              </a:extLst>
            </p:cNvPr>
            <p:cNvSpPr/>
            <p:nvPr/>
          </p:nvSpPr>
          <p:spPr>
            <a:xfrm>
              <a:off x="7417483" y="4845595"/>
              <a:ext cx="1786831" cy="1453916"/>
            </a:xfrm>
            <a:prstGeom prst="rect">
              <a:avLst/>
            </a:prstGeom>
            <a:solidFill>
              <a:schemeClr val="bg1"/>
            </a:solidFill>
            <a:ln w="19050">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descr="Email">
              <a:extLst>
                <a:ext uri="{FF2B5EF4-FFF2-40B4-BE49-F238E27FC236}">
                  <a16:creationId xmlns:a16="http://schemas.microsoft.com/office/drawing/2014/main" id="{44989E7F-90CB-4581-B9FF-410FC591B4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5336" y="4932718"/>
              <a:ext cx="1171124" cy="1171124"/>
            </a:xfrm>
            <a:prstGeom prst="rect">
              <a:avLst/>
            </a:prstGeom>
          </p:spPr>
        </p:pic>
      </p:grpSp>
      <p:sp>
        <p:nvSpPr>
          <p:cNvPr id="10" name="Rectangle 9">
            <a:extLst>
              <a:ext uri="{FF2B5EF4-FFF2-40B4-BE49-F238E27FC236}">
                <a16:creationId xmlns:a16="http://schemas.microsoft.com/office/drawing/2014/main" id="{D4F1AE90-E9CA-4E5C-8FD0-B133AC7DC07E}"/>
              </a:ext>
            </a:extLst>
          </p:cNvPr>
          <p:cNvSpPr/>
          <p:nvPr/>
        </p:nvSpPr>
        <p:spPr>
          <a:xfrm>
            <a:off x="8412218" y="1569766"/>
            <a:ext cx="2139968" cy="1302921"/>
          </a:xfrm>
          <a:prstGeom prst="rect">
            <a:avLst/>
          </a:prstGeom>
          <a:solidFill>
            <a:srgbClr val="583A5F"/>
          </a:solidFill>
          <a:effectLst>
            <a:outerShdw blurRad="50800" dist="38100" dir="5400000" algn="t" rotWithShape="0">
              <a:prstClr val="black">
                <a:alpha val="40000"/>
              </a:prstClr>
            </a:outerShdw>
          </a:effectLst>
        </p:spPr>
        <p:txBody>
          <a:bodyPr wrap="square">
            <a:spAutoFit/>
          </a:bodyPr>
          <a:lstStyle/>
          <a:p>
            <a:r>
              <a:rPr lang="en-AU" sz="1600">
                <a:solidFill>
                  <a:schemeClr val="bg1"/>
                </a:solidFill>
              </a:rPr>
              <a:t>Key links: </a:t>
            </a:r>
          </a:p>
          <a:p>
            <a:pPr marL="182563" indent="-182563">
              <a:spcBef>
                <a:spcPts val="200"/>
              </a:spcBef>
              <a:buFont typeface="Arial" panose="020B0604020202020204" pitchFamily="34" charset="0"/>
              <a:buChar char="•"/>
            </a:pPr>
            <a:r>
              <a:rPr lang="en-AU" sz="1400">
                <a:solidFill>
                  <a:schemeClr val="bg1"/>
                </a:solidFill>
                <a:hlinkClick r:id="rId8">
                  <a:extLst>
                    <a:ext uri="{A12FA001-AC4F-418D-AE19-62706E023703}">
                      <ahyp:hlinkClr xmlns:ahyp="http://schemas.microsoft.com/office/drawing/2018/hyperlinkcolor" val="tx"/>
                    </a:ext>
                  </a:extLst>
                </a:hlinkClick>
              </a:rPr>
              <a:t>5MS Rule</a:t>
            </a:r>
            <a:endParaRPr lang="en-AU" sz="1400">
              <a:solidFill>
                <a:schemeClr val="bg1"/>
              </a:solidFill>
            </a:endParaRPr>
          </a:p>
          <a:p>
            <a:pPr marL="182563" indent="-182563">
              <a:spcBef>
                <a:spcPts val="200"/>
              </a:spcBef>
              <a:buFont typeface="Arial" panose="020B0604020202020204" pitchFamily="34" charset="0"/>
              <a:buChar char="•"/>
            </a:pPr>
            <a:r>
              <a:rPr lang="en-AU" sz="1400">
                <a:solidFill>
                  <a:schemeClr val="bg1"/>
                </a:solidFill>
                <a:hlinkClick r:id="rId9">
                  <a:extLst>
                    <a:ext uri="{A12FA001-AC4F-418D-AE19-62706E023703}">
                      <ahyp:hlinkClr xmlns:ahyp="http://schemas.microsoft.com/office/drawing/2018/hyperlinkcolor" val="tx"/>
                    </a:ext>
                  </a:extLst>
                </a:hlinkClick>
              </a:rPr>
              <a:t>GS Rule </a:t>
            </a:r>
            <a:endParaRPr lang="en-AU" sz="1400">
              <a:solidFill>
                <a:schemeClr val="bg1"/>
              </a:solidFill>
            </a:endParaRPr>
          </a:p>
          <a:p>
            <a:pPr marL="182563" indent="-182563">
              <a:spcBef>
                <a:spcPts val="200"/>
              </a:spcBef>
              <a:buFont typeface="Arial" panose="020B0604020202020204" pitchFamily="34" charset="0"/>
              <a:buChar char="•"/>
            </a:pPr>
            <a:r>
              <a:rPr lang="en-AU" sz="1400">
                <a:solidFill>
                  <a:schemeClr val="bg1"/>
                </a:solidFill>
                <a:hlinkClick r:id="rId10">
                  <a:extLst>
                    <a:ext uri="{A12FA001-AC4F-418D-AE19-62706E023703}">
                      <ahyp:hlinkClr xmlns:ahyp="http://schemas.microsoft.com/office/drawing/2018/hyperlinkcolor" val="tx"/>
                    </a:ext>
                  </a:extLst>
                </a:hlinkClick>
              </a:rPr>
              <a:t>Rule Amendment</a:t>
            </a:r>
            <a:endParaRPr lang="en-AU" sz="1400">
              <a:solidFill>
                <a:schemeClr val="bg1"/>
              </a:solidFill>
              <a:hlinkClick r:id="rId11">
                <a:extLst>
                  <a:ext uri="{A12FA001-AC4F-418D-AE19-62706E023703}">
                    <ahyp:hlinkClr xmlns:ahyp="http://schemas.microsoft.com/office/drawing/2018/hyperlinkcolor" val="tx"/>
                  </a:ext>
                </a:extLst>
              </a:hlinkClick>
            </a:endParaRPr>
          </a:p>
          <a:p>
            <a:pPr marL="182563" indent="-182563">
              <a:spcBef>
                <a:spcPts val="200"/>
              </a:spcBef>
              <a:buFont typeface="Arial" panose="020B0604020202020204" pitchFamily="34" charset="0"/>
              <a:buChar char="•"/>
            </a:pPr>
            <a:r>
              <a:rPr lang="en-AU" sz="1400">
                <a:solidFill>
                  <a:schemeClr val="bg1"/>
                </a:solidFill>
                <a:hlinkClick r:id="rId11">
                  <a:extLst>
                    <a:ext uri="{A12FA001-AC4F-418D-AE19-62706E023703}">
                      <ahyp:hlinkClr xmlns:ahyp="http://schemas.microsoft.com/office/drawing/2018/hyperlinkcolor" val="tx"/>
                    </a:ext>
                  </a:extLst>
                </a:hlinkClick>
              </a:rPr>
              <a:t>Deferral Decision</a:t>
            </a:r>
            <a:endParaRPr lang="en-AU" sz="1400">
              <a:solidFill>
                <a:schemeClr val="bg1"/>
              </a:solidFill>
            </a:endParaRPr>
          </a:p>
        </p:txBody>
      </p:sp>
      <p:sp>
        <p:nvSpPr>
          <p:cNvPr id="13" name="Graphic 11" descr="Information">
            <a:extLst>
              <a:ext uri="{FF2B5EF4-FFF2-40B4-BE49-F238E27FC236}">
                <a16:creationId xmlns:a16="http://schemas.microsoft.com/office/drawing/2014/main" id="{39D2F3A3-4088-4638-AFBA-CABE3FD199CC}"/>
              </a:ext>
            </a:extLst>
          </p:cNvPr>
          <p:cNvSpPr/>
          <p:nvPr/>
        </p:nvSpPr>
        <p:spPr>
          <a:xfrm>
            <a:off x="9796792" y="1723189"/>
            <a:ext cx="598451" cy="598451"/>
          </a:xfrm>
          <a:custGeom>
            <a:avLst/>
            <a:gdLst>
              <a:gd name="connsiteX0" fmla="*/ 299226 w 598451"/>
              <a:gd name="connsiteY0" fmla="*/ 0 h 598451"/>
              <a:gd name="connsiteX1" fmla="*/ 0 w 598451"/>
              <a:gd name="connsiteY1" fmla="*/ 299226 h 598451"/>
              <a:gd name="connsiteX2" fmla="*/ 299226 w 598451"/>
              <a:gd name="connsiteY2" fmla="*/ 598452 h 598451"/>
              <a:gd name="connsiteX3" fmla="*/ 598452 w 598451"/>
              <a:gd name="connsiteY3" fmla="*/ 299226 h 598451"/>
              <a:gd name="connsiteX4" fmla="*/ 299226 w 598451"/>
              <a:gd name="connsiteY4" fmla="*/ 0 h 598451"/>
              <a:gd name="connsiteX5" fmla="*/ 283477 w 598451"/>
              <a:gd name="connsiteY5" fmla="*/ 78744 h 598451"/>
              <a:gd name="connsiteX6" fmla="*/ 322849 w 598451"/>
              <a:gd name="connsiteY6" fmla="*/ 118115 h 598451"/>
              <a:gd name="connsiteX7" fmla="*/ 283477 w 598451"/>
              <a:gd name="connsiteY7" fmla="*/ 157487 h 598451"/>
              <a:gd name="connsiteX8" fmla="*/ 244105 w 598451"/>
              <a:gd name="connsiteY8" fmla="*/ 118115 h 598451"/>
              <a:gd name="connsiteX9" fmla="*/ 283477 w 598451"/>
              <a:gd name="connsiteY9" fmla="*/ 78744 h 598451"/>
              <a:gd name="connsiteX10" fmla="*/ 377970 w 598451"/>
              <a:gd name="connsiteY10" fmla="*/ 519708 h 598451"/>
              <a:gd name="connsiteX11" fmla="*/ 220482 w 598451"/>
              <a:gd name="connsiteY11" fmla="*/ 519708 h 598451"/>
              <a:gd name="connsiteX12" fmla="*/ 220482 w 598451"/>
              <a:gd name="connsiteY12" fmla="*/ 472462 h 598451"/>
              <a:gd name="connsiteX13" fmla="*/ 275603 w 598451"/>
              <a:gd name="connsiteY13" fmla="*/ 472462 h 598451"/>
              <a:gd name="connsiteX14" fmla="*/ 275603 w 598451"/>
              <a:gd name="connsiteY14" fmla="*/ 236231 h 598451"/>
              <a:gd name="connsiteX15" fmla="*/ 228357 w 598451"/>
              <a:gd name="connsiteY15" fmla="*/ 236231 h 598451"/>
              <a:gd name="connsiteX16" fmla="*/ 228357 w 598451"/>
              <a:gd name="connsiteY16" fmla="*/ 188985 h 598451"/>
              <a:gd name="connsiteX17" fmla="*/ 322849 w 598451"/>
              <a:gd name="connsiteY17" fmla="*/ 188985 h 598451"/>
              <a:gd name="connsiteX18" fmla="*/ 322849 w 598451"/>
              <a:gd name="connsiteY18" fmla="*/ 236231 h 598451"/>
              <a:gd name="connsiteX19" fmla="*/ 322849 w 598451"/>
              <a:gd name="connsiteY19" fmla="*/ 472462 h 598451"/>
              <a:gd name="connsiteX20" fmla="*/ 377970 w 598451"/>
              <a:gd name="connsiteY20" fmla="*/ 472462 h 598451"/>
              <a:gd name="connsiteX21" fmla="*/ 377970 w 598451"/>
              <a:gd name="connsiteY21" fmla="*/ 519708 h 5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451" h="598451">
                <a:moveTo>
                  <a:pt x="299226" y="0"/>
                </a:moveTo>
                <a:cubicBezTo>
                  <a:pt x="133864" y="0"/>
                  <a:pt x="0" y="133864"/>
                  <a:pt x="0" y="299226"/>
                </a:cubicBezTo>
                <a:cubicBezTo>
                  <a:pt x="0" y="464588"/>
                  <a:pt x="133864" y="598452"/>
                  <a:pt x="299226" y="598452"/>
                </a:cubicBezTo>
                <a:cubicBezTo>
                  <a:pt x="464588" y="598452"/>
                  <a:pt x="598452" y="464588"/>
                  <a:pt x="598452" y="299226"/>
                </a:cubicBezTo>
                <a:cubicBezTo>
                  <a:pt x="598452" y="133864"/>
                  <a:pt x="464588" y="0"/>
                  <a:pt x="299226" y="0"/>
                </a:cubicBezTo>
                <a:close/>
                <a:moveTo>
                  <a:pt x="283477" y="78744"/>
                </a:moveTo>
                <a:cubicBezTo>
                  <a:pt x="305525" y="78744"/>
                  <a:pt x="322849" y="96067"/>
                  <a:pt x="322849" y="118115"/>
                </a:cubicBezTo>
                <a:cubicBezTo>
                  <a:pt x="322849" y="140164"/>
                  <a:pt x="305525" y="157487"/>
                  <a:pt x="283477" y="157487"/>
                </a:cubicBezTo>
                <a:cubicBezTo>
                  <a:pt x="261429" y="157487"/>
                  <a:pt x="244105" y="140164"/>
                  <a:pt x="244105" y="118115"/>
                </a:cubicBezTo>
                <a:cubicBezTo>
                  <a:pt x="244105" y="96067"/>
                  <a:pt x="261429" y="78744"/>
                  <a:pt x="283477" y="78744"/>
                </a:cubicBezTo>
                <a:close/>
                <a:moveTo>
                  <a:pt x="377970" y="519708"/>
                </a:moveTo>
                <a:lnTo>
                  <a:pt x="220482" y="519708"/>
                </a:lnTo>
                <a:lnTo>
                  <a:pt x="220482" y="472462"/>
                </a:lnTo>
                <a:lnTo>
                  <a:pt x="275603" y="472462"/>
                </a:lnTo>
                <a:lnTo>
                  <a:pt x="275603" y="236231"/>
                </a:lnTo>
                <a:lnTo>
                  <a:pt x="228357" y="236231"/>
                </a:lnTo>
                <a:lnTo>
                  <a:pt x="228357" y="188985"/>
                </a:lnTo>
                <a:lnTo>
                  <a:pt x="322849" y="188985"/>
                </a:lnTo>
                <a:lnTo>
                  <a:pt x="322849" y="236231"/>
                </a:lnTo>
                <a:lnTo>
                  <a:pt x="322849" y="472462"/>
                </a:lnTo>
                <a:lnTo>
                  <a:pt x="377970" y="472462"/>
                </a:lnTo>
                <a:lnTo>
                  <a:pt x="377970" y="519708"/>
                </a:lnTo>
                <a:close/>
              </a:path>
            </a:pathLst>
          </a:custGeom>
          <a:solidFill>
            <a:schemeClr val="bg1"/>
          </a:solidFill>
          <a:ln w="7838" cap="flat">
            <a:noFill/>
            <a:prstDash val="solid"/>
            <a:miter/>
          </a:ln>
        </p:spPr>
        <p:txBody>
          <a:bodyPr rtlCol="0" anchor="ctr"/>
          <a:lstStyle/>
          <a:p>
            <a:endParaRPr lang="en-AU"/>
          </a:p>
        </p:txBody>
      </p:sp>
    </p:spTree>
    <p:extLst>
      <p:ext uri="{BB962C8B-B14F-4D97-AF65-F5344CB8AC3E}">
        <p14:creationId xmlns:p14="http://schemas.microsoft.com/office/powerpoint/2010/main" val="175247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1DAE-0119-4ED0-9E56-05E465725DDB}"/>
              </a:ext>
            </a:extLst>
          </p:cNvPr>
          <p:cNvSpPr>
            <a:spLocks noGrp="1"/>
          </p:cNvSpPr>
          <p:nvPr>
            <p:ph type="title"/>
          </p:nvPr>
        </p:nvSpPr>
        <p:spPr/>
        <p:txBody>
          <a:bodyPr/>
          <a:lstStyle/>
          <a:p>
            <a:r>
              <a:rPr lang="en-AU"/>
              <a:t>Impact of 5MS and GS to NEM Systems</a:t>
            </a:r>
          </a:p>
        </p:txBody>
      </p:sp>
      <p:sp>
        <p:nvSpPr>
          <p:cNvPr id="3" name="Text Placeholder 2">
            <a:extLst>
              <a:ext uri="{FF2B5EF4-FFF2-40B4-BE49-F238E27FC236}">
                <a16:creationId xmlns:a16="http://schemas.microsoft.com/office/drawing/2014/main" id="{1F0EEB58-A5FA-491F-B2E6-05836A76541E}"/>
              </a:ext>
            </a:extLst>
          </p:cNvPr>
          <p:cNvSpPr>
            <a:spLocks noGrp="1"/>
          </p:cNvSpPr>
          <p:nvPr>
            <p:ph type="body" idx="1"/>
          </p:nvPr>
        </p:nvSpPr>
        <p:spPr/>
        <p:txBody>
          <a:bodyPr/>
          <a:lstStyle/>
          <a:p>
            <a:r>
              <a:rPr lang="en-AU"/>
              <a:t>Graeme Windley</a:t>
            </a:r>
          </a:p>
        </p:txBody>
      </p:sp>
      <p:sp>
        <p:nvSpPr>
          <p:cNvPr id="4" name="Slide Number Placeholder 3">
            <a:extLst>
              <a:ext uri="{FF2B5EF4-FFF2-40B4-BE49-F238E27FC236}">
                <a16:creationId xmlns:a16="http://schemas.microsoft.com/office/drawing/2014/main" id="{1A88EDC9-52FA-498B-9A62-2CED4B174870}"/>
              </a:ext>
            </a:extLst>
          </p:cNvPr>
          <p:cNvSpPr>
            <a:spLocks noGrp="1"/>
          </p:cNvSpPr>
          <p:nvPr>
            <p:ph type="sldNum" sz="quarter" idx="12"/>
          </p:nvPr>
        </p:nvSpPr>
        <p:spPr/>
        <p:txBody>
          <a:bodyPr/>
          <a:lstStyle/>
          <a:p>
            <a:fld id="{4EC81F68-4976-451A-B2E9-79BCBD2F70CC}" type="slidenum">
              <a:rPr lang="en-AU" smtClean="0"/>
              <a:pPr/>
              <a:t>12</a:t>
            </a:fld>
            <a:endParaRPr lang="en-AU"/>
          </a:p>
        </p:txBody>
      </p:sp>
    </p:spTree>
    <p:extLst>
      <p:ext uri="{BB962C8B-B14F-4D97-AF65-F5344CB8AC3E}">
        <p14:creationId xmlns:p14="http://schemas.microsoft.com/office/powerpoint/2010/main" val="397397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5FBC04-3202-47C2-8CB7-0C8A8CBC05FF}"/>
              </a:ext>
            </a:extLst>
          </p:cNvPr>
          <p:cNvSpPr/>
          <p:nvPr/>
        </p:nvSpPr>
        <p:spPr>
          <a:xfrm>
            <a:off x="1293925" y="6095458"/>
            <a:ext cx="8899227" cy="13737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1139"/>
          </a:p>
        </p:txBody>
      </p:sp>
      <p:sp>
        <p:nvSpPr>
          <p:cNvPr id="4" name="Rectangle 3">
            <a:extLst>
              <a:ext uri="{FF2B5EF4-FFF2-40B4-BE49-F238E27FC236}">
                <a16:creationId xmlns:a16="http://schemas.microsoft.com/office/drawing/2014/main" id="{DABF362E-6B3C-4DA0-B760-7B8162479005}"/>
              </a:ext>
            </a:extLst>
          </p:cNvPr>
          <p:cNvSpPr/>
          <p:nvPr/>
        </p:nvSpPr>
        <p:spPr>
          <a:xfrm>
            <a:off x="1293925" y="1524005"/>
            <a:ext cx="8899227" cy="459830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AU" sz="1139"/>
          </a:p>
        </p:txBody>
      </p:sp>
      <p:sp>
        <p:nvSpPr>
          <p:cNvPr id="2" name="Title 1">
            <a:extLst>
              <a:ext uri="{FF2B5EF4-FFF2-40B4-BE49-F238E27FC236}">
                <a16:creationId xmlns:a16="http://schemas.microsoft.com/office/drawing/2014/main" id="{CBC93F80-30B9-4452-9B06-6CE2C36F50DE}"/>
              </a:ext>
            </a:extLst>
          </p:cNvPr>
          <p:cNvSpPr>
            <a:spLocks noGrp="1"/>
          </p:cNvSpPr>
          <p:nvPr>
            <p:ph type="title"/>
          </p:nvPr>
        </p:nvSpPr>
        <p:spPr>
          <a:xfrm>
            <a:off x="178902" y="614202"/>
            <a:ext cx="8701238" cy="829551"/>
          </a:xfrm>
        </p:spPr>
        <p:txBody>
          <a:bodyPr>
            <a:normAutofit/>
          </a:bodyPr>
          <a:lstStyle/>
          <a:p>
            <a:r>
              <a:rPr lang="en-AU" sz="3600"/>
              <a:t>Program Scope (Systems Focus)</a:t>
            </a:r>
          </a:p>
        </p:txBody>
      </p:sp>
      <p:sp>
        <p:nvSpPr>
          <p:cNvPr id="7" name="Rectangle: Rounded Corners 6">
            <a:extLst>
              <a:ext uri="{FF2B5EF4-FFF2-40B4-BE49-F238E27FC236}">
                <a16:creationId xmlns:a16="http://schemas.microsoft.com/office/drawing/2014/main" id="{BD086B77-8BE8-4698-BB8B-8DB907C98EF2}"/>
              </a:ext>
            </a:extLst>
          </p:cNvPr>
          <p:cNvSpPr/>
          <p:nvPr/>
        </p:nvSpPr>
        <p:spPr>
          <a:xfrm>
            <a:off x="2808877" y="1547154"/>
            <a:ext cx="1890981" cy="4188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b="1"/>
              <a:t>Dispatch </a:t>
            </a:r>
          </a:p>
        </p:txBody>
      </p:sp>
      <p:sp>
        <p:nvSpPr>
          <p:cNvPr id="8" name="Rectangle: Rounded Corners 7">
            <a:extLst>
              <a:ext uri="{FF2B5EF4-FFF2-40B4-BE49-F238E27FC236}">
                <a16:creationId xmlns:a16="http://schemas.microsoft.com/office/drawing/2014/main" id="{434B2FF5-13FA-4E9D-B57F-636CED2256CD}"/>
              </a:ext>
            </a:extLst>
          </p:cNvPr>
          <p:cNvSpPr/>
          <p:nvPr/>
        </p:nvSpPr>
        <p:spPr>
          <a:xfrm>
            <a:off x="7963734" y="1546495"/>
            <a:ext cx="1595225" cy="4188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b="1"/>
              <a:t>Settlements 	</a:t>
            </a:r>
          </a:p>
        </p:txBody>
      </p:sp>
      <p:sp>
        <p:nvSpPr>
          <p:cNvPr id="10" name="Rectangle: Rounded Corners 9">
            <a:extLst>
              <a:ext uri="{FF2B5EF4-FFF2-40B4-BE49-F238E27FC236}">
                <a16:creationId xmlns:a16="http://schemas.microsoft.com/office/drawing/2014/main" id="{8B098576-C7B6-4491-B9D2-896BD52FEEE0}"/>
              </a:ext>
            </a:extLst>
          </p:cNvPr>
          <p:cNvSpPr/>
          <p:nvPr/>
        </p:nvSpPr>
        <p:spPr>
          <a:xfrm>
            <a:off x="2808876" y="1989157"/>
            <a:ext cx="2048400" cy="1249032"/>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Function</a:t>
            </a:r>
          </a:p>
          <a:p>
            <a:pPr lvl="0"/>
            <a:r>
              <a:rPr lang="en-AU" sz="1100">
                <a:solidFill>
                  <a:schemeClr val="tx1"/>
                </a:solidFill>
              </a:rPr>
              <a:t>Manages demand forecasting and the dispatch price every 5-minutes (and aggregates spot price every 30 minutes). Ensures electricity demand is met.</a:t>
            </a:r>
          </a:p>
        </p:txBody>
      </p:sp>
      <p:sp>
        <p:nvSpPr>
          <p:cNvPr id="11" name="Rectangle: Rounded Corners 10">
            <a:extLst>
              <a:ext uri="{FF2B5EF4-FFF2-40B4-BE49-F238E27FC236}">
                <a16:creationId xmlns:a16="http://schemas.microsoft.com/office/drawing/2014/main" id="{0D84DBF6-AABF-4FE8-A4E4-5BAC34E0C102}"/>
              </a:ext>
            </a:extLst>
          </p:cNvPr>
          <p:cNvSpPr/>
          <p:nvPr/>
        </p:nvSpPr>
        <p:spPr>
          <a:xfrm>
            <a:off x="7806088" y="2010175"/>
            <a:ext cx="2048400" cy="1228014"/>
          </a:xfrm>
          <a:prstGeom prst="roundRect">
            <a:avLst>
              <a:gd name="adj" fmla="val 3593"/>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Function</a:t>
            </a:r>
          </a:p>
          <a:p>
            <a:pPr lvl="0"/>
            <a:r>
              <a:rPr lang="en-AU" sz="1100">
                <a:solidFill>
                  <a:schemeClr val="tx1"/>
                </a:solidFill>
              </a:rPr>
              <a:t>Manages the calculation of financial liabilities and credits between market participants daily and settles all trade in the NEM on a weekly basis.</a:t>
            </a:r>
          </a:p>
          <a:p>
            <a:pPr lvl="0"/>
            <a:endParaRPr lang="en-AU" sz="1100" b="1">
              <a:solidFill>
                <a:schemeClr val="tx1"/>
              </a:solidFill>
            </a:endParaRPr>
          </a:p>
          <a:p>
            <a:pPr>
              <a:spcAft>
                <a:spcPts val="380"/>
              </a:spcAft>
            </a:pPr>
            <a:endParaRPr lang="en-AU" sz="1100" b="1">
              <a:solidFill>
                <a:schemeClr val="tx1"/>
              </a:solidFill>
            </a:endParaRPr>
          </a:p>
        </p:txBody>
      </p:sp>
      <p:sp>
        <p:nvSpPr>
          <p:cNvPr id="13" name="Rectangle: Rounded Corners 12">
            <a:extLst>
              <a:ext uri="{FF2B5EF4-FFF2-40B4-BE49-F238E27FC236}">
                <a16:creationId xmlns:a16="http://schemas.microsoft.com/office/drawing/2014/main" id="{0BFDD418-3D54-41D4-9961-A09B0B70D6A9}"/>
              </a:ext>
            </a:extLst>
          </p:cNvPr>
          <p:cNvSpPr/>
          <p:nvPr/>
        </p:nvSpPr>
        <p:spPr>
          <a:xfrm>
            <a:off x="5362242" y="1536546"/>
            <a:ext cx="1595225" cy="4188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b="1"/>
              <a:t>Metering</a:t>
            </a:r>
          </a:p>
        </p:txBody>
      </p:sp>
      <p:sp>
        <p:nvSpPr>
          <p:cNvPr id="14" name="Rectangle: Rounded Corners 13">
            <a:extLst>
              <a:ext uri="{FF2B5EF4-FFF2-40B4-BE49-F238E27FC236}">
                <a16:creationId xmlns:a16="http://schemas.microsoft.com/office/drawing/2014/main" id="{3AA673A6-4BF9-4E95-B7B4-8D57962B951A}"/>
              </a:ext>
            </a:extLst>
          </p:cNvPr>
          <p:cNvSpPr/>
          <p:nvPr/>
        </p:nvSpPr>
        <p:spPr>
          <a:xfrm>
            <a:off x="5362241" y="2010175"/>
            <a:ext cx="2048400" cy="1214913"/>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Function </a:t>
            </a:r>
          </a:p>
          <a:p>
            <a:pPr lvl="0"/>
            <a:r>
              <a:rPr lang="en-AU" sz="1100">
                <a:solidFill>
                  <a:schemeClr val="tx1"/>
                </a:solidFill>
              </a:rPr>
              <a:t>Manages receipt and storage of market data (metering and standing data). Metering prepares data for market settlement and enables market reporting.</a:t>
            </a:r>
          </a:p>
          <a:p>
            <a:pPr lvl="0"/>
            <a:endParaRPr lang="en-AU" sz="1100" b="1">
              <a:solidFill>
                <a:schemeClr val="tx1"/>
              </a:solidFill>
            </a:endParaRPr>
          </a:p>
        </p:txBody>
      </p:sp>
      <p:sp>
        <p:nvSpPr>
          <p:cNvPr id="3" name="Rectangle: Rounded Corners 2">
            <a:extLst>
              <a:ext uri="{FF2B5EF4-FFF2-40B4-BE49-F238E27FC236}">
                <a16:creationId xmlns:a16="http://schemas.microsoft.com/office/drawing/2014/main" id="{0714BEA3-24E1-49BB-9781-F4218978D13F}"/>
              </a:ext>
            </a:extLst>
          </p:cNvPr>
          <p:cNvSpPr/>
          <p:nvPr/>
        </p:nvSpPr>
        <p:spPr>
          <a:xfrm>
            <a:off x="2760752" y="7165732"/>
            <a:ext cx="7093965" cy="279236"/>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b="1"/>
              <a:t>Infrastructure / External Web Development / Internal webMethods Integration</a:t>
            </a:r>
          </a:p>
        </p:txBody>
      </p:sp>
      <p:sp>
        <p:nvSpPr>
          <p:cNvPr id="16" name="Rectangle: Rounded Corners 15">
            <a:extLst>
              <a:ext uri="{FF2B5EF4-FFF2-40B4-BE49-F238E27FC236}">
                <a16:creationId xmlns:a16="http://schemas.microsoft.com/office/drawing/2014/main" id="{B5F91E9D-795B-4A63-9D6D-54E036CE13A8}"/>
              </a:ext>
            </a:extLst>
          </p:cNvPr>
          <p:cNvSpPr/>
          <p:nvPr/>
        </p:nvSpPr>
        <p:spPr>
          <a:xfrm>
            <a:off x="2760753" y="6464964"/>
            <a:ext cx="7093965" cy="279236"/>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b="1"/>
              <a:t>Market Procedures, Stakeholder engagement and market/industry readiness </a:t>
            </a:r>
          </a:p>
        </p:txBody>
      </p:sp>
      <p:sp>
        <p:nvSpPr>
          <p:cNvPr id="17" name="Rectangle: Rounded Corners 16">
            <a:extLst>
              <a:ext uri="{FF2B5EF4-FFF2-40B4-BE49-F238E27FC236}">
                <a16:creationId xmlns:a16="http://schemas.microsoft.com/office/drawing/2014/main" id="{6FCA35C7-16D4-4A37-9912-D98A716C77DF}"/>
              </a:ext>
            </a:extLst>
          </p:cNvPr>
          <p:cNvSpPr/>
          <p:nvPr/>
        </p:nvSpPr>
        <p:spPr>
          <a:xfrm>
            <a:off x="2760752" y="6809867"/>
            <a:ext cx="7093965" cy="279236"/>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b="1"/>
              <a:t>Process Mapping, Change and Training, Cutover and Transition </a:t>
            </a:r>
          </a:p>
        </p:txBody>
      </p:sp>
      <p:sp>
        <p:nvSpPr>
          <p:cNvPr id="18" name="Rectangle: Rounded Corners 17">
            <a:extLst>
              <a:ext uri="{FF2B5EF4-FFF2-40B4-BE49-F238E27FC236}">
                <a16:creationId xmlns:a16="http://schemas.microsoft.com/office/drawing/2014/main" id="{81A1D9E3-4239-4564-86C6-E11680DB8EE5}"/>
              </a:ext>
            </a:extLst>
          </p:cNvPr>
          <p:cNvSpPr/>
          <p:nvPr/>
        </p:nvSpPr>
        <p:spPr>
          <a:xfrm>
            <a:off x="2760753" y="6127080"/>
            <a:ext cx="7093965" cy="279236"/>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b="1"/>
              <a:t>Program Management </a:t>
            </a:r>
          </a:p>
        </p:txBody>
      </p:sp>
      <p:sp>
        <p:nvSpPr>
          <p:cNvPr id="19" name="Rectangle: Rounded Corners 18">
            <a:extLst>
              <a:ext uri="{FF2B5EF4-FFF2-40B4-BE49-F238E27FC236}">
                <a16:creationId xmlns:a16="http://schemas.microsoft.com/office/drawing/2014/main" id="{3DADEA52-C50A-472F-993E-E671B4051982}"/>
              </a:ext>
            </a:extLst>
          </p:cNvPr>
          <p:cNvSpPr/>
          <p:nvPr/>
        </p:nvSpPr>
        <p:spPr>
          <a:xfrm>
            <a:off x="2808876" y="3296837"/>
            <a:ext cx="2048400" cy="2060061"/>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050" b="1">
                <a:solidFill>
                  <a:schemeClr val="tx1"/>
                </a:solidFill>
              </a:rPr>
              <a:t>Scope of change </a:t>
            </a:r>
          </a:p>
          <a:p>
            <a:pPr marL="108528" indent="-108528">
              <a:buFont typeface="Arial" panose="020B0604020202020204" pitchFamily="34" charset="0"/>
              <a:buChar char="•"/>
            </a:pPr>
            <a:r>
              <a:rPr lang="en-AU" sz="1050">
                <a:solidFill>
                  <a:schemeClr val="tx1"/>
                </a:solidFill>
              </a:rPr>
              <a:t>Increase daily bidding intervals from 48 to 288. </a:t>
            </a:r>
          </a:p>
          <a:p>
            <a:pPr marL="108528" indent="-108528">
              <a:buFont typeface="Arial" panose="020B0604020202020204" pitchFamily="34" charset="0"/>
              <a:buChar char="•"/>
            </a:pPr>
            <a:r>
              <a:rPr lang="en-AU" sz="1050">
                <a:solidFill>
                  <a:schemeClr val="tx1"/>
                </a:solidFill>
              </a:rPr>
              <a:t>New data structures required to receive, use and store five-minute bids and offers.</a:t>
            </a:r>
          </a:p>
          <a:p>
            <a:pPr marL="108528" indent="-108528">
              <a:buFont typeface="Arial" panose="020B0604020202020204" pitchFamily="34" charset="0"/>
              <a:buChar char="•"/>
            </a:pPr>
            <a:r>
              <a:rPr lang="en-AU" sz="1050">
                <a:solidFill>
                  <a:schemeClr val="tx1"/>
                </a:solidFill>
              </a:rPr>
              <a:t>Changes required to calculate the floor price and price cap.</a:t>
            </a:r>
          </a:p>
          <a:p>
            <a:pPr marL="108528" indent="-108528">
              <a:buFont typeface="Arial" panose="020B0604020202020204" pitchFamily="34" charset="0"/>
              <a:buChar char="•"/>
            </a:pPr>
            <a:r>
              <a:rPr lang="en-AU" sz="1050">
                <a:solidFill>
                  <a:schemeClr val="tx1"/>
                </a:solidFill>
              </a:rPr>
              <a:t>AEMO to publish five-minute data.</a:t>
            </a:r>
          </a:p>
        </p:txBody>
      </p:sp>
      <p:sp>
        <p:nvSpPr>
          <p:cNvPr id="20" name="Rectangle: Rounded Corners 19">
            <a:extLst>
              <a:ext uri="{FF2B5EF4-FFF2-40B4-BE49-F238E27FC236}">
                <a16:creationId xmlns:a16="http://schemas.microsoft.com/office/drawing/2014/main" id="{E03179C8-C22F-4C4E-9255-579367327B79}"/>
              </a:ext>
            </a:extLst>
          </p:cNvPr>
          <p:cNvSpPr/>
          <p:nvPr/>
        </p:nvSpPr>
        <p:spPr>
          <a:xfrm>
            <a:off x="5362242" y="3290755"/>
            <a:ext cx="2048400" cy="2060061"/>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Scope of change </a:t>
            </a:r>
          </a:p>
          <a:p>
            <a:pPr marL="108528" indent="-108528">
              <a:buFont typeface="Arial" panose="020B0604020202020204" pitchFamily="34" charset="0"/>
              <a:buChar char="•"/>
            </a:pPr>
            <a:r>
              <a:rPr lang="en-AU" sz="1100">
                <a:solidFill>
                  <a:schemeClr val="tx1"/>
                </a:solidFill>
              </a:rPr>
              <a:t>Enable receipt of metering data every 5 minutes.</a:t>
            </a:r>
          </a:p>
          <a:p>
            <a:pPr marL="108528" indent="-108528">
              <a:buFont typeface="Arial" panose="020B0604020202020204" pitchFamily="34" charset="0"/>
              <a:buChar char="•"/>
            </a:pPr>
            <a:r>
              <a:rPr lang="en-AU" sz="1100">
                <a:solidFill>
                  <a:schemeClr val="tx1"/>
                </a:solidFill>
              </a:rPr>
              <a:t>Enable management of &gt;2 trillion data points by 2028.</a:t>
            </a:r>
          </a:p>
          <a:p>
            <a:pPr marL="108528" indent="-108528">
              <a:buFont typeface="Arial" panose="020B0604020202020204" pitchFamily="34" charset="0"/>
              <a:buChar char="•"/>
            </a:pPr>
            <a:r>
              <a:rPr lang="en-AU" sz="1100">
                <a:solidFill>
                  <a:schemeClr val="tx1"/>
                </a:solidFill>
              </a:rPr>
              <a:t>Change profiling algorithms to derive 5 minute energy data.</a:t>
            </a:r>
          </a:p>
          <a:p>
            <a:pPr marL="108528" indent="-108528">
              <a:buFont typeface="Arial" panose="020B0604020202020204" pitchFamily="34" charset="0"/>
              <a:buChar char="•"/>
            </a:pPr>
            <a:r>
              <a:rPr lang="en-AU" sz="1100">
                <a:solidFill>
                  <a:schemeClr val="tx1"/>
                </a:solidFill>
              </a:rPr>
              <a:t>Enable energy allocation to be at 5, 15 and 30 minute intervals.</a:t>
            </a:r>
          </a:p>
        </p:txBody>
      </p:sp>
      <p:sp>
        <p:nvSpPr>
          <p:cNvPr id="21" name="Rectangle: Rounded Corners 20">
            <a:extLst>
              <a:ext uri="{FF2B5EF4-FFF2-40B4-BE49-F238E27FC236}">
                <a16:creationId xmlns:a16="http://schemas.microsoft.com/office/drawing/2014/main" id="{63675073-C109-4BA2-A662-E0A066CC8C2D}"/>
              </a:ext>
            </a:extLst>
          </p:cNvPr>
          <p:cNvSpPr/>
          <p:nvPr/>
        </p:nvSpPr>
        <p:spPr>
          <a:xfrm>
            <a:off x="7806089" y="3284518"/>
            <a:ext cx="2048628" cy="2060061"/>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Scope of change </a:t>
            </a:r>
          </a:p>
          <a:p>
            <a:pPr marL="108528" indent="-108528">
              <a:buFont typeface="Arial" panose="020B0604020202020204" pitchFamily="34" charset="0"/>
              <a:buChar char="•"/>
            </a:pPr>
            <a:r>
              <a:rPr lang="en-AU" sz="1100">
                <a:solidFill>
                  <a:schemeClr val="tx1"/>
                </a:solidFill>
              </a:rPr>
              <a:t>Enable settlement on 5 min granularity, 5 min price, and Marginal Loss Factors (MLF)</a:t>
            </a:r>
          </a:p>
          <a:p>
            <a:pPr marL="108528" indent="-108528">
              <a:buFont typeface="Arial" panose="020B0604020202020204" pitchFamily="34" charset="0"/>
              <a:buChar char="•"/>
            </a:pPr>
            <a:r>
              <a:rPr lang="en-AU" sz="1100">
                <a:solidFill>
                  <a:schemeClr val="tx1"/>
                </a:solidFill>
              </a:rPr>
              <a:t>Settlement estimations will calculate energy transactions per 5 min period.</a:t>
            </a:r>
          </a:p>
          <a:p>
            <a:pPr marL="108528" indent="-108528">
              <a:buFont typeface="Arial" panose="020B0604020202020204" pitchFamily="34" charset="0"/>
              <a:buChar char="•"/>
            </a:pPr>
            <a:r>
              <a:rPr lang="en-AU" sz="1100">
                <a:solidFill>
                  <a:schemeClr val="tx1"/>
                </a:solidFill>
              </a:rPr>
              <a:t>Additional calculations (i.e. market ancillary services, FACS), to be calculated with 5-minute data.</a:t>
            </a:r>
          </a:p>
        </p:txBody>
      </p:sp>
      <p:sp>
        <p:nvSpPr>
          <p:cNvPr id="22" name="Rectangle: Rounded Corners 21">
            <a:extLst>
              <a:ext uri="{FF2B5EF4-FFF2-40B4-BE49-F238E27FC236}">
                <a16:creationId xmlns:a16="http://schemas.microsoft.com/office/drawing/2014/main" id="{4251DC40-C0E6-4A04-85E6-081BA406A4F2}"/>
              </a:ext>
            </a:extLst>
          </p:cNvPr>
          <p:cNvSpPr/>
          <p:nvPr/>
        </p:nvSpPr>
        <p:spPr>
          <a:xfrm>
            <a:off x="2808877" y="5415546"/>
            <a:ext cx="2048400" cy="580003"/>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Solution Path</a:t>
            </a:r>
          </a:p>
          <a:p>
            <a:pPr lvl="0"/>
            <a:r>
              <a:rPr lang="en-AU" sz="1100">
                <a:solidFill>
                  <a:schemeClr val="tx1"/>
                </a:solidFill>
              </a:rPr>
              <a:t>Enhance Legacy Systems</a:t>
            </a:r>
          </a:p>
        </p:txBody>
      </p:sp>
      <p:sp>
        <p:nvSpPr>
          <p:cNvPr id="23" name="Rectangle: Rounded Corners 22">
            <a:extLst>
              <a:ext uri="{FF2B5EF4-FFF2-40B4-BE49-F238E27FC236}">
                <a16:creationId xmlns:a16="http://schemas.microsoft.com/office/drawing/2014/main" id="{85E78E99-125F-4D7F-BCDB-6A6837DE52FE}"/>
              </a:ext>
            </a:extLst>
          </p:cNvPr>
          <p:cNvSpPr/>
          <p:nvPr/>
        </p:nvSpPr>
        <p:spPr>
          <a:xfrm>
            <a:off x="7806090" y="5421208"/>
            <a:ext cx="2048400" cy="580003"/>
          </a:xfrm>
          <a:prstGeom prst="roundRect">
            <a:avLst>
              <a:gd name="adj" fmla="val 3593"/>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Solution Path</a:t>
            </a:r>
          </a:p>
          <a:p>
            <a:pPr lvl="0"/>
            <a:r>
              <a:rPr lang="en-AU" sz="1100">
                <a:solidFill>
                  <a:schemeClr val="tx1"/>
                </a:solidFill>
              </a:rPr>
              <a:t>Enhance Legacy Systems</a:t>
            </a:r>
            <a:endParaRPr lang="en-AU" sz="1100" b="1">
              <a:solidFill>
                <a:schemeClr val="tx1"/>
              </a:solidFill>
            </a:endParaRPr>
          </a:p>
          <a:p>
            <a:pPr>
              <a:spcAft>
                <a:spcPts val="380"/>
              </a:spcAft>
            </a:pPr>
            <a:endParaRPr lang="en-AU" sz="1100" b="1">
              <a:solidFill>
                <a:schemeClr val="tx1"/>
              </a:solidFill>
            </a:endParaRPr>
          </a:p>
        </p:txBody>
      </p:sp>
      <p:sp>
        <p:nvSpPr>
          <p:cNvPr id="24" name="Rectangle: Rounded Corners 23">
            <a:extLst>
              <a:ext uri="{FF2B5EF4-FFF2-40B4-BE49-F238E27FC236}">
                <a16:creationId xmlns:a16="http://schemas.microsoft.com/office/drawing/2014/main" id="{7C2FA873-B861-47ED-8D6C-FBF7ABC3B396}"/>
              </a:ext>
            </a:extLst>
          </p:cNvPr>
          <p:cNvSpPr/>
          <p:nvPr/>
        </p:nvSpPr>
        <p:spPr>
          <a:xfrm>
            <a:off x="5362242" y="5427445"/>
            <a:ext cx="2048400" cy="575220"/>
          </a:xfrm>
          <a:prstGeom prst="roundRect">
            <a:avLst>
              <a:gd name="adj" fmla="val 3240"/>
            </a:avLst>
          </a:prstGeom>
        </p:spPr>
        <p:style>
          <a:lnRef idx="2">
            <a:schemeClr val="accent2"/>
          </a:lnRef>
          <a:fillRef idx="1">
            <a:schemeClr val="lt1"/>
          </a:fillRef>
          <a:effectRef idx="0">
            <a:schemeClr val="accent2"/>
          </a:effectRef>
          <a:fontRef idx="minor">
            <a:schemeClr val="dk1"/>
          </a:fontRef>
        </p:style>
        <p:txBody>
          <a:bodyPr rtlCol="0" anchor="t"/>
          <a:lstStyle/>
          <a:p>
            <a:pPr lvl="0"/>
            <a:r>
              <a:rPr lang="en-AU" sz="1100" b="1">
                <a:solidFill>
                  <a:schemeClr val="tx1"/>
                </a:solidFill>
              </a:rPr>
              <a:t>Solution Path</a:t>
            </a:r>
          </a:p>
          <a:p>
            <a:pPr lvl="0"/>
            <a:r>
              <a:rPr lang="en-AU" sz="1100">
                <a:solidFill>
                  <a:schemeClr val="tx1"/>
                </a:solidFill>
              </a:rPr>
              <a:t>Build New Solution using Strategic Technologies</a:t>
            </a:r>
          </a:p>
          <a:p>
            <a:pPr lvl="0"/>
            <a:endParaRPr lang="en-AU" sz="1100" b="1">
              <a:solidFill>
                <a:schemeClr val="tx1"/>
              </a:solidFill>
            </a:endParaRPr>
          </a:p>
        </p:txBody>
      </p:sp>
      <p:sp>
        <p:nvSpPr>
          <p:cNvPr id="25" name="Rectangle: Rounded Corners 24">
            <a:extLst>
              <a:ext uri="{FF2B5EF4-FFF2-40B4-BE49-F238E27FC236}">
                <a16:creationId xmlns:a16="http://schemas.microsoft.com/office/drawing/2014/main" id="{C66DF882-583A-4EC8-A222-5DA13C664CAE}"/>
              </a:ext>
            </a:extLst>
          </p:cNvPr>
          <p:cNvSpPr/>
          <p:nvPr/>
        </p:nvSpPr>
        <p:spPr>
          <a:xfrm>
            <a:off x="1338541" y="3174486"/>
            <a:ext cx="1422212" cy="62307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256" b="1"/>
              <a:t>Systems  Workstreams</a:t>
            </a:r>
          </a:p>
        </p:txBody>
      </p:sp>
      <p:sp>
        <p:nvSpPr>
          <p:cNvPr id="26" name="Rectangle: Rounded Corners 25">
            <a:extLst>
              <a:ext uri="{FF2B5EF4-FFF2-40B4-BE49-F238E27FC236}">
                <a16:creationId xmlns:a16="http://schemas.microsoft.com/office/drawing/2014/main" id="{31ADF6CA-0197-4CB6-9EEA-C68BF59507C6}"/>
              </a:ext>
            </a:extLst>
          </p:cNvPr>
          <p:cNvSpPr/>
          <p:nvPr/>
        </p:nvSpPr>
        <p:spPr>
          <a:xfrm>
            <a:off x="1338541" y="6470794"/>
            <a:ext cx="1422212" cy="623074"/>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AU" sz="1256" b="1"/>
              <a:t>Remainder 5MS &amp; GS Program </a:t>
            </a:r>
          </a:p>
        </p:txBody>
      </p:sp>
    </p:spTree>
    <p:extLst>
      <p:ext uri="{BB962C8B-B14F-4D97-AF65-F5344CB8AC3E}">
        <p14:creationId xmlns:p14="http://schemas.microsoft.com/office/powerpoint/2010/main" val="137047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CAD4-309F-4C27-9F9B-5A345E82B3A2}"/>
              </a:ext>
            </a:extLst>
          </p:cNvPr>
          <p:cNvSpPr>
            <a:spLocks noGrp="1"/>
          </p:cNvSpPr>
          <p:nvPr>
            <p:ph type="title"/>
          </p:nvPr>
        </p:nvSpPr>
        <p:spPr>
          <a:xfrm>
            <a:off x="244444" y="367340"/>
            <a:ext cx="8561161" cy="1042731"/>
          </a:xfrm>
        </p:spPr>
        <p:txBody>
          <a:bodyPr>
            <a:normAutofit/>
          </a:bodyPr>
          <a:lstStyle/>
          <a:p>
            <a:r>
              <a:rPr lang="en-AU" sz="3600"/>
              <a:t>NEM Wholesale System Change Heatmap</a:t>
            </a:r>
            <a:endParaRPr lang="en-AU" sz="1400"/>
          </a:p>
        </p:txBody>
      </p:sp>
      <p:sp>
        <p:nvSpPr>
          <p:cNvPr id="6" name="Rectangle: Rounded Corners 5">
            <a:extLst>
              <a:ext uri="{FF2B5EF4-FFF2-40B4-BE49-F238E27FC236}">
                <a16:creationId xmlns:a16="http://schemas.microsoft.com/office/drawing/2014/main" id="{19E5557C-A8B3-44E1-9A4A-8A19DC815EB3}"/>
              </a:ext>
            </a:extLst>
          </p:cNvPr>
          <p:cNvSpPr/>
          <p:nvPr/>
        </p:nvSpPr>
        <p:spPr>
          <a:xfrm>
            <a:off x="1257259" y="2068546"/>
            <a:ext cx="2523364" cy="459863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432" b="1"/>
              <a:t>DISPATCH</a:t>
            </a:r>
          </a:p>
        </p:txBody>
      </p:sp>
      <p:sp>
        <p:nvSpPr>
          <p:cNvPr id="7" name="Rectangle: Rounded Corners 6">
            <a:extLst>
              <a:ext uri="{FF2B5EF4-FFF2-40B4-BE49-F238E27FC236}">
                <a16:creationId xmlns:a16="http://schemas.microsoft.com/office/drawing/2014/main" id="{13E940D9-68E6-4DBA-9ECF-C77E40EF938A}"/>
              </a:ext>
            </a:extLst>
          </p:cNvPr>
          <p:cNvSpPr/>
          <p:nvPr/>
        </p:nvSpPr>
        <p:spPr>
          <a:xfrm>
            <a:off x="3957298" y="2068546"/>
            <a:ext cx="2523364" cy="459863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432" b="1"/>
              <a:t>SETTLEMENT</a:t>
            </a:r>
          </a:p>
        </p:txBody>
      </p:sp>
      <p:sp>
        <p:nvSpPr>
          <p:cNvPr id="8" name="Rectangle: Rounded Corners 7">
            <a:extLst>
              <a:ext uri="{FF2B5EF4-FFF2-40B4-BE49-F238E27FC236}">
                <a16:creationId xmlns:a16="http://schemas.microsoft.com/office/drawing/2014/main" id="{BE4BB89C-92CB-4018-A658-F044258D2712}"/>
              </a:ext>
            </a:extLst>
          </p:cNvPr>
          <p:cNvSpPr/>
          <p:nvPr/>
        </p:nvSpPr>
        <p:spPr>
          <a:xfrm>
            <a:off x="6657339" y="2068546"/>
            <a:ext cx="2523364" cy="459863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432" b="1"/>
              <a:t>POWER SYSTEM</a:t>
            </a:r>
          </a:p>
        </p:txBody>
      </p:sp>
      <p:sp>
        <p:nvSpPr>
          <p:cNvPr id="9" name="Rectangle 8">
            <a:extLst>
              <a:ext uri="{FF2B5EF4-FFF2-40B4-BE49-F238E27FC236}">
                <a16:creationId xmlns:a16="http://schemas.microsoft.com/office/drawing/2014/main" id="{E6947ACE-D620-45E7-982A-BAAE46BE5BBB}"/>
              </a:ext>
            </a:extLst>
          </p:cNvPr>
          <p:cNvSpPr/>
          <p:nvPr/>
        </p:nvSpPr>
        <p:spPr>
          <a:xfrm>
            <a:off x="1628265" y="2567243"/>
            <a:ext cx="1773174" cy="3785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32"/>
              <a:t>Bids/Offers</a:t>
            </a:r>
          </a:p>
        </p:txBody>
      </p:sp>
      <p:sp>
        <p:nvSpPr>
          <p:cNvPr id="10" name="Rectangle 9">
            <a:extLst>
              <a:ext uri="{FF2B5EF4-FFF2-40B4-BE49-F238E27FC236}">
                <a16:creationId xmlns:a16="http://schemas.microsoft.com/office/drawing/2014/main" id="{4DF34EAE-360A-41BC-8EBB-DDD3A2CD5577}"/>
              </a:ext>
            </a:extLst>
          </p:cNvPr>
          <p:cNvSpPr/>
          <p:nvPr/>
        </p:nvSpPr>
        <p:spPr>
          <a:xfrm>
            <a:off x="1631456" y="3443662"/>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Dispatch</a:t>
            </a:r>
          </a:p>
        </p:txBody>
      </p:sp>
      <p:sp>
        <p:nvSpPr>
          <p:cNvPr id="11" name="Rectangle 10">
            <a:extLst>
              <a:ext uri="{FF2B5EF4-FFF2-40B4-BE49-F238E27FC236}">
                <a16:creationId xmlns:a16="http://schemas.microsoft.com/office/drawing/2014/main" id="{AEDA5106-1BBC-4525-BA28-9213B033E2DF}"/>
              </a:ext>
            </a:extLst>
          </p:cNvPr>
          <p:cNvSpPr/>
          <p:nvPr/>
        </p:nvSpPr>
        <p:spPr>
          <a:xfrm>
            <a:off x="1631456" y="3877182"/>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Predispatch (P5/P30s)</a:t>
            </a:r>
          </a:p>
        </p:txBody>
      </p:sp>
      <p:sp>
        <p:nvSpPr>
          <p:cNvPr id="12" name="Rectangle 11">
            <a:extLst>
              <a:ext uri="{FF2B5EF4-FFF2-40B4-BE49-F238E27FC236}">
                <a16:creationId xmlns:a16="http://schemas.microsoft.com/office/drawing/2014/main" id="{DBDB1E25-B911-47EE-A143-5F70DDB4BCF4}"/>
              </a:ext>
            </a:extLst>
          </p:cNvPr>
          <p:cNvSpPr/>
          <p:nvPr/>
        </p:nvSpPr>
        <p:spPr>
          <a:xfrm>
            <a:off x="7035624" y="3001638"/>
            <a:ext cx="1773173"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ST PASA</a:t>
            </a:r>
          </a:p>
        </p:txBody>
      </p:sp>
      <p:sp>
        <p:nvSpPr>
          <p:cNvPr id="13" name="Rectangle 12">
            <a:extLst>
              <a:ext uri="{FF2B5EF4-FFF2-40B4-BE49-F238E27FC236}">
                <a16:creationId xmlns:a16="http://schemas.microsoft.com/office/drawing/2014/main" id="{114F6194-D117-4C66-8C28-37ED1056093B}"/>
              </a:ext>
            </a:extLst>
          </p:cNvPr>
          <p:cNvSpPr/>
          <p:nvPr/>
        </p:nvSpPr>
        <p:spPr>
          <a:xfrm>
            <a:off x="4327606" y="2567243"/>
            <a:ext cx="1773174" cy="3785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Settlement 5MS Calc.</a:t>
            </a:r>
          </a:p>
        </p:txBody>
      </p:sp>
      <p:sp>
        <p:nvSpPr>
          <p:cNvPr id="14" name="Rectangle 13">
            <a:extLst>
              <a:ext uri="{FF2B5EF4-FFF2-40B4-BE49-F238E27FC236}">
                <a16:creationId xmlns:a16="http://schemas.microsoft.com/office/drawing/2014/main" id="{141ACCEB-073A-4DFD-8B18-B83023EC432D}"/>
              </a:ext>
            </a:extLst>
          </p:cNvPr>
          <p:cNvSpPr/>
          <p:nvPr/>
        </p:nvSpPr>
        <p:spPr>
          <a:xfrm>
            <a:off x="4327606" y="3001638"/>
            <a:ext cx="1773174" cy="3785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Settlement GS Calc.</a:t>
            </a:r>
          </a:p>
        </p:txBody>
      </p:sp>
      <p:sp>
        <p:nvSpPr>
          <p:cNvPr id="15" name="Rectangle 14">
            <a:extLst>
              <a:ext uri="{FF2B5EF4-FFF2-40B4-BE49-F238E27FC236}">
                <a16:creationId xmlns:a16="http://schemas.microsoft.com/office/drawing/2014/main" id="{D7673FA5-11F7-4094-B127-A616DF245D87}"/>
              </a:ext>
            </a:extLst>
          </p:cNvPr>
          <p:cNvSpPr/>
          <p:nvPr/>
        </p:nvSpPr>
        <p:spPr>
          <a:xfrm>
            <a:off x="4327606" y="5647506"/>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Causer Pays Factors</a:t>
            </a:r>
          </a:p>
        </p:txBody>
      </p:sp>
      <p:sp>
        <p:nvSpPr>
          <p:cNvPr id="16" name="Rectangle 15">
            <a:extLst>
              <a:ext uri="{FF2B5EF4-FFF2-40B4-BE49-F238E27FC236}">
                <a16:creationId xmlns:a16="http://schemas.microsoft.com/office/drawing/2014/main" id="{9C7047F8-6049-4AA9-BB12-968E92641D05}"/>
              </a:ext>
            </a:extLst>
          </p:cNvPr>
          <p:cNvSpPr/>
          <p:nvPr/>
        </p:nvSpPr>
        <p:spPr>
          <a:xfrm>
            <a:off x="4327606" y="4325463"/>
            <a:ext cx="1773174" cy="3785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Data Model</a:t>
            </a:r>
          </a:p>
        </p:txBody>
      </p:sp>
      <p:sp>
        <p:nvSpPr>
          <p:cNvPr id="17" name="Rectangle 16">
            <a:extLst>
              <a:ext uri="{FF2B5EF4-FFF2-40B4-BE49-F238E27FC236}">
                <a16:creationId xmlns:a16="http://schemas.microsoft.com/office/drawing/2014/main" id="{AAB2293E-CEEB-4FBB-AE68-C767AB3BF478}"/>
              </a:ext>
            </a:extLst>
          </p:cNvPr>
          <p:cNvSpPr/>
          <p:nvPr/>
        </p:nvSpPr>
        <p:spPr>
          <a:xfrm>
            <a:off x="4327606" y="5206824"/>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SRA</a:t>
            </a:r>
          </a:p>
        </p:txBody>
      </p:sp>
      <p:sp>
        <p:nvSpPr>
          <p:cNvPr id="18" name="Rectangle 17">
            <a:extLst>
              <a:ext uri="{FF2B5EF4-FFF2-40B4-BE49-F238E27FC236}">
                <a16:creationId xmlns:a16="http://schemas.microsoft.com/office/drawing/2014/main" id="{FAA1770B-8FF0-411A-8FE4-774EF835DA88}"/>
              </a:ext>
            </a:extLst>
          </p:cNvPr>
          <p:cNvSpPr/>
          <p:nvPr/>
        </p:nvSpPr>
        <p:spPr>
          <a:xfrm>
            <a:off x="7035625" y="4325463"/>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MT PASA / EAAP</a:t>
            </a:r>
          </a:p>
        </p:txBody>
      </p:sp>
      <p:sp>
        <p:nvSpPr>
          <p:cNvPr id="19" name="Rectangle 18">
            <a:extLst>
              <a:ext uri="{FF2B5EF4-FFF2-40B4-BE49-F238E27FC236}">
                <a16:creationId xmlns:a16="http://schemas.microsoft.com/office/drawing/2014/main" id="{47D8DFD0-DB9B-4863-BA41-CA862B705D8C}"/>
              </a:ext>
            </a:extLst>
          </p:cNvPr>
          <p:cNvSpPr/>
          <p:nvPr/>
        </p:nvSpPr>
        <p:spPr>
          <a:xfrm>
            <a:off x="7035625" y="4766144"/>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Demand Forecasting</a:t>
            </a:r>
          </a:p>
        </p:txBody>
      </p:sp>
      <p:sp>
        <p:nvSpPr>
          <p:cNvPr id="21" name="Rectangle 20">
            <a:extLst>
              <a:ext uri="{FF2B5EF4-FFF2-40B4-BE49-F238E27FC236}">
                <a16:creationId xmlns:a16="http://schemas.microsoft.com/office/drawing/2014/main" id="{19DE8677-B5CC-453F-B5C3-5F373D220BA0}"/>
              </a:ext>
            </a:extLst>
          </p:cNvPr>
          <p:cNvSpPr/>
          <p:nvPr/>
        </p:nvSpPr>
        <p:spPr>
          <a:xfrm>
            <a:off x="1631456" y="3001638"/>
            <a:ext cx="1766790" cy="383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Data Model</a:t>
            </a:r>
          </a:p>
        </p:txBody>
      </p:sp>
      <p:sp>
        <p:nvSpPr>
          <p:cNvPr id="23" name="Rectangle 22">
            <a:extLst>
              <a:ext uri="{FF2B5EF4-FFF2-40B4-BE49-F238E27FC236}">
                <a16:creationId xmlns:a16="http://schemas.microsoft.com/office/drawing/2014/main" id="{5846DFBE-9F2F-49F4-8933-2D246F548868}"/>
              </a:ext>
            </a:extLst>
          </p:cNvPr>
          <p:cNvSpPr/>
          <p:nvPr/>
        </p:nvSpPr>
        <p:spPr>
          <a:xfrm>
            <a:off x="7035625" y="5206824"/>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Generator Recall</a:t>
            </a:r>
          </a:p>
        </p:txBody>
      </p:sp>
      <p:sp>
        <p:nvSpPr>
          <p:cNvPr id="24" name="Rectangle 23">
            <a:extLst>
              <a:ext uri="{FF2B5EF4-FFF2-40B4-BE49-F238E27FC236}">
                <a16:creationId xmlns:a16="http://schemas.microsoft.com/office/drawing/2014/main" id="{0CAA2E5E-B8A4-4A49-B350-1A6390EB4773}"/>
              </a:ext>
            </a:extLst>
          </p:cNvPr>
          <p:cNvSpPr/>
          <p:nvPr/>
        </p:nvSpPr>
        <p:spPr>
          <a:xfrm>
            <a:off x="7038816" y="3877182"/>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Data Model</a:t>
            </a:r>
          </a:p>
        </p:txBody>
      </p:sp>
      <p:sp>
        <p:nvSpPr>
          <p:cNvPr id="25" name="Rectangle 24">
            <a:extLst>
              <a:ext uri="{FF2B5EF4-FFF2-40B4-BE49-F238E27FC236}">
                <a16:creationId xmlns:a16="http://schemas.microsoft.com/office/drawing/2014/main" id="{A9425FF9-18DF-45A6-A983-59F9A16A90D9}"/>
              </a:ext>
            </a:extLst>
          </p:cNvPr>
          <p:cNvSpPr/>
          <p:nvPr/>
        </p:nvSpPr>
        <p:spPr>
          <a:xfrm>
            <a:off x="7035625" y="3443662"/>
            <a:ext cx="1773174" cy="3785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RERT</a:t>
            </a:r>
          </a:p>
        </p:txBody>
      </p:sp>
      <p:sp>
        <p:nvSpPr>
          <p:cNvPr id="26" name="Rectangle 25">
            <a:extLst>
              <a:ext uri="{FF2B5EF4-FFF2-40B4-BE49-F238E27FC236}">
                <a16:creationId xmlns:a16="http://schemas.microsoft.com/office/drawing/2014/main" id="{31D4B00D-4429-485D-8D08-1AC198E80FA8}"/>
              </a:ext>
            </a:extLst>
          </p:cNvPr>
          <p:cNvSpPr/>
          <p:nvPr/>
        </p:nvSpPr>
        <p:spPr>
          <a:xfrm>
            <a:off x="1631456" y="4766144"/>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Administered Pricing</a:t>
            </a:r>
          </a:p>
        </p:txBody>
      </p:sp>
      <p:sp>
        <p:nvSpPr>
          <p:cNvPr id="27" name="Rectangle 26">
            <a:extLst>
              <a:ext uri="{FF2B5EF4-FFF2-40B4-BE49-F238E27FC236}">
                <a16:creationId xmlns:a16="http://schemas.microsoft.com/office/drawing/2014/main" id="{199B7F05-6059-4B89-9847-51FBB8C88B58}"/>
              </a:ext>
            </a:extLst>
          </p:cNvPr>
          <p:cNvSpPr/>
          <p:nvPr/>
        </p:nvSpPr>
        <p:spPr>
          <a:xfrm>
            <a:off x="1631456" y="5206824"/>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Suspension Pricing</a:t>
            </a:r>
          </a:p>
        </p:txBody>
      </p:sp>
      <p:sp>
        <p:nvSpPr>
          <p:cNvPr id="28" name="Rectangle 27">
            <a:extLst>
              <a:ext uri="{FF2B5EF4-FFF2-40B4-BE49-F238E27FC236}">
                <a16:creationId xmlns:a16="http://schemas.microsoft.com/office/drawing/2014/main" id="{48B82930-B953-416D-B443-23D6C6D18537}"/>
              </a:ext>
            </a:extLst>
          </p:cNvPr>
          <p:cNvSpPr/>
          <p:nvPr/>
        </p:nvSpPr>
        <p:spPr>
          <a:xfrm>
            <a:off x="7035625" y="2567243"/>
            <a:ext cx="1773174" cy="3785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Negative Residue Management</a:t>
            </a:r>
          </a:p>
        </p:txBody>
      </p:sp>
      <p:sp>
        <p:nvSpPr>
          <p:cNvPr id="29" name="Rectangle 28">
            <a:extLst>
              <a:ext uri="{FF2B5EF4-FFF2-40B4-BE49-F238E27FC236}">
                <a16:creationId xmlns:a16="http://schemas.microsoft.com/office/drawing/2014/main" id="{0F549E4C-A4C5-4FD6-997E-AD423C91210C}"/>
              </a:ext>
            </a:extLst>
          </p:cNvPr>
          <p:cNvSpPr/>
          <p:nvPr/>
        </p:nvSpPr>
        <p:spPr>
          <a:xfrm>
            <a:off x="7035625" y="5647506"/>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Wind/Solar Availability</a:t>
            </a:r>
          </a:p>
        </p:txBody>
      </p:sp>
      <p:sp>
        <p:nvSpPr>
          <p:cNvPr id="30" name="Rectangle 29">
            <a:extLst>
              <a:ext uri="{FF2B5EF4-FFF2-40B4-BE49-F238E27FC236}">
                <a16:creationId xmlns:a16="http://schemas.microsoft.com/office/drawing/2014/main" id="{628A30DF-AA20-439A-96BF-A03E98A4A9B0}"/>
              </a:ext>
            </a:extLst>
          </p:cNvPr>
          <p:cNvSpPr/>
          <p:nvPr/>
        </p:nvSpPr>
        <p:spPr>
          <a:xfrm>
            <a:off x="4330797" y="3877182"/>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Reallocations</a:t>
            </a:r>
          </a:p>
        </p:txBody>
      </p:sp>
      <p:sp>
        <p:nvSpPr>
          <p:cNvPr id="31" name="Rectangle 30">
            <a:extLst>
              <a:ext uri="{FF2B5EF4-FFF2-40B4-BE49-F238E27FC236}">
                <a16:creationId xmlns:a16="http://schemas.microsoft.com/office/drawing/2014/main" id="{EBCB1F7A-F084-4B60-BF18-53A36F8D06D7}"/>
              </a:ext>
            </a:extLst>
          </p:cNvPr>
          <p:cNvSpPr/>
          <p:nvPr/>
        </p:nvSpPr>
        <p:spPr>
          <a:xfrm>
            <a:off x="4327606" y="3443662"/>
            <a:ext cx="1773174" cy="3785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Estimation and Prudentials</a:t>
            </a:r>
          </a:p>
        </p:txBody>
      </p:sp>
      <p:sp>
        <p:nvSpPr>
          <p:cNvPr id="32" name="Rectangle 31">
            <a:extLst>
              <a:ext uri="{FF2B5EF4-FFF2-40B4-BE49-F238E27FC236}">
                <a16:creationId xmlns:a16="http://schemas.microsoft.com/office/drawing/2014/main" id="{CBF0F16B-370E-4E6C-BA6D-8C733929AE61}"/>
              </a:ext>
            </a:extLst>
          </p:cNvPr>
          <p:cNvSpPr/>
          <p:nvPr/>
        </p:nvSpPr>
        <p:spPr>
          <a:xfrm>
            <a:off x="7035625" y="6083685"/>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VAR/MW Dispatch</a:t>
            </a:r>
          </a:p>
        </p:txBody>
      </p:sp>
      <p:sp>
        <p:nvSpPr>
          <p:cNvPr id="33" name="Rectangle 32">
            <a:extLst>
              <a:ext uri="{FF2B5EF4-FFF2-40B4-BE49-F238E27FC236}">
                <a16:creationId xmlns:a16="http://schemas.microsoft.com/office/drawing/2014/main" id="{56C5D772-C51F-4C2B-B755-F59212A4FA4C}"/>
              </a:ext>
            </a:extLst>
          </p:cNvPr>
          <p:cNvSpPr/>
          <p:nvPr/>
        </p:nvSpPr>
        <p:spPr>
          <a:xfrm>
            <a:off x="1628265" y="5647506"/>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Constraints</a:t>
            </a:r>
          </a:p>
        </p:txBody>
      </p:sp>
      <p:sp>
        <p:nvSpPr>
          <p:cNvPr id="34" name="Rectangle 33">
            <a:extLst>
              <a:ext uri="{FF2B5EF4-FFF2-40B4-BE49-F238E27FC236}">
                <a16:creationId xmlns:a16="http://schemas.microsoft.com/office/drawing/2014/main" id="{A38B8EF3-5FC7-4D56-A1EC-70C262340326}"/>
              </a:ext>
            </a:extLst>
          </p:cNvPr>
          <p:cNvSpPr/>
          <p:nvPr/>
        </p:nvSpPr>
        <p:spPr>
          <a:xfrm>
            <a:off x="1631456" y="4325462"/>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Spot Price</a:t>
            </a:r>
          </a:p>
        </p:txBody>
      </p:sp>
      <p:sp>
        <p:nvSpPr>
          <p:cNvPr id="35" name="Rectangle 34">
            <a:extLst>
              <a:ext uri="{FF2B5EF4-FFF2-40B4-BE49-F238E27FC236}">
                <a16:creationId xmlns:a16="http://schemas.microsoft.com/office/drawing/2014/main" id="{74175504-FBF8-46EA-B147-4C1D650F8641}"/>
              </a:ext>
            </a:extLst>
          </p:cNvPr>
          <p:cNvSpPr/>
          <p:nvPr/>
        </p:nvSpPr>
        <p:spPr>
          <a:xfrm>
            <a:off x="1628265" y="6083685"/>
            <a:ext cx="1773174" cy="378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Registration</a:t>
            </a:r>
          </a:p>
        </p:txBody>
      </p:sp>
      <p:sp>
        <p:nvSpPr>
          <p:cNvPr id="36" name="Rectangle 35">
            <a:extLst>
              <a:ext uri="{FF2B5EF4-FFF2-40B4-BE49-F238E27FC236}">
                <a16:creationId xmlns:a16="http://schemas.microsoft.com/office/drawing/2014/main" id="{1CEDFF7A-E68E-45B2-9607-C0DFB0197C24}"/>
              </a:ext>
            </a:extLst>
          </p:cNvPr>
          <p:cNvSpPr/>
          <p:nvPr/>
        </p:nvSpPr>
        <p:spPr>
          <a:xfrm>
            <a:off x="4327606" y="4766144"/>
            <a:ext cx="1773174" cy="3785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IRSR Calc.</a:t>
            </a:r>
          </a:p>
        </p:txBody>
      </p:sp>
    </p:spTree>
    <p:extLst>
      <p:ext uri="{BB962C8B-B14F-4D97-AF65-F5344CB8AC3E}">
        <p14:creationId xmlns:p14="http://schemas.microsoft.com/office/powerpoint/2010/main" val="389000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A82E-BD9F-4185-AC11-31D5FDCDF613}"/>
              </a:ext>
            </a:extLst>
          </p:cNvPr>
          <p:cNvSpPr>
            <a:spLocks noGrp="1"/>
          </p:cNvSpPr>
          <p:nvPr>
            <p:ph type="title"/>
          </p:nvPr>
        </p:nvSpPr>
        <p:spPr>
          <a:xfrm>
            <a:off x="160302" y="383671"/>
            <a:ext cx="8812325" cy="1310695"/>
          </a:xfrm>
        </p:spPr>
        <p:txBody>
          <a:bodyPr>
            <a:normAutofit/>
          </a:bodyPr>
          <a:lstStyle/>
          <a:p>
            <a:r>
              <a:rPr lang="en-AU" sz="3600"/>
              <a:t>NEM Retail System Change Heatmap</a:t>
            </a:r>
            <a:br>
              <a:rPr lang="en-AU" sz="3600"/>
            </a:br>
            <a:endParaRPr lang="en-AU" sz="1400"/>
          </a:p>
        </p:txBody>
      </p:sp>
      <p:sp>
        <p:nvSpPr>
          <p:cNvPr id="7" name="Rectangle: Rounded Corners 6">
            <a:extLst>
              <a:ext uri="{FF2B5EF4-FFF2-40B4-BE49-F238E27FC236}">
                <a16:creationId xmlns:a16="http://schemas.microsoft.com/office/drawing/2014/main" id="{C8397587-C64F-48EB-A659-F309EBF77164}"/>
              </a:ext>
            </a:extLst>
          </p:cNvPr>
          <p:cNvSpPr/>
          <p:nvPr/>
        </p:nvSpPr>
        <p:spPr>
          <a:xfrm>
            <a:off x="1257259" y="2068546"/>
            <a:ext cx="2523364" cy="459863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432" b="1"/>
              <a:t>B2M / B2B Interfaces</a:t>
            </a:r>
          </a:p>
        </p:txBody>
      </p:sp>
      <p:sp>
        <p:nvSpPr>
          <p:cNvPr id="8" name="Rectangle: Rounded Corners 7">
            <a:extLst>
              <a:ext uri="{FF2B5EF4-FFF2-40B4-BE49-F238E27FC236}">
                <a16:creationId xmlns:a16="http://schemas.microsoft.com/office/drawing/2014/main" id="{C20D1D5C-D420-4373-98B6-31C5FAC2B406}"/>
              </a:ext>
            </a:extLst>
          </p:cNvPr>
          <p:cNvSpPr/>
          <p:nvPr/>
        </p:nvSpPr>
        <p:spPr>
          <a:xfrm>
            <a:off x="3957292" y="2056970"/>
            <a:ext cx="2523364" cy="459863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432" b="1"/>
              <a:t>CATS / MDM Processes</a:t>
            </a:r>
          </a:p>
        </p:txBody>
      </p:sp>
      <p:sp>
        <p:nvSpPr>
          <p:cNvPr id="9" name="Rectangle: Rounded Corners 8">
            <a:extLst>
              <a:ext uri="{FF2B5EF4-FFF2-40B4-BE49-F238E27FC236}">
                <a16:creationId xmlns:a16="http://schemas.microsoft.com/office/drawing/2014/main" id="{DE000495-FF1A-406A-BB1B-5F4C9687CF59}"/>
              </a:ext>
            </a:extLst>
          </p:cNvPr>
          <p:cNvSpPr/>
          <p:nvPr/>
        </p:nvSpPr>
        <p:spPr>
          <a:xfrm>
            <a:off x="6657339" y="2068546"/>
            <a:ext cx="2523364" cy="459863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AU" sz="1432" b="1"/>
              <a:t>MSATS Browser / Reports</a:t>
            </a:r>
          </a:p>
        </p:txBody>
      </p:sp>
      <p:sp>
        <p:nvSpPr>
          <p:cNvPr id="10" name="Rectangle 9">
            <a:extLst>
              <a:ext uri="{FF2B5EF4-FFF2-40B4-BE49-F238E27FC236}">
                <a16:creationId xmlns:a16="http://schemas.microsoft.com/office/drawing/2014/main" id="{8FBD4D7C-6750-4FCD-8ABD-FD2786A8A0B6}"/>
              </a:ext>
            </a:extLst>
          </p:cNvPr>
          <p:cNvSpPr/>
          <p:nvPr/>
        </p:nvSpPr>
        <p:spPr>
          <a:xfrm>
            <a:off x="1628265" y="2479386"/>
            <a:ext cx="1766790" cy="3785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32"/>
              <a:t>MDMT</a:t>
            </a:r>
          </a:p>
        </p:txBody>
      </p:sp>
      <p:sp>
        <p:nvSpPr>
          <p:cNvPr id="11" name="Rectangle 10">
            <a:extLst>
              <a:ext uri="{FF2B5EF4-FFF2-40B4-BE49-F238E27FC236}">
                <a16:creationId xmlns:a16="http://schemas.microsoft.com/office/drawing/2014/main" id="{BD7CDBDD-1C65-43B7-81F5-A992186AFF73}"/>
              </a:ext>
            </a:extLst>
          </p:cNvPr>
          <p:cNvSpPr/>
          <p:nvPr/>
        </p:nvSpPr>
        <p:spPr>
          <a:xfrm>
            <a:off x="4335580" y="2899164"/>
            <a:ext cx="1766790" cy="3830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32"/>
              <a:t>CATS Standing Data</a:t>
            </a:r>
          </a:p>
        </p:txBody>
      </p:sp>
      <p:sp>
        <p:nvSpPr>
          <p:cNvPr id="12" name="Rectangle 11">
            <a:extLst>
              <a:ext uri="{FF2B5EF4-FFF2-40B4-BE49-F238E27FC236}">
                <a16:creationId xmlns:a16="http://schemas.microsoft.com/office/drawing/2014/main" id="{A4E665A6-EEA5-47B5-9A63-36B1EA15C5B1}"/>
              </a:ext>
            </a:extLst>
          </p:cNvPr>
          <p:cNvSpPr/>
          <p:nvPr/>
        </p:nvSpPr>
        <p:spPr>
          <a:xfrm>
            <a:off x="1631456" y="2899164"/>
            <a:ext cx="1766790" cy="383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B2M aseXML schema</a:t>
            </a:r>
          </a:p>
        </p:txBody>
      </p:sp>
      <p:sp>
        <p:nvSpPr>
          <p:cNvPr id="15" name="Rectangle 14">
            <a:extLst>
              <a:ext uri="{FF2B5EF4-FFF2-40B4-BE49-F238E27FC236}">
                <a16:creationId xmlns:a16="http://schemas.microsoft.com/office/drawing/2014/main" id="{26A2B64E-09E0-4719-AB5B-7B1ED38FD5D0}"/>
              </a:ext>
            </a:extLst>
          </p:cNvPr>
          <p:cNvSpPr/>
          <p:nvPr/>
        </p:nvSpPr>
        <p:spPr>
          <a:xfrm>
            <a:off x="1631456" y="3324996"/>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NMID</a:t>
            </a:r>
          </a:p>
        </p:txBody>
      </p:sp>
      <p:sp>
        <p:nvSpPr>
          <p:cNvPr id="16" name="Rectangle 15">
            <a:extLst>
              <a:ext uri="{FF2B5EF4-FFF2-40B4-BE49-F238E27FC236}">
                <a16:creationId xmlns:a16="http://schemas.microsoft.com/office/drawing/2014/main" id="{67B733D4-C7F2-4323-A550-F0ACA3562FB0}"/>
              </a:ext>
            </a:extLst>
          </p:cNvPr>
          <p:cNvSpPr/>
          <p:nvPr/>
        </p:nvSpPr>
        <p:spPr>
          <a:xfrm>
            <a:off x="1631456" y="3745790"/>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CATS</a:t>
            </a:r>
          </a:p>
        </p:txBody>
      </p:sp>
      <p:sp>
        <p:nvSpPr>
          <p:cNvPr id="17" name="Rectangle 16">
            <a:extLst>
              <a:ext uri="{FF2B5EF4-FFF2-40B4-BE49-F238E27FC236}">
                <a16:creationId xmlns:a16="http://schemas.microsoft.com/office/drawing/2014/main" id="{96CFF64D-8E9D-452C-A360-E764EED8490F}"/>
              </a:ext>
            </a:extLst>
          </p:cNvPr>
          <p:cNvSpPr/>
          <p:nvPr/>
        </p:nvSpPr>
        <p:spPr>
          <a:xfrm>
            <a:off x="1635545" y="4578649"/>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B2B Transactions</a:t>
            </a:r>
          </a:p>
        </p:txBody>
      </p:sp>
      <p:sp>
        <p:nvSpPr>
          <p:cNvPr id="18" name="Rectangle 17">
            <a:extLst>
              <a:ext uri="{FF2B5EF4-FFF2-40B4-BE49-F238E27FC236}">
                <a16:creationId xmlns:a16="http://schemas.microsoft.com/office/drawing/2014/main" id="{AFAD2117-4EE3-4DD0-8F4F-715948F47932}"/>
              </a:ext>
            </a:extLst>
          </p:cNvPr>
          <p:cNvSpPr/>
          <p:nvPr/>
        </p:nvSpPr>
        <p:spPr>
          <a:xfrm>
            <a:off x="1635545" y="4999442"/>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B2B aseXML schema</a:t>
            </a:r>
          </a:p>
        </p:txBody>
      </p:sp>
      <p:sp>
        <p:nvSpPr>
          <p:cNvPr id="19" name="Rectangle 18">
            <a:extLst>
              <a:ext uri="{FF2B5EF4-FFF2-40B4-BE49-F238E27FC236}">
                <a16:creationId xmlns:a16="http://schemas.microsoft.com/office/drawing/2014/main" id="{161B72F2-AFB7-47C7-A9A4-10687BBA5D91}"/>
              </a:ext>
            </a:extLst>
          </p:cNvPr>
          <p:cNvSpPr/>
          <p:nvPr/>
        </p:nvSpPr>
        <p:spPr>
          <a:xfrm>
            <a:off x="7035625" y="2479386"/>
            <a:ext cx="1766790" cy="3830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32"/>
              <a:t>Meter Data screens</a:t>
            </a:r>
          </a:p>
        </p:txBody>
      </p:sp>
      <p:sp>
        <p:nvSpPr>
          <p:cNvPr id="20" name="Rectangle 19">
            <a:extLst>
              <a:ext uri="{FF2B5EF4-FFF2-40B4-BE49-F238E27FC236}">
                <a16:creationId xmlns:a16="http://schemas.microsoft.com/office/drawing/2014/main" id="{A6D78712-4103-4753-8340-ECFF7F0A7565}"/>
              </a:ext>
            </a:extLst>
          </p:cNvPr>
          <p:cNvSpPr/>
          <p:nvPr/>
        </p:nvSpPr>
        <p:spPr>
          <a:xfrm>
            <a:off x="7035625" y="2899164"/>
            <a:ext cx="1766790" cy="3830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32"/>
              <a:t>RM21/27</a:t>
            </a:r>
          </a:p>
        </p:txBody>
      </p:sp>
      <p:sp>
        <p:nvSpPr>
          <p:cNvPr id="21" name="Rectangle 20">
            <a:extLst>
              <a:ext uri="{FF2B5EF4-FFF2-40B4-BE49-F238E27FC236}">
                <a16:creationId xmlns:a16="http://schemas.microsoft.com/office/drawing/2014/main" id="{A154807F-A311-4525-9649-34A05917601A}"/>
              </a:ext>
            </a:extLst>
          </p:cNvPr>
          <p:cNvSpPr/>
          <p:nvPr/>
        </p:nvSpPr>
        <p:spPr>
          <a:xfrm>
            <a:off x="4335580" y="4583357"/>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CR Processing</a:t>
            </a:r>
          </a:p>
        </p:txBody>
      </p:sp>
      <p:sp>
        <p:nvSpPr>
          <p:cNvPr id="23" name="Rectangle 22">
            <a:extLst>
              <a:ext uri="{FF2B5EF4-FFF2-40B4-BE49-F238E27FC236}">
                <a16:creationId xmlns:a16="http://schemas.microsoft.com/office/drawing/2014/main" id="{4BDA5394-8417-4601-897C-3726F0FD9D95}"/>
              </a:ext>
            </a:extLst>
          </p:cNvPr>
          <p:cNvSpPr/>
          <p:nvPr/>
        </p:nvSpPr>
        <p:spPr>
          <a:xfrm>
            <a:off x="7035625" y="3750978"/>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RM11,12,13,14,16</a:t>
            </a:r>
          </a:p>
          <a:p>
            <a:pPr algn="ctr"/>
            <a:r>
              <a:rPr lang="en-AU" sz="1432"/>
              <a:t>RM17,18,19,20,22</a:t>
            </a:r>
          </a:p>
        </p:txBody>
      </p:sp>
      <p:sp>
        <p:nvSpPr>
          <p:cNvPr id="22" name="Rectangle 21">
            <a:extLst>
              <a:ext uri="{FF2B5EF4-FFF2-40B4-BE49-F238E27FC236}">
                <a16:creationId xmlns:a16="http://schemas.microsoft.com/office/drawing/2014/main" id="{30946FE4-EC2D-4AFA-AA04-C61817C6B00B}"/>
              </a:ext>
            </a:extLst>
          </p:cNvPr>
          <p:cNvSpPr/>
          <p:nvPr/>
        </p:nvSpPr>
        <p:spPr>
          <a:xfrm>
            <a:off x="1635545" y="5416299"/>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VIC TUoS</a:t>
            </a:r>
          </a:p>
        </p:txBody>
      </p:sp>
      <p:sp>
        <p:nvSpPr>
          <p:cNvPr id="25" name="Rectangle 24">
            <a:extLst>
              <a:ext uri="{FF2B5EF4-FFF2-40B4-BE49-F238E27FC236}">
                <a16:creationId xmlns:a16="http://schemas.microsoft.com/office/drawing/2014/main" id="{84205FFF-D276-47FB-85AB-1F12ADA8A2F7}"/>
              </a:ext>
            </a:extLst>
          </p:cNvPr>
          <p:cNvSpPr/>
          <p:nvPr/>
        </p:nvSpPr>
        <p:spPr>
          <a:xfrm>
            <a:off x="4329198" y="2479386"/>
            <a:ext cx="1773174" cy="3785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32"/>
              <a:t>Profiling</a:t>
            </a:r>
          </a:p>
        </p:txBody>
      </p:sp>
      <p:sp>
        <p:nvSpPr>
          <p:cNvPr id="26" name="Rectangle 25">
            <a:extLst>
              <a:ext uri="{FF2B5EF4-FFF2-40B4-BE49-F238E27FC236}">
                <a16:creationId xmlns:a16="http://schemas.microsoft.com/office/drawing/2014/main" id="{A8699DC8-00D1-4D4B-94FB-3B2A9BFE6621}"/>
              </a:ext>
            </a:extLst>
          </p:cNvPr>
          <p:cNvSpPr/>
          <p:nvPr/>
        </p:nvSpPr>
        <p:spPr>
          <a:xfrm>
            <a:off x="4329197" y="4162563"/>
            <a:ext cx="1773174" cy="3785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Energy Allocation</a:t>
            </a:r>
          </a:p>
        </p:txBody>
      </p:sp>
      <p:sp>
        <p:nvSpPr>
          <p:cNvPr id="28" name="Rectangle 27">
            <a:extLst>
              <a:ext uri="{FF2B5EF4-FFF2-40B4-BE49-F238E27FC236}">
                <a16:creationId xmlns:a16="http://schemas.microsoft.com/office/drawing/2014/main" id="{C3D743D5-E85F-4B1D-9A1F-B5D291ED98BF}"/>
              </a:ext>
            </a:extLst>
          </p:cNvPr>
          <p:cNvSpPr/>
          <p:nvPr/>
        </p:nvSpPr>
        <p:spPr>
          <a:xfrm>
            <a:off x="4335580" y="3741768"/>
            <a:ext cx="1766790" cy="383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Estimation / Substitution</a:t>
            </a:r>
          </a:p>
        </p:txBody>
      </p:sp>
      <p:sp>
        <p:nvSpPr>
          <p:cNvPr id="29" name="Rectangle 28">
            <a:extLst>
              <a:ext uri="{FF2B5EF4-FFF2-40B4-BE49-F238E27FC236}">
                <a16:creationId xmlns:a16="http://schemas.microsoft.com/office/drawing/2014/main" id="{F14E1841-65C4-41D6-92BA-CAD583E3C696}"/>
              </a:ext>
            </a:extLst>
          </p:cNvPr>
          <p:cNvSpPr/>
          <p:nvPr/>
        </p:nvSpPr>
        <p:spPr>
          <a:xfrm>
            <a:off x="4335580" y="3320974"/>
            <a:ext cx="1766790" cy="383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Meter Data Validation</a:t>
            </a:r>
          </a:p>
        </p:txBody>
      </p:sp>
      <p:sp>
        <p:nvSpPr>
          <p:cNvPr id="30" name="Rectangle 29">
            <a:extLst>
              <a:ext uri="{FF2B5EF4-FFF2-40B4-BE49-F238E27FC236}">
                <a16:creationId xmlns:a16="http://schemas.microsoft.com/office/drawing/2014/main" id="{D6648D32-D50C-4089-94DD-7CA75ABF099C}"/>
              </a:ext>
            </a:extLst>
          </p:cNvPr>
          <p:cNvSpPr/>
          <p:nvPr/>
        </p:nvSpPr>
        <p:spPr>
          <a:xfrm>
            <a:off x="7035625" y="4171771"/>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RM28,30,31,32</a:t>
            </a:r>
          </a:p>
          <a:p>
            <a:pPr algn="ctr"/>
            <a:r>
              <a:rPr lang="en-AU" sz="1432"/>
              <a:t>RM33</a:t>
            </a:r>
          </a:p>
        </p:txBody>
      </p:sp>
      <p:sp>
        <p:nvSpPr>
          <p:cNvPr id="32" name="Rectangle 31">
            <a:extLst>
              <a:ext uri="{FF2B5EF4-FFF2-40B4-BE49-F238E27FC236}">
                <a16:creationId xmlns:a16="http://schemas.microsoft.com/office/drawing/2014/main" id="{814280AE-8072-474A-B9DE-CECE7EBC4D5B}"/>
              </a:ext>
            </a:extLst>
          </p:cNvPr>
          <p:cNvSpPr/>
          <p:nvPr/>
        </p:nvSpPr>
        <p:spPr>
          <a:xfrm>
            <a:off x="7035624" y="5013360"/>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RM7,8,9,10</a:t>
            </a:r>
          </a:p>
          <a:p>
            <a:pPr algn="ctr"/>
            <a:r>
              <a:rPr lang="en-AU" sz="1432"/>
              <a:t>RM15,29</a:t>
            </a:r>
          </a:p>
        </p:txBody>
      </p:sp>
      <p:sp>
        <p:nvSpPr>
          <p:cNvPr id="33" name="Rectangle 32">
            <a:extLst>
              <a:ext uri="{FF2B5EF4-FFF2-40B4-BE49-F238E27FC236}">
                <a16:creationId xmlns:a16="http://schemas.microsoft.com/office/drawing/2014/main" id="{2E8E6A6B-362E-4D6A-AA1C-0808FD09D4CE}"/>
              </a:ext>
            </a:extLst>
          </p:cNvPr>
          <p:cNvSpPr/>
          <p:nvPr/>
        </p:nvSpPr>
        <p:spPr>
          <a:xfrm>
            <a:off x="7035624" y="5434154"/>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C2,3,6,7,9,10</a:t>
            </a:r>
          </a:p>
        </p:txBody>
      </p:sp>
      <p:sp>
        <p:nvSpPr>
          <p:cNvPr id="34" name="Rectangle 33">
            <a:extLst>
              <a:ext uri="{FF2B5EF4-FFF2-40B4-BE49-F238E27FC236}">
                <a16:creationId xmlns:a16="http://schemas.microsoft.com/office/drawing/2014/main" id="{956EB799-1B7C-4636-B619-FBE4B38A623C}"/>
              </a:ext>
            </a:extLst>
          </p:cNvPr>
          <p:cNvSpPr/>
          <p:nvPr/>
        </p:nvSpPr>
        <p:spPr>
          <a:xfrm>
            <a:off x="7035623" y="5854948"/>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C11,12,13</a:t>
            </a:r>
          </a:p>
        </p:txBody>
      </p:sp>
      <p:sp>
        <p:nvSpPr>
          <p:cNvPr id="37" name="Rectangle 36">
            <a:extLst>
              <a:ext uri="{FF2B5EF4-FFF2-40B4-BE49-F238E27FC236}">
                <a16:creationId xmlns:a16="http://schemas.microsoft.com/office/drawing/2014/main" id="{D7929015-B870-445E-83FF-4B83396C5830}"/>
              </a:ext>
            </a:extLst>
          </p:cNvPr>
          <p:cNvSpPr/>
          <p:nvPr/>
        </p:nvSpPr>
        <p:spPr>
          <a:xfrm>
            <a:off x="7035622" y="4592566"/>
            <a:ext cx="1766790" cy="383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32"/>
              <a:t>SDR</a:t>
            </a:r>
          </a:p>
        </p:txBody>
      </p:sp>
      <p:sp>
        <p:nvSpPr>
          <p:cNvPr id="38" name="Rectangle 37">
            <a:extLst>
              <a:ext uri="{FF2B5EF4-FFF2-40B4-BE49-F238E27FC236}">
                <a16:creationId xmlns:a16="http://schemas.microsoft.com/office/drawing/2014/main" id="{EAC2446F-6BC3-4D68-AA5D-456A98E0655C}"/>
              </a:ext>
            </a:extLst>
          </p:cNvPr>
          <p:cNvSpPr/>
          <p:nvPr/>
        </p:nvSpPr>
        <p:spPr>
          <a:xfrm>
            <a:off x="7035622" y="3320974"/>
            <a:ext cx="1766790" cy="383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32"/>
              <a:t>C1,4</a:t>
            </a:r>
          </a:p>
        </p:txBody>
      </p:sp>
      <p:sp>
        <p:nvSpPr>
          <p:cNvPr id="31" name="Rectangle 30">
            <a:extLst>
              <a:ext uri="{FF2B5EF4-FFF2-40B4-BE49-F238E27FC236}">
                <a16:creationId xmlns:a16="http://schemas.microsoft.com/office/drawing/2014/main" id="{87E47DE4-8E11-4002-BBE2-A11780A33660}"/>
              </a:ext>
            </a:extLst>
          </p:cNvPr>
          <p:cNvSpPr/>
          <p:nvPr/>
        </p:nvSpPr>
        <p:spPr>
          <a:xfrm>
            <a:off x="1635545" y="4162219"/>
            <a:ext cx="1766790" cy="3830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sz="1432"/>
              <a:t>MSATS B2M APIs</a:t>
            </a:r>
          </a:p>
        </p:txBody>
      </p:sp>
    </p:spTree>
    <p:extLst>
      <p:ext uri="{BB962C8B-B14F-4D97-AF65-F5344CB8AC3E}">
        <p14:creationId xmlns:p14="http://schemas.microsoft.com/office/powerpoint/2010/main" val="405672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0232" y="327272"/>
            <a:ext cx="8445006" cy="1042731"/>
          </a:xfrm>
        </p:spPr>
        <p:txBody>
          <a:bodyPr>
            <a:normAutofit/>
          </a:bodyPr>
          <a:lstStyle/>
          <a:p>
            <a:r>
              <a:rPr lang="en-AU" sz="3600"/>
              <a:t>5MS Architecture On a Page</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1257259" y="2373753"/>
            <a:ext cx="8158764" cy="3815919"/>
          </a:xfrm>
        </p:spPr>
        <p:txBody>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9014092" y="6346987"/>
            <a:ext cx="401930" cy="320198"/>
          </a:xfrm>
        </p:spPr>
        <p:txBody>
          <a:bodyPr/>
          <a:lstStyle/>
          <a:p>
            <a:fld id="{4EC81F68-4976-451A-B2E9-79BCBD2F70CC}" type="slidenum">
              <a:rPr lang="en-AU" smtClean="0"/>
              <a:pPr/>
              <a:t>16</a:t>
            </a:fld>
            <a:endParaRPr lang="en-AU"/>
          </a:p>
        </p:txBody>
      </p:sp>
      <p:sp>
        <p:nvSpPr>
          <p:cNvPr id="8" name="AutoShape 2" descr="Image result for control"/>
          <p:cNvSpPr>
            <a:spLocks noChangeAspect="1" noChangeArrowheads="1"/>
          </p:cNvSpPr>
          <p:nvPr/>
        </p:nvSpPr>
        <p:spPr bwMode="auto">
          <a:xfrm>
            <a:off x="1216708" y="657838"/>
            <a:ext cx="242485" cy="2424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2746" tIns="36373" rIns="72746" bIns="36373" numCol="1" anchor="t" anchorCtr="0" compatLnSpc="1">
            <a:prstTxWarp prst="textNoShape">
              <a:avLst/>
            </a:prstTxWarp>
          </a:bodyPr>
          <a:lstStyle/>
          <a:p>
            <a:endParaRPr lang="en-AU" sz="1432"/>
          </a:p>
        </p:txBody>
      </p:sp>
      <p:pic>
        <p:nvPicPr>
          <p:cNvPr id="9" name="Picture 8">
            <a:extLst>
              <a:ext uri="{FF2B5EF4-FFF2-40B4-BE49-F238E27FC236}">
                <a16:creationId xmlns:a16="http://schemas.microsoft.com/office/drawing/2014/main" id="{4F4C4339-D0FD-46A5-830E-ED953E68455A}"/>
              </a:ext>
            </a:extLst>
          </p:cNvPr>
          <p:cNvPicPr>
            <a:picLocks noChangeAspect="1"/>
          </p:cNvPicPr>
          <p:nvPr/>
        </p:nvPicPr>
        <p:blipFill>
          <a:blip r:embed="rId2"/>
          <a:stretch>
            <a:fillRect/>
          </a:stretch>
        </p:blipFill>
        <p:spPr>
          <a:xfrm>
            <a:off x="1275790" y="1471227"/>
            <a:ext cx="8296977" cy="5984627"/>
          </a:xfrm>
          <a:prstGeom prst="rect">
            <a:avLst/>
          </a:prstGeom>
        </p:spPr>
      </p:pic>
    </p:spTree>
    <p:extLst>
      <p:ext uri="{BB962C8B-B14F-4D97-AF65-F5344CB8AC3E}">
        <p14:creationId xmlns:p14="http://schemas.microsoft.com/office/powerpoint/2010/main" val="7696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058C-A329-458A-B5D7-83E17A7ACA7A}"/>
              </a:ext>
            </a:extLst>
          </p:cNvPr>
          <p:cNvSpPr>
            <a:spLocks noGrp="1"/>
          </p:cNvSpPr>
          <p:nvPr>
            <p:ph type="title"/>
          </p:nvPr>
        </p:nvSpPr>
        <p:spPr/>
        <p:txBody>
          <a:bodyPr/>
          <a:lstStyle/>
          <a:p>
            <a:r>
              <a:rPr lang="en-AU"/>
              <a:t>Impact of AEMC decision to defer 5MS and GS rule commencement </a:t>
            </a:r>
          </a:p>
        </p:txBody>
      </p:sp>
      <p:sp>
        <p:nvSpPr>
          <p:cNvPr id="5" name="Text Placeholder 4">
            <a:extLst>
              <a:ext uri="{FF2B5EF4-FFF2-40B4-BE49-F238E27FC236}">
                <a16:creationId xmlns:a16="http://schemas.microsoft.com/office/drawing/2014/main" id="{864529C7-A1F4-4BC4-BBCF-8B34BEF08375}"/>
              </a:ext>
            </a:extLst>
          </p:cNvPr>
          <p:cNvSpPr>
            <a:spLocks noGrp="1"/>
          </p:cNvSpPr>
          <p:nvPr>
            <p:ph type="body" idx="1"/>
          </p:nvPr>
        </p:nvSpPr>
        <p:spPr/>
        <p:txBody>
          <a:bodyPr/>
          <a:lstStyle/>
          <a:p>
            <a:r>
              <a:rPr lang="en-AU"/>
              <a:t>Emily Brodie and Rowena Leung</a:t>
            </a:r>
          </a:p>
        </p:txBody>
      </p:sp>
      <p:sp>
        <p:nvSpPr>
          <p:cNvPr id="4" name="Slide Number Placeholder 3">
            <a:extLst>
              <a:ext uri="{FF2B5EF4-FFF2-40B4-BE49-F238E27FC236}">
                <a16:creationId xmlns:a16="http://schemas.microsoft.com/office/drawing/2014/main" id="{0E9D908F-9FAB-4E8A-80CF-3BFD624914EB}"/>
              </a:ext>
            </a:extLst>
          </p:cNvPr>
          <p:cNvSpPr>
            <a:spLocks noGrp="1"/>
          </p:cNvSpPr>
          <p:nvPr>
            <p:ph type="sldNum" sz="quarter" idx="12"/>
          </p:nvPr>
        </p:nvSpPr>
        <p:spPr/>
        <p:txBody>
          <a:bodyPr/>
          <a:lstStyle/>
          <a:p>
            <a:fld id="{4EC81F68-4976-451A-B2E9-79BCBD2F70CC}" type="slidenum">
              <a:rPr lang="en-AU" smtClean="0"/>
              <a:pPr/>
              <a:t>17</a:t>
            </a:fld>
            <a:endParaRPr lang="en-AU"/>
          </a:p>
        </p:txBody>
      </p:sp>
    </p:spTree>
    <p:extLst>
      <p:ext uri="{BB962C8B-B14F-4D97-AF65-F5344CB8AC3E}">
        <p14:creationId xmlns:p14="http://schemas.microsoft.com/office/powerpoint/2010/main" val="269689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D72F-097D-47D7-8967-C0AFFA6B9684}"/>
              </a:ext>
            </a:extLst>
          </p:cNvPr>
          <p:cNvSpPr>
            <a:spLocks noGrp="1"/>
          </p:cNvSpPr>
          <p:nvPr>
            <p:ph type="title"/>
          </p:nvPr>
        </p:nvSpPr>
        <p:spPr/>
        <p:txBody>
          <a:bodyPr>
            <a:normAutofit/>
          </a:bodyPr>
          <a:lstStyle/>
          <a:p>
            <a:r>
              <a:rPr lang="en-AU" sz="3600"/>
              <a:t>Rule change process</a:t>
            </a:r>
          </a:p>
        </p:txBody>
      </p:sp>
      <p:graphicFrame>
        <p:nvGraphicFramePr>
          <p:cNvPr id="5" name="Content Placeholder 4">
            <a:extLst>
              <a:ext uri="{FF2B5EF4-FFF2-40B4-BE49-F238E27FC236}">
                <a16:creationId xmlns:a16="http://schemas.microsoft.com/office/drawing/2014/main" id="{E6508F00-0F44-4CC0-A1EB-D74AF2671792}"/>
              </a:ext>
            </a:extLst>
          </p:cNvPr>
          <p:cNvGraphicFramePr>
            <a:graphicFrameLocks noGrp="1"/>
          </p:cNvGraphicFramePr>
          <p:nvPr>
            <p:ph idx="1"/>
          </p:nvPr>
        </p:nvGraphicFramePr>
        <p:xfrm>
          <a:off x="206375" y="2012950"/>
          <a:ext cx="10255250" cy="479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79614B5-C45B-4520-BB0B-7987FB835C93}"/>
              </a:ext>
            </a:extLst>
          </p:cNvPr>
          <p:cNvSpPr>
            <a:spLocks noGrp="1"/>
          </p:cNvSpPr>
          <p:nvPr>
            <p:ph type="sldNum" sz="quarter" idx="12"/>
          </p:nvPr>
        </p:nvSpPr>
        <p:spPr/>
        <p:txBody>
          <a:bodyPr/>
          <a:lstStyle/>
          <a:p>
            <a:fld id="{4EC81F68-4976-451A-B2E9-79BCBD2F70CC}" type="slidenum">
              <a:rPr lang="en-AU" smtClean="0"/>
              <a:t>18</a:t>
            </a:fld>
            <a:endParaRPr lang="en-AU"/>
          </a:p>
        </p:txBody>
      </p:sp>
    </p:spTree>
    <p:extLst>
      <p:ext uri="{BB962C8B-B14F-4D97-AF65-F5344CB8AC3E}">
        <p14:creationId xmlns:p14="http://schemas.microsoft.com/office/powerpoint/2010/main" val="94662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E97C-BAA6-49F7-88E2-53A4C0DDC765}"/>
              </a:ext>
            </a:extLst>
          </p:cNvPr>
          <p:cNvSpPr>
            <a:spLocks noGrp="1"/>
          </p:cNvSpPr>
          <p:nvPr>
            <p:ph type="title"/>
          </p:nvPr>
        </p:nvSpPr>
        <p:spPr/>
        <p:txBody>
          <a:bodyPr>
            <a:normAutofit/>
          </a:bodyPr>
          <a:lstStyle/>
          <a:p>
            <a:r>
              <a:rPr lang="en-AU" sz="3600"/>
              <a:t>AEMC Decision – three-month deferral </a:t>
            </a:r>
          </a:p>
        </p:txBody>
      </p:sp>
      <p:sp>
        <p:nvSpPr>
          <p:cNvPr id="4" name="Slide Number Placeholder 3">
            <a:extLst>
              <a:ext uri="{FF2B5EF4-FFF2-40B4-BE49-F238E27FC236}">
                <a16:creationId xmlns:a16="http://schemas.microsoft.com/office/drawing/2014/main" id="{FEC8555C-EE77-46DB-9332-0A41A73DB513}"/>
              </a:ext>
            </a:extLst>
          </p:cNvPr>
          <p:cNvSpPr>
            <a:spLocks noGrp="1"/>
          </p:cNvSpPr>
          <p:nvPr>
            <p:ph type="sldNum" sz="quarter" idx="12"/>
          </p:nvPr>
        </p:nvSpPr>
        <p:spPr/>
        <p:txBody>
          <a:bodyPr/>
          <a:lstStyle/>
          <a:p>
            <a:fld id="{4EC81F68-4976-451A-B2E9-79BCBD2F70CC}" type="slidenum">
              <a:rPr lang="en-AU" smtClean="0"/>
              <a:t>19</a:t>
            </a:fld>
            <a:endParaRPr lang="en-AU"/>
          </a:p>
        </p:txBody>
      </p:sp>
      <p:graphicFrame>
        <p:nvGraphicFramePr>
          <p:cNvPr id="6" name="Content Placeholder 8">
            <a:extLst>
              <a:ext uri="{FF2B5EF4-FFF2-40B4-BE49-F238E27FC236}">
                <a16:creationId xmlns:a16="http://schemas.microsoft.com/office/drawing/2014/main" id="{72721D9D-FB63-4263-BE7B-9B768C528713}"/>
              </a:ext>
            </a:extLst>
          </p:cNvPr>
          <p:cNvGraphicFramePr>
            <a:graphicFrameLocks noGrp="1"/>
          </p:cNvGraphicFramePr>
          <p:nvPr>
            <p:ph idx="1"/>
          </p:nvPr>
        </p:nvGraphicFramePr>
        <p:xfrm>
          <a:off x="1576362" y="2390452"/>
          <a:ext cx="7539088" cy="3991707"/>
        </p:xfrm>
        <a:graphic>
          <a:graphicData uri="http://schemas.openxmlformats.org/drawingml/2006/table">
            <a:tbl>
              <a:tblPr firstRow="1" firstCol="1" bandRow="1">
                <a:tableStyleId>{72833802-FEF1-4C79-8D5D-14CF1EAF98D9}</a:tableStyleId>
              </a:tblPr>
              <a:tblGrid>
                <a:gridCol w="4308050">
                  <a:extLst>
                    <a:ext uri="{9D8B030D-6E8A-4147-A177-3AD203B41FA5}">
                      <a16:colId xmlns:a16="http://schemas.microsoft.com/office/drawing/2014/main" val="2999644299"/>
                    </a:ext>
                  </a:extLst>
                </a:gridCol>
                <a:gridCol w="1616355">
                  <a:extLst>
                    <a:ext uri="{9D8B030D-6E8A-4147-A177-3AD203B41FA5}">
                      <a16:colId xmlns:a16="http://schemas.microsoft.com/office/drawing/2014/main" val="2572029476"/>
                    </a:ext>
                  </a:extLst>
                </a:gridCol>
                <a:gridCol w="1614683">
                  <a:extLst>
                    <a:ext uri="{9D8B030D-6E8A-4147-A177-3AD203B41FA5}">
                      <a16:colId xmlns:a16="http://schemas.microsoft.com/office/drawing/2014/main" val="4174314257"/>
                    </a:ext>
                  </a:extLst>
                </a:gridCol>
              </a:tblGrid>
              <a:tr h="411645">
                <a:tc>
                  <a:txBody>
                    <a:bodyPr/>
                    <a:lstStyle/>
                    <a:p>
                      <a:pPr>
                        <a:spcAft>
                          <a:spcPts val="0"/>
                        </a:spcAft>
                      </a:pPr>
                      <a:r>
                        <a:rPr lang="en-AU" sz="1800">
                          <a:effectLst/>
                        </a:rPr>
                        <a:t>Activity</a:t>
                      </a:r>
                      <a:endParaRPr lang="en-AU" sz="180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AU" sz="1800">
                          <a:effectLst/>
                        </a:rPr>
                        <a:t>Original date</a:t>
                      </a:r>
                      <a:endParaRPr lang="en-AU" sz="1800">
                        <a:effectLst/>
                        <a:latin typeface="Calibri" panose="020F0502020204030204" pitchFamily="34" charset="0"/>
                        <a:ea typeface="Calibri" panose="020F0502020204030204" pitchFamily="34" charset="0"/>
                      </a:endParaRPr>
                    </a:p>
                  </a:txBody>
                  <a:tcPr marL="68580" marR="68580" marT="0" marB="0" anchor="ctr"/>
                </a:tc>
                <a:tc>
                  <a:txBody>
                    <a:bodyPr/>
                    <a:lstStyle/>
                    <a:p>
                      <a:pPr>
                        <a:spcAft>
                          <a:spcPts val="0"/>
                        </a:spcAft>
                      </a:pPr>
                      <a:r>
                        <a:rPr lang="en-AU" sz="1800">
                          <a:effectLst/>
                        </a:rPr>
                        <a:t>New date</a:t>
                      </a:r>
                      <a:endParaRPr lang="en-AU" sz="18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71004556"/>
                  </a:ext>
                </a:extLst>
              </a:tr>
              <a:tr h="586282">
                <a:tc>
                  <a:txBody>
                    <a:bodyPr/>
                    <a:lstStyle/>
                    <a:p>
                      <a:pPr>
                        <a:spcBef>
                          <a:spcPts val="200"/>
                        </a:spcBef>
                        <a:spcAft>
                          <a:spcPts val="200"/>
                        </a:spcAft>
                      </a:pPr>
                      <a:r>
                        <a:rPr lang="en-AU" sz="1400">
                          <a:effectLst/>
                        </a:rPr>
                        <a:t>Commencement of 5MS</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1 July 2021</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b="1">
                          <a:solidFill>
                            <a:schemeClr val="accent2">
                              <a:lumMod val="50000"/>
                              <a:lumOff val="50000"/>
                            </a:schemeClr>
                          </a:solidFill>
                          <a:effectLst/>
                        </a:rPr>
                        <a:t>1 October 2021</a:t>
                      </a:r>
                      <a:endParaRPr lang="en-AU" sz="18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667458782"/>
                  </a:ext>
                </a:extLst>
              </a:tr>
              <a:tr h="374222">
                <a:tc>
                  <a:txBody>
                    <a:bodyPr/>
                    <a:lstStyle/>
                    <a:p>
                      <a:pPr>
                        <a:spcBef>
                          <a:spcPts val="200"/>
                        </a:spcBef>
                        <a:spcAft>
                          <a:spcPts val="200"/>
                        </a:spcAft>
                      </a:pPr>
                      <a:r>
                        <a:rPr lang="en-AU" sz="1400">
                          <a:effectLst/>
                        </a:rPr>
                        <a:t>Commencement of “soft start” GS</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1 July 2021</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b="1">
                          <a:solidFill>
                            <a:schemeClr val="accent2">
                              <a:lumMod val="50000"/>
                              <a:lumOff val="50000"/>
                            </a:schemeClr>
                          </a:solidFill>
                          <a:effectLst/>
                        </a:rPr>
                        <a:t>1 October 2021</a:t>
                      </a:r>
                      <a:endParaRPr lang="en-AU" sz="18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777390195"/>
                  </a:ext>
                </a:extLst>
              </a:tr>
              <a:tr h="374222">
                <a:tc>
                  <a:txBody>
                    <a:bodyPr/>
                    <a:lstStyle/>
                    <a:p>
                      <a:pPr>
                        <a:spcBef>
                          <a:spcPts val="200"/>
                        </a:spcBef>
                        <a:spcAft>
                          <a:spcPts val="200"/>
                        </a:spcAft>
                      </a:pPr>
                      <a:r>
                        <a:rPr lang="en-AU" sz="1400">
                          <a:effectLst/>
                        </a:rPr>
                        <a:t>Commencement of financial settlement of GS</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6 February 2022</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b="1">
                          <a:solidFill>
                            <a:schemeClr val="accent2">
                              <a:lumMod val="50000"/>
                              <a:lumOff val="50000"/>
                            </a:schemeClr>
                          </a:solidFill>
                          <a:effectLst/>
                        </a:rPr>
                        <a:t>1 May 2022</a:t>
                      </a:r>
                      <a:endParaRPr lang="en-AU" sz="18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4069849685"/>
                  </a:ext>
                </a:extLst>
              </a:tr>
              <a:tr h="1122668">
                <a:tc>
                  <a:txBody>
                    <a:bodyPr/>
                    <a:lstStyle/>
                    <a:p>
                      <a:pPr>
                        <a:spcBef>
                          <a:spcPts val="200"/>
                        </a:spcBef>
                        <a:spcAft>
                          <a:spcPts val="200"/>
                        </a:spcAft>
                      </a:pPr>
                      <a:r>
                        <a:rPr lang="en-AU" sz="1400">
                          <a:effectLst/>
                        </a:rPr>
                        <a:t>Compliance date for all new and replacement metering installations (other than excluded metering installations) to be configured to record and provide 5-minute data</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1 December 2022</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1 December 2022</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1147447902"/>
                  </a:ext>
                </a:extLst>
              </a:tr>
              <a:tr h="374222">
                <a:tc>
                  <a:txBody>
                    <a:bodyPr/>
                    <a:lstStyle/>
                    <a:p>
                      <a:pPr>
                        <a:spcBef>
                          <a:spcPts val="200"/>
                        </a:spcBef>
                        <a:spcAft>
                          <a:spcPts val="200"/>
                        </a:spcAft>
                      </a:pPr>
                      <a:r>
                        <a:rPr lang="en-AU" sz="1400">
                          <a:effectLst/>
                        </a:rPr>
                        <a:t>AEMO required to publish UFE data report</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1 July 2021</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b="1">
                          <a:solidFill>
                            <a:schemeClr val="accent2">
                              <a:lumMod val="50000"/>
                              <a:lumOff val="50000"/>
                            </a:schemeClr>
                          </a:solidFill>
                          <a:effectLst/>
                        </a:rPr>
                        <a:t>1 October 2021</a:t>
                      </a:r>
                      <a:endParaRPr lang="en-AU" sz="18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4005654070"/>
                  </a:ext>
                </a:extLst>
              </a:tr>
              <a:tr h="748446">
                <a:tc>
                  <a:txBody>
                    <a:bodyPr/>
                    <a:lstStyle/>
                    <a:p>
                      <a:pPr>
                        <a:spcBef>
                          <a:spcPts val="200"/>
                        </a:spcBef>
                        <a:spcAft>
                          <a:spcPts val="200"/>
                        </a:spcAft>
                      </a:pPr>
                      <a:r>
                        <a:rPr lang="en-AU" sz="1400">
                          <a:effectLst/>
                        </a:rPr>
                        <a:t>AEMO required to publish UFE report on unaccounted for energy trends</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a:effectLst/>
                        </a:rPr>
                        <a:t>1 March 2022</a:t>
                      </a:r>
                      <a:endParaRPr lang="en-AU" sz="1800">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tc>
                  <a:txBody>
                    <a:bodyPr/>
                    <a:lstStyle/>
                    <a:p>
                      <a:pPr>
                        <a:spcBef>
                          <a:spcPts val="200"/>
                        </a:spcBef>
                        <a:spcAft>
                          <a:spcPts val="200"/>
                        </a:spcAft>
                      </a:pPr>
                      <a:r>
                        <a:rPr lang="en-AU" sz="1400" b="1">
                          <a:solidFill>
                            <a:schemeClr val="accent2">
                              <a:lumMod val="50000"/>
                              <a:lumOff val="50000"/>
                            </a:schemeClr>
                          </a:solidFill>
                          <a:effectLst/>
                        </a:rPr>
                        <a:t>1 June 2022</a:t>
                      </a:r>
                      <a:endParaRPr lang="en-AU" sz="1800" b="1">
                        <a:solidFill>
                          <a:schemeClr val="accent2">
                            <a:lumMod val="50000"/>
                            <a:lumOff val="50000"/>
                          </a:schemeClr>
                        </a:solidFill>
                        <a:effectLst/>
                        <a:latin typeface="Calibri" panose="020F0502020204030204" pitchFamily="34" charset="0"/>
                        <a:ea typeface="Calibri" panose="020F050202020403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2004661794"/>
                  </a:ext>
                </a:extLst>
              </a:tr>
            </a:tbl>
          </a:graphicData>
        </a:graphic>
      </p:graphicFrame>
    </p:spTree>
    <p:extLst>
      <p:ext uri="{BB962C8B-B14F-4D97-AF65-F5344CB8AC3E}">
        <p14:creationId xmlns:p14="http://schemas.microsoft.com/office/powerpoint/2010/main" val="93548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a:t>Welcome and Introduction</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normAutofit/>
          </a:bodyPr>
          <a:lstStyle/>
          <a:p>
            <a:r>
              <a:rPr lang="en-AU"/>
              <a:t>Peter Carruthers</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2</a:t>
            </a:fld>
            <a:endParaRPr lang="en-AU"/>
          </a:p>
        </p:txBody>
      </p:sp>
    </p:spTree>
    <p:extLst>
      <p:ext uri="{BB962C8B-B14F-4D97-AF65-F5344CB8AC3E}">
        <p14:creationId xmlns:p14="http://schemas.microsoft.com/office/powerpoint/2010/main" val="98855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CB14-4805-4982-A789-0ABB98D4A252}"/>
              </a:ext>
            </a:extLst>
          </p:cNvPr>
          <p:cNvSpPr>
            <a:spLocks noGrp="1"/>
          </p:cNvSpPr>
          <p:nvPr>
            <p:ph type="title"/>
          </p:nvPr>
        </p:nvSpPr>
        <p:spPr/>
        <p:txBody>
          <a:bodyPr>
            <a:normAutofit/>
          </a:bodyPr>
          <a:lstStyle/>
          <a:p>
            <a:r>
              <a:rPr lang="en-AU" sz="3600"/>
              <a:t>AEMO’s implementation program remains unchanged</a:t>
            </a:r>
          </a:p>
        </p:txBody>
      </p:sp>
      <p:sp>
        <p:nvSpPr>
          <p:cNvPr id="4" name="Slide Number Placeholder 3">
            <a:extLst>
              <a:ext uri="{FF2B5EF4-FFF2-40B4-BE49-F238E27FC236}">
                <a16:creationId xmlns:a16="http://schemas.microsoft.com/office/drawing/2014/main" id="{BD57608F-8722-41BA-991F-1867A94D5807}"/>
              </a:ext>
            </a:extLst>
          </p:cNvPr>
          <p:cNvSpPr>
            <a:spLocks noGrp="1"/>
          </p:cNvSpPr>
          <p:nvPr>
            <p:ph type="sldNum" sz="quarter" idx="12"/>
          </p:nvPr>
        </p:nvSpPr>
        <p:spPr/>
        <p:txBody>
          <a:bodyPr/>
          <a:lstStyle/>
          <a:p>
            <a:fld id="{4EC81F68-4976-451A-B2E9-79BCBD2F70CC}" type="slidenum">
              <a:rPr lang="en-AU" smtClean="0"/>
              <a:t>20</a:t>
            </a:fld>
            <a:endParaRPr lang="en-AU"/>
          </a:p>
        </p:txBody>
      </p:sp>
      <p:sp>
        <p:nvSpPr>
          <p:cNvPr id="5" name="Rectangle: Rounded Corners 4">
            <a:extLst>
              <a:ext uri="{FF2B5EF4-FFF2-40B4-BE49-F238E27FC236}">
                <a16:creationId xmlns:a16="http://schemas.microsoft.com/office/drawing/2014/main" id="{4A4F2BD7-9F2C-45AF-ABF9-795718599BC3}"/>
              </a:ext>
            </a:extLst>
          </p:cNvPr>
          <p:cNvSpPr/>
          <p:nvPr/>
        </p:nvSpPr>
        <p:spPr>
          <a:xfrm>
            <a:off x="667240" y="3915125"/>
            <a:ext cx="4163944" cy="479502"/>
          </a:xfrm>
          <a:prstGeom prst="roundRect">
            <a:avLst/>
          </a:prstGeom>
          <a:solidFill>
            <a:schemeClr val="bg2">
              <a:lumMod val="75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4158E074-E012-45EB-8207-C783FF01579E}"/>
              </a:ext>
            </a:extLst>
          </p:cNvPr>
          <p:cNvSpPr txBox="1"/>
          <p:nvPr/>
        </p:nvSpPr>
        <p:spPr>
          <a:xfrm>
            <a:off x="1572513" y="4025994"/>
            <a:ext cx="442884" cy="276999"/>
          </a:xfrm>
          <a:prstGeom prst="rect">
            <a:avLst/>
          </a:prstGeom>
          <a:noFill/>
        </p:spPr>
        <p:txBody>
          <a:bodyPr wrap="square" lIns="36000" rIns="36000" rtlCol="0">
            <a:spAutoFit/>
          </a:bodyPr>
          <a:lstStyle/>
          <a:p>
            <a:pPr algn="ctr"/>
            <a:r>
              <a:rPr lang="en-AU" sz="1200" b="1">
                <a:solidFill>
                  <a:schemeClr val="tx1">
                    <a:lumMod val="10000"/>
                    <a:lumOff val="90000"/>
                  </a:schemeClr>
                </a:solidFill>
              </a:rPr>
              <a:t>May</a:t>
            </a:r>
          </a:p>
        </p:txBody>
      </p:sp>
      <p:sp>
        <p:nvSpPr>
          <p:cNvPr id="7" name="TextBox 6">
            <a:extLst>
              <a:ext uri="{FF2B5EF4-FFF2-40B4-BE49-F238E27FC236}">
                <a16:creationId xmlns:a16="http://schemas.microsoft.com/office/drawing/2014/main" id="{36204FBE-96C4-4BB5-AB17-2DA0088C86EC}"/>
              </a:ext>
            </a:extLst>
          </p:cNvPr>
          <p:cNvSpPr txBox="1"/>
          <p:nvPr/>
        </p:nvSpPr>
        <p:spPr>
          <a:xfrm>
            <a:off x="1942208" y="4036665"/>
            <a:ext cx="535259" cy="276999"/>
          </a:xfrm>
          <a:prstGeom prst="rect">
            <a:avLst/>
          </a:prstGeom>
          <a:noFill/>
        </p:spPr>
        <p:txBody>
          <a:bodyPr wrap="square" lIns="36000" rIns="36000" rtlCol="0">
            <a:spAutoFit/>
          </a:bodyPr>
          <a:lstStyle>
            <a:defPPr>
              <a:defRPr lang="en-US"/>
            </a:defPPr>
            <a:lvl1pPr algn="ctr">
              <a:defRPr sz="1200" b="1">
                <a:solidFill>
                  <a:schemeClr val="tx1">
                    <a:lumMod val="10000"/>
                    <a:lumOff val="90000"/>
                  </a:schemeClr>
                </a:solidFill>
              </a:defRPr>
            </a:lvl1pPr>
          </a:lstStyle>
          <a:p>
            <a:r>
              <a:rPr lang="en-AU"/>
              <a:t>Jun</a:t>
            </a:r>
          </a:p>
        </p:txBody>
      </p:sp>
      <p:sp>
        <p:nvSpPr>
          <p:cNvPr id="8" name="TextBox 7">
            <a:extLst>
              <a:ext uri="{FF2B5EF4-FFF2-40B4-BE49-F238E27FC236}">
                <a16:creationId xmlns:a16="http://schemas.microsoft.com/office/drawing/2014/main" id="{0263C27A-12C9-4038-8DA8-37D759BCEF15}"/>
              </a:ext>
            </a:extLst>
          </p:cNvPr>
          <p:cNvSpPr txBox="1"/>
          <p:nvPr/>
        </p:nvSpPr>
        <p:spPr>
          <a:xfrm>
            <a:off x="2386579" y="4045810"/>
            <a:ext cx="535259" cy="276999"/>
          </a:xfrm>
          <a:prstGeom prst="rect">
            <a:avLst/>
          </a:prstGeom>
          <a:noFill/>
        </p:spPr>
        <p:txBody>
          <a:bodyPr wrap="square" rtlCol="0">
            <a:spAutoFit/>
          </a:bodyPr>
          <a:lstStyle/>
          <a:p>
            <a:r>
              <a:rPr lang="en-AU" sz="1200" b="1">
                <a:solidFill>
                  <a:schemeClr val="tx1">
                    <a:lumMod val="10000"/>
                    <a:lumOff val="90000"/>
                  </a:schemeClr>
                </a:solidFill>
              </a:rPr>
              <a:t>Jul</a:t>
            </a:r>
          </a:p>
        </p:txBody>
      </p:sp>
      <p:sp>
        <p:nvSpPr>
          <p:cNvPr id="9" name="TextBox 8">
            <a:extLst>
              <a:ext uri="{FF2B5EF4-FFF2-40B4-BE49-F238E27FC236}">
                <a16:creationId xmlns:a16="http://schemas.microsoft.com/office/drawing/2014/main" id="{5F870927-B8FD-4A67-AA1A-BDD4BE19C264}"/>
              </a:ext>
            </a:extLst>
          </p:cNvPr>
          <p:cNvSpPr txBox="1"/>
          <p:nvPr/>
        </p:nvSpPr>
        <p:spPr>
          <a:xfrm>
            <a:off x="2719155" y="4043808"/>
            <a:ext cx="535259" cy="276999"/>
          </a:xfrm>
          <a:prstGeom prst="rect">
            <a:avLst/>
          </a:prstGeom>
          <a:noFill/>
        </p:spPr>
        <p:txBody>
          <a:bodyPr wrap="square" rtlCol="0">
            <a:spAutoFit/>
          </a:bodyPr>
          <a:lstStyle/>
          <a:p>
            <a:r>
              <a:rPr lang="en-AU" sz="1200" b="1">
                <a:solidFill>
                  <a:schemeClr val="tx1">
                    <a:lumMod val="10000"/>
                    <a:lumOff val="90000"/>
                  </a:schemeClr>
                </a:solidFill>
              </a:rPr>
              <a:t>Aug</a:t>
            </a:r>
          </a:p>
        </p:txBody>
      </p:sp>
      <p:sp>
        <p:nvSpPr>
          <p:cNvPr id="10" name="TextBox 9">
            <a:extLst>
              <a:ext uri="{FF2B5EF4-FFF2-40B4-BE49-F238E27FC236}">
                <a16:creationId xmlns:a16="http://schemas.microsoft.com/office/drawing/2014/main" id="{307D87C3-8BDF-4A55-8136-DDBE5941627A}"/>
              </a:ext>
            </a:extLst>
          </p:cNvPr>
          <p:cNvSpPr txBox="1"/>
          <p:nvPr/>
        </p:nvSpPr>
        <p:spPr>
          <a:xfrm>
            <a:off x="3121525" y="4043514"/>
            <a:ext cx="1020335" cy="276999"/>
          </a:xfrm>
          <a:prstGeom prst="rect">
            <a:avLst/>
          </a:prstGeom>
          <a:noFill/>
        </p:spPr>
        <p:txBody>
          <a:bodyPr wrap="square" rtlCol="0">
            <a:spAutoFit/>
          </a:bodyPr>
          <a:lstStyle/>
          <a:p>
            <a:r>
              <a:rPr lang="en-AU" sz="1200" b="1">
                <a:solidFill>
                  <a:schemeClr val="tx1">
                    <a:lumMod val="10000"/>
                    <a:lumOff val="90000"/>
                  </a:schemeClr>
                </a:solidFill>
              </a:rPr>
              <a:t>Sep</a:t>
            </a:r>
          </a:p>
        </p:txBody>
      </p:sp>
      <p:sp>
        <p:nvSpPr>
          <p:cNvPr id="11" name="TextBox 10">
            <a:extLst>
              <a:ext uri="{FF2B5EF4-FFF2-40B4-BE49-F238E27FC236}">
                <a16:creationId xmlns:a16="http://schemas.microsoft.com/office/drawing/2014/main" id="{4206E5DD-846C-43EE-9555-51F0DDCB1B2C}"/>
              </a:ext>
            </a:extLst>
          </p:cNvPr>
          <p:cNvSpPr txBox="1"/>
          <p:nvPr/>
        </p:nvSpPr>
        <p:spPr>
          <a:xfrm>
            <a:off x="3521560" y="4044255"/>
            <a:ext cx="1020335" cy="276999"/>
          </a:xfrm>
          <a:prstGeom prst="rect">
            <a:avLst/>
          </a:prstGeom>
          <a:noFill/>
        </p:spPr>
        <p:txBody>
          <a:bodyPr wrap="square" rtlCol="0">
            <a:spAutoFit/>
          </a:bodyPr>
          <a:lstStyle/>
          <a:p>
            <a:r>
              <a:rPr lang="en-AU" sz="1200" b="1">
                <a:solidFill>
                  <a:schemeClr val="bg1"/>
                </a:solidFill>
              </a:rPr>
              <a:t>Oct</a:t>
            </a:r>
          </a:p>
        </p:txBody>
      </p:sp>
      <p:sp>
        <p:nvSpPr>
          <p:cNvPr id="12" name="TextBox 11">
            <a:extLst>
              <a:ext uri="{FF2B5EF4-FFF2-40B4-BE49-F238E27FC236}">
                <a16:creationId xmlns:a16="http://schemas.microsoft.com/office/drawing/2014/main" id="{6083CEF6-2632-4678-AE56-C265FA5B3028}"/>
              </a:ext>
            </a:extLst>
          </p:cNvPr>
          <p:cNvSpPr txBox="1"/>
          <p:nvPr/>
        </p:nvSpPr>
        <p:spPr>
          <a:xfrm>
            <a:off x="3896453" y="4043624"/>
            <a:ext cx="1020335" cy="276999"/>
          </a:xfrm>
          <a:prstGeom prst="rect">
            <a:avLst/>
          </a:prstGeom>
          <a:noFill/>
        </p:spPr>
        <p:txBody>
          <a:bodyPr wrap="square" rtlCol="0">
            <a:spAutoFit/>
          </a:bodyPr>
          <a:lstStyle/>
          <a:p>
            <a:r>
              <a:rPr lang="en-AU" sz="1200" b="1">
                <a:solidFill>
                  <a:schemeClr val="tx1">
                    <a:lumMod val="10000"/>
                    <a:lumOff val="90000"/>
                  </a:schemeClr>
                </a:solidFill>
              </a:rPr>
              <a:t>Nov</a:t>
            </a:r>
          </a:p>
        </p:txBody>
      </p:sp>
      <p:sp>
        <p:nvSpPr>
          <p:cNvPr id="13" name="TextBox 12">
            <a:extLst>
              <a:ext uri="{FF2B5EF4-FFF2-40B4-BE49-F238E27FC236}">
                <a16:creationId xmlns:a16="http://schemas.microsoft.com/office/drawing/2014/main" id="{41ECD98C-3337-4F90-BD5E-17647B904927}"/>
              </a:ext>
            </a:extLst>
          </p:cNvPr>
          <p:cNvSpPr txBox="1"/>
          <p:nvPr/>
        </p:nvSpPr>
        <p:spPr>
          <a:xfrm>
            <a:off x="689568" y="4016376"/>
            <a:ext cx="442884" cy="276999"/>
          </a:xfrm>
          <a:prstGeom prst="rect">
            <a:avLst/>
          </a:prstGeom>
          <a:noFill/>
        </p:spPr>
        <p:txBody>
          <a:bodyPr wrap="square" lIns="36000" rIns="36000" rtlCol="0">
            <a:spAutoFit/>
          </a:bodyPr>
          <a:lstStyle/>
          <a:p>
            <a:pPr algn="ctr"/>
            <a:r>
              <a:rPr lang="en-AU" sz="1200" b="1">
                <a:solidFill>
                  <a:schemeClr val="bg1"/>
                </a:solidFill>
              </a:rPr>
              <a:t>Mar</a:t>
            </a:r>
          </a:p>
        </p:txBody>
      </p:sp>
      <p:sp>
        <p:nvSpPr>
          <p:cNvPr id="14" name="TextBox 13">
            <a:extLst>
              <a:ext uri="{FF2B5EF4-FFF2-40B4-BE49-F238E27FC236}">
                <a16:creationId xmlns:a16="http://schemas.microsoft.com/office/drawing/2014/main" id="{88066234-9ABA-49EA-A261-CB30D558697E}"/>
              </a:ext>
            </a:extLst>
          </p:cNvPr>
          <p:cNvSpPr txBox="1"/>
          <p:nvPr/>
        </p:nvSpPr>
        <p:spPr>
          <a:xfrm>
            <a:off x="1114970" y="4016376"/>
            <a:ext cx="442884" cy="276999"/>
          </a:xfrm>
          <a:prstGeom prst="rect">
            <a:avLst/>
          </a:prstGeom>
          <a:noFill/>
        </p:spPr>
        <p:txBody>
          <a:bodyPr wrap="square" lIns="36000" rIns="36000" rtlCol="0">
            <a:spAutoFit/>
          </a:bodyPr>
          <a:lstStyle/>
          <a:p>
            <a:pPr algn="ctr"/>
            <a:r>
              <a:rPr lang="en-AU" sz="1200" b="1">
                <a:solidFill>
                  <a:schemeClr val="bg1"/>
                </a:solidFill>
              </a:rPr>
              <a:t>Apr</a:t>
            </a:r>
          </a:p>
        </p:txBody>
      </p:sp>
      <p:sp>
        <p:nvSpPr>
          <p:cNvPr id="15" name="TextBox 14">
            <a:extLst>
              <a:ext uri="{FF2B5EF4-FFF2-40B4-BE49-F238E27FC236}">
                <a16:creationId xmlns:a16="http://schemas.microsoft.com/office/drawing/2014/main" id="{F57E0A3E-1367-4430-A642-3014F7F5221B}"/>
              </a:ext>
            </a:extLst>
          </p:cNvPr>
          <p:cNvSpPr txBox="1"/>
          <p:nvPr/>
        </p:nvSpPr>
        <p:spPr>
          <a:xfrm>
            <a:off x="4282500" y="4046374"/>
            <a:ext cx="442884" cy="276999"/>
          </a:xfrm>
          <a:prstGeom prst="rect">
            <a:avLst/>
          </a:prstGeom>
          <a:noFill/>
        </p:spPr>
        <p:txBody>
          <a:bodyPr wrap="square" lIns="36000" rIns="36000" rtlCol="0">
            <a:spAutoFit/>
          </a:bodyPr>
          <a:lstStyle/>
          <a:p>
            <a:pPr algn="ctr"/>
            <a:r>
              <a:rPr lang="en-AU" sz="1200" b="1">
                <a:solidFill>
                  <a:schemeClr val="tx1">
                    <a:lumMod val="10000"/>
                    <a:lumOff val="90000"/>
                  </a:schemeClr>
                </a:solidFill>
              </a:rPr>
              <a:t>Dec</a:t>
            </a:r>
          </a:p>
        </p:txBody>
      </p:sp>
      <p:sp>
        <p:nvSpPr>
          <p:cNvPr id="16" name="Rectangle: Rounded Corners 15">
            <a:extLst>
              <a:ext uri="{FF2B5EF4-FFF2-40B4-BE49-F238E27FC236}">
                <a16:creationId xmlns:a16="http://schemas.microsoft.com/office/drawing/2014/main" id="{C6A575AE-3D20-4099-AE94-27ACFDA98FC5}"/>
              </a:ext>
            </a:extLst>
          </p:cNvPr>
          <p:cNvSpPr/>
          <p:nvPr/>
        </p:nvSpPr>
        <p:spPr>
          <a:xfrm>
            <a:off x="4916260" y="3924763"/>
            <a:ext cx="4509197" cy="479502"/>
          </a:xfrm>
          <a:prstGeom prst="roundRect">
            <a:avLst/>
          </a:prstGeom>
          <a:solidFill>
            <a:schemeClr val="bg2">
              <a:lumMod val="50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05401B1-1DBC-4B69-A0A8-F3FA595D4AB8}"/>
              </a:ext>
            </a:extLst>
          </p:cNvPr>
          <p:cNvSpPr txBox="1"/>
          <p:nvPr/>
        </p:nvSpPr>
        <p:spPr>
          <a:xfrm>
            <a:off x="627037" y="3643299"/>
            <a:ext cx="1193324" cy="307777"/>
          </a:xfrm>
          <a:prstGeom prst="rect">
            <a:avLst/>
          </a:prstGeom>
          <a:noFill/>
        </p:spPr>
        <p:txBody>
          <a:bodyPr wrap="square" rtlCol="0">
            <a:spAutoFit/>
          </a:bodyPr>
          <a:lstStyle/>
          <a:p>
            <a:r>
              <a:rPr lang="en-AU" sz="1400" b="1">
                <a:solidFill>
                  <a:schemeClr val="bg2">
                    <a:lumMod val="25000"/>
                  </a:schemeClr>
                </a:solidFill>
              </a:rPr>
              <a:t>2021</a:t>
            </a:r>
            <a:r>
              <a:rPr lang="en-AU" sz="1400"/>
              <a:t> </a:t>
            </a:r>
          </a:p>
        </p:txBody>
      </p:sp>
      <p:cxnSp>
        <p:nvCxnSpPr>
          <p:cNvPr id="18" name="Straight Connector 17">
            <a:extLst>
              <a:ext uri="{FF2B5EF4-FFF2-40B4-BE49-F238E27FC236}">
                <a16:creationId xmlns:a16="http://schemas.microsoft.com/office/drawing/2014/main" id="{FBA3F342-DFC1-499B-99BB-50046A03AE4A}"/>
              </a:ext>
            </a:extLst>
          </p:cNvPr>
          <p:cNvCxnSpPr>
            <a:cxnSpLocks/>
          </p:cNvCxnSpPr>
          <p:nvPr/>
        </p:nvCxnSpPr>
        <p:spPr>
          <a:xfrm>
            <a:off x="1359592" y="3110042"/>
            <a:ext cx="0" cy="811217"/>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B5B5D9-72A1-415D-BF2D-E1510B544CBD}"/>
              </a:ext>
            </a:extLst>
          </p:cNvPr>
          <p:cNvCxnSpPr>
            <a:cxnSpLocks/>
          </p:cNvCxnSpPr>
          <p:nvPr/>
        </p:nvCxnSpPr>
        <p:spPr>
          <a:xfrm>
            <a:off x="890964" y="4461340"/>
            <a:ext cx="0" cy="50028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B528668-2D4A-46ED-9A91-4865B9B50C65}"/>
              </a:ext>
            </a:extLst>
          </p:cNvPr>
          <p:cNvSpPr/>
          <p:nvPr/>
        </p:nvSpPr>
        <p:spPr>
          <a:xfrm>
            <a:off x="506754" y="5086385"/>
            <a:ext cx="2324093" cy="246221"/>
          </a:xfrm>
          <a:prstGeom prst="rect">
            <a:avLst/>
          </a:prstGeom>
        </p:spPr>
        <p:txBody>
          <a:bodyPr wrap="square">
            <a:spAutoFit/>
          </a:bodyPr>
          <a:lstStyle/>
          <a:p>
            <a:r>
              <a:rPr lang="en-US" sz="1000"/>
              <a:t>9-Mar: AEMO Metering Solution Go-Live</a:t>
            </a:r>
          </a:p>
        </p:txBody>
      </p:sp>
      <p:sp>
        <p:nvSpPr>
          <p:cNvPr id="22" name="Rectangle 21">
            <a:extLst>
              <a:ext uri="{FF2B5EF4-FFF2-40B4-BE49-F238E27FC236}">
                <a16:creationId xmlns:a16="http://schemas.microsoft.com/office/drawing/2014/main" id="{78D82688-87A1-4CC0-920A-6B2163EFDF08}"/>
              </a:ext>
            </a:extLst>
          </p:cNvPr>
          <p:cNvSpPr/>
          <p:nvPr/>
        </p:nvSpPr>
        <p:spPr>
          <a:xfrm>
            <a:off x="627037" y="2572781"/>
            <a:ext cx="2630341" cy="425758"/>
          </a:xfrm>
          <a:prstGeom prst="rect">
            <a:avLst/>
          </a:prstGeom>
        </p:spPr>
        <p:txBody>
          <a:bodyPr wrap="square">
            <a:spAutoFit/>
          </a:bodyPr>
          <a:lstStyle/>
          <a:p>
            <a:pPr fontAlgn="base">
              <a:spcAft>
                <a:spcPts val="200"/>
              </a:spcAft>
            </a:pPr>
            <a:r>
              <a:rPr lang="en-AU" sz="1000"/>
              <a:t>1-Apr: 5-min Bidding Phased Go-Live begins</a:t>
            </a:r>
          </a:p>
          <a:p>
            <a:pPr fontAlgn="base">
              <a:spcAft>
                <a:spcPts val="200"/>
              </a:spcAft>
            </a:pPr>
            <a:r>
              <a:rPr lang="en-AU" sz="1000"/>
              <a:t>1 Apr: Settlement Platform Go-Live</a:t>
            </a:r>
          </a:p>
        </p:txBody>
      </p:sp>
      <p:sp>
        <p:nvSpPr>
          <p:cNvPr id="24" name="TextBox 23">
            <a:extLst>
              <a:ext uri="{FF2B5EF4-FFF2-40B4-BE49-F238E27FC236}">
                <a16:creationId xmlns:a16="http://schemas.microsoft.com/office/drawing/2014/main" id="{19D8B4DD-85C0-43A1-9762-1099A29CA5A1}"/>
              </a:ext>
            </a:extLst>
          </p:cNvPr>
          <p:cNvSpPr txBox="1"/>
          <p:nvPr/>
        </p:nvSpPr>
        <p:spPr>
          <a:xfrm>
            <a:off x="5784849" y="4050378"/>
            <a:ext cx="442884" cy="276999"/>
          </a:xfrm>
          <a:prstGeom prst="rect">
            <a:avLst/>
          </a:prstGeom>
          <a:noFill/>
        </p:spPr>
        <p:txBody>
          <a:bodyPr wrap="square" lIns="36000" rIns="36000" rtlCol="0">
            <a:spAutoFit/>
          </a:bodyPr>
          <a:lstStyle/>
          <a:p>
            <a:pPr algn="ctr"/>
            <a:r>
              <a:rPr lang="en-AU" sz="1200" b="1">
                <a:solidFill>
                  <a:schemeClr val="tx1">
                    <a:lumMod val="10000"/>
                    <a:lumOff val="90000"/>
                  </a:schemeClr>
                </a:solidFill>
              </a:rPr>
              <a:t>Mar</a:t>
            </a:r>
          </a:p>
        </p:txBody>
      </p:sp>
      <p:sp>
        <p:nvSpPr>
          <p:cNvPr id="25" name="TextBox 24">
            <a:extLst>
              <a:ext uri="{FF2B5EF4-FFF2-40B4-BE49-F238E27FC236}">
                <a16:creationId xmlns:a16="http://schemas.microsoft.com/office/drawing/2014/main" id="{1DF3D7D7-B7E4-498A-962E-04BA6C4FE665}"/>
              </a:ext>
            </a:extLst>
          </p:cNvPr>
          <p:cNvSpPr txBox="1"/>
          <p:nvPr/>
        </p:nvSpPr>
        <p:spPr>
          <a:xfrm>
            <a:off x="6172832" y="4051905"/>
            <a:ext cx="535259" cy="276999"/>
          </a:xfrm>
          <a:prstGeom prst="rect">
            <a:avLst/>
          </a:prstGeom>
          <a:noFill/>
        </p:spPr>
        <p:txBody>
          <a:bodyPr wrap="square" lIns="36000" rIns="36000" rtlCol="0">
            <a:spAutoFit/>
          </a:bodyPr>
          <a:lstStyle>
            <a:defPPr>
              <a:defRPr lang="en-US"/>
            </a:defPPr>
            <a:lvl1pPr algn="ctr">
              <a:defRPr sz="1200" b="1">
                <a:solidFill>
                  <a:schemeClr val="tx1">
                    <a:lumMod val="10000"/>
                    <a:lumOff val="90000"/>
                  </a:schemeClr>
                </a:solidFill>
              </a:defRPr>
            </a:lvl1pPr>
          </a:lstStyle>
          <a:p>
            <a:r>
              <a:rPr lang="en-AU"/>
              <a:t>Apr</a:t>
            </a:r>
          </a:p>
        </p:txBody>
      </p:sp>
      <p:sp>
        <p:nvSpPr>
          <p:cNvPr id="26" name="TextBox 25">
            <a:extLst>
              <a:ext uri="{FF2B5EF4-FFF2-40B4-BE49-F238E27FC236}">
                <a16:creationId xmlns:a16="http://schemas.microsoft.com/office/drawing/2014/main" id="{A63570C0-2B76-4E30-B4B5-84CBCE2EBB2A}"/>
              </a:ext>
            </a:extLst>
          </p:cNvPr>
          <p:cNvSpPr txBox="1"/>
          <p:nvPr/>
        </p:nvSpPr>
        <p:spPr>
          <a:xfrm>
            <a:off x="6635491" y="4051906"/>
            <a:ext cx="535259" cy="276999"/>
          </a:xfrm>
          <a:prstGeom prst="rect">
            <a:avLst/>
          </a:prstGeom>
          <a:noFill/>
        </p:spPr>
        <p:txBody>
          <a:bodyPr wrap="square" rtlCol="0">
            <a:spAutoFit/>
          </a:bodyPr>
          <a:lstStyle/>
          <a:p>
            <a:r>
              <a:rPr lang="en-AU" sz="1200" b="1">
                <a:solidFill>
                  <a:schemeClr val="bg1"/>
                </a:solidFill>
              </a:rPr>
              <a:t>May</a:t>
            </a:r>
          </a:p>
        </p:txBody>
      </p:sp>
      <p:sp>
        <p:nvSpPr>
          <p:cNvPr id="27" name="TextBox 26">
            <a:extLst>
              <a:ext uri="{FF2B5EF4-FFF2-40B4-BE49-F238E27FC236}">
                <a16:creationId xmlns:a16="http://schemas.microsoft.com/office/drawing/2014/main" id="{36CE06D3-3B3E-432A-B06C-6B8142546904}"/>
              </a:ext>
            </a:extLst>
          </p:cNvPr>
          <p:cNvSpPr txBox="1"/>
          <p:nvPr/>
        </p:nvSpPr>
        <p:spPr>
          <a:xfrm>
            <a:off x="4929336" y="4049904"/>
            <a:ext cx="442884" cy="276999"/>
          </a:xfrm>
          <a:prstGeom prst="rect">
            <a:avLst/>
          </a:prstGeom>
          <a:noFill/>
        </p:spPr>
        <p:txBody>
          <a:bodyPr wrap="square" rtlCol="0">
            <a:spAutoFit/>
          </a:bodyPr>
          <a:lstStyle>
            <a:defPPr>
              <a:defRPr lang="en-US"/>
            </a:defPPr>
            <a:lvl1pPr>
              <a:defRPr sz="1200" b="1">
                <a:solidFill>
                  <a:schemeClr val="tx1">
                    <a:lumMod val="10000"/>
                    <a:lumOff val="90000"/>
                  </a:schemeClr>
                </a:solidFill>
              </a:defRPr>
            </a:lvl1pPr>
          </a:lstStyle>
          <a:p>
            <a:r>
              <a:rPr lang="en-AU"/>
              <a:t>Jan</a:t>
            </a:r>
          </a:p>
        </p:txBody>
      </p:sp>
      <p:sp>
        <p:nvSpPr>
          <p:cNvPr id="28" name="TextBox 27">
            <a:extLst>
              <a:ext uri="{FF2B5EF4-FFF2-40B4-BE49-F238E27FC236}">
                <a16:creationId xmlns:a16="http://schemas.microsoft.com/office/drawing/2014/main" id="{CC18CE6C-7F28-4DE8-AF0D-CBA8F7C55057}"/>
              </a:ext>
            </a:extLst>
          </p:cNvPr>
          <p:cNvSpPr txBox="1"/>
          <p:nvPr/>
        </p:nvSpPr>
        <p:spPr>
          <a:xfrm>
            <a:off x="5327306" y="4059048"/>
            <a:ext cx="442884" cy="276999"/>
          </a:xfrm>
          <a:prstGeom prst="rect">
            <a:avLst/>
          </a:prstGeom>
          <a:noFill/>
        </p:spPr>
        <p:txBody>
          <a:bodyPr wrap="square" lIns="36000" rIns="36000" rtlCol="0">
            <a:spAutoFit/>
          </a:bodyPr>
          <a:lstStyle/>
          <a:p>
            <a:pPr algn="ctr"/>
            <a:r>
              <a:rPr lang="en-AU" sz="1200" b="1">
                <a:solidFill>
                  <a:schemeClr val="tx1">
                    <a:lumMod val="10000"/>
                    <a:lumOff val="90000"/>
                  </a:schemeClr>
                </a:solidFill>
              </a:rPr>
              <a:t>Feb</a:t>
            </a:r>
          </a:p>
        </p:txBody>
      </p:sp>
      <p:cxnSp>
        <p:nvCxnSpPr>
          <p:cNvPr id="29" name="Straight Connector 28">
            <a:extLst>
              <a:ext uri="{FF2B5EF4-FFF2-40B4-BE49-F238E27FC236}">
                <a16:creationId xmlns:a16="http://schemas.microsoft.com/office/drawing/2014/main" id="{1BD12B6E-30E2-477D-B583-B70CD357EE39}"/>
              </a:ext>
            </a:extLst>
          </p:cNvPr>
          <p:cNvCxnSpPr>
            <a:cxnSpLocks/>
          </p:cNvCxnSpPr>
          <p:nvPr/>
        </p:nvCxnSpPr>
        <p:spPr>
          <a:xfrm>
            <a:off x="3699531" y="3012878"/>
            <a:ext cx="0" cy="956261"/>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0" name="Flowchart: Connector 29">
            <a:extLst>
              <a:ext uri="{FF2B5EF4-FFF2-40B4-BE49-F238E27FC236}">
                <a16:creationId xmlns:a16="http://schemas.microsoft.com/office/drawing/2014/main" id="{E464C026-1034-459F-ABC8-1C3FF78180AA}"/>
              </a:ext>
            </a:extLst>
          </p:cNvPr>
          <p:cNvSpPr/>
          <p:nvPr/>
        </p:nvSpPr>
        <p:spPr>
          <a:xfrm>
            <a:off x="3645531" y="3003831"/>
            <a:ext cx="108000" cy="108000"/>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849EC8A3-9B19-470C-8178-97D0246BED9A}"/>
              </a:ext>
            </a:extLst>
          </p:cNvPr>
          <p:cNvSpPr txBox="1"/>
          <p:nvPr/>
        </p:nvSpPr>
        <p:spPr>
          <a:xfrm>
            <a:off x="4885184" y="3646754"/>
            <a:ext cx="1193324" cy="307777"/>
          </a:xfrm>
          <a:prstGeom prst="rect">
            <a:avLst/>
          </a:prstGeom>
          <a:noFill/>
        </p:spPr>
        <p:txBody>
          <a:bodyPr wrap="square" rtlCol="0">
            <a:spAutoFit/>
          </a:bodyPr>
          <a:lstStyle/>
          <a:p>
            <a:r>
              <a:rPr lang="en-AU" sz="1400" b="1">
                <a:solidFill>
                  <a:schemeClr val="bg2">
                    <a:lumMod val="25000"/>
                  </a:schemeClr>
                </a:solidFill>
              </a:rPr>
              <a:t>2022 </a:t>
            </a:r>
          </a:p>
        </p:txBody>
      </p:sp>
      <p:sp>
        <p:nvSpPr>
          <p:cNvPr id="32" name="Rectangle 31">
            <a:extLst>
              <a:ext uri="{FF2B5EF4-FFF2-40B4-BE49-F238E27FC236}">
                <a16:creationId xmlns:a16="http://schemas.microsoft.com/office/drawing/2014/main" id="{D1F26CCF-51C4-42D2-ADC0-8B89CED7FFC9}"/>
              </a:ext>
            </a:extLst>
          </p:cNvPr>
          <p:cNvSpPr/>
          <p:nvPr/>
        </p:nvSpPr>
        <p:spPr>
          <a:xfrm>
            <a:off x="3045101" y="2747557"/>
            <a:ext cx="1917319" cy="246221"/>
          </a:xfrm>
          <a:prstGeom prst="rect">
            <a:avLst/>
          </a:prstGeom>
        </p:spPr>
        <p:txBody>
          <a:bodyPr wrap="square">
            <a:spAutoFit/>
          </a:bodyPr>
          <a:lstStyle/>
          <a:p>
            <a:r>
              <a:rPr lang="en-AU" sz="1000"/>
              <a:t>1-Oct:Commencement of 5MS</a:t>
            </a:r>
          </a:p>
        </p:txBody>
      </p:sp>
      <p:cxnSp>
        <p:nvCxnSpPr>
          <p:cNvPr id="33" name="Straight Connector 32">
            <a:extLst>
              <a:ext uri="{FF2B5EF4-FFF2-40B4-BE49-F238E27FC236}">
                <a16:creationId xmlns:a16="http://schemas.microsoft.com/office/drawing/2014/main" id="{0F01E419-D321-4D5E-81B3-2C1FE84151A4}"/>
              </a:ext>
            </a:extLst>
          </p:cNvPr>
          <p:cNvCxnSpPr>
            <a:cxnSpLocks/>
          </p:cNvCxnSpPr>
          <p:nvPr/>
        </p:nvCxnSpPr>
        <p:spPr>
          <a:xfrm>
            <a:off x="6899581" y="4461340"/>
            <a:ext cx="0" cy="795503"/>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A3B89C5-F995-4DA4-9523-475495219E48}"/>
              </a:ext>
            </a:extLst>
          </p:cNvPr>
          <p:cNvSpPr/>
          <p:nvPr/>
        </p:nvSpPr>
        <p:spPr>
          <a:xfrm>
            <a:off x="6208701" y="5378955"/>
            <a:ext cx="1811674" cy="400110"/>
          </a:xfrm>
          <a:prstGeom prst="rect">
            <a:avLst/>
          </a:prstGeom>
        </p:spPr>
        <p:txBody>
          <a:bodyPr wrap="square">
            <a:spAutoFit/>
          </a:bodyPr>
          <a:lstStyle/>
          <a:p>
            <a:r>
              <a:rPr lang="en-AU" sz="1000"/>
              <a:t>1-May: Commencement of financial settlement of GS</a:t>
            </a:r>
          </a:p>
        </p:txBody>
      </p:sp>
      <p:cxnSp>
        <p:nvCxnSpPr>
          <p:cNvPr id="36" name="Straight Connector 35">
            <a:extLst>
              <a:ext uri="{FF2B5EF4-FFF2-40B4-BE49-F238E27FC236}">
                <a16:creationId xmlns:a16="http://schemas.microsoft.com/office/drawing/2014/main" id="{38F1E0B5-5B94-4E61-B788-A2D15F949046}"/>
              </a:ext>
            </a:extLst>
          </p:cNvPr>
          <p:cNvCxnSpPr>
            <a:cxnSpLocks/>
          </p:cNvCxnSpPr>
          <p:nvPr/>
        </p:nvCxnSpPr>
        <p:spPr>
          <a:xfrm>
            <a:off x="3699531" y="4407208"/>
            <a:ext cx="0" cy="956261"/>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9CC860DA-B28F-4899-9052-DCEA790E15AB}"/>
              </a:ext>
            </a:extLst>
          </p:cNvPr>
          <p:cNvSpPr/>
          <p:nvPr/>
        </p:nvSpPr>
        <p:spPr>
          <a:xfrm>
            <a:off x="3645132" y="5287991"/>
            <a:ext cx="108000" cy="108000"/>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B6DEDF7F-7D16-43B4-9021-1DFD2B33839F}"/>
              </a:ext>
            </a:extLst>
          </p:cNvPr>
          <p:cNvSpPr/>
          <p:nvPr/>
        </p:nvSpPr>
        <p:spPr>
          <a:xfrm>
            <a:off x="3196901" y="5439862"/>
            <a:ext cx="1688283" cy="246221"/>
          </a:xfrm>
          <a:prstGeom prst="rect">
            <a:avLst/>
          </a:prstGeom>
        </p:spPr>
        <p:txBody>
          <a:bodyPr wrap="square">
            <a:spAutoFit/>
          </a:bodyPr>
          <a:lstStyle/>
          <a:p>
            <a:r>
              <a:rPr lang="en-AU" sz="1000"/>
              <a:t>1-Oct: GS soft start</a:t>
            </a:r>
          </a:p>
        </p:txBody>
      </p:sp>
      <p:cxnSp>
        <p:nvCxnSpPr>
          <p:cNvPr id="39" name="Straight Arrow Connector 38">
            <a:extLst>
              <a:ext uri="{FF2B5EF4-FFF2-40B4-BE49-F238E27FC236}">
                <a16:creationId xmlns:a16="http://schemas.microsoft.com/office/drawing/2014/main" id="{D54C2CE4-9992-49E0-9339-AF8C4662E9DA}"/>
              </a:ext>
            </a:extLst>
          </p:cNvPr>
          <p:cNvCxnSpPr>
            <a:cxnSpLocks/>
          </p:cNvCxnSpPr>
          <p:nvPr/>
        </p:nvCxnSpPr>
        <p:spPr>
          <a:xfrm>
            <a:off x="4289599" y="5555281"/>
            <a:ext cx="1938134"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55F8AAE-326C-4928-9903-32CF5C4C3A60}"/>
              </a:ext>
            </a:extLst>
          </p:cNvPr>
          <p:cNvCxnSpPr>
            <a:cxnSpLocks/>
          </p:cNvCxnSpPr>
          <p:nvPr/>
        </p:nvCxnSpPr>
        <p:spPr>
          <a:xfrm>
            <a:off x="1481258" y="3090681"/>
            <a:ext cx="208800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B53D36C-D6FA-4631-8B28-D1901A82B1F2}"/>
              </a:ext>
            </a:extLst>
          </p:cNvPr>
          <p:cNvSpPr txBox="1"/>
          <p:nvPr/>
        </p:nvSpPr>
        <p:spPr>
          <a:xfrm>
            <a:off x="2099368" y="2976302"/>
            <a:ext cx="1139395" cy="246221"/>
          </a:xfrm>
          <a:prstGeom prst="rect">
            <a:avLst/>
          </a:prstGeom>
          <a:solidFill>
            <a:schemeClr val="bg2"/>
          </a:solidFill>
        </p:spPr>
        <p:txBody>
          <a:bodyPr wrap="square" lIns="36000" rIns="36000" rtlCol="0">
            <a:spAutoFit/>
          </a:bodyPr>
          <a:lstStyle/>
          <a:p>
            <a:pPr algn="ctr"/>
            <a:r>
              <a:rPr lang="en-AU" sz="1000" b="1">
                <a:solidFill>
                  <a:schemeClr val="accent3"/>
                </a:solidFill>
              </a:rPr>
              <a:t>Industry readiness*</a:t>
            </a:r>
          </a:p>
        </p:txBody>
      </p:sp>
      <p:sp>
        <p:nvSpPr>
          <p:cNvPr id="42" name="TextBox 41">
            <a:extLst>
              <a:ext uri="{FF2B5EF4-FFF2-40B4-BE49-F238E27FC236}">
                <a16:creationId xmlns:a16="http://schemas.microsoft.com/office/drawing/2014/main" id="{EC679DB9-1010-472C-A74A-BBDFCB3C34E0}"/>
              </a:ext>
            </a:extLst>
          </p:cNvPr>
          <p:cNvSpPr txBox="1"/>
          <p:nvPr/>
        </p:nvSpPr>
        <p:spPr>
          <a:xfrm>
            <a:off x="4549702" y="5440417"/>
            <a:ext cx="1193971" cy="246221"/>
          </a:xfrm>
          <a:prstGeom prst="rect">
            <a:avLst/>
          </a:prstGeom>
          <a:solidFill>
            <a:schemeClr val="bg2"/>
          </a:solidFill>
        </p:spPr>
        <p:txBody>
          <a:bodyPr wrap="square" lIns="36000" rIns="36000" rtlCol="0">
            <a:spAutoFit/>
          </a:bodyPr>
          <a:lstStyle/>
          <a:p>
            <a:pPr algn="ctr"/>
            <a:r>
              <a:rPr lang="en-AU" sz="1000" b="1">
                <a:solidFill>
                  <a:schemeClr val="accent3"/>
                </a:solidFill>
              </a:rPr>
              <a:t>Industry readiness*</a:t>
            </a:r>
          </a:p>
        </p:txBody>
      </p:sp>
      <p:sp>
        <p:nvSpPr>
          <p:cNvPr id="43" name="TextBox 42">
            <a:extLst>
              <a:ext uri="{FF2B5EF4-FFF2-40B4-BE49-F238E27FC236}">
                <a16:creationId xmlns:a16="http://schemas.microsoft.com/office/drawing/2014/main" id="{69C712C8-CC6E-4B37-A809-D829E1667F6A}"/>
              </a:ext>
            </a:extLst>
          </p:cNvPr>
          <p:cNvSpPr txBox="1"/>
          <p:nvPr/>
        </p:nvSpPr>
        <p:spPr>
          <a:xfrm>
            <a:off x="6977504" y="4061049"/>
            <a:ext cx="535259" cy="276999"/>
          </a:xfrm>
          <a:prstGeom prst="rect">
            <a:avLst/>
          </a:prstGeom>
          <a:noFill/>
        </p:spPr>
        <p:txBody>
          <a:bodyPr wrap="square" lIns="36000" rIns="36000" rtlCol="0">
            <a:spAutoFit/>
          </a:bodyPr>
          <a:lstStyle>
            <a:defPPr>
              <a:defRPr lang="en-US"/>
            </a:defPPr>
            <a:lvl1pPr algn="ctr">
              <a:defRPr sz="1200" b="1">
                <a:solidFill>
                  <a:schemeClr val="tx1">
                    <a:lumMod val="10000"/>
                    <a:lumOff val="90000"/>
                  </a:schemeClr>
                </a:solidFill>
              </a:defRPr>
            </a:lvl1pPr>
          </a:lstStyle>
          <a:p>
            <a:r>
              <a:rPr lang="en-AU">
                <a:solidFill>
                  <a:schemeClr val="bg1"/>
                </a:solidFill>
              </a:rPr>
              <a:t>Jun</a:t>
            </a:r>
          </a:p>
        </p:txBody>
      </p:sp>
      <p:sp>
        <p:nvSpPr>
          <p:cNvPr id="44" name="TextBox 43">
            <a:extLst>
              <a:ext uri="{FF2B5EF4-FFF2-40B4-BE49-F238E27FC236}">
                <a16:creationId xmlns:a16="http://schemas.microsoft.com/office/drawing/2014/main" id="{8E615BAD-9BD6-4692-92D9-D4F3FC00C884}"/>
              </a:ext>
            </a:extLst>
          </p:cNvPr>
          <p:cNvSpPr txBox="1"/>
          <p:nvPr/>
        </p:nvSpPr>
        <p:spPr>
          <a:xfrm>
            <a:off x="7440163" y="4070194"/>
            <a:ext cx="535259" cy="276999"/>
          </a:xfrm>
          <a:prstGeom prst="rect">
            <a:avLst/>
          </a:prstGeom>
          <a:noFill/>
        </p:spPr>
        <p:txBody>
          <a:bodyPr wrap="square" rtlCol="0">
            <a:spAutoFit/>
          </a:bodyPr>
          <a:lstStyle/>
          <a:p>
            <a:r>
              <a:rPr lang="en-AU" sz="1200" b="1">
                <a:solidFill>
                  <a:schemeClr val="tx1">
                    <a:lumMod val="10000"/>
                    <a:lumOff val="90000"/>
                  </a:schemeClr>
                </a:solidFill>
              </a:rPr>
              <a:t>Jul</a:t>
            </a:r>
          </a:p>
        </p:txBody>
      </p:sp>
      <p:sp>
        <p:nvSpPr>
          <p:cNvPr id="45" name="TextBox 44">
            <a:extLst>
              <a:ext uri="{FF2B5EF4-FFF2-40B4-BE49-F238E27FC236}">
                <a16:creationId xmlns:a16="http://schemas.microsoft.com/office/drawing/2014/main" id="{877F2728-FC3B-49C8-A938-24853610B266}"/>
              </a:ext>
            </a:extLst>
          </p:cNvPr>
          <p:cNvSpPr txBox="1"/>
          <p:nvPr/>
        </p:nvSpPr>
        <p:spPr>
          <a:xfrm>
            <a:off x="7763595" y="4068192"/>
            <a:ext cx="535259" cy="276999"/>
          </a:xfrm>
          <a:prstGeom prst="rect">
            <a:avLst/>
          </a:prstGeom>
          <a:noFill/>
        </p:spPr>
        <p:txBody>
          <a:bodyPr wrap="square" rtlCol="0">
            <a:spAutoFit/>
          </a:bodyPr>
          <a:lstStyle/>
          <a:p>
            <a:r>
              <a:rPr lang="en-AU" sz="1200" b="1">
                <a:solidFill>
                  <a:schemeClr val="tx1">
                    <a:lumMod val="10000"/>
                    <a:lumOff val="90000"/>
                  </a:schemeClr>
                </a:solidFill>
              </a:rPr>
              <a:t>Aug</a:t>
            </a:r>
          </a:p>
        </p:txBody>
      </p:sp>
      <p:sp>
        <p:nvSpPr>
          <p:cNvPr id="46" name="TextBox 45">
            <a:extLst>
              <a:ext uri="{FF2B5EF4-FFF2-40B4-BE49-F238E27FC236}">
                <a16:creationId xmlns:a16="http://schemas.microsoft.com/office/drawing/2014/main" id="{66489BFB-0900-43F8-B17B-8B771AE49755}"/>
              </a:ext>
            </a:extLst>
          </p:cNvPr>
          <p:cNvSpPr txBox="1"/>
          <p:nvPr/>
        </p:nvSpPr>
        <p:spPr>
          <a:xfrm>
            <a:off x="8165965" y="4067898"/>
            <a:ext cx="1020335" cy="276999"/>
          </a:xfrm>
          <a:prstGeom prst="rect">
            <a:avLst/>
          </a:prstGeom>
          <a:noFill/>
        </p:spPr>
        <p:txBody>
          <a:bodyPr wrap="square" rtlCol="0">
            <a:spAutoFit/>
          </a:bodyPr>
          <a:lstStyle/>
          <a:p>
            <a:r>
              <a:rPr lang="en-AU" sz="1200" b="1">
                <a:solidFill>
                  <a:schemeClr val="tx1">
                    <a:lumMod val="10000"/>
                    <a:lumOff val="90000"/>
                  </a:schemeClr>
                </a:solidFill>
              </a:rPr>
              <a:t>Sep</a:t>
            </a:r>
          </a:p>
        </p:txBody>
      </p:sp>
      <p:sp>
        <p:nvSpPr>
          <p:cNvPr id="47" name="TextBox 46">
            <a:extLst>
              <a:ext uri="{FF2B5EF4-FFF2-40B4-BE49-F238E27FC236}">
                <a16:creationId xmlns:a16="http://schemas.microsoft.com/office/drawing/2014/main" id="{EC585848-89A5-44BC-8561-859671CDE6C0}"/>
              </a:ext>
            </a:extLst>
          </p:cNvPr>
          <p:cNvSpPr txBox="1"/>
          <p:nvPr/>
        </p:nvSpPr>
        <p:spPr>
          <a:xfrm>
            <a:off x="8897286" y="4071713"/>
            <a:ext cx="442884" cy="276999"/>
          </a:xfrm>
          <a:prstGeom prst="rect">
            <a:avLst/>
          </a:prstGeom>
          <a:noFill/>
        </p:spPr>
        <p:txBody>
          <a:bodyPr wrap="square" lIns="36000" rIns="36000" rtlCol="0">
            <a:spAutoFit/>
          </a:bodyPr>
          <a:lstStyle/>
          <a:p>
            <a:pPr algn="ctr"/>
            <a:r>
              <a:rPr lang="en-AU" sz="1200" b="1">
                <a:solidFill>
                  <a:schemeClr val="bg1"/>
                </a:solidFill>
              </a:rPr>
              <a:t>Dec</a:t>
            </a:r>
          </a:p>
        </p:txBody>
      </p:sp>
      <p:sp>
        <p:nvSpPr>
          <p:cNvPr id="48" name="TextBox 47">
            <a:extLst>
              <a:ext uri="{FF2B5EF4-FFF2-40B4-BE49-F238E27FC236}">
                <a16:creationId xmlns:a16="http://schemas.microsoft.com/office/drawing/2014/main" id="{E60E8005-19AA-4CD2-8D89-5D45C67F9A4C}"/>
              </a:ext>
            </a:extLst>
          </p:cNvPr>
          <p:cNvSpPr txBox="1"/>
          <p:nvPr/>
        </p:nvSpPr>
        <p:spPr>
          <a:xfrm>
            <a:off x="8564490" y="4077336"/>
            <a:ext cx="535260" cy="276999"/>
          </a:xfrm>
          <a:prstGeom prst="rect">
            <a:avLst/>
          </a:prstGeom>
          <a:noFill/>
        </p:spPr>
        <p:txBody>
          <a:bodyPr wrap="square" rtlCol="0">
            <a:spAutoFit/>
          </a:bodyPr>
          <a:lstStyle/>
          <a:p>
            <a:r>
              <a:rPr lang="en-AU" sz="1200" b="1">
                <a:solidFill>
                  <a:schemeClr val="bg1">
                    <a:lumMod val="95000"/>
                  </a:schemeClr>
                </a:solidFill>
              </a:rPr>
              <a:t>Oct</a:t>
            </a:r>
          </a:p>
        </p:txBody>
      </p:sp>
      <p:cxnSp>
        <p:nvCxnSpPr>
          <p:cNvPr id="49" name="Straight Connector 48">
            <a:extLst>
              <a:ext uri="{FF2B5EF4-FFF2-40B4-BE49-F238E27FC236}">
                <a16:creationId xmlns:a16="http://schemas.microsoft.com/office/drawing/2014/main" id="{C330CDDA-509E-4EE2-A8B9-BB7EEEF72BCC}"/>
              </a:ext>
            </a:extLst>
          </p:cNvPr>
          <p:cNvCxnSpPr>
            <a:cxnSpLocks/>
          </p:cNvCxnSpPr>
          <p:nvPr/>
        </p:nvCxnSpPr>
        <p:spPr>
          <a:xfrm>
            <a:off x="7261194" y="3407587"/>
            <a:ext cx="0" cy="50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31A7DAD-02B1-40CF-90B0-B443F28684DA}"/>
              </a:ext>
            </a:extLst>
          </p:cNvPr>
          <p:cNvCxnSpPr>
            <a:cxnSpLocks/>
          </p:cNvCxnSpPr>
          <p:nvPr/>
        </p:nvCxnSpPr>
        <p:spPr>
          <a:xfrm>
            <a:off x="9107397" y="4404265"/>
            <a:ext cx="0" cy="50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1" name="Flowchart: Connector 50">
            <a:extLst>
              <a:ext uri="{FF2B5EF4-FFF2-40B4-BE49-F238E27FC236}">
                <a16:creationId xmlns:a16="http://schemas.microsoft.com/office/drawing/2014/main" id="{AFDB253A-16F8-4A1A-878D-06D2F4F7FD67}"/>
              </a:ext>
            </a:extLst>
          </p:cNvPr>
          <p:cNvSpPr/>
          <p:nvPr/>
        </p:nvSpPr>
        <p:spPr>
          <a:xfrm>
            <a:off x="7207194" y="3281968"/>
            <a:ext cx="108000" cy="108000"/>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lowchart: Connector 51">
            <a:extLst>
              <a:ext uri="{FF2B5EF4-FFF2-40B4-BE49-F238E27FC236}">
                <a16:creationId xmlns:a16="http://schemas.microsoft.com/office/drawing/2014/main" id="{E4C6305A-101F-4843-A784-8FCA36374098}"/>
              </a:ext>
            </a:extLst>
          </p:cNvPr>
          <p:cNvSpPr/>
          <p:nvPr/>
        </p:nvSpPr>
        <p:spPr>
          <a:xfrm>
            <a:off x="9062175" y="4888938"/>
            <a:ext cx="108000" cy="108000"/>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49FC6BA2-4E5A-4A6D-B208-443D184CD912}"/>
              </a:ext>
            </a:extLst>
          </p:cNvPr>
          <p:cNvSpPr/>
          <p:nvPr/>
        </p:nvSpPr>
        <p:spPr>
          <a:xfrm>
            <a:off x="8250819" y="5010992"/>
            <a:ext cx="1697861" cy="553998"/>
          </a:xfrm>
          <a:prstGeom prst="rect">
            <a:avLst/>
          </a:prstGeom>
        </p:spPr>
        <p:txBody>
          <a:bodyPr wrap="square">
            <a:spAutoFit/>
          </a:bodyPr>
          <a:lstStyle/>
          <a:p>
            <a:r>
              <a:rPr lang="en-AU" sz="1000"/>
              <a:t>1-Dec: Compliance date </a:t>
            </a:r>
            <a:br>
              <a:rPr lang="en-AU" sz="1000"/>
            </a:br>
            <a:r>
              <a:rPr lang="en-AU" sz="1000"/>
              <a:t>for all new and replacement metering installations</a:t>
            </a:r>
          </a:p>
        </p:txBody>
      </p:sp>
      <p:sp>
        <p:nvSpPr>
          <p:cNvPr id="54" name="Rectangle 53">
            <a:extLst>
              <a:ext uri="{FF2B5EF4-FFF2-40B4-BE49-F238E27FC236}">
                <a16:creationId xmlns:a16="http://schemas.microsoft.com/office/drawing/2014/main" id="{FEA41081-C506-44A3-884E-12B9518126BE}"/>
              </a:ext>
            </a:extLst>
          </p:cNvPr>
          <p:cNvSpPr/>
          <p:nvPr/>
        </p:nvSpPr>
        <p:spPr>
          <a:xfrm>
            <a:off x="3194628" y="5632871"/>
            <a:ext cx="2741456" cy="246221"/>
          </a:xfrm>
          <a:prstGeom prst="rect">
            <a:avLst/>
          </a:prstGeom>
        </p:spPr>
        <p:txBody>
          <a:bodyPr wrap="none">
            <a:spAutoFit/>
          </a:bodyPr>
          <a:lstStyle/>
          <a:p>
            <a:r>
              <a:rPr lang="en-AU" sz="1000"/>
              <a:t>1-Oct: AEMO required to publish UFE data report</a:t>
            </a:r>
          </a:p>
        </p:txBody>
      </p:sp>
      <p:sp>
        <p:nvSpPr>
          <p:cNvPr id="55" name="Rectangle 54">
            <a:extLst>
              <a:ext uri="{FF2B5EF4-FFF2-40B4-BE49-F238E27FC236}">
                <a16:creationId xmlns:a16="http://schemas.microsoft.com/office/drawing/2014/main" id="{A2C56BC2-1170-40C0-839D-776B5535E8F5}"/>
              </a:ext>
            </a:extLst>
          </p:cNvPr>
          <p:cNvSpPr/>
          <p:nvPr/>
        </p:nvSpPr>
        <p:spPr>
          <a:xfrm>
            <a:off x="6131897" y="2895545"/>
            <a:ext cx="2376863" cy="400110"/>
          </a:xfrm>
          <a:prstGeom prst="rect">
            <a:avLst/>
          </a:prstGeom>
        </p:spPr>
        <p:txBody>
          <a:bodyPr wrap="square">
            <a:spAutoFit/>
          </a:bodyPr>
          <a:lstStyle/>
          <a:p>
            <a:r>
              <a:rPr lang="en-AU" sz="1000"/>
              <a:t>1-Jun: AEMO required to publish UFE data report on unaccounted for energy trends</a:t>
            </a:r>
          </a:p>
        </p:txBody>
      </p:sp>
      <p:sp>
        <p:nvSpPr>
          <p:cNvPr id="56" name="Rectangle 55">
            <a:extLst>
              <a:ext uri="{FF2B5EF4-FFF2-40B4-BE49-F238E27FC236}">
                <a16:creationId xmlns:a16="http://schemas.microsoft.com/office/drawing/2014/main" id="{3203380F-EB99-48F0-B241-CA6EA6848215}"/>
              </a:ext>
            </a:extLst>
          </p:cNvPr>
          <p:cNvSpPr/>
          <p:nvPr/>
        </p:nvSpPr>
        <p:spPr>
          <a:xfrm>
            <a:off x="75857" y="1580571"/>
            <a:ext cx="10414579" cy="923330"/>
          </a:xfrm>
          <a:prstGeom prst="rect">
            <a:avLst/>
          </a:prstGeom>
        </p:spPr>
        <p:txBody>
          <a:bodyPr wrap="square">
            <a:spAutoFit/>
          </a:bodyPr>
          <a:lstStyle/>
          <a:p>
            <a:r>
              <a:rPr lang="en-AU">
                <a:solidFill>
                  <a:srgbClr val="000000"/>
                </a:solidFill>
                <a:latin typeface="AvenirLT-Roman"/>
              </a:rPr>
              <a:t>The Program is committed to meeting the original dates it set for IT systems development and deployment to allow market participants extra time to prepare and test their systems ahead of the new Industry go live dates.</a:t>
            </a:r>
            <a:endParaRPr lang="en-AU"/>
          </a:p>
        </p:txBody>
      </p:sp>
      <p:pic>
        <p:nvPicPr>
          <p:cNvPr id="60" name="Picture 59">
            <a:extLst>
              <a:ext uri="{FF2B5EF4-FFF2-40B4-BE49-F238E27FC236}">
                <a16:creationId xmlns:a16="http://schemas.microsoft.com/office/drawing/2014/main" id="{AA2E0CD2-C716-4A32-9BDE-D5723E0BD37E}"/>
              </a:ext>
            </a:extLst>
          </p:cNvPr>
          <p:cNvPicPr>
            <a:picLocks noChangeAspect="1"/>
          </p:cNvPicPr>
          <p:nvPr/>
        </p:nvPicPr>
        <p:blipFill>
          <a:blip r:embed="rId2"/>
          <a:stretch>
            <a:fillRect/>
          </a:stretch>
        </p:blipFill>
        <p:spPr>
          <a:xfrm>
            <a:off x="6799479" y="5189904"/>
            <a:ext cx="207282" cy="249958"/>
          </a:xfrm>
          <a:prstGeom prst="rect">
            <a:avLst/>
          </a:prstGeom>
        </p:spPr>
      </p:pic>
      <p:sp>
        <p:nvSpPr>
          <p:cNvPr id="64" name="Rectangle 63">
            <a:extLst>
              <a:ext uri="{FF2B5EF4-FFF2-40B4-BE49-F238E27FC236}">
                <a16:creationId xmlns:a16="http://schemas.microsoft.com/office/drawing/2014/main" id="{E65CAE4C-1753-4C46-B1C4-0DE752DAD76D}"/>
              </a:ext>
            </a:extLst>
          </p:cNvPr>
          <p:cNvSpPr/>
          <p:nvPr/>
        </p:nvSpPr>
        <p:spPr>
          <a:xfrm>
            <a:off x="4658580" y="2746414"/>
            <a:ext cx="718466" cy="230832"/>
          </a:xfrm>
          <a:prstGeom prst="rect">
            <a:avLst/>
          </a:prstGeom>
        </p:spPr>
        <p:txBody>
          <a:bodyPr wrap="none">
            <a:spAutoFit/>
          </a:bodyPr>
          <a:lstStyle/>
          <a:p>
            <a:pPr>
              <a:spcAft>
                <a:spcPts val="0"/>
              </a:spcAft>
            </a:pPr>
            <a:r>
              <a:rPr lang="en-AU" sz="900" b="1">
                <a:solidFill>
                  <a:schemeClr val="accent2">
                    <a:lumMod val="50000"/>
                    <a:lumOff val="50000"/>
                  </a:schemeClr>
                </a:solidFill>
              </a:rPr>
              <a:t>(New date)</a:t>
            </a:r>
          </a:p>
        </p:txBody>
      </p:sp>
      <p:sp>
        <p:nvSpPr>
          <p:cNvPr id="65" name="Rectangle 64">
            <a:extLst>
              <a:ext uri="{FF2B5EF4-FFF2-40B4-BE49-F238E27FC236}">
                <a16:creationId xmlns:a16="http://schemas.microsoft.com/office/drawing/2014/main" id="{5817EFC8-FA95-4BCC-BFDD-5CE2FD46CFE1}"/>
              </a:ext>
            </a:extLst>
          </p:cNvPr>
          <p:cNvSpPr/>
          <p:nvPr/>
        </p:nvSpPr>
        <p:spPr>
          <a:xfrm>
            <a:off x="6794573" y="5731878"/>
            <a:ext cx="716863" cy="230832"/>
          </a:xfrm>
          <a:prstGeom prst="rect">
            <a:avLst/>
          </a:prstGeom>
        </p:spPr>
        <p:txBody>
          <a:bodyPr wrap="none">
            <a:spAutoFit/>
          </a:bodyPr>
          <a:lstStyle/>
          <a:p>
            <a:r>
              <a:rPr lang="en-AU" sz="900" b="1">
                <a:solidFill>
                  <a:schemeClr val="accent2">
                    <a:lumMod val="50000"/>
                    <a:lumOff val="50000"/>
                  </a:schemeClr>
                </a:solidFill>
              </a:rPr>
              <a:t>(New date)</a:t>
            </a:r>
          </a:p>
        </p:txBody>
      </p:sp>
      <p:sp>
        <p:nvSpPr>
          <p:cNvPr id="66" name="Rectangle 65">
            <a:extLst>
              <a:ext uri="{FF2B5EF4-FFF2-40B4-BE49-F238E27FC236}">
                <a16:creationId xmlns:a16="http://schemas.microsoft.com/office/drawing/2014/main" id="{8B658BD4-8D14-4086-987C-AC9AC54048ED}"/>
              </a:ext>
            </a:extLst>
          </p:cNvPr>
          <p:cNvSpPr/>
          <p:nvPr/>
        </p:nvSpPr>
        <p:spPr>
          <a:xfrm>
            <a:off x="7383822" y="3223122"/>
            <a:ext cx="716863" cy="230832"/>
          </a:xfrm>
          <a:prstGeom prst="rect">
            <a:avLst/>
          </a:prstGeom>
        </p:spPr>
        <p:txBody>
          <a:bodyPr wrap="none">
            <a:spAutoFit/>
          </a:bodyPr>
          <a:lstStyle/>
          <a:p>
            <a:r>
              <a:rPr lang="en-AU" sz="900" b="1">
                <a:solidFill>
                  <a:schemeClr val="accent2">
                    <a:lumMod val="50000"/>
                    <a:lumOff val="50000"/>
                  </a:schemeClr>
                </a:solidFill>
              </a:rPr>
              <a:t>(New date)</a:t>
            </a:r>
          </a:p>
        </p:txBody>
      </p:sp>
      <p:sp>
        <p:nvSpPr>
          <p:cNvPr id="67" name="Rectangle 66">
            <a:extLst>
              <a:ext uri="{FF2B5EF4-FFF2-40B4-BE49-F238E27FC236}">
                <a16:creationId xmlns:a16="http://schemas.microsoft.com/office/drawing/2014/main" id="{605A545F-12A0-4C29-B810-3BE544AC14FA}"/>
              </a:ext>
            </a:extLst>
          </p:cNvPr>
          <p:cNvSpPr/>
          <p:nvPr/>
        </p:nvSpPr>
        <p:spPr>
          <a:xfrm>
            <a:off x="3179590" y="5812351"/>
            <a:ext cx="716863" cy="230832"/>
          </a:xfrm>
          <a:prstGeom prst="rect">
            <a:avLst/>
          </a:prstGeom>
        </p:spPr>
        <p:txBody>
          <a:bodyPr wrap="none">
            <a:spAutoFit/>
          </a:bodyPr>
          <a:lstStyle/>
          <a:p>
            <a:pPr>
              <a:spcAft>
                <a:spcPts val="0"/>
              </a:spcAft>
            </a:pPr>
            <a:r>
              <a:rPr lang="en-AU" sz="900" b="1">
                <a:solidFill>
                  <a:schemeClr val="accent2">
                    <a:lumMod val="50000"/>
                    <a:lumOff val="50000"/>
                  </a:schemeClr>
                </a:solidFill>
              </a:rPr>
              <a:t>(New date)</a:t>
            </a:r>
          </a:p>
        </p:txBody>
      </p:sp>
      <p:pic>
        <p:nvPicPr>
          <p:cNvPr id="72" name="Picture 71">
            <a:extLst>
              <a:ext uri="{FF2B5EF4-FFF2-40B4-BE49-F238E27FC236}">
                <a16:creationId xmlns:a16="http://schemas.microsoft.com/office/drawing/2014/main" id="{B09923BD-ABB1-4436-8926-106B07C246F8}"/>
              </a:ext>
            </a:extLst>
          </p:cNvPr>
          <p:cNvPicPr>
            <a:picLocks noChangeAspect="1"/>
          </p:cNvPicPr>
          <p:nvPr/>
        </p:nvPicPr>
        <p:blipFill>
          <a:blip r:embed="rId2"/>
          <a:stretch>
            <a:fillRect/>
          </a:stretch>
        </p:blipFill>
        <p:spPr>
          <a:xfrm>
            <a:off x="3603994" y="2932852"/>
            <a:ext cx="207282" cy="249958"/>
          </a:xfrm>
          <a:prstGeom prst="rect">
            <a:avLst/>
          </a:prstGeom>
        </p:spPr>
      </p:pic>
      <p:sp>
        <p:nvSpPr>
          <p:cNvPr id="34" name="Star: 6 Points 33">
            <a:extLst>
              <a:ext uri="{FF2B5EF4-FFF2-40B4-BE49-F238E27FC236}">
                <a16:creationId xmlns:a16="http://schemas.microsoft.com/office/drawing/2014/main" id="{8D8D6C81-2467-49DE-96FA-00F7B8E43553}"/>
              </a:ext>
            </a:extLst>
          </p:cNvPr>
          <p:cNvSpPr/>
          <p:nvPr/>
        </p:nvSpPr>
        <p:spPr>
          <a:xfrm>
            <a:off x="1260186" y="2983748"/>
            <a:ext cx="180000" cy="180000"/>
          </a:xfrm>
          <a:prstGeom prst="star6">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Star: 6 Points 74">
            <a:extLst>
              <a:ext uri="{FF2B5EF4-FFF2-40B4-BE49-F238E27FC236}">
                <a16:creationId xmlns:a16="http://schemas.microsoft.com/office/drawing/2014/main" id="{589EA2E3-9ECB-4CD6-9B95-1E50BD9DE2CE}"/>
              </a:ext>
            </a:extLst>
          </p:cNvPr>
          <p:cNvSpPr/>
          <p:nvPr/>
        </p:nvSpPr>
        <p:spPr>
          <a:xfrm>
            <a:off x="779599" y="4877133"/>
            <a:ext cx="180000" cy="180000"/>
          </a:xfrm>
          <a:prstGeom prst="star6">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TextBox 58">
            <a:extLst>
              <a:ext uri="{FF2B5EF4-FFF2-40B4-BE49-F238E27FC236}">
                <a16:creationId xmlns:a16="http://schemas.microsoft.com/office/drawing/2014/main" id="{F30D83F4-A204-41F2-98CB-2D83A044D80D}"/>
              </a:ext>
            </a:extLst>
          </p:cNvPr>
          <p:cNvSpPr txBox="1"/>
          <p:nvPr/>
        </p:nvSpPr>
        <p:spPr>
          <a:xfrm>
            <a:off x="5995263" y="7069440"/>
            <a:ext cx="4050224" cy="276999"/>
          </a:xfrm>
          <a:prstGeom prst="rect">
            <a:avLst/>
          </a:prstGeom>
          <a:noFill/>
        </p:spPr>
        <p:txBody>
          <a:bodyPr wrap="square" rtlCol="0">
            <a:spAutoFit/>
          </a:bodyPr>
          <a:lstStyle/>
          <a:p>
            <a:r>
              <a:rPr lang="en-AU" sz="1200"/>
              <a:t>*</a:t>
            </a:r>
            <a:r>
              <a:rPr lang="en-AU" sz="1200" b="1"/>
              <a:t>Note</a:t>
            </a:r>
            <a:r>
              <a:rPr lang="en-AU" sz="1200"/>
              <a:t>: Industry readiness includes testing and market trials </a:t>
            </a:r>
          </a:p>
        </p:txBody>
      </p:sp>
    </p:spTree>
    <p:extLst>
      <p:ext uri="{BB962C8B-B14F-4D97-AF65-F5344CB8AC3E}">
        <p14:creationId xmlns:p14="http://schemas.microsoft.com/office/powerpoint/2010/main" val="81718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4CAD-DC15-46A2-BE8F-B7ADFA40A7A7}"/>
              </a:ext>
            </a:extLst>
          </p:cNvPr>
          <p:cNvSpPr>
            <a:spLocks noGrp="1"/>
          </p:cNvSpPr>
          <p:nvPr>
            <p:ph type="title"/>
          </p:nvPr>
        </p:nvSpPr>
        <p:spPr/>
        <p:txBody>
          <a:bodyPr/>
          <a:lstStyle/>
          <a:p>
            <a:r>
              <a:rPr lang="en-AU"/>
              <a:t>AEMO 5MS Program Update</a:t>
            </a:r>
          </a:p>
        </p:txBody>
      </p:sp>
      <p:sp>
        <p:nvSpPr>
          <p:cNvPr id="3" name="Text Placeholder 2">
            <a:extLst>
              <a:ext uri="{FF2B5EF4-FFF2-40B4-BE49-F238E27FC236}">
                <a16:creationId xmlns:a16="http://schemas.microsoft.com/office/drawing/2014/main" id="{15CE0B10-81E5-4E08-A567-1E326D2B7F34}"/>
              </a:ext>
            </a:extLst>
          </p:cNvPr>
          <p:cNvSpPr>
            <a:spLocks noGrp="1"/>
          </p:cNvSpPr>
          <p:nvPr>
            <p:ph type="body" idx="1"/>
          </p:nvPr>
        </p:nvSpPr>
        <p:spPr/>
        <p:txBody>
          <a:bodyPr/>
          <a:lstStyle/>
          <a:p>
            <a:r>
              <a:rPr lang="en-AU"/>
              <a:t>Rowena Leung and Graeme Windley</a:t>
            </a:r>
          </a:p>
        </p:txBody>
      </p:sp>
      <p:sp>
        <p:nvSpPr>
          <p:cNvPr id="4" name="Slide Number Placeholder 3">
            <a:extLst>
              <a:ext uri="{FF2B5EF4-FFF2-40B4-BE49-F238E27FC236}">
                <a16:creationId xmlns:a16="http://schemas.microsoft.com/office/drawing/2014/main" id="{791A8DD7-257E-46AF-9BEF-46B883761364}"/>
              </a:ext>
            </a:extLst>
          </p:cNvPr>
          <p:cNvSpPr>
            <a:spLocks noGrp="1"/>
          </p:cNvSpPr>
          <p:nvPr>
            <p:ph type="sldNum" sz="quarter" idx="12"/>
          </p:nvPr>
        </p:nvSpPr>
        <p:spPr/>
        <p:txBody>
          <a:bodyPr/>
          <a:lstStyle/>
          <a:p>
            <a:fld id="{4EC81F68-4976-451A-B2E9-79BCBD2F70CC}" type="slidenum">
              <a:rPr lang="en-AU" smtClean="0"/>
              <a:pPr/>
              <a:t>21</a:t>
            </a:fld>
            <a:endParaRPr lang="en-AU"/>
          </a:p>
        </p:txBody>
      </p:sp>
    </p:spTree>
    <p:extLst>
      <p:ext uri="{BB962C8B-B14F-4D97-AF65-F5344CB8AC3E}">
        <p14:creationId xmlns:p14="http://schemas.microsoft.com/office/powerpoint/2010/main" val="424207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9786C-7B9B-49EC-A9A9-7E5A9FB5A02D}"/>
              </a:ext>
            </a:extLst>
          </p:cNvPr>
          <p:cNvSpPr>
            <a:spLocks noGrp="1"/>
          </p:cNvSpPr>
          <p:nvPr>
            <p:ph type="title"/>
          </p:nvPr>
        </p:nvSpPr>
        <p:spPr/>
        <p:txBody>
          <a:bodyPr>
            <a:normAutofit/>
          </a:bodyPr>
          <a:lstStyle/>
          <a:p>
            <a:r>
              <a:rPr lang="en-AU" sz="3600"/>
              <a:t>Six months looking back</a:t>
            </a:r>
          </a:p>
        </p:txBody>
      </p:sp>
      <p:sp>
        <p:nvSpPr>
          <p:cNvPr id="4" name="Slide Number Placeholder 3">
            <a:extLst>
              <a:ext uri="{FF2B5EF4-FFF2-40B4-BE49-F238E27FC236}">
                <a16:creationId xmlns:a16="http://schemas.microsoft.com/office/drawing/2014/main" id="{1C3D3E6B-1E88-4C1F-94F7-27DACCAE1165}"/>
              </a:ext>
            </a:extLst>
          </p:cNvPr>
          <p:cNvSpPr>
            <a:spLocks noGrp="1"/>
          </p:cNvSpPr>
          <p:nvPr>
            <p:ph type="sldNum" sz="quarter" idx="12"/>
          </p:nvPr>
        </p:nvSpPr>
        <p:spPr>
          <a:xfrm>
            <a:off x="10239374" y="7115558"/>
            <a:ext cx="257175" cy="293624"/>
          </a:xfrm>
        </p:spPr>
        <p:txBody>
          <a:bodyPr lIns="36000" tIns="36000" rIns="36000" bIns="36000"/>
          <a:lstStyle/>
          <a:p>
            <a:fld id="{4EC81F68-4976-451A-B2E9-79BCBD2F70CC}" type="slidenum">
              <a:rPr lang="en-AU" smtClean="0"/>
              <a:pPr/>
              <a:t>22</a:t>
            </a:fld>
            <a:endParaRPr lang="en-AU"/>
          </a:p>
        </p:txBody>
      </p:sp>
      <p:sp>
        <p:nvSpPr>
          <p:cNvPr id="30" name="TextBox 29">
            <a:extLst>
              <a:ext uri="{FF2B5EF4-FFF2-40B4-BE49-F238E27FC236}">
                <a16:creationId xmlns:a16="http://schemas.microsoft.com/office/drawing/2014/main" id="{2570E10E-53C2-4602-BDC8-03F57F25AA80}"/>
              </a:ext>
            </a:extLst>
          </p:cNvPr>
          <p:cNvSpPr txBox="1"/>
          <p:nvPr/>
        </p:nvSpPr>
        <p:spPr>
          <a:xfrm>
            <a:off x="2065281" y="4567602"/>
            <a:ext cx="2395109" cy="307777"/>
          </a:xfrm>
          <a:prstGeom prst="rect">
            <a:avLst/>
          </a:prstGeom>
          <a:noFill/>
        </p:spPr>
        <p:txBody>
          <a:bodyPr wrap="square" rtlCol="0">
            <a:spAutoFit/>
          </a:bodyPr>
          <a:lstStyle/>
          <a:p>
            <a:r>
              <a:rPr lang="en-AU" sz="1400" b="1">
                <a:solidFill>
                  <a:schemeClr val="bg2">
                    <a:lumMod val="25000"/>
                  </a:schemeClr>
                </a:solidFill>
              </a:rPr>
              <a:t>Jan-Jun 2020</a:t>
            </a:r>
          </a:p>
        </p:txBody>
      </p:sp>
      <p:sp>
        <p:nvSpPr>
          <p:cNvPr id="3" name="TextBox 2">
            <a:extLst>
              <a:ext uri="{FF2B5EF4-FFF2-40B4-BE49-F238E27FC236}">
                <a16:creationId xmlns:a16="http://schemas.microsoft.com/office/drawing/2014/main" id="{3DD9AF27-43F6-4D14-8AA3-5C352069A2FD}"/>
              </a:ext>
            </a:extLst>
          </p:cNvPr>
          <p:cNvSpPr txBox="1"/>
          <p:nvPr/>
        </p:nvSpPr>
        <p:spPr>
          <a:xfrm>
            <a:off x="206546" y="1600768"/>
            <a:ext cx="10390170" cy="1354217"/>
          </a:xfrm>
          <a:prstGeom prst="rect">
            <a:avLst/>
          </a:prstGeom>
          <a:noFill/>
        </p:spPr>
        <p:txBody>
          <a:bodyPr wrap="square" rtlCol="0">
            <a:spAutoFit/>
          </a:bodyPr>
          <a:lstStyle/>
          <a:p>
            <a:r>
              <a:rPr lang="en-AU"/>
              <a:t>The 5MS Program achieved some significant milestones during the year, including the first system go-live on  1 April with the </a:t>
            </a:r>
            <a:r>
              <a:rPr lang="en-AU" b="1"/>
              <a:t>Reallocations solution</a:t>
            </a:r>
            <a:r>
              <a:rPr lang="en-AU"/>
              <a:t>.</a:t>
            </a:r>
          </a:p>
          <a:p>
            <a:endParaRPr lang="en-AU" sz="1000"/>
          </a:p>
          <a:p>
            <a:r>
              <a:rPr lang="en-AU"/>
              <a:t>This solution provides the capability to receive reallocations at five-minute intervals in preparation for commencement of the 5MS rule. </a:t>
            </a:r>
          </a:p>
        </p:txBody>
      </p:sp>
      <p:sp>
        <p:nvSpPr>
          <p:cNvPr id="7" name="Star: 6 Points 6">
            <a:extLst>
              <a:ext uri="{FF2B5EF4-FFF2-40B4-BE49-F238E27FC236}">
                <a16:creationId xmlns:a16="http://schemas.microsoft.com/office/drawing/2014/main" id="{632499DD-5489-4AE6-8CE0-6E0DC6D3695C}"/>
              </a:ext>
            </a:extLst>
          </p:cNvPr>
          <p:cNvSpPr/>
          <p:nvPr/>
        </p:nvSpPr>
        <p:spPr>
          <a:xfrm>
            <a:off x="5854865" y="4490928"/>
            <a:ext cx="180000" cy="180000"/>
          </a:xfrm>
          <a:prstGeom prst="star6">
            <a:avLst/>
          </a:prstGeom>
          <a:solidFill>
            <a:srgbClr val="583A5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22290450-10FF-4674-9B18-C26C835ED011}"/>
              </a:ext>
            </a:extLst>
          </p:cNvPr>
          <p:cNvSpPr/>
          <p:nvPr/>
        </p:nvSpPr>
        <p:spPr>
          <a:xfrm>
            <a:off x="2153261" y="4880337"/>
            <a:ext cx="6828503" cy="396000"/>
          </a:xfrm>
          <a:prstGeom prst="roundRect">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8">
            <a:extLst>
              <a:ext uri="{FF2B5EF4-FFF2-40B4-BE49-F238E27FC236}">
                <a16:creationId xmlns:a16="http://schemas.microsoft.com/office/drawing/2014/main" id="{E9AC336A-9137-437F-A4E8-A5148B2FD441}"/>
              </a:ext>
            </a:extLst>
          </p:cNvPr>
          <p:cNvGraphicFramePr>
            <a:graphicFrameLocks noGrp="1"/>
          </p:cNvGraphicFramePr>
          <p:nvPr>
            <p:extLst>
              <p:ext uri="{D42A27DB-BD31-4B8C-83A1-F6EECF244321}">
                <p14:modId xmlns:p14="http://schemas.microsoft.com/office/powerpoint/2010/main" val="2473457396"/>
              </p:ext>
            </p:extLst>
          </p:nvPr>
        </p:nvGraphicFramePr>
        <p:xfrm>
          <a:off x="2248179" y="4927207"/>
          <a:ext cx="6651528" cy="304800"/>
        </p:xfrm>
        <a:graphic>
          <a:graphicData uri="http://schemas.openxmlformats.org/drawingml/2006/table">
            <a:tbl>
              <a:tblPr firstRow="1" bandRow="1">
                <a:tableStyleId>{5C22544A-7EE6-4342-B048-85BDC9FD1C3A}</a:tableStyleId>
              </a:tblPr>
              <a:tblGrid>
                <a:gridCol w="1108588">
                  <a:extLst>
                    <a:ext uri="{9D8B030D-6E8A-4147-A177-3AD203B41FA5}">
                      <a16:colId xmlns:a16="http://schemas.microsoft.com/office/drawing/2014/main" val="981500772"/>
                    </a:ext>
                  </a:extLst>
                </a:gridCol>
                <a:gridCol w="1108588">
                  <a:extLst>
                    <a:ext uri="{9D8B030D-6E8A-4147-A177-3AD203B41FA5}">
                      <a16:colId xmlns:a16="http://schemas.microsoft.com/office/drawing/2014/main" val="1643325822"/>
                    </a:ext>
                  </a:extLst>
                </a:gridCol>
                <a:gridCol w="1108588">
                  <a:extLst>
                    <a:ext uri="{9D8B030D-6E8A-4147-A177-3AD203B41FA5}">
                      <a16:colId xmlns:a16="http://schemas.microsoft.com/office/drawing/2014/main" val="2598845884"/>
                    </a:ext>
                  </a:extLst>
                </a:gridCol>
                <a:gridCol w="1108588">
                  <a:extLst>
                    <a:ext uri="{9D8B030D-6E8A-4147-A177-3AD203B41FA5}">
                      <a16:colId xmlns:a16="http://schemas.microsoft.com/office/drawing/2014/main" val="605486458"/>
                    </a:ext>
                  </a:extLst>
                </a:gridCol>
                <a:gridCol w="1108588">
                  <a:extLst>
                    <a:ext uri="{9D8B030D-6E8A-4147-A177-3AD203B41FA5}">
                      <a16:colId xmlns:a16="http://schemas.microsoft.com/office/drawing/2014/main" val="3553821153"/>
                    </a:ext>
                  </a:extLst>
                </a:gridCol>
                <a:gridCol w="1108588">
                  <a:extLst>
                    <a:ext uri="{9D8B030D-6E8A-4147-A177-3AD203B41FA5}">
                      <a16:colId xmlns:a16="http://schemas.microsoft.com/office/drawing/2014/main" val="2796133565"/>
                    </a:ext>
                  </a:extLst>
                </a:gridCol>
              </a:tblGrid>
              <a:tr h="206351">
                <a:tc>
                  <a:txBody>
                    <a:bodyPr/>
                    <a:lstStyle/>
                    <a:p>
                      <a:pPr algn="ctr"/>
                      <a:r>
                        <a:rPr lang="en-AU" sz="1200"/>
                        <a:t>Jan</a:t>
                      </a:r>
                      <a:endParaRPr lang="en-AU"/>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May</a:t>
                      </a:r>
                      <a:endParaRPr lang="en-AU"/>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Jun</a:t>
                      </a:r>
                      <a:endParaRPr lang="en-AU"/>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081680"/>
                  </a:ext>
                </a:extLst>
              </a:tr>
            </a:tbl>
          </a:graphicData>
        </a:graphic>
      </p:graphicFrame>
      <p:sp>
        <p:nvSpPr>
          <p:cNvPr id="10" name="Rectangle 9">
            <a:extLst>
              <a:ext uri="{FF2B5EF4-FFF2-40B4-BE49-F238E27FC236}">
                <a16:creationId xmlns:a16="http://schemas.microsoft.com/office/drawing/2014/main" id="{720F94C6-8A27-4664-A8E7-F3501694A914}"/>
              </a:ext>
            </a:extLst>
          </p:cNvPr>
          <p:cNvSpPr/>
          <p:nvPr/>
        </p:nvSpPr>
        <p:spPr>
          <a:xfrm>
            <a:off x="2278700" y="3156829"/>
            <a:ext cx="1741258" cy="400110"/>
          </a:xfrm>
          <a:prstGeom prst="rect">
            <a:avLst/>
          </a:prstGeom>
        </p:spPr>
        <p:txBody>
          <a:bodyPr wrap="square">
            <a:spAutoFit/>
          </a:bodyPr>
          <a:lstStyle/>
          <a:p>
            <a:r>
              <a:rPr lang="en-US" sz="1000">
                <a:latin typeface="Segoe UI Semilight"/>
              </a:rPr>
              <a:t>31-Jan: Settlements Package 1 in Staging</a:t>
            </a:r>
          </a:p>
        </p:txBody>
      </p:sp>
      <p:cxnSp>
        <p:nvCxnSpPr>
          <p:cNvPr id="25" name="Straight Connector 24">
            <a:extLst>
              <a:ext uri="{FF2B5EF4-FFF2-40B4-BE49-F238E27FC236}">
                <a16:creationId xmlns:a16="http://schemas.microsoft.com/office/drawing/2014/main" id="{EAC21019-80CF-4214-B5A2-25A12EB6423C}"/>
              </a:ext>
            </a:extLst>
          </p:cNvPr>
          <p:cNvCxnSpPr>
            <a:cxnSpLocks/>
          </p:cNvCxnSpPr>
          <p:nvPr/>
        </p:nvCxnSpPr>
        <p:spPr>
          <a:xfrm>
            <a:off x="3132842" y="3628105"/>
            <a:ext cx="0" cy="122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2" name="Flowchart: Connector 31">
            <a:extLst>
              <a:ext uri="{FF2B5EF4-FFF2-40B4-BE49-F238E27FC236}">
                <a16:creationId xmlns:a16="http://schemas.microsoft.com/office/drawing/2014/main" id="{3FADCF2D-BFB5-45FE-A06A-E6A16E83E157}"/>
              </a:ext>
            </a:extLst>
          </p:cNvPr>
          <p:cNvSpPr/>
          <p:nvPr/>
        </p:nvSpPr>
        <p:spPr>
          <a:xfrm>
            <a:off x="3057498" y="3483101"/>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2" name="Rectangle 11">
            <a:extLst>
              <a:ext uri="{FF2B5EF4-FFF2-40B4-BE49-F238E27FC236}">
                <a16:creationId xmlns:a16="http://schemas.microsoft.com/office/drawing/2014/main" id="{C347F69D-F95F-483A-B0C2-705968ACA6BE}"/>
              </a:ext>
            </a:extLst>
          </p:cNvPr>
          <p:cNvSpPr/>
          <p:nvPr/>
        </p:nvSpPr>
        <p:spPr>
          <a:xfrm>
            <a:off x="3539704" y="3556939"/>
            <a:ext cx="1566175" cy="400110"/>
          </a:xfrm>
          <a:prstGeom prst="rect">
            <a:avLst/>
          </a:prstGeom>
        </p:spPr>
        <p:txBody>
          <a:bodyPr wrap="square">
            <a:spAutoFit/>
          </a:bodyPr>
          <a:lstStyle/>
          <a:p>
            <a:r>
              <a:rPr lang="en-US" sz="1000">
                <a:latin typeface="Segoe UI Semilight"/>
              </a:rPr>
              <a:t>26-Feb: Reallocations I Pre-Production</a:t>
            </a:r>
          </a:p>
        </p:txBody>
      </p:sp>
      <p:sp>
        <p:nvSpPr>
          <p:cNvPr id="33" name="Flowchart: Connector 32">
            <a:extLst>
              <a:ext uri="{FF2B5EF4-FFF2-40B4-BE49-F238E27FC236}">
                <a16:creationId xmlns:a16="http://schemas.microsoft.com/office/drawing/2014/main" id="{0487087F-E143-4729-B124-53001D4A8C36}"/>
              </a:ext>
            </a:extLst>
          </p:cNvPr>
          <p:cNvSpPr/>
          <p:nvPr/>
        </p:nvSpPr>
        <p:spPr>
          <a:xfrm>
            <a:off x="4149765" y="391379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34" name="Straight Connector 33">
            <a:extLst>
              <a:ext uri="{FF2B5EF4-FFF2-40B4-BE49-F238E27FC236}">
                <a16:creationId xmlns:a16="http://schemas.microsoft.com/office/drawing/2014/main" id="{00547BD9-B19C-4D28-9F1B-51E086E3AD53}"/>
              </a:ext>
            </a:extLst>
          </p:cNvPr>
          <p:cNvCxnSpPr>
            <a:cxnSpLocks/>
          </p:cNvCxnSpPr>
          <p:nvPr/>
        </p:nvCxnSpPr>
        <p:spPr>
          <a:xfrm>
            <a:off x="4221765" y="4050649"/>
            <a:ext cx="0" cy="86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CB87B9-D04D-4D04-8738-9C387F8AE08A}"/>
              </a:ext>
            </a:extLst>
          </p:cNvPr>
          <p:cNvCxnSpPr>
            <a:cxnSpLocks/>
          </p:cNvCxnSpPr>
          <p:nvPr/>
        </p:nvCxnSpPr>
        <p:spPr>
          <a:xfrm>
            <a:off x="5944865" y="4668218"/>
            <a:ext cx="0" cy="18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 name="Flowchart: Connector 35">
            <a:extLst>
              <a:ext uri="{FF2B5EF4-FFF2-40B4-BE49-F238E27FC236}">
                <a16:creationId xmlns:a16="http://schemas.microsoft.com/office/drawing/2014/main" id="{A85EFF5D-713C-48A4-9F9C-A26E55C8063A}"/>
              </a:ext>
            </a:extLst>
          </p:cNvPr>
          <p:cNvSpPr/>
          <p:nvPr/>
        </p:nvSpPr>
        <p:spPr>
          <a:xfrm>
            <a:off x="5076452" y="429250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3" name="Rectangle 12">
            <a:extLst>
              <a:ext uri="{FF2B5EF4-FFF2-40B4-BE49-F238E27FC236}">
                <a16:creationId xmlns:a16="http://schemas.microsoft.com/office/drawing/2014/main" id="{34ABE9C7-CF09-4C7B-ACB7-671C86838E8E}"/>
              </a:ext>
            </a:extLst>
          </p:cNvPr>
          <p:cNvSpPr/>
          <p:nvPr/>
        </p:nvSpPr>
        <p:spPr>
          <a:xfrm>
            <a:off x="4527517" y="3864666"/>
            <a:ext cx="1694650" cy="400110"/>
          </a:xfrm>
          <a:prstGeom prst="rect">
            <a:avLst/>
          </a:prstGeom>
        </p:spPr>
        <p:txBody>
          <a:bodyPr wrap="square">
            <a:spAutoFit/>
          </a:bodyPr>
          <a:lstStyle/>
          <a:p>
            <a:r>
              <a:rPr lang="en-US" sz="1000">
                <a:latin typeface="Segoe UI Semilight"/>
              </a:rPr>
              <a:t>16-Mar: Settlements Package 2 in Staging</a:t>
            </a:r>
          </a:p>
        </p:txBody>
      </p:sp>
      <p:cxnSp>
        <p:nvCxnSpPr>
          <p:cNvPr id="37" name="Straight Connector 36">
            <a:extLst>
              <a:ext uri="{FF2B5EF4-FFF2-40B4-BE49-F238E27FC236}">
                <a16:creationId xmlns:a16="http://schemas.microsoft.com/office/drawing/2014/main" id="{ACB512AE-B2D2-464B-83F1-80BE1C930617}"/>
              </a:ext>
            </a:extLst>
          </p:cNvPr>
          <p:cNvCxnSpPr>
            <a:cxnSpLocks/>
          </p:cNvCxnSpPr>
          <p:nvPr/>
        </p:nvCxnSpPr>
        <p:spPr>
          <a:xfrm>
            <a:off x="5142979" y="4444844"/>
            <a:ext cx="0" cy="39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F2EFCFC-CC53-4F33-857C-F7A0084CFA22}"/>
              </a:ext>
            </a:extLst>
          </p:cNvPr>
          <p:cNvSpPr/>
          <p:nvPr/>
        </p:nvSpPr>
        <p:spPr>
          <a:xfrm>
            <a:off x="5769387" y="4118962"/>
            <a:ext cx="1321261" cy="400110"/>
          </a:xfrm>
          <a:prstGeom prst="rect">
            <a:avLst/>
          </a:prstGeom>
        </p:spPr>
        <p:txBody>
          <a:bodyPr wrap="square">
            <a:spAutoFit/>
          </a:bodyPr>
          <a:lstStyle/>
          <a:p>
            <a:r>
              <a:rPr lang="en-US" sz="1000">
                <a:latin typeface="Segoe UI Semilight"/>
              </a:rPr>
              <a:t>1-Apr: Reallocations Go-Live</a:t>
            </a:r>
          </a:p>
        </p:txBody>
      </p:sp>
      <p:cxnSp>
        <p:nvCxnSpPr>
          <p:cNvPr id="39" name="Straight Connector 38">
            <a:extLst>
              <a:ext uri="{FF2B5EF4-FFF2-40B4-BE49-F238E27FC236}">
                <a16:creationId xmlns:a16="http://schemas.microsoft.com/office/drawing/2014/main" id="{2D6EFD6A-0E3F-4546-91F7-EE84D28BA718}"/>
              </a:ext>
            </a:extLst>
          </p:cNvPr>
          <p:cNvCxnSpPr>
            <a:cxnSpLocks/>
          </p:cNvCxnSpPr>
          <p:nvPr/>
        </p:nvCxnSpPr>
        <p:spPr>
          <a:xfrm>
            <a:off x="7245183" y="3785576"/>
            <a:ext cx="0" cy="108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D1B105B-28FE-448D-9064-DE5F0F41760A}"/>
              </a:ext>
            </a:extLst>
          </p:cNvPr>
          <p:cNvSpPr/>
          <p:nvPr/>
        </p:nvSpPr>
        <p:spPr>
          <a:xfrm>
            <a:off x="6383463" y="3034223"/>
            <a:ext cx="1660870" cy="400110"/>
          </a:xfrm>
          <a:prstGeom prst="rect">
            <a:avLst/>
          </a:prstGeom>
        </p:spPr>
        <p:txBody>
          <a:bodyPr wrap="square">
            <a:spAutoFit/>
          </a:bodyPr>
          <a:lstStyle/>
          <a:p>
            <a:r>
              <a:rPr lang="en-AU" sz="1000">
                <a:latin typeface="Segoe UI Semilight"/>
              </a:rPr>
              <a:t>15-May: Settlements Package 3 in Staging</a:t>
            </a:r>
            <a:endParaRPr lang="en-US" sz="1000">
              <a:latin typeface="Segoe UI Semilight"/>
            </a:endParaRPr>
          </a:p>
        </p:txBody>
      </p:sp>
      <p:sp>
        <p:nvSpPr>
          <p:cNvPr id="40" name="Flowchart: Connector 39">
            <a:extLst>
              <a:ext uri="{FF2B5EF4-FFF2-40B4-BE49-F238E27FC236}">
                <a16:creationId xmlns:a16="http://schemas.microsoft.com/office/drawing/2014/main" id="{D78A00E8-6DE9-4361-9E1E-55D6DE12E3C3}"/>
              </a:ext>
            </a:extLst>
          </p:cNvPr>
          <p:cNvSpPr/>
          <p:nvPr/>
        </p:nvSpPr>
        <p:spPr>
          <a:xfrm>
            <a:off x="7173183" y="3684784"/>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41" name="Straight Connector 40">
            <a:extLst>
              <a:ext uri="{FF2B5EF4-FFF2-40B4-BE49-F238E27FC236}">
                <a16:creationId xmlns:a16="http://schemas.microsoft.com/office/drawing/2014/main" id="{2CBDA2C8-C935-4B45-B749-C41FC8DCB170}"/>
              </a:ext>
            </a:extLst>
          </p:cNvPr>
          <p:cNvCxnSpPr>
            <a:cxnSpLocks/>
          </p:cNvCxnSpPr>
          <p:nvPr/>
        </p:nvCxnSpPr>
        <p:spPr>
          <a:xfrm>
            <a:off x="8275113" y="4322883"/>
            <a:ext cx="0" cy="54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2" name="Flowchart: Connector 41">
            <a:extLst>
              <a:ext uri="{FF2B5EF4-FFF2-40B4-BE49-F238E27FC236}">
                <a16:creationId xmlns:a16="http://schemas.microsoft.com/office/drawing/2014/main" id="{665254F1-1FC8-4029-9EE3-61F1B6955674}"/>
              </a:ext>
            </a:extLst>
          </p:cNvPr>
          <p:cNvSpPr/>
          <p:nvPr/>
        </p:nvSpPr>
        <p:spPr>
          <a:xfrm>
            <a:off x="8194460" y="4161504"/>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7" name="Rectangle 16">
            <a:extLst>
              <a:ext uri="{FF2B5EF4-FFF2-40B4-BE49-F238E27FC236}">
                <a16:creationId xmlns:a16="http://schemas.microsoft.com/office/drawing/2014/main" id="{E0EE28C4-A8C4-4C2B-A9A3-EF0976742B18}"/>
              </a:ext>
            </a:extLst>
          </p:cNvPr>
          <p:cNvSpPr/>
          <p:nvPr/>
        </p:nvSpPr>
        <p:spPr>
          <a:xfrm>
            <a:off x="6383463" y="3434369"/>
            <a:ext cx="1649699" cy="400110"/>
          </a:xfrm>
          <a:prstGeom prst="rect">
            <a:avLst/>
          </a:prstGeom>
        </p:spPr>
        <p:txBody>
          <a:bodyPr wrap="square">
            <a:spAutoFit/>
          </a:bodyPr>
          <a:lstStyle/>
          <a:p>
            <a:r>
              <a:rPr lang="en-AU" sz="1000">
                <a:latin typeface="Segoe UI Semilight"/>
              </a:rPr>
              <a:t>15-May: Dispatch Package 2 in Staging</a:t>
            </a:r>
            <a:endParaRPr lang="en-US" sz="1000">
              <a:latin typeface="Segoe UI Semilight"/>
            </a:endParaRPr>
          </a:p>
        </p:txBody>
      </p:sp>
      <p:sp>
        <p:nvSpPr>
          <p:cNvPr id="43" name="Rectangle 42">
            <a:extLst>
              <a:ext uri="{FF2B5EF4-FFF2-40B4-BE49-F238E27FC236}">
                <a16:creationId xmlns:a16="http://schemas.microsoft.com/office/drawing/2014/main" id="{B4D0A530-D8B6-4932-B86D-C432AB2EC287}"/>
              </a:ext>
            </a:extLst>
          </p:cNvPr>
          <p:cNvSpPr/>
          <p:nvPr/>
        </p:nvSpPr>
        <p:spPr>
          <a:xfrm>
            <a:off x="7709622" y="3792474"/>
            <a:ext cx="1225479" cy="400110"/>
          </a:xfrm>
          <a:prstGeom prst="rect">
            <a:avLst/>
          </a:prstGeom>
        </p:spPr>
        <p:txBody>
          <a:bodyPr wrap="square">
            <a:spAutoFit/>
          </a:bodyPr>
          <a:lstStyle/>
          <a:p>
            <a:r>
              <a:rPr lang="en-AU" sz="1000">
                <a:latin typeface="Segoe UI Semilight"/>
              </a:rPr>
              <a:t>15-Jun: Staging Retail Release 2 </a:t>
            </a:r>
            <a:endParaRPr lang="en-US" sz="1000">
              <a:latin typeface="Segoe UI Semilight"/>
            </a:endParaRPr>
          </a:p>
        </p:txBody>
      </p:sp>
      <p:cxnSp>
        <p:nvCxnSpPr>
          <p:cNvPr id="44" name="Straight Connector 43">
            <a:extLst>
              <a:ext uri="{FF2B5EF4-FFF2-40B4-BE49-F238E27FC236}">
                <a16:creationId xmlns:a16="http://schemas.microsoft.com/office/drawing/2014/main" id="{5C3F1B14-CE7D-484C-AC8A-F6D38B1E3256}"/>
              </a:ext>
            </a:extLst>
          </p:cNvPr>
          <p:cNvCxnSpPr>
            <a:cxnSpLocks/>
          </p:cNvCxnSpPr>
          <p:nvPr/>
        </p:nvCxnSpPr>
        <p:spPr>
          <a:xfrm>
            <a:off x="3850039" y="5334663"/>
            <a:ext cx="0" cy="432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5" name="Flowchart: Connector 44">
            <a:extLst>
              <a:ext uri="{FF2B5EF4-FFF2-40B4-BE49-F238E27FC236}">
                <a16:creationId xmlns:a16="http://schemas.microsoft.com/office/drawing/2014/main" id="{6A7C6A48-D91B-480A-AA21-B5FD1EA690E1}"/>
              </a:ext>
            </a:extLst>
          </p:cNvPr>
          <p:cNvSpPr/>
          <p:nvPr/>
        </p:nvSpPr>
        <p:spPr>
          <a:xfrm>
            <a:off x="3778039" y="5720168"/>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46" name="Rectangle 45">
            <a:extLst>
              <a:ext uri="{FF2B5EF4-FFF2-40B4-BE49-F238E27FC236}">
                <a16:creationId xmlns:a16="http://schemas.microsoft.com/office/drawing/2014/main" id="{762C3CCD-D19C-4B77-8145-504E9F7278A5}"/>
              </a:ext>
            </a:extLst>
          </p:cNvPr>
          <p:cNvSpPr/>
          <p:nvPr/>
        </p:nvSpPr>
        <p:spPr>
          <a:xfrm>
            <a:off x="2975845" y="5903904"/>
            <a:ext cx="1762109" cy="400110"/>
          </a:xfrm>
          <a:prstGeom prst="rect">
            <a:avLst/>
          </a:prstGeom>
        </p:spPr>
        <p:txBody>
          <a:bodyPr wrap="square">
            <a:spAutoFit/>
          </a:bodyPr>
          <a:lstStyle/>
          <a:p>
            <a:pPr>
              <a:spcAft>
                <a:spcPts val="100"/>
              </a:spcAft>
            </a:pPr>
            <a:r>
              <a:rPr lang="en-US" sz="1000">
                <a:latin typeface="Segoe UI Semilight"/>
              </a:rPr>
              <a:t>7-Feb: Final Metering Transition Plan</a:t>
            </a:r>
          </a:p>
        </p:txBody>
      </p:sp>
      <p:sp>
        <p:nvSpPr>
          <p:cNvPr id="47" name="Rectangle 46">
            <a:extLst>
              <a:ext uri="{FF2B5EF4-FFF2-40B4-BE49-F238E27FC236}">
                <a16:creationId xmlns:a16="http://schemas.microsoft.com/office/drawing/2014/main" id="{71E24BF7-EECD-43BA-8262-25F469C9DCA1}"/>
              </a:ext>
            </a:extLst>
          </p:cNvPr>
          <p:cNvSpPr/>
          <p:nvPr/>
        </p:nvSpPr>
        <p:spPr>
          <a:xfrm>
            <a:off x="2944351" y="6317430"/>
            <a:ext cx="1667375" cy="400110"/>
          </a:xfrm>
          <a:prstGeom prst="rect">
            <a:avLst/>
          </a:prstGeom>
        </p:spPr>
        <p:txBody>
          <a:bodyPr wrap="square">
            <a:spAutoFit/>
          </a:bodyPr>
          <a:lstStyle/>
          <a:p>
            <a:pPr>
              <a:spcAft>
                <a:spcPts val="100"/>
              </a:spcAft>
            </a:pPr>
            <a:r>
              <a:rPr lang="en-US" sz="1000">
                <a:latin typeface="Segoe UI Semilight"/>
              </a:rPr>
              <a:t>18-Feb: Final MSP Accreditation Update Plan</a:t>
            </a:r>
          </a:p>
        </p:txBody>
      </p:sp>
      <p:sp>
        <p:nvSpPr>
          <p:cNvPr id="48" name="Rectangle 47">
            <a:extLst>
              <a:ext uri="{FF2B5EF4-FFF2-40B4-BE49-F238E27FC236}">
                <a16:creationId xmlns:a16="http://schemas.microsoft.com/office/drawing/2014/main" id="{D5072BE0-D28E-4094-B2BB-3B56BDEBD7B8}"/>
              </a:ext>
            </a:extLst>
          </p:cNvPr>
          <p:cNvSpPr/>
          <p:nvPr/>
        </p:nvSpPr>
        <p:spPr>
          <a:xfrm>
            <a:off x="2944351" y="6715448"/>
            <a:ext cx="1979046" cy="400110"/>
          </a:xfrm>
          <a:prstGeom prst="rect">
            <a:avLst/>
          </a:prstGeom>
        </p:spPr>
        <p:txBody>
          <a:bodyPr wrap="square">
            <a:spAutoFit/>
          </a:bodyPr>
          <a:lstStyle/>
          <a:p>
            <a:pPr>
              <a:spcAft>
                <a:spcPts val="100"/>
              </a:spcAft>
            </a:pPr>
            <a:r>
              <a:rPr lang="en-US" sz="1000">
                <a:latin typeface="Segoe UI Semilight"/>
              </a:rPr>
              <a:t>28-Feb- Readiness Reporting Round 1 Results</a:t>
            </a:r>
          </a:p>
        </p:txBody>
      </p:sp>
      <p:cxnSp>
        <p:nvCxnSpPr>
          <p:cNvPr id="49" name="Straight Connector 48">
            <a:extLst>
              <a:ext uri="{FF2B5EF4-FFF2-40B4-BE49-F238E27FC236}">
                <a16:creationId xmlns:a16="http://schemas.microsoft.com/office/drawing/2014/main" id="{F3EAB9E6-1BA9-47D2-B163-D6D661DE2314}"/>
              </a:ext>
            </a:extLst>
          </p:cNvPr>
          <p:cNvCxnSpPr>
            <a:cxnSpLocks/>
          </p:cNvCxnSpPr>
          <p:nvPr/>
        </p:nvCxnSpPr>
        <p:spPr>
          <a:xfrm>
            <a:off x="6947757" y="5304215"/>
            <a:ext cx="0" cy="86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3FA3D9C-1B1A-4DEA-A5CA-09F835334C80}"/>
              </a:ext>
            </a:extLst>
          </p:cNvPr>
          <p:cNvSpPr/>
          <p:nvPr/>
        </p:nvSpPr>
        <p:spPr>
          <a:xfrm>
            <a:off x="6363971" y="6328560"/>
            <a:ext cx="1669191" cy="400110"/>
          </a:xfrm>
          <a:prstGeom prst="rect">
            <a:avLst/>
          </a:prstGeom>
        </p:spPr>
        <p:txBody>
          <a:bodyPr wrap="square">
            <a:spAutoFit/>
          </a:bodyPr>
          <a:lstStyle/>
          <a:p>
            <a:pPr>
              <a:spcAft>
                <a:spcPts val="100"/>
              </a:spcAft>
            </a:pPr>
            <a:r>
              <a:rPr lang="en-AU" sz="1000">
                <a:latin typeface="Segoe UI Semilight"/>
              </a:rPr>
              <a:t>7-May: Readiness Reporting Round 2 Results</a:t>
            </a:r>
          </a:p>
        </p:txBody>
      </p:sp>
      <p:sp>
        <p:nvSpPr>
          <p:cNvPr id="51" name="Flowchart: Connector 50">
            <a:extLst>
              <a:ext uri="{FF2B5EF4-FFF2-40B4-BE49-F238E27FC236}">
                <a16:creationId xmlns:a16="http://schemas.microsoft.com/office/drawing/2014/main" id="{46D385B2-9E28-4FCB-858E-E830E379346C}"/>
              </a:ext>
            </a:extLst>
          </p:cNvPr>
          <p:cNvSpPr/>
          <p:nvPr/>
        </p:nvSpPr>
        <p:spPr>
          <a:xfrm>
            <a:off x="6875757" y="6106033"/>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pic>
        <p:nvPicPr>
          <p:cNvPr id="63" name="Picture 62">
            <a:extLst>
              <a:ext uri="{FF2B5EF4-FFF2-40B4-BE49-F238E27FC236}">
                <a16:creationId xmlns:a16="http://schemas.microsoft.com/office/drawing/2014/main" id="{31201535-DD3A-4B39-A3FC-25683C08AE98}"/>
              </a:ext>
            </a:extLst>
          </p:cNvPr>
          <p:cNvPicPr>
            <a:picLocks noChangeAspect="1"/>
          </p:cNvPicPr>
          <p:nvPr/>
        </p:nvPicPr>
        <p:blipFill>
          <a:blip r:embed="rId3"/>
          <a:stretch>
            <a:fillRect/>
          </a:stretch>
        </p:blipFill>
        <p:spPr>
          <a:xfrm>
            <a:off x="385382" y="3512223"/>
            <a:ext cx="1348857" cy="1104996"/>
          </a:xfrm>
          <a:prstGeom prst="rect">
            <a:avLst/>
          </a:prstGeom>
        </p:spPr>
      </p:pic>
      <p:pic>
        <p:nvPicPr>
          <p:cNvPr id="64" name="Picture 63">
            <a:extLst>
              <a:ext uri="{FF2B5EF4-FFF2-40B4-BE49-F238E27FC236}">
                <a16:creationId xmlns:a16="http://schemas.microsoft.com/office/drawing/2014/main" id="{010A39EB-EE53-49B1-AC4A-F103AA1D03C8}"/>
              </a:ext>
            </a:extLst>
          </p:cNvPr>
          <p:cNvPicPr>
            <a:picLocks noChangeAspect="1"/>
          </p:cNvPicPr>
          <p:nvPr/>
        </p:nvPicPr>
        <p:blipFill>
          <a:blip r:embed="rId4"/>
          <a:stretch>
            <a:fillRect/>
          </a:stretch>
        </p:blipFill>
        <p:spPr>
          <a:xfrm>
            <a:off x="453971" y="5409146"/>
            <a:ext cx="1257409" cy="1120237"/>
          </a:xfrm>
          <a:prstGeom prst="rect">
            <a:avLst/>
          </a:prstGeom>
        </p:spPr>
      </p:pic>
      <p:graphicFrame>
        <p:nvGraphicFramePr>
          <p:cNvPr id="9" name="Table 10">
            <a:extLst>
              <a:ext uri="{FF2B5EF4-FFF2-40B4-BE49-F238E27FC236}">
                <a16:creationId xmlns:a16="http://schemas.microsoft.com/office/drawing/2014/main" id="{52861DE5-4B2D-42E0-A04C-BB2442D5A159}"/>
              </a:ext>
            </a:extLst>
          </p:cNvPr>
          <p:cNvGraphicFramePr>
            <a:graphicFrameLocks noGrp="1"/>
          </p:cNvGraphicFramePr>
          <p:nvPr>
            <p:extLst>
              <p:ext uri="{D42A27DB-BD31-4B8C-83A1-F6EECF244321}">
                <p14:modId xmlns:p14="http://schemas.microsoft.com/office/powerpoint/2010/main" val="4272543644"/>
              </p:ext>
            </p:extLst>
          </p:nvPr>
        </p:nvGraphicFramePr>
        <p:xfrm>
          <a:off x="8761760" y="6092325"/>
          <a:ext cx="1458565" cy="1109364"/>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702993937"/>
                    </a:ext>
                  </a:extLst>
                </a:gridCol>
                <a:gridCol w="1125997">
                  <a:extLst>
                    <a:ext uri="{9D8B030D-6E8A-4147-A177-3AD203B41FA5}">
                      <a16:colId xmlns:a16="http://schemas.microsoft.com/office/drawing/2014/main" val="339156582"/>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28889312"/>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1000"/>
                        <a:t>Readiness activity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64151319"/>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1000"/>
                        <a:t>System activity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66117985"/>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1000"/>
                        <a:t>System go-live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17971571"/>
                  </a:ext>
                </a:extLst>
              </a:tr>
            </a:tbl>
          </a:graphicData>
        </a:graphic>
      </p:graphicFrame>
      <p:sp>
        <p:nvSpPr>
          <p:cNvPr id="52" name="Flowchart: Connector 51">
            <a:extLst>
              <a:ext uri="{FF2B5EF4-FFF2-40B4-BE49-F238E27FC236}">
                <a16:creationId xmlns:a16="http://schemas.microsoft.com/office/drawing/2014/main" id="{06529317-D1F9-4AED-864B-F312DA01BC67}"/>
              </a:ext>
            </a:extLst>
          </p:cNvPr>
          <p:cNvSpPr/>
          <p:nvPr/>
        </p:nvSpPr>
        <p:spPr>
          <a:xfrm>
            <a:off x="8864686" y="6373485"/>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53" name="Flowchart: Connector 52">
            <a:extLst>
              <a:ext uri="{FF2B5EF4-FFF2-40B4-BE49-F238E27FC236}">
                <a16:creationId xmlns:a16="http://schemas.microsoft.com/office/drawing/2014/main" id="{F2787E25-035F-452F-958C-269078BB1B5C}"/>
              </a:ext>
            </a:extLst>
          </p:cNvPr>
          <p:cNvSpPr/>
          <p:nvPr/>
        </p:nvSpPr>
        <p:spPr>
          <a:xfrm>
            <a:off x="8864686" y="666077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54" name="Star: 6 Points 53">
            <a:extLst>
              <a:ext uri="{FF2B5EF4-FFF2-40B4-BE49-F238E27FC236}">
                <a16:creationId xmlns:a16="http://schemas.microsoft.com/office/drawing/2014/main" id="{1721112A-98EE-4AEC-B95C-72A59046F6EB}"/>
              </a:ext>
            </a:extLst>
          </p:cNvPr>
          <p:cNvSpPr/>
          <p:nvPr/>
        </p:nvSpPr>
        <p:spPr>
          <a:xfrm>
            <a:off x="8846686" y="6915503"/>
            <a:ext cx="180000" cy="180000"/>
          </a:xfrm>
          <a:prstGeom prst="star6">
            <a:avLst/>
          </a:prstGeom>
          <a:solidFill>
            <a:srgbClr val="583A5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226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49ECB9-A7A6-441D-93F2-32DDC1E92F2A}"/>
              </a:ext>
            </a:extLst>
          </p:cNvPr>
          <p:cNvPicPr>
            <a:picLocks noChangeAspect="1"/>
          </p:cNvPicPr>
          <p:nvPr/>
        </p:nvPicPr>
        <p:blipFill>
          <a:blip r:embed="rId3"/>
          <a:stretch>
            <a:fillRect/>
          </a:stretch>
        </p:blipFill>
        <p:spPr>
          <a:xfrm rot="20227850">
            <a:off x="9438751" y="1656670"/>
            <a:ext cx="1080897" cy="1223825"/>
          </a:xfrm>
          <a:prstGeom prst="rect">
            <a:avLst/>
          </a:prstGeom>
        </p:spPr>
      </p:pic>
      <p:sp>
        <p:nvSpPr>
          <p:cNvPr id="2" name="Title 1">
            <a:extLst>
              <a:ext uri="{FF2B5EF4-FFF2-40B4-BE49-F238E27FC236}">
                <a16:creationId xmlns:a16="http://schemas.microsoft.com/office/drawing/2014/main" id="{91EB1B78-534D-4752-B3BA-791E1F0F058D}"/>
              </a:ext>
            </a:extLst>
          </p:cNvPr>
          <p:cNvSpPr>
            <a:spLocks noGrp="1"/>
          </p:cNvSpPr>
          <p:nvPr>
            <p:ph type="title"/>
          </p:nvPr>
        </p:nvSpPr>
        <p:spPr/>
        <p:txBody>
          <a:bodyPr>
            <a:normAutofit/>
          </a:bodyPr>
          <a:lstStyle/>
          <a:p>
            <a:r>
              <a:rPr lang="en-AU" sz="3600"/>
              <a:t>A forward view: 2020-2021</a:t>
            </a:r>
          </a:p>
        </p:txBody>
      </p:sp>
      <p:sp>
        <p:nvSpPr>
          <p:cNvPr id="5" name="Rectangle: Rounded Corners 4">
            <a:extLst>
              <a:ext uri="{FF2B5EF4-FFF2-40B4-BE49-F238E27FC236}">
                <a16:creationId xmlns:a16="http://schemas.microsoft.com/office/drawing/2014/main" id="{542C0CAA-3441-45F9-94D8-833105EFE717}"/>
              </a:ext>
            </a:extLst>
          </p:cNvPr>
          <p:cNvSpPr/>
          <p:nvPr/>
        </p:nvSpPr>
        <p:spPr>
          <a:xfrm>
            <a:off x="420330" y="4143208"/>
            <a:ext cx="3613354" cy="396000"/>
          </a:xfrm>
          <a:prstGeom prst="roundRect">
            <a:avLst/>
          </a:prstGeom>
          <a:solidFill>
            <a:schemeClr val="accent5"/>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8">
            <a:extLst>
              <a:ext uri="{FF2B5EF4-FFF2-40B4-BE49-F238E27FC236}">
                <a16:creationId xmlns:a16="http://schemas.microsoft.com/office/drawing/2014/main" id="{554EFB89-97BB-4ACC-AF83-0642EFF1C804}"/>
              </a:ext>
            </a:extLst>
          </p:cNvPr>
          <p:cNvGraphicFramePr>
            <a:graphicFrameLocks noGrp="1"/>
          </p:cNvGraphicFramePr>
          <p:nvPr>
            <p:extLst>
              <p:ext uri="{D42A27DB-BD31-4B8C-83A1-F6EECF244321}">
                <p14:modId xmlns:p14="http://schemas.microsoft.com/office/powerpoint/2010/main" val="2124568983"/>
              </p:ext>
            </p:extLst>
          </p:nvPr>
        </p:nvGraphicFramePr>
        <p:xfrm>
          <a:off x="495500" y="4214879"/>
          <a:ext cx="3427572" cy="285360"/>
        </p:xfrm>
        <a:graphic>
          <a:graphicData uri="http://schemas.openxmlformats.org/drawingml/2006/table">
            <a:tbl>
              <a:tblPr firstRow="1" bandRow="1">
                <a:tableStyleId>{5C22544A-7EE6-4342-B048-85BDC9FD1C3A}</a:tableStyleId>
              </a:tblPr>
              <a:tblGrid>
                <a:gridCol w="571262">
                  <a:extLst>
                    <a:ext uri="{9D8B030D-6E8A-4147-A177-3AD203B41FA5}">
                      <a16:colId xmlns:a16="http://schemas.microsoft.com/office/drawing/2014/main" val="2269638546"/>
                    </a:ext>
                  </a:extLst>
                </a:gridCol>
                <a:gridCol w="571262">
                  <a:extLst>
                    <a:ext uri="{9D8B030D-6E8A-4147-A177-3AD203B41FA5}">
                      <a16:colId xmlns:a16="http://schemas.microsoft.com/office/drawing/2014/main" val="453776010"/>
                    </a:ext>
                  </a:extLst>
                </a:gridCol>
                <a:gridCol w="571262">
                  <a:extLst>
                    <a:ext uri="{9D8B030D-6E8A-4147-A177-3AD203B41FA5}">
                      <a16:colId xmlns:a16="http://schemas.microsoft.com/office/drawing/2014/main" val="3944886525"/>
                    </a:ext>
                  </a:extLst>
                </a:gridCol>
                <a:gridCol w="571262">
                  <a:extLst>
                    <a:ext uri="{9D8B030D-6E8A-4147-A177-3AD203B41FA5}">
                      <a16:colId xmlns:a16="http://schemas.microsoft.com/office/drawing/2014/main" val="2000682359"/>
                    </a:ext>
                  </a:extLst>
                </a:gridCol>
                <a:gridCol w="571262">
                  <a:extLst>
                    <a:ext uri="{9D8B030D-6E8A-4147-A177-3AD203B41FA5}">
                      <a16:colId xmlns:a16="http://schemas.microsoft.com/office/drawing/2014/main" val="593321507"/>
                    </a:ext>
                  </a:extLst>
                </a:gridCol>
                <a:gridCol w="571262">
                  <a:extLst>
                    <a:ext uri="{9D8B030D-6E8A-4147-A177-3AD203B41FA5}">
                      <a16:colId xmlns:a16="http://schemas.microsoft.com/office/drawing/2014/main" val="2966132721"/>
                    </a:ext>
                  </a:extLst>
                </a:gridCol>
              </a:tblGrid>
              <a:tr h="215943">
                <a:tc>
                  <a:txBody>
                    <a:bodyPr/>
                    <a:lstStyle/>
                    <a:p>
                      <a:pPr algn="ctr"/>
                      <a:r>
                        <a:rPr lang="en-AU" sz="1400"/>
                        <a:t>Jul</a:t>
                      </a:r>
                    </a:p>
                  </a:txBody>
                  <a:tcPr marL="36000" marR="36000" marT="36000" marB="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Aug</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Sep</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Oct</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Nov</a:t>
                      </a:r>
                    </a:p>
                  </a:txBody>
                  <a:tcPr marL="36000" marR="36000"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400"/>
                        <a:t>Dec</a:t>
                      </a:r>
                    </a:p>
                  </a:txBody>
                  <a:tcPr marL="36000" marR="36000" marT="36000" marB="3600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73300251"/>
                  </a:ext>
                </a:extLst>
              </a:tr>
            </a:tbl>
          </a:graphicData>
        </a:graphic>
      </p:graphicFrame>
      <p:sp>
        <p:nvSpPr>
          <p:cNvPr id="11" name="Rectangle: Rounded Corners 10">
            <a:extLst>
              <a:ext uri="{FF2B5EF4-FFF2-40B4-BE49-F238E27FC236}">
                <a16:creationId xmlns:a16="http://schemas.microsoft.com/office/drawing/2014/main" id="{9F6D27F4-D554-4559-BE0A-615E51D74D65}"/>
              </a:ext>
            </a:extLst>
          </p:cNvPr>
          <p:cNvSpPr/>
          <p:nvPr/>
        </p:nvSpPr>
        <p:spPr>
          <a:xfrm>
            <a:off x="4183043" y="4143769"/>
            <a:ext cx="6362054" cy="396000"/>
          </a:xfrm>
          <a:prstGeom prst="roundRect">
            <a:avLst/>
          </a:prstGeom>
          <a:solidFill>
            <a:schemeClr val="bg2">
              <a:lumMod val="75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6">
            <a:extLst>
              <a:ext uri="{FF2B5EF4-FFF2-40B4-BE49-F238E27FC236}">
                <a16:creationId xmlns:a16="http://schemas.microsoft.com/office/drawing/2014/main" id="{C0811EE7-255F-415E-80E4-D033752AB3F2}"/>
              </a:ext>
            </a:extLst>
          </p:cNvPr>
          <p:cNvGraphicFramePr>
            <a:graphicFrameLocks noGrp="1"/>
          </p:cNvGraphicFramePr>
          <p:nvPr>
            <p:extLst>
              <p:ext uri="{D42A27DB-BD31-4B8C-83A1-F6EECF244321}">
                <p14:modId xmlns:p14="http://schemas.microsoft.com/office/powerpoint/2010/main" val="905782516"/>
              </p:ext>
            </p:extLst>
          </p:nvPr>
        </p:nvGraphicFramePr>
        <p:xfrm>
          <a:off x="4223598" y="4206463"/>
          <a:ext cx="6280944" cy="304800"/>
        </p:xfrm>
        <a:graphic>
          <a:graphicData uri="http://schemas.openxmlformats.org/drawingml/2006/table">
            <a:tbl>
              <a:tblPr firstRow="1" bandRow="1">
                <a:tableStyleId>{5C22544A-7EE6-4342-B048-85BDC9FD1C3A}</a:tableStyleId>
              </a:tblPr>
              <a:tblGrid>
                <a:gridCol w="523412">
                  <a:extLst>
                    <a:ext uri="{9D8B030D-6E8A-4147-A177-3AD203B41FA5}">
                      <a16:colId xmlns:a16="http://schemas.microsoft.com/office/drawing/2014/main" val="1625275994"/>
                    </a:ext>
                  </a:extLst>
                </a:gridCol>
                <a:gridCol w="523412">
                  <a:extLst>
                    <a:ext uri="{9D8B030D-6E8A-4147-A177-3AD203B41FA5}">
                      <a16:colId xmlns:a16="http://schemas.microsoft.com/office/drawing/2014/main" val="4022237262"/>
                    </a:ext>
                  </a:extLst>
                </a:gridCol>
                <a:gridCol w="523412">
                  <a:extLst>
                    <a:ext uri="{9D8B030D-6E8A-4147-A177-3AD203B41FA5}">
                      <a16:colId xmlns:a16="http://schemas.microsoft.com/office/drawing/2014/main" val="2555872225"/>
                    </a:ext>
                  </a:extLst>
                </a:gridCol>
                <a:gridCol w="523412">
                  <a:extLst>
                    <a:ext uri="{9D8B030D-6E8A-4147-A177-3AD203B41FA5}">
                      <a16:colId xmlns:a16="http://schemas.microsoft.com/office/drawing/2014/main" val="3338917911"/>
                    </a:ext>
                  </a:extLst>
                </a:gridCol>
                <a:gridCol w="523412">
                  <a:extLst>
                    <a:ext uri="{9D8B030D-6E8A-4147-A177-3AD203B41FA5}">
                      <a16:colId xmlns:a16="http://schemas.microsoft.com/office/drawing/2014/main" val="1477907156"/>
                    </a:ext>
                  </a:extLst>
                </a:gridCol>
                <a:gridCol w="523412">
                  <a:extLst>
                    <a:ext uri="{9D8B030D-6E8A-4147-A177-3AD203B41FA5}">
                      <a16:colId xmlns:a16="http://schemas.microsoft.com/office/drawing/2014/main" val="555583821"/>
                    </a:ext>
                  </a:extLst>
                </a:gridCol>
                <a:gridCol w="523412">
                  <a:extLst>
                    <a:ext uri="{9D8B030D-6E8A-4147-A177-3AD203B41FA5}">
                      <a16:colId xmlns:a16="http://schemas.microsoft.com/office/drawing/2014/main" val="1197134631"/>
                    </a:ext>
                  </a:extLst>
                </a:gridCol>
                <a:gridCol w="523412">
                  <a:extLst>
                    <a:ext uri="{9D8B030D-6E8A-4147-A177-3AD203B41FA5}">
                      <a16:colId xmlns:a16="http://schemas.microsoft.com/office/drawing/2014/main" val="3171160828"/>
                    </a:ext>
                  </a:extLst>
                </a:gridCol>
                <a:gridCol w="523412">
                  <a:extLst>
                    <a:ext uri="{9D8B030D-6E8A-4147-A177-3AD203B41FA5}">
                      <a16:colId xmlns:a16="http://schemas.microsoft.com/office/drawing/2014/main" val="2540139210"/>
                    </a:ext>
                  </a:extLst>
                </a:gridCol>
                <a:gridCol w="523412">
                  <a:extLst>
                    <a:ext uri="{9D8B030D-6E8A-4147-A177-3AD203B41FA5}">
                      <a16:colId xmlns:a16="http://schemas.microsoft.com/office/drawing/2014/main" val="2189157976"/>
                    </a:ext>
                  </a:extLst>
                </a:gridCol>
                <a:gridCol w="523412">
                  <a:extLst>
                    <a:ext uri="{9D8B030D-6E8A-4147-A177-3AD203B41FA5}">
                      <a16:colId xmlns:a16="http://schemas.microsoft.com/office/drawing/2014/main" val="3616421236"/>
                    </a:ext>
                  </a:extLst>
                </a:gridCol>
                <a:gridCol w="523412">
                  <a:extLst>
                    <a:ext uri="{9D8B030D-6E8A-4147-A177-3AD203B41FA5}">
                      <a16:colId xmlns:a16="http://schemas.microsoft.com/office/drawing/2014/main" val="360218292"/>
                    </a:ext>
                  </a:extLst>
                </a:gridCol>
              </a:tblGrid>
              <a:tr h="265955">
                <a:tc>
                  <a:txBody>
                    <a:bodyPr/>
                    <a:lstStyle/>
                    <a:p>
                      <a:pPr marL="0" algn="l" defTabSz="801929" rtl="0" eaLnBrk="1" latinLnBrk="0" hangingPunct="1"/>
                      <a:r>
                        <a:rPr lang="en-AU" sz="1400" b="1" kern="1200">
                          <a:solidFill>
                            <a:schemeClr val="lt1"/>
                          </a:solidFill>
                          <a:latin typeface="+mn-lt"/>
                          <a:ea typeface="+mn-ea"/>
                          <a:cs typeface="+mn-cs"/>
                        </a:rPr>
                        <a:t>Jan</a:t>
                      </a:r>
                    </a:p>
                  </a:txBody>
                  <a:tcP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Aug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Sep</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Oct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Nov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Dec</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18935561"/>
                  </a:ext>
                </a:extLst>
              </a:tr>
            </a:tbl>
          </a:graphicData>
        </a:graphic>
      </p:graphicFrame>
      <p:sp>
        <p:nvSpPr>
          <p:cNvPr id="12" name="Rectangle 11">
            <a:extLst>
              <a:ext uri="{FF2B5EF4-FFF2-40B4-BE49-F238E27FC236}">
                <a16:creationId xmlns:a16="http://schemas.microsoft.com/office/drawing/2014/main" id="{35FD3E3F-F6D1-454B-8C32-32A8C83C07FF}"/>
              </a:ext>
            </a:extLst>
          </p:cNvPr>
          <p:cNvSpPr/>
          <p:nvPr/>
        </p:nvSpPr>
        <p:spPr>
          <a:xfrm>
            <a:off x="4178599" y="3831099"/>
            <a:ext cx="1167307" cy="307777"/>
          </a:xfrm>
          <a:prstGeom prst="rect">
            <a:avLst/>
          </a:prstGeom>
        </p:spPr>
        <p:txBody>
          <a:bodyPr wrap="none">
            <a:spAutoFit/>
          </a:bodyPr>
          <a:lstStyle/>
          <a:p>
            <a:r>
              <a:rPr lang="en-AU" sz="1400" b="1">
                <a:solidFill>
                  <a:schemeClr val="bg2">
                    <a:lumMod val="25000"/>
                  </a:schemeClr>
                </a:solidFill>
              </a:rPr>
              <a:t>Jan-Dec 2021</a:t>
            </a:r>
          </a:p>
        </p:txBody>
      </p:sp>
      <p:cxnSp>
        <p:nvCxnSpPr>
          <p:cNvPr id="14" name="Straight Connector 13">
            <a:extLst>
              <a:ext uri="{FF2B5EF4-FFF2-40B4-BE49-F238E27FC236}">
                <a16:creationId xmlns:a16="http://schemas.microsoft.com/office/drawing/2014/main" id="{AEDD751D-14C3-4664-8AA1-A729E733D35F}"/>
              </a:ext>
            </a:extLst>
          </p:cNvPr>
          <p:cNvCxnSpPr>
            <a:cxnSpLocks/>
          </p:cNvCxnSpPr>
          <p:nvPr/>
        </p:nvCxnSpPr>
        <p:spPr>
          <a:xfrm>
            <a:off x="750978" y="4557129"/>
            <a:ext cx="0" cy="833369"/>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2C166C-B9E8-4FA9-95E5-913A111740C2}"/>
              </a:ext>
            </a:extLst>
          </p:cNvPr>
          <p:cNvCxnSpPr>
            <a:cxnSpLocks/>
          </p:cNvCxnSpPr>
          <p:nvPr/>
        </p:nvCxnSpPr>
        <p:spPr>
          <a:xfrm>
            <a:off x="1382701" y="4557129"/>
            <a:ext cx="0" cy="1453761"/>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7" name="Flowchart: Connector 16">
            <a:extLst>
              <a:ext uri="{FF2B5EF4-FFF2-40B4-BE49-F238E27FC236}">
                <a16:creationId xmlns:a16="http://schemas.microsoft.com/office/drawing/2014/main" id="{E5491DF4-5576-4D25-8DAF-8B10224D1023}"/>
              </a:ext>
            </a:extLst>
          </p:cNvPr>
          <p:cNvSpPr/>
          <p:nvPr/>
        </p:nvSpPr>
        <p:spPr>
          <a:xfrm>
            <a:off x="1310701" y="586689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8" name="Rectangle 17">
            <a:extLst>
              <a:ext uri="{FF2B5EF4-FFF2-40B4-BE49-F238E27FC236}">
                <a16:creationId xmlns:a16="http://schemas.microsoft.com/office/drawing/2014/main" id="{6BB18A2A-AF93-4FF2-93E8-FB628A0707D2}"/>
              </a:ext>
            </a:extLst>
          </p:cNvPr>
          <p:cNvSpPr/>
          <p:nvPr/>
        </p:nvSpPr>
        <p:spPr>
          <a:xfrm>
            <a:off x="585334" y="6055281"/>
            <a:ext cx="1761117" cy="400110"/>
          </a:xfrm>
          <a:prstGeom prst="rect">
            <a:avLst/>
          </a:prstGeom>
        </p:spPr>
        <p:txBody>
          <a:bodyPr wrap="square">
            <a:spAutoFit/>
          </a:bodyPr>
          <a:lstStyle/>
          <a:p>
            <a:pPr defTabSz="801929">
              <a:defRPr/>
            </a:pPr>
            <a:r>
              <a:rPr lang="en-US" sz="1000"/>
              <a:t>28-Aug: Final Industry Transition Plan – Bidding</a:t>
            </a:r>
          </a:p>
        </p:txBody>
      </p:sp>
      <p:sp>
        <p:nvSpPr>
          <p:cNvPr id="19" name="Rectangle 18">
            <a:extLst>
              <a:ext uri="{FF2B5EF4-FFF2-40B4-BE49-F238E27FC236}">
                <a16:creationId xmlns:a16="http://schemas.microsoft.com/office/drawing/2014/main" id="{E65653C4-926C-435B-A5CC-CD6F9D440784}"/>
              </a:ext>
            </a:extLst>
          </p:cNvPr>
          <p:cNvSpPr/>
          <p:nvPr/>
        </p:nvSpPr>
        <p:spPr>
          <a:xfrm>
            <a:off x="937680" y="2478369"/>
            <a:ext cx="1576920" cy="400110"/>
          </a:xfrm>
          <a:prstGeom prst="rect">
            <a:avLst/>
          </a:prstGeom>
        </p:spPr>
        <p:txBody>
          <a:bodyPr wrap="square">
            <a:spAutoFit/>
          </a:bodyPr>
          <a:lstStyle/>
          <a:p>
            <a:pPr defTabSz="801929">
              <a:spcAft>
                <a:spcPts val="200"/>
              </a:spcAft>
              <a:defRPr/>
            </a:pPr>
            <a:r>
              <a:rPr lang="en-AU" sz="1000"/>
              <a:t>31-Aug: Staging Retail Release 3</a:t>
            </a:r>
          </a:p>
        </p:txBody>
      </p:sp>
      <p:cxnSp>
        <p:nvCxnSpPr>
          <p:cNvPr id="20" name="Straight Connector 19">
            <a:extLst>
              <a:ext uri="{FF2B5EF4-FFF2-40B4-BE49-F238E27FC236}">
                <a16:creationId xmlns:a16="http://schemas.microsoft.com/office/drawing/2014/main" id="{57264CEC-1D2A-401D-A327-C2DE74F380FB}"/>
              </a:ext>
            </a:extLst>
          </p:cNvPr>
          <p:cNvCxnSpPr>
            <a:cxnSpLocks/>
          </p:cNvCxnSpPr>
          <p:nvPr/>
        </p:nvCxnSpPr>
        <p:spPr>
          <a:xfrm>
            <a:off x="1398718" y="2986876"/>
            <a:ext cx="0" cy="1152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F1124153-4D58-4DC5-919C-1D00EC44B08B}"/>
              </a:ext>
            </a:extLst>
          </p:cNvPr>
          <p:cNvSpPr/>
          <p:nvPr/>
        </p:nvSpPr>
        <p:spPr>
          <a:xfrm>
            <a:off x="1329267" y="2891197"/>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2" name="Rectangle 21">
            <a:extLst>
              <a:ext uri="{FF2B5EF4-FFF2-40B4-BE49-F238E27FC236}">
                <a16:creationId xmlns:a16="http://schemas.microsoft.com/office/drawing/2014/main" id="{20FE2232-9201-42E5-B955-DB05E0F42DF7}"/>
              </a:ext>
            </a:extLst>
          </p:cNvPr>
          <p:cNvSpPr/>
          <p:nvPr/>
        </p:nvSpPr>
        <p:spPr>
          <a:xfrm>
            <a:off x="937680" y="2060639"/>
            <a:ext cx="1694907" cy="400110"/>
          </a:xfrm>
          <a:prstGeom prst="rect">
            <a:avLst/>
          </a:prstGeom>
        </p:spPr>
        <p:txBody>
          <a:bodyPr wrap="square">
            <a:spAutoFit/>
          </a:bodyPr>
          <a:lstStyle/>
          <a:p>
            <a:pPr>
              <a:spcAft>
                <a:spcPts val="200"/>
              </a:spcAft>
            </a:pPr>
            <a:r>
              <a:rPr lang="en-US" sz="1000"/>
              <a:t>31-Aug: AEMO Internal Development complete </a:t>
            </a:r>
            <a:endParaRPr lang="en-AU" sz="1000"/>
          </a:p>
        </p:txBody>
      </p:sp>
      <p:sp>
        <p:nvSpPr>
          <p:cNvPr id="23" name="Rectangle 22">
            <a:extLst>
              <a:ext uri="{FF2B5EF4-FFF2-40B4-BE49-F238E27FC236}">
                <a16:creationId xmlns:a16="http://schemas.microsoft.com/office/drawing/2014/main" id="{9D006A76-9581-4153-87CA-A9E5DDD4F981}"/>
              </a:ext>
            </a:extLst>
          </p:cNvPr>
          <p:cNvSpPr/>
          <p:nvPr/>
        </p:nvSpPr>
        <p:spPr>
          <a:xfrm>
            <a:off x="2585379" y="5531529"/>
            <a:ext cx="1883391" cy="400110"/>
          </a:xfrm>
          <a:prstGeom prst="rect">
            <a:avLst/>
          </a:prstGeom>
        </p:spPr>
        <p:txBody>
          <a:bodyPr wrap="square">
            <a:spAutoFit/>
          </a:bodyPr>
          <a:lstStyle/>
          <a:p>
            <a:r>
              <a:rPr lang="en-US" sz="1000"/>
              <a:t>20-Nov: Final Industry Go-Live Plan – Retail MDM</a:t>
            </a:r>
          </a:p>
        </p:txBody>
      </p:sp>
      <p:cxnSp>
        <p:nvCxnSpPr>
          <p:cNvPr id="24" name="Straight Connector 23">
            <a:extLst>
              <a:ext uri="{FF2B5EF4-FFF2-40B4-BE49-F238E27FC236}">
                <a16:creationId xmlns:a16="http://schemas.microsoft.com/office/drawing/2014/main" id="{4590123C-00BB-42F2-9E33-7F3681DC98C6}"/>
              </a:ext>
            </a:extLst>
          </p:cNvPr>
          <p:cNvCxnSpPr>
            <a:cxnSpLocks/>
          </p:cNvCxnSpPr>
          <p:nvPr/>
        </p:nvCxnSpPr>
        <p:spPr>
          <a:xfrm>
            <a:off x="3073935" y="4558545"/>
            <a:ext cx="0" cy="82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A0849F41-8B02-4CE2-AF35-60DD11CE11AF}"/>
              </a:ext>
            </a:extLst>
          </p:cNvPr>
          <p:cNvSpPr/>
          <p:nvPr/>
        </p:nvSpPr>
        <p:spPr>
          <a:xfrm>
            <a:off x="3011460" y="540657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8" name="Rectangle 27">
            <a:extLst>
              <a:ext uri="{FF2B5EF4-FFF2-40B4-BE49-F238E27FC236}">
                <a16:creationId xmlns:a16="http://schemas.microsoft.com/office/drawing/2014/main" id="{D04F596F-8664-495D-8C44-890F5AE90D21}"/>
              </a:ext>
            </a:extLst>
          </p:cNvPr>
          <p:cNvSpPr/>
          <p:nvPr/>
        </p:nvSpPr>
        <p:spPr>
          <a:xfrm>
            <a:off x="8600245" y="2958310"/>
            <a:ext cx="1756950" cy="406128"/>
          </a:xfrm>
          <a:prstGeom prst="rect">
            <a:avLst/>
          </a:prstGeom>
        </p:spPr>
        <p:txBody>
          <a:bodyPr wrap="square" lIns="72000" tIns="36000" rIns="36000" bIns="36000">
            <a:spAutoFit/>
          </a:bodyPr>
          <a:lstStyle/>
          <a:p>
            <a:pPr>
              <a:spcAft>
                <a:spcPts val="200"/>
              </a:spcAft>
            </a:pPr>
            <a:r>
              <a:rPr lang="en-AU" sz="1000"/>
              <a:t>1-Oct:Commencement of 5MS</a:t>
            </a:r>
          </a:p>
          <a:p>
            <a:r>
              <a:rPr lang="en-AU" sz="1000"/>
              <a:t>1-Oct Soft start of GS</a:t>
            </a:r>
          </a:p>
        </p:txBody>
      </p:sp>
      <p:sp>
        <p:nvSpPr>
          <p:cNvPr id="13" name="Rectangle 12">
            <a:extLst>
              <a:ext uri="{FF2B5EF4-FFF2-40B4-BE49-F238E27FC236}">
                <a16:creationId xmlns:a16="http://schemas.microsoft.com/office/drawing/2014/main" id="{19E7BD89-D45A-491D-93F4-17E0ACA2C578}"/>
              </a:ext>
            </a:extLst>
          </p:cNvPr>
          <p:cNvSpPr/>
          <p:nvPr/>
        </p:nvSpPr>
        <p:spPr>
          <a:xfrm>
            <a:off x="278641" y="4606493"/>
            <a:ext cx="1194626" cy="553998"/>
          </a:xfrm>
          <a:prstGeom prst="rect">
            <a:avLst/>
          </a:prstGeom>
          <a:solidFill>
            <a:schemeClr val="bg2"/>
          </a:solidFill>
        </p:spPr>
        <p:txBody>
          <a:bodyPr wrap="square" lIns="36000" tIns="36000" rIns="36000" bIns="36000">
            <a:spAutoFit/>
          </a:bodyPr>
          <a:lstStyle/>
          <a:p>
            <a:pPr marL="93663" lvl="0" indent="-93663" defTabSz="801929">
              <a:buFont typeface="Arial" panose="020B0604020202020204" pitchFamily="34" charset="0"/>
              <a:buChar char="•"/>
              <a:defRPr/>
            </a:pPr>
            <a:r>
              <a:rPr lang="en-US" sz="1000"/>
              <a:t>9-Jul: AEMC announces deferral decision </a:t>
            </a:r>
          </a:p>
        </p:txBody>
      </p:sp>
      <p:sp>
        <p:nvSpPr>
          <p:cNvPr id="31" name="Flowchart: Connector 30">
            <a:extLst>
              <a:ext uri="{FF2B5EF4-FFF2-40B4-BE49-F238E27FC236}">
                <a16:creationId xmlns:a16="http://schemas.microsoft.com/office/drawing/2014/main" id="{BD5E20F3-F6A0-4227-A740-69EE74AD50B7}"/>
              </a:ext>
            </a:extLst>
          </p:cNvPr>
          <p:cNvSpPr/>
          <p:nvPr/>
        </p:nvSpPr>
        <p:spPr>
          <a:xfrm>
            <a:off x="678978" y="5321991"/>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2" name="Rectangle 31">
            <a:extLst>
              <a:ext uri="{FF2B5EF4-FFF2-40B4-BE49-F238E27FC236}">
                <a16:creationId xmlns:a16="http://schemas.microsoft.com/office/drawing/2014/main" id="{970E1C7D-0B55-4FD3-9637-864BE30B3635}"/>
              </a:ext>
            </a:extLst>
          </p:cNvPr>
          <p:cNvSpPr/>
          <p:nvPr/>
        </p:nvSpPr>
        <p:spPr>
          <a:xfrm>
            <a:off x="206547" y="5483637"/>
            <a:ext cx="1231422" cy="553998"/>
          </a:xfrm>
          <a:prstGeom prst="rect">
            <a:avLst/>
          </a:prstGeom>
        </p:spPr>
        <p:txBody>
          <a:bodyPr wrap="square">
            <a:spAutoFit/>
          </a:bodyPr>
          <a:lstStyle/>
          <a:p>
            <a:r>
              <a:rPr lang="en-US" sz="1000"/>
              <a:t>24-Jul: Special Readiness Survey Results</a:t>
            </a:r>
            <a:endParaRPr lang="en-AU" sz="1000"/>
          </a:p>
        </p:txBody>
      </p:sp>
      <p:sp>
        <p:nvSpPr>
          <p:cNvPr id="33" name="Rectangle 32">
            <a:extLst>
              <a:ext uri="{FF2B5EF4-FFF2-40B4-BE49-F238E27FC236}">
                <a16:creationId xmlns:a16="http://schemas.microsoft.com/office/drawing/2014/main" id="{68A25FB4-DE47-47A4-98E5-3B25EEF25D26}"/>
              </a:ext>
            </a:extLst>
          </p:cNvPr>
          <p:cNvSpPr/>
          <p:nvPr/>
        </p:nvSpPr>
        <p:spPr>
          <a:xfrm>
            <a:off x="1591540" y="6619660"/>
            <a:ext cx="1631021" cy="400110"/>
          </a:xfrm>
          <a:prstGeom prst="rect">
            <a:avLst/>
          </a:prstGeom>
        </p:spPr>
        <p:txBody>
          <a:bodyPr wrap="square">
            <a:spAutoFit/>
          </a:bodyPr>
          <a:lstStyle/>
          <a:p>
            <a:r>
              <a:rPr lang="en-US" sz="1000"/>
              <a:t>3-Sep: Readiness Reporting Round 3 Results</a:t>
            </a:r>
            <a:endParaRPr lang="en-AU" sz="1000"/>
          </a:p>
        </p:txBody>
      </p:sp>
      <p:cxnSp>
        <p:nvCxnSpPr>
          <p:cNvPr id="34" name="Straight Connector 33">
            <a:extLst>
              <a:ext uri="{FF2B5EF4-FFF2-40B4-BE49-F238E27FC236}">
                <a16:creationId xmlns:a16="http://schemas.microsoft.com/office/drawing/2014/main" id="{273CBA90-177F-4CB7-AC86-4CEDF8BDC0DD}"/>
              </a:ext>
            </a:extLst>
          </p:cNvPr>
          <p:cNvCxnSpPr>
            <a:cxnSpLocks/>
          </p:cNvCxnSpPr>
          <p:nvPr/>
        </p:nvCxnSpPr>
        <p:spPr>
          <a:xfrm>
            <a:off x="1995434" y="4572591"/>
            <a:ext cx="0" cy="1948333"/>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 name="Flowchart: Connector 35">
            <a:extLst>
              <a:ext uri="{FF2B5EF4-FFF2-40B4-BE49-F238E27FC236}">
                <a16:creationId xmlns:a16="http://schemas.microsoft.com/office/drawing/2014/main" id="{43744335-DA92-4A91-B7E1-5CF7C8575CC2}"/>
              </a:ext>
            </a:extLst>
          </p:cNvPr>
          <p:cNvSpPr/>
          <p:nvPr/>
        </p:nvSpPr>
        <p:spPr>
          <a:xfrm>
            <a:off x="1923434" y="644892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41" name="Rectangle 40">
            <a:extLst>
              <a:ext uri="{FF2B5EF4-FFF2-40B4-BE49-F238E27FC236}">
                <a16:creationId xmlns:a16="http://schemas.microsoft.com/office/drawing/2014/main" id="{48DB62B8-C985-4AE8-AFAB-00FFABE4BA44}"/>
              </a:ext>
            </a:extLst>
          </p:cNvPr>
          <p:cNvSpPr/>
          <p:nvPr/>
        </p:nvSpPr>
        <p:spPr>
          <a:xfrm>
            <a:off x="2028579" y="6046243"/>
            <a:ext cx="1731814" cy="400110"/>
          </a:xfrm>
          <a:prstGeom prst="rect">
            <a:avLst/>
          </a:prstGeom>
        </p:spPr>
        <p:txBody>
          <a:bodyPr wrap="square">
            <a:spAutoFit/>
          </a:bodyPr>
          <a:lstStyle/>
          <a:p>
            <a:r>
              <a:rPr lang="en-US" sz="1000"/>
              <a:t>29-Oct: Readiness Reporting Round 4 Results</a:t>
            </a:r>
            <a:endParaRPr lang="en-AU" sz="1000"/>
          </a:p>
        </p:txBody>
      </p:sp>
      <p:cxnSp>
        <p:nvCxnSpPr>
          <p:cNvPr id="42" name="Straight Connector 41">
            <a:extLst>
              <a:ext uri="{FF2B5EF4-FFF2-40B4-BE49-F238E27FC236}">
                <a16:creationId xmlns:a16="http://schemas.microsoft.com/office/drawing/2014/main" id="{06928E74-CDD3-4C3E-901B-FA9AE9A63B89}"/>
              </a:ext>
            </a:extLst>
          </p:cNvPr>
          <p:cNvCxnSpPr>
            <a:cxnSpLocks/>
          </p:cNvCxnSpPr>
          <p:nvPr/>
        </p:nvCxnSpPr>
        <p:spPr>
          <a:xfrm>
            <a:off x="2514600" y="4537404"/>
            <a:ext cx="0" cy="140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91A304F6-8BC7-46B0-85BA-F1F0EB4C99A6}"/>
              </a:ext>
            </a:extLst>
          </p:cNvPr>
          <p:cNvSpPr/>
          <p:nvPr/>
        </p:nvSpPr>
        <p:spPr>
          <a:xfrm>
            <a:off x="2438211" y="591317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46" name="Flowchart: Connector 45">
            <a:extLst>
              <a:ext uri="{FF2B5EF4-FFF2-40B4-BE49-F238E27FC236}">
                <a16:creationId xmlns:a16="http://schemas.microsoft.com/office/drawing/2014/main" id="{A0A49847-D2B5-49E9-B548-42BEB95BDFFF}"/>
              </a:ext>
            </a:extLst>
          </p:cNvPr>
          <p:cNvSpPr/>
          <p:nvPr/>
        </p:nvSpPr>
        <p:spPr>
          <a:xfrm>
            <a:off x="3499890" y="497746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47" name="Straight Connector 46">
            <a:extLst>
              <a:ext uri="{FF2B5EF4-FFF2-40B4-BE49-F238E27FC236}">
                <a16:creationId xmlns:a16="http://schemas.microsoft.com/office/drawing/2014/main" id="{7B668260-37EC-4D99-AA32-F54758E8DEB9}"/>
              </a:ext>
            </a:extLst>
          </p:cNvPr>
          <p:cNvCxnSpPr>
            <a:cxnSpLocks/>
          </p:cNvCxnSpPr>
          <p:nvPr/>
        </p:nvCxnSpPr>
        <p:spPr>
          <a:xfrm flipV="1">
            <a:off x="3577230" y="4511849"/>
            <a:ext cx="0" cy="46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3CE1B3D3-5A03-4B50-B148-327B923A7A0A}"/>
              </a:ext>
            </a:extLst>
          </p:cNvPr>
          <p:cNvSpPr/>
          <p:nvPr/>
        </p:nvSpPr>
        <p:spPr>
          <a:xfrm>
            <a:off x="3181402" y="5098214"/>
            <a:ext cx="1567580" cy="400110"/>
          </a:xfrm>
          <a:prstGeom prst="rect">
            <a:avLst/>
          </a:prstGeom>
        </p:spPr>
        <p:txBody>
          <a:bodyPr wrap="square">
            <a:spAutoFit/>
          </a:bodyPr>
          <a:lstStyle/>
          <a:p>
            <a:r>
              <a:rPr lang="en-US" sz="1000"/>
              <a:t>10-Dec: Readiness Reporting Round 5 Results</a:t>
            </a:r>
            <a:endParaRPr lang="en-AU" sz="1000"/>
          </a:p>
        </p:txBody>
      </p:sp>
      <p:sp>
        <p:nvSpPr>
          <p:cNvPr id="10" name="Rectangle 9">
            <a:extLst>
              <a:ext uri="{FF2B5EF4-FFF2-40B4-BE49-F238E27FC236}">
                <a16:creationId xmlns:a16="http://schemas.microsoft.com/office/drawing/2014/main" id="{E679F1FA-6CC9-42F6-8706-9F09C2AEEBF4}"/>
              </a:ext>
            </a:extLst>
          </p:cNvPr>
          <p:cNvSpPr/>
          <p:nvPr/>
        </p:nvSpPr>
        <p:spPr>
          <a:xfrm>
            <a:off x="524724" y="3811177"/>
            <a:ext cx="1124026" cy="307777"/>
          </a:xfrm>
          <a:prstGeom prst="rect">
            <a:avLst/>
          </a:prstGeom>
          <a:solidFill>
            <a:schemeClr val="bg2"/>
          </a:solidFill>
        </p:spPr>
        <p:txBody>
          <a:bodyPr wrap="none">
            <a:spAutoFit/>
          </a:bodyPr>
          <a:lstStyle/>
          <a:p>
            <a:r>
              <a:rPr lang="en-AU" sz="1400" b="1">
                <a:solidFill>
                  <a:schemeClr val="bg2">
                    <a:lumMod val="25000"/>
                  </a:schemeClr>
                </a:solidFill>
              </a:rPr>
              <a:t>Jul-Dec 2020</a:t>
            </a:r>
          </a:p>
        </p:txBody>
      </p:sp>
      <p:sp>
        <p:nvSpPr>
          <p:cNvPr id="53" name="Rectangle 52">
            <a:extLst>
              <a:ext uri="{FF2B5EF4-FFF2-40B4-BE49-F238E27FC236}">
                <a16:creationId xmlns:a16="http://schemas.microsoft.com/office/drawing/2014/main" id="{5CD54AC4-B675-4937-A52E-3F53773C9EA8}"/>
              </a:ext>
            </a:extLst>
          </p:cNvPr>
          <p:cNvSpPr/>
          <p:nvPr/>
        </p:nvSpPr>
        <p:spPr>
          <a:xfrm>
            <a:off x="4697638" y="2961491"/>
            <a:ext cx="1656344" cy="369332"/>
          </a:xfrm>
          <a:prstGeom prst="rect">
            <a:avLst/>
          </a:prstGeom>
        </p:spPr>
        <p:txBody>
          <a:bodyPr wrap="square" anchor="t">
            <a:spAutoFit/>
          </a:bodyPr>
          <a:lstStyle/>
          <a:p>
            <a:r>
              <a:rPr lang="en-US" sz="900"/>
              <a:t>9-Mar: AEMO Metering Solution Go-Live</a:t>
            </a:r>
          </a:p>
        </p:txBody>
      </p:sp>
      <p:sp>
        <p:nvSpPr>
          <p:cNvPr id="54" name="Rectangle 53">
            <a:extLst>
              <a:ext uri="{FF2B5EF4-FFF2-40B4-BE49-F238E27FC236}">
                <a16:creationId xmlns:a16="http://schemas.microsoft.com/office/drawing/2014/main" id="{44C387BD-40BF-45AC-B14D-C4F9BF0CB8C3}"/>
              </a:ext>
            </a:extLst>
          </p:cNvPr>
          <p:cNvSpPr/>
          <p:nvPr/>
        </p:nvSpPr>
        <p:spPr>
          <a:xfrm>
            <a:off x="5524223" y="1963942"/>
            <a:ext cx="1506436" cy="733534"/>
          </a:xfrm>
          <a:prstGeom prst="rect">
            <a:avLst/>
          </a:prstGeom>
        </p:spPr>
        <p:txBody>
          <a:bodyPr wrap="square">
            <a:spAutoFit/>
          </a:bodyPr>
          <a:lstStyle/>
          <a:p>
            <a:pPr fontAlgn="base">
              <a:spcAft>
                <a:spcPts val="200"/>
              </a:spcAft>
            </a:pPr>
            <a:r>
              <a:rPr lang="en-AU" sz="1000"/>
              <a:t>1-Apr: 5-min Bidding Phased Go-Live begins</a:t>
            </a:r>
          </a:p>
          <a:p>
            <a:pPr fontAlgn="base">
              <a:spcAft>
                <a:spcPts val="200"/>
              </a:spcAft>
            </a:pPr>
            <a:r>
              <a:rPr lang="en-AU" sz="1000"/>
              <a:t>1 Apr: Settlement Platform Go-Live</a:t>
            </a:r>
          </a:p>
        </p:txBody>
      </p:sp>
      <p:cxnSp>
        <p:nvCxnSpPr>
          <p:cNvPr id="60" name="Straight Connector 59">
            <a:extLst>
              <a:ext uri="{FF2B5EF4-FFF2-40B4-BE49-F238E27FC236}">
                <a16:creationId xmlns:a16="http://schemas.microsoft.com/office/drawing/2014/main" id="{07331890-24F7-415C-89BD-B10FA95DFBCB}"/>
              </a:ext>
            </a:extLst>
          </p:cNvPr>
          <p:cNvCxnSpPr>
            <a:cxnSpLocks/>
          </p:cNvCxnSpPr>
          <p:nvPr/>
        </p:nvCxnSpPr>
        <p:spPr>
          <a:xfrm>
            <a:off x="5525810" y="3492087"/>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09CF12-9723-459D-8A51-5F4BF77CAAB3}"/>
              </a:ext>
            </a:extLst>
          </p:cNvPr>
          <p:cNvCxnSpPr>
            <a:cxnSpLocks/>
          </p:cNvCxnSpPr>
          <p:nvPr/>
        </p:nvCxnSpPr>
        <p:spPr>
          <a:xfrm>
            <a:off x="6098539" y="2854156"/>
            <a:ext cx="0" cy="129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8" name="Star: 6 Points 57">
            <a:extLst>
              <a:ext uri="{FF2B5EF4-FFF2-40B4-BE49-F238E27FC236}">
                <a16:creationId xmlns:a16="http://schemas.microsoft.com/office/drawing/2014/main" id="{B6892E52-69F1-4902-8FDF-CF6333852A13}"/>
              </a:ext>
            </a:extLst>
          </p:cNvPr>
          <p:cNvSpPr/>
          <p:nvPr/>
        </p:nvSpPr>
        <p:spPr>
          <a:xfrm>
            <a:off x="6008539" y="2640856"/>
            <a:ext cx="198000" cy="198000"/>
          </a:xfrm>
          <a:prstGeom prst="star6">
            <a:avLst/>
          </a:prstGeom>
          <a:solidFill>
            <a:srgbClr val="583A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Straight Connector 43">
            <a:extLst>
              <a:ext uri="{FF2B5EF4-FFF2-40B4-BE49-F238E27FC236}">
                <a16:creationId xmlns:a16="http://schemas.microsoft.com/office/drawing/2014/main" id="{593A9531-A2CD-472E-B025-8ACDE87A1920}"/>
              </a:ext>
            </a:extLst>
          </p:cNvPr>
          <p:cNvCxnSpPr>
            <a:cxnSpLocks/>
          </p:cNvCxnSpPr>
          <p:nvPr/>
        </p:nvCxnSpPr>
        <p:spPr>
          <a:xfrm>
            <a:off x="9205455" y="3492087"/>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0" name="Star: 6 Points 49">
            <a:extLst>
              <a:ext uri="{FF2B5EF4-FFF2-40B4-BE49-F238E27FC236}">
                <a16:creationId xmlns:a16="http://schemas.microsoft.com/office/drawing/2014/main" id="{24C209B6-90AF-4E2B-9218-B78B6F8BB8F0}"/>
              </a:ext>
            </a:extLst>
          </p:cNvPr>
          <p:cNvSpPr/>
          <p:nvPr/>
        </p:nvSpPr>
        <p:spPr>
          <a:xfrm>
            <a:off x="5425223" y="3403156"/>
            <a:ext cx="198000" cy="198000"/>
          </a:xfrm>
          <a:prstGeom prst="star6">
            <a:avLst/>
          </a:prstGeom>
          <a:solidFill>
            <a:srgbClr val="583A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Star: 6 Points 54">
            <a:extLst>
              <a:ext uri="{FF2B5EF4-FFF2-40B4-BE49-F238E27FC236}">
                <a16:creationId xmlns:a16="http://schemas.microsoft.com/office/drawing/2014/main" id="{1D99A1F7-77B0-4CCE-B2AE-88A0FEB92AC2}"/>
              </a:ext>
            </a:extLst>
          </p:cNvPr>
          <p:cNvSpPr/>
          <p:nvPr/>
        </p:nvSpPr>
        <p:spPr>
          <a:xfrm>
            <a:off x="9103634" y="3372400"/>
            <a:ext cx="216000" cy="216000"/>
          </a:xfrm>
          <a:prstGeom prst="star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6" name="Straight Connector 55">
            <a:extLst>
              <a:ext uri="{FF2B5EF4-FFF2-40B4-BE49-F238E27FC236}">
                <a16:creationId xmlns:a16="http://schemas.microsoft.com/office/drawing/2014/main" id="{6ACC7876-3B1B-469B-B957-A077385AEFCF}"/>
              </a:ext>
            </a:extLst>
          </p:cNvPr>
          <p:cNvCxnSpPr>
            <a:cxnSpLocks/>
          </p:cNvCxnSpPr>
          <p:nvPr/>
        </p:nvCxnSpPr>
        <p:spPr>
          <a:xfrm>
            <a:off x="7505540" y="4585329"/>
            <a:ext cx="7249" cy="100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BE95068-12F6-447E-9F82-7FE6DCB1AB5B}"/>
              </a:ext>
            </a:extLst>
          </p:cNvPr>
          <p:cNvSpPr/>
          <p:nvPr/>
        </p:nvSpPr>
        <p:spPr>
          <a:xfrm>
            <a:off x="6817324" y="5819867"/>
            <a:ext cx="1195582" cy="400110"/>
          </a:xfrm>
          <a:prstGeom prst="rect">
            <a:avLst/>
          </a:prstGeom>
        </p:spPr>
        <p:txBody>
          <a:bodyPr wrap="square">
            <a:spAutoFit/>
          </a:bodyPr>
          <a:lstStyle/>
          <a:p>
            <a:pPr algn="ctr">
              <a:spcAft>
                <a:spcPts val="200"/>
              </a:spcAft>
            </a:pPr>
            <a:r>
              <a:rPr lang="en-AU" sz="1000"/>
              <a:t>5-Jul:5MS Market Trial starts</a:t>
            </a:r>
          </a:p>
        </p:txBody>
      </p:sp>
      <p:sp>
        <p:nvSpPr>
          <p:cNvPr id="64" name="Flowchart: Connector 63">
            <a:extLst>
              <a:ext uri="{FF2B5EF4-FFF2-40B4-BE49-F238E27FC236}">
                <a16:creationId xmlns:a16="http://schemas.microsoft.com/office/drawing/2014/main" id="{127923D5-309E-43DF-A399-8DF6067EC4D7}"/>
              </a:ext>
            </a:extLst>
          </p:cNvPr>
          <p:cNvSpPr/>
          <p:nvPr/>
        </p:nvSpPr>
        <p:spPr>
          <a:xfrm>
            <a:off x="7443897" y="561161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5" name="Rectangle 64">
            <a:extLst>
              <a:ext uri="{FF2B5EF4-FFF2-40B4-BE49-F238E27FC236}">
                <a16:creationId xmlns:a16="http://schemas.microsoft.com/office/drawing/2014/main" id="{0248506B-DD7E-4521-AD17-20FA102E4DEA}"/>
              </a:ext>
            </a:extLst>
          </p:cNvPr>
          <p:cNvSpPr/>
          <p:nvPr/>
        </p:nvSpPr>
        <p:spPr>
          <a:xfrm>
            <a:off x="7901123" y="5800817"/>
            <a:ext cx="1304332" cy="400110"/>
          </a:xfrm>
          <a:prstGeom prst="rect">
            <a:avLst/>
          </a:prstGeom>
        </p:spPr>
        <p:txBody>
          <a:bodyPr wrap="square">
            <a:spAutoFit/>
          </a:bodyPr>
          <a:lstStyle/>
          <a:p>
            <a:pPr algn="ctr">
              <a:spcAft>
                <a:spcPts val="200"/>
              </a:spcAft>
            </a:pPr>
            <a:r>
              <a:rPr lang="en-AU" sz="1000"/>
              <a:t>27-Aug:5MS Market Trial concludes</a:t>
            </a:r>
          </a:p>
        </p:txBody>
      </p:sp>
      <p:sp>
        <p:nvSpPr>
          <p:cNvPr id="67" name="Rectangle 66">
            <a:extLst>
              <a:ext uri="{FF2B5EF4-FFF2-40B4-BE49-F238E27FC236}">
                <a16:creationId xmlns:a16="http://schemas.microsoft.com/office/drawing/2014/main" id="{41519452-519A-4423-8559-8BFD54ADEB71}"/>
              </a:ext>
            </a:extLst>
          </p:cNvPr>
          <p:cNvSpPr/>
          <p:nvPr/>
        </p:nvSpPr>
        <p:spPr>
          <a:xfrm>
            <a:off x="7540641" y="5168065"/>
            <a:ext cx="779380" cy="369332"/>
          </a:xfrm>
          <a:prstGeom prst="rect">
            <a:avLst/>
          </a:prstGeom>
        </p:spPr>
        <p:txBody>
          <a:bodyPr wrap="none">
            <a:spAutoFit/>
          </a:bodyPr>
          <a:lstStyle/>
          <a:p>
            <a:pPr algn="ctr"/>
            <a:r>
              <a:rPr lang="en-AU" sz="900" b="1">
                <a:solidFill>
                  <a:srgbClr val="583A5F"/>
                </a:solidFill>
              </a:rPr>
              <a:t>5MS </a:t>
            </a:r>
          </a:p>
          <a:p>
            <a:pPr algn="ctr"/>
            <a:r>
              <a:rPr lang="en-AU" sz="900" b="1">
                <a:solidFill>
                  <a:srgbClr val="583A5F"/>
                </a:solidFill>
              </a:rPr>
              <a:t>Market Trial</a:t>
            </a:r>
          </a:p>
        </p:txBody>
      </p:sp>
      <p:cxnSp>
        <p:nvCxnSpPr>
          <p:cNvPr id="68" name="Straight Arrow Connector 67">
            <a:extLst>
              <a:ext uri="{FF2B5EF4-FFF2-40B4-BE49-F238E27FC236}">
                <a16:creationId xmlns:a16="http://schemas.microsoft.com/office/drawing/2014/main" id="{4B9CCD7B-01B2-43C5-8CAE-6E2785D9428C}"/>
              </a:ext>
            </a:extLst>
          </p:cNvPr>
          <p:cNvCxnSpPr/>
          <p:nvPr/>
        </p:nvCxnSpPr>
        <p:spPr>
          <a:xfrm>
            <a:off x="7721124" y="5674087"/>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4B4C3B-BC1D-4694-80B3-3FD11657D53F}"/>
              </a:ext>
            </a:extLst>
          </p:cNvPr>
          <p:cNvCxnSpPr>
            <a:cxnSpLocks/>
          </p:cNvCxnSpPr>
          <p:nvPr/>
        </p:nvCxnSpPr>
        <p:spPr>
          <a:xfrm>
            <a:off x="8261495" y="4555913"/>
            <a:ext cx="7249" cy="100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701738-66EE-4848-9390-0856FE498544}"/>
              </a:ext>
            </a:extLst>
          </p:cNvPr>
          <p:cNvCxnSpPr>
            <a:cxnSpLocks/>
          </p:cNvCxnSpPr>
          <p:nvPr/>
        </p:nvCxnSpPr>
        <p:spPr>
          <a:xfrm>
            <a:off x="5536432" y="4593140"/>
            <a:ext cx="0" cy="15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2" name="Flowchart: Connector 71">
            <a:extLst>
              <a:ext uri="{FF2B5EF4-FFF2-40B4-BE49-F238E27FC236}">
                <a16:creationId xmlns:a16="http://schemas.microsoft.com/office/drawing/2014/main" id="{A8F556DA-1C7D-4CE5-AFE1-449C81EF7E52}"/>
              </a:ext>
            </a:extLst>
          </p:cNvPr>
          <p:cNvSpPr/>
          <p:nvPr/>
        </p:nvSpPr>
        <p:spPr>
          <a:xfrm>
            <a:off x="2998235" y="4647677"/>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74" name="Straight Arrow Connector 73">
            <a:extLst>
              <a:ext uri="{FF2B5EF4-FFF2-40B4-BE49-F238E27FC236}">
                <a16:creationId xmlns:a16="http://schemas.microsoft.com/office/drawing/2014/main" id="{B53DF9A2-B8CA-443C-BE34-FFDCA710E480}"/>
              </a:ext>
            </a:extLst>
          </p:cNvPr>
          <p:cNvCxnSpPr>
            <a:cxnSpLocks/>
          </p:cNvCxnSpPr>
          <p:nvPr/>
        </p:nvCxnSpPr>
        <p:spPr>
          <a:xfrm flipV="1">
            <a:off x="3212802" y="4749266"/>
            <a:ext cx="1656000" cy="802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6A78A5A-510D-4BEF-92FB-9CE8B835E017}"/>
              </a:ext>
            </a:extLst>
          </p:cNvPr>
          <p:cNvSpPr txBox="1"/>
          <p:nvPr/>
        </p:nvSpPr>
        <p:spPr>
          <a:xfrm>
            <a:off x="3801018" y="4609956"/>
            <a:ext cx="692332" cy="369332"/>
          </a:xfrm>
          <a:prstGeom prst="rect">
            <a:avLst/>
          </a:prstGeom>
          <a:solidFill>
            <a:schemeClr val="bg2"/>
          </a:solidFill>
        </p:spPr>
        <p:txBody>
          <a:bodyPr wrap="square" rtlCol="0">
            <a:spAutoFit/>
          </a:bodyPr>
          <a:lstStyle/>
          <a:p>
            <a:pPr algn="ctr"/>
            <a:r>
              <a:rPr lang="en-AU" sz="900" b="1">
                <a:solidFill>
                  <a:srgbClr val="583A5F"/>
                </a:solidFill>
              </a:rPr>
              <a:t>Dispatch Testing</a:t>
            </a:r>
            <a:endParaRPr lang="en-AU" sz="1200" b="1">
              <a:solidFill>
                <a:srgbClr val="583A5F"/>
              </a:solidFill>
            </a:endParaRPr>
          </a:p>
        </p:txBody>
      </p:sp>
      <p:sp>
        <p:nvSpPr>
          <p:cNvPr id="76" name="Rectangle 75">
            <a:extLst>
              <a:ext uri="{FF2B5EF4-FFF2-40B4-BE49-F238E27FC236}">
                <a16:creationId xmlns:a16="http://schemas.microsoft.com/office/drawing/2014/main" id="{186EB269-6A5A-42F9-B9DF-D182F5D86FC8}"/>
              </a:ext>
            </a:extLst>
          </p:cNvPr>
          <p:cNvSpPr/>
          <p:nvPr/>
        </p:nvSpPr>
        <p:spPr>
          <a:xfrm>
            <a:off x="4253575" y="6270387"/>
            <a:ext cx="1912536" cy="400110"/>
          </a:xfrm>
          <a:prstGeom prst="rect">
            <a:avLst/>
          </a:prstGeom>
          <a:solidFill>
            <a:schemeClr val="bg2"/>
          </a:solidFill>
        </p:spPr>
        <p:txBody>
          <a:bodyPr wrap="square">
            <a:spAutoFit/>
          </a:bodyPr>
          <a:lstStyle/>
          <a:p>
            <a:pPr algn="ctr">
              <a:spcAft>
                <a:spcPts val="200"/>
              </a:spcAft>
            </a:pPr>
            <a:r>
              <a:rPr lang="en-AU" sz="1000"/>
              <a:t>17-Feb: Settlements Industry Test starts &amp; 15-Mar: concludes</a:t>
            </a:r>
          </a:p>
        </p:txBody>
      </p:sp>
      <p:sp>
        <p:nvSpPr>
          <p:cNvPr id="78" name="Flowchart: Connector 77">
            <a:extLst>
              <a:ext uri="{FF2B5EF4-FFF2-40B4-BE49-F238E27FC236}">
                <a16:creationId xmlns:a16="http://schemas.microsoft.com/office/drawing/2014/main" id="{D0717B98-FB77-43E5-96C9-46B43127BF1C}"/>
              </a:ext>
            </a:extLst>
          </p:cNvPr>
          <p:cNvSpPr/>
          <p:nvPr/>
        </p:nvSpPr>
        <p:spPr>
          <a:xfrm>
            <a:off x="5474402" y="545714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79" name="Straight Arrow Connector 78">
            <a:extLst>
              <a:ext uri="{FF2B5EF4-FFF2-40B4-BE49-F238E27FC236}">
                <a16:creationId xmlns:a16="http://schemas.microsoft.com/office/drawing/2014/main" id="{4563181B-AC90-491D-ACF2-6CBFF08B499C}"/>
              </a:ext>
            </a:extLst>
          </p:cNvPr>
          <p:cNvCxnSpPr/>
          <p:nvPr/>
        </p:nvCxnSpPr>
        <p:spPr>
          <a:xfrm>
            <a:off x="5087574" y="5546757"/>
            <a:ext cx="360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946DF00F-F14A-4DD0-A9EF-0939CEF0C426}"/>
              </a:ext>
            </a:extLst>
          </p:cNvPr>
          <p:cNvSpPr/>
          <p:nvPr/>
        </p:nvSpPr>
        <p:spPr>
          <a:xfrm>
            <a:off x="4956304" y="5558908"/>
            <a:ext cx="641522" cy="338554"/>
          </a:xfrm>
          <a:prstGeom prst="rect">
            <a:avLst/>
          </a:prstGeom>
        </p:spPr>
        <p:txBody>
          <a:bodyPr wrap="none">
            <a:spAutoFit/>
          </a:bodyPr>
          <a:lstStyle/>
          <a:p>
            <a:pPr algn="ctr"/>
            <a:r>
              <a:rPr lang="en-AU" sz="800" b="1">
                <a:solidFill>
                  <a:srgbClr val="583A5F"/>
                </a:solidFill>
              </a:rPr>
              <a:t>Settlem’ts </a:t>
            </a:r>
          </a:p>
          <a:p>
            <a:pPr algn="ctr"/>
            <a:r>
              <a:rPr lang="en-AU" sz="800" b="1">
                <a:solidFill>
                  <a:srgbClr val="583A5F"/>
                </a:solidFill>
              </a:rPr>
              <a:t>Testing</a:t>
            </a:r>
          </a:p>
        </p:txBody>
      </p:sp>
      <p:sp>
        <p:nvSpPr>
          <p:cNvPr id="81" name="Rectangle 80">
            <a:extLst>
              <a:ext uri="{FF2B5EF4-FFF2-40B4-BE49-F238E27FC236}">
                <a16:creationId xmlns:a16="http://schemas.microsoft.com/office/drawing/2014/main" id="{81900A78-E280-4965-9B67-344F2A8E95D8}"/>
              </a:ext>
            </a:extLst>
          </p:cNvPr>
          <p:cNvSpPr/>
          <p:nvPr/>
        </p:nvSpPr>
        <p:spPr>
          <a:xfrm>
            <a:off x="4442074" y="6640304"/>
            <a:ext cx="1603923" cy="380480"/>
          </a:xfrm>
          <a:prstGeom prst="rect">
            <a:avLst/>
          </a:prstGeom>
          <a:solidFill>
            <a:schemeClr val="bg2"/>
          </a:solidFill>
        </p:spPr>
        <p:txBody>
          <a:bodyPr wrap="square" lIns="36000" tIns="36000" rIns="36000" bIns="36000">
            <a:spAutoFit/>
          </a:bodyPr>
          <a:lstStyle/>
          <a:p>
            <a:pPr algn="ctr">
              <a:spcAft>
                <a:spcPts val="200"/>
              </a:spcAft>
            </a:pPr>
            <a:r>
              <a:rPr lang="en-AU" sz="1000"/>
              <a:t>1-Feb Retail MDM/B2M starts &amp; 3-Mar: concludes</a:t>
            </a:r>
          </a:p>
        </p:txBody>
      </p:sp>
      <p:sp>
        <p:nvSpPr>
          <p:cNvPr id="82" name="Rectangle 81">
            <a:extLst>
              <a:ext uri="{FF2B5EF4-FFF2-40B4-BE49-F238E27FC236}">
                <a16:creationId xmlns:a16="http://schemas.microsoft.com/office/drawing/2014/main" id="{C05FCDD6-E9FF-4093-9C79-C7A1F5FB8E68}"/>
              </a:ext>
            </a:extLst>
          </p:cNvPr>
          <p:cNvSpPr/>
          <p:nvPr/>
        </p:nvSpPr>
        <p:spPr>
          <a:xfrm>
            <a:off x="4932526" y="5926936"/>
            <a:ext cx="694421" cy="215444"/>
          </a:xfrm>
          <a:prstGeom prst="rect">
            <a:avLst/>
          </a:prstGeom>
        </p:spPr>
        <p:txBody>
          <a:bodyPr wrap="none">
            <a:spAutoFit/>
          </a:bodyPr>
          <a:lstStyle/>
          <a:p>
            <a:r>
              <a:rPr lang="en-AU" sz="800" b="1">
                <a:solidFill>
                  <a:srgbClr val="583A5F"/>
                </a:solidFill>
              </a:rPr>
              <a:t>MDM/B2M </a:t>
            </a:r>
          </a:p>
        </p:txBody>
      </p:sp>
      <p:sp>
        <p:nvSpPr>
          <p:cNvPr id="83" name="Flowchart: Connector 82">
            <a:extLst>
              <a:ext uri="{FF2B5EF4-FFF2-40B4-BE49-F238E27FC236}">
                <a16:creationId xmlns:a16="http://schemas.microsoft.com/office/drawing/2014/main" id="{C5C6A265-B268-4F06-B481-8A7EDDF3E9F8}"/>
              </a:ext>
            </a:extLst>
          </p:cNvPr>
          <p:cNvSpPr/>
          <p:nvPr/>
        </p:nvSpPr>
        <p:spPr>
          <a:xfrm>
            <a:off x="5464432" y="6095027"/>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84" name="Flowchart: Connector 83">
            <a:extLst>
              <a:ext uri="{FF2B5EF4-FFF2-40B4-BE49-F238E27FC236}">
                <a16:creationId xmlns:a16="http://schemas.microsoft.com/office/drawing/2014/main" id="{52DD65EB-56BA-4296-A37D-3B2F68554D80}"/>
              </a:ext>
            </a:extLst>
          </p:cNvPr>
          <p:cNvSpPr/>
          <p:nvPr/>
        </p:nvSpPr>
        <p:spPr>
          <a:xfrm>
            <a:off x="4915248" y="610571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85" name="Straight Connector 84">
            <a:extLst>
              <a:ext uri="{FF2B5EF4-FFF2-40B4-BE49-F238E27FC236}">
                <a16:creationId xmlns:a16="http://schemas.microsoft.com/office/drawing/2014/main" id="{75EAEF70-F62A-4943-89E4-620DCCA779E3}"/>
              </a:ext>
            </a:extLst>
          </p:cNvPr>
          <p:cNvCxnSpPr>
            <a:cxnSpLocks/>
          </p:cNvCxnSpPr>
          <p:nvPr/>
        </p:nvCxnSpPr>
        <p:spPr>
          <a:xfrm>
            <a:off x="4988787" y="4573063"/>
            <a:ext cx="0" cy="15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3" name="Flowchart: Connector 72">
            <a:extLst>
              <a:ext uri="{FF2B5EF4-FFF2-40B4-BE49-F238E27FC236}">
                <a16:creationId xmlns:a16="http://schemas.microsoft.com/office/drawing/2014/main" id="{E1484352-5A87-48DD-816A-3D20B6661592}"/>
              </a:ext>
            </a:extLst>
          </p:cNvPr>
          <p:cNvSpPr/>
          <p:nvPr/>
        </p:nvSpPr>
        <p:spPr>
          <a:xfrm>
            <a:off x="4929552" y="463530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7" name="Flowchart: Connector 76">
            <a:extLst>
              <a:ext uri="{FF2B5EF4-FFF2-40B4-BE49-F238E27FC236}">
                <a16:creationId xmlns:a16="http://schemas.microsoft.com/office/drawing/2014/main" id="{13C993B9-5DCE-4570-B451-C17A7E03485D}"/>
              </a:ext>
            </a:extLst>
          </p:cNvPr>
          <p:cNvSpPr/>
          <p:nvPr/>
        </p:nvSpPr>
        <p:spPr>
          <a:xfrm>
            <a:off x="4916449" y="544932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1" name="Rectangle 70">
            <a:extLst>
              <a:ext uri="{FF2B5EF4-FFF2-40B4-BE49-F238E27FC236}">
                <a16:creationId xmlns:a16="http://schemas.microsoft.com/office/drawing/2014/main" id="{070F2C9B-5E1D-4F5E-9470-56FDA015AA09}"/>
              </a:ext>
            </a:extLst>
          </p:cNvPr>
          <p:cNvSpPr/>
          <p:nvPr/>
        </p:nvSpPr>
        <p:spPr>
          <a:xfrm>
            <a:off x="4447247" y="4816616"/>
            <a:ext cx="1342699" cy="461665"/>
          </a:xfrm>
          <a:prstGeom prst="rect">
            <a:avLst/>
          </a:prstGeom>
          <a:solidFill>
            <a:schemeClr val="bg2"/>
          </a:solidFill>
        </p:spPr>
        <p:txBody>
          <a:bodyPr wrap="square" lIns="0" tIns="0" rIns="0" bIns="0">
            <a:spAutoFit/>
          </a:bodyPr>
          <a:lstStyle/>
          <a:p>
            <a:pPr algn="ctr">
              <a:spcAft>
                <a:spcPts val="200"/>
              </a:spcAft>
            </a:pPr>
            <a:r>
              <a:rPr lang="en-AU" sz="1000"/>
              <a:t>29-Nov: Dispatch Industry Test starts &amp; 15 Mar concludes</a:t>
            </a:r>
          </a:p>
        </p:txBody>
      </p:sp>
      <p:cxnSp>
        <p:nvCxnSpPr>
          <p:cNvPr id="86" name="Straight Arrow Connector 85">
            <a:extLst>
              <a:ext uri="{FF2B5EF4-FFF2-40B4-BE49-F238E27FC236}">
                <a16:creationId xmlns:a16="http://schemas.microsoft.com/office/drawing/2014/main" id="{7D609D86-429C-4245-A6A9-D448F2C8EB2A}"/>
              </a:ext>
            </a:extLst>
          </p:cNvPr>
          <p:cNvCxnSpPr/>
          <p:nvPr/>
        </p:nvCxnSpPr>
        <p:spPr>
          <a:xfrm>
            <a:off x="5125095" y="6200927"/>
            <a:ext cx="288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0" name="Flowchart: Connector 89">
            <a:extLst>
              <a:ext uri="{FF2B5EF4-FFF2-40B4-BE49-F238E27FC236}">
                <a16:creationId xmlns:a16="http://schemas.microsoft.com/office/drawing/2014/main" id="{A3E9E391-7000-4A5B-AAEC-E8881409C8A4}"/>
              </a:ext>
            </a:extLst>
          </p:cNvPr>
          <p:cNvSpPr/>
          <p:nvPr/>
        </p:nvSpPr>
        <p:spPr>
          <a:xfrm>
            <a:off x="8196263" y="560191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graphicFrame>
        <p:nvGraphicFramePr>
          <p:cNvPr id="7" name="Table 6">
            <a:extLst>
              <a:ext uri="{FF2B5EF4-FFF2-40B4-BE49-F238E27FC236}">
                <a16:creationId xmlns:a16="http://schemas.microsoft.com/office/drawing/2014/main" id="{402C4453-419F-4922-ADBD-0EDC690D07B7}"/>
              </a:ext>
            </a:extLst>
          </p:cNvPr>
          <p:cNvGraphicFramePr>
            <a:graphicFrameLocks noGrp="1"/>
          </p:cNvGraphicFramePr>
          <p:nvPr>
            <p:extLst>
              <p:ext uri="{D42A27DB-BD31-4B8C-83A1-F6EECF244321}">
                <p14:modId xmlns:p14="http://schemas.microsoft.com/office/powerpoint/2010/main" val="1299445758"/>
              </p:ext>
            </p:extLst>
          </p:nvPr>
        </p:nvGraphicFramePr>
        <p:xfrm>
          <a:off x="9219059" y="5840973"/>
          <a:ext cx="1410841" cy="1343635"/>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129113556"/>
                    </a:ext>
                  </a:extLst>
                </a:gridCol>
                <a:gridCol w="1078273">
                  <a:extLst>
                    <a:ext uri="{9D8B030D-6E8A-4147-A177-3AD203B41FA5}">
                      <a16:colId xmlns:a16="http://schemas.microsoft.com/office/drawing/2014/main" val="1325644438"/>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342539"/>
                  </a:ext>
                </a:extLst>
              </a:tr>
              <a:tr h="268362">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Readiness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32073060"/>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System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667596111"/>
                  </a:ext>
                </a:extLst>
              </a:tr>
              <a:tr h="254417">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System go-live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193570817"/>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Rule commencement</a:t>
                      </a:r>
                    </a:p>
                  </a:txBody>
                  <a:tcPr marL="36000" marR="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01034911"/>
                  </a:ext>
                </a:extLst>
              </a:tr>
            </a:tbl>
          </a:graphicData>
        </a:graphic>
      </p:graphicFrame>
      <p:sp>
        <p:nvSpPr>
          <p:cNvPr id="4" name="Slide Number Placeholder 3">
            <a:extLst>
              <a:ext uri="{FF2B5EF4-FFF2-40B4-BE49-F238E27FC236}">
                <a16:creationId xmlns:a16="http://schemas.microsoft.com/office/drawing/2014/main" id="{5D87E0BA-B972-44AE-80DF-FAE77AC39453}"/>
              </a:ext>
            </a:extLst>
          </p:cNvPr>
          <p:cNvSpPr>
            <a:spLocks noGrp="1"/>
          </p:cNvSpPr>
          <p:nvPr>
            <p:ph type="sldNum" sz="quarter" idx="12"/>
          </p:nvPr>
        </p:nvSpPr>
        <p:spPr>
          <a:xfrm>
            <a:off x="10267950" y="7134225"/>
            <a:ext cx="236592" cy="282774"/>
          </a:xfrm>
        </p:spPr>
        <p:txBody>
          <a:bodyPr lIns="36000" tIns="36000" rIns="36000" bIns="36000"/>
          <a:lstStyle/>
          <a:p>
            <a:fld id="{4EC81F68-4976-451A-B2E9-79BCBD2F70CC}" type="slidenum">
              <a:rPr lang="en-AU" smtClean="0"/>
              <a:t>23</a:t>
            </a:fld>
            <a:endParaRPr lang="en-AU"/>
          </a:p>
        </p:txBody>
      </p:sp>
      <p:sp>
        <p:nvSpPr>
          <p:cNvPr id="92" name="Flowchart: Connector 91">
            <a:extLst>
              <a:ext uri="{FF2B5EF4-FFF2-40B4-BE49-F238E27FC236}">
                <a16:creationId xmlns:a16="http://schemas.microsoft.com/office/drawing/2014/main" id="{F3C272D8-21A8-44F2-9819-6E65B85E8A5F}"/>
              </a:ext>
            </a:extLst>
          </p:cNvPr>
          <p:cNvSpPr/>
          <p:nvPr/>
        </p:nvSpPr>
        <p:spPr>
          <a:xfrm>
            <a:off x="9328146" y="6122955"/>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93" name="Flowchart: Connector 92">
            <a:extLst>
              <a:ext uri="{FF2B5EF4-FFF2-40B4-BE49-F238E27FC236}">
                <a16:creationId xmlns:a16="http://schemas.microsoft.com/office/drawing/2014/main" id="{25B781CD-94CE-4E00-BEF4-5DA8AC8BEF3E}"/>
              </a:ext>
            </a:extLst>
          </p:cNvPr>
          <p:cNvSpPr/>
          <p:nvPr/>
        </p:nvSpPr>
        <p:spPr>
          <a:xfrm>
            <a:off x="9334720" y="6417046"/>
            <a:ext cx="144000" cy="144000"/>
          </a:xfrm>
          <a:prstGeom prst="flowChartConnector">
            <a:avLst/>
          </a:prstGeom>
          <a:solidFill>
            <a:schemeClr val="accent2">
              <a:lumMod val="90000"/>
              <a:lumOff val="10000"/>
            </a:schemeClr>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94" name="Star: 6 Points 93">
            <a:extLst>
              <a:ext uri="{FF2B5EF4-FFF2-40B4-BE49-F238E27FC236}">
                <a16:creationId xmlns:a16="http://schemas.microsoft.com/office/drawing/2014/main" id="{77CD2F46-2116-4E1C-B9DA-A926D02A3057}"/>
              </a:ext>
            </a:extLst>
          </p:cNvPr>
          <p:cNvSpPr/>
          <p:nvPr/>
        </p:nvSpPr>
        <p:spPr>
          <a:xfrm>
            <a:off x="9319634" y="6654553"/>
            <a:ext cx="198000" cy="198000"/>
          </a:xfrm>
          <a:prstGeom prst="star6">
            <a:avLst/>
          </a:prstGeom>
          <a:solidFill>
            <a:srgbClr val="583A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Star: 6 Points 94">
            <a:extLst>
              <a:ext uri="{FF2B5EF4-FFF2-40B4-BE49-F238E27FC236}">
                <a16:creationId xmlns:a16="http://schemas.microsoft.com/office/drawing/2014/main" id="{96AF8CFB-500B-459F-966E-FC6C5DF89E55}"/>
              </a:ext>
            </a:extLst>
          </p:cNvPr>
          <p:cNvSpPr/>
          <p:nvPr/>
        </p:nvSpPr>
        <p:spPr>
          <a:xfrm>
            <a:off x="9311196" y="6956553"/>
            <a:ext cx="198000" cy="198000"/>
          </a:xfrm>
          <a:prstGeom prst="star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6" name="Straight Arrow Connector 95">
            <a:extLst>
              <a:ext uri="{FF2B5EF4-FFF2-40B4-BE49-F238E27FC236}">
                <a16:creationId xmlns:a16="http://schemas.microsoft.com/office/drawing/2014/main" id="{1583FB9B-8198-4788-9A06-08C51DF002E7}"/>
              </a:ext>
            </a:extLst>
          </p:cNvPr>
          <p:cNvCxnSpPr>
            <a:cxnSpLocks/>
          </p:cNvCxnSpPr>
          <p:nvPr/>
        </p:nvCxnSpPr>
        <p:spPr>
          <a:xfrm>
            <a:off x="4153616" y="7256562"/>
            <a:ext cx="5004000" cy="0"/>
          </a:xfrm>
          <a:prstGeom prst="straightConnector1">
            <a:avLst/>
          </a:prstGeom>
          <a:ln w="95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10A51C8-386C-4319-B40A-335D3D2DF7F1}"/>
              </a:ext>
            </a:extLst>
          </p:cNvPr>
          <p:cNvSpPr txBox="1"/>
          <p:nvPr/>
        </p:nvSpPr>
        <p:spPr>
          <a:xfrm>
            <a:off x="6455445" y="7094607"/>
            <a:ext cx="1132452" cy="400110"/>
          </a:xfrm>
          <a:prstGeom prst="rect">
            <a:avLst/>
          </a:prstGeom>
          <a:solidFill>
            <a:schemeClr val="bg2"/>
          </a:solidFill>
        </p:spPr>
        <p:txBody>
          <a:bodyPr wrap="square" lIns="36000" rIns="36000" rtlCol="0">
            <a:spAutoFit/>
          </a:bodyPr>
          <a:lstStyle/>
          <a:p>
            <a:r>
              <a:rPr lang="en-AU" sz="1000" b="1">
                <a:solidFill>
                  <a:schemeClr val="accent3"/>
                </a:solidFill>
              </a:rPr>
              <a:t>Readiness reporting</a:t>
            </a:r>
          </a:p>
          <a:p>
            <a:pPr algn="ctr"/>
            <a:r>
              <a:rPr lang="en-AU" sz="1000">
                <a:solidFill>
                  <a:schemeClr val="accent3"/>
                </a:solidFill>
              </a:rPr>
              <a:t>Dates TBA</a:t>
            </a:r>
          </a:p>
        </p:txBody>
      </p:sp>
    </p:spTree>
    <p:extLst>
      <p:ext uri="{BB962C8B-B14F-4D97-AF65-F5344CB8AC3E}">
        <p14:creationId xmlns:p14="http://schemas.microsoft.com/office/powerpoint/2010/main" val="365607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1B78-534D-4752-B3BA-791E1F0F058D}"/>
              </a:ext>
            </a:extLst>
          </p:cNvPr>
          <p:cNvSpPr>
            <a:spLocks noGrp="1"/>
          </p:cNvSpPr>
          <p:nvPr>
            <p:ph type="title"/>
          </p:nvPr>
        </p:nvSpPr>
        <p:spPr/>
        <p:txBody>
          <a:bodyPr>
            <a:normAutofit/>
          </a:bodyPr>
          <a:lstStyle/>
          <a:p>
            <a:r>
              <a:rPr lang="en-AU" sz="3600"/>
              <a:t>A forward view: 2022</a:t>
            </a:r>
          </a:p>
        </p:txBody>
      </p:sp>
      <p:sp>
        <p:nvSpPr>
          <p:cNvPr id="4" name="Slide Number Placeholder 3">
            <a:extLst>
              <a:ext uri="{FF2B5EF4-FFF2-40B4-BE49-F238E27FC236}">
                <a16:creationId xmlns:a16="http://schemas.microsoft.com/office/drawing/2014/main" id="{5D87E0BA-B972-44AE-80DF-FAE77AC39453}"/>
              </a:ext>
            </a:extLst>
          </p:cNvPr>
          <p:cNvSpPr>
            <a:spLocks noGrp="1"/>
          </p:cNvSpPr>
          <p:nvPr>
            <p:ph type="sldNum" sz="quarter" idx="12"/>
          </p:nvPr>
        </p:nvSpPr>
        <p:spPr>
          <a:xfrm>
            <a:off x="10032951" y="7063849"/>
            <a:ext cx="505220" cy="402483"/>
          </a:xfrm>
        </p:spPr>
        <p:txBody>
          <a:bodyPr/>
          <a:lstStyle/>
          <a:p>
            <a:fld id="{4EC81F68-4976-451A-B2E9-79BCBD2F70CC}" type="slidenum">
              <a:rPr lang="en-AU" smtClean="0"/>
              <a:t>24</a:t>
            </a:fld>
            <a:endParaRPr lang="en-AU"/>
          </a:p>
        </p:txBody>
      </p:sp>
      <p:sp>
        <p:nvSpPr>
          <p:cNvPr id="11" name="Rectangle: Rounded Corners 10">
            <a:extLst>
              <a:ext uri="{FF2B5EF4-FFF2-40B4-BE49-F238E27FC236}">
                <a16:creationId xmlns:a16="http://schemas.microsoft.com/office/drawing/2014/main" id="{9F6D27F4-D554-4559-BE0A-615E51D74D65}"/>
              </a:ext>
            </a:extLst>
          </p:cNvPr>
          <p:cNvSpPr/>
          <p:nvPr/>
        </p:nvSpPr>
        <p:spPr>
          <a:xfrm>
            <a:off x="1181744" y="4486669"/>
            <a:ext cx="7718907" cy="396000"/>
          </a:xfrm>
          <a:prstGeom prst="roundRect">
            <a:avLst/>
          </a:prstGeom>
          <a:solidFill>
            <a:schemeClr val="bg2">
              <a:lumMod val="50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6">
            <a:extLst>
              <a:ext uri="{FF2B5EF4-FFF2-40B4-BE49-F238E27FC236}">
                <a16:creationId xmlns:a16="http://schemas.microsoft.com/office/drawing/2014/main" id="{C0811EE7-255F-415E-80E4-D033752AB3F2}"/>
              </a:ext>
            </a:extLst>
          </p:cNvPr>
          <p:cNvGraphicFramePr>
            <a:graphicFrameLocks noGrp="1"/>
          </p:cNvGraphicFramePr>
          <p:nvPr>
            <p:extLst>
              <p:ext uri="{D42A27DB-BD31-4B8C-83A1-F6EECF244321}">
                <p14:modId xmlns:p14="http://schemas.microsoft.com/office/powerpoint/2010/main" val="3786925380"/>
              </p:ext>
            </p:extLst>
          </p:nvPr>
        </p:nvGraphicFramePr>
        <p:xfrm>
          <a:off x="1272075" y="4532269"/>
          <a:ext cx="7538244" cy="304800"/>
        </p:xfrm>
        <a:graphic>
          <a:graphicData uri="http://schemas.openxmlformats.org/drawingml/2006/table">
            <a:tbl>
              <a:tblPr firstRow="1" bandRow="1">
                <a:tableStyleId>{5C22544A-7EE6-4342-B048-85BDC9FD1C3A}</a:tableStyleId>
              </a:tblPr>
              <a:tblGrid>
                <a:gridCol w="628187">
                  <a:extLst>
                    <a:ext uri="{9D8B030D-6E8A-4147-A177-3AD203B41FA5}">
                      <a16:colId xmlns:a16="http://schemas.microsoft.com/office/drawing/2014/main" val="1625275994"/>
                    </a:ext>
                  </a:extLst>
                </a:gridCol>
                <a:gridCol w="628187">
                  <a:extLst>
                    <a:ext uri="{9D8B030D-6E8A-4147-A177-3AD203B41FA5}">
                      <a16:colId xmlns:a16="http://schemas.microsoft.com/office/drawing/2014/main" val="4022237262"/>
                    </a:ext>
                  </a:extLst>
                </a:gridCol>
                <a:gridCol w="628187">
                  <a:extLst>
                    <a:ext uri="{9D8B030D-6E8A-4147-A177-3AD203B41FA5}">
                      <a16:colId xmlns:a16="http://schemas.microsoft.com/office/drawing/2014/main" val="2555872225"/>
                    </a:ext>
                  </a:extLst>
                </a:gridCol>
                <a:gridCol w="628187">
                  <a:extLst>
                    <a:ext uri="{9D8B030D-6E8A-4147-A177-3AD203B41FA5}">
                      <a16:colId xmlns:a16="http://schemas.microsoft.com/office/drawing/2014/main" val="3338917911"/>
                    </a:ext>
                  </a:extLst>
                </a:gridCol>
                <a:gridCol w="628187">
                  <a:extLst>
                    <a:ext uri="{9D8B030D-6E8A-4147-A177-3AD203B41FA5}">
                      <a16:colId xmlns:a16="http://schemas.microsoft.com/office/drawing/2014/main" val="1477907156"/>
                    </a:ext>
                  </a:extLst>
                </a:gridCol>
                <a:gridCol w="628187">
                  <a:extLst>
                    <a:ext uri="{9D8B030D-6E8A-4147-A177-3AD203B41FA5}">
                      <a16:colId xmlns:a16="http://schemas.microsoft.com/office/drawing/2014/main" val="555583821"/>
                    </a:ext>
                  </a:extLst>
                </a:gridCol>
                <a:gridCol w="628187">
                  <a:extLst>
                    <a:ext uri="{9D8B030D-6E8A-4147-A177-3AD203B41FA5}">
                      <a16:colId xmlns:a16="http://schemas.microsoft.com/office/drawing/2014/main" val="1197134631"/>
                    </a:ext>
                  </a:extLst>
                </a:gridCol>
                <a:gridCol w="628187">
                  <a:extLst>
                    <a:ext uri="{9D8B030D-6E8A-4147-A177-3AD203B41FA5}">
                      <a16:colId xmlns:a16="http://schemas.microsoft.com/office/drawing/2014/main" val="3171160828"/>
                    </a:ext>
                  </a:extLst>
                </a:gridCol>
                <a:gridCol w="628187">
                  <a:extLst>
                    <a:ext uri="{9D8B030D-6E8A-4147-A177-3AD203B41FA5}">
                      <a16:colId xmlns:a16="http://schemas.microsoft.com/office/drawing/2014/main" val="2540139210"/>
                    </a:ext>
                  </a:extLst>
                </a:gridCol>
                <a:gridCol w="628187">
                  <a:extLst>
                    <a:ext uri="{9D8B030D-6E8A-4147-A177-3AD203B41FA5}">
                      <a16:colId xmlns:a16="http://schemas.microsoft.com/office/drawing/2014/main" val="2189157976"/>
                    </a:ext>
                  </a:extLst>
                </a:gridCol>
                <a:gridCol w="628187">
                  <a:extLst>
                    <a:ext uri="{9D8B030D-6E8A-4147-A177-3AD203B41FA5}">
                      <a16:colId xmlns:a16="http://schemas.microsoft.com/office/drawing/2014/main" val="3616421236"/>
                    </a:ext>
                  </a:extLst>
                </a:gridCol>
                <a:gridCol w="628187">
                  <a:extLst>
                    <a:ext uri="{9D8B030D-6E8A-4147-A177-3AD203B41FA5}">
                      <a16:colId xmlns:a16="http://schemas.microsoft.com/office/drawing/2014/main" val="360218292"/>
                    </a:ext>
                  </a:extLst>
                </a:gridCol>
              </a:tblGrid>
              <a:tr h="265955">
                <a:tc>
                  <a:txBody>
                    <a:bodyPr/>
                    <a:lstStyle/>
                    <a:p>
                      <a:pPr marL="0" algn="l" defTabSz="801929" rtl="0" eaLnBrk="1" latinLnBrk="0" hangingPunct="1"/>
                      <a:r>
                        <a:rPr lang="en-AU" sz="1400" b="1" kern="1200">
                          <a:solidFill>
                            <a:schemeClr val="lt1"/>
                          </a:solidFill>
                          <a:latin typeface="+mn-lt"/>
                          <a:ea typeface="+mn-ea"/>
                          <a:cs typeface="+mn-cs"/>
                        </a:rPr>
                        <a:t>Jan</a:t>
                      </a:r>
                    </a:p>
                  </a:txBody>
                  <a:tcP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Aug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Sep</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Oct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Nov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algn="l" defTabSz="801929" rtl="0" eaLnBrk="1" latinLnBrk="0" hangingPunct="1"/>
                      <a:r>
                        <a:rPr lang="en-AU" sz="1400" b="1" kern="1200">
                          <a:solidFill>
                            <a:schemeClr val="lt1"/>
                          </a:solidFill>
                          <a:latin typeface="+mn-lt"/>
                          <a:ea typeface="+mn-ea"/>
                          <a:cs typeface="+mn-cs"/>
                        </a:rPr>
                        <a:t>Dec</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18935561"/>
                  </a:ext>
                </a:extLst>
              </a:tr>
            </a:tbl>
          </a:graphicData>
        </a:graphic>
      </p:graphicFrame>
      <p:pic>
        <p:nvPicPr>
          <p:cNvPr id="26" name="Picture 25">
            <a:extLst>
              <a:ext uri="{FF2B5EF4-FFF2-40B4-BE49-F238E27FC236}">
                <a16:creationId xmlns:a16="http://schemas.microsoft.com/office/drawing/2014/main" id="{322C1497-DC93-4157-A2A5-9C45E1B12FF9}"/>
              </a:ext>
            </a:extLst>
          </p:cNvPr>
          <p:cNvPicPr>
            <a:picLocks noChangeAspect="1"/>
          </p:cNvPicPr>
          <p:nvPr/>
        </p:nvPicPr>
        <p:blipFill>
          <a:blip r:embed="rId3"/>
          <a:stretch>
            <a:fillRect/>
          </a:stretch>
        </p:blipFill>
        <p:spPr>
          <a:xfrm>
            <a:off x="3999311" y="3114915"/>
            <a:ext cx="207282" cy="249958"/>
          </a:xfrm>
          <a:prstGeom prst="rect">
            <a:avLst/>
          </a:prstGeom>
        </p:spPr>
      </p:pic>
      <p:sp>
        <p:nvSpPr>
          <p:cNvPr id="35" name="Rectangle 34">
            <a:extLst>
              <a:ext uri="{FF2B5EF4-FFF2-40B4-BE49-F238E27FC236}">
                <a16:creationId xmlns:a16="http://schemas.microsoft.com/office/drawing/2014/main" id="{D7FCE745-AE72-439E-8A8A-8F4F8DC04A22}"/>
              </a:ext>
            </a:extLst>
          </p:cNvPr>
          <p:cNvSpPr/>
          <p:nvPr/>
        </p:nvSpPr>
        <p:spPr>
          <a:xfrm>
            <a:off x="1066612" y="4086176"/>
            <a:ext cx="1167307" cy="307777"/>
          </a:xfrm>
          <a:prstGeom prst="rect">
            <a:avLst/>
          </a:prstGeom>
        </p:spPr>
        <p:txBody>
          <a:bodyPr wrap="none">
            <a:spAutoFit/>
          </a:bodyPr>
          <a:lstStyle/>
          <a:p>
            <a:r>
              <a:rPr lang="en-AU" sz="1400" b="1">
                <a:solidFill>
                  <a:schemeClr val="bg2">
                    <a:lumMod val="25000"/>
                  </a:schemeClr>
                </a:solidFill>
              </a:rPr>
              <a:t>Jan-Dec 2022</a:t>
            </a:r>
          </a:p>
        </p:txBody>
      </p:sp>
      <p:sp>
        <p:nvSpPr>
          <p:cNvPr id="38" name="Rectangle 37">
            <a:extLst>
              <a:ext uri="{FF2B5EF4-FFF2-40B4-BE49-F238E27FC236}">
                <a16:creationId xmlns:a16="http://schemas.microsoft.com/office/drawing/2014/main" id="{77F2A731-3E76-4762-9986-6D0314624AE7}"/>
              </a:ext>
            </a:extLst>
          </p:cNvPr>
          <p:cNvSpPr/>
          <p:nvPr/>
        </p:nvSpPr>
        <p:spPr>
          <a:xfrm>
            <a:off x="3391357" y="2747068"/>
            <a:ext cx="1811674" cy="400110"/>
          </a:xfrm>
          <a:prstGeom prst="rect">
            <a:avLst/>
          </a:prstGeom>
        </p:spPr>
        <p:txBody>
          <a:bodyPr wrap="square">
            <a:spAutoFit/>
          </a:bodyPr>
          <a:lstStyle/>
          <a:p>
            <a:r>
              <a:rPr lang="en-AU" sz="1000"/>
              <a:t>1-May: Commencement of financial settlement of GS</a:t>
            </a:r>
          </a:p>
        </p:txBody>
      </p:sp>
      <p:cxnSp>
        <p:nvCxnSpPr>
          <p:cNvPr id="13" name="Straight Connector 12">
            <a:extLst>
              <a:ext uri="{FF2B5EF4-FFF2-40B4-BE49-F238E27FC236}">
                <a16:creationId xmlns:a16="http://schemas.microsoft.com/office/drawing/2014/main" id="{A14E4247-34BA-47CA-B21F-A809E5937D41}"/>
              </a:ext>
            </a:extLst>
          </p:cNvPr>
          <p:cNvCxnSpPr>
            <a:cxnSpLocks/>
            <a:stCxn id="26" idx="2"/>
          </p:cNvCxnSpPr>
          <p:nvPr/>
        </p:nvCxnSpPr>
        <p:spPr>
          <a:xfrm flipH="1">
            <a:off x="4088252" y="3364873"/>
            <a:ext cx="14700" cy="1116903"/>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C33EBB-4A62-4DCD-8061-05EFC639C8D2}"/>
              </a:ext>
            </a:extLst>
          </p:cNvPr>
          <p:cNvCxnSpPr>
            <a:cxnSpLocks/>
          </p:cNvCxnSpPr>
          <p:nvPr/>
        </p:nvCxnSpPr>
        <p:spPr>
          <a:xfrm>
            <a:off x="8479276" y="3943350"/>
            <a:ext cx="0" cy="538426"/>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Flowchart: Connector 15">
            <a:extLst>
              <a:ext uri="{FF2B5EF4-FFF2-40B4-BE49-F238E27FC236}">
                <a16:creationId xmlns:a16="http://schemas.microsoft.com/office/drawing/2014/main" id="{B80328A7-46F1-4F30-9B0F-3CF83F5C5387}"/>
              </a:ext>
            </a:extLst>
          </p:cNvPr>
          <p:cNvSpPr/>
          <p:nvPr/>
        </p:nvSpPr>
        <p:spPr>
          <a:xfrm>
            <a:off x="8407276" y="3776550"/>
            <a:ext cx="144000" cy="144000"/>
          </a:xfrm>
          <a:prstGeom prst="flowChartConnector">
            <a:avLst/>
          </a:prstGeom>
          <a:solidFill>
            <a:schemeClr val="accent5"/>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 name="Rectangle 6">
            <a:extLst>
              <a:ext uri="{FF2B5EF4-FFF2-40B4-BE49-F238E27FC236}">
                <a16:creationId xmlns:a16="http://schemas.microsoft.com/office/drawing/2014/main" id="{9A1DEF98-BDD9-47BB-9BE0-88051A62C5D8}"/>
              </a:ext>
            </a:extLst>
          </p:cNvPr>
          <p:cNvSpPr/>
          <p:nvPr/>
        </p:nvSpPr>
        <p:spPr>
          <a:xfrm>
            <a:off x="7655662" y="3229767"/>
            <a:ext cx="2088107" cy="553998"/>
          </a:xfrm>
          <a:prstGeom prst="rect">
            <a:avLst/>
          </a:prstGeom>
        </p:spPr>
        <p:txBody>
          <a:bodyPr wrap="square">
            <a:spAutoFit/>
          </a:bodyPr>
          <a:lstStyle/>
          <a:p>
            <a:r>
              <a:rPr lang="en-AU" sz="1000"/>
              <a:t>1-Dec: Compliance date </a:t>
            </a:r>
            <a:br>
              <a:rPr lang="en-AU" sz="1000"/>
            </a:br>
            <a:r>
              <a:rPr lang="en-AU" sz="1000"/>
              <a:t>for all new and replacement metering installations</a:t>
            </a:r>
          </a:p>
        </p:txBody>
      </p:sp>
      <p:cxnSp>
        <p:nvCxnSpPr>
          <p:cNvPr id="19" name="Straight Connector 18">
            <a:extLst>
              <a:ext uri="{FF2B5EF4-FFF2-40B4-BE49-F238E27FC236}">
                <a16:creationId xmlns:a16="http://schemas.microsoft.com/office/drawing/2014/main" id="{B2A7B699-B330-411C-9481-BE79BC355260}"/>
              </a:ext>
            </a:extLst>
          </p:cNvPr>
          <p:cNvCxnSpPr>
            <a:cxnSpLocks/>
          </p:cNvCxnSpPr>
          <p:nvPr/>
        </p:nvCxnSpPr>
        <p:spPr>
          <a:xfrm>
            <a:off x="2115982" y="4928228"/>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Flowchart: Connector 19">
            <a:extLst>
              <a:ext uri="{FF2B5EF4-FFF2-40B4-BE49-F238E27FC236}">
                <a16:creationId xmlns:a16="http://schemas.microsoft.com/office/drawing/2014/main" id="{A1763257-0FC2-466B-9E43-39609A66B80F}"/>
              </a:ext>
            </a:extLst>
          </p:cNvPr>
          <p:cNvSpPr/>
          <p:nvPr/>
        </p:nvSpPr>
        <p:spPr>
          <a:xfrm>
            <a:off x="2043982" y="557451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1" name="Flowchart: Connector 20">
            <a:extLst>
              <a:ext uri="{FF2B5EF4-FFF2-40B4-BE49-F238E27FC236}">
                <a16:creationId xmlns:a16="http://schemas.microsoft.com/office/drawing/2014/main" id="{E20DA9F5-21CD-46B9-AAC5-8FB306F49727}"/>
              </a:ext>
            </a:extLst>
          </p:cNvPr>
          <p:cNvSpPr/>
          <p:nvPr/>
        </p:nvSpPr>
        <p:spPr>
          <a:xfrm>
            <a:off x="2758357" y="557421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22" name="Rectangle 21">
            <a:extLst>
              <a:ext uri="{FF2B5EF4-FFF2-40B4-BE49-F238E27FC236}">
                <a16:creationId xmlns:a16="http://schemas.microsoft.com/office/drawing/2014/main" id="{5A0A2260-2017-4EB5-B7C6-72ABCB2BE2E8}"/>
              </a:ext>
            </a:extLst>
          </p:cNvPr>
          <p:cNvSpPr/>
          <p:nvPr/>
        </p:nvSpPr>
        <p:spPr>
          <a:xfrm>
            <a:off x="2073632" y="5205030"/>
            <a:ext cx="779380" cy="369332"/>
          </a:xfrm>
          <a:prstGeom prst="rect">
            <a:avLst/>
          </a:prstGeom>
        </p:spPr>
        <p:txBody>
          <a:bodyPr wrap="none">
            <a:spAutoFit/>
          </a:bodyPr>
          <a:lstStyle/>
          <a:p>
            <a:pPr algn="ctr"/>
            <a:r>
              <a:rPr lang="en-AU" sz="900" b="1">
                <a:solidFill>
                  <a:srgbClr val="583A5F"/>
                </a:solidFill>
              </a:rPr>
              <a:t>GS </a:t>
            </a:r>
          </a:p>
          <a:p>
            <a:pPr algn="ctr"/>
            <a:r>
              <a:rPr lang="en-AU" sz="900" b="1">
                <a:solidFill>
                  <a:srgbClr val="583A5F"/>
                </a:solidFill>
              </a:rPr>
              <a:t>Market Trial</a:t>
            </a:r>
          </a:p>
        </p:txBody>
      </p:sp>
      <p:cxnSp>
        <p:nvCxnSpPr>
          <p:cNvPr id="23" name="Straight Arrow Connector 22">
            <a:extLst>
              <a:ext uri="{FF2B5EF4-FFF2-40B4-BE49-F238E27FC236}">
                <a16:creationId xmlns:a16="http://schemas.microsoft.com/office/drawing/2014/main" id="{C8DAFC4F-1B55-4732-86D7-FD3F4B821765}"/>
              </a:ext>
            </a:extLst>
          </p:cNvPr>
          <p:cNvCxnSpPr/>
          <p:nvPr/>
        </p:nvCxnSpPr>
        <p:spPr>
          <a:xfrm>
            <a:off x="2261255" y="5646219"/>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9954FB9-EAA6-440A-A03F-A507FAB0836E}"/>
              </a:ext>
            </a:extLst>
          </p:cNvPr>
          <p:cNvSpPr/>
          <p:nvPr/>
        </p:nvSpPr>
        <p:spPr>
          <a:xfrm>
            <a:off x="2321364" y="5855771"/>
            <a:ext cx="1161986" cy="553998"/>
          </a:xfrm>
          <a:prstGeom prst="rect">
            <a:avLst/>
          </a:prstGeom>
        </p:spPr>
        <p:txBody>
          <a:bodyPr wrap="square">
            <a:spAutoFit/>
          </a:bodyPr>
          <a:lstStyle/>
          <a:p>
            <a:pPr algn="ctr">
              <a:spcAft>
                <a:spcPts val="200"/>
              </a:spcAft>
            </a:pPr>
            <a:r>
              <a:rPr lang="en-AU" sz="1000"/>
              <a:t>15-Mar:5MS Market Trial Concludes</a:t>
            </a:r>
          </a:p>
        </p:txBody>
      </p:sp>
      <p:sp>
        <p:nvSpPr>
          <p:cNvPr id="25" name="Rectangle 24">
            <a:extLst>
              <a:ext uri="{FF2B5EF4-FFF2-40B4-BE49-F238E27FC236}">
                <a16:creationId xmlns:a16="http://schemas.microsoft.com/office/drawing/2014/main" id="{177055AD-54D8-4159-AB70-BB465BD0B3F4}"/>
              </a:ext>
            </a:extLst>
          </p:cNvPr>
          <p:cNvSpPr/>
          <p:nvPr/>
        </p:nvSpPr>
        <p:spPr>
          <a:xfrm>
            <a:off x="1492639" y="5783772"/>
            <a:ext cx="1161986" cy="553998"/>
          </a:xfrm>
          <a:prstGeom prst="rect">
            <a:avLst/>
          </a:prstGeom>
        </p:spPr>
        <p:txBody>
          <a:bodyPr wrap="square">
            <a:spAutoFit/>
          </a:bodyPr>
          <a:lstStyle/>
          <a:p>
            <a:pPr algn="ctr">
              <a:spcAft>
                <a:spcPts val="200"/>
              </a:spcAft>
            </a:pPr>
            <a:r>
              <a:rPr lang="en-AU" sz="1000"/>
              <a:t>1-Feb:5MS </a:t>
            </a:r>
            <a:br>
              <a:rPr lang="en-AU" sz="1000"/>
            </a:br>
            <a:r>
              <a:rPr lang="en-AU" sz="1000"/>
              <a:t>Market Trial </a:t>
            </a:r>
            <a:br>
              <a:rPr lang="en-AU" sz="1000"/>
            </a:br>
            <a:r>
              <a:rPr lang="en-AU" sz="1000"/>
              <a:t>starts</a:t>
            </a:r>
          </a:p>
        </p:txBody>
      </p:sp>
      <p:cxnSp>
        <p:nvCxnSpPr>
          <p:cNvPr id="27" name="Straight Connector 26">
            <a:extLst>
              <a:ext uri="{FF2B5EF4-FFF2-40B4-BE49-F238E27FC236}">
                <a16:creationId xmlns:a16="http://schemas.microsoft.com/office/drawing/2014/main" id="{9D8B8362-9F60-4F40-AB73-144468F75FC0}"/>
              </a:ext>
            </a:extLst>
          </p:cNvPr>
          <p:cNvCxnSpPr>
            <a:cxnSpLocks/>
          </p:cNvCxnSpPr>
          <p:nvPr/>
        </p:nvCxnSpPr>
        <p:spPr>
          <a:xfrm>
            <a:off x="2844919" y="4911369"/>
            <a:ext cx="0" cy="64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6E282E7-C291-4AE5-BD24-1C5B74043045}"/>
              </a:ext>
            </a:extLst>
          </p:cNvPr>
          <p:cNvSpPr/>
          <p:nvPr/>
        </p:nvSpPr>
        <p:spPr>
          <a:xfrm>
            <a:off x="4436840" y="3539924"/>
            <a:ext cx="1782274" cy="553998"/>
          </a:xfrm>
          <a:prstGeom prst="rect">
            <a:avLst/>
          </a:prstGeom>
        </p:spPr>
        <p:txBody>
          <a:bodyPr wrap="square">
            <a:spAutoFit/>
          </a:bodyPr>
          <a:lstStyle/>
          <a:p>
            <a:pPr>
              <a:spcBef>
                <a:spcPts val="200"/>
              </a:spcBef>
              <a:spcAft>
                <a:spcPts val="200"/>
              </a:spcAft>
            </a:pPr>
            <a:r>
              <a:rPr lang="en-AU" sz="1000"/>
              <a:t>1-Jun: AEMO required to publish UFE report on unaccounted for energy trends</a:t>
            </a:r>
          </a:p>
        </p:txBody>
      </p:sp>
      <p:sp>
        <p:nvSpPr>
          <p:cNvPr id="28" name="Flowchart: Connector 27">
            <a:extLst>
              <a:ext uri="{FF2B5EF4-FFF2-40B4-BE49-F238E27FC236}">
                <a16:creationId xmlns:a16="http://schemas.microsoft.com/office/drawing/2014/main" id="{5A349A64-6FC1-4708-B9FF-B82B91E704DD}"/>
              </a:ext>
            </a:extLst>
          </p:cNvPr>
          <p:cNvSpPr/>
          <p:nvPr/>
        </p:nvSpPr>
        <p:spPr>
          <a:xfrm>
            <a:off x="4631999" y="4088273"/>
            <a:ext cx="144000" cy="144000"/>
          </a:xfrm>
          <a:prstGeom prst="flowChartConnector">
            <a:avLst/>
          </a:prstGeom>
          <a:solidFill>
            <a:schemeClr val="accent5"/>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29" name="Straight Connector 28">
            <a:extLst>
              <a:ext uri="{FF2B5EF4-FFF2-40B4-BE49-F238E27FC236}">
                <a16:creationId xmlns:a16="http://schemas.microsoft.com/office/drawing/2014/main" id="{2BDDDECE-BB2A-48A3-8196-CBF40D673288}"/>
              </a:ext>
            </a:extLst>
          </p:cNvPr>
          <p:cNvCxnSpPr>
            <a:cxnSpLocks/>
          </p:cNvCxnSpPr>
          <p:nvPr/>
        </p:nvCxnSpPr>
        <p:spPr>
          <a:xfrm>
            <a:off x="4703999" y="4263056"/>
            <a:ext cx="0" cy="21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3DBF6AA-9556-473C-AC01-11A51BDFE563}"/>
              </a:ext>
            </a:extLst>
          </p:cNvPr>
          <p:cNvGraphicFramePr>
            <a:graphicFrameLocks noGrp="1"/>
          </p:cNvGraphicFramePr>
          <p:nvPr>
            <p:extLst>
              <p:ext uri="{D42A27DB-BD31-4B8C-83A1-F6EECF244321}">
                <p14:modId xmlns:p14="http://schemas.microsoft.com/office/powerpoint/2010/main" val="769676490"/>
              </p:ext>
            </p:extLst>
          </p:nvPr>
        </p:nvGraphicFramePr>
        <p:xfrm>
          <a:off x="9209534" y="6079098"/>
          <a:ext cx="1410841" cy="1089218"/>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129113556"/>
                    </a:ext>
                  </a:extLst>
                </a:gridCol>
                <a:gridCol w="1078273">
                  <a:extLst>
                    <a:ext uri="{9D8B030D-6E8A-4147-A177-3AD203B41FA5}">
                      <a16:colId xmlns:a16="http://schemas.microsoft.com/office/drawing/2014/main" val="1325644438"/>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342539"/>
                  </a:ext>
                </a:extLst>
              </a:tr>
              <a:tr h="268362">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Readiness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32073060"/>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Compliance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667596111"/>
                  </a:ext>
                </a:extLst>
              </a:tr>
              <a:tr h="288508">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Rule commencement</a:t>
                      </a:r>
                    </a:p>
                  </a:txBody>
                  <a:tcPr marL="36000" marR="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01034911"/>
                  </a:ext>
                </a:extLst>
              </a:tr>
            </a:tbl>
          </a:graphicData>
        </a:graphic>
      </p:graphicFrame>
      <p:sp>
        <p:nvSpPr>
          <p:cNvPr id="31" name="Flowchart: Connector 30">
            <a:extLst>
              <a:ext uri="{FF2B5EF4-FFF2-40B4-BE49-F238E27FC236}">
                <a16:creationId xmlns:a16="http://schemas.microsoft.com/office/drawing/2014/main" id="{9C2BBDD7-F503-41B3-8699-E793E29A9782}"/>
              </a:ext>
            </a:extLst>
          </p:cNvPr>
          <p:cNvSpPr/>
          <p:nvPr/>
        </p:nvSpPr>
        <p:spPr>
          <a:xfrm>
            <a:off x="9290046" y="641823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2" name="Flowchart: Connector 31">
            <a:extLst>
              <a:ext uri="{FF2B5EF4-FFF2-40B4-BE49-F238E27FC236}">
                <a16:creationId xmlns:a16="http://schemas.microsoft.com/office/drawing/2014/main" id="{15DC1999-2ADC-49E0-A771-26AA97A0C5D5}"/>
              </a:ext>
            </a:extLst>
          </p:cNvPr>
          <p:cNvSpPr/>
          <p:nvPr/>
        </p:nvSpPr>
        <p:spPr>
          <a:xfrm>
            <a:off x="9296620" y="6674221"/>
            <a:ext cx="144000" cy="144000"/>
          </a:xfrm>
          <a:prstGeom prst="flowChartConnector">
            <a:avLst/>
          </a:prstGeom>
          <a:solidFill>
            <a:schemeClr val="accent5"/>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34" name="Star: 6 Points 33">
            <a:extLst>
              <a:ext uri="{FF2B5EF4-FFF2-40B4-BE49-F238E27FC236}">
                <a16:creationId xmlns:a16="http://schemas.microsoft.com/office/drawing/2014/main" id="{4D973D07-3707-4F52-9F95-335A2841A3D0}"/>
              </a:ext>
            </a:extLst>
          </p:cNvPr>
          <p:cNvSpPr/>
          <p:nvPr/>
        </p:nvSpPr>
        <p:spPr>
          <a:xfrm>
            <a:off x="9263046" y="6969275"/>
            <a:ext cx="198000" cy="198000"/>
          </a:xfrm>
          <a:prstGeom prst="star6">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Picture 38">
            <a:extLst>
              <a:ext uri="{FF2B5EF4-FFF2-40B4-BE49-F238E27FC236}">
                <a16:creationId xmlns:a16="http://schemas.microsoft.com/office/drawing/2014/main" id="{7CFB1DFA-FCAA-4A11-AAC6-54BC8346D393}"/>
              </a:ext>
            </a:extLst>
          </p:cNvPr>
          <p:cNvPicPr>
            <a:picLocks noChangeAspect="1"/>
          </p:cNvPicPr>
          <p:nvPr/>
        </p:nvPicPr>
        <p:blipFill>
          <a:blip r:embed="rId4"/>
          <a:stretch>
            <a:fillRect/>
          </a:stretch>
        </p:blipFill>
        <p:spPr>
          <a:xfrm rot="21088608">
            <a:off x="9282408" y="1617284"/>
            <a:ext cx="1223052" cy="1384776"/>
          </a:xfrm>
          <a:prstGeom prst="rect">
            <a:avLst/>
          </a:prstGeom>
        </p:spPr>
      </p:pic>
    </p:spTree>
    <p:extLst>
      <p:ext uri="{BB962C8B-B14F-4D97-AF65-F5344CB8AC3E}">
        <p14:creationId xmlns:p14="http://schemas.microsoft.com/office/powerpoint/2010/main" val="294618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83FA-7AF4-4914-B121-F78B3D75E9C6}"/>
              </a:ext>
            </a:extLst>
          </p:cNvPr>
          <p:cNvSpPr>
            <a:spLocks noGrp="1"/>
          </p:cNvSpPr>
          <p:nvPr>
            <p:ph type="title"/>
          </p:nvPr>
        </p:nvSpPr>
        <p:spPr/>
        <p:txBody>
          <a:bodyPr/>
          <a:lstStyle/>
          <a:p>
            <a:r>
              <a:rPr lang="en-AU"/>
              <a:t>How does the 5MS Program interact with other market changes?</a:t>
            </a:r>
          </a:p>
        </p:txBody>
      </p:sp>
      <p:sp>
        <p:nvSpPr>
          <p:cNvPr id="3" name="Text Placeholder 2">
            <a:extLst>
              <a:ext uri="{FF2B5EF4-FFF2-40B4-BE49-F238E27FC236}">
                <a16:creationId xmlns:a16="http://schemas.microsoft.com/office/drawing/2014/main" id="{37DE9B50-FCE3-4A27-9B1C-D3DE67827A87}"/>
              </a:ext>
            </a:extLst>
          </p:cNvPr>
          <p:cNvSpPr>
            <a:spLocks noGrp="1"/>
          </p:cNvSpPr>
          <p:nvPr>
            <p:ph type="body" idx="1"/>
          </p:nvPr>
        </p:nvSpPr>
        <p:spPr/>
        <p:txBody>
          <a:bodyPr/>
          <a:lstStyle/>
          <a:p>
            <a:r>
              <a:rPr lang="en-AU"/>
              <a:t>Peter Carruthers</a:t>
            </a:r>
          </a:p>
        </p:txBody>
      </p:sp>
      <p:sp>
        <p:nvSpPr>
          <p:cNvPr id="4" name="Slide Number Placeholder 3">
            <a:extLst>
              <a:ext uri="{FF2B5EF4-FFF2-40B4-BE49-F238E27FC236}">
                <a16:creationId xmlns:a16="http://schemas.microsoft.com/office/drawing/2014/main" id="{C526709D-A52A-424E-8A3A-3E2552CD65D7}"/>
              </a:ext>
            </a:extLst>
          </p:cNvPr>
          <p:cNvSpPr>
            <a:spLocks noGrp="1"/>
          </p:cNvSpPr>
          <p:nvPr>
            <p:ph type="sldNum" sz="quarter" idx="12"/>
          </p:nvPr>
        </p:nvSpPr>
        <p:spPr/>
        <p:txBody>
          <a:bodyPr/>
          <a:lstStyle/>
          <a:p>
            <a:fld id="{4EC81F68-4976-451A-B2E9-79BCBD2F70CC}" type="slidenum">
              <a:rPr lang="en-AU" smtClean="0"/>
              <a:pPr/>
              <a:t>25</a:t>
            </a:fld>
            <a:endParaRPr lang="en-AU"/>
          </a:p>
        </p:txBody>
      </p:sp>
    </p:spTree>
    <p:extLst>
      <p:ext uri="{BB962C8B-B14F-4D97-AF65-F5344CB8AC3E}">
        <p14:creationId xmlns:p14="http://schemas.microsoft.com/office/powerpoint/2010/main" val="54460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9078-97EC-4668-8252-70E184101669}"/>
              </a:ext>
            </a:extLst>
          </p:cNvPr>
          <p:cNvSpPr>
            <a:spLocks noGrp="1"/>
          </p:cNvSpPr>
          <p:nvPr>
            <p:ph type="title"/>
          </p:nvPr>
        </p:nvSpPr>
        <p:spPr/>
        <p:txBody>
          <a:bodyPr>
            <a:normAutofit/>
          </a:bodyPr>
          <a:lstStyle/>
          <a:p>
            <a:r>
              <a:rPr lang="en-US" sz="3600"/>
              <a:t>Interaction with other market changes</a:t>
            </a:r>
          </a:p>
        </p:txBody>
      </p:sp>
      <p:sp>
        <p:nvSpPr>
          <p:cNvPr id="3" name="Content Placeholder 2">
            <a:extLst>
              <a:ext uri="{FF2B5EF4-FFF2-40B4-BE49-F238E27FC236}">
                <a16:creationId xmlns:a16="http://schemas.microsoft.com/office/drawing/2014/main" id="{D4B04FCA-802C-468A-85A2-5B50734305A3}"/>
              </a:ext>
            </a:extLst>
          </p:cNvPr>
          <p:cNvSpPr>
            <a:spLocks noGrp="1"/>
          </p:cNvSpPr>
          <p:nvPr>
            <p:ph idx="1"/>
          </p:nvPr>
        </p:nvSpPr>
        <p:spPr>
          <a:xfrm>
            <a:off x="327338" y="1702696"/>
            <a:ext cx="9882023" cy="5396767"/>
          </a:xfrm>
        </p:spPr>
        <p:txBody>
          <a:bodyPr vert="horz" lIns="100796" tIns="50398" rIns="100796" bIns="50398" rtlCol="0" anchor="t">
            <a:normAutofit fontScale="92500"/>
          </a:bodyPr>
          <a:lstStyle/>
          <a:p>
            <a:r>
              <a:rPr lang="en-US" sz="2200" b="1">
                <a:cs typeface="Segoe UI Semilight"/>
              </a:rPr>
              <a:t>Regulatory Implementation Roadmap</a:t>
            </a:r>
          </a:p>
          <a:p>
            <a:pPr lvl="1">
              <a:lnSpc>
                <a:spcPct val="100000"/>
              </a:lnSpc>
              <a:buFontTx/>
              <a:buChar char="-"/>
            </a:pPr>
            <a:r>
              <a:rPr lang="en-US" sz="1900">
                <a:cs typeface="Segoe UI Semilight"/>
              </a:rPr>
              <a:t>Holistic view of the industry-wide program for implementation of regulatory change initiatives</a:t>
            </a:r>
          </a:p>
          <a:p>
            <a:pPr lvl="1">
              <a:lnSpc>
                <a:spcPct val="100000"/>
              </a:lnSpc>
              <a:buFontTx/>
              <a:buChar char="-"/>
            </a:pPr>
            <a:r>
              <a:rPr lang="en-US" sz="1900">
                <a:cs typeface="Segoe UI Semilight"/>
              </a:rPr>
              <a:t>Initiated following Executive Forum discussion and Market Bodies regulatory </a:t>
            </a:r>
            <a:r>
              <a:rPr lang="en-US" sz="1900" err="1">
                <a:cs typeface="Segoe UI Semilight"/>
              </a:rPr>
              <a:t>prioritisation</a:t>
            </a:r>
            <a:r>
              <a:rPr lang="en-US" sz="1900">
                <a:cs typeface="Segoe UI Semilight"/>
              </a:rPr>
              <a:t> review</a:t>
            </a:r>
          </a:p>
          <a:p>
            <a:pPr lvl="1">
              <a:lnSpc>
                <a:spcPct val="100000"/>
              </a:lnSpc>
              <a:spcBef>
                <a:spcPts val="0"/>
              </a:spcBef>
              <a:buFontTx/>
              <a:buChar char="-"/>
            </a:pPr>
            <a:endParaRPr lang="en-US" sz="1200">
              <a:cs typeface="Segoe UI Semilight"/>
            </a:endParaRPr>
          </a:p>
          <a:p>
            <a:pPr>
              <a:lnSpc>
                <a:spcPct val="110000"/>
              </a:lnSpc>
              <a:spcBef>
                <a:spcPts val="600"/>
              </a:spcBef>
            </a:pPr>
            <a:r>
              <a:rPr lang="en-US" sz="2200" b="1">
                <a:cs typeface="Segoe UI Semilight"/>
              </a:rPr>
              <a:t>Version 1 of roadmap</a:t>
            </a:r>
          </a:p>
          <a:p>
            <a:pPr lvl="1">
              <a:lnSpc>
                <a:spcPct val="100000"/>
              </a:lnSpc>
              <a:buFontTx/>
              <a:buChar char="-"/>
            </a:pPr>
            <a:r>
              <a:rPr lang="en-US" sz="1900">
                <a:cs typeface="Segoe UI Semilight"/>
              </a:rPr>
              <a:t>Developed and consulted on by AEMO in April/May</a:t>
            </a:r>
          </a:p>
          <a:p>
            <a:pPr lvl="1">
              <a:lnSpc>
                <a:spcPct val="100000"/>
              </a:lnSpc>
              <a:buFontTx/>
              <a:buChar char="-"/>
            </a:pPr>
            <a:r>
              <a:rPr lang="en-US" sz="1900">
                <a:cs typeface="Segoe UI Semilight"/>
              </a:rPr>
              <a:t>Go-live date assumptions for key initiatives 5MS and WDR</a:t>
            </a:r>
          </a:p>
          <a:p>
            <a:pPr lvl="1">
              <a:lnSpc>
                <a:spcPct val="100000"/>
              </a:lnSpc>
              <a:spcBef>
                <a:spcPts val="0"/>
              </a:spcBef>
              <a:buFontTx/>
              <a:buChar char="-"/>
            </a:pPr>
            <a:endParaRPr lang="en-US" sz="1900">
              <a:cs typeface="Segoe UI Semilight"/>
            </a:endParaRPr>
          </a:p>
          <a:p>
            <a:pPr>
              <a:lnSpc>
                <a:spcPct val="110000"/>
              </a:lnSpc>
              <a:spcBef>
                <a:spcPts val="600"/>
              </a:spcBef>
            </a:pPr>
            <a:r>
              <a:rPr lang="en-US" sz="2200" b="1">
                <a:cs typeface="Segoe UI Semilight"/>
              </a:rPr>
              <a:t>Go-Live dates for WDR and 5MS have now been finalised</a:t>
            </a:r>
          </a:p>
          <a:p>
            <a:pPr>
              <a:lnSpc>
                <a:spcPct val="110000"/>
              </a:lnSpc>
              <a:spcBef>
                <a:spcPts val="0"/>
              </a:spcBef>
            </a:pPr>
            <a:endParaRPr lang="en-US" sz="1300" b="1">
              <a:cs typeface="Segoe UI Semilight"/>
            </a:endParaRPr>
          </a:p>
          <a:p>
            <a:pPr>
              <a:lnSpc>
                <a:spcPct val="110000"/>
              </a:lnSpc>
              <a:spcBef>
                <a:spcPts val="0"/>
              </a:spcBef>
            </a:pPr>
            <a:r>
              <a:rPr lang="en-US" sz="2200" b="1">
                <a:cs typeface="Segoe UI Semilight"/>
              </a:rPr>
              <a:t>Key issue will be co-ordination of regulatory implementation in 2H 2021</a:t>
            </a:r>
          </a:p>
          <a:p>
            <a:pPr lvl="1">
              <a:lnSpc>
                <a:spcPct val="100000"/>
              </a:lnSpc>
              <a:buFontTx/>
              <a:buChar char="-"/>
            </a:pPr>
            <a:r>
              <a:rPr lang="en-US" sz="1900">
                <a:cs typeface="Segoe UI Semilight"/>
              </a:rPr>
              <a:t>5MS – 1 October 2021</a:t>
            </a:r>
          </a:p>
          <a:p>
            <a:pPr lvl="1">
              <a:lnSpc>
                <a:spcPct val="100000"/>
              </a:lnSpc>
              <a:buFontTx/>
              <a:buChar char="-"/>
            </a:pPr>
            <a:r>
              <a:rPr lang="en-US" sz="1900">
                <a:cs typeface="Segoe UI Semilight"/>
              </a:rPr>
              <a:t>WDR – 24 October 2021</a:t>
            </a:r>
          </a:p>
          <a:p>
            <a:pPr lvl="1">
              <a:lnSpc>
                <a:spcPct val="100000"/>
              </a:lnSpc>
              <a:buFontTx/>
              <a:buChar char="-"/>
            </a:pPr>
            <a:r>
              <a:rPr lang="en-US" sz="1900">
                <a:cs typeface="Segoe UI Semilight"/>
              </a:rPr>
              <a:t>Customer switching – 3Q 2021</a:t>
            </a:r>
          </a:p>
          <a:p>
            <a:pPr lvl="1">
              <a:lnSpc>
                <a:spcPct val="100000"/>
              </a:lnSpc>
              <a:buFontTx/>
              <a:buChar char="-"/>
            </a:pPr>
            <a:r>
              <a:rPr lang="en-US" sz="1900">
                <a:cs typeface="Segoe UI Semilight"/>
              </a:rPr>
              <a:t>Other initiatives originally flagged including NMI Standing Data Review, Metering Co-</a:t>
            </a:r>
            <a:r>
              <a:rPr lang="en-US" sz="1900" err="1">
                <a:cs typeface="Segoe UI Semilight"/>
              </a:rPr>
              <a:t>ordinator</a:t>
            </a:r>
            <a:r>
              <a:rPr lang="en-US" sz="1900">
                <a:cs typeface="Segoe UI Semilight"/>
              </a:rPr>
              <a:t> Planned Interruptions and Stand-Alone Power Systems.</a:t>
            </a:r>
          </a:p>
          <a:p>
            <a:pPr lvl="1"/>
            <a:endParaRPr lang="en-US">
              <a:cs typeface="Segoe UI Semilight"/>
            </a:endParaRPr>
          </a:p>
        </p:txBody>
      </p:sp>
      <p:sp>
        <p:nvSpPr>
          <p:cNvPr id="4" name="Date Placeholder 3">
            <a:extLst>
              <a:ext uri="{FF2B5EF4-FFF2-40B4-BE49-F238E27FC236}">
                <a16:creationId xmlns:a16="http://schemas.microsoft.com/office/drawing/2014/main" id="{D1EB8BBB-C677-4CAF-953B-97B9134DF9FF}"/>
              </a:ext>
            </a:extLst>
          </p:cNvPr>
          <p:cNvSpPr>
            <a:spLocks noGrp="1"/>
          </p:cNvSpPr>
          <p:nvPr>
            <p:ph type="dt" sz="half" idx="10"/>
          </p:nvPr>
        </p:nvSpPr>
        <p:spPr/>
        <p:txBody>
          <a:bodyPr/>
          <a:lstStyle/>
          <a:p>
            <a:fld id="{FDEF3A66-B67E-4569-919D-CB6E78FCED42}" type="datetime1">
              <a:rPr lang="en-AU" smtClean="0"/>
              <a:t>3/06/2021</a:t>
            </a:fld>
            <a:endParaRPr lang="en-AU"/>
          </a:p>
        </p:txBody>
      </p:sp>
      <p:sp>
        <p:nvSpPr>
          <p:cNvPr id="6" name="Slide Number Placeholder 5">
            <a:extLst>
              <a:ext uri="{FF2B5EF4-FFF2-40B4-BE49-F238E27FC236}">
                <a16:creationId xmlns:a16="http://schemas.microsoft.com/office/drawing/2014/main" id="{A29D29A2-DFBA-49E7-A387-B2310ACF4D40}"/>
              </a:ext>
            </a:extLst>
          </p:cNvPr>
          <p:cNvSpPr>
            <a:spLocks noGrp="1"/>
          </p:cNvSpPr>
          <p:nvPr>
            <p:ph type="sldNum" sz="quarter" idx="12"/>
          </p:nvPr>
        </p:nvSpPr>
        <p:spPr/>
        <p:txBody>
          <a:bodyPr/>
          <a:lstStyle/>
          <a:p>
            <a:fld id="{4EC81F68-4976-451A-B2E9-79BCBD2F70CC}" type="slidenum">
              <a:rPr lang="en-AU" smtClean="0"/>
              <a:t>26</a:t>
            </a:fld>
            <a:endParaRPr lang="en-AU"/>
          </a:p>
        </p:txBody>
      </p:sp>
    </p:spTree>
    <p:extLst>
      <p:ext uri="{BB962C8B-B14F-4D97-AF65-F5344CB8AC3E}">
        <p14:creationId xmlns:p14="http://schemas.microsoft.com/office/powerpoint/2010/main" val="312795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9078-97EC-4668-8252-70E184101669}"/>
              </a:ext>
            </a:extLst>
          </p:cNvPr>
          <p:cNvSpPr>
            <a:spLocks noGrp="1"/>
          </p:cNvSpPr>
          <p:nvPr>
            <p:ph type="title"/>
          </p:nvPr>
        </p:nvSpPr>
        <p:spPr/>
        <p:txBody>
          <a:bodyPr>
            <a:normAutofit/>
          </a:bodyPr>
          <a:lstStyle/>
          <a:p>
            <a:r>
              <a:rPr lang="en-US" sz="3600"/>
              <a:t>Interaction with other market changes</a:t>
            </a:r>
          </a:p>
        </p:txBody>
      </p:sp>
      <p:sp>
        <p:nvSpPr>
          <p:cNvPr id="3" name="Content Placeholder 2">
            <a:extLst>
              <a:ext uri="{FF2B5EF4-FFF2-40B4-BE49-F238E27FC236}">
                <a16:creationId xmlns:a16="http://schemas.microsoft.com/office/drawing/2014/main" id="{D4B04FCA-802C-468A-85A2-5B50734305A3}"/>
              </a:ext>
            </a:extLst>
          </p:cNvPr>
          <p:cNvSpPr>
            <a:spLocks noGrp="1"/>
          </p:cNvSpPr>
          <p:nvPr>
            <p:ph idx="1"/>
          </p:nvPr>
        </p:nvSpPr>
        <p:spPr>
          <a:xfrm>
            <a:off x="229842" y="1811173"/>
            <a:ext cx="9668168" cy="5396767"/>
          </a:xfrm>
        </p:spPr>
        <p:txBody>
          <a:bodyPr vert="horz" lIns="100796" tIns="50398" rIns="100796" bIns="50398" rtlCol="0" anchor="t">
            <a:normAutofit fontScale="92500" lnSpcReduction="10000"/>
          </a:bodyPr>
          <a:lstStyle/>
          <a:p>
            <a:r>
              <a:rPr lang="en-US" sz="2200" b="1">
                <a:cs typeface="Segoe UI Semilight"/>
              </a:rPr>
              <a:t>Regulatory Implementation Roadmap Update</a:t>
            </a:r>
          </a:p>
          <a:p>
            <a:pPr lvl="1">
              <a:lnSpc>
                <a:spcPct val="120000"/>
              </a:lnSpc>
              <a:spcBef>
                <a:spcPts val="200"/>
              </a:spcBef>
              <a:buFontTx/>
              <a:buChar char="-"/>
            </a:pPr>
            <a:r>
              <a:rPr lang="en-US" sz="1900">
                <a:cs typeface="Segoe UI Semilight"/>
              </a:rPr>
              <a:t>Currently being updated by AEMO</a:t>
            </a:r>
          </a:p>
          <a:p>
            <a:pPr lvl="1">
              <a:lnSpc>
                <a:spcPct val="120000"/>
              </a:lnSpc>
              <a:spcBef>
                <a:spcPts val="200"/>
              </a:spcBef>
              <a:buFontTx/>
              <a:buChar char="-"/>
            </a:pPr>
            <a:r>
              <a:rPr lang="en-US" sz="1900">
                <a:cs typeface="Segoe UI Semilight"/>
              </a:rPr>
              <a:t>Will be released to industry and consulted on</a:t>
            </a:r>
          </a:p>
          <a:p>
            <a:pPr lvl="1">
              <a:lnSpc>
                <a:spcPct val="120000"/>
              </a:lnSpc>
              <a:spcBef>
                <a:spcPts val="200"/>
              </a:spcBef>
              <a:buFontTx/>
              <a:buChar char="-"/>
            </a:pPr>
            <a:r>
              <a:rPr lang="en-US" sz="1900">
                <a:cs typeface="Segoe UI Semilight"/>
              </a:rPr>
              <a:t>Includes any newly confirmed initiatives/dates and identifies where flexibility exists</a:t>
            </a:r>
          </a:p>
          <a:p>
            <a:pPr lvl="1">
              <a:lnSpc>
                <a:spcPct val="120000"/>
              </a:lnSpc>
              <a:spcBef>
                <a:spcPts val="0"/>
              </a:spcBef>
              <a:buFontTx/>
              <a:buChar char="-"/>
            </a:pPr>
            <a:endParaRPr lang="en-US" sz="1300">
              <a:cs typeface="Segoe UI Semilight"/>
            </a:endParaRPr>
          </a:p>
          <a:p>
            <a:pPr>
              <a:lnSpc>
                <a:spcPct val="120000"/>
              </a:lnSpc>
              <a:spcBef>
                <a:spcPts val="0"/>
              </a:spcBef>
            </a:pPr>
            <a:r>
              <a:rPr lang="en-US" sz="2200" b="1">
                <a:cs typeface="Segoe UI Semilight"/>
              </a:rPr>
              <a:t>Timeline for release and consultation</a:t>
            </a:r>
          </a:p>
          <a:p>
            <a:pPr lvl="1">
              <a:lnSpc>
                <a:spcPct val="120000"/>
              </a:lnSpc>
              <a:spcBef>
                <a:spcPts val="200"/>
              </a:spcBef>
              <a:buFontTx/>
              <a:buChar char="-"/>
            </a:pPr>
            <a:r>
              <a:rPr lang="en-US" sz="1900">
                <a:cs typeface="Segoe UI Semilight"/>
              </a:rPr>
              <a:t>4 Aug - Updated roadmap released</a:t>
            </a:r>
          </a:p>
          <a:p>
            <a:pPr lvl="1">
              <a:lnSpc>
                <a:spcPct val="120000"/>
              </a:lnSpc>
              <a:spcBef>
                <a:spcPts val="200"/>
              </a:spcBef>
              <a:buFontTx/>
              <a:buChar char="-"/>
            </a:pPr>
            <a:r>
              <a:rPr lang="en-US" sz="1900">
                <a:cs typeface="Segoe UI Semilight"/>
              </a:rPr>
              <a:t>10 Aug – Stakeholder briefing session</a:t>
            </a:r>
          </a:p>
          <a:p>
            <a:pPr lvl="1">
              <a:lnSpc>
                <a:spcPct val="120000"/>
              </a:lnSpc>
              <a:spcBef>
                <a:spcPts val="200"/>
              </a:spcBef>
              <a:buFontTx/>
              <a:buChar char="-"/>
            </a:pPr>
            <a:r>
              <a:rPr lang="en-US" sz="1900">
                <a:cs typeface="Segoe UI Semilight"/>
              </a:rPr>
              <a:t>17 Aug – Stakeholder feedback closes</a:t>
            </a:r>
          </a:p>
          <a:p>
            <a:pPr lvl="1">
              <a:lnSpc>
                <a:spcPct val="120000"/>
              </a:lnSpc>
              <a:spcBef>
                <a:spcPts val="200"/>
              </a:spcBef>
              <a:buFontTx/>
              <a:buChar char="-"/>
            </a:pPr>
            <a:r>
              <a:rPr lang="en-US" sz="1900">
                <a:cs typeface="Segoe UI Semilight"/>
              </a:rPr>
              <a:t>31 Aug – Version 2 Roadmap released</a:t>
            </a:r>
          </a:p>
          <a:p>
            <a:pPr lvl="1">
              <a:lnSpc>
                <a:spcPct val="120000"/>
              </a:lnSpc>
              <a:spcBef>
                <a:spcPts val="0"/>
              </a:spcBef>
              <a:buFontTx/>
              <a:buChar char="-"/>
            </a:pPr>
            <a:endParaRPr lang="en-US" sz="1300">
              <a:cs typeface="Segoe UI Semilight"/>
            </a:endParaRPr>
          </a:p>
          <a:p>
            <a:pPr>
              <a:lnSpc>
                <a:spcPct val="110000"/>
              </a:lnSpc>
              <a:spcBef>
                <a:spcPts val="0"/>
              </a:spcBef>
            </a:pPr>
            <a:r>
              <a:rPr lang="en-US" sz="2200" b="1">
                <a:cs typeface="Segoe UI Semilight"/>
              </a:rPr>
              <a:t>Likely consultation questions</a:t>
            </a:r>
          </a:p>
          <a:p>
            <a:pPr lvl="1">
              <a:lnSpc>
                <a:spcPct val="120000"/>
              </a:lnSpc>
              <a:spcBef>
                <a:spcPts val="200"/>
              </a:spcBef>
              <a:buFontTx/>
              <a:buChar char="-"/>
            </a:pPr>
            <a:r>
              <a:rPr lang="en-US" sz="1900">
                <a:cs typeface="Segoe UI Semilight"/>
              </a:rPr>
              <a:t>Customer Switching – mid-July 2021 or October 2021?</a:t>
            </a:r>
          </a:p>
          <a:p>
            <a:pPr lvl="1">
              <a:lnSpc>
                <a:spcPct val="120000"/>
              </a:lnSpc>
              <a:spcBef>
                <a:spcPts val="200"/>
              </a:spcBef>
              <a:buFontTx/>
              <a:buChar char="-"/>
            </a:pPr>
            <a:r>
              <a:rPr lang="en-US" sz="1900">
                <a:cs typeface="Segoe UI Semilight"/>
              </a:rPr>
              <a:t>Timing of MSATS Standing Data Review and MC Planned Interruptions</a:t>
            </a:r>
          </a:p>
          <a:p>
            <a:pPr lvl="1">
              <a:lnSpc>
                <a:spcPct val="120000"/>
              </a:lnSpc>
              <a:spcBef>
                <a:spcPts val="200"/>
              </a:spcBef>
              <a:buFontTx/>
              <a:buChar char="-"/>
            </a:pPr>
            <a:r>
              <a:rPr lang="en-US" sz="1900">
                <a:cs typeface="Segoe UI Semilight"/>
              </a:rPr>
              <a:t>Timing of Proposed B2B changes</a:t>
            </a:r>
          </a:p>
          <a:p>
            <a:pPr lvl="1">
              <a:lnSpc>
                <a:spcPct val="110000"/>
              </a:lnSpc>
              <a:spcBef>
                <a:spcPts val="0"/>
              </a:spcBef>
            </a:pPr>
            <a:endParaRPr lang="en-US" sz="1200">
              <a:cs typeface="Segoe UI Semilight"/>
            </a:endParaRPr>
          </a:p>
          <a:p>
            <a:pPr lvl="0">
              <a:lnSpc>
                <a:spcPct val="110000"/>
              </a:lnSpc>
              <a:spcBef>
                <a:spcPts val="0"/>
              </a:spcBef>
            </a:pPr>
            <a:r>
              <a:rPr lang="en-US" sz="2200" b="1" err="1">
                <a:solidFill>
                  <a:srgbClr val="222324"/>
                </a:solidFill>
                <a:cs typeface="Segoe UI Semilight"/>
              </a:rPr>
              <a:t>Recognise</a:t>
            </a:r>
            <a:r>
              <a:rPr lang="en-US" sz="2200" b="1">
                <a:solidFill>
                  <a:srgbClr val="222324"/>
                </a:solidFill>
                <a:cs typeface="Segoe UI Semilight"/>
              </a:rPr>
              <a:t> need for integrated implementation timeline, once dates confirmed</a:t>
            </a:r>
          </a:p>
        </p:txBody>
      </p:sp>
      <p:sp>
        <p:nvSpPr>
          <p:cNvPr id="6" name="Slide Number Placeholder 5">
            <a:extLst>
              <a:ext uri="{FF2B5EF4-FFF2-40B4-BE49-F238E27FC236}">
                <a16:creationId xmlns:a16="http://schemas.microsoft.com/office/drawing/2014/main" id="{A29D29A2-DFBA-49E7-A387-B2310ACF4D40}"/>
              </a:ext>
            </a:extLst>
          </p:cNvPr>
          <p:cNvSpPr>
            <a:spLocks noGrp="1"/>
          </p:cNvSpPr>
          <p:nvPr>
            <p:ph type="sldNum" sz="quarter" idx="12"/>
          </p:nvPr>
        </p:nvSpPr>
        <p:spPr/>
        <p:txBody>
          <a:bodyPr/>
          <a:lstStyle/>
          <a:p>
            <a:fld id="{4EC81F68-4976-451A-B2E9-79BCBD2F70CC}" type="slidenum">
              <a:rPr lang="en-AU" smtClean="0"/>
              <a:t>27</a:t>
            </a:fld>
            <a:endParaRPr lang="en-AU"/>
          </a:p>
        </p:txBody>
      </p:sp>
    </p:spTree>
    <p:extLst>
      <p:ext uri="{BB962C8B-B14F-4D97-AF65-F5344CB8AC3E}">
        <p14:creationId xmlns:p14="http://schemas.microsoft.com/office/powerpoint/2010/main" val="1153175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7BC1-2CCC-4FBC-8E31-0449E8E4CB5D}"/>
              </a:ext>
            </a:extLst>
          </p:cNvPr>
          <p:cNvSpPr>
            <a:spLocks noGrp="1"/>
          </p:cNvSpPr>
          <p:nvPr>
            <p:ph type="title"/>
          </p:nvPr>
        </p:nvSpPr>
        <p:spPr/>
        <p:txBody>
          <a:bodyPr/>
          <a:lstStyle/>
          <a:p>
            <a:r>
              <a:rPr lang="en-AU"/>
              <a:t>Industry Readiness – how is the industry progressing?</a:t>
            </a:r>
          </a:p>
        </p:txBody>
      </p:sp>
      <p:sp>
        <p:nvSpPr>
          <p:cNvPr id="3" name="Text Placeholder 2">
            <a:extLst>
              <a:ext uri="{FF2B5EF4-FFF2-40B4-BE49-F238E27FC236}">
                <a16:creationId xmlns:a16="http://schemas.microsoft.com/office/drawing/2014/main" id="{362BFF02-A6F3-46D0-A4DF-49016476184D}"/>
              </a:ext>
            </a:extLst>
          </p:cNvPr>
          <p:cNvSpPr>
            <a:spLocks noGrp="1"/>
          </p:cNvSpPr>
          <p:nvPr>
            <p:ph type="body" idx="1"/>
          </p:nvPr>
        </p:nvSpPr>
        <p:spPr/>
        <p:txBody>
          <a:bodyPr/>
          <a:lstStyle/>
          <a:p>
            <a:r>
              <a:rPr lang="en-AU"/>
              <a:t>Greg Minney</a:t>
            </a:r>
          </a:p>
        </p:txBody>
      </p:sp>
      <p:sp>
        <p:nvSpPr>
          <p:cNvPr id="4" name="Slide Number Placeholder 3">
            <a:extLst>
              <a:ext uri="{FF2B5EF4-FFF2-40B4-BE49-F238E27FC236}">
                <a16:creationId xmlns:a16="http://schemas.microsoft.com/office/drawing/2014/main" id="{33CAE93E-4838-4479-B106-2B44E3532ED8}"/>
              </a:ext>
            </a:extLst>
          </p:cNvPr>
          <p:cNvSpPr>
            <a:spLocks noGrp="1"/>
          </p:cNvSpPr>
          <p:nvPr>
            <p:ph type="sldNum" sz="quarter" idx="12"/>
          </p:nvPr>
        </p:nvSpPr>
        <p:spPr/>
        <p:txBody>
          <a:bodyPr/>
          <a:lstStyle/>
          <a:p>
            <a:fld id="{4EC81F68-4976-451A-B2E9-79BCBD2F70CC}" type="slidenum">
              <a:rPr lang="en-AU" smtClean="0"/>
              <a:pPr/>
              <a:t>28</a:t>
            </a:fld>
            <a:endParaRPr lang="en-AU"/>
          </a:p>
        </p:txBody>
      </p:sp>
    </p:spTree>
    <p:extLst>
      <p:ext uri="{BB962C8B-B14F-4D97-AF65-F5344CB8AC3E}">
        <p14:creationId xmlns:p14="http://schemas.microsoft.com/office/powerpoint/2010/main" val="13811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Readiness approach</a:t>
            </a:r>
          </a:p>
        </p:txBody>
      </p:sp>
      <p:sp>
        <p:nvSpPr>
          <p:cNvPr id="23" name="Freeform 22"/>
          <p:cNvSpPr/>
          <p:nvPr/>
        </p:nvSpPr>
        <p:spPr>
          <a:xfrm>
            <a:off x="1430118" y="4107574"/>
            <a:ext cx="1318302" cy="1311567"/>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rgbClr val="583A5F"/>
          </a:solidFill>
          <a:ln w="15875">
            <a:solidFill>
              <a:schemeClr val="bg2">
                <a:lumMod val="90000"/>
              </a:schemeClr>
            </a:solidFill>
          </a:ln>
          <a:effectLst>
            <a:outerShdw blurRad="50800" dist="38100" dir="5400000" algn="t"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37" tIns="227527" rIns="228637" bIns="227527" numCol="1" spcCol="1270" anchor="ctr" anchorCtr="0">
            <a:noAutofit/>
          </a:bodyPr>
          <a:lstStyle/>
          <a:p>
            <a:pPr algn="ctr" defTabSz="783936">
              <a:lnSpc>
                <a:spcPct val="90000"/>
              </a:lnSpc>
              <a:spcBef>
                <a:spcPct val="0"/>
              </a:spcBef>
              <a:spcAft>
                <a:spcPct val="35000"/>
              </a:spcAft>
            </a:pPr>
            <a:r>
              <a:rPr lang="en-US" sz="1543">
                <a:solidFill>
                  <a:srgbClr val="FFFFFF"/>
                </a:solidFill>
              </a:rPr>
              <a:t>Market Readiness Strategy</a:t>
            </a:r>
          </a:p>
        </p:txBody>
      </p:sp>
      <p:sp>
        <p:nvSpPr>
          <p:cNvPr id="24" name="Rounded Rectangle 23"/>
          <p:cNvSpPr/>
          <p:nvPr/>
        </p:nvSpPr>
        <p:spPr>
          <a:xfrm>
            <a:off x="3295296" y="2741876"/>
            <a:ext cx="1980000" cy="684000"/>
          </a:xfrm>
          <a:prstGeom prst="roundRect">
            <a:avLst>
              <a:gd name="adj" fmla="val 50000"/>
            </a:avLst>
          </a:prstGeom>
          <a:solidFill>
            <a:srgbClr val="660033"/>
          </a:solidFill>
          <a:ln w="15875">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Industry readiness reporting </a:t>
            </a:r>
          </a:p>
        </p:txBody>
      </p:sp>
      <p:sp>
        <p:nvSpPr>
          <p:cNvPr id="25" name="Rounded Rectangle 24"/>
          <p:cNvSpPr/>
          <p:nvPr/>
        </p:nvSpPr>
        <p:spPr>
          <a:xfrm>
            <a:off x="3247261" y="3818862"/>
            <a:ext cx="1980000" cy="684000"/>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Industry testing &amp; Market trials </a:t>
            </a:r>
          </a:p>
        </p:txBody>
      </p:sp>
      <p:sp>
        <p:nvSpPr>
          <p:cNvPr id="26" name="Rounded Rectangle 25"/>
          <p:cNvSpPr/>
          <p:nvPr/>
        </p:nvSpPr>
        <p:spPr>
          <a:xfrm>
            <a:off x="3239054" y="4984130"/>
            <a:ext cx="1980000" cy="684000"/>
          </a:xfrm>
          <a:prstGeom prst="roundRect">
            <a:avLst>
              <a:gd name="adj" fmla="val 50000"/>
            </a:avLst>
          </a:prstGeom>
          <a:solidFill>
            <a:srgbClr val="C0000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Industry transition &amp; Go-live </a:t>
            </a:r>
          </a:p>
        </p:txBody>
      </p:sp>
      <p:sp>
        <p:nvSpPr>
          <p:cNvPr id="27" name="Rounded Rectangle 26"/>
          <p:cNvSpPr/>
          <p:nvPr/>
        </p:nvSpPr>
        <p:spPr>
          <a:xfrm>
            <a:off x="3232170" y="6125997"/>
            <a:ext cx="1980000" cy="684000"/>
          </a:xfrm>
          <a:prstGeom prst="roundRect">
            <a:avLst>
              <a:gd name="adj" fmla="val 50000"/>
            </a:avLst>
          </a:prstGeom>
          <a:solidFill>
            <a:schemeClr val="bg2">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9850" tIns="39850" rIns="39850" bIns="39850" numCol="1" spcCol="1270" anchor="ctr" anchorCtr="0">
            <a:noAutofit/>
          </a:bodyPr>
          <a:lstStyle/>
          <a:p>
            <a:pPr algn="ctr" defTabSz="783936">
              <a:lnSpc>
                <a:spcPct val="90000"/>
              </a:lnSpc>
              <a:spcBef>
                <a:spcPct val="0"/>
              </a:spcBef>
              <a:spcAft>
                <a:spcPct val="35000"/>
              </a:spcAft>
            </a:pPr>
            <a:r>
              <a:rPr lang="en-US" sz="1400">
                <a:solidFill>
                  <a:srgbClr val="FFFFFF"/>
                </a:solidFill>
              </a:rPr>
              <a:t>Metering service provider accreditation update </a:t>
            </a:r>
          </a:p>
        </p:txBody>
      </p:sp>
      <p:cxnSp>
        <p:nvCxnSpPr>
          <p:cNvPr id="43" name="Elbow Connector 42"/>
          <p:cNvCxnSpPr>
            <a:cxnSpLocks/>
          </p:cNvCxnSpPr>
          <p:nvPr/>
        </p:nvCxnSpPr>
        <p:spPr>
          <a:xfrm flipV="1">
            <a:off x="5438343" y="6226792"/>
            <a:ext cx="297209" cy="43098"/>
          </a:xfrm>
          <a:prstGeom prst="bentConnector3">
            <a:avLst/>
          </a:prstGeom>
          <a:ln w="3175" cmpd="sng">
            <a:solidFill>
              <a:schemeClr val="bg2"/>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1" name="Elbow Connector 50"/>
          <p:cNvCxnSpPr>
            <a:cxnSpLocks/>
          </p:cNvCxnSpPr>
          <p:nvPr/>
        </p:nvCxnSpPr>
        <p:spPr>
          <a:xfrm flipV="1">
            <a:off x="2728543" y="3064076"/>
            <a:ext cx="546875" cy="1699282"/>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23" idx="2"/>
            <a:endCxn id="25" idx="1"/>
          </p:cNvCxnSpPr>
          <p:nvPr/>
        </p:nvCxnSpPr>
        <p:spPr>
          <a:xfrm flipV="1">
            <a:off x="2748421" y="4160862"/>
            <a:ext cx="498840" cy="602496"/>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3" idx="2"/>
            <a:endCxn id="26" idx="1"/>
          </p:cNvCxnSpPr>
          <p:nvPr/>
        </p:nvCxnSpPr>
        <p:spPr>
          <a:xfrm>
            <a:off x="2748421" y="4763358"/>
            <a:ext cx="490633" cy="562772"/>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a:cxnSpLocks/>
          </p:cNvCxnSpPr>
          <p:nvPr/>
        </p:nvCxnSpPr>
        <p:spPr>
          <a:xfrm>
            <a:off x="2768162" y="4776261"/>
            <a:ext cx="463871" cy="1620000"/>
          </a:xfrm>
          <a:prstGeom prst="bentConnector3">
            <a:avLst/>
          </a:prstGeom>
          <a:ln w="3175" cmpd="sng">
            <a:solidFill>
              <a:schemeClr val="bg2">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F6EA5A79-69AB-4C3F-9CD8-302E95816962}"/>
              </a:ext>
            </a:extLst>
          </p:cNvPr>
          <p:cNvCxnSpPr>
            <a:cxnSpLocks/>
          </p:cNvCxnSpPr>
          <p:nvPr/>
        </p:nvCxnSpPr>
        <p:spPr>
          <a:xfrm>
            <a:off x="5235312" y="4158998"/>
            <a:ext cx="576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D8494F0-F3CF-4AC1-A0AE-0430713F0ED8}"/>
              </a:ext>
            </a:extLst>
          </p:cNvPr>
          <p:cNvSpPr/>
          <p:nvPr/>
        </p:nvSpPr>
        <p:spPr>
          <a:xfrm>
            <a:off x="6124316" y="4039099"/>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Market trial/ Industry test plans</a:t>
            </a:r>
          </a:p>
        </p:txBody>
      </p:sp>
      <p:cxnSp>
        <p:nvCxnSpPr>
          <p:cNvPr id="64" name="Straight Connector 63">
            <a:extLst>
              <a:ext uri="{FF2B5EF4-FFF2-40B4-BE49-F238E27FC236}">
                <a16:creationId xmlns:a16="http://schemas.microsoft.com/office/drawing/2014/main" id="{F3349136-6B9B-4F74-87BC-45E627434C38}"/>
              </a:ext>
            </a:extLst>
          </p:cNvPr>
          <p:cNvCxnSpPr>
            <a:cxnSpLocks/>
          </p:cNvCxnSpPr>
          <p:nvPr/>
        </p:nvCxnSpPr>
        <p:spPr>
          <a:xfrm>
            <a:off x="5217097" y="5280088"/>
            <a:ext cx="468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6" name="Graphic 65" descr="Newspaper">
            <a:extLst>
              <a:ext uri="{FF2B5EF4-FFF2-40B4-BE49-F238E27FC236}">
                <a16:creationId xmlns:a16="http://schemas.microsoft.com/office/drawing/2014/main" id="{D22D83DF-E7DD-4A7A-862C-9153E0514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2673" y="3978998"/>
            <a:ext cx="360000" cy="360000"/>
          </a:xfrm>
          <a:prstGeom prst="rect">
            <a:avLst/>
          </a:prstGeom>
        </p:spPr>
      </p:pic>
      <p:sp>
        <p:nvSpPr>
          <p:cNvPr id="69" name="Rectangle 68">
            <a:extLst>
              <a:ext uri="{FF2B5EF4-FFF2-40B4-BE49-F238E27FC236}">
                <a16:creationId xmlns:a16="http://schemas.microsoft.com/office/drawing/2014/main" id="{9BC2E5A3-ED70-4CAB-977D-3FD2B565DDC9}"/>
              </a:ext>
            </a:extLst>
          </p:cNvPr>
          <p:cNvSpPr/>
          <p:nvPr/>
        </p:nvSpPr>
        <p:spPr>
          <a:xfrm>
            <a:off x="6155467" y="4898456"/>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Transition plans</a:t>
            </a:r>
          </a:p>
        </p:txBody>
      </p:sp>
      <p:sp>
        <p:nvSpPr>
          <p:cNvPr id="70" name="Rectangle 69">
            <a:extLst>
              <a:ext uri="{FF2B5EF4-FFF2-40B4-BE49-F238E27FC236}">
                <a16:creationId xmlns:a16="http://schemas.microsoft.com/office/drawing/2014/main" id="{A4B9866D-A524-4076-91B1-1BE73D8D025A}"/>
              </a:ext>
            </a:extLst>
          </p:cNvPr>
          <p:cNvSpPr/>
          <p:nvPr/>
        </p:nvSpPr>
        <p:spPr>
          <a:xfrm>
            <a:off x="6162481" y="5206722"/>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Cut-over plans</a:t>
            </a:r>
          </a:p>
        </p:txBody>
      </p:sp>
      <p:pic>
        <p:nvPicPr>
          <p:cNvPr id="71" name="Graphic 70" descr="Newspaper">
            <a:extLst>
              <a:ext uri="{FF2B5EF4-FFF2-40B4-BE49-F238E27FC236}">
                <a16:creationId xmlns:a16="http://schemas.microsoft.com/office/drawing/2014/main" id="{FB627988-B6D3-488C-B1F3-4D79CF241B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2066" y="5497502"/>
            <a:ext cx="360000" cy="360000"/>
          </a:xfrm>
          <a:prstGeom prst="rect">
            <a:avLst/>
          </a:prstGeom>
          <a:effectLst/>
        </p:spPr>
      </p:pic>
      <p:sp>
        <p:nvSpPr>
          <p:cNvPr id="72" name="Rectangle 71">
            <a:extLst>
              <a:ext uri="{FF2B5EF4-FFF2-40B4-BE49-F238E27FC236}">
                <a16:creationId xmlns:a16="http://schemas.microsoft.com/office/drawing/2014/main" id="{7F14B031-6A5A-4ED0-ACBC-A39CD5B69214}"/>
              </a:ext>
            </a:extLst>
          </p:cNvPr>
          <p:cNvSpPr/>
          <p:nvPr/>
        </p:nvSpPr>
        <p:spPr>
          <a:xfrm>
            <a:off x="6155467" y="5536428"/>
            <a:ext cx="4370176" cy="346754"/>
          </a:xfrm>
          <a:prstGeom prst="rect">
            <a:avLst/>
          </a:prstGeom>
        </p:spPr>
        <p:txBody>
          <a:bodyPr wrap="square" lIns="201591" rIns="201591" bIns="80637">
            <a:spAutoFit/>
          </a:bodyPr>
          <a:lstStyle/>
          <a:p>
            <a:pPr marL="171450" indent="-171450">
              <a:lnSpc>
                <a:spcPct val="89000"/>
              </a:lnSpc>
              <a:buFont typeface="Arial" panose="020B0604020202020204" pitchFamily="34" charset="0"/>
              <a:buChar char="•"/>
            </a:pPr>
            <a:r>
              <a:rPr lang="en-US" sz="1600"/>
              <a:t>Industry contingency</a:t>
            </a:r>
          </a:p>
        </p:txBody>
      </p:sp>
      <p:cxnSp>
        <p:nvCxnSpPr>
          <p:cNvPr id="75" name="Straight Connector 74">
            <a:extLst>
              <a:ext uri="{FF2B5EF4-FFF2-40B4-BE49-F238E27FC236}">
                <a16:creationId xmlns:a16="http://schemas.microsoft.com/office/drawing/2014/main" id="{7DF5C8D2-9E31-46FC-B863-EC345A7ABFF3}"/>
              </a:ext>
            </a:extLst>
          </p:cNvPr>
          <p:cNvCxnSpPr/>
          <p:nvPr/>
        </p:nvCxnSpPr>
        <p:spPr>
          <a:xfrm>
            <a:off x="5702139" y="4998957"/>
            <a:ext cx="0" cy="648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A03E98E-74D6-45AF-A8F3-74EA322BF70E}"/>
              </a:ext>
            </a:extLst>
          </p:cNvPr>
          <p:cNvCxnSpPr/>
          <p:nvPr/>
        </p:nvCxnSpPr>
        <p:spPr>
          <a:xfrm>
            <a:off x="5692673" y="5277018"/>
            <a:ext cx="18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E0A8E6-AD46-476E-9CA5-5ADFA4D450A3}"/>
              </a:ext>
            </a:extLst>
          </p:cNvPr>
          <p:cNvCxnSpPr/>
          <p:nvPr/>
        </p:nvCxnSpPr>
        <p:spPr>
          <a:xfrm>
            <a:off x="5700650" y="4998957"/>
            <a:ext cx="19878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7" name="Graphic 66" descr="Newspaper">
            <a:extLst>
              <a:ext uri="{FF2B5EF4-FFF2-40B4-BE49-F238E27FC236}">
                <a16:creationId xmlns:a16="http://schemas.microsoft.com/office/drawing/2014/main" id="{3FA6536D-A314-4323-A8C9-B48E23B7D9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2066" y="4848775"/>
            <a:ext cx="360000" cy="360000"/>
          </a:xfrm>
          <a:prstGeom prst="rect">
            <a:avLst/>
          </a:prstGeom>
          <a:effectLst/>
        </p:spPr>
      </p:pic>
      <p:pic>
        <p:nvPicPr>
          <p:cNvPr id="68" name="Graphic 67" descr="Newspaper">
            <a:extLst>
              <a:ext uri="{FF2B5EF4-FFF2-40B4-BE49-F238E27FC236}">
                <a16:creationId xmlns:a16="http://schemas.microsoft.com/office/drawing/2014/main" id="{EE4B242E-D005-4973-8362-6ED000C55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2066" y="5168169"/>
            <a:ext cx="360000" cy="360000"/>
          </a:xfrm>
          <a:prstGeom prst="rect">
            <a:avLst/>
          </a:prstGeom>
          <a:effectLst/>
        </p:spPr>
      </p:pic>
      <p:cxnSp>
        <p:nvCxnSpPr>
          <p:cNvPr id="79" name="Straight Connector 78">
            <a:extLst>
              <a:ext uri="{FF2B5EF4-FFF2-40B4-BE49-F238E27FC236}">
                <a16:creationId xmlns:a16="http://schemas.microsoft.com/office/drawing/2014/main" id="{13F4212B-3D2B-4C65-9DB4-E3130BCD28AB}"/>
              </a:ext>
            </a:extLst>
          </p:cNvPr>
          <p:cNvCxnSpPr/>
          <p:nvPr/>
        </p:nvCxnSpPr>
        <p:spPr>
          <a:xfrm>
            <a:off x="5715867" y="5648076"/>
            <a:ext cx="19878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8E2309DA-3FDC-4876-97AE-B8D6EF8A6EC6}"/>
              </a:ext>
            </a:extLst>
          </p:cNvPr>
          <p:cNvSpPr txBox="1"/>
          <p:nvPr/>
        </p:nvSpPr>
        <p:spPr>
          <a:xfrm>
            <a:off x="166790" y="1570383"/>
            <a:ext cx="10557531" cy="707886"/>
          </a:xfrm>
          <a:prstGeom prst="rect">
            <a:avLst/>
          </a:prstGeom>
          <a:noFill/>
        </p:spPr>
        <p:txBody>
          <a:bodyPr wrap="square" rtlCol="0">
            <a:spAutoFit/>
          </a:bodyPr>
          <a:lstStyle/>
          <a:p>
            <a:r>
              <a:rPr lang="en-AU" sz="2000"/>
              <a:t>AEMO's Readiness Workstream is responsible for activities in preparation for transition to and commencement of the 5-Minute Settlements and Global Settlement rules. Activities include: </a:t>
            </a:r>
            <a:endParaRPr lang="en-AU" sz="2000">
              <a:solidFill>
                <a:srgbClr val="FF0000"/>
              </a:solidFill>
            </a:endParaRPr>
          </a:p>
        </p:txBody>
      </p:sp>
    </p:spTree>
    <p:extLst>
      <p:ext uri="{BB962C8B-B14F-4D97-AF65-F5344CB8AC3E}">
        <p14:creationId xmlns:p14="http://schemas.microsoft.com/office/powerpoint/2010/main" val="27401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CC60-7D7F-4E9E-8326-428B1B2C268E}"/>
              </a:ext>
            </a:extLst>
          </p:cNvPr>
          <p:cNvSpPr>
            <a:spLocks noGrp="1"/>
          </p:cNvSpPr>
          <p:nvPr>
            <p:ph type="title"/>
          </p:nvPr>
        </p:nvSpPr>
        <p:spPr/>
        <p:txBody>
          <a:bodyPr/>
          <a:lstStyle/>
          <a:p>
            <a:r>
              <a:rPr lang="en-AU" sz="3600"/>
              <a:t>Purpose of the Information Session</a:t>
            </a:r>
          </a:p>
        </p:txBody>
      </p:sp>
      <p:sp>
        <p:nvSpPr>
          <p:cNvPr id="3" name="Slide Number Placeholder 2">
            <a:extLst>
              <a:ext uri="{FF2B5EF4-FFF2-40B4-BE49-F238E27FC236}">
                <a16:creationId xmlns:a16="http://schemas.microsoft.com/office/drawing/2014/main" id="{A563E97C-BB81-4A28-8FBC-EACB8640C154}"/>
              </a:ext>
            </a:extLst>
          </p:cNvPr>
          <p:cNvSpPr>
            <a:spLocks noGrp="1"/>
          </p:cNvSpPr>
          <p:nvPr>
            <p:ph type="sldNum" sz="quarter" idx="12"/>
          </p:nvPr>
        </p:nvSpPr>
        <p:spPr/>
        <p:txBody>
          <a:bodyPr/>
          <a:lstStyle/>
          <a:p>
            <a:fld id="{4EC81F68-4976-451A-B2E9-79BCBD2F70CC}" type="slidenum">
              <a:rPr lang="en-AU" smtClean="0"/>
              <a:t>3</a:t>
            </a:fld>
            <a:endParaRPr lang="en-AU"/>
          </a:p>
        </p:txBody>
      </p:sp>
      <p:sp>
        <p:nvSpPr>
          <p:cNvPr id="4" name="Text Placeholder 3">
            <a:extLst>
              <a:ext uri="{FF2B5EF4-FFF2-40B4-BE49-F238E27FC236}">
                <a16:creationId xmlns:a16="http://schemas.microsoft.com/office/drawing/2014/main" id="{690BC07F-381B-48A9-9179-A2CDCD76B6A1}"/>
              </a:ext>
            </a:extLst>
          </p:cNvPr>
          <p:cNvSpPr>
            <a:spLocks noGrp="1"/>
          </p:cNvSpPr>
          <p:nvPr>
            <p:ph type="body" sz="quarter" idx="13"/>
          </p:nvPr>
        </p:nvSpPr>
        <p:spPr/>
        <p:txBody>
          <a:bodyPr>
            <a:normAutofit/>
          </a:bodyPr>
          <a:lstStyle/>
          <a:p>
            <a:pPr marL="0" indent="0">
              <a:lnSpc>
                <a:spcPct val="100000"/>
              </a:lnSpc>
              <a:spcBef>
                <a:spcPts val="1200"/>
              </a:spcBef>
              <a:spcAft>
                <a:spcPts val="1200"/>
              </a:spcAft>
              <a:buNone/>
            </a:pPr>
            <a:r>
              <a:rPr lang="en-AU" sz="2400"/>
              <a:t>The general information session provides an opportunity for stakeholders who:</a:t>
            </a:r>
          </a:p>
          <a:p>
            <a:pPr>
              <a:lnSpc>
                <a:spcPct val="100000"/>
              </a:lnSpc>
              <a:spcBef>
                <a:spcPts val="1200"/>
              </a:spcBef>
              <a:spcAft>
                <a:spcPts val="1200"/>
              </a:spcAft>
            </a:pPr>
            <a:r>
              <a:rPr lang="en-AU" sz="2400"/>
              <a:t>Are not directly engaged in the 5MS Program to receive an </a:t>
            </a:r>
            <a:r>
              <a:rPr lang="en-AU" sz="2400" b="1"/>
              <a:t>update</a:t>
            </a:r>
            <a:r>
              <a:rPr lang="en-AU" sz="2400"/>
              <a:t> on the Program’s progress and an </a:t>
            </a:r>
            <a:r>
              <a:rPr lang="en-AU" sz="2400" b="1"/>
              <a:t>insight</a:t>
            </a:r>
            <a:r>
              <a:rPr lang="en-AU" sz="2400"/>
              <a:t> into the key areas of focus.</a:t>
            </a:r>
          </a:p>
          <a:p>
            <a:pPr>
              <a:lnSpc>
                <a:spcPct val="100000"/>
              </a:lnSpc>
              <a:spcBef>
                <a:spcPts val="1800"/>
              </a:spcBef>
            </a:pPr>
            <a:r>
              <a:rPr lang="en-AU" sz="2400"/>
              <a:t>Have not previously engaged with the 5MS Program to receive a high-level </a:t>
            </a:r>
            <a:r>
              <a:rPr lang="en-AU" sz="2400" b="1"/>
              <a:t>introduction</a:t>
            </a:r>
            <a:r>
              <a:rPr lang="en-AU" sz="2400"/>
              <a:t> to the Program.</a:t>
            </a:r>
          </a:p>
        </p:txBody>
      </p:sp>
    </p:spTree>
    <p:extLst>
      <p:ext uri="{BB962C8B-B14F-4D97-AF65-F5344CB8AC3E}">
        <p14:creationId xmlns:p14="http://schemas.microsoft.com/office/powerpoint/2010/main" val="162122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2BA6-4815-43E3-9A4C-3E13E1D93F0D}"/>
              </a:ext>
            </a:extLst>
          </p:cNvPr>
          <p:cNvSpPr>
            <a:spLocks noGrp="1"/>
          </p:cNvSpPr>
          <p:nvPr>
            <p:ph type="title"/>
          </p:nvPr>
        </p:nvSpPr>
        <p:spPr/>
        <p:txBody>
          <a:bodyPr>
            <a:normAutofit/>
          </a:bodyPr>
          <a:lstStyle/>
          <a:p>
            <a:r>
              <a:rPr lang="en-AU" sz="3600"/>
              <a:t>Readiness reporting approach</a:t>
            </a:r>
          </a:p>
        </p:txBody>
      </p:sp>
      <p:sp>
        <p:nvSpPr>
          <p:cNvPr id="4" name="Slide Number Placeholder 3">
            <a:extLst>
              <a:ext uri="{FF2B5EF4-FFF2-40B4-BE49-F238E27FC236}">
                <a16:creationId xmlns:a16="http://schemas.microsoft.com/office/drawing/2014/main" id="{CB0576EB-79DD-4A83-83DE-DD327D6EB5FF}"/>
              </a:ext>
            </a:extLst>
          </p:cNvPr>
          <p:cNvSpPr>
            <a:spLocks noGrp="1"/>
          </p:cNvSpPr>
          <p:nvPr>
            <p:ph type="sldNum" sz="quarter" idx="12"/>
          </p:nvPr>
        </p:nvSpPr>
        <p:spPr>
          <a:xfrm>
            <a:off x="10062335" y="7088147"/>
            <a:ext cx="505220" cy="402483"/>
          </a:xfrm>
        </p:spPr>
        <p:txBody>
          <a:bodyPr/>
          <a:lstStyle/>
          <a:p>
            <a:fld id="{4EC81F68-4976-451A-B2E9-79BCBD2F70CC}" type="slidenum">
              <a:rPr lang="en-AU" smtClean="0"/>
              <a:t>30</a:t>
            </a:fld>
            <a:endParaRPr lang="en-AU"/>
          </a:p>
        </p:txBody>
      </p:sp>
      <p:sp>
        <p:nvSpPr>
          <p:cNvPr id="17" name="TextBox 16">
            <a:extLst>
              <a:ext uri="{FF2B5EF4-FFF2-40B4-BE49-F238E27FC236}">
                <a16:creationId xmlns:a16="http://schemas.microsoft.com/office/drawing/2014/main" id="{EBE06D8C-2714-40C1-8A6F-F99B825E2BDC}"/>
              </a:ext>
            </a:extLst>
          </p:cNvPr>
          <p:cNvSpPr txBox="1"/>
          <p:nvPr/>
        </p:nvSpPr>
        <p:spPr>
          <a:xfrm>
            <a:off x="3792509" y="4611296"/>
            <a:ext cx="1461574" cy="276999"/>
          </a:xfrm>
          <a:prstGeom prst="rect">
            <a:avLst/>
          </a:prstGeom>
          <a:noFill/>
        </p:spPr>
        <p:txBody>
          <a:bodyPr wrap="square" rtlCol="0">
            <a:spAutoFit/>
          </a:bodyPr>
          <a:lstStyle/>
          <a:p>
            <a:r>
              <a:rPr lang="en-AU" sz="1200" b="1" i="1">
                <a:solidFill>
                  <a:srgbClr val="51103C"/>
                </a:solidFill>
              </a:rPr>
              <a:t>Full Report</a:t>
            </a:r>
          </a:p>
        </p:txBody>
      </p:sp>
      <p:sp>
        <p:nvSpPr>
          <p:cNvPr id="18" name="TextBox 17">
            <a:extLst>
              <a:ext uri="{FF2B5EF4-FFF2-40B4-BE49-F238E27FC236}">
                <a16:creationId xmlns:a16="http://schemas.microsoft.com/office/drawing/2014/main" id="{A5411311-5AE2-4B80-8BF4-CDBBE305FAB9}"/>
              </a:ext>
            </a:extLst>
          </p:cNvPr>
          <p:cNvSpPr txBox="1"/>
          <p:nvPr/>
        </p:nvSpPr>
        <p:spPr>
          <a:xfrm>
            <a:off x="343717" y="4576536"/>
            <a:ext cx="1919146" cy="276999"/>
          </a:xfrm>
          <a:prstGeom prst="rect">
            <a:avLst/>
          </a:prstGeom>
          <a:noFill/>
        </p:spPr>
        <p:txBody>
          <a:bodyPr wrap="square" rtlCol="0">
            <a:spAutoFit/>
          </a:bodyPr>
          <a:lstStyle/>
          <a:p>
            <a:r>
              <a:rPr lang="en-AU" sz="1200" b="1" i="1">
                <a:solidFill>
                  <a:srgbClr val="51103C"/>
                </a:solidFill>
              </a:rPr>
              <a:t>Online Participant survey</a:t>
            </a:r>
          </a:p>
        </p:txBody>
      </p:sp>
      <p:pic>
        <p:nvPicPr>
          <p:cNvPr id="20" name="Picture 19">
            <a:extLst>
              <a:ext uri="{FF2B5EF4-FFF2-40B4-BE49-F238E27FC236}">
                <a16:creationId xmlns:a16="http://schemas.microsoft.com/office/drawing/2014/main" id="{61A15464-DD9E-4586-BEBF-FADEDC702DA6}"/>
              </a:ext>
            </a:extLst>
          </p:cNvPr>
          <p:cNvPicPr>
            <a:picLocks noChangeAspect="1"/>
          </p:cNvPicPr>
          <p:nvPr/>
        </p:nvPicPr>
        <p:blipFill rotWithShape="1">
          <a:blip r:embed="rId3"/>
          <a:srcRect l="3960" r="-6349" b="10612"/>
          <a:stretch/>
        </p:blipFill>
        <p:spPr>
          <a:xfrm>
            <a:off x="549447" y="4903236"/>
            <a:ext cx="1375072" cy="2000059"/>
          </a:xfrm>
          <a:prstGeom prst="rect">
            <a:avLst/>
          </a:prstGeom>
          <a:effectLst>
            <a:outerShdw blurRad="50800" dist="38100" dir="5400000" algn="t" rotWithShape="0">
              <a:prstClr val="black">
                <a:alpha val="40000"/>
              </a:prstClr>
            </a:outerShdw>
          </a:effectLst>
        </p:spPr>
      </p:pic>
      <p:pic>
        <p:nvPicPr>
          <p:cNvPr id="21" name="Graphic 20" descr="Gears">
            <a:extLst>
              <a:ext uri="{FF2B5EF4-FFF2-40B4-BE49-F238E27FC236}">
                <a16:creationId xmlns:a16="http://schemas.microsoft.com/office/drawing/2014/main" id="{DBD151B5-CB62-4841-A07A-F48871F7A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619" y="5273306"/>
            <a:ext cx="707348" cy="707348"/>
          </a:xfrm>
          <a:prstGeom prst="rect">
            <a:avLst/>
          </a:prstGeom>
          <a:effectLst>
            <a:outerShdw blurRad="50800" dist="38100" dir="5400000" algn="t" rotWithShape="0">
              <a:prstClr val="black">
                <a:alpha val="40000"/>
              </a:prstClr>
            </a:outerShdw>
          </a:effectLst>
        </p:spPr>
      </p:pic>
      <p:sp>
        <p:nvSpPr>
          <p:cNvPr id="22" name="Arrow: Right 21">
            <a:extLst>
              <a:ext uri="{FF2B5EF4-FFF2-40B4-BE49-F238E27FC236}">
                <a16:creationId xmlns:a16="http://schemas.microsoft.com/office/drawing/2014/main" id="{D2C46E15-9CAF-4C1F-836F-3F94DA209EDD}"/>
              </a:ext>
            </a:extLst>
          </p:cNvPr>
          <p:cNvSpPr/>
          <p:nvPr/>
        </p:nvSpPr>
        <p:spPr>
          <a:xfrm>
            <a:off x="2064914" y="5413929"/>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B00E5C51-FAF2-4B9A-9F6A-285162FE9FBD}"/>
              </a:ext>
            </a:extLst>
          </p:cNvPr>
          <p:cNvSpPr txBox="1"/>
          <p:nvPr/>
        </p:nvSpPr>
        <p:spPr>
          <a:xfrm>
            <a:off x="228533" y="1758760"/>
            <a:ext cx="10569178" cy="2246769"/>
          </a:xfrm>
          <a:prstGeom prst="rect">
            <a:avLst/>
          </a:prstGeom>
          <a:noFill/>
        </p:spPr>
        <p:txBody>
          <a:bodyPr wrap="square" rtlCol="0">
            <a:spAutoFit/>
          </a:bodyPr>
          <a:lstStyle/>
          <a:p>
            <a:pPr marL="342900" indent="-342900">
              <a:spcBef>
                <a:spcPts val="600"/>
              </a:spcBef>
              <a:spcAft>
                <a:spcPts val="600"/>
              </a:spcAft>
              <a:buAutoNum type="arabicPeriod"/>
            </a:pPr>
            <a:r>
              <a:rPr lang="en-AU" sz="2000"/>
              <a:t>Readiness reporting is </a:t>
            </a:r>
            <a:r>
              <a:rPr lang="en-AU" sz="2000" b="1"/>
              <a:t>voluntary</a:t>
            </a:r>
          </a:p>
          <a:p>
            <a:pPr marL="342900" indent="-342900">
              <a:spcBef>
                <a:spcPts val="600"/>
              </a:spcBef>
              <a:spcAft>
                <a:spcPts val="600"/>
              </a:spcAft>
              <a:buAutoNum type="arabicPeriod"/>
            </a:pPr>
            <a:r>
              <a:rPr lang="en-AU" sz="2000"/>
              <a:t>We encourage </a:t>
            </a:r>
            <a:r>
              <a:rPr lang="en-AU" sz="2000" b="1"/>
              <a:t>open</a:t>
            </a:r>
            <a:r>
              <a:rPr lang="en-AU" sz="2000"/>
              <a:t> and </a:t>
            </a:r>
            <a:r>
              <a:rPr lang="en-AU" sz="2000" b="1"/>
              <a:t>honest self-assessment</a:t>
            </a:r>
          </a:p>
          <a:p>
            <a:pPr marL="342900" indent="-342900">
              <a:spcBef>
                <a:spcPts val="600"/>
              </a:spcBef>
              <a:spcAft>
                <a:spcPts val="600"/>
              </a:spcAft>
              <a:buAutoNum type="arabicPeriod"/>
            </a:pPr>
            <a:r>
              <a:rPr lang="en-AU" sz="2000"/>
              <a:t>Responses are </a:t>
            </a:r>
            <a:r>
              <a:rPr lang="en-AU" sz="2000" b="1"/>
              <a:t>confidential</a:t>
            </a:r>
            <a:r>
              <a:rPr lang="en-AU" sz="2000"/>
              <a:t> (although we do publish a list of respondents)</a:t>
            </a:r>
          </a:p>
          <a:p>
            <a:pPr marL="342900" indent="-342900">
              <a:spcBef>
                <a:spcPts val="600"/>
              </a:spcBef>
              <a:spcAft>
                <a:spcPts val="600"/>
              </a:spcAft>
              <a:buAutoNum type="arabicPeriod"/>
            </a:pPr>
            <a:r>
              <a:rPr lang="en-AU" sz="2000"/>
              <a:t>Results are </a:t>
            </a:r>
            <a:r>
              <a:rPr lang="en-AU" sz="2000" b="1"/>
              <a:t>aggregated</a:t>
            </a:r>
            <a:r>
              <a:rPr lang="en-AU" sz="2000"/>
              <a:t> to produce a report</a:t>
            </a:r>
          </a:p>
          <a:p>
            <a:pPr marL="342900" indent="-342900">
              <a:spcBef>
                <a:spcPts val="600"/>
              </a:spcBef>
              <a:spcAft>
                <a:spcPts val="600"/>
              </a:spcAft>
              <a:buAutoNum type="arabicPeriod"/>
            </a:pPr>
            <a:r>
              <a:rPr lang="en-AU" sz="2000"/>
              <a:t>Results are </a:t>
            </a:r>
            <a:r>
              <a:rPr lang="en-AU" sz="2000" b="1"/>
              <a:t>discussed</a:t>
            </a:r>
            <a:r>
              <a:rPr lang="en-AU" sz="2000"/>
              <a:t> with our RWG and </a:t>
            </a:r>
            <a:r>
              <a:rPr lang="en-AU" sz="2000" b="1"/>
              <a:t>together</a:t>
            </a:r>
            <a:r>
              <a:rPr lang="en-AU" sz="2000"/>
              <a:t> we identify any actions that need to be taken</a:t>
            </a:r>
          </a:p>
        </p:txBody>
      </p:sp>
      <p:pic>
        <p:nvPicPr>
          <p:cNvPr id="28" name="Picture 27">
            <a:extLst>
              <a:ext uri="{FF2B5EF4-FFF2-40B4-BE49-F238E27FC236}">
                <a16:creationId xmlns:a16="http://schemas.microsoft.com/office/drawing/2014/main" id="{75C90745-C2EE-4E4F-AD1D-BAF8B66DD8AE}"/>
              </a:ext>
            </a:extLst>
          </p:cNvPr>
          <p:cNvPicPr>
            <a:picLocks noChangeAspect="1"/>
          </p:cNvPicPr>
          <p:nvPr/>
        </p:nvPicPr>
        <p:blipFill>
          <a:blip r:embed="rId6"/>
          <a:stretch>
            <a:fillRect/>
          </a:stretch>
        </p:blipFill>
        <p:spPr>
          <a:xfrm>
            <a:off x="6116272" y="5082918"/>
            <a:ext cx="1310754" cy="1310754"/>
          </a:xfrm>
          <a:prstGeom prst="rect">
            <a:avLst/>
          </a:prstGeom>
          <a:ln w="15875">
            <a:solidFill>
              <a:schemeClr val="bg1">
                <a:lumMod val="85000"/>
              </a:schemeClr>
            </a:solidFill>
          </a:ln>
          <a:effectLst>
            <a:outerShdw blurRad="50800" dist="38100" dir="5400000" algn="t" rotWithShape="0">
              <a:prstClr val="black">
                <a:alpha val="40000"/>
              </a:prstClr>
            </a:outerShdw>
          </a:effectLst>
        </p:spPr>
      </p:pic>
      <p:sp>
        <p:nvSpPr>
          <p:cNvPr id="29" name="Arrow: Right 28">
            <a:extLst>
              <a:ext uri="{FF2B5EF4-FFF2-40B4-BE49-F238E27FC236}">
                <a16:creationId xmlns:a16="http://schemas.microsoft.com/office/drawing/2014/main" id="{A10E78CA-14D3-4918-9E9F-97C93DFC42A0}"/>
              </a:ext>
            </a:extLst>
          </p:cNvPr>
          <p:cNvSpPr/>
          <p:nvPr/>
        </p:nvSpPr>
        <p:spPr>
          <a:xfrm>
            <a:off x="5467229" y="5494063"/>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45318EF4-AA2D-46A1-9286-6A7FEB3EF0B6}"/>
              </a:ext>
            </a:extLst>
          </p:cNvPr>
          <p:cNvSpPr txBox="1"/>
          <p:nvPr/>
        </p:nvSpPr>
        <p:spPr>
          <a:xfrm>
            <a:off x="6082113" y="4543251"/>
            <a:ext cx="1461574" cy="461665"/>
          </a:xfrm>
          <a:prstGeom prst="rect">
            <a:avLst/>
          </a:prstGeom>
          <a:noFill/>
        </p:spPr>
        <p:txBody>
          <a:bodyPr wrap="square" rtlCol="0">
            <a:spAutoFit/>
          </a:bodyPr>
          <a:lstStyle/>
          <a:p>
            <a:r>
              <a:rPr lang="en-AU" sz="1200" b="1" i="1">
                <a:solidFill>
                  <a:srgbClr val="51103C"/>
                </a:solidFill>
              </a:rPr>
              <a:t>Discuss results at working groups</a:t>
            </a:r>
          </a:p>
        </p:txBody>
      </p:sp>
      <p:sp>
        <p:nvSpPr>
          <p:cNvPr id="31" name="Arrow: Right 30">
            <a:extLst>
              <a:ext uri="{FF2B5EF4-FFF2-40B4-BE49-F238E27FC236}">
                <a16:creationId xmlns:a16="http://schemas.microsoft.com/office/drawing/2014/main" id="{E09BF27F-FD72-4CDE-B466-EC5C98C67D83}"/>
              </a:ext>
            </a:extLst>
          </p:cNvPr>
          <p:cNvSpPr/>
          <p:nvPr/>
        </p:nvSpPr>
        <p:spPr>
          <a:xfrm>
            <a:off x="7919218" y="5402337"/>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Graphic 32" descr="Bullseye">
            <a:extLst>
              <a:ext uri="{FF2B5EF4-FFF2-40B4-BE49-F238E27FC236}">
                <a16:creationId xmlns:a16="http://schemas.microsoft.com/office/drawing/2014/main" id="{E28DDFB6-F935-4ACF-91A6-75E6ED9058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6242" y="5171132"/>
            <a:ext cx="914400" cy="914400"/>
          </a:xfrm>
          <a:prstGeom prst="rect">
            <a:avLst/>
          </a:prstGeom>
          <a:effectLst>
            <a:outerShdw blurRad="50800" dist="38100" dir="5400000" algn="t" rotWithShape="0">
              <a:prstClr val="black">
                <a:alpha val="40000"/>
              </a:prstClr>
            </a:outerShdw>
          </a:effectLst>
        </p:spPr>
      </p:pic>
      <p:sp>
        <p:nvSpPr>
          <p:cNvPr id="34" name="TextBox 33">
            <a:extLst>
              <a:ext uri="{FF2B5EF4-FFF2-40B4-BE49-F238E27FC236}">
                <a16:creationId xmlns:a16="http://schemas.microsoft.com/office/drawing/2014/main" id="{5B824F9D-67D3-4427-9F68-8B3FCC2300F3}"/>
              </a:ext>
            </a:extLst>
          </p:cNvPr>
          <p:cNvSpPr txBox="1"/>
          <p:nvPr/>
        </p:nvSpPr>
        <p:spPr>
          <a:xfrm>
            <a:off x="8146610" y="4626236"/>
            <a:ext cx="1265067" cy="276999"/>
          </a:xfrm>
          <a:prstGeom prst="rect">
            <a:avLst/>
          </a:prstGeom>
          <a:noFill/>
        </p:spPr>
        <p:txBody>
          <a:bodyPr wrap="square" rtlCol="0">
            <a:spAutoFit/>
          </a:bodyPr>
          <a:lstStyle/>
          <a:p>
            <a:r>
              <a:rPr lang="en-AU" sz="1200" b="1" i="1">
                <a:solidFill>
                  <a:srgbClr val="51103C"/>
                </a:solidFill>
              </a:rPr>
              <a:t>Targeted action</a:t>
            </a:r>
          </a:p>
        </p:txBody>
      </p:sp>
      <p:pic>
        <p:nvPicPr>
          <p:cNvPr id="3" name="Picture 2">
            <a:extLst>
              <a:ext uri="{FF2B5EF4-FFF2-40B4-BE49-F238E27FC236}">
                <a16:creationId xmlns:a16="http://schemas.microsoft.com/office/drawing/2014/main" id="{A9FC7427-AA35-45CF-8826-D74D6CA96B35}"/>
              </a:ext>
            </a:extLst>
          </p:cNvPr>
          <p:cNvPicPr>
            <a:picLocks noChangeAspect="1"/>
          </p:cNvPicPr>
          <p:nvPr/>
        </p:nvPicPr>
        <p:blipFill>
          <a:blip r:embed="rId9"/>
          <a:stretch>
            <a:fillRect/>
          </a:stretch>
        </p:blipFill>
        <p:spPr>
          <a:xfrm>
            <a:off x="3868381" y="4987508"/>
            <a:ext cx="1228675" cy="1650772"/>
          </a:xfrm>
          <a:prstGeom prst="rect">
            <a:avLst/>
          </a:prstGeom>
          <a:effectLst>
            <a:outerShdw blurRad="50800" dist="38100" dir="5400000" algn="t" rotWithShape="0">
              <a:prstClr val="black">
                <a:alpha val="40000"/>
              </a:prstClr>
            </a:outerShdw>
          </a:effectLst>
        </p:spPr>
      </p:pic>
      <p:pic>
        <p:nvPicPr>
          <p:cNvPr id="36" name="Picture 35">
            <a:extLst>
              <a:ext uri="{FF2B5EF4-FFF2-40B4-BE49-F238E27FC236}">
                <a16:creationId xmlns:a16="http://schemas.microsoft.com/office/drawing/2014/main" id="{5118C2F0-F392-4AE3-84D7-026C24449DFA}"/>
              </a:ext>
            </a:extLst>
          </p:cNvPr>
          <p:cNvPicPr>
            <a:picLocks noChangeAspect="1"/>
          </p:cNvPicPr>
          <p:nvPr/>
        </p:nvPicPr>
        <p:blipFill>
          <a:blip r:embed="rId9"/>
          <a:stretch>
            <a:fillRect/>
          </a:stretch>
        </p:blipFill>
        <p:spPr>
          <a:xfrm>
            <a:off x="3792509" y="5017804"/>
            <a:ext cx="1228675" cy="1650772"/>
          </a:xfrm>
          <a:prstGeom prst="rect">
            <a:avLst/>
          </a:prstGeom>
          <a:effectLst>
            <a:outerShdw blurRad="50800" dist="38100" dir="5400000" algn="t" rotWithShape="0">
              <a:prstClr val="black">
                <a:alpha val="40000"/>
              </a:prstClr>
            </a:outerShdw>
          </a:effectLst>
        </p:spPr>
      </p:pic>
      <p:pic>
        <p:nvPicPr>
          <p:cNvPr id="37" name="Picture 36">
            <a:extLst>
              <a:ext uri="{FF2B5EF4-FFF2-40B4-BE49-F238E27FC236}">
                <a16:creationId xmlns:a16="http://schemas.microsoft.com/office/drawing/2014/main" id="{DE07F6B0-B946-485D-AD8D-2927264377AC}"/>
              </a:ext>
            </a:extLst>
          </p:cNvPr>
          <p:cNvPicPr>
            <a:picLocks noChangeAspect="1"/>
          </p:cNvPicPr>
          <p:nvPr/>
        </p:nvPicPr>
        <p:blipFill>
          <a:blip r:embed="rId9"/>
          <a:stretch>
            <a:fillRect/>
          </a:stretch>
        </p:blipFill>
        <p:spPr>
          <a:xfrm>
            <a:off x="3703834" y="5048100"/>
            <a:ext cx="1228675" cy="1650772"/>
          </a:xfrm>
          <a:prstGeom prst="rect">
            <a:avLst/>
          </a:prstGeom>
          <a:effectLst>
            <a:outerShdw blurRad="50800" dist="38100" dir="5400000" algn="t" rotWithShape="0">
              <a:prstClr val="black">
                <a:alpha val="40000"/>
              </a:prstClr>
            </a:outerShdw>
          </a:effectLst>
        </p:spPr>
      </p:pic>
      <p:sp>
        <p:nvSpPr>
          <p:cNvPr id="38" name="Arrow: Right 37">
            <a:extLst>
              <a:ext uri="{FF2B5EF4-FFF2-40B4-BE49-F238E27FC236}">
                <a16:creationId xmlns:a16="http://schemas.microsoft.com/office/drawing/2014/main" id="{B10887D8-EAE8-453A-A117-A4431B45BD94}"/>
              </a:ext>
            </a:extLst>
          </p:cNvPr>
          <p:cNvSpPr/>
          <p:nvPr/>
        </p:nvSpPr>
        <p:spPr>
          <a:xfrm>
            <a:off x="3299301" y="5453045"/>
            <a:ext cx="197949" cy="347870"/>
          </a:xfrm>
          <a:prstGeom prst="rightArrow">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923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8F50-87B7-48DE-A5D1-5822F835C0F6}"/>
              </a:ext>
            </a:extLst>
          </p:cNvPr>
          <p:cNvSpPr>
            <a:spLocks noGrp="1"/>
          </p:cNvSpPr>
          <p:nvPr>
            <p:ph type="title"/>
          </p:nvPr>
        </p:nvSpPr>
        <p:spPr/>
        <p:txBody>
          <a:bodyPr>
            <a:normAutofit/>
          </a:bodyPr>
          <a:lstStyle/>
          <a:p>
            <a:r>
              <a:rPr lang="en-AU" sz="3600"/>
              <a:t>Reporting Criteria</a:t>
            </a:r>
          </a:p>
        </p:txBody>
      </p:sp>
      <p:sp>
        <p:nvSpPr>
          <p:cNvPr id="4" name="Slide Number Placeholder 3">
            <a:extLst>
              <a:ext uri="{FF2B5EF4-FFF2-40B4-BE49-F238E27FC236}">
                <a16:creationId xmlns:a16="http://schemas.microsoft.com/office/drawing/2014/main" id="{F84B4610-3DCF-48DE-87D4-281D5BC8AD7E}"/>
              </a:ext>
            </a:extLst>
          </p:cNvPr>
          <p:cNvSpPr>
            <a:spLocks noGrp="1"/>
          </p:cNvSpPr>
          <p:nvPr>
            <p:ph type="sldNum" sz="quarter" idx="12"/>
          </p:nvPr>
        </p:nvSpPr>
        <p:spPr>
          <a:xfrm>
            <a:off x="9974311" y="6951480"/>
            <a:ext cx="505220" cy="402483"/>
          </a:xfrm>
        </p:spPr>
        <p:txBody>
          <a:bodyPr/>
          <a:lstStyle/>
          <a:p>
            <a:fld id="{4EC81F68-4976-451A-B2E9-79BCBD2F70CC}" type="slidenum">
              <a:rPr lang="en-AU" smtClean="0"/>
              <a:t>31</a:t>
            </a:fld>
            <a:endParaRPr lang="en-AU"/>
          </a:p>
        </p:txBody>
      </p:sp>
      <p:graphicFrame>
        <p:nvGraphicFramePr>
          <p:cNvPr id="6" name="Diagram 5">
            <a:extLst>
              <a:ext uri="{FF2B5EF4-FFF2-40B4-BE49-F238E27FC236}">
                <a16:creationId xmlns:a16="http://schemas.microsoft.com/office/drawing/2014/main" id="{C4E4F1E3-478C-49DA-971B-5266A1179647}"/>
              </a:ext>
            </a:extLst>
          </p:cNvPr>
          <p:cNvGraphicFramePr/>
          <p:nvPr>
            <p:extLst>
              <p:ext uri="{D42A27DB-BD31-4B8C-83A1-F6EECF244321}">
                <p14:modId xmlns:p14="http://schemas.microsoft.com/office/powerpoint/2010/main" val="3057429614"/>
              </p:ext>
            </p:extLst>
          </p:nvPr>
        </p:nvGraphicFramePr>
        <p:xfrm>
          <a:off x="212282" y="1823302"/>
          <a:ext cx="9581448" cy="520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42FEE83-675C-4D89-A88F-35D4A4484744}"/>
              </a:ext>
            </a:extLst>
          </p:cNvPr>
          <p:cNvSpPr/>
          <p:nvPr/>
        </p:nvSpPr>
        <p:spPr>
          <a:xfrm>
            <a:off x="5480689" y="3778353"/>
            <a:ext cx="4544214" cy="1231106"/>
          </a:xfrm>
          <a:prstGeom prst="rect">
            <a:avLst/>
          </a:prstGeom>
        </p:spPr>
        <p:txBody>
          <a:bodyPr wrap="square">
            <a:spAutoFit/>
          </a:bodyPr>
          <a:lstStyle/>
          <a:p>
            <a:pPr marL="180975" lvl="0" indent="-180975">
              <a:spcAft>
                <a:spcPts val="600"/>
              </a:spcAft>
              <a:buClr>
                <a:schemeClr val="bg2">
                  <a:lumMod val="50000"/>
                </a:schemeClr>
              </a:buClr>
              <a:buFont typeface="Arial" panose="020B0604020202020204" pitchFamily="34" charset="0"/>
              <a:buChar char="•"/>
            </a:pPr>
            <a:r>
              <a:rPr lang="en-AU" sz="1600"/>
              <a:t>Implementation of capability for 5MS/GS</a:t>
            </a:r>
          </a:p>
          <a:p>
            <a:pPr marL="180975" lvl="0" indent="-180975">
              <a:spcAft>
                <a:spcPts val="600"/>
              </a:spcAft>
              <a:buClr>
                <a:schemeClr val="bg2">
                  <a:lumMod val="50000"/>
                </a:schemeClr>
              </a:buClr>
              <a:buFont typeface="Arial" panose="020B0604020202020204" pitchFamily="34" charset="0"/>
              <a:buChar char="•"/>
            </a:pPr>
            <a:r>
              <a:rPr lang="en-AU" sz="1600"/>
              <a:t>Specific to participant type, including AEMO</a:t>
            </a:r>
          </a:p>
          <a:p>
            <a:pPr marL="180975" lvl="0" indent="-180975">
              <a:spcAft>
                <a:spcPts val="600"/>
              </a:spcAft>
              <a:buClr>
                <a:schemeClr val="bg2">
                  <a:lumMod val="50000"/>
                </a:schemeClr>
              </a:buClr>
              <a:buFont typeface="Arial" panose="020B0604020202020204" pitchFamily="34" charset="0"/>
              <a:buChar char="•"/>
            </a:pPr>
            <a:r>
              <a:rPr lang="en-AU" sz="1600"/>
              <a:t>Required for the successful operation of the market in 5MS/GS scenario</a:t>
            </a:r>
          </a:p>
        </p:txBody>
      </p:sp>
      <p:grpSp>
        <p:nvGrpSpPr>
          <p:cNvPr id="7" name="Group 6">
            <a:extLst>
              <a:ext uri="{FF2B5EF4-FFF2-40B4-BE49-F238E27FC236}">
                <a16:creationId xmlns:a16="http://schemas.microsoft.com/office/drawing/2014/main" id="{C7C5EC66-EE70-45A1-885D-51BCBC7B6001}"/>
              </a:ext>
            </a:extLst>
          </p:cNvPr>
          <p:cNvGrpSpPr/>
          <p:nvPr/>
        </p:nvGrpSpPr>
        <p:grpSpPr>
          <a:xfrm>
            <a:off x="6360511" y="5392021"/>
            <a:ext cx="4250337" cy="1255030"/>
            <a:chOff x="6078550" y="3666870"/>
            <a:chExt cx="2918653" cy="1255030"/>
          </a:xfrm>
        </p:grpSpPr>
        <p:sp>
          <p:nvSpPr>
            <p:cNvPr id="8" name="Rectangle 7">
              <a:extLst>
                <a:ext uri="{FF2B5EF4-FFF2-40B4-BE49-F238E27FC236}">
                  <a16:creationId xmlns:a16="http://schemas.microsoft.com/office/drawing/2014/main" id="{20F6922A-5ADF-474A-AB1E-3E61E1CA0889}"/>
                </a:ext>
              </a:extLst>
            </p:cNvPr>
            <p:cNvSpPr/>
            <p:nvPr/>
          </p:nvSpPr>
          <p:spPr>
            <a:xfrm>
              <a:off x="6101441" y="3666870"/>
              <a:ext cx="2152270" cy="11571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3DDEADAA-97DC-4800-A8FD-DDA0364E1091}"/>
                </a:ext>
              </a:extLst>
            </p:cNvPr>
            <p:cNvSpPr txBox="1"/>
            <p:nvPr/>
          </p:nvSpPr>
          <p:spPr>
            <a:xfrm>
              <a:off x="6078550" y="3764766"/>
              <a:ext cx="2918653" cy="11571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80975" lvl="0" indent="-180975" algn="l" defTabSz="622300">
                <a:lnSpc>
                  <a:spcPct val="90000"/>
                </a:lnSpc>
                <a:spcBef>
                  <a:spcPct val="0"/>
                </a:spcBef>
                <a:spcAft>
                  <a:spcPct val="35000"/>
                </a:spcAft>
                <a:buClr>
                  <a:srgbClr val="92D050"/>
                </a:buClr>
                <a:buFont typeface="Arial" panose="020B0604020202020204" pitchFamily="34" charset="0"/>
                <a:buChar char="•"/>
              </a:pPr>
              <a:r>
                <a:rPr lang="en-AU" sz="1600" kern="1200"/>
                <a:t>Monitors the status of metering transition activities defined in the Metering transition plan</a:t>
              </a:r>
            </a:p>
          </p:txBody>
        </p:sp>
      </p:grpSp>
      <p:sp>
        <p:nvSpPr>
          <p:cNvPr id="5" name="Rectangle 4">
            <a:extLst>
              <a:ext uri="{FF2B5EF4-FFF2-40B4-BE49-F238E27FC236}">
                <a16:creationId xmlns:a16="http://schemas.microsoft.com/office/drawing/2014/main" id="{AC14B30E-2370-4EB9-9757-3A4AB56A8878}"/>
              </a:ext>
            </a:extLst>
          </p:cNvPr>
          <p:cNvSpPr/>
          <p:nvPr/>
        </p:nvSpPr>
        <p:spPr>
          <a:xfrm>
            <a:off x="4707922" y="2167653"/>
            <a:ext cx="3702654" cy="984885"/>
          </a:xfrm>
          <a:prstGeom prst="rect">
            <a:avLst/>
          </a:prstGeom>
        </p:spPr>
        <p:txBody>
          <a:bodyPr wrap="square">
            <a:spAutoFit/>
          </a:bodyPr>
          <a:lstStyle/>
          <a:p>
            <a:pPr marL="180975" indent="-180975">
              <a:spcAft>
                <a:spcPts val="600"/>
              </a:spcAft>
              <a:buClr>
                <a:schemeClr val="accent2"/>
              </a:buClr>
              <a:buFont typeface="Arial" panose="020B0604020202020204" pitchFamily="34" charset="0"/>
              <a:buChar char="•"/>
            </a:pPr>
            <a:r>
              <a:rPr lang="en-AU" sz="1600"/>
              <a:t>Program establishment and progress</a:t>
            </a:r>
          </a:p>
          <a:p>
            <a:pPr marL="180975" indent="-180975">
              <a:spcAft>
                <a:spcPts val="600"/>
              </a:spcAft>
              <a:buClr>
                <a:schemeClr val="accent2"/>
              </a:buClr>
              <a:buFont typeface="Arial" panose="020B0604020202020204" pitchFamily="34" charset="0"/>
              <a:buChar char="•"/>
            </a:pPr>
            <a:r>
              <a:rPr lang="en-AU" sz="1600"/>
              <a:t>Overall governance</a:t>
            </a:r>
          </a:p>
          <a:p>
            <a:pPr marL="180975" indent="-180975">
              <a:spcAft>
                <a:spcPts val="600"/>
              </a:spcAft>
              <a:buClr>
                <a:schemeClr val="accent2"/>
              </a:buClr>
              <a:buFont typeface="Arial" panose="020B0604020202020204" pitchFamily="34" charset="0"/>
              <a:buChar char="•"/>
            </a:pPr>
            <a:r>
              <a:rPr lang="en-AU" sz="1600"/>
              <a:t>Common to all participants</a:t>
            </a:r>
          </a:p>
        </p:txBody>
      </p:sp>
    </p:spTree>
    <p:extLst>
      <p:ext uri="{BB962C8B-B14F-4D97-AF65-F5344CB8AC3E}">
        <p14:creationId xmlns:p14="http://schemas.microsoft.com/office/powerpoint/2010/main" val="1673788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01F0-346D-4277-9621-936A12561D47}"/>
              </a:ext>
            </a:extLst>
          </p:cNvPr>
          <p:cNvSpPr>
            <a:spLocks noGrp="1"/>
          </p:cNvSpPr>
          <p:nvPr>
            <p:ph type="title"/>
          </p:nvPr>
        </p:nvSpPr>
        <p:spPr/>
        <p:txBody>
          <a:bodyPr>
            <a:normAutofit/>
          </a:bodyPr>
          <a:lstStyle/>
          <a:p>
            <a:r>
              <a:rPr lang="en-AU" sz="3600"/>
              <a:t>Summary of results so far  </a:t>
            </a:r>
          </a:p>
        </p:txBody>
      </p:sp>
      <p:sp>
        <p:nvSpPr>
          <p:cNvPr id="4" name="Slide Number Placeholder 3">
            <a:extLst>
              <a:ext uri="{FF2B5EF4-FFF2-40B4-BE49-F238E27FC236}">
                <a16:creationId xmlns:a16="http://schemas.microsoft.com/office/drawing/2014/main" id="{E867E367-1935-4573-9376-48D2DC98898C}"/>
              </a:ext>
            </a:extLst>
          </p:cNvPr>
          <p:cNvSpPr>
            <a:spLocks noGrp="1"/>
          </p:cNvSpPr>
          <p:nvPr>
            <p:ph type="sldNum" sz="quarter" idx="12"/>
          </p:nvPr>
        </p:nvSpPr>
        <p:spPr/>
        <p:txBody>
          <a:bodyPr/>
          <a:lstStyle/>
          <a:p>
            <a:fld id="{4EC81F68-4976-451A-B2E9-79BCBD2F70CC}" type="slidenum">
              <a:rPr lang="en-AU" smtClean="0"/>
              <a:t>32</a:t>
            </a:fld>
            <a:endParaRPr lang="en-AU"/>
          </a:p>
        </p:txBody>
      </p:sp>
      <p:pic>
        <p:nvPicPr>
          <p:cNvPr id="7" name="Picture 7" descr="A screenshot of a cell phone&#10;&#10;Description automatically generated">
            <a:extLst>
              <a:ext uri="{FF2B5EF4-FFF2-40B4-BE49-F238E27FC236}">
                <a16:creationId xmlns:a16="http://schemas.microsoft.com/office/drawing/2014/main" id="{5BF790FD-AC0A-4BD7-87C6-67152FB14B23}"/>
              </a:ext>
            </a:extLst>
          </p:cNvPr>
          <p:cNvPicPr>
            <a:picLocks noGrp="1" noChangeAspect="1"/>
          </p:cNvPicPr>
          <p:nvPr>
            <p:ph idx="1"/>
          </p:nvPr>
        </p:nvPicPr>
        <p:blipFill>
          <a:blip r:embed="rId3"/>
          <a:stretch>
            <a:fillRect/>
          </a:stretch>
        </p:blipFill>
        <p:spPr>
          <a:xfrm>
            <a:off x="922277" y="1820749"/>
            <a:ext cx="3552241" cy="2428875"/>
          </a:xfrm>
        </p:spPr>
      </p:pic>
      <p:pic>
        <p:nvPicPr>
          <p:cNvPr id="8" name="Picture 8" descr="A screenshot of a cell phone&#10;&#10;Description automatically generated">
            <a:extLst>
              <a:ext uri="{FF2B5EF4-FFF2-40B4-BE49-F238E27FC236}">
                <a16:creationId xmlns:a16="http://schemas.microsoft.com/office/drawing/2014/main" id="{AA318AAA-5AD5-4F3C-B2F4-5EFDDA0F9AC7}"/>
              </a:ext>
            </a:extLst>
          </p:cNvPr>
          <p:cNvPicPr>
            <a:picLocks noChangeAspect="1"/>
          </p:cNvPicPr>
          <p:nvPr/>
        </p:nvPicPr>
        <p:blipFill>
          <a:blip r:embed="rId4"/>
          <a:stretch>
            <a:fillRect/>
          </a:stretch>
        </p:blipFill>
        <p:spPr>
          <a:xfrm>
            <a:off x="5657944" y="1820122"/>
            <a:ext cx="3675965" cy="2427644"/>
          </a:xfrm>
          <a:prstGeom prst="rect">
            <a:avLst/>
          </a:prstGeom>
        </p:spPr>
      </p:pic>
      <p:sp>
        <p:nvSpPr>
          <p:cNvPr id="9" name="TextBox 8">
            <a:extLst>
              <a:ext uri="{FF2B5EF4-FFF2-40B4-BE49-F238E27FC236}">
                <a16:creationId xmlns:a16="http://schemas.microsoft.com/office/drawing/2014/main" id="{C9B10AB9-1621-4770-9E41-A4BF6EB46E64}"/>
              </a:ext>
            </a:extLst>
          </p:cNvPr>
          <p:cNvSpPr txBox="1"/>
          <p:nvPr/>
        </p:nvSpPr>
        <p:spPr>
          <a:xfrm>
            <a:off x="5716553" y="4331184"/>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Overall Delivery progress by Participant type</a:t>
            </a:r>
            <a:endParaRPr lang="en-US" sz="3200"/>
          </a:p>
        </p:txBody>
      </p:sp>
      <p:pic>
        <p:nvPicPr>
          <p:cNvPr id="3" name="Picture 4" descr="A screenshot of a map&#10;&#10;Description automatically generated">
            <a:extLst>
              <a:ext uri="{FF2B5EF4-FFF2-40B4-BE49-F238E27FC236}">
                <a16:creationId xmlns:a16="http://schemas.microsoft.com/office/drawing/2014/main" id="{FD4829F6-B7F1-4DCC-ABF0-BF82867B687B}"/>
              </a:ext>
            </a:extLst>
          </p:cNvPr>
          <p:cNvPicPr>
            <a:picLocks noChangeAspect="1"/>
          </p:cNvPicPr>
          <p:nvPr/>
        </p:nvPicPr>
        <p:blipFill>
          <a:blip r:embed="rId5"/>
          <a:stretch>
            <a:fillRect/>
          </a:stretch>
        </p:blipFill>
        <p:spPr>
          <a:xfrm>
            <a:off x="945714" y="4907003"/>
            <a:ext cx="3527639" cy="2221003"/>
          </a:xfrm>
          <a:prstGeom prst="rect">
            <a:avLst/>
          </a:prstGeom>
        </p:spPr>
      </p:pic>
      <p:sp>
        <p:nvSpPr>
          <p:cNvPr id="10" name="TextBox 9">
            <a:extLst>
              <a:ext uri="{FF2B5EF4-FFF2-40B4-BE49-F238E27FC236}">
                <a16:creationId xmlns:a16="http://schemas.microsoft.com/office/drawing/2014/main" id="{C0E1993E-2975-4CC6-AFEA-B2C3C3E4470C}"/>
              </a:ext>
            </a:extLst>
          </p:cNvPr>
          <p:cNvSpPr txBox="1"/>
          <p:nvPr/>
        </p:nvSpPr>
        <p:spPr>
          <a:xfrm>
            <a:off x="845333" y="7178349"/>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Overall Participation by Participant type</a:t>
            </a:r>
            <a:endParaRPr lang="en-US" sz="3200"/>
          </a:p>
        </p:txBody>
      </p:sp>
      <p:pic>
        <p:nvPicPr>
          <p:cNvPr id="5" name="Picture 5" descr="A screenshot of a cell phone&#10;&#10;Description automatically generated">
            <a:extLst>
              <a:ext uri="{FF2B5EF4-FFF2-40B4-BE49-F238E27FC236}">
                <a16:creationId xmlns:a16="http://schemas.microsoft.com/office/drawing/2014/main" id="{E6890DC6-3BA5-4700-AF87-C18A37260A29}"/>
              </a:ext>
            </a:extLst>
          </p:cNvPr>
          <p:cNvPicPr>
            <a:picLocks noChangeAspect="1"/>
          </p:cNvPicPr>
          <p:nvPr/>
        </p:nvPicPr>
        <p:blipFill>
          <a:blip r:embed="rId6"/>
          <a:stretch>
            <a:fillRect/>
          </a:stretch>
        </p:blipFill>
        <p:spPr>
          <a:xfrm>
            <a:off x="5657944" y="4949144"/>
            <a:ext cx="3824290" cy="2013376"/>
          </a:xfrm>
          <a:prstGeom prst="rect">
            <a:avLst/>
          </a:prstGeom>
        </p:spPr>
      </p:pic>
      <p:sp>
        <p:nvSpPr>
          <p:cNvPr id="11" name="TextBox 10">
            <a:extLst>
              <a:ext uri="{FF2B5EF4-FFF2-40B4-BE49-F238E27FC236}">
                <a16:creationId xmlns:a16="http://schemas.microsoft.com/office/drawing/2014/main" id="{7983F442-36EC-41C1-A85E-C42E09901E5F}"/>
              </a:ext>
            </a:extLst>
          </p:cNvPr>
          <p:cNvSpPr txBox="1"/>
          <p:nvPr/>
        </p:nvSpPr>
        <p:spPr>
          <a:xfrm>
            <a:off x="5841037" y="7159820"/>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Industry Deferral Survey Participant impact summary</a:t>
            </a:r>
            <a:endParaRPr lang="en-US" sz="3200"/>
          </a:p>
        </p:txBody>
      </p:sp>
      <p:sp>
        <p:nvSpPr>
          <p:cNvPr id="12" name="TextBox 11">
            <a:extLst>
              <a:ext uri="{FF2B5EF4-FFF2-40B4-BE49-F238E27FC236}">
                <a16:creationId xmlns:a16="http://schemas.microsoft.com/office/drawing/2014/main" id="{EFBF8013-182C-447B-90AD-0CBD7AFAA518}"/>
              </a:ext>
            </a:extLst>
          </p:cNvPr>
          <p:cNvSpPr txBox="1"/>
          <p:nvPr/>
        </p:nvSpPr>
        <p:spPr>
          <a:xfrm>
            <a:off x="894733" y="4294127"/>
            <a:ext cx="3583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Overall Participant  Delivery progress </a:t>
            </a:r>
            <a:endParaRPr lang="en-US" sz="3200"/>
          </a:p>
        </p:txBody>
      </p:sp>
    </p:spTree>
    <p:extLst>
      <p:ext uri="{BB962C8B-B14F-4D97-AF65-F5344CB8AC3E}">
        <p14:creationId xmlns:p14="http://schemas.microsoft.com/office/powerpoint/2010/main" val="2932841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DAA-5A67-4627-B7A1-0FEA2C18ADF7}"/>
              </a:ext>
            </a:extLst>
          </p:cNvPr>
          <p:cNvSpPr>
            <a:spLocks noGrp="1"/>
          </p:cNvSpPr>
          <p:nvPr>
            <p:ph type="title"/>
          </p:nvPr>
        </p:nvSpPr>
        <p:spPr/>
        <p:txBody>
          <a:bodyPr/>
          <a:lstStyle/>
          <a:p>
            <a:r>
              <a:rPr lang="en-AU"/>
              <a:t>Participant Testing – what, when and where?</a:t>
            </a:r>
          </a:p>
        </p:txBody>
      </p:sp>
      <p:sp>
        <p:nvSpPr>
          <p:cNvPr id="3" name="Text Placeholder 2">
            <a:extLst>
              <a:ext uri="{FF2B5EF4-FFF2-40B4-BE49-F238E27FC236}">
                <a16:creationId xmlns:a16="http://schemas.microsoft.com/office/drawing/2014/main" id="{C877E2DB-F1AA-4739-A1A0-3EEEC0CA09F5}"/>
              </a:ext>
            </a:extLst>
          </p:cNvPr>
          <p:cNvSpPr>
            <a:spLocks noGrp="1"/>
          </p:cNvSpPr>
          <p:nvPr>
            <p:ph type="body" idx="1"/>
          </p:nvPr>
        </p:nvSpPr>
        <p:spPr/>
        <p:txBody>
          <a:bodyPr/>
          <a:lstStyle/>
          <a:p>
            <a:r>
              <a:rPr lang="en-AU"/>
              <a:t>Greg Minney</a:t>
            </a:r>
          </a:p>
        </p:txBody>
      </p:sp>
      <p:sp>
        <p:nvSpPr>
          <p:cNvPr id="4" name="Slide Number Placeholder 3">
            <a:extLst>
              <a:ext uri="{FF2B5EF4-FFF2-40B4-BE49-F238E27FC236}">
                <a16:creationId xmlns:a16="http://schemas.microsoft.com/office/drawing/2014/main" id="{943006D0-2D70-449F-8025-65D9B7A63D6F}"/>
              </a:ext>
            </a:extLst>
          </p:cNvPr>
          <p:cNvSpPr>
            <a:spLocks noGrp="1"/>
          </p:cNvSpPr>
          <p:nvPr>
            <p:ph type="sldNum" sz="quarter" idx="12"/>
          </p:nvPr>
        </p:nvSpPr>
        <p:spPr/>
        <p:txBody>
          <a:bodyPr/>
          <a:lstStyle/>
          <a:p>
            <a:fld id="{4EC81F68-4976-451A-B2E9-79BCBD2F70CC}" type="slidenum">
              <a:rPr lang="en-AU" smtClean="0"/>
              <a:pPr/>
              <a:t>33</a:t>
            </a:fld>
            <a:endParaRPr lang="en-AU"/>
          </a:p>
        </p:txBody>
      </p:sp>
    </p:spTree>
    <p:extLst>
      <p:ext uri="{BB962C8B-B14F-4D97-AF65-F5344CB8AC3E}">
        <p14:creationId xmlns:p14="http://schemas.microsoft.com/office/powerpoint/2010/main" val="17921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6C84-34A1-45A1-BFDE-CAEFC9E00527}"/>
              </a:ext>
            </a:extLst>
          </p:cNvPr>
          <p:cNvSpPr>
            <a:spLocks noGrp="1"/>
          </p:cNvSpPr>
          <p:nvPr>
            <p:ph type="title"/>
          </p:nvPr>
        </p:nvSpPr>
        <p:spPr/>
        <p:txBody>
          <a:bodyPr>
            <a:normAutofit/>
          </a:bodyPr>
          <a:lstStyle/>
          <a:p>
            <a:r>
              <a:rPr lang="en-AU" sz="3600"/>
              <a:t>AEMO 5MS Testing Environments</a:t>
            </a:r>
          </a:p>
        </p:txBody>
      </p:sp>
      <p:sp>
        <p:nvSpPr>
          <p:cNvPr id="3" name="Content Placeholder 2">
            <a:extLst>
              <a:ext uri="{FF2B5EF4-FFF2-40B4-BE49-F238E27FC236}">
                <a16:creationId xmlns:a16="http://schemas.microsoft.com/office/drawing/2014/main" id="{E830D579-7CC5-48BF-8C03-D795DC10FAFC}"/>
              </a:ext>
            </a:extLst>
          </p:cNvPr>
          <p:cNvSpPr>
            <a:spLocks noGrp="1"/>
          </p:cNvSpPr>
          <p:nvPr>
            <p:ph idx="1"/>
          </p:nvPr>
        </p:nvSpPr>
        <p:spPr>
          <a:xfrm>
            <a:off x="206546" y="2012414"/>
            <a:ext cx="10255425" cy="4796544"/>
          </a:xfrm>
        </p:spPr>
        <p:txBody>
          <a:bodyPr vert="horz" lIns="72000" tIns="50398" rIns="72000" bIns="50398" rtlCol="0" anchor="t">
            <a:normAutofit/>
          </a:bodyPr>
          <a:lstStyle/>
          <a:p>
            <a:pPr marL="0" indent="0">
              <a:buNone/>
            </a:pPr>
            <a:r>
              <a:rPr lang="en-AU" b="1"/>
              <a:t>5MS Staging Environment</a:t>
            </a:r>
          </a:p>
          <a:p>
            <a:pPr lvl="1">
              <a:lnSpc>
                <a:spcPct val="100000"/>
              </a:lnSpc>
              <a:spcBef>
                <a:spcPts val="600"/>
              </a:spcBef>
            </a:pPr>
            <a:r>
              <a:rPr lang="en-AU"/>
              <a:t>Provide software to enable early testing of functionality by participants</a:t>
            </a:r>
            <a:endParaRPr lang="en-AU">
              <a:cs typeface="Segoe UI Semilight"/>
            </a:endParaRPr>
          </a:p>
          <a:p>
            <a:pPr lvl="1">
              <a:lnSpc>
                <a:spcPct val="100000"/>
              </a:lnSpc>
              <a:spcBef>
                <a:spcPts val="600"/>
              </a:spcBef>
            </a:pPr>
            <a:r>
              <a:rPr lang="en-AU"/>
              <a:t>Environment is not fully integrated across all applications</a:t>
            </a:r>
            <a:endParaRPr lang="en-AU">
              <a:cs typeface="Segoe UI Semilight"/>
            </a:endParaRPr>
          </a:p>
          <a:p>
            <a:pPr lvl="1">
              <a:lnSpc>
                <a:spcPct val="100000"/>
              </a:lnSpc>
              <a:spcBef>
                <a:spcPts val="600"/>
              </a:spcBef>
            </a:pPr>
            <a:r>
              <a:rPr lang="en-AU"/>
              <a:t>Will be extended to support testing as part of deferred rule commencement dates</a:t>
            </a:r>
            <a:endParaRPr lang="en-AU">
              <a:cs typeface="Segoe UI Semilight"/>
            </a:endParaRPr>
          </a:p>
          <a:p>
            <a:pPr lvl="1"/>
            <a:endParaRPr lang="en-AU">
              <a:cs typeface="Segoe UI Semilight"/>
            </a:endParaRPr>
          </a:p>
          <a:p>
            <a:pPr marL="0" indent="0">
              <a:buNone/>
            </a:pPr>
            <a:r>
              <a:rPr lang="en-AU" b="1"/>
              <a:t>AEMO pre-production environment (pre-prod)</a:t>
            </a:r>
            <a:endParaRPr lang="en-AU" b="1">
              <a:cs typeface="Segoe UI Semilight"/>
            </a:endParaRPr>
          </a:p>
          <a:p>
            <a:pPr lvl="1">
              <a:lnSpc>
                <a:spcPct val="100000"/>
              </a:lnSpc>
              <a:spcBef>
                <a:spcPts val="600"/>
              </a:spcBef>
            </a:pPr>
            <a:r>
              <a:rPr lang="en-AU"/>
              <a:t>Used for all market trials and formal industry testing</a:t>
            </a:r>
            <a:endParaRPr lang="en-AU">
              <a:cs typeface="Segoe UI Semilight"/>
            </a:endParaRPr>
          </a:p>
          <a:p>
            <a:pPr lvl="1">
              <a:lnSpc>
                <a:spcPct val="100000"/>
              </a:lnSpc>
              <a:spcBef>
                <a:spcPts val="600"/>
              </a:spcBef>
            </a:pPr>
            <a:r>
              <a:rPr lang="en-AU"/>
              <a:t>Reflects production capability – and capability to be released during market trial and industry test period</a:t>
            </a:r>
            <a:endParaRPr lang="en-AU">
              <a:cs typeface="Segoe UI Semilight"/>
            </a:endParaRPr>
          </a:p>
          <a:p>
            <a:pPr marL="377979" lvl="1" indent="0">
              <a:buNone/>
            </a:pPr>
            <a:endParaRPr lang="en-AU"/>
          </a:p>
        </p:txBody>
      </p:sp>
      <p:sp>
        <p:nvSpPr>
          <p:cNvPr id="6" name="Slide Number Placeholder 5">
            <a:extLst>
              <a:ext uri="{FF2B5EF4-FFF2-40B4-BE49-F238E27FC236}">
                <a16:creationId xmlns:a16="http://schemas.microsoft.com/office/drawing/2014/main" id="{3C5B0215-8F5E-4385-8C30-7D9411229A45}"/>
              </a:ext>
            </a:extLst>
          </p:cNvPr>
          <p:cNvSpPr>
            <a:spLocks noGrp="1"/>
          </p:cNvSpPr>
          <p:nvPr>
            <p:ph type="sldNum" sz="quarter" idx="12"/>
          </p:nvPr>
        </p:nvSpPr>
        <p:spPr/>
        <p:txBody>
          <a:bodyPr/>
          <a:lstStyle/>
          <a:p>
            <a:fld id="{4EC81F68-4976-451A-B2E9-79BCBD2F70CC}" type="slidenum">
              <a:rPr lang="en-AU" smtClean="0"/>
              <a:t>34</a:t>
            </a:fld>
            <a:endParaRPr lang="en-AU"/>
          </a:p>
        </p:txBody>
      </p:sp>
    </p:spTree>
    <p:extLst>
      <p:ext uri="{BB962C8B-B14F-4D97-AF65-F5344CB8AC3E}">
        <p14:creationId xmlns:p14="http://schemas.microsoft.com/office/powerpoint/2010/main" val="1370445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56CC-9D76-48EE-9636-2DFBB9F11B9C}"/>
              </a:ext>
            </a:extLst>
          </p:cNvPr>
          <p:cNvSpPr>
            <a:spLocks noGrp="1"/>
          </p:cNvSpPr>
          <p:nvPr>
            <p:ph type="title"/>
          </p:nvPr>
        </p:nvSpPr>
        <p:spPr/>
        <p:txBody>
          <a:bodyPr>
            <a:normAutofit/>
          </a:bodyPr>
          <a:lstStyle/>
          <a:p>
            <a:r>
              <a:rPr lang="en-AU" sz="3600"/>
              <a:t>Participant Testing Types</a:t>
            </a:r>
          </a:p>
        </p:txBody>
      </p:sp>
      <p:sp>
        <p:nvSpPr>
          <p:cNvPr id="3" name="Content Placeholder 2">
            <a:extLst>
              <a:ext uri="{FF2B5EF4-FFF2-40B4-BE49-F238E27FC236}">
                <a16:creationId xmlns:a16="http://schemas.microsoft.com/office/drawing/2014/main" id="{7FDF8061-0FD0-4492-9FEB-09CDEA3A86F1}"/>
              </a:ext>
            </a:extLst>
          </p:cNvPr>
          <p:cNvSpPr>
            <a:spLocks noGrp="1"/>
          </p:cNvSpPr>
          <p:nvPr>
            <p:ph idx="1"/>
          </p:nvPr>
        </p:nvSpPr>
        <p:spPr>
          <a:xfrm>
            <a:off x="443370" y="1655144"/>
            <a:ext cx="9668168" cy="5677837"/>
          </a:xfrm>
        </p:spPr>
        <p:txBody>
          <a:bodyPr>
            <a:normAutofit/>
          </a:bodyPr>
          <a:lstStyle/>
          <a:p>
            <a:endParaRPr lang="en-AU"/>
          </a:p>
          <a:p>
            <a:endParaRPr lang="en-AU"/>
          </a:p>
          <a:p>
            <a:endParaRPr lang="en-AU"/>
          </a:p>
          <a:p>
            <a:endParaRPr lang="en-AU"/>
          </a:p>
          <a:p>
            <a:endParaRPr lang="en-AU"/>
          </a:p>
          <a:p>
            <a:endParaRPr lang="en-AU"/>
          </a:p>
          <a:p>
            <a:endParaRPr lang="en-AU"/>
          </a:p>
          <a:p>
            <a:endParaRPr lang="en-AU"/>
          </a:p>
          <a:p>
            <a:endParaRPr lang="en-AU"/>
          </a:p>
          <a:p>
            <a:pPr>
              <a:lnSpc>
                <a:spcPct val="100000"/>
              </a:lnSpc>
              <a:spcBef>
                <a:spcPts val="1200"/>
              </a:spcBef>
            </a:pPr>
            <a:r>
              <a:rPr lang="en-AU" sz="2000"/>
              <a:t>Approach to participant testing was developed in consultation with industry and is captured in the Industry Test and Market Trial Strategy</a:t>
            </a:r>
          </a:p>
        </p:txBody>
      </p:sp>
      <p:sp>
        <p:nvSpPr>
          <p:cNvPr id="6" name="Slide Number Placeholder 5">
            <a:extLst>
              <a:ext uri="{FF2B5EF4-FFF2-40B4-BE49-F238E27FC236}">
                <a16:creationId xmlns:a16="http://schemas.microsoft.com/office/drawing/2014/main" id="{740B06D5-63E2-4EEA-B833-D50D745177F4}"/>
              </a:ext>
            </a:extLst>
          </p:cNvPr>
          <p:cNvSpPr>
            <a:spLocks noGrp="1"/>
          </p:cNvSpPr>
          <p:nvPr>
            <p:ph type="sldNum" sz="quarter" idx="12"/>
          </p:nvPr>
        </p:nvSpPr>
        <p:spPr/>
        <p:txBody>
          <a:bodyPr/>
          <a:lstStyle/>
          <a:p>
            <a:fld id="{4EC81F68-4976-451A-B2E9-79BCBD2F70CC}" type="slidenum">
              <a:rPr lang="en-AU" smtClean="0"/>
              <a:t>35</a:t>
            </a:fld>
            <a:endParaRPr lang="en-AU"/>
          </a:p>
        </p:txBody>
      </p:sp>
      <p:graphicFrame>
        <p:nvGraphicFramePr>
          <p:cNvPr id="7" name="Table 7">
            <a:extLst>
              <a:ext uri="{FF2B5EF4-FFF2-40B4-BE49-F238E27FC236}">
                <a16:creationId xmlns:a16="http://schemas.microsoft.com/office/drawing/2014/main" id="{6F1EC8FB-9DDD-4E0E-9222-7D76CAAF11CF}"/>
              </a:ext>
            </a:extLst>
          </p:cNvPr>
          <p:cNvGraphicFramePr>
            <a:graphicFrameLocks noGrp="1"/>
          </p:cNvGraphicFramePr>
          <p:nvPr>
            <p:extLst>
              <p:ext uri="{D42A27DB-BD31-4B8C-83A1-F6EECF244321}">
                <p14:modId xmlns:p14="http://schemas.microsoft.com/office/powerpoint/2010/main" val="2689096947"/>
              </p:ext>
            </p:extLst>
          </p:nvPr>
        </p:nvGraphicFramePr>
        <p:xfrm>
          <a:off x="353635" y="1655144"/>
          <a:ext cx="9847638" cy="3939743"/>
        </p:xfrm>
        <a:graphic>
          <a:graphicData uri="http://schemas.openxmlformats.org/drawingml/2006/table">
            <a:tbl>
              <a:tblPr firstRow="1" bandRow="1">
                <a:tableStyleId>{21E4AEA4-8DFA-4A89-87EB-49C32662AFE0}</a:tableStyleId>
              </a:tblPr>
              <a:tblGrid>
                <a:gridCol w="2022609">
                  <a:extLst>
                    <a:ext uri="{9D8B030D-6E8A-4147-A177-3AD203B41FA5}">
                      <a16:colId xmlns:a16="http://schemas.microsoft.com/office/drawing/2014/main" val="1668004454"/>
                    </a:ext>
                  </a:extLst>
                </a:gridCol>
                <a:gridCol w="3819945">
                  <a:extLst>
                    <a:ext uri="{9D8B030D-6E8A-4147-A177-3AD203B41FA5}">
                      <a16:colId xmlns:a16="http://schemas.microsoft.com/office/drawing/2014/main" val="300963459"/>
                    </a:ext>
                  </a:extLst>
                </a:gridCol>
                <a:gridCol w="1543175">
                  <a:extLst>
                    <a:ext uri="{9D8B030D-6E8A-4147-A177-3AD203B41FA5}">
                      <a16:colId xmlns:a16="http://schemas.microsoft.com/office/drawing/2014/main" val="533889727"/>
                    </a:ext>
                  </a:extLst>
                </a:gridCol>
                <a:gridCol w="2461909">
                  <a:extLst>
                    <a:ext uri="{9D8B030D-6E8A-4147-A177-3AD203B41FA5}">
                      <a16:colId xmlns:a16="http://schemas.microsoft.com/office/drawing/2014/main" val="2816885252"/>
                    </a:ext>
                  </a:extLst>
                </a:gridCol>
              </a:tblGrid>
              <a:tr h="327855">
                <a:tc>
                  <a:txBody>
                    <a:bodyPr/>
                    <a:lstStyle/>
                    <a:p>
                      <a:r>
                        <a:rPr lang="en-AU" sz="1700"/>
                        <a:t>Type</a:t>
                      </a:r>
                    </a:p>
                  </a:txBody>
                  <a:tcPr marL="100796" marR="100796" marT="50398" marB="50398"/>
                </a:tc>
                <a:tc>
                  <a:txBody>
                    <a:bodyPr/>
                    <a:lstStyle/>
                    <a:p>
                      <a:r>
                        <a:rPr lang="en-AU" sz="1700"/>
                        <a:t>Definition</a:t>
                      </a:r>
                    </a:p>
                  </a:txBody>
                  <a:tcPr marL="100796" marR="100796" marT="50398" marB="50398"/>
                </a:tc>
                <a:tc>
                  <a:txBody>
                    <a:bodyPr/>
                    <a:lstStyle/>
                    <a:p>
                      <a:r>
                        <a:rPr lang="en-AU" sz="1700"/>
                        <a:t>Environment </a:t>
                      </a:r>
                    </a:p>
                  </a:txBody>
                  <a:tcPr marL="100796" marR="100796" marT="50398" marB="50398"/>
                </a:tc>
                <a:tc>
                  <a:txBody>
                    <a:bodyPr/>
                    <a:lstStyle/>
                    <a:p>
                      <a:r>
                        <a:rPr lang="en-AU" sz="1700"/>
                        <a:t>Example</a:t>
                      </a:r>
                    </a:p>
                  </a:txBody>
                  <a:tcPr marL="100796" marR="100796" marT="50398" marB="50398"/>
                </a:tc>
                <a:extLst>
                  <a:ext uri="{0D108BD9-81ED-4DB2-BD59-A6C34878D82A}">
                    <a16:rowId xmlns:a16="http://schemas.microsoft.com/office/drawing/2014/main" val="1785148903"/>
                  </a:ext>
                </a:extLst>
              </a:tr>
              <a:tr h="1271965">
                <a:tc>
                  <a:txBody>
                    <a:bodyPr/>
                    <a:lstStyle/>
                    <a:p>
                      <a:r>
                        <a:rPr lang="en-AU" sz="1700" b="1"/>
                        <a:t>Industry Testing </a:t>
                      </a:r>
                    </a:p>
                  </a:txBody>
                  <a:tcPr marL="100796" marR="100796" marT="50398" marB="50398" anchor="ctr">
                    <a:solidFill>
                      <a:schemeClr val="tx1">
                        <a:lumMod val="10000"/>
                        <a:lumOff val="90000"/>
                      </a:schemeClr>
                    </a:solidFill>
                  </a:tcPr>
                </a:tc>
                <a:tc>
                  <a:txBody>
                    <a:bodyPr/>
                    <a:lstStyle/>
                    <a:p>
                      <a:r>
                        <a:rPr lang="en-AU" sz="1700"/>
                        <a:t>Self-testing of functionality such as connectivity, and/or coordinated multiparty testing of functional scenarios </a:t>
                      </a:r>
                    </a:p>
                  </a:txBody>
                  <a:tcPr marL="100796" marR="100796" marT="50398" marB="50398" anchor="ctr">
                    <a:solidFill>
                      <a:schemeClr val="tx1">
                        <a:lumMod val="10000"/>
                        <a:lumOff val="90000"/>
                      </a:schemeClr>
                    </a:solidFill>
                  </a:tcPr>
                </a:tc>
                <a:tc>
                  <a:txBody>
                    <a:bodyPr/>
                    <a:lstStyle/>
                    <a:p>
                      <a:r>
                        <a:rPr lang="en-AU" sz="1700"/>
                        <a:t>Staging, pre-prod</a:t>
                      </a:r>
                    </a:p>
                  </a:txBody>
                  <a:tcPr marL="100796" marR="100796" marT="50398" marB="50398" anchor="ctr">
                    <a:solidFill>
                      <a:schemeClr val="tx1">
                        <a:lumMod val="10000"/>
                        <a:lumOff val="90000"/>
                      </a:schemeClr>
                    </a:solidFill>
                  </a:tcPr>
                </a:tc>
                <a:tc>
                  <a:txBody>
                    <a:bodyPr/>
                    <a:lstStyle/>
                    <a:p>
                      <a:r>
                        <a:rPr lang="en-AU" sz="1700"/>
                        <a:t>Testing a change request (CR) or processing a reallocation</a:t>
                      </a:r>
                    </a:p>
                  </a:txBody>
                  <a:tcPr marL="72000" marR="72000" marT="50398" marB="50398" anchor="ctr">
                    <a:solidFill>
                      <a:schemeClr val="tx1">
                        <a:lumMod val="10000"/>
                        <a:lumOff val="90000"/>
                      </a:schemeClr>
                    </a:solidFill>
                  </a:tcPr>
                </a:tc>
                <a:extLst>
                  <a:ext uri="{0D108BD9-81ED-4DB2-BD59-A6C34878D82A}">
                    <a16:rowId xmlns:a16="http://schemas.microsoft.com/office/drawing/2014/main" val="1128032592"/>
                  </a:ext>
                </a:extLst>
              </a:tr>
              <a:tr h="1035937">
                <a:tc>
                  <a:txBody>
                    <a:bodyPr/>
                    <a:lstStyle/>
                    <a:p>
                      <a:r>
                        <a:rPr lang="en-AU" sz="1700" b="1"/>
                        <a:t>Market Trial</a:t>
                      </a:r>
                    </a:p>
                  </a:txBody>
                  <a:tcPr marL="100796" marR="100796" marT="50398" marB="50398" anchor="ctr">
                    <a:solidFill>
                      <a:schemeClr val="bg1">
                        <a:lumMod val="85000"/>
                      </a:schemeClr>
                    </a:solidFill>
                  </a:tcPr>
                </a:tc>
                <a:tc>
                  <a:txBody>
                    <a:bodyPr/>
                    <a:lstStyle/>
                    <a:p>
                      <a:r>
                        <a:rPr lang="en-AU" sz="1700"/>
                        <a:t>AEMO coordinated multi-party end-to-end testing of business process scenarios </a:t>
                      </a:r>
                    </a:p>
                  </a:txBody>
                  <a:tcPr marL="100796" marR="100796" marT="50398" marB="50398" anchor="ctr">
                    <a:solidFill>
                      <a:schemeClr val="bg1">
                        <a:lumMod val="85000"/>
                      </a:schemeClr>
                    </a:solidFill>
                  </a:tcPr>
                </a:tc>
                <a:tc>
                  <a:txBody>
                    <a:bodyPr/>
                    <a:lstStyle/>
                    <a:p>
                      <a:r>
                        <a:rPr lang="en-AU" sz="1700"/>
                        <a:t>Pre-prod</a:t>
                      </a:r>
                    </a:p>
                  </a:txBody>
                  <a:tcPr marL="100796" marR="100796" marT="50398" marB="50398" anchor="ctr">
                    <a:solidFill>
                      <a:schemeClr val="bg1">
                        <a:lumMod val="85000"/>
                      </a:schemeClr>
                    </a:solidFill>
                  </a:tcPr>
                </a:tc>
                <a:tc>
                  <a:txBody>
                    <a:bodyPr/>
                    <a:lstStyle/>
                    <a:p>
                      <a:r>
                        <a:rPr lang="en-AU" sz="1700"/>
                        <a:t>Meter exchange involving CRs, services orders and 5-minute meter reads</a:t>
                      </a:r>
                    </a:p>
                  </a:txBody>
                  <a:tcPr marL="72000" marR="72000" marT="50398" marB="50398" anchor="ctr">
                    <a:solidFill>
                      <a:schemeClr val="bg1">
                        <a:lumMod val="85000"/>
                      </a:schemeClr>
                    </a:solidFill>
                  </a:tcPr>
                </a:tc>
                <a:extLst>
                  <a:ext uri="{0D108BD9-81ED-4DB2-BD59-A6C34878D82A}">
                    <a16:rowId xmlns:a16="http://schemas.microsoft.com/office/drawing/2014/main" val="2332116569"/>
                  </a:ext>
                </a:extLst>
              </a:tr>
              <a:tr h="1271965">
                <a:tc>
                  <a:txBody>
                    <a:bodyPr/>
                    <a:lstStyle/>
                    <a:p>
                      <a:r>
                        <a:rPr lang="en-AU" sz="1700" b="1"/>
                        <a:t>Invitation Industry Testing</a:t>
                      </a:r>
                    </a:p>
                  </a:txBody>
                  <a:tcPr marL="100796" marR="100796" marT="50398" marB="50398" anchor="ctr">
                    <a:solidFill>
                      <a:schemeClr val="tx1">
                        <a:lumMod val="10000"/>
                        <a:lumOff val="90000"/>
                      </a:schemeClr>
                    </a:solidFill>
                  </a:tcPr>
                </a:tc>
                <a:tc>
                  <a:txBody>
                    <a:bodyPr/>
                    <a:lstStyle/>
                    <a:p>
                      <a:r>
                        <a:rPr lang="en-AU" sz="1700"/>
                        <a:t>AEMO coordinated testing of business process scenarios with a select number or subset of participants with systems ready for testing.</a:t>
                      </a:r>
                    </a:p>
                  </a:txBody>
                  <a:tcPr marL="100796" marR="100796" marT="50398" marB="50398" anchor="ctr">
                    <a:solidFill>
                      <a:schemeClr val="tx1">
                        <a:lumMod val="10000"/>
                        <a:lumOff val="90000"/>
                      </a:schemeClr>
                    </a:solidFill>
                  </a:tcPr>
                </a:tc>
                <a:tc>
                  <a:txBody>
                    <a:bodyPr/>
                    <a:lstStyle/>
                    <a:p>
                      <a:r>
                        <a:rPr lang="en-AU" sz="1700"/>
                        <a:t>Pre-prod</a:t>
                      </a:r>
                    </a:p>
                  </a:txBody>
                  <a:tcPr marL="100796" marR="100796" marT="50398" marB="50398" anchor="ctr">
                    <a:solidFill>
                      <a:schemeClr val="tx1">
                        <a:lumMod val="10000"/>
                        <a:lumOff val="90000"/>
                      </a:schemeClr>
                    </a:solidFill>
                  </a:tcPr>
                </a:tc>
                <a:tc>
                  <a:txBody>
                    <a:bodyPr/>
                    <a:lstStyle/>
                    <a:p>
                      <a:r>
                        <a:rPr lang="en-AU" sz="1700"/>
                        <a:t>Testing NMI transfer Process </a:t>
                      </a:r>
                    </a:p>
                  </a:txBody>
                  <a:tcPr marL="72000" marR="72000" marT="50398" marB="50398" anchor="ctr">
                    <a:solidFill>
                      <a:schemeClr val="tx1">
                        <a:lumMod val="10000"/>
                        <a:lumOff val="90000"/>
                      </a:schemeClr>
                    </a:solidFill>
                  </a:tcPr>
                </a:tc>
                <a:extLst>
                  <a:ext uri="{0D108BD9-81ED-4DB2-BD59-A6C34878D82A}">
                    <a16:rowId xmlns:a16="http://schemas.microsoft.com/office/drawing/2014/main" val="2699470628"/>
                  </a:ext>
                </a:extLst>
              </a:tr>
            </a:tbl>
          </a:graphicData>
        </a:graphic>
      </p:graphicFrame>
    </p:spTree>
    <p:extLst>
      <p:ext uri="{BB962C8B-B14F-4D97-AF65-F5344CB8AC3E}">
        <p14:creationId xmlns:p14="http://schemas.microsoft.com/office/powerpoint/2010/main" val="107569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FD55-7AC1-4500-960C-275092CEA227}"/>
              </a:ext>
            </a:extLst>
          </p:cNvPr>
          <p:cNvSpPr>
            <a:spLocks noGrp="1"/>
          </p:cNvSpPr>
          <p:nvPr>
            <p:ph type="title"/>
          </p:nvPr>
        </p:nvSpPr>
        <p:spPr>
          <a:xfrm>
            <a:off x="148491" y="169106"/>
            <a:ext cx="10679776" cy="1310695"/>
          </a:xfrm>
        </p:spPr>
        <p:txBody>
          <a:bodyPr>
            <a:normAutofit fontScale="90000"/>
          </a:bodyPr>
          <a:lstStyle/>
          <a:p>
            <a:r>
              <a:rPr lang="en-US" sz="4000"/>
              <a:t>5MS Program Timeline</a:t>
            </a:r>
            <a:br>
              <a:rPr lang="en-US"/>
            </a:br>
            <a:r>
              <a:rPr lang="en-US" sz="2976"/>
              <a:t>Level 1 &amp; Level 2 Milestones relating to Readiness and Participant Testing</a:t>
            </a:r>
          </a:p>
        </p:txBody>
      </p:sp>
      <p:sp>
        <p:nvSpPr>
          <p:cNvPr id="6" name="Slide Number Placeholder 5">
            <a:extLst>
              <a:ext uri="{FF2B5EF4-FFF2-40B4-BE49-F238E27FC236}">
                <a16:creationId xmlns:a16="http://schemas.microsoft.com/office/drawing/2014/main" id="{37CA8630-77CD-4CCF-9029-A8A4BDBA9C17}"/>
              </a:ext>
            </a:extLst>
          </p:cNvPr>
          <p:cNvSpPr>
            <a:spLocks noGrp="1"/>
          </p:cNvSpPr>
          <p:nvPr>
            <p:ph type="sldNum" sz="quarter" idx="12"/>
          </p:nvPr>
        </p:nvSpPr>
        <p:spPr>
          <a:xfrm>
            <a:off x="9956751" y="7101949"/>
            <a:ext cx="505220" cy="402483"/>
          </a:xfrm>
        </p:spPr>
        <p:txBody>
          <a:bodyPr/>
          <a:lstStyle/>
          <a:p>
            <a:fld id="{4EC81F68-4976-451A-B2E9-79BCBD2F70CC}" type="slidenum">
              <a:rPr lang="en-AU" smtClean="0"/>
              <a:t>36</a:t>
            </a:fld>
            <a:endParaRPr lang="en-AU"/>
          </a:p>
        </p:txBody>
      </p:sp>
      <p:sp>
        <p:nvSpPr>
          <p:cNvPr id="26" name="TextBox 25">
            <a:extLst>
              <a:ext uri="{FF2B5EF4-FFF2-40B4-BE49-F238E27FC236}">
                <a16:creationId xmlns:a16="http://schemas.microsoft.com/office/drawing/2014/main" id="{F8977D24-40DB-4835-AE5B-358CFD684419}"/>
              </a:ext>
            </a:extLst>
          </p:cNvPr>
          <p:cNvSpPr txBox="1"/>
          <p:nvPr/>
        </p:nvSpPr>
        <p:spPr>
          <a:xfrm>
            <a:off x="8013698" y="3629585"/>
            <a:ext cx="1193324" cy="307777"/>
          </a:xfrm>
          <a:prstGeom prst="rect">
            <a:avLst/>
          </a:prstGeom>
          <a:noFill/>
        </p:spPr>
        <p:txBody>
          <a:bodyPr wrap="square" rtlCol="0">
            <a:spAutoFit/>
          </a:bodyPr>
          <a:lstStyle/>
          <a:p>
            <a:r>
              <a:rPr lang="en-AU" sz="1400" b="1">
                <a:solidFill>
                  <a:schemeClr val="bg2">
                    <a:lumMod val="25000"/>
                  </a:schemeClr>
                </a:solidFill>
              </a:rPr>
              <a:t>2022 </a:t>
            </a:r>
          </a:p>
        </p:txBody>
      </p:sp>
      <p:cxnSp>
        <p:nvCxnSpPr>
          <p:cNvPr id="43" name="Straight Connector 42">
            <a:extLst>
              <a:ext uri="{FF2B5EF4-FFF2-40B4-BE49-F238E27FC236}">
                <a16:creationId xmlns:a16="http://schemas.microsoft.com/office/drawing/2014/main" id="{22469650-F4ED-472C-88D8-36EB1C1CFB76}"/>
              </a:ext>
            </a:extLst>
          </p:cNvPr>
          <p:cNvCxnSpPr>
            <a:cxnSpLocks/>
          </p:cNvCxnSpPr>
          <p:nvPr/>
        </p:nvCxnSpPr>
        <p:spPr>
          <a:xfrm>
            <a:off x="2247573" y="2917153"/>
            <a:ext cx="0" cy="100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0E055C8-74EA-4D28-99A7-9C162C5F734C}"/>
              </a:ext>
            </a:extLst>
          </p:cNvPr>
          <p:cNvSpPr/>
          <p:nvPr/>
        </p:nvSpPr>
        <p:spPr>
          <a:xfrm>
            <a:off x="4118072" y="2386114"/>
            <a:ext cx="1696298" cy="369332"/>
          </a:xfrm>
          <a:prstGeom prst="rect">
            <a:avLst/>
          </a:prstGeom>
        </p:spPr>
        <p:txBody>
          <a:bodyPr wrap="none">
            <a:spAutoFit/>
          </a:bodyPr>
          <a:lstStyle/>
          <a:p>
            <a:r>
              <a:rPr lang="en-AU" b="1">
                <a:solidFill>
                  <a:schemeClr val="accent5">
                    <a:lumMod val="60000"/>
                    <a:lumOff val="40000"/>
                  </a:schemeClr>
                </a:solidFill>
              </a:rPr>
              <a:t>Industry Testing</a:t>
            </a:r>
          </a:p>
        </p:txBody>
      </p:sp>
      <p:cxnSp>
        <p:nvCxnSpPr>
          <p:cNvPr id="57" name="Straight Connector 56">
            <a:extLst>
              <a:ext uri="{FF2B5EF4-FFF2-40B4-BE49-F238E27FC236}">
                <a16:creationId xmlns:a16="http://schemas.microsoft.com/office/drawing/2014/main" id="{B05238F9-89F6-48BB-A496-E30483C58331}"/>
              </a:ext>
            </a:extLst>
          </p:cNvPr>
          <p:cNvCxnSpPr>
            <a:cxnSpLocks/>
            <a:stCxn id="42" idx="4"/>
          </p:cNvCxnSpPr>
          <p:nvPr/>
        </p:nvCxnSpPr>
        <p:spPr>
          <a:xfrm>
            <a:off x="2913344" y="2116407"/>
            <a:ext cx="10360" cy="1872456"/>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DBD7369-103E-4A49-B07E-800833C11E87}"/>
              </a:ext>
            </a:extLst>
          </p:cNvPr>
          <p:cNvCxnSpPr>
            <a:cxnSpLocks/>
          </p:cNvCxnSpPr>
          <p:nvPr/>
        </p:nvCxnSpPr>
        <p:spPr>
          <a:xfrm>
            <a:off x="567368" y="2185844"/>
            <a:ext cx="7249" cy="180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851D851-1107-401C-B9FC-25F79E8E31E4}"/>
              </a:ext>
            </a:extLst>
          </p:cNvPr>
          <p:cNvSpPr txBox="1"/>
          <p:nvPr/>
        </p:nvSpPr>
        <p:spPr>
          <a:xfrm>
            <a:off x="109072" y="3658923"/>
            <a:ext cx="614939" cy="307777"/>
          </a:xfrm>
          <a:prstGeom prst="rect">
            <a:avLst/>
          </a:prstGeom>
          <a:solidFill>
            <a:schemeClr val="bg2"/>
          </a:solidFill>
        </p:spPr>
        <p:txBody>
          <a:bodyPr wrap="square" rtlCol="0">
            <a:spAutoFit/>
          </a:bodyPr>
          <a:lstStyle/>
          <a:p>
            <a:r>
              <a:rPr lang="en-AU" sz="1400" b="1">
                <a:solidFill>
                  <a:schemeClr val="bg2">
                    <a:lumMod val="25000"/>
                  </a:schemeClr>
                </a:solidFill>
              </a:rPr>
              <a:t>2020 </a:t>
            </a:r>
          </a:p>
        </p:txBody>
      </p:sp>
      <p:sp>
        <p:nvSpPr>
          <p:cNvPr id="27" name="Rectangle: Rounded Corners 26">
            <a:extLst>
              <a:ext uri="{FF2B5EF4-FFF2-40B4-BE49-F238E27FC236}">
                <a16:creationId xmlns:a16="http://schemas.microsoft.com/office/drawing/2014/main" id="{2405CAB5-9683-4CBC-A2FD-DCE841217E15}"/>
              </a:ext>
            </a:extLst>
          </p:cNvPr>
          <p:cNvSpPr/>
          <p:nvPr/>
        </p:nvSpPr>
        <p:spPr>
          <a:xfrm>
            <a:off x="1535093" y="3953269"/>
            <a:ext cx="6362054" cy="396000"/>
          </a:xfrm>
          <a:prstGeom prst="roundRect">
            <a:avLst/>
          </a:prstGeom>
          <a:solidFill>
            <a:schemeClr val="bg2">
              <a:lumMod val="75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8" name="Table 6">
            <a:extLst>
              <a:ext uri="{FF2B5EF4-FFF2-40B4-BE49-F238E27FC236}">
                <a16:creationId xmlns:a16="http://schemas.microsoft.com/office/drawing/2014/main" id="{A3A24831-51C8-4993-A7EC-59CF88CA8316}"/>
              </a:ext>
            </a:extLst>
          </p:cNvPr>
          <p:cNvGraphicFramePr>
            <a:graphicFrameLocks noGrp="1"/>
          </p:cNvGraphicFramePr>
          <p:nvPr>
            <p:extLst>
              <p:ext uri="{D42A27DB-BD31-4B8C-83A1-F6EECF244321}">
                <p14:modId xmlns:p14="http://schemas.microsoft.com/office/powerpoint/2010/main" val="538092688"/>
              </p:ext>
            </p:extLst>
          </p:nvPr>
        </p:nvGraphicFramePr>
        <p:xfrm>
          <a:off x="1575648" y="4015963"/>
          <a:ext cx="6280944" cy="304800"/>
        </p:xfrm>
        <a:graphic>
          <a:graphicData uri="http://schemas.openxmlformats.org/drawingml/2006/table">
            <a:tbl>
              <a:tblPr firstRow="1" bandRow="1">
                <a:tableStyleId>{5C22544A-7EE6-4342-B048-85BDC9FD1C3A}</a:tableStyleId>
              </a:tblPr>
              <a:tblGrid>
                <a:gridCol w="523412">
                  <a:extLst>
                    <a:ext uri="{9D8B030D-6E8A-4147-A177-3AD203B41FA5}">
                      <a16:colId xmlns:a16="http://schemas.microsoft.com/office/drawing/2014/main" val="1625275994"/>
                    </a:ext>
                  </a:extLst>
                </a:gridCol>
                <a:gridCol w="523412">
                  <a:extLst>
                    <a:ext uri="{9D8B030D-6E8A-4147-A177-3AD203B41FA5}">
                      <a16:colId xmlns:a16="http://schemas.microsoft.com/office/drawing/2014/main" val="4022237262"/>
                    </a:ext>
                  </a:extLst>
                </a:gridCol>
                <a:gridCol w="523412">
                  <a:extLst>
                    <a:ext uri="{9D8B030D-6E8A-4147-A177-3AD203B41FA5}">
                      <a16:colId xmlns:a16="http://schemas.microsoft.com/office/drawing/2014/main" val="2555872225"/>
                    </a:ext>
                  </a:extLst>
                </a:gridCol>
                <a:gridCol w="523412">
                  <a:extLst>
                    <a:ext uri="{9D8B030D-6E8A-4147-A177-3AD203B41FA5}">
                      <a16:colId xmlns:a16="http://schemas.microsoft.com/office/drawing/2014/main" val="3338917911"/>
                    </a:ext>
                  </a:extLst>
                </a:gridCol>
                <a:gridCol w="523412">
                  <a:extLst>
                    <a:ext uri="{9D8B030D-6E8A-4147-A177-3AD203B41FA5}">
                      <a16:colId xmlns:a16="http://schemas.microsoft.com/office/drawing/2014/main" val="1477907156"/>
                    </a:ext>
                  </a:extLst>
                </a:gridCol>
                <a:gridCol w="523412">
                  <a:extLst>
                    <a:ext uri="{9D8B030D-6E8A-4147-A177-3AD203B41FA5}">
                      <a16:colId xmlns:a16="http://schemas.microsoft.com/office/drawing/2014/main" val="555583821"/>
                    </a:ext>
                  </a:extLst>
                </a:gridCol>
                <a:gridCol w="523412">
                  <a:extLst>
                    <a:ext uri="{9D8B030D-6E8A-4147-A177-3AD203B41FA5}">
                      <a16:colId xmlns:a16="http://schemas.microsoft.com/office/drawing/2014/main" val="1197134631"/>
                    </a:ext>
                  </a:extLst>
                </a:gridCol>
                <a:gridCol w="523412">
                  <a:extLst>
                    <a:ext uri="{9D8B030D-6E8A-4147-A177-3AD203B41FA5}">
                      <a16:colId xmlns:a16="http://schemas.microsoft.com/office/drawing/2014/main" val="3171160828"/>
                    </a:ext>
                  </a:extLst>
                </a:gridCol>
                <a:gridCol w="523412">
                  <a:extLst>
                    <a:ext uri="{9D8B030D-6E8A-4147-A177-3AD203B41FA5}">
                      <a16:colId xmlns:a16="http://schemas.microsoft.com/office/drawing/2014/main" val="2540139210"/>
                    </a:ext>
                  </a:extLst>
                </a:gridCol>
                <a:gridCol w="523412">
                  <a:extLst>
                    <a:ext uri="{9D8B030D-6E8A-4147-A177-3AD203B41FA5}">
                      <a16:colId xmlns:a16="http://schemas.microsoft.com/office/drawing/2014/main" val="2189157976"/>
                    </a:ext>
                  </a:extLst>
                </a:gridCol>
                <a:gridCol w="523412">
                  <a:extLst>
                    <a:ext uri="{9D8B030D-6E8A-4147-A177-3AD203B41FA5}">
                      <a16:colId xmlns:a16="http://schemas.microsoft.com/office/drawing/2014/main" val="3616421236"/>
                    </a:ext>
                  </a:extLst>
                </a:gridCol>
                <a:gridCol w="523412">
                  <a:extLst>
                    <a:ext uri="{9D8B030D-6E8A-4147-A177-3AD203B41FA5}">
                      <a16:colId xmlns:a16="http://schemas.microsoft.com/office/drawing/2014/main" val="360218292"/>
                    </a:ext>
                  </a:extLst>
                </a:gridCol>
              </a:tblGrid>
              <a:tr h="265955">
                <a:tc>
                  <a:txBody>
                    <a:bodyPr/>
                    <a:lstStyle/>
                    <a:p>
                      <a:pPr marL="0" algn="l" defTabSz="801929" rtl="0" eaLnBrk="1" latinLnBrk="0" hangingPunct="1"/>
                      <a:r>
                        <a:rPr lang="en-AU" sz="1400" b="1" kern="1200">
                          <a:solidFill>
                            <a:schemeClr val="lt1"/>
                          </a:solidFill>
                          <a:latin typeface="+mn-lt"/>
                          <a:ea typeface="+mn-ea"/>
                          <a:cs typeface="+mn-cs"/>
                        </a:rPr>
                        <a:t>Jan</a:t>
                      </a:r>
                    </a:p>
                  </a:txBody>
                  <a:tcP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Feb</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Apr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May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Jul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Aug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Sep</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Oct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Nov</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defTabSz="801929" rtl="0" eaLnBrk="1" latinLnBrk="0" hangingPunct="1"/>
                      <a:r>
                        <a:rPr lang="en-AU" sz="1400" b="1" kern="1200">
                          <a:solidFill>
                            <a:schemeClr val="lt1"/>
                          </a:solidFill>
                          <a:latin typeface="+mn-lt"/>
                          <a:ea typeface="+mn-ea"/>
                          <a:cs typeface="+mn-cs"/>
                        </a:rPr>
                        <a:t>Dec</a:t>
                      </a:r>
                    </a:p>
                  </a:txBody>
                  <a:tcP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318935561"/>
                  </a:ext>
                </a:extLst>
              </a:tr>
            </a:tbl>
          </a:graphicData>
        </a:graphic>
      </p:graphicFrame>
      <p:sp>
        <p:nvSpPr>
          <p:cNvPr id="29" name="Rectangle 28">
            <a:extLst>
              <a:ext uri="{FF2B5EF4-FFF2-40B4-BE49-F238E27FC236}">
                <a16:creationId xmlns:a16="http://schemas.microsoft.com/office/drawing/2014/main" id="{772FBB43-F1B8-431F-B11B-2669DA7CAE79}"/>
              </a:ext>
            </a:extLst>
          </p:cNvPr>
          <p:cNvSpPr/>
          <p:nvPr/>
        </p:nvSpPr>
        <p:spPr>
          <a:xfrm>
            <a:off x="1560027" y="3669008"/>
            <a:ext cx="550151" cy="307777"/>
          </a:xfrm>
          <a:prstGeom prst="rect">
            <a:avLst/>
          </a:prstGeom>
        </p:spPr>
        <p:txBody>
          <a:bodyPr wrap="none">
            <a:spAutoFit/>
          </a:bodyPr>
          <a:lstStyle/>
          <a:p>
            <a:r>
              <a:rPr lang="en-AU" sz="1400" b="1">
                <a:solidFill>
                  <a:schemeClr val="bg2">
                    <a:lumMod val="25000"/>
                  </a:schemeClr>
                </a:solidFill>
              </a:rPr>
              <a:t>2021</a:t>
            </a:r>
          </a:p>
        </p:txBody>
      </p:sp>
      <p:sp>
        <p:nvSpPr>
          <p:cNvPr id="30" name="Rectangle: Rounded Corners 29">
            <a:extLst>
              <a:ext uri="{FF2B5EF4-FFF2-40B4-BE49-F238E27FC236}">
                <a16:creationId xmlns:a16="http://schemas.microsoft.com/office/drawing/2014/main" id="{59041F8E-870F-4AF8-99C7-AA5695A973FB}"/>
              </a:ext>
            </a:extLst>
          </p:cNvPr>
          <p:cNvSpPr/>
          <p:nvPr/>
        </p:nvSpPr>
        <p:spPr>
          <a:xfrm>
            <a:off x="8049270" y="3943744"/>
            <a:ext cx="2337772" cy="396000"/>
          </a:xfrm>
          <a:prstGeom prst="roundRect">
            <a:avLst/>
          </a:prstGeom>
          <a:solidFill>
            <a:schemeClr val="bg2">
              <a:lumMod val="50000"/>
            </a:schemeClr>
          </a:solidFill>
          <a:ln w="158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9" name="Table 38">
            <a:extLst>
              <a:ext uri="{FF2B5EF4-FFF2-40B4-BE49-F238E27FC236}">
                <a16:creationId xmlns:a16="http://schemas.microsoft.com/office/drawing/2014/main" id="{27A9D33F-FAF3-4201-865A-820F0F741441}"/>
              </a:ext>
            </a:extLst>
          </p:cNvPr>
          <p:cNvGraphicFramePr>
            <a:graphicFrameLocks noGrp="1"/>
          </p:cNvGraphicFramePr>
          <p:nvPr>
            <p:extLst>
              <p:ext uri="{D42A27DB-BD31-4B8C-83A1-F6EECF244321}">
                <p14:modId xmlns:p14="http://schemas.microsoft.com/office/powerpoint/2010/main" val="2675755516"/>
              </p:ext>
            </p:extLst>
          </p:nvPr>
        </p:nvGraphicFramePr>
        <p:xfrm>
          <a:off x="8154750" y="4035277"/>
          <a:ext cx="2104544" cy="261610"/>
        </p:xfrm>
        <a:graphic>
          <a:graphicData uri="http://schemas.openxmlformats.org/drawingml/2006/table">
            <a:tbl>
              <a:tblPr firstRow="1" bandRow="1">
                <a:tableStyleId>{5C22544A-7EE6-4342-B048-85BDC9FD1C3A}</a:tableStyleId>
              </a:tblPr>
              <a:tblGrid>
                <a:gridCol w="526136">
                  <a:extLst>
                    <a:ext uri="{9D8B030D-6E8A-4147-A177-3AD203B41FA5}">
                      <a16:colId xmlns:a16="http://schemas.microsoft.com/office/drawing/2014/main" val="3123582968"/>
                    </a:ext>
                  </a:extLst>
                </a:gridCol>
                <a:gridCol w="526136">
                  <a:extLst>
                    <a:ext uri="{9D8B030D-6E8A-4147-A177-3AD203B41FA5}">
                      <a16:colId xmlns:a16="http://schemas.microsoft.com/office/drawing/2014/main" val="3032190726"/>
                    </a:ext>
                  </a:extLst>
                </a:gridCol>
                <a:gridCol w="526136">
                  <a:extLst>
                    <a:ext uri="{9D8B030D-6E8A-4147-A177-3AD203B41FA5}">
                      <a16:colId xmlns:a16="http://schemas.microsoft.com/office/drawing/2014/main" val="135026343"/>
                    </a:ext>
                  </a:extLst>
                </a:gridCol>
                <a:gridCol w="526136">
                  <a:extLst>
                    <a:ext uri="{9D8B030D-6E8A-4147-A177-3AD203B41FA5}">
                      <a16:colId xmlns:a16="http://schemas.microsoft.com/office/drawing/2014/main" val="321105717"/>
                    </a:ext>
                  </a:extLst>
                </a:gridCol>
              </a:tblGrid>
              <a:tr h="261610">
                <a:tc>
                  <a:txBody>
                    <a:bodyPr/>
                    <a:lstStyle/>
                    <a:p>
                      <a:pPr algn="ctr"/>
                      <a:r>
                        <a:rPr lang="en-AU" sz="1200"/>
                        <a:t>Jan</a:t>
                      </a:r>
                    </a:p>
                  </a:txBody>
                  <a:tcPr marL="36000" marR="36000" marT="36000" marB="3600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AU" sz="1200"/>
                        <a:t>Feb</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AU" sz="1200"/>
                        <a:t>Mar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AU" sz="1200"/>
                        <a:t>Apr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136732394"/>
                  </a:ext>
                </a:extLst>
              </a:tr>
            </a:tbl>
          </a:graphicData>
        </a:graphic>
      </p:graphicFrame>
      <p:sp>
        <p:nvSpPr>
          <p:cNvPr id="31" name="Rectangle: Rounded Corners 30">
            <a:extLst>
              <a:ext uri="{FF2B5EF4-FFF2-40B4-BE49-F238E27FC236}">
                <a16:creationId xmlns:a16="http://schemas.microsoft.com/office/drawing/2014/main" id="{77131CD5-01B1-4164-A845-CC75879363B4}"/>
              </a:ext>
            </a:extLst>
          </p:cNvPr>
          <p:cNvSpPr/>
          <p:nvPr/>
        </p:nvSpPr>
        <p:spPr>
          <a:xfrm>
            <a:off x="124438" y="3937362"/>
            <a:ext cx="1203238" cy="396000"/>
          </a:xfrm>
          <a:prstGeom prst="roundRect">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2" name="Table 8">
            <a:extLst>
              <a:ext uri="{FF2B5EF4-FFF2-40B4-BE49-F238E27FC236}">
                <a16:creationId xmlns:a16="http://schemas.microsoft.com/office/drawing/2014/main" id="{FF9A83F3-BFB5-4F1C-8984-ABE382AE2FC2}"/>
              </a:ext>
            </a:extLst>
          </p:cNvPr>
          <p:cNvGraphicFramePr>
            <a:graphicFrameLocks noGrp="1"/>
          </p:cNvGraphicFramePr>
          <p:nvPr>
            <p:extLst>
              <p:ext uri="{D42A27DB-BD31-4B8C-83A1-F6EECF244321}">
                <p14:modId xmlns:p14="http://schemas.microsoft.com/office/powerpoint/2010/main" val="593788014"/>
              </p:ext>
            </p:extLst>
          </p:nvPr>
        </p:nvGraphicFramePr>
        <p:xfrm>
          <a:off x="211536" y="4005563"/>
          <a:ext cx="1045764" cy="304800"/>
        </p:xfrm>
        <a:graphic>
          <a:graphicData uri="http://schemas.openxmlformats.org/drawingml/2006/table">
            <a:tbl>
              <a:tblPr firstRow="1" bandRow="1">
                <a:tableStyleId>{5C22544A-7EE6-4342-B048-85BDC9FD1C3A}</a:tableStyleId>
              </a:tblPr>
              <a:tblGrid>
                <a:gridCol w="522882">
                  <a:extLst>
                    <a:ext uri="{9D8B030D-6E8A-4147-A177-3AD203B41FA5}">
                      <a16:colId xmlns:a16="http://schemas.microsoft.com/office/drawing/2014/main" val="3553821153"/>
                    </a:ext>
                  </a:extLst>
                </a:gridCol>
                <a:gridCol w="522882">
                  <a:extLst>
                    <a:ext uri="{9D8B030D-6E8A-4147-A177-3AD203B41FA5}">
                      <a16:colId xmlns:a16="http://schemas.microsoft.com/office/drawing/2014/main" val="2796133565"/>
                    </a:ext>
                  </a:extLst>
                </a:gridCol>
              </a:tblGrid>
              <a:tr h="206351">
                <a:tc>
                  <a:txBody>
                    <a:bodyPr/>
                    <a:lstStyle/>
                    <a:p>
                      <a:pPr algn="ctr"/>
                      <a:r>
                        <a:rPr lang="en-AU" sz="1400"/>
                        <a:t>Nov</a:t>
                      </a:r>
                      <a:endParaRPr lang="en-AU"/>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AU" sz="1400"/>
                        <a:t>Dec</a:t>
                      </a:r>
                      <a:endParaRPr lang="en-AU"/>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081680"/>
                  </a:ext>
                </a:extLst>
              </a:tr>
            </a:tbl>
          </a:graphicData>
        </a:graphic>
      </p:graphicFrame>
      <p:sp>
        <p:nvSpPr>
          <p:cNvPr id="4" name="Rectangle 3">
            <a:extLst>
              <a:ext uri="{FF2B5EF4-FFF2-40B4-BE49-F238E27FC236}">
                <a16:creationId xmlns:a16="http://schemas.microsoft.com/office/drawing/2014/main" id="{56519A80-D67A-44FA-82B3-55950A64AC76}"/>
              </a:ext>
            </a:extLst>
          </p:cNvPr>
          <p:cNvSpPr/>
          <p:nvPr/>
        </p:nvSpPr>
        <p:spPr>
          <a:xfrm>
            <a:off x="4184446" y="6401214"/>
            <a:ext cx="1434495" cy="369332"/>
          </a:xfrm>
          <a:prstGeom prst="rect">
            <a:avLst/>
          </a:prstGeom>
        </p:spPr>
        <p:txBody>
          <a:bodyPr wrap="none">
            <a:spAutoFit/>
          </a:bodyPr>
          <a:lstStyle/>
          <a:p>
            <a:r>
              <a:rPr lang="en-AU" b="1">
                <a:solidFill>
                  <a:schemeClr val="accent5">
                    <a:lumMod val="60000"/>
                    <a:lumOff val="40000"/>
                  </a:schemeClr>
                </a:solidFill>
              </a:rPr>
              <a:t>Market Trials</a:t>
            </a:r>
            <a:endParaRPr lang="en-AU"/>
          </a:p>
        </p:txBody>
      </p:sp>
      <p:sp>
        <p:nvSpPr>
          <p:cNvPr id="5" name="Rectangle 4">
            <a:extLst>
              <a:ext uri="{FF2B5EF4-FFF2-40B4-BE49-F238E27FC236}">
                <a16:creationId xmlns:a16="http://schemas.microsoft.com/office/drawing/2014/main" id="{37227BFC-F7AD-460F-8FB6-E97C8EB994D0}"/>
              </a:ext>
            </a:extLst>
          </p:cNvPr>
          <p:cNvSpPr/>
          <p:nvPr/>
        </p:nvSpPr>
        <p:spPr>
          <a:xfrm>
            <a:off x="16424" y="1640491"/>
            <a:ext cx="1203235" cy="400110"/>
          </a:xfrm>
          <a:prstGeom prst="rect">
            <a:avLst/>
          </a:prstGeom>
        </p:spPr>
        <p:txBody>
          <a:bodyPr wrap="square">
            <a:spAutoFit/>
          </a:bodyPr>
          <a:lstStyle/>
          <a:p>
            <a:pPr algn="ctr">
              <a:spcAft>
                <a:spcPts val="200"/>
              </a:spcAft>
            </a:pPr>
            <a:r>
              <a:rPr lang="en-AU" sz="1000"/>
              <a:t>29-Nov: Dispatch Industry Test starts</a:t>
            </a:r>
          </a:p>
        </p:txBody>
      </p:sp>
      <p:sp>
        <p:nvSpPr>
          <p:cNvPr id="35" name="Flowchart: Connector 34">
            <a:extLst>
              <a:ext uri="{FF2B5EF4-FFF2-40B4-BE49-F238E27FC236}">
                <a16:creationId xmlns:a16="http://schemas.microsoft.com/office/drawing/2014/main" id="{E3F35EF2-2A36-45A6-B74E-69027F6E3FA4}"/>
              </a:ext>
            </a:extLst>
          </p:cNvPr>
          <p:cNvSpPr/>
          <p:nvPr/>
        </p:nvSpPr>
        <p:spPr>
          <a:xfrm>
            <a:off x="500763" y="198236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 name="Rectangle 6">
            <a:extLst>
              <a:ext uri="{FF2B5EF4-FFF2-40B4-BE49-F238E27FC236}">
                <a16:creationId xmlns:a16="http://schemas.microsoft.com/office/drawing/2014/main" id="{BB8DE9C8-4618-470D-8AAD-4ED4E8104019}"/>
              </a:ext>
            </a:extLst>
          </p:cNvPr>
          <p:cNvSpPr/>
          <p:nvPr/>
        </p:nvSpPr>
        <p:spPr>
          <a:xfrm>
            <a:off x="2140312" y="1661391"/>
            <a:ext cx="1411985" cy="400110"/>
          </a:xfrm>
          <a:prstGeom prst="rect">
            <a:avLst/>
          </a:prstGeom>
        </p:spPr>
        <p:txBody>
          <a:bodyPr wrap="square">
            <a:spAutoFit/>
          </a:bodyPr>
          <a:lstStyle/>
          <a:p>
            <a:pPr algn="ctr">
              <a:spcAft>
                <a:spcPts val="200"/>
              </a:spcAft>
            </a:pPr>
            <a:r>
              <a:rPr lang="en-AU" sz="1000"/>
              <a:t>15-Mar: Dispatch Industry Test concludes</a:t>
            </a:r>
          </a:p>
        </p:txBody>
      </p:sp>
      <p:sp>
        <p:nvSpPr>
          <p:cNvPr id="42" name="Flowchart: Connector 41">
            <a:extLst>
              <a:ext uri="{FF2B5EF4-FFF2-40B4-BE49-F238E27FC236}">
                <a16:creationId xmlns:a16="http://schemas.microsoft.com/office/drawing/2014/main" id="{037E1CC9-8769-4C3D-A47F-B67E5FE5F27B}"/>
              </a:ext>
            </a:extLst>
          </p:cNvPr>
          <p:cNvSpPr/>
          <p:nvPr/>
        </p:nvSpPr>
        <p:spPr>
          <a:xfrm>
            <a:off x="2841344" y="1972407"/>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12" name="Straight Arrow Connector 11">
            <a:extLst>
              <a:ext uri="{FF2B5EF4-FFF2-40B4-BE49-F238E27FC236}">
                <a16:creationId xmlns:a16="http://schemas.microsoft.com/office/drawing/2014/main" id="{A85E93AF-18C2-4CC7-A2B9-DBDE76CC6F9A}"/>
              </a:ext>
            </a:extLst>
          </p:cNvPr>
          <p:cNvCxnSpPr>
            <a:cxnSpLocks/>
          </p:cNvCxnSpPr>
          <p:nvPr/>
        </p:nvCxnSpPr>
        <p:spPr>
          <a:xfrm flipV="1">
            <a:off x="752586" y="2063600"/>
            <a:ext cx="1983948" cy="802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73EC95-8DDB-46FE-B31B-1403B8D073CC}"/>
              </a:ext>
            </a:extLst>
          </p:cNvPr>
          <p:cNvSpPr txBox="1"/>
          <p:nvPr/>
        </p:nvSpPr>
        <p:spPr>
          <a:xfrm>
            <a:off x="1350765" y="1886192"/>
            <a:ext cx="692332" cy="369332"/>
          </a:xfrm>
          <a:prstGeom prst="rect">
            <a:avLst/>
          </a:prstGeom>
          <a:solidFill>
            <a:schemeClr val="bg2"/>
          </a:solidFill>
        </p:spPr>
        <p:txBody>
          <a:bodyPr wrap="square" rtlCol="0">
            <a:spAutoFit/>
          </a:bodyPr>
          <a:lstStyle/>
          <a:p>
            <a:pPr algn="ctr"/>
            <a:r>
              <a:rPr lang="en-AU" sz="900" b="1">
                <a:solidFill>
                  <a:srgbClr val="583A5F"/>
                </a:solidFill>
              </a:rPr>
              <a:t>Dispatch Testing</a:t>
            </a:r>
            <a:endParaRPr lang="en-AU" sz="1200" b="1">
              <a:solidFill>
                <a:srgbClr val="583A5F"/>
              </a:solidFill>
            </a:endParaRPr>
          </a:p>
        </p:txBody>
      </p:sp>
      <p:sp>
        <p:nvSpPr>
          <p:cNvPr id="50" name="Rectangle 49">
            <a:extLst>
              <a:ext uri="{FF2B5EF4-FFF2-40B4-BE49-F238E27FC236}">
                <a16:creationId xmlns:a16="http://schemas.microsoft.com/office/drawing/2014/main" id="{2E5BE36A-70E5-49BB-8610-2ACC8EABC7B8}"/>
              </a:ext>
            </a:extLst>
          </p:cNvPr>
          <p:cNvSpPr/>
          <p:nvPr/>
        </p:nvSpPr>
        <p:spPr>
          <a:xfrm>
            <a:off x="1505411" y="2257294"/>
            <a:ext cx="1912536" cy="400110"/>
          </a:xfrm>
          <a:prstGeom prst="rect">
            <a:avLst/>
          </a:prstGeom>
          <a:solidFill>
            <a:schemeClr val="bg2"/>
          </a:solidFill>
        </p:spPr>
        <p:txBody>
          <a:bodyPr wrap="square">
            <a:spAutoFit/>
          </a:bodyPr>
          <a:lstStyle/>
          <a:p>
            <a:pPr algn="ctr">
              <a:spcAft>
                <a:spcPts val="200"/>
              </a:spcAft>
            </a:pPr>
            <a:r>
              <a:rPr lang="en-AU" sz="1000"/>
              <a:t>17-Feb: Settlements Industry Test starts &amp; 15-Mar: concludes</a:t>
            </a:r>
          </a:p>
        </p:txBody>
      </p:sp>
      <p:sp>
        <p:nvSpPr>
          <p:cNvPr id="53" name="Flowchart: Connector 52">
            <a:extLst>
              <a:ext uri="{FF2B5EF4-FFF2-40B4-BE49-F238E27FC236}">
                <a16:creationId xmlns:a16="http://schemas.microsoft.com/office/drawing/2014/main" id="{83110C64-5A5E-4F82-AFEE-0531EAC2C836}"/>
              </a:ext>
            </a:extLst>
          </p:cNvPr>
          <p:cNvSpPr/>
          <p:nvPr/>
        </p:nvSpPr>
        <p:spPr>
          <a:xfrm>
            <a:off x="2192370" y="265974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2" name="Flowchart: Connector 61">
            <a:extLst>
              <a:ext uri="{FF2B5EF4-FFF2-40B4-BE49-F238E27FC236}">
                <a16:creationId xmlns:a16="http://schemas.microsoft.com/office/drawing/2014/main" id="{98263C74-6501-45A4-A0FC-B01EA946A094}"/>
              </a:ext>
            </a:extLst>
          </p:cNvPr>
          <p:cNvSpPr/>
          <p:nvPr/>
        </p:nvSpPr>
        <p:spPr>
          <a:xfrm>
            <a:off x="2855723" y="265662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33" name="Straight Arrow Connector 32">
            <a:extLst>
              <a:ext uri="{FF2B5EF4-FFF2-40B4-BE49-F238E27FC236}">
                <a16:creationId xmlns:a16="http://schemas.microsoft.com/office/drawing/2014/main" id="{19F88CD5-F775-4EF3-AE90-38DBBA9E74E4}"/>
              </a:ext>
            </a:extLst>
          </p:cNvPr>
          <p:cNvCxnSpPr/>
          <p:nvPr/>
        </p:nvCxnSpPr>
        <p:spPr>
          <a:xfrm>
            <a:off x="2433104" y="2785652"/>
            <a:ext cx="360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86ABD9D-DDDB-4A9E-BF0C-F12E4CD7AC9C}"/>
              </a:ext>
            </a:extLst>
          </p:cNvPr>
          <p:cNvSpPr/>
          <p:nvPr/>
        </p:nvSpPr>
        <p:spPr>
          <a:xfrm>
            <a:off x="2260790" y="2797091"/>
            <a:ext cx="700833" cy="369332"/>
          </a:xfrm>
          <a:prstGeom prst="rect">
            <a:avLst/>
          </a:prstGeom>
        </p:spPr>
        <p:txBody>
          <a:bodyPr wrap="none">
            <a:spAutoFit/>
          </a:bodyPr>
          <a:lstStyle/>
          <a:p>
            <a:pPr algn="ctr"/>
            <a:r>
              <a:rPr lang="en-AU" sz="900" b="1">
                <a:solidFill>
                  <a:srgbClr val="583A5F"/>
                </a:solidFill>
              </a:rPr>
              <a:t>Settlem’ts </a:t>
            </a:r>
          </a:p>
          <a:p>
            <a:pPr algn="ctr"/>
            <a:r>
              <a:rPr lang="en-AU" sz="900" b="1">
                <a:solidFill>
                  <a:srgbClr val="583A5F"/>
                </a:solidFill>
              </a:rPr>
              <a:t>Testing</a:t>
            </a:r>
          </a:p>
        </p:txBody>
      </p:sp>
      <p:sp>
        <p:nvSpPr>
          <p:cNvPr id="46" name="Rectangle 45">
            <a:extLst>
              <a:ext uri="{FF2B5EF4-FFF2-40B4-BE49-F238E27FC236}">
                <a16:creationId xmlns:a16="http://schemas.microsoft.com/office/drawing/2014/main" id="{D2EB4C55-D3E4-4B48-9EE0-F34905B02C20}"/>
              </a:ext>
            </a:extLst>
          </p:cNvPr>
          <p:cNvSpPr/>
          <p:nvPr/>
        </p:nvSpPr>
        <p:spPr>
          <a:xfrm>
            <a:off x="1811142" y="3194648"/>
            <a:ext cx="1603923" cy="380480"/>
          </a:xfrm>
          <a:prstGeom prst="rect">
            <a:avLst/>
          </a:prstGeom>
          <a:solidFill>
            <a:schemeClr val="bg2"/>
          </a:solidFill>
        </p:spPr>
        <p:txBody>
          <a:bodyPr wrap="square" lIns="36000" tIns="36000" rIns="36000" bIns="36000">
            <a:spAutoFit/>
          </a:bodyPr>
          <a:lstStyle/>
          <a:p>
            <a:pPr algn="ctr">
              <a:spcAft>
                <a:spcPts val="200"/>
              </a:spcAft>
            </a:pPr>
            <a:r>
              <a:rPr lang="en-AU" sz="1000"/>
              <a:t>1-Feb Retail MDM/B2M starts &amp; 3-Mar: concludes</a:t>
            </a:r>
          </a:p>
        </p:txBody>
      </p:sp>
      <p:sp>
        <p:nvSpPr>
          <p:cNvPr id="47" name="Rectangle 46">
            <a:extLst>
              <a:ext uri="{FF2B5EF4-FFF2-40B4-BE49-F238E27FC236}">
                <a16:creationId xmlns:a16="http://schemas.microsoft.com/office/drawing/2014/main" id="{21133544-11C1-4559-91A7-92BAC186AABE}"/>
              </a:ext>
            </a:extLst>
          </p:cNvPr>
          <p:cNvSpPr/>
          <p:nvPr/>
        </p:nvSpPr>
        <p:spPr>
          <a:xfrm>
            <a:off x="2258780" y="3672981"/>
            <a:ext cx="723275" cy="223138"/>
          </a:xfrm>
          <a:prstGeom prst="rect">
            <a:avLst/>
          </a:prstGeom>
        </p:spPr>
        <p:txBody>
          <a:bodyPr wrap="none">
            <a:spAutoFit/>
          </a:bodyPr>
          <a:lstStyle/>
          <a:p>
            <a:r>
              <a:rPr lang="en-AU" sz="850" b="1">
                <a:solidFill>
                  <a:srgbClr val="583A5F"/>
                </a:solidFill>
              </a:rPr>
              <a:t>MDM/B2M </a:t>
            </a:r>
          </a:p>
        </p:txBody>
      </p:sp>
      <p:sp>
        <p:nvSpPr>
          <p:cNvPr id="64" name="Flowchart: Connector 63">
            <a:extLst>
              <a:ext uri="{FF2B5EF4-FFF2-40B4-BE49-F238E27FC236}">
                <a16:creationId xmlns:a16="http://schemas.microsoft.com/office/drawing/2014/main" id="{B6BE4114-D128-4D65-9254-57EAA114610A}"/>
              </a:ext>
            </a:extLst>
          </p:cNvPr>
          <p:cNvSpPr/>
          <p:nvPr/>
        </p:nvSpPr>
        <p:spPr>
          <a:xfrm>
            <a:off x="2855723" y="3516678"/>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3" name="Flowchart: Connector 62">
            <a:extLst>
              <a:ext uri="{FF2B5EF4-FFF2-40B4-BE49-F238E27FC236}">
                <a16:creationId xmlns:a16="http://schemas.microsoft.com/office/drawing/2014/main" id="{A9F1EE93-1BD2-42F6-8814-181C54D5A4C4}"/>
              </a:ext>
            </a:extLst>
          </p:cNvPr>
          <p:cNvSpPr/>
          <p:nvPr/>
        </p:nvSpPr>
        <p:spPr>
          <a:xfrm>
            <a:off x="2192370" y="353414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65" name="Straight Connector 64">
            <a:extLst>
              <a:ext uri="{FF2B5EF4-FFF2-40B4-BE49-F238E27FC236}">
                <a16:creationId xmlns:a16="http://schemas.microsoft.com/office/drawing/2014/main" id="{A84E48CD-4420-498D-BFB3-96E5910D6516}"/>
              </a:ext>
            </a:extLst>
          </p:cNvPr>
          <p:cNvCxnSpPr>
            <a:cxnSpLocks/>
          </p:cNvCxnSpPr>
          <p:nvPr/>
        </p:nvCxnSpPr>
        <p:spPr>
          <a:xfrm>
            <a:off x="4838540" y="4385304"/>
            <a:ext cx="7249" cy="1224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FCAC1B0-44F1-4B1A-9E58-7FF2DCA857E7}"/>
              </a:ext>
            </a:extLst>
          </p:cNvPr>
          <p:cNvSpPr/>
          <p:nvPr/>
        </p:nvSpPr>
        <p:spPr>
          <a:xfrm>
            <a:off x="4118072" y="5695020"/>
            <a:ext cx="1195582" cy="400110"/>
          </a:xfrm>
          <a:prstGeom prst="rect">
            <a:avLst/>
          </a:prstGeom>
        </p:spPr>
        <p:txBody>
          <a:bodyPr wrap="square">
            <a:spAutoFit/>
          </a:bodyPr>
          <a:lstStyle/>
          <a:p>
            <a:pPr algn="ctr">
              <a:spcAft>
                <a:spcPts val="200"/>
              </a:spcAft>
            </a:pPr>
            <a:r>
              <a:rPr lang="en-AU" sz="1000"/>
              <a:t>5-Jul:5MS Market Trial starts</a:t>
            </a:r>
          </a:p>
        </p:txBody>
      </p:sp>
      <p:sp>
        <p:nvSpPr>
          <p:cNvPr id="67" name="Flowchart: Connector 66">
            <a:extLst>
              <a:ext uri="{FF2B5EF4-FFF2-40B4-BE49-F238E27FC236}">
                <a16:creationId xmlns:a16="http://schemas.microsoft.com/office/drawing/2014/main" id="{AA5948A4-DB1E-4C46-BF7B-7DC297A983F4}"/>
              </a:ext>
            </a:extLst>
          </p:cNvPr>
          <p:cNvSpPr/>
          <p:nvPr/>
        </p:nvSpPr>
        <p:spPr>
          <a:xfrm>
            <a:off x="4766540" y="5460723"/>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68" name="Straight Connector 67">
            <a:extLst>
              <a:ext uri="{FF2B5EF4-FFF2-40B4-BE49-F238E27FC236}">
                <a16:creationId xmlns:a16="http://schemas.microsoft.com/office/drawing/2014/main" id="{C079D46A-B4F2-46B4-92B2-290B770F714F}"/>
              </a:ext>
            </a:extLst>
          </p:cNvPr>
          <p:cNvCxnSpPr>
            <a:cxnSpLocks/>
          </p:cNvCxnSpPr>
          <p:nvPr/>
        </p:nvCxnSpPr>
        <p:spPr>
          <a:xfrm>
            <a:off x="5629566" y="4367566"/>
            <a:ext cx="7249" cy="1260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B98CD6DF-08DE-444B-984F-B0543F587AC0}"/>
              </a:ext>
            </a:extLst>
          </p:cNvPr>
          <p:cNvSpPr/>
          <p:nvPr/>
        </p:nvSpPr>
        <p:spPr>
          <a:xfrm>
            <a:off x="4882689" y="5072574"/>
            <a:ext cx="779380" cy="369332"/>
          </a:xfrm>
          <a:prstGeom prst="rect">
            <a:avLst/>
          </a:prstGeom>
        </p:spPr>
        <p:txBody>
          <a:bodyPr wrap="none">
            <a:spAutoFit/>
          </a:bodyPr>
          <a:lstStyle/>
          <a:p>
            <a:pPr algn="ctr"/>
            <a:r>
              <a:rPr lang="en-AU" sz="900" b="1">
                <a:solidFill>
                  <a:srgbClr val="583A5F"/>
                </a:solidFill>
              </a:rPr>
              <a:t>5MS </a:t>
            </a:r>
          </a:p>
          <a:p>
            <a:pPr algn="ctr"/>
            <a:r>
              <a:rPr lang="en-AU" sz="900" b="1">
                <a:solidFill>
                  <a:srgbClr val="583A5F"/>
                </a:solidFill>
              </a:rPr>
              <a:t>Market Trial</a:t>
            </a:r>
          </a:p>
        </p:txBody>
      </p:sp>
      <p:cxnSp>
        <p:nvCxnSpPr>
          <p:cNvPr id="72" name="Straight Arrow Connector 71">
            <a:extLst>
              <a:ext uri="{FF2B5EF4-FFF2-40B4-BE49-F238E27FC236}">
                <a16:creationId xmlns:a16="http://schemas.microsoft.com/office/drawing/2014/main" id="{FD9D67D1-B610-40CC-B0BA-33AFC1F13712}"/>
              </a:ext>
            </a:extLst>
          </p:cNvPr>
          <p:cNvCxnSpPr/>
          <p:nvPr/>
        </p:nvCxnSpPr>
        <p:spPr>
          <a:xfrm>
            <a:off x="5056379" y="5532203"/>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0E9F969-02F5-4EE1-9589-A1F2A0673A51}"/>
              </a:ext>
            </a:extLst>
          </p:cNvPr>
          <p:cNvCxnSpPr>
            <a:cxnSpLocks/>
          </p:cNvCxnSpPr>
          <p:nvPr/>
        </p:nvCxnSpPr>
        <p:spPr>
          <a:xfrm>
            <a:off x="8859682" y="4385303"/>
            <a:ext cx="0" cy="792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34D399A-959F-47AC-9E9F-642265A0AEA2}"/>
              </a:ext>
            </a:extLst>
          </p:cNvPr>
          <p:cNvCxnSpPr>
            <a:cxnSpLocks/>
          </p:cNvCxnSpPr>
          <p:nvPr/>
        </p:nvCxnSpPr>
        <p:spPr>
          <a:xfrm>
            <a:off x="9574057" y="4366253"/>
            <a:ext cx="0" cy="828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6" name="Flowchart: Connector 75">
            <a:extLst>
              <a:ext uri="{FF2B5EF4-FFF2-40B4-BE49-F238E27FC236}">
                <a16:creationId xmlns:a16="http://schemas.microsoft.com/office/drawing/2014/main" id="{CEBC3686-FA24-4B79-9963-BAEC694CFD92}"/>
              </a:ext>
            </a:extLst>
          </p:cNvPr>
          <p:cNvSpPr/>
          <p:nvPr/>
        </p:nvSpPr>
        <p:spPr>
          <a:xfrm>
            <a:off x="8787682" y="5174464"/>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7" name="Flowchart: Connector 76">
            <a:extLst>
              <a:ext uri="{FF2B5EF4-FFF2-40B4-BE49-F238E27FC236}">
                <a16:creationId xmlns:a16="http://schemas.microsoft.com/office/drawing/2014/main" id="{0BBBD321-C6E7-48DA-AF1A-D5219AF2C758}"/>
              </a:ext>
            </a:extLst>
          </p:cNvPr>
          <p:cNvSpPr/>
          <p:nvPr/>
        </p:nvSpPr>
        <p:spPr>
          <a:xfrm>
            <a:off x="9502057" y="5174169"/>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78" name="Rectangle 77">
            <a:extLst>
              <a:ext uri="{FF2B5EF4-FFF2-40B4-BE49-F238E27FC236}">
                <a16:creationId xmlns:a16="http://schemas.microsoft.com/office/drawing/2014/main" id="{B107070C-97E5-499F-8126-BD1D54CD390D}"/>
              </a:ext>
            </a:extLst>
          </p:cNvPr>
          <p:cNvSpPr/>
          <p:nvPr/>
        </p:nvSpPr>
        <p:spPr>
          <a:xfrm>
            <a:off x="8817332" y="4804980"/>
            <a:ext cx="779380" cy="369332"/>
          </a:xfrm>
          <a:prstGeom prst="rect">
            <a:avLst/>
          </a:prstGeom>
        </p:spPr>
        <p:txBody>
          <a:bodyPr wrap="none">
            <a:spAutoFit/>
          </a:bodyPr>
          <a:lstStyle/>
          <a:p>
            <a:pPr algn="ctr"/>
            <a:r>
              <a:rPr lang="en-AU" sz="900" b="1">
                <a:solidFill>
                  <a:srgbClr val="583A5F"/>
                </a:solidFill>
              </a:rPr>
              <a:t>GS </a:t>
            </a:r>
          </a:p>
          <a:p>
            <a:pPr algn="ctr"/>
            <a:r>
              <a:rPr lang="en-AU" sz="900" b="1">
                <a:solidFill>
                  <a:srgbClr val="583A5F"/>
                </a:solidFill>
              </a:rPr>
              <a:t>Market Trial</a:t>
            </a:r>
          </a:p>
        </p:txBody>
      </p:sp>
      <p:cxnSp>
        <p:nvCxnSpPr>
          <p:cNvPr id="79" name="Straight Arrow Connector 78">
            <a:extLst>
              <a:ext uri="{FF2B5EF4-FFF2-40B4-BE49-F238E27FC236}">
                <a16:creationId xmlns:a16="http://schemas.microsoft.com/office/drawing/2014/main" id="{9BAE462A-F98E-4AEB-9409-74F26E6FB705}"/>
              </a:ext>
            </a:extLst>
          </p:cNvPr>
          <p:cNvCxnSpPr/>
          <p:nvPr/>
        </p:nvCxnSpPr>
        <p:spPr>
          <a:xfrm>
            <a:off x="9004955" y="5246169"/>
            <a:ext cx="43200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935A40C1-3E7A-48C2-BBD8-D5D43B32EB76}"/>
              </a:ext>
            </a:extLst>
          </p:cNvPr>
          <p:cNvSpPr/>
          <p:nvPr/>
        </p:nvSpPr>
        <p:spPr>
          <a:xfrm>
            <a:off x="9222419" y="5402891"/>
            <a:ext cx="1161986" cy="553998"/>
          </a:xfrm>
          <a:prstGeom prst="rect">
            <a:avLst/>
          </a:prstGeom>
        </p:spPr>
        <p:txBody>
          <a:bodyPr wrap="square">
            <a:spAutoFit/>
          </a:bodyPr>
          <a:lstStyle/>
          <a:p>
            <a:pPr algn="ctr">
              <a:spcAft>
                <a:spcPts val="200"/>
              </a:spcAft>
            </a:pPr>
            <a:r>
              <a:rPr lang="en-AU" sz="1000"/>
              <a:t>15-Mar:5MS Market Trial Concludes</a:t>
            </a:r>
          </a:p>
        </p:txBody>
      </p:sp>
      <p:sp>
        <p:nvSpPr>
          <p:cNvPr id="81" name="Rectangle 80">
            <a:extLst>
              <a:ext uri="{FF2B5EF4-FFF2-40B4-BE49-F238E27FC236}">
                <a16:creationId xmlns:a16="http://schemas.microsoft.com/office/drawing/2014/main" id="{30FE7387-65FF-4240-BBD2-F28B4C652718}"/>
              </a:ext>
            </a:extLst>
          </p:cNvPr>
          <p:cNvSpPr/>
          <p:nvPr/>
        </p:nvSpPr>
        <p:spPr>
          <a:xfrm>
            <a:off x="8206689" y="5423629"/>
            <a:ext cx="1161986" cy="553998"/>
          </a:xfrm>
          <a:prstGeom prst="rect">
            <a:avLst/>
          </a:prstGeom>
        </p:spPr>
        <p:txBody>
          <a:bodyPr wrap="square">
            <a:spAutoFit/>
          </a:bodyPr>
          <a:lstStyle/>
          <a:p>
            <a:pPr algn="ctr">
              <a:spcAft>
                <a:spcPts val="200"/>
              </a:spcAft>
            </a:pPr>
            <a:r>
              <a:rPr lang="en-AU" sz="1000"/>
              <a:t>1-Feb:5MS </a:t>
            </a:r>
            <a:br>
              <a:rPr lang="en-AU" sz="1000"/>
            </a:br>
            <a:r>
              <a:rPr lang="en-AU" sz="1000"/>
              <a:t>Market Trial </a:t>
            </a:r>
            <a:br>
              <a:rPr lang="en-AU" sz="1000"/>
            </a:br>
            <a:r>
              <a:rPr lang="en-AU" sz="1000"/>
              <a:t>starts</a:t>
            </a:r>
          </a:p>
        </p:txBody>
      </p:sp>
      <p:sp>
        <p:nvSpPr>
          <p:cNvPr id="83" name="Rectangle 82">
            <a:extLst>
              <a:ext uri="{FF2B5EF4-FFF2-40B4-BE49-F238E27FC236}">
                <a16:creationId xmlns:a16="http://schemas.microsoft.com/office/drawing/2014/main" id="{01997D63-AD95-4C49-8379-81ABE10F406A}"/>
              </a:ext>
            </a:extLst>
          </p:cNvPr>
          <p:cNvSpPr/>
          <p:nvPr/>
        </p:nvSpPr>
        <p:spPr>
          <a:xfrm>
            <a:off x="2620417" y="5058191"/>
            <a:ext cx="1808699" cy="400110"/>
          </a:xfrm>
          <a:prstGeom prst="rect">
            <a:avLst/>
          </a:prstGeom>
        </p:spPr>
        <p:txBody>
          <a:bodyPr wrap="square">
            <a:spAutoFit/>
          </a:bodyPr>
          <a:lstStyle/>
          <a:p>
            <a:r>
              <a:rPr lang="en-AU" sz="1000"/>
              <a:t>Sept20: 5MS Market Trial Plan through to May21</a:t>
            </a:r>
          </a:p>
        </p:txBody>
      </p:sp>
      <p:sp>
        <p:nvSpPr>
          <p:cNvPr id="84" name="Flowchart: Connector 83">
            <a:extLst>
              <a:ext uri="{FF2B5EF4-FFF2-40B4-BE49-F238E27FC236}">
                <a16:creationId xmlns:a16="http://schemas.microsoft.com/office/drawing/2014/main" id="{413275C4-FCD0-4A8B-BA1E-606E6CCC2E42}"/>
              </a:ext>
            </a:extLst>
          </p:cNvPr>
          <p:cNvSpPr/>
          <p:nvPr/>
        </p:nvSpPr>
        <p:spPr>
          <a:xfrm>
            <a:off x="5557566" y="5460203"/>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85" name="Straight Connector 84">
            <a:extLst>
              <a:ext uri="{FF2B5EF4-FFF2-40B4-BE49-F238E27FC236}">
                <a16:creationId xmlns:a16="http://schemas.microsoft.com/office/drawing/2014/main" id="{61578C58-0784-4CA5-9465-CD32DEBBDED2}"/>
              </a:ext>
            </a:extLst>
          </p:cNvPr>
          <p:cNvCxnSpPr>
            <a:cxnSpLocks/>
          </p:cNvCxnSpPr>
          <p:nvPr/>
        </p:nvCxnSpPr>
        <p:spPr>
          <a:xfrm>
            <a:off x="3885602" y="4376369"/>
            <a:ext cx="7249" cy="57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6" name="Flowchart: Connector 85">
            <a:extLst>
              <a:ext uri="{FF2B5EF4-FFF2-40B4-BE49-F238E27FC236}">
                <a16:creationId xmlns:a16="http://schemas.microsoft.com/office/drawing/2014/main" id="{E94854D9-FCA9-4A2B-A915-BAACE3D79BDC}"/>
              </a:ext>
            </a:extLst>
          </p:cNvPr>
          <p:cNvSpPr/>
          <p:nvPr/>
        </p:nvSpPr>
        <p:spPr>
          <a:xfrm>
            <a:off x="3835935" y="4885685"/>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cxnSp>
        <p:nvCxnSpPr>
          <p:cNvPr id="100" name="Straight Arrow Connector 99">
            <a:extLst>
              <a:ext uri="{FF2B5EF4-FFF2-40B4-BE49-F238E27FC236}">
                <a16:creationId xmlns:a16="http://schemas.microsoft.com/office/drawing/2014/main" id="{FF98E84E-E606-4D4F-975B-88082E4EC19D}"/>
              </a:ext>
            </a:extLst>
          </p:cNvPr>
          <p:cNvCxnSpPr/>
          <p:nvPr/>
        </p:nvCxnSpPr>
        <p:spPr>
          <a:xfrm>
            <a:off x="99698" y="5246169"/>
            <a:ext cx="2502134"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21B14A74-F95C-423E-AE72-9F7DB4E73AEF}"/>
              </a:ext>
            </a:extLst>
          </p:cNvPr>
          <p:cNvSpPr/>
          <p:nvPr/>
        </p:nvSpPr>
        <p:spPr>
          <a:xfrm>
            <a:off x="697007" y="5130753"/>
            <a:ext cx="1279517" cy="230832"/>
          </a:xfrm>
          <a:prstGeom prst="rect">
            <a:avLst/>
          </a:prstGeom>
          <a:solidFill>
            <a:schemeClr val="bg2"/>
          </a:solidFill>
        </p:spPr>
        <p:txBody>
          <a:bodyPr wrap="none">
            <a:spAutoFit/>
          </a:bodyPr>
          <a:lstStyle/>
          <a:p>
            <a:r>
              <a:rPr lang="en-AU" sz="900" b="1">
                <a:solidFill>
                  <a:srgbClr val="583A5F"/>
                </a:solidFill>
              </a:rPr>
              <a:t>5MS Market Trial Plan </a:t>
            </a:r>
          </a:p>
        </p:txBody>
      </p:sp>
      <p:sp>
        <p:nvSpPr>
          <p:cNvPr id="103" name="Rectangle 102">
            <a:extLst>
              <a:ext uri="{FF2B5EF4-FFF2-40B4-BE49-F238E27FC236}">
                <a16:creationId xmlns:a16="http://schemas.microsoft.com/office/drawing/2014/main" id="{8648F854-B244-4616-8652-8579B79DC049}"/>
              </a:ext>
            </a:extLst>
          </p:cNvPr>
          <p:cNvSpPr/>
          <p:nvPr/>
        </p:nvSpPr>
        <p:spPr>
          <a:xfrm>
            <a:off x="5878335" y="6836793"/>
            <a:ext cx="1840867" cy="400110"/>
          </a:xfrm>
          <a:prstGeom prst="rect">
            <a:avLst/>
          </a:prstGeom>
        </p:spPr>
        <p:txBody>
          <a:bodyPr wrap="square">
            <a:spAutoFit/>
          </a:bodyPr>
          <a:lstStyle/>
          <a:p>
            <a:pPr algn="ctr">
              <a:spcAft>
                <a:spcPts val="200"/>
              </a:spcAft>
            </a:pPr>
            <a:r>
              <a:rPr lang="en-AU" sz="1000"/>
              <a:t>Sep21: GS Market Trial Plan Sep through to Dec 21</a:t>
            </a:r>
          </a:p>
        </p:txBody>
      </p:sp>
      <p:cxnSp>
        <p:nvCxnSpPr>
          <p:cNvPr id="104" name="Straight Connector 103">
            <a:extLst>
              <a:ext uri="{FF2B5EF4-FFF2-40B4-BE49-F238E27FC236}">
                <a16:creationId xmlns:a16="http://schemas.microsoft.com/office/drawing/2014/main" id="{C0EB6FAF-E98E-44CC-9F77-5A401048EDD4}"/>
              </a:ext>
            </a:extLst>
          </p:cNvPr>
          <p:cNvCxnSpPr>
            <a:cxnSpLocks/>
          </p:cNvCxnSpPr>
          <p:nvPr/>
        </p:nvCxnSpPr>
        <p:spPr>
          <a:xfrm>
            <a:off x="6059171" y="4347863"/>
            <a:ext cx="0" cy="237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0AA50C-9A81-4952-9D17-B5AABBC14D21}"/>
              </a:ext>
            </a:extLst>
          </p:cNvPr>
          <p:cNvCxnSpPr>
            <a:cxnSpLocks/>
          </p:cNvCxnSpPr>
          <p:nvPr/>
        </p:nvCxnSpPr>
        <p:spPr>
          <a:xfrm flipV="1">
            <a:off x="6206139" y="6656546"/>
            <a:ext cx="1185261" cy="401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AB6BFBCD-8C3B-493D-B0A7-570323F4B376}"/>
              </a:ext>
            </a:extLst>
          </p:cNvPr>
          <p:cNvSpPr/>
          <p:nvPr/>
        </p:nvSpPr>
        <p:spPr>
          <a:xfrm>
            <a:off x="5987171" y="6584546"/>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69" name="Rectangle 68">
            <a:extLst>
              <a:ext uri="{FF2B5EF4-FFF2-40B4-BE49-F238E27FC236}">
                <a16:creationId xmlns:a16="http://schemas.microsoft.com/office/drawing/2014/main" id="{914E719C-4779-44D0-9CFB-454F50D4E33B}"/>
              </a:ext>
            </a:extLst>
          </p:cNvPr>
          <p:cNvSpPr/>
          <p:nvPr/>
        </p:nvSpPr>
        <p:spPr>
          <a:xfrm>
            <a:off x="5223728" y="5645134"/>
            <a:ext cx="1228333" cy="380480"/>
          </a:xfrm>
          <a:prstGeom prst="rect">
            <a:avLst/>
          </a:prstGeom>
          <a:solidFill>
            <a:schemeClr val="bg2"/>
          </a:solidFill>
        </p:spPr>
        <p:txBody>
          <a:bodyPr wrap="square" lIns="36000" tIns="36000" rIns="36000" bIns="36000">
            <a:spAutoFit/>
          </a:bodyPr>
          <a:lstStyle/>
          <a:p>
            <a:pPr algn="ctr">
              <a:spcAft>
                <a:spcPts val="200"/>
              </a:spcAft>
            </a:pPr>
            <a:r>
              <a:rPr lang="en-AU" sz="1000"/>
              <a:t>27-Aug:5MS Market Trial concludes</a:t>
            </a:r>
          </a:p>
        </p:txBody>
      </p:sp>
      <p:cxnSp>
        <p:nvCxnSpPr>
          <p:cNvPr id="108" name="Straight Connector 107">
            <a:extLst>
              <a:ext uri="{FF2B5EF4-FFF2-40B4-BE49-F238E27FC236}">
                <a16:creationId xmlns:a16="http://schemas.microsoft.com/office/drawing/2014/main" id="{26ECC8CD-AC0C-4D66-B9F1-4D79F67D5D52}"/>
              </a:ext>
            </a:extLst>
          </p:cNvPr>
          <p:cNvCxnSpPr>
            <a:cxnSpLocks/>
          </p:cNvCxnSpPr>
          <p:nvPr/>
        </p:nvCxnSpPr>
        <p:spPr>
          <a:xfrm>
            <a:off x="7564121" y="4392266"/>
            <a:ext cx="0" cy="219600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09" name="Flowchart: Connector 108">
            <a:extLst>
              <a:ext uri="{FF2B5EF4-FFF2-40B4-BE49-F238E27FC236}">
                <a16:creationId xmlns:a16="http://schemas.microsoft.com/office/drawing/2014/main" id="{EF75124B-E134-41B2-9FAE-ED0C4F6B8031}"/>
              </a:ext>
            </a:extLst>
          </p:cNvPr>
          <p:cNvSpPr/>
          <p:nvPr/>
        </p:nvSpPr>
        <p:spPr>
          <a:xfrm>
            <a:off x="7492121" y="6559822"/>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
        <p:nvSpPr>
          <p:cNvPr id="112" name="Rectangle 111">
            <a:extLst>
              <a:ext uri="{FF2B5EF4-FFF2-40B4-BE49-F238E27FC236}">
                <a16:creationId xmlns:a16="http://schemas.microsoft.com/office/drawing/2014/main" id="{AE5AF214-00EF-4E68-8DB0-2DABC9E324AB}"/>
              </a:ext>
            </a:extLst>
          </p:cNvPr>
          <p:cNvSpPr/>
          <p:nvPr/>
        </p:nvSpPr>
        <p:spPr>
          <a:xfrm>
            <a:off x="6448433" y="6481695"/>
            <a:ext cx="639015" cy="349702"/>
          </a:xfrm>
          <a:prstGeom prst="rect">
            <a:avLst/>
          </a:prstGeom>
          <a:solidFill>
            <a:schemeClr val="bg2"/>
          </a:solidFill>
        </p:spPr>
        <p:txBody>
          <a:bodyPr wrap="square" lIns="36000" tIns="36000" rIns="36000" bIns="36000">
            <a:spAutoFit/>
          </a:bodyPr>
          <a:lstStyle/>
          <a:p>
            <a:pPr algn="ctr"/>
            <a:r>
              <a:rPr lang="en-AU" sz="900" b="1">
                <a:solidFill>
                  <a:srgbClr val="583A5F"/>
                </a:solidFill>
              </a:rPr>
              <a:t>GS Market Trial Plan </a:t>
            </a:r>
          </a:p>
        </p:txBody>
      </p:sp>
      <p:pic>
        <p:nvPicPr>
          <p:cNvPr id="114" name="Picture 113">
            <a:extLst>
              <a:ext uri="{FF2B5EF4-FFF2-40B4-BE49-F238E27FC236}">
                <a16:creationId xmlns:a16="http://schemas.microsoft.com/office/drawing/2014/main" id="{3F06C8A0-C977-448B-91B5-013DCB175E96}"/>
              </a:ext>
            </a:extLst>
          </p:cNvPr>
          <p:cNvPicPr>
            <a:picLocks noChangeAspect="1"/>
          </p:cNvPicPr>
          <p:nvPr/>
        </p:nvPicPr>
        <p:blipFill>
          <a:blip r:embed="rId3"/>
          <a:stretch>
            <a:fillRect/>
          </a:stretch>
        </p:blipFill>
        <p:spPr>
          <a:xfrm>
            <a:off x="9310522" y="1510739"/>
            <a:ext cx="1257409" cy="1120237"/>
          </a:xfrm>
          <a:prstGeom prst="rect">
            <a:avLst/>
          </a:prstGeom>
        </p:spPr>
      </p:pic>
      <p:graphicFrame>
        <p:nvGraphicFramePr>
          <p:cNvPr id="115" name="Table 114">
            <a:extLst>
              <a:ext uri="{FF2B5EF4-FFF2-40B4-BE49-F238E27FC236}">
                <a16:creationId xmlns:a16="http://schemas.microsoft.com/office/drawing/2014/main" id="{CFB8658E-8149-4DE9-B33B-7E6B966A1C2C}"/>
              </a:ext>
            </a:extLst>
          </p:cNvPr>
          <p:cNvGraphicFramePr>
            <a:graphicFrameLocks noGrp="1"/>
          </p:cNvGraphicFramePr>
          <p:nvPr>
            <p:extLst>
              <p:ext uri="{D42A27DB-BD31-4B8C-83A1-F6EECF244321}">
                <p14:modId xmlns:p14="http://schemas.microsoft.com/office/powerpoint/2010/main" val="1354303147"/>
              </p:ext>
            </p:extLst>
          </p:nvPr>
        </p:nvGraphicFramePr>
        <p:xfrm>
          <a:off x="9209534" y="6555348"/>
          <a:ext cx="1410841" cy="512202"/>
        </p:xfrm>
        <a:graphic>
          <a:graphicData uri="http://schemas.openxmlformats.org/drawingml/2006/table">
            <a:tbl>
              <a:tblPr firstRow="1" bandRow="1">
                <a:tableStyleId>{5C22544A-7EE6-4342-B048-85BDC9FD1C3A}</a:tableStyleId>
              </a:tblPr>
              <a:tblGrid>
                <a:gridCol w="332568">
                  <a:extLst>
                    <a:ext uri="{9D8B030D-6E8A-4147-A177-3AD203B41FA5}">
                      <a16:colId xmlns:a16="http://schemas.microsoft.com/office/drawing/2014/main" val="1129113556"/>
                    </a:ext>
                  </a:extLst>
                </a:gridCol>
                <a:gridCol w="1078273">
                  <a:extLst>
                    <a:ext uri="{9D8B030D-6E8A-4147-A177-3AD203B41FA5}">
                      <a16:colId xmlns:a16="http://schemas.microsoft.com/office/drawing/2014/main" val="1325644438"/>
                    </a:ext>
                  </a:extLst>
                </a:gridCol>
              </a:tblGrid>
              <a:tr h="130262">
                <a:tc gridSpan="2">
                  <a:txBody>
                    <a:bodyPr/>
                    <a:lstStyle/>
                    <a:p>
                      <a:r>
                        <a:rPr lang="en-AU" sz="1000"/>
                        <a:t>Reference Key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342539"/>
                  </a:ext>
                </a:extLst>
              </a:tr>
              <a:tr h="268362">
                <a:tc>
                  <a:txBody>
                    <a:bodyPr/>
                    <a:lstStyle/>
                    <a:p>
                      <a:endParaRPr lang="en-AU"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AU" sz="900"/>
                        <a:t>Readiness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32073060"/>
                  </a:ext>
                </a:extLst>
              </a:tr>
            </a:tbl>
          </a:graphicData>
        </a:graphic>
      </p:graphicFrame>
      <p:sp>
        <p:nvSpPr>
          <p:cNvPr id="116" name="Flowchart: Connector 115">
            <a:extLst>
              <a:ext uri="{FF2B5EF4-FFF2-40B4-BE49-F238E27FC236}">
                <a16:creationId xmlns:a16="http://schemas.microsoft.com/office/drawing/2014/main" id="{F04EBA7F-BE67-40D1-8FC5-6D7F114C6E77}"/>
              </a:ext>
            </a:extLst>
          </p:cNvPr>
          <p:cNvSpPr/>
          <p:nvPr/>
        </p:nvSpPr>
        <p:spPr>
          <a:xfrm>
            <a:off x="9290046" y="6856380"/>
            <a:ext cx="144000" cy="144000"/>
          </a:xfrm>
          <a:prstGeom prst="flowChartConnector">
            <a:avLst/>
          </a:prstGeom>
          <a:solidFill>
            <a:schemeClr val="accent3"/>
          </a:solidFill>
          <a:ln>
            <a:solidFill>
              <a:schemeClr val="bg2"/>
            </a:solidFill>
          </a:ln>
          <a:effectLst>
            <a:outerShdw blurRad="50800" dist="38100" dir="5400000" algn="t" rotWithShape="0">
              <a:prstClr val="black">
                <a:alpha val="40000"/>
              </a:prstClr>
            </a:outerShdw>
          </a:effectLst>
        </p:spPr>
        <p:txBody>
          <a:bodyPr wrap="square">
            <a:spAutoFit/>
          </a:bodyPr>
          <a:lstStyle/>
          <a:p>
            <a:endParaRPr lang="en-AU" sz="900">
              <a:solidFill>
                <a:schemeClr val="bg1"/>
              </a:solidFill>
              <a:latin typeface="Segoe UI Semilight"/>
            </a:endParaRPr>
          </a:p>
        </p:txBody>
      </p:sp>
    </p:spTree>
    <p:extLst>
      <p:ext uri="{BB962C8B-B14F-4D97-AF65-F5344CB8AC3E}">
        <p14:creationId xmlns:p14="http://schemas.microsoft.com/office/powerpoint/2010/main" val="350397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32A33D5-BFA6-4F41-B323-9E3F8FEB74BC}"/>
              </a:ext>
            </a:extLst>
          </p:cNvPr>
          <p:cNvSpPr>
            <a:spLocks noGrp="1"/>
          </p:cNvSpPr>
          <p:nvPr>
            <p:ph type="title"/>
          </p:nvPr>
        </p:nvSpPr>
        <p:spPr>
          <a:xfrm>
            <a:off x="206546" y="150494"/>
            <a:ext cx="9611221" cy="1310695"/>
          </a:xfrm>
        </p:spPr>
        <p:txBody>
          <a:bodyPr>
            <a:normAutofit/>
          </a:bodyPr>
          <a:lstStyle/>
          <a:p>
            <a:r>
              <a:rPr lang="en-US" sz="3600"/>
              <a:t>5MS Staging Environment Release Timetable </a:t>
            </a:r>
          </a:p>
        </p:txBody>
      </p:sp>
      <p:sp>
        <p:nvSpPr>
          <p:cNvPr id="4" name="Slide Number Placeholder 3">
            <a:extLst>
              <a:ext uri="{FF2B5EF4-FFF2-40B4-BE49-F238E27FC236}">
                <a16:creationId xmlns:a16="http://schemas.microsoft.com/office/drawing/2014/main" id="{D86CE8A3-19B2-4A86-8CA8-02634596E553}"/>
              </a:ext>
            </a:extLst>
          </p:cNvPr>
          <p:cNvSpPr>
            <a:spLocks noGrp="1"/>
          </p:cNvSpPr>
          <p:nvPr>
            <p:ph type="sldNum" sz="quarter" idx="12"/>
          </p:nvPr>
        </p:nvSpPr>
        <p:spPr>
          <a:xfrm>
            <a:off x="9956751" y="7006699"/>
            <a:ext cx="505220" cy="402483"/>
          </a:xfrm>
        </p:spPr>
        <p:txBody>
          <a:bodyPr anchor="ctr">
            <a:normAutofit/>
          </a:bodyPr>
          <a:lstStyle/>
          <a:p>
            <a:pPr>
              <a:spcAft>
                <a:spcPts val="600"/>
              </a:spcAft>
            </a:pPr>
            <a:fld id="{4EC81F68-4976-451A-B2E9-79BCBD2F70CC}" type="slidenum">
              <a:rPr lang="en-AU" smtClean="0"/>
              <a:pPr>
                <a:spcAft>
                  <a:spcPts val="600"/>
                </a:spcAft>
              </a:pPr>
              <a:t>37</a:t>
            </a:fld>
            <a:endParaRPr lang="en-AU"/>
          </a:p>
        </p:txBody>
      </p:sp>
      <p:graphicFrame>
        <p:nvGraphicFramePr>
          <p:cNvPr id="12" name="Table 11">
            <a:extLst>
              <a:ext uri="{FF2B5EF4-FFF2-40B4-BE49-F238E27FC236}">
                <a16:creationId xmlns:a16="http://schemas.microsoft.com/office/drawing/2014/main" id="{DAFBB32A-D666-4EF4-A6AE-C982DE4F5A53}"/>
              </a:ext>
            </a:extLst>
          </p:cNvPr>
          <p:cNvGraphicFramePr>
            <a:graphicFrameLocks noGrp="1"/>
          </p:cNvGraphicFramePr>
          <p:nvPr>
            <p:extLst>
              <p:ext uri="{D42A27DB-BD31-4B8C-83A1-F6EECF244321}">
                <p14:modId xmlns:p14="http://schemas.microsoft.com/office/powerpoint/2010/main" val="267894263"/>
              </p:ext>
            </p:extLst>
          </p:nvPr>
        </p:nvGraphicFramePr>
        <p:xfrm>
          <a:off x="682094" y="1959397"/>
          <a:ext cx="9327623" cy="5192050"/>
        </p:xfrm>
        <a:graphic>
          <a:graphicData uri="http://schemas.openxmlformats.org/drawingml/2006/table">
            <a:tbl>
              <a:tblPr firstRow="1" bandRow="1">
                <a:tableStyleId>{0E3FDE45-AF77-4B5C-9715-49D594BDF05E}</a:tableStyleId>
              </a:tblPr>
              <a:tblGrid>
                <a:gridCol w="1502993">
                  <a:extLst>
                    <a:ext uri="{9D8B030D-6E8A-4147-A177-3AD203B41FA5}">
                      <a16:colId xmlns:a16="http://schemas.microsoft.com/office/drawing/2014/main" val="1716139716"/>
                    </a:ext>
                  </a:extLst>
                </a:gridCol>
                <a:gridCol w="1214016">
                  <a:extLst>
                    <a:ext uri="{9D8B030D-6E8A-4147-A177-3AD203B41FA5}">
                      <a16:colId xmlns:a16="http://schemas.microsoft.com/office/drawing/2014/main" val="2564858497"/>
                    </a:ext>
                  </a:extLst>
                </a:gridCol>
                <a:gridCol w="6610614">
                  <a:extLst>
                    <a:ext uri="{9D8B030D-6E8A-4147-A177-3AD203B41FA5}">
                      <a16:colId xmlns:a16="http://schemas.microsoft.com/office/drawing/2014/main" val="1935907976"/>
                    </a:ext>
                  </a:extLst>
                </a:gridCol>
              </a:tblGrid>
              <a:tr h="305076">
                <a:tc>
                  <a:txBody>
                    <a:bodyPr/>
                    <a:lstStyle/>
                    <a:p>
                      <a:r>
                        <a:rPr lang="en-AU" sz="1400"/>
                        <a:t>Workstream </a:t>
                      </a:r>
                    </a:p>
                  </a:txBody>
                  <a:tcPr marL="51435" marR="51435" marT="25718" marB="25718"/>
                </a:tc>
                <a:tc>
                  <a:txBody>
                    <a:bodyPr/>
                    <a:lstStyle/>
                    <a:p>
                      <a:r>
                        <a:rPr lang="en-AU" sz="1400"/>
                        <a:t>Date</a:t>
                      </a:r>
                    </a:p>
                  </a:txBody>
                  <a:tcPr marL="51435" marR="51435" marT="25718" marB="25718"/>
                </a:tc>
                <a:tc>
                  <a:txBody>
                    <a:bodyPr/>
                    <a:lstStyle/>
                    <a:p>
                      <a:r>
                        <a:rPr lang="en-AU" sz="1400"/>
                        <a:t>Capability available for participants in staging</a:t>
                      </a:r>
                    </a:p>
                  </a:txBody>
                  <a:tcPr marL="51435" marR="51435" marT="25718" marB="25718"/>
                </a:tc>
                <a:extLst>
                  <a:ext uri="{0D108BD9-81ED-4DB2-BD59-A6C34878D82A}">
                    <a16:rowId xmlns:a16="http://schemas.microsoft.com/office/drawing/2014/main" val="285267044"/>
                  </a:ext>
                </a:extLst>
              </a:tr>
              <a:tr h="305076">
                <a:tc rowSpan="4">
                  <a:txBody>
                    <a:bodyPr/>
                    <a:lstStyle/>
                    <a:p>
                      <a:pPr lvl="1"/>
                      <a:r>
                        <a:rPr lang="en-AU" sz="1400"/>
                        <a:t>Settlements</a:t>
                      </a:r>
                    </a:p>
                  </a:txBody>
                  <a:tcPr marL="51435" marR="51435" marT="25718" marB="25718" anchor="ctr">
                    <a:solidFill>
                      <a:schemeClr val="accent5">
                        <a:lumMod val="40000"/>
                        <a:lumOff val="60000"/>
                      </a:schemeClr>
                    </a:solidFill>
                  </a:tcPr>
                </a:tc>
                <a:tc>
                  <a:txBody>
                    <a:bodyPr/>
                    <a:lstStyle/>
                    <a:p>
                      <a:r>
                        <a:rPr lang="en-AU" sz="1400"/>
                        <a:t>1 Nov 2019</a:t>
                      </a:r>
                    </a:p>
                  </a:txBody>
                  <a:tcPr marL="51435" marR="51435" marT="25718" marB="25718">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lgn="l" defTabSz="914400" rtl="0" eaLnBrk="1" latinLnBrk="0" hangingPunct="1">
                        <a:buFont typeface="Arial" panose="020B0604020202020204" pitchFamily="34" charset="0"/>
                        <a:buNone/>
                      </a:pPr>
                      <a:r>
                        <a:rPr lang="en-AU" sz="1400" kern="1200"/>
                        <a:t>Reallocations at both 30 and 5-min intervals; new Web UI; Calendar selection, alerts</a:t>
                      </a:r>
                      <a:endParaRPr lang="en-AU" sz="1400" kern="1200">
                        <a:solidFill>
                          <a:schemeClr val="dk1"/>
                        </a:solidFill>
                        <a:latin typeface="+mn-lt"/>
                        <a:ea typeface="+mn-ea"/>
                        <a:cs typeface="+mn-cs"/>
                      </a:endParaRPr>
                    </a:p>
                  </a:txBody>
                  <a:tcPr marL="51435" marR="51435" marT="25718" marB="25718">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38481933"/>
                  </a:ext>
                </a:extLst>
              </a:tr>
              <a:tr h="305076">
                <a:tc vMerge="1">
                  <a:txBody>
                    <a:bodyPr/>
                    <a:lstStyle/>
                    <a:p>
                      <a:pPr lvl="1"/>
                      <a:endParaRPr lang="en-AU" sz="1400"/>
                    </a:p>
                  </a:txBody>
                  <a:tcPr marL="51435" marR="51435" marT="25718" marB="25718">
                    <a:solidFill>
                      <a:schemeClr val="accent5">
                        <a:lumMod val="40000"/>
                        <a:lumOff val="60000"/>
                      </a:schemeClr>
                    </a:solidFill>
                  </a:tcPr>
                </a:tc>
                <a:tc>
                  <a:txBody>
                    <a:bodyPr/>
                    <a:lstStyle/>
                    <a:p>
                      <a:r>
                        <a:rPr lang="en-AU" sz="1400"/>
                        <a:t>31 Jan 2020</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lgn="l" defTabSz="914400" rtl="0" eaLnBrk="1" latinLnBrk="0" hangingPunct="1">
                        <a:buFont typeface="Arial" panose="020B0604020202020204" pitchFamily="34" charset="0"/>
                        <a:buNone/>
                      </a:pPr>
                      <a:r>
                        <a:rPr lang="en-AU" sz="1400" kern="1200">
                          <a:solidFill>
                            <a:schemeClr val="dk1"/>
                          </a:solidFill>
                          <a:latin typeface="+mn-lt"/>
                          <a:ea typeface="+mn-ea"/>
                          <a:cs typeface="+mn-cs"/>
                        </a:rPr>
                        <a:t>Completed Data Model; New UFE tables; additional UFE columns.</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47882739"/>
                  </a:ext>
                </a:extLst>
              </a:tr>
              <a:tr h="466694">
                <a:tc vMerge="1">
                  <a:txBody>
                    <a:bodyPr/>
                    <a:lstStyle/>
                    <a:p>
                      <a:pPr lvl="1"/>
                      <a:endParaRPr lang="en-AU" sz="1400"/>
                    </a:p>
                  </a:txBody>
                  <a:tcPr marL="51435" marR="51435" marT="25718" marB="25718">
                    <a:solidFill>
                      <a:schemeClr val="accent5">
                        <a:lumMod val="40000"/>
                        <a:lumOff val="60000"/>
                      </a:schemeClr>
                    </a:solidFill>
                  </a:tcPr>
                </a:tc>
                <a:tc>
                  <a:txBody>
                    <a:bodyPr/>
                    <a:lstStyle/>
                    <a:p>
                      <a:pPr marL="0" algn="l" defTabSz="914400" rtl="0" eaLnBrk="1" latinLnBrk="0" hangingPunct="1"/>
                      <a:r>
                        <a:rPr lang="en-AU" sz="1400" kern="1200"/>
                        <a:t>16 Mar 2020</a:t>
                      </a:r>
                      <a:endParaRPr lang="en-AU" sz="1400" kern="1200">
                        <a:solidFill>
                          <a:schemeClr val="dk1"/>
                        </a:solidFill>
                        <a:latin typeface="+mn-lt"/>
                        <a:ea typeface="+mn-ea"/>
                        <a:cs typeface="+mn-cs"/>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lgn="l" defTabSz="914400" rtl="0" eaLnBrk="1" latinLnBrk="0" hangingPunct="1">
                        <a:buFont typeface="Arial" panose="020B0604020202020204" pitchFamily="34" charset="0"/>
                        <a:buNone/>
                      </a:pPr>
                      <a:r>
                        <a:rPr lang="en-AU" sz="1400" kern="1200"/>
                        <a:t>Settlements &amp; Billing, including 5-min &amp; Global Settlements; new invoice templates; Decommission of Mandatory Restrictions in NEM Settlements; Prudentials &amp; Settlements estimation</a:t>
                      </a:r>
                      <a:endParaRPr lang="en-AU" sz="1400" kern="1200">
                        <a:solidFill>
                          <a:schemeClr val="dk1"/>
                        </a:solidFill>
                        <a:latin typeface="+mn-lt"/>
                        <a:ea typeface="+mn-ea"/>
                        <a:cs typeface="+mn-cs"/>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96809551"/>
                  </a:ext>
                </a:extLst>
              </a:tr>
              <a:tr h="490917">
                <a:tc vMerge="1">
                  <a:txBody>
                    <a:bodyPr/>
                    <a:lstStyle/>
                    <a:p>
                      <a:pPr lvl="1"/>
                      <a:endParaRPr lang="en-AU" sz="1400"/>
                    </a:p>
                  </a:txBody>
                  <a:tcPr marL="51435" marR="51435" marT="25718" marB="25718">
                    <a:solidFill>
                      <a:schemeClr val="accent5">
                        <a:lumMod val="40000"/>
                        <a:lumOff val="60000"/>
                      </a:schemeClr>
                    </a:solidFill>
                  </a:tcPr>
                </a:tc>
                <a:tc>
                  <a:txBody>
                    <a:bodyPr/>
                    <a:lstStyle/>
                    <a:p>
                      <a:r>
                        <a:rPr lang="en-AU" sz="1400"/>
                        <a:t>15 May 2020</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buFont typeface="Arial" panose="020B0604020202020204" pitchFamily="34" charset="0"/>
                        <a:buNone/>
                      </a:pPr>
                      <a:r>
                        <a:rPr lang="en-AU" sz="1400" kern="1200"/>
                        <a:t>Prudential functionality and Settlements Direct; includes the NEM Prudential Dashboard and Prudential Forecast, new web pages and APIs for NEM Prudential Dashboard, NEM Prudential Forecast, Credit Support and Settlements Direct</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63799692"/>
                  </a:ext>
                </a:extLst>
              </a:tr>
              <a:tr h="388775">
                <a:tc rowSpan="4">
                  <a:txBody>
                    <a:bodyPr/>
                    <a:lstStyle/>
                    <a:p>
                      <a:pPr lvl="1"/>
                      <a:r>
                        <a:rPr lang="en-AU" sz="1400"/>
                        <a:t>Retail (Metering)</a:t>
                      </a:r>
                    </a:p>
                  </a:txBody>
                  <a:tcPr marL="51435" marR="51435" marT="25718" marB="25718" anchor="ctr">
                    <a:solidFill>
                      <a:schemeClr val="bg1"/>
                    </a:solidFill>
                  </a:tcPr>
                </a:tc>
                <a:tc>
                  <a:txBody>
                    <a:bodyPr/>
                    <a:lstStyle/>
                    <a:p>
                      <a:r>
                        <a:rPr lang="en-AU" sz="1400"/>
                        <a:t>1 Dec 2019</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AU" sz="1400"/>
                        <a:t>Test connection to Staging; Test MDFF validations; Validate data exchange</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8873742"/>
                  </a:ext>
                </a:extLst>
              </a:tr>
              <a:tr h="367948">
                <a:tc vMerge="1">
                  <a:txBody>
                    <a:bodyPr/>
                    <a:lstStyle/>
                    <a:p>
                      <a:pPr lvl="1"/>
                      <a:endParaRPr lang="en-AU" sz="1400"/>
                    </a:p>
                  </a:txBody>
                  <a:tcPr marL="51435" marR="51435" marT="25718" marB="25718">
                    <a:solidFill>
                      <a:schemeClr val="bg1"/>
                    </a:solidFill>
                  </a:tcPr>
                </a:tc>
                <a:tc>
                  <a:txBody>
                    <a:bodyPr/>
                    <a:lstStyle/>
                    <a:p>
                      <a:pPr algn="l"/>
                      <a:r>
                        <a:rPr lang="en-AU" sz="1400"/>
                        <a:t>15 Jun 2020</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AU" sz="1400"/>
                        <a:t>B2M via API (API Push) &amp; All Meter Data Ingestion scenarios (MDFF NEM12 and NEM13, MDMF)</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89423"/>
                  </a:ext>
                </a:extLst>
              </a:tr>
              <a:tr h="388775">
                <a:tc vMerge="1">
                  <a:txBody>
                    <a:bodyPr/>
                    <a:lstStyle/>
                    <a:p>
                      <a:pPr lvl="1"/>
                      <a:endParaRPr lang="en-AU" sz="1400"/>
                    </a:p>
                  </a:txBody>
                  <a:tcPr marL="51435" marR="51435" marT="25718" marB="25718">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a:t>31 Aug 2020</a:t>
                      </a:r>
                    </a:p>
                    <a:p>
                      <a:pPr algn="l"/>
                      <a:endParaRPr lang="en-AU" sz="1400"/>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400"/>
                        <a:t>Retail functionality for 30 Minute settlement including RM Reports, B2M,  meter data ingestion (for 5, 15 and 30 minute reads), New Standing Data</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48380"/>
                  </a:ext>
                </a:extLst>
              </a:tr>
              <a:tr h="388775">
                <a:tc vMerge="1">
                  <a:txBody>
                    <a:bodyPr/>
                    <a:lstStyle/>
                    <a:p>
                      <a:pPr lvl="1"/>
                      <a:endParaRPr lang="en-AU" sz="1400"/>
                    </a:p>
                  </a:txBody>
                  <a:tcPr marL="51435" marR="51435" marT="25718" marB="25718">
                    <a:solidFill>
                      <a:schemeClr val="bg1"/>
                    </a:solidFill>
                  </a:tcPr>
                </a:tc>
                <a:tc>
                  <a:txBody>
                    <a:bodyPr/>
                    <a:lstStyle/>
                    <a:p>
                      <a:pPr algn="l"/>
                      <a:r>
                        <a:rPr lang="en-AU" sz="1400"/>
                        <a:t>31 Oct 2020</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400"/>
                        <a:t>Retail functionality for 5 minute settlement including RM Reports, UFE Reports 5 minute Settlement run and rejection logic for MDMT files for interval meters</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4872799"/>
                  </a:ext>
                </a:extLst>
              </a:tr>
              <a:tr h="547023">
                <a:tc rowSpan="2">
                  <a:txBody>
                    <a:bodyPr/>
                    <a:lstStyle/>
                    <a:p>
                      <a:pPr lvl="1"/>
                      <a:r>
                        <a:rPr lang="en-AU" sz="1400"/>
                        <a:t>Dispatch (Bidding)</a:t>
                      </a:r>
                    </a:p>
                  </a:txBody>
                  <a:tcPr marL="51435" marR="51435" marT="25718" marB="25718" anchor="ctr">
                    <a:solidFill>
                      <a:schemeClr val="accent5">
                        <a:lumMod val="40000"/>
                        <a:lumOff val="60000"/>
                      </a:schemeClr>
                    </a:solidFill>
                  </a:tcPr>
                </a:tc>
                <a:tc>
                  <a:txBody>
                    <a:bodyPr/>
                    <a:lstStyle/>
                    <a:p>
                      <a:r>
                        <a:rPr lang="en-AU" sz="1400"/>
                        <a:t>29 Nov 2019</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indent="0" algn="l" defTabSz="914400" rtl="0" eaLnBrk="1" latinLnBrk="0" hangingPunct="1">
                        <a:buFont typeface="Arial" panose="020B0604020202020204" pitchFamily="34" charset="0"/>
                        <a:buNone/>
                      </a:pPr>
                      <a:r>
                        <a:rPr lang="en-AU" sz="1400" kern="1200"/>
                        <a:t>Submit 5-Min Bids, via new web interface, API and/or FTP; Bidding Data Model changes as per technical specifications released July 2019; Case Loaders for PASA, Dispatch, 5-minute Pre-Dispatch &amp; 30-minute Pre-Dispatch data</a:t>
                      </a:r>
                      <a:endParaRPr lang="en-AU" sz="1400" kern="1200">
                        <a:solidFill>
                          <a:schemeClr val="dk1"/>
                        </a:solidFill>
                        <a:latin typeface="+mn-lt"/>
                        <a:ea typeface="+mn-ea"/>
                        <a:cs typeface="+mn-cs"/>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44369103"/>
                  </a:ext>
                </a:extLst>
              </a:tr>
              <a:tr h="379031">
                <a:tc vMerge="1">
                  <a:txBody>
                    <a:bodyPr/>
                    <a:lstStyle/>
                    <a:p>
                      <a:endParaRPr lang="en-AU" sz="2400"/>
                    </a:p>
                  </a:txBody>
                  <a:tcPr marL="51435" marR="51435" marT="25718" marB="25718">
                    <a:solidFill>
                      <a:schemeClr val="accent5">
                        <a:lumMod val="40000"/>
                        <a:lumOff val="60000"/>
                      </a:schemeClr>
                    </a:solidFill>
                  </a:tcPr>
                </a:tc>
                <a:tc>
                  <a:txBody>
                    <a:bodyPr/>
                    <a:lstStyle/>
                    <a:p>
                      <a:pPr algn="l"/>
                      <a:r>
                        <a:rPr lang="en-AU" sz="1400"/>
                        <a:t>15 May 2020</a:t>
                      </a:r>
                    </a:p>
                  </a:txBody>
                  <a:tcPr marL="51435" marR="51435" marT="25718" marB="25718">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lvl="0" indent="0" algn="l" defTabSz="914400" rtl="0" eaLnBrk="1" latinLnBrk="0" hangingPunct="1">
                        <a:lnSpc>
                          <a:spcPct val="110000"/>
                        </a:lnSpc>
                        <a:buFont typeface="Arial" panose="020B0604020202020204" pitchFamily="34" charset="0"/>
                        <a:buNone/>
                      </a:pPr>
                      <a:r>
                        <a:rPr lang="en-AU" sz="1400" kern="1200"/>
                        <a:t>Trading data model changes; Administered pricing events</a:t>
                      </a:r>
                      <a:endParaRPr lang="en-AU" sz="1400" kern="1200">
                        <a:solidFill>
                          <a:schemeClr val="dk1"/>
                        </a:solidFill>
                        <a:latin typeface="+mn-lt"/>
                        <a:ea typeface="+mn-ea"/>
                        <a:cs typeface="+mn-cs"/>
                      </a:endParaRPr>
                    </a:p>
                  </a:txBody>
                  <a:tcPr marL="51435" marR="51435" marT="25718" marB="25718">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2315788561"/>
                  </a:ext>
                </a:extLst>
              </a:tr>
            </a:tbl>
          </a:graphicData>
        </a:graphic>
      </p:graphicFrame>
      <p:graphicFrame>
        <p:nvGraphicFramePr>
          <p:cNvPr id="13" name="Table 12">
            <a:extLst>
              <a:ext uri="{FF2B5EF4-FFF2-40B4-BE49-F238E27FC236}">
                <a16:creationId xmlns:a16="http://schemas.microsoft.com/office/drawing/2014/main" id="{3AA08E6F-B094-4B0E-B744-591FD25EE464}"/>
              </a:ext>
            </a:extLst>
          </p:cNvPr>
          <p:cNvGraphicFramePr>
            <a:graphicFrameLocks noGrp="1"/>
          </p:cNvGraphicFramePr>
          <p:nvPr>
            <p:extLst>
              <p:ext uri="{D42A27DB-BD31-4B8C-83A1-F6EECF244321}">
                <p14:modId xmlns:p14="http://schemas.microsoft.com/office/powerpoint/2010/main" val="691705335"/>
              </p:ext>
            </p:extLst>
          </p:nvPr>
        </p:nvGraphicFramePr>
        <p:xfrm>
          <a:off x="682093" y="1467389"/>
          <a:ext cx="9327620" cy="502920"/>
        </p:xfrm>
        <a:graphic>
          <a:graphicData uri="http://schemas.openxmlformats.org/drawingml/2006/table">
            <a:tbl>
              <a:tblPr firstRow="1" bandRow="1">
                <a:tableStyleId>{21E4AEA4-8DFA-4A89-87EB-49C32662AFE0}</a:tableStyleId>
              </a:tblPr>
              <a:tblGrid>
                <a:gridCol w="687045">
                  <a:extLst>
                    <a:ext uri="{9D8B030D-6E8A-4147-A177-3AD203B41FA5}">
                      <a16:colId xmlns:a16="http://schemas.microsoft.com/office/drawing/2014/main" val="4182730721"/>
                    </a:ext>
                  </a:extLst>
                </a:gridCol>
                <a:gridCol w="687045">
                  <a:extLst>
                    <a:ext uri="{9D8B030D-6E8A-4147-A177-3AD203B41FA5}">
                      <a16:colId xmlns:a16="http://schemas.microsoft.com/office/drawing/2014/main" val="1194035085"/>
                    </a:ext>
                  </a:extLst>
                </a:gridCol>
                <a:gridCol w="553577">
                  <a:extLst>
                    <a:ext uri="{9D8B030D-6E8A-4147-A177-3AD203B41FA5}">
                      <a16:colId xmlns:a16="http://schemas.microsoft.com/office/drawing/2014/main" val="427604374"/>
                    </a:ext>
                  </a:extLst>
                </a:gridCol>
                <a:gridCol w="696491">
                  <a:extLst>
                    <a:ext uri="{9D8B030D-6E8A-4147-A177-3AD203B41FA5}">
                      <a16:colId xmlns:a16="http://schemas.microsoft.com/office/drawing/2014/main" val="3479693437"/>
                    </a:ext>
                  </a:extLst>
                </a:gridCol>
                <a:gridCol w="641019">
                  <a:extLst>
                    <a:ext uri="{9D8B030D-6E8A-4147-A177-3AD203B41FA5}">
                      <a16:colId xmlns:a16="http://schemas.microsoft.com/office/drawing/2014/main" val="296463184"/>
                    </a:ext>
                  </a:extLst>
                </a:gridCol>
                <a:gridCol w="665672">
                  <a:extLst>
                    <a:ext uri="{9D8B030D-6E8A-4147-A177-3AD203B41FA5}">
                      <a16:colId xmlns:a16="http://schemas.microsoft.com/office/drawing/2014/main" val="427229808"/>
                    </a:ext>
                  </a:extLst>
                </a:gridCol>
                <a:gridCol w="628691">
                  <a:extLst>
                    <a:ext uri="{9D8B030D-6E8A-4147-A177-3AD203B41FA5}">
                      <a16:colId xmlns:a16="http://schemas.microsoft.com/office/drawing/2014/main" val="3252442872"/>
                    </a:ext>
                  </a:extLst>
                </a:gridCol>
                <a:gridCol w="659509">
                  <a:extLst>
                    <a:ext uri="{9D8B030D-6E8A-4147-A177-3AD203B41FA5}">
                      <a16:colId xmlns:a16="http://schemas.microsoft.com/office/drawing/2014/main" val="1744647990"/>
                    </a:ext>
                  </a:extLst>
                </a:gridCol>
                <a:gridCol w="530073">
                  <a:extLst>
                    <a:ext uri="{9D8B030D-6E8A-4147-A177-3AD203B41FA5}">
                      <a16:colId xmlns:a16="http://schemas.microsoft.com/office/drawing/2014/main" val="84968085"/>
                    </a:ext>
                  </a:extLst>
                </a:gridCol>
                <a:gridCol w="443782">
                  <a:extLst>
                    <a:ext uri="{9D8B030D-6E8A-4147-A177-3AD203B41FA5}">
                      <a16:colId xmlns:a16="http://schemas.microsoft.com/office/drawing/2014/main" val="26891822"/>
                    </a:ext>
                  </a:extLst>
                </a:gridCol>
                <a:gridCol w="783679">
                  <a:extLst>
                    <a:ext uri="{9D8B030D-6E8A-4147-A177-3AD203B41FA5}">
                      <a16:colId xmlns:a16="http://schemas.microsoft.com/office/drawing/2014/main" val="732583130"/>
                    </a:ext>
                  </a:extLst>
                </a:gridCol>
                <a:gridCol w="783679">
                  <a:extLst>
                    <a:ext uri="{9D8B030D-6E8A-4147-A177-3AD203B41FA5}">
                      <a16:colId xmlns:a16="http://schemas.microsoft.com/office/drawing/2014/main" val="338843572"/>
                    </a:ext>
                  </a:extLst>
                </a:gridCol>
                <a:gridCol w="783679">
                  <a:extLst>
                    <a:ext uri="{9D8B030D-6E8A-4147-A177-3AD203B41FA5}">
                      <a16:colId xmlns:a16="http://schemas.microsoft.com/office/drawing/2014/main" val="1631168191"/>
                    </a:ext>
                  </a:extLst>
                </a:gridCol>
                <a:gridCol w="783679">
                  <a:extLst>
                    <a:ext uri="{9D8B030D-6E8A-4147-A177-3AD203B41FA5}">
                      <a16:colId xmlns:a16="http://schemas.microsoft.com/office/drawing/2014/main" val="479064761"/>
                    </a:ext>
                  </a:extLst>
                </a:gridCol>
              </a:tblGrid>
              <a:tr h="218643">
                <a:tc gridSpan="3">
                  <a:txBody>
                    <a:bodyPr/>
                    <a:lstStyle/>
                    <a:p>
                      <a:pPr algn="ctr"/>
                      <a:r>
                        <a:rPr lang="en-AU" sz="1200"/>
                        <a:t>2019</a:t>
                      </a:r>
                    </a:p>
                  </a:txBody>
                  <a:tcPr marL="68580" marR="68580" marT="34290" marB="34290"/>
                </a:tc>
                <a:tc hMerge="1">
                  <a:txBody>
                    <a:bodyPr/>
                    <a:lstStyle/>
                    <a:p>
                      <a:endParaRPr lang="en-AU" sz="1100"/>
                    </a:p>
                  </a:txBody>
                  <a:tcPr/>
                </a:tc>
                <a:tc hMerge="1">
                  <a:txBody>
                    <a:bodyPr/>
                    <a:lstStyle/>
                    <a:p>
                      <a:endParaRPr lang="en-AU" sz="1100"/>
                    </a:p>
                  </a:txBody>
                  <a:tcPr/>
                </a:tc>
                <a:tc gridSpan="11">
                  <a:txBody>
                    <a:bodyPr/>
                    <a:lstStyle/>
                    <a:p>
                      <a:pPr algn="ctr"/>
                      <a:r>
                        <a:rPr lang="en-AU" sz="1200"/>
                        <a:t>2020</a:t>
                      </a:r>
                    </a:p>
                  </a:txBody>
                  <a:tcPr marL="68580" marR="68580" marT="34290" marB="34290"/>
                </a:tc>
                <a:tc hMerge="1">
                  <a:txBody>
                    <a:bodyPr/>
                    <a:lstStyle/>
                    <a:p>
                      <a:endParaRPr lang="en-AU" sz="1100"/>
                    </a:p>
                  </a:txBody>
                  <a:tcPr/>
                </a:tc>
                <a:tc hMerge="1">
                  <a:txBody>
                    <a:bodyPr/>
                    <a:lstStyle/>
                    <a:p>
                      <a:endParaRPr lang="en-AU" sz="1100"/>
                    </a:p>
                  </a:txBody>
                  <a:tcPr/>
                </a:tc>
                <a:tc hMerge="1">
                  <a:txBody>
                    <a:bodyPr/>
                    <a:lstStyle/>
                    <a:p>
                      <a:endParaRPr lang="en-AU" sz="1100"/>
                    </a:p>
                  </a:txBody>
                  <a:tcPr/>
                </a:tc>
                <a:tc hMerge="1">
                  <a:txBody>
                    <a:bodyPr/>
                    <a:lstStyle/>
                    <a:p>
                      <a:endParaRPr lang="en-AU" sz="1100"/>
                    </a:p>
                  </a:txBody>
                  <a:tcPr/>
                </a:tc>
                <a:tc hMerge="1">
                  <a:txBody>
                    <a:bodyPr/>
                    <a:lstStyle/>
                    <a:p>
                      <a:endParaRPr lang="en-AU" sz="1100"/>
                    </a:p>
                  </a:txBody>
                  <a:tcPr/>
                </a:tc>
                <a:tc hMerge="1">
                  <a:txBody>
                    <a:bodyPr/>
                    <a:lstStyle/>
                    <a:p>
                      <a:endParaRPr lang="en-AU" sz="1100"/>
                    </a:p>
                  </a:txBody>
                  <a:tcPr/>
                </a:tc>
                <a:tc hMerge="1">
                  <a:txBody>
                    <a:bodyPr/>
                    <a:lstStyle/>
                    <a:p>
                      <a:endParaRPr lang="en-AU"/>
                    </a:p>
                  </a:txBody>
                  <a:tcPr/>
                </a:tc>
                <a:tc hMerge="1">
                  <a:txBody>
                    <a:bodyPr/>
                    <a:lstStyle/>
                    <a:p>
                      <a:pPr algn="ctr"/>
                      <a:endParaRPr lang="en-AU" sz="800"/>
                    </a:p>
                  </a:txBody>
                  <a:tcPr marL="68580" marR="68580" marT="34290" marB="34290"/>
                </a:tc>
                <a:tc hMerge="1">
                  <a:txBody>
                    <a:bodyPr/>
                    <a:lstStyle/>
                    <a:p>
                      <a:pPr algn="ctr"/>
                      <a:endParaRPr lang="en-AU" sz="800"/>
                    </a:p>
                  </a:txBody>
                  <a:tcPr marL="68580" marR="68580" marT="34290" marB="34290"/>
                </a:tc>
                <a:tc hMerge="1">
                  <a:txBody>
                    <a:bodyPr/>
                    <a:lstStyle/>
                    <a:p>
                      <a:pPr algn="ctr"/>
                      <a:endParaRPr lang="en-AU" sz="800"/>
                    </a:p>
                  </a:txBody>
                  <a:tcPr marL="68580" marR="68580" marT="34290" marB="34290"/>
                </a:tc>
                <a:extLst>
                  <a:ext uri="{0D108BD9-81ED-4DB2-BD59-A6C34878D82A}">
                    <a16:rowId xmlns:a16="http://schemas.microsoft.com/office/drawing/2014/main" val="955168832"/>
                  </a:ext>
                </a:extLst>
              </a:tr>
              <a:tr h="218643">
                <a:tc>
                  <a:txBody>
                    <a:bodyPr/>
                    <a:lstStyle/>
                    <a:p>
                      <a:pPr algn="ctr"/>
                      <a:r>
                        <a:rPr lang="en-AU" sz="1200"/>
                        <a:t>Oct</a:t>
                      </a:r>
                    </a:p>
                  </a:txBody>
                  <a:tcPr marL="68580" marR="68580" marT="34290" marB="34290">
                    <a:solidFill>
                      <a:schemeClr val="bg1"/>
                    </a:solidFill>
                  </a:tcPr>
                </a:tc>
                <a:tc>
                  <a:txBody>
                    <a:bodyPr/>
                    <a:lstStyle/>
                    <a:p>
                      <a:pPr algn="ctr"/>
                      <a:r>
                        <a:rPr lang="en-AU" sz="1200"/>
                        <a:t>Nov</a:t>
                      </a:r>
                    </a:p>
                  </a:txBody>
                  <a:tcPr marL="68580" marR="68580" marT="34290" marB="34290">
                    <a:solidFill>
                      <a:schemeClr val="bg1"/>
                    </a:solidFill>
                  </a:tcPr>
                </a:tc>
                <a:tc>
                  <a:txBody>
                    <a:bodyPr/>
                    <a:lstStyle/>
                    <a:p>
                      <a:pPr algn="ctr"/>
                      <a:r>
                        <a:rPr lang="en-AU" sz="1200"/>
                        <a:t>Dec</a:t>
                      </a:r>
                    </a:p>
                  </a:txBody>
                  <a:tcPr marL="68580" marR="68580" marT="34290" marB="34290">
                    <a:solidFill>
                      <a:schemeClr val="bg1"/>
                    </a:solidFill>
                  </a:tcPr>
                </a:tc>
                <a:tc>
                  <a:txBody>
                    <a:bodyPr/>
                    <a:lstStyle/>
                    <a:p>
                      <a:pPr algn="ctr"/>
                      <a:r>
                        <a:rPr lang="en-AU" sz="1200"/>
                        <a:t>Jan</a:t>
                      </a:r>
                    </a:p>
                  </a:txBody>
                  <a:tcPr marL="68580" marR="68580" marT="34290" marB="34290">
                    <a:solidFill>
                      <a:schemeClr val="bg1"/>
                    </a:solidFill>
                  </a:tcPr>
                </a:tc>
                <a:tc>
                  <a:txBody>
                    <a:bodyPr/>
                    <a:lstStyle/>
                    <a:p>
                      <a:pPr algn="ctr"/>
                      <a:r>
                        <a:rPr lang="en-AU" sz="1200"/>
                        <a:t>Feb</a:t>
                      </a:r>
                    </a:p>
                  </a:txBody>
                  <a:tcPr marL="68580" marR="68580" marT="34290" marB="34290">
                    <a:solidFill>
                      <a:schemeClr val="bg1"/>
                    </a:solidFill>
                  </a:tcPr>
                </a:tc>
                <a:tc>
                  <a:txBody>
                    <a:bodyPr/>
                    <a:lstStyle/>
                    <a:p>
                      <a:pPr algn="ctr"/>
                      <a:r>
                        <a:rPr lang="en-AU" sz="1200"/>
                        <a:t>Mar</a:t>
                      </a:r>
                    </a:p>
                  </a:txBody>
                  <a:tcPr marL="68580" marR="68580" marT="34290" marB="34290">
                    <a:solidFill>
                      <a:schemeClr val="bg1"/>
                    </a:solidFill>
                  </a:tcPr>
                </a:tc>
                <a:tc>
                  <a:txBody>
                    <a:bodyPr/>
                    <a:lstStyle/>
                    <a:p>
                      <a:pPr algn="ctr"/>
                      <a:r>
                        <a:rPr lang="en-AU" sz="1200"/>
                        <a:t>Apr</a:t>
                      </a:r>
                    </a:p>
                  </a:txBody>
                  <a:tcPr marL="68580" marR="68580" marT="34290" marB="34290">
                    <a:solidFill>
                      <a:schemeClr val="bg1"/>
                    </a:solidFill>
                  </a:tcPr>
                </a:tc>
                <a:tc>
                  <a:txBody>
                    <a:bodyPr/>
                    <a:lstStyle/>
                    <a:p>
                      <a:pPr algn="ctr"/>
                      <a:r>
                        <a:rPr lang="en-AU" sz="1200"/>
                        <a:t>May</a:t>
                      </a:r>
                    </a:p>
                  </a:txBody>
                  <a:tcPr marL="68580" marR="68580" marT="34290" marB="34290">
                    <a:solidFill>
                      <a:schemeClr val="bg1"/>
                    </a:solidFill>
                  </a:tcPr>
                </a:tc>
                <a:tc>
                  <a:txBody>
                    <a:bodyPr/>
                    <a:lstStyle/>
                    <a:p>
                      <a:pPr algn="ctr"/>
                      <a:r>
                        <a:rPr lang="en-AU" sz="1200"/>
                        <a:t>Jun</a:t>
                      </a:r>
                    </a:p>
                  </a:txBody>
                  <a:tcPr marL="68580" marR="68580" marT="34290" marB="34290">
                    <a:solidFill>
                      <a:schemeClr val="bg1"/>
                    </a:solidFill>
                  </a:tcPr>
                </a:tc>
                <a:tc>
                  <a:txBody>
                    <a:bodyPr/>
                    <a:lstStyle/>
                    <a:p>
                      <a:pPr algn="ctr"/>
                      <a:r>
                        <a:rPr lang="en-AU" sz="1200"/>
                        <a:t>Jul</a:t>
                      </a:r>
                    </a:p>
                  </a:txBody>
                  <a:tcPr marL="68580" marR="68580" marT="34290" marB="34290">
                    <a:solidFill>
                      <a:schemeClr val="bg1"/>
                    </a:solidFill>
                  </a:tcPr>
                </a:tc>
                <a:tc>
                  <a:txBody>
                    <a:bodyPr/>
                    <a:lstStyle/>
                    <a:p>
                      <a:pPr algn="ctr"/>
                      <a:r>
                        <a:rPr lang="en-AU" sz="1200"/>
                        <a:t>Aug</a:t>
                      </a:r>
                    </a:p>
                  </a:txBody>
                  <a:tcPr marL="68580" marR="68580" marT="34290" marB="34290">
                    <a:solidFill>
                      <a:schemeClr val="bg1"/>
                    </a:solidFill>
                  </a:tcPr>
                </a:tc>
                <a:tc>
                  <a:txBody>
                    <a:bodyPr/>
                    <a:lstStyle/>
                    <a:p>
                      <a:pPr algn="ctr"/>
                      <a:r>
                        <a:rPr lang="en-AU" sz="1200"/>
                        <a:t>Sep</a:t>
                      </a:r>
                    </a:p>
                  </a:txBody>
                  <a:tcPr marL="68580" marR="68580" marT="34290" marB="34290">
                    <a:solidFill>
                      <a:schemeClr val="bg1"/>
                    </a:solidFill>
                  </a:tcPr>
                </a:tc>
                <a:tc>
                  <a:txBody>
                    <a:bodyPr/>
                    <a:lstStyle/>
                    <a:p>
                      <a:pPr algn="ctr"/>
                      <a:r>
                        <a:rPr lang="en-AU" sz="1200"/>
                        <a:t>Oct</a:t>
                      </a:r>
                    </a:p>
                  </a:txBody>
                  <a:tcPr marL="68580" marR="68580" marT="34290" marB="34290">
                    <a:solidFill>
                      <a:schemeClr val="bg1"/>
                    </a:solidFill>
                  </a:tcPr>
                </a:tc>
                <a:tc>
                  <a:txBody>
                    <a:bodyPr/>
                    <a:lstStyle/>
                    <a:p>
                      <a:pPr algn="ctr"/>
                      <a:r>
                        <a:rPr lang="en-AU" sz="1200"/>
                        <a:t>Nov</a:t>
                      </a:r>
                    </a:p>
                  </a:txBody>
                  <a:tcPr marL="68580" marR="68580" marT="34290" marB="34290">
                    <a:solidFill>
                      <a:schemeClr val="bg1"/>
                    </a:solidFill>
                  </a:tcPr>
                </a:tc>
                <a:extLst>
                  <a:ext uri="{0D108BD9-81ED-4DB2-BD59-A6C34878D82A}">
                    <a16:rowId xmlns:a16="http://schemas.microsoft.com/office/drawing/2014/main" val="912459299"/>
                  </a:ext>
                </a:extLst>
              </a:tr>
            </a:tbl>
          </a:graphicData>
        </a:graphic>
      </p:graphicFrame>
      <p:sp>
        <p:nvSpPr>
          <p:cNvPr id="14" name="Oval 13">
            <a:extLst>
              <a:ext uri="{FF2B5EF4-FFF2-40B4-BE49-F238E27FC236}">
                <a16:creationId xmlns:a16="http://schemas.microsoft.com/office/drawing/2014/main" id="{D5877E14-2955-4A90-9373-28F18CD23802}"/>
              </a:ext>
            </a:extLst>
          </p:cNvPr>
          <p:cNvSpPr/>
          <p:nvPr/>
        </p:nvSpPr>
        <p:spPr>
          <a:xfrm>
            <a:off x="5433785" y="1626403"/>
            <a:ext cx="160189" cy="1374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S</a:t>
            </a:r>
          </a:p>
        </p:txBody>
      </p:sp>
      <p:sp>
        <p:nvSpPr>
          <p:cNvPr id="15" name="Oval 14">
            <a:extLst>
              <a:ext uri="{FF2B5EF4-FFF2-40B4-BE49-F238E27FC236}">
                <a16:creationId xmlns:a16="http://schemas.microsoft.com/office/drawing/2014/main" id="{AFBA60CE-4D3E-4E76-8AE7-C16C986A5099}"/>
              </a:ext>
            </a:extLst>
          </p:cNvPr>
          <p:cNvSpPr/>
          <p:nvPr/>
        </p:nvSpPr>
        <p:spPr>
          <a:xfrm flipH="1">
            <a:off x="4184105" y="1646689"/>
            <a:ext cx="160189" cy="147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S</a:t>
            </a:r>
          </a:p>
        </p:txBody>
      </p:sp>
      <p:sp>
        <p:nvSpPr>
          <p:cNvPr id="16" name="Oval 15">
            <a:extLst>
              <a:ext uri="{FF2B5EF4-FFF2-40B4-BE49-F238E27FC236}">
                <a16:creationId xmlns:a16="http://schemas.microsoft.com/office/drawing/2014/main" id="{A7C11263-5A9F-4484-B458-969D09E21A9C}"/>
              </a:ext>
            </a:extLst>
          </p:cNvPr>
          <p:cNvSpPr/>
          <p:nvPr/>
        </p:nvSpPr>
        <p:spPr>
          <a:xfrm>
            <a:off x="1322621" y="5454456"/>
            <a:ext cx="299234" cy="2698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600" b="1">
                <a:solidFill>
                  <a:schemeClr val="bg1"/>
                </a:solidFill>
              </a:rPr>
              <a:t>R</a:t>
            </a:r>
          </a:p>
        </p:txBody>
      </p:sp>
      <p:sp>
        <p:nvSpPr>
          <p:cNvPr id="17" name="Oval 16">
            <a:extLst>
              <a:ext uri="{FF2B5EF4-FFF2-40B4-BE49-F238E27FC236}">
                <a16:creationId xmlns:a16="http://schemas.microsoft.com/office/drawing/2014/main" id="{2B9F7154-633F-43F7-99B7-52C7AA6603CC}"/>
              </a:ext>
            </a:extLst>
          </p:cNvPr>
          <p:cNvSpPr/>
          <p:nvPr/>
        </p:nvSpPr>
        <p:spPr>
          <a:xfrm>
            <a:off x="2310152" y="1621237"/>
            <a:ext cx="160188" cy="14776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R</a:t>
            </a:r>
          </a:p>
        </p:txBody>
      </p:sp>
      <p:sp>
        <p:nvSpPr>
          <p:cNvPr id="18" name="Oval 17">
            <a:extLst>
              <a:ext uri="{FF2B5EF4-FFF2-40B4-BE49-F238E27FC236}">
                <a16:creationId xmlns:a16="http://schemas.microsoft.com/office/drawing/2014/main" id="{34E23B0B-EDE2-475C-90C3-4324D4B0C25D}"/>
              </a:ext>
            </a:extLst>
          </p:cNvPr>
          <p:cNvSpPr/>
          <p:nvPr/>
        </p:nvSpPr>
        <p:spPr>
          <a:xfrm>
            <a:off x="1322621" y="6832049"/>
            <a:ext cx="259881" cy="26982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600" b="1">
                <a:solidFill>
                  <a:schemeClr val="bg1"/>
                </a:solidFill>
              </a:rPr>
              <a:t>D</a:t>
            </a:r>
          </a:p>
        </p:txBody>
      </p:sp>
      <p:sp>
        <p:nvSpPr>
          <p:cNvPr id="19" name="Oval 18">
            <a:extLst>
              <a:ext uri="{FF2B5EF4-FFF2-40B4-BE49-F238E27FC236}">
                <a16:creationId xmlns:a16="http://schemas.microsoft.com/office/drawing/2014/main" id="{D709A842-2C7D-47A3-BB7C-1142ADC723AD}"/>
              </a:ext>
            </a:extLst>
          </p:cNvPr>
          <p:cNvSpPr/>
          <p:nvPr/>
        </p:nvSpPr>
        <p:spPr>
          <a:xfrm>
            <a:off x="2149965" y="1630867"/>
            <a:ext cx="160187" cy="13960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D</a:t>
            </a:r>
          </a:p>
        </p:txBody>
      </p:sp>
      <p:sp>
        <p:nvSpPr>
          <p:cNvPr id="20" name="Oval 19">
            <a:extLst>
              <a:ext uri="{FF2B5EF4-FFF2-40B4-BE49-F238E27FC236}">
                <a16:creationId xmlns:a16="http://schemas.microsoft.com/office/drawing/2014/main" id="{190AB06D-62A0-4DFD-BC36-238FB20D1BF5}"/>
              </a:ext>
            </a:extLst>
          </p:cNvPr>
          <p:cNvSpPr/>
          <p:nvPr/>
        </p:nvSpPr>
        <p:spPr>
          <a:xfrm>
            <a:off x="5572958" y="1627778"/>
            <a:ext cx="178818" cy="14776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D</a:t>
            </a:r>
          </a:p>
        </p:txBody>
      </p:sp>
      <p:sp>
        <p:nvSpPr>
          <p:cNvPr id="21" name="Oval 20">
            <a:extLst>
              <a:ext uri="{FF2B5EF4-FFF2-40B4-BE49-F238E27FC236}">
                <a16:creationId xmlns:a16="http://schemas.microsoft.com/office/drawing/2014/main" id="{A1ED2EB5-9655-4F7E-9862-09576F583D0C}"/>
              </a:ext>
            </a:extLst>
          </p:cNvPr>
          <p:cNvSpPr/>
          <p:nvPr/>
        </p:nvSpPr>
        <p:spPr>
          <a:xfrm>
            <a:off x="1322621" y="3464413"/>
            <a:ext cx="299234" cy="269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600" b="1">
                <a:solidFill>
                  <a:schemeClr val="bg1"/>
                </a:solidFill>
              </a:rPr>
              <a:t>S</a:t>
            </a:r>
          </a:p>
        </p:txBody>
      </p:sp>
      <p:sp>
        <p:nvSpPr>
          <p:cNvPr id="22" name="Oval 21">
            <a:extLst>
              <a:ext uri="{FF2B5EF4-FFF2-40B4-BE49-F238E27FC236}">
                <a16:creationId xmlns:a16="http://schemas.microsoft.com/office/drawing/2014/main" id="{D2FD53C9-047D-49FD-8937-4ED390D6197A}"/>
              </a:ext>
            </a:extLst>
          </p:cNvPr>
          <p:cNvSpPr/>
          <p:nvPr/>
        </p:nvSpPr>
        <p:spPr>
          <a:xfrm>
            <a:off x="1621855" y="1663598"/>
            <a:ext cx="160189" cy="1374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S</a:t>
            </a:r>
          </a:p>
        </p:txBody>
      </p:sp>
      <p:pic>
        <p:nvPicPr>
          <p:cNvPr id="23" name="Picture 5">
            <a:extLst>
              <a:ext uri="{FF2B5EF4-FFF2-40B4-BE49-F238E27FC236}">
                <a16:creationId xmlns:a16="http://schemas.microsoft.com/office/drawing/2014/main" id="{2DF0501C-965E-4508-A09E-80D5DD2EA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512" y="2318355"/>
            <a:ext cx="142745" cy="1651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a:extLst>
              <a:ext uri="{FF2B5EF4-FFF2-40B4-BE49-F238E27FC236}">
                <a16:creationId xmlns:a16="http://schemas.microsoft.com/office/drawing/2014/main" id="{72A48DAE-8E9F-4BF4-9E50-0FE18541D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670" y="7252815"/>
            <a:ext cx="225166" cy="26048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8203428-036E-4373-A90B-5A88975CDBEE}"/>
              </a:ext>
            </a:extLst>
          </p:cNvPr>
          <p:cNvSpPr txBox="1"/>
          <p:nvPr/>
        </p:nvSpPr>
        <p:spPr>
          <a:xfrm>
            <a:off x="8753549" y="7322110"/>
            <a:ext cx="817180" cy="246221"/>
          </a:xfrm>
          <a:prstGeom prst="rect">
            <a:avLst/>
          </a:prstGeom>
          <a:noFill/>
        </p:spPr>
        <p:txBody>
          <a:bodyPr wrap="square" rtlCol="0">
            <a:spAutoFit/>
          </a:bodyPr>
          <a:lstStyle/>
          <a:p>
            <a:r>
              <a:rPr lang="en-AU" sz="1000"/>
              <a:t>Delivered</a:t>
            </a:r>
          </a:p>
        </p:txBody>
      </p:sp>
      <p:pic>
        <p:nvPicPr>
          <p:cNvPr id="27" name="Picture 5">
            <a:extLst>
              <a:ext uri="{FF2B5EF4-FFF2-40B4-BE49-F238E27FC236}">
                <a16:creationId xmlns:a16="http://schemas.microsoft.com/office/drawing/2014/main" id="{A8AE4847-EA82-470C-86DD-7ADF1C2C2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243" y="3143582"/>
            <a:ext cx="142745" cy="1651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0243F3EC-31F2-4B37-A38E-8B16F1E43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5" y="2649994"/>
            <a:ext cx="142745" cy="165137"/>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274EE878-55D0-419B-9862-D3B69DFD9DE8}"/>
              </a:ext>
            </a:extLst>
          </p:cNvPr>
          <p:cNvSpPr/>
          <p:nvPr/>
        </p:nvSpPr>
        <p:spPr>
          <a:xfrm>
            <a:off x="7223469" y="1633191"/>
            <a:ext cx="160188" cy="14776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R</a:t>
            </a:r>
          </a:p>
        </p:txBody>
      </p:sp>
      <p:pic>
        <p:nvPicPr>
          <p:cNvPr id="30" name="Picture 5">
            <a:extLst>
              <a:ext uri="{FF2B5EF4-FFF2-40B4-BE49-F238E27FC236}">
                <a16:creationId xmlns:a16="http://schemas.microsoft.com/office/drawing/2014/main" id="{13C76E78-7AAB-4C82-B235-FEA0C69EF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387" y="4342372"/>
            <a:ext cx="142745" cy="1651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a:extLst>
              <a:ext uri="{FF2B5EF4-FFF2-40B4-BE49-F238E27FC236}">
                <a16:creationId xmlns:a16="http://schemas.microsoft.com/office/drawing/2014/main" id="{54F5495D-4818-4D7D-A265-08926009F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388" y="6144929"/>
            <a:ext cx="142745" cy="1651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a:extLst>
              <a:ext uri="{FF2B5EF4-FFF2-40B4-BE49-F238E27FC236}">
                <a16:creationId xmlns:a16="http://schemas.microsoft.com/office/drawing/2014/main" id="{A78E8D52-E461-46B7-9FFB-66766EDE0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242" y="3778067"/>
            <a:ext cx="142745" cy="1651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a:extLst>
              <a:ext uri="{FF2B5EF4-FFF2-40B4-BE49-F238E27FC236}">
                <a16:creationId xmlns:a16="http://schemas.microsoft.com/office/drawing/2014/main" id="{168C0188-50E1-44E1-9774-B5F2F33BF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244" y="6820567"/>
            <a:ext cx="142745" cy="165137"/>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extLst>
              <a:ext uri="{FF2B5EF4-FFF2-40B4-BE49-F238E27FC236}">
                <a16:creationId xmlns:a16="http://schemas.microsoft.com/office/drawing/2014/main" id="{A8646244-2AA1-4AFC-BC39-DEAF35DBFC7D}"/>
              </a:ext>
            </a:extLst>
          </p:cNvPr>
          <p:cNvSpPr/>
          <p:nvPr/>
        </p:nvSpPr>
        <p:spPr>
          <a:xfrm>
            <a:off x="6079838" y="1636409"/>
            <a:ext cx="160188" cy="14776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R</a:t>
            </a:r>
          </a:p>
        </p:txBody>
      </p:sp>
      <p:pic>
        <p:nvPicPr>
          <p:cNvPr id="35" name="Picture 5">
            <a:extLst>
              <a:ext uri="{FF2B5EF4-FFF2-40B4-BE49-F238E27FC236}">
                <a16:creationId xmlns:a16="http://schemas.microsoft.com/office/drawing/2014/main" id="{52579152-F966-4BED-A9F8-F5B52B9A4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388" y="4765244"/>
            <a:ext cx="142745" cy="165137"/>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288B522B-DB7B-444C-82A8-30F9C6348BF1}"/>
              </a:ext>
            </a:extLst>
          </p:cNvPr>
          <p:cNvSpPr/>
          <p:nvPr/>
        </p:nvSpPr>
        <p:spPr>
          <a:xfrm>
            <a:off x="8731905" y="1631608"/>
            <a:ext cx="160188" cy="14776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AU" sz="525" b="1">
                <a:solidFill>
                  <a:schemeClr val="bg1"/>
                </a:solidFill>
              </a:rPr>
              <a:t>R</a:t>
            </a:r>
          </a:p>
        </p:txBody>
      </p:sp>
    </p:spTree>
    <p:extLst>
      <p:ext uri="{BB962C8B-B14F-4D97-AF65-F5344CB8AC3E}">
        <p14:creationId xmlns:p14="http://schemas.microsoft.com/office/powerpoint/2010/main" val="122010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1419-FCDD-41F0-9072-56E90AF42948}"/>
              </a:ext>
            </a:extLst>
          </p:cNvPr>
          <p:cNvSpPr>
            <a:spLocks noGrp="1"/>
          </p:cNvSpPr>
          <p:nvPr>
            <p:ph type="title"/>
          </p:nvPr>
        </p:nvSpPr>
        <p:spPr/>
        <p:txBody>
          <a:bodyPr>
            <a:normAutofit/>
          </a:bodyPr>
          <a:lstStyle/>
          <a:p>
            <a:pPr algn="ctr"/>
            <a:r>
              <a:rPr lang="en-AU" sz="11500"/>
              <a:t>Questions?</a:t>
            </a:r>
          </a:p>
        </p:txBody>
      </p:sp>
      <p:sp>
        <p:nvSpPr>
          <p:cNvPr id="4" name="Slide Number Placeholder 3">
            <a:extLst>
              <a:ext uri="{FF2B5EF4-FFF2-40B4-BE49-F238E27FC236}">
                <a16:creationId xmlns:a16="http://schemas.microsoft.com/office/drawing/2014/main" id="{853B2348-901D-4695-996E-68856E8A0EC9}"/>
              </a:ext>
            </a:extLst>
          </p:cNvPr>
          <p:cNvSpPr>
            <a:spLocks noGrp="1"/>
          </p:cNvSpPr>
          <p:nvPr>
            <p:ph type="sldNum" sz="quarter" idx="12"/>
          </p:nvPr>
        </p:nvSpPr>
        <p:spPr/>
        <p:txBody>
          <a:bodyPr/>
          <a:lstStyle/>
          <a:p>
            <a:fld id="{4EC81F68-4976-451A-B2E9-79BCBD2F70CC}" type="slidenum">
              <a:rPr lang="en-AU" smtClean="0"/>
              <a:pPr/>
              <a:t>38</a:t>
            </a:fld>
            <a:endParaRPr lang="en-AU"/>
          </a:p>
        </p:txBody>
      </p:sp>
    </p:spTree>
    <p:extLst>
      <p:ext uri="{BB962C8B-B14F-4D97-AF65-F5344CB8AC3E}">
        <p14:creationId xmlns:p14="http://schemas.microsoft.com/office/powerpoint/2010/main" val="1214823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1B9C27-437E-4C05-826E-FF7E2C0A8808}"/>
              </a:ext>
            </a:extLst>
          </p:cNvPr>
          <p:cNvSpPr>
            <a:spLocks noGrp="1"/>
          </p:cNvSpPr>
          <p:nvPr>
            <p:ph type="sldNum" sz="quarter" idx="4294967295"/>
          </p:nvPr>
        </p:nvSpPr>
        <p:spPr>
          <a:xfrm>
            <a:off x="10186988" y="7007225"/>
            <a:ext cx="504825" cy="401638"/>
          </a:xfrm>
        </p:spPr>
        <p:txBody>
          <a:bodyPr/>
          <a:lstStyle/>
          <a:p>
            <a:fld id="{4EC81F68-4976-451A-B2E9-79BCBD2F70CC}" type="slidenum">
              <a:rPr lang="en-AU" smtClean="0"/>
              <a:pPr/>
              <a:t>39</a:t>
            </a:fld>
            <a:endParaRPr lang="en-AU"/>
          </a:p>
        </p:txBody>
      </p:sp>
    </p:spTree>
    <p:extLst>
      <p:ext uri="{BB962C8B-B14F-4D97-AF65-F5344CB8AC3E}">
        <p14:creationId xmlns:p14="http://schemas.microsoft.com/office/powerpoint/2010/main" val="68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normAutofit/>
          </a:bodyPr>
          <a:lstStyle/>
          <a:p>
            <a:r>
              <a:rPr lang="en-AU" sz="3600"/>
              <a:t>Agenda</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a:t>
            </a:fld>
            <a:endParaRPr lang="en-AU"/>
          </a:p>
        </p:txBody>
      </p:sp>
      <p:sp>
        <p:nvSpPr>
          <p:cNvPr id="8" name="AutoShape 2" descr="Image result for contr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9" name="Table 8">
            <a:extLst>
              <a:ext uri="{FF2B5EF4-FFF2-40B4-BE49-F238E27FC236}">
                <a16:creationId xmlns:a16="http://schemas.microsoft.com/office/drawing/2014/main" id="{FBB54DA2-9A95-427E-83BB-87433DCF9A82}"/>
              </a:ext>
            </a:extLst>
          </p:cNvPr>
          <p:cNvGraphicFramePr>
            <a:graphicFrameLocks noGrp="1"/>
          </p:cNvGraphicFramePr>
          <p:nvPr>
            <p:extLst>
              <p:ext uri="{D42A27DB-BD31-4B8C-83A1-F6EECF244321}">
                <p14:modId xmlns:p14="http://schemas.microsoft.com/office/powerpoint/2010/main" val="1291538480"/>
              </p:ext>
            </p:extLst>
          </p:nvPr>
        </p:nvGraphicFramePr>
        <p:xfrm>
          <a:off x="206546" y="1513351"/>
          <a:ext cx="10255424" cy="5895830"/>
        </p:xfrm>
        <a:graphic>
          <a:graphicData uri="http://schemas.openxmlformats.org/drawingml/2006/table">
            <a:tbl>
              <a:tblPr firstRow="1" firstCol="1" bandRow="1">
                <a:tableStyleId>{21E4AEA4-8DFA-4A89-87EB-49C32662AFE0}</a:tableStyleId>
              </a:tblPr>
              <a:tblGrid>
                <a:gridCol w="526878">
                  <a:extLst>
                    <a:ext uri="{9D8B030D-6E8A-4147-A177-3AD203B41FA5}">
                      <a16:colId xmlns:a16="http://schemas.microsoft.com/office/drawing/2014/main" val="538271126"/>
                    </a:ext>
                  </a:extLst>
                </a:gridCol>
                <a:gridCol w="1451147">
                  <a:extLst>
                    <a:ext uri="{9D8B030D-6E8A-4147-A177-3AD203B41FA5}">
                      <a16:colId xmlns:a16="http://schemas.microsoft.com/office/drawing/2014/main" val="1422408940"/>
                    </a:ext>
                  </a:extLst>
                </a:gridCol>
                <a:gridCol w="5120183">
                  <a:extLst>
                    <a:ext uri="{9D8B030D-6E8A-4147-A177-3AD203B41FA5}">
                      <a16:colId xmlns:a16="http://schemas.microsoft.com/office/drawing/2014/main" val="2028420023"/>
                    </a:ext>
                  </a:extLst>
                </a:gridCol>
                <a:gridCol w="3157216">
                  <a:extLst>
                    <a:ext uri="{9D8B030D-6E8A-4147-A177-3AD203B41FA5}">
                      <a16:colId xmlns:a16="http://schemas.microsoft.com/office/drawing/2014/main" val="2835572980"/>
                    </a:ext>
                  </a:extLst>
                </a:gridCol>
              </a:tblGrid>
              <a:tr h="448270">
                <a:tc>
                  <a:txBody>
                    <a:bodyPr/>
                    <a:lstStyle/>
                    <a:p>
                      <a:pPr algn="ctr">
                        <a:spcBef>
                          <a:spcPts val="100"/>
                        </a:spcBef>
                        <a:spcAft>
                          <a:spcPts val="100"/>
                        </a:spcAft>
                        <a:tabLst>
                          <a:tab pos="252095" algn="l"/>
                          <a:tab pos="504190" algn="l"/>
                          <a:tab pos="756285" algn="l"/>
                        </a:tabLst>
                      </a:pPr>
                      <a:r>
                        <a:rPr lang="en-AU" sz="1600" cap="all">
                          <a:effectLst/>
                        </a:rPr>
                        <a:t>NO</a:t>
                      </a:r>
                      <a:endParaRPr lang="en-AU" sz="16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a:effectLst/>
                        </a:rPr>
                        <a:t>Time</a:t>
                      </a:r>
                      <a:endParaRPr lang="en-AU" sz="16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a:effectLst/>
                        </a:rPr>
                        <a:t>AGENDA ITEM</a:t>
                      </a:r>
                      <a:endParaRPr lang="en-AU" sz="16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
                        </a:spcBef>
                        <a:spcAft>
                          <a:spcPts val="100"/>
                        </a:spcAft>
                        <a:tabLst>
                          <a:tab pos="252095" algn="l"/>
                          <a:tab pos="504190" algn="l"/>
                          <a:tab pos="756285" algn="l"/>
                        </a:tabLst>
                      </a:pPr>
                      <a:r>
                        <a:rPr lang="en-AU" sz="1600" cap="all">
                          <a:effectLst/>
                        </a:rPr>
                        <a:t>Responsible</a:t>
                      </a:r>
                      <a:endParaRPr lang="en-AU" sz="1600" b="1">
                        <a:solidFill>
                          <a:srgbClr val="2E74B5"/>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372720"/>
                  </a:ext>
                </a:extLst>
              </a:tr>
              <a:tr h="448270">
                <a:tc>
                  <a:txBody>
                    <a:bodyPr/>
                    <a:lstStyle/>
                    <a:p>
                      <a:pPr>
                        <a:spcBef>
                          <a:spcPts val="100"/>
                        </a:spcBef>
                        <a:spcAft>
                          <a:spcPts val="100"/>
                        </a:spcAft>
                        <a:tabLst>
                          <a:tab pos="504190" algn="l"/>
                          <a:tab pos="756285" algn="l"/>
                        </a:tabLst>
                      </a:pPr>
                      <a:r>
                        <a:rPr lang="en-AU" sz="1600">
                          <a:effectLst/>
                        </a:rPr>
                        <a:t>1</a:t>
                      </a:r>
                      <a:endParaRPr lang="en-AU" sz="1600" b="1">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l" defTabSz="801929" rtl="0" eaLnBrk="1" latinLnBrk="0" hangingPunct="1">
                        <a:spcBef>
                          <a:spcPts val="100"/>
                        </a:spcBef>
                        <a:spcAft>
                          <a:spcPts val="100"/>
                        </a:spcAft>
                        <a:tabLst>
                          <a:tab pos="504190" algn="l"/>
                          <a:tab pos="756285" algn="l"/>
                        </a:tabLst>
                      </a:pPr>
                      <a:r>
                        <a:rPr lang="en-AU" sz="1600" kern="1200">
                          <a:effectLst/>
                        </a:rPr>
                        <a:t>10:00 – 10:05</a:t>
                      </a:r>
                      <a:endParaRPr lang="en-AU" sz="1600" b="0" kern="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kern="1200">
                          <a:effectLst/>
                        </a:rPr>
                        <a:t>Welcome and introduction</a:t>
                      </a:r>
                      <a:endParaRPr lang="en-AU" sz="1600" kern="120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kern="1200">
                          <a:effectLst/>
                        </a:rPr>
                        <a:t>Peter Carruthers</a:t>
                      </a:r>
                      <a:endParaRPr lang="en-AU" sz="1600" kern="120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2688441"/>
                  </a:ext>
                </a:extLst>
              </a:tr>
              <a:tr h="645275">
                <a:tc>
                  <a:txBody>
                    <a:bodyPr/>
                    <a:lstStyle/>
                    <a:p>
                      <a:pPr>
                        <a:spcBef>
                          <a:spcPts val="100"/>
                        </a:spcBef>
                        <a:spcAft>
                          <a:spcPts val="100"/>
                        </a:spcAft>
                        <a:tabLst>
                          <a:tab pos="504190" algn="l"/>
                          <a:tab pos="756285" algn="l"/>
                        </a:tabLst>
                      </a:pPr>
                      <a:r>
                        <a:rPr lang="en-AU" sz="1600">
                          <a:effectLst/>
                        </a:rPr>
                        <a:t>2</a:t>
                      </a:r>
                      <a:endParaRPr lang="en-AU" sz="1600" b="1">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100"/>
                        </a:spcBef>
                        <a:spcAft>
                          <a:spcPts val="100"/>
                        </a:spcAft>
                      </a:pPr>
                      <a:r>
                        <a:rPr lang="en-AU" sz="1600">
                          <a:effectLst/>
                        </a:rPr>
                        <a:t>10:05 – 10:15</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100"/>
                        </a:spcBef>
                        <a:spcAft>
                          <a:spcPts val="100"/>
                        </a:spcAft>
                      </a:pPr>
                      <a:r>
                        <a:rPr lang="en-AU" sz="1600">
                          <a:effectLst/>
                        </a:rPr>
                        <a:t>What is the 5MS Program?</a:t>
                      </a:r>
                      <a:endParaRPr lang="en-AU" sz="1600" b="0">
                        <a:solidFill>
                          <a:schemeClr val="tx1"/>
                        </a:solidFill>
                        <a:effectLst/>
                        <a:latin typeface="+mn-lt"/>
                      </a:endParaRPr>
                    </a:p>
                  </a:txBody>
                  <a:tcPr marL="68580" marR="68580" marT="0" marB="0" anchor="ctr"/>
                </a:tc>
                <a:tc>
                  <a:txBody>
                    <a:bodyPr/>
                    <a:lstStyle/>
                    <a:p>
                      <a:pPr>
                        <a:spcBef>
                          <a:spcPts val="100"/>
                        </a:spcBef>
                        <a:spcAft>
                          <a:spcPts val="100"/>
                        </a:spcAft>
                      </a:pPr>
                      <a:r>
                        <a:rPr lang="en-AU" sz="1600">
                          <a:effectLst/>
                        </a:rPr>
                        <a:t>Peter Carruthers &amp; Anne-Marie McCague</a:t>
                      </a:r>
                      <a:endParaRPr lang="en-AU" sz="1600" b="0" err="1">
                        <a:solidFill>
                          <a:schemeClr val="tx1"/>
                        </a:solidFill>
                        <a:effectLst/>
                        <a:latin typeface="+mn-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477929589"/>
                  </a:ext>
                </a:extLst>
              </a:tr>
              <a:tr h="645275">
                <a:tc>
                  <a:txBody>
                    <a:bodyPr/>
                    <a:lstStyle/>
                    <a:p>
                      <a:pPr>
                        <a:spcBef>
                          <a:spcPts val="100"/>
                        </a:spcBef>
                        <a:spcAft>
                          <a:spcPts val="100"/>
                        </a:spcAft>
                        <a:tabLst>
                          <a:tab pos="504190" algn="l"/>
                          <a:tab pos="756285" algn="l"/>
                        </a:tabLst>
                      </a:pPr>
                      <a:r>
                        <a:rPr lang="en-AU" sz="1600" b="1">
                          <a:solidFill>
                            <a:schemeClr val="bg1"/>
                          </a:solidFill>
                          <a:effectLst/>
                          <a:latin typeface="+mn-lt"/>
                          <a:ea typeface="Times New Roman" panose="02020603050405020304" pitchFamily="18" charset="0"/>
                          <a:cs typeface="Times New Roman"/>
                        </a:rPr>
                        <a:t>3</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a:solidFill>
                            <a:schemeClr val="tx1"/>
                          </a:solidFill>
                          <a:effectLst/>
                          <a:latin typeface="+mn-lt"/>
                          <a:ea typeface="Times New Roman" panose="02020603050405020304" pitchFamily="18" charset="0"/>
                          <a:cs typeface="Times New Roman"/>
                        </a:rPr>
                        <a:t>10:15 – 10:25</a:t>
                      </a: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600"/>
                        <a:t>Impact of 5MS and GS to NEM Systems</a:t>
                      </a:r>
                      <a:endParaRPr lang="en-AU" sz="1600" b="0" kern="1200">
                        <a:solidFill>
                          <a:schemeClr val="tx1"/>
                        </a:solidFill>
                        <a:effectLst/>
                        <a:latin typeface="+mn-lt"/>
                        <a:ea typeface="Times New Roman" panose="02020603050405020304" pitchFamily="18" charset="0"/>
                        <a:cs typeface="Times New Roman"/>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550" kern="1200">
                          <a:solidFill>
                            <a:schemeClr val="dk1"/>
                          </a:solidFill>
                          <a:effectLst/>
                          <a:latin typeface="+mn-lt"/>
                          <a:ea typeface="+mn-ea"/>
                          <a:cs typeface="+mn-cs"/>
                        </a:rPr>
                        <a:t>Graeme Windley</a:t>
                      </a:r>
                    </a:p>
                  </a:txBody>
                  <a:tcPr marL="68580" marR="68580" marT="0" marB="0" anchor="ctr"/>
                </a:tc>
                <a:extLst>
                  <a:ext uri="{0D108BD9-81ED-4DB2-BD59-A6C34878D82A}">
                    <a16:rowId xmlns:a16="http://schemas.microsoft.com/office/drawing/2014/main" val="3363950948"/>
                  </a:ext>
                </a:extLst>
              </a:tr>
              <a:tr h="645275">
                <a:tc>
                  <a:txBody>
                    <a:bodyPr/>
                    <a:lstStyle/>
                    <a:p>
                      <a:pPr>
                        <a:spcBef>
                          <a:spcPts val="100"/>
                        </a:spcBef>
                        <a:spcAft>
                          <a:spcPts val="100"/>
                        </a:spcAft>
                        <a:tabLst>
                          <a:tab pos="504190" algn="l"/>
                          <a:tab pos="756285" algn="l"/>
                        </a:tabLst>
                      </a:pPr>
                      <a:r>
                        <a:rPr lang="en-AU" sz="1600">
                          <a:effectLst/>
                        </a:rPr>
                        <a:t>4</a:t>
                      </a:r>
                      <a:endParaRPr lang="en-AU" sz="1600" b="1">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10:25 – 10:35</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600" kern="1200">
                          <a:effectLst/>
                        </a:rPr>
                        <a:t>Impact of AEMC decision to defer 5MS and GS rule commencement </a:t>
                      </a:r>
                      <a:endParaRPr lang="en-AU" sz="1600" b="0" kern="1200">
                        <a:solidFill>
                          <a:schemeClr val="tx1"/>
                        </a:solidFill>
                        <a:effectLst/>
                        <a:latin typeface="+mn-lt"/>
                        <a:ea typeface="Times New Roman" panose="02020603050405020304" pitchFamily="18" charset="0"/>
                        <a:cs typeface="Times New Roman"/>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550" kern="1200">
                          <a:effectLst/>
                        </a:rPr>
                        <a:t>Emily Brodie &amp; Rowena Leung</a:t>
                      </a:r>
                      <a:endParaRPr lang="en-AU" sz="155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14015437"/>
                  </a:ext>
                </a:extLst>
              </a:tr>
              <a:tr h="448270">
                <a:tc>
                  <a:txBody>
                    <a:bodyPr/>
                    <a:lstStyle/>
                    <a:p>
                      <a:pPr>
                        <a:spcBef>
                          <a:spcPts val="100"/>
                        </a:spcBef>
                        <a:spcAft>
                          <a:spcPts val="100"/>
                        </a:spcAft>
                        <a:tabLst>
                          <a:tab pos="504190" algn="l"/>
                          <a:tab pos="756285" algn="l"/>
                        </a:tabLst>
                      </a:pPr>
                      <a:r>
                        <a:rPr lang="en-AU" sz="1600">
                          <a:effectLst/>
                        </a:rPr>
                        <a:t>5</a:t>
                      </a:r>
                      <a:endParaRPr lang="en-AU" sz="1600" b="1">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a:solidFill>
                            <a:schemeClr val="tx1"/>
                          </a:solidFill>
                          <a:effectLst/>
                          <a:latin typeface="+mn-lt"/>
                          <a:ea typeface="Times New Roman" panose="02020603050405020304" pitchFamily="18" charset="0"/>
                          <a:cs typeface="Times New Roman" panose="02020603050405020304" pitchFamily="18" charset="0"/>
                        </a:rPr>
                        <a:t>10:35 – 10:40</a:t>
                      </a: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550" kern="1200">
                          <a:effectLst/>
                        </a:rPr>
                        <a:t>AEMO 5MS Program Update</a:t>
                      </a:r>
                      <a:endParaRPr lang="en-AU" sz="1550" kern="1200">
                        <a:solidFill>
                          <a:schemeClr val="dk1"/>
                        </a:solidFill>
                        <a:effectLst/>
                        <a:latin typeface="+mn-lt"/>
                        <a:ea typeface="+mn-ea"/>
                        <a:cs typeface="+mn-cs"/>
                      </a:endParaRP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600" kern="1200">
                          <a:effectLst/>
                        </a:rPr>
                        <a:t>Rowena Leung &amp; Graeme Windley</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8608357"/>
                  </a:ext>
                </a:extLst>
              </a:tr>
              <a:tr h="625110">
                <a:tc>
                  <a:txBody>
                    <a:bodyPr/>
                    <a:lstStyle/>
                    <a:p>
                      <a:pPr>
                        <a:spcBef>
                          <a:spcPts val="100"/>
                        </a:spcBef>
                        <a:spcAft>
                          <a:spcPts val="100"/>
                        </a:spcAft>
                        <a:tabLst>
                          <a:tab pos="504190" algn="l"/>
                          <a:tab pos="756285" algn="l"/>
                        </a:tabLst>
                      </a:pPr>
                      <a:r>
                        <a:rPr lang="en-AU" sz="1600" b="1">
                          <a:solidFill>
                            <a:schemeClr val="bg1"/>
                          </a:solidFill>
                          <a:effectLst/>
                          <a:latin typeface="+mn-lt"/>
                          <a:ea typeface="Times New Roman" panose="02020603050405020304" pitchFamily="18" charset="0"/>
                          <a:cs typeface="Times New Roman"/>
                        </a:rPr>
                        <a:t>6</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10:40 – 10:50</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550" kern="1200">
                          <a:effectLst/>
                        </a:rPr>
                        <a:t>How does the 5MS Program interact with other market changes? </a:t>
                      </a:r>
                      <a:endParaRPr lang="en-AU" sz="1550" kern="1200">
                        <a:solidFill>
                          <a:schemeClr val="dk1"/>
                        </a:solidFill>
                        <a:effectLst/>
                        <a:latin typeface="+mn-lt"/>
                        <a:ea typeface="+mn-ea"/>
                        <a:cs typeface="+mn-cs"/>
                      </a:endParaRP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600">
                          <a:effectLst/>
                        </a:rPr>
                        <a:t>Peter Carruthers</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3245604"/>
                  </a:ext>
                </a:extLst>
              </a:tr>
              <a:tr h="448270">
                <a:tc>
                  <a:txBody>
                    <a:bodyPr/>
                    <a:lstStyle/>
                    <a:p>
                      <a:pPr>
                        <a:spcBef>
                          <a:spcPts val="100"/>
                        </a:spcBef>
                        <a:spcAft>
                          <a:spcPts val="100"/>
                        </a:spcAft>
                        <a:tabLst>
                          <a:tab pos="504190" algn="l"/>
                          <a:tab pos="756285" algn="l"/>
                        </a:tabLst>
                      </a:pPr>
                      <a:r>
                        <a:rPr lang="en-AU" sz="1600" b="1">
                          <a:solidFill>
                            <a:schemeClr val="bg1"/>
                          </a:solidFill>
                          <a:effectLst/>
                          <a:latin typeface="+mn-lt"/>
                          <a:ea typeface="Times New Roman" panose="02020603050405020304" pitchFamily="18" charset="0"/>
                          <a:cs typeface="Times New Roman"/>
                        </a:rPr>
                        <a:t>7</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10:50 -11:00</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rtl="0" eaLnBrk="1" fontAlgn="auto" latinLnBrk="0" hangingPunct="1">
                        <a:lnSpc>
                          <a:spcPct val="100000"/>
                        </a:lnSpc>
                        <a:spcBef>
                          <a:spcPts val="100"/>
                        </a:spcBef>
                        <a:spcAft>
                          <a:spcPts val="100"/>
                        </a:spcAft>
                        <a:buFontTx/>
                        <a:buNone/>
                      </a:pPr>
                      <a:r>
                        <a:rPr lang="en-AU" sz="1550" kern="1200">
                          <a:effectLst/>
                        </a:rPr>
                        <a:t>Industry Readiness – how is the industry progressing?</a:t>
                      </a:r>
                      <a:endParaRPr lang="en-AU" sz="1550" kern="1200">
                        <a:solidFill>
                          <a:schemeClr val="dk1"/>
                        </a:solidFill>
                        <a:effectLst/>
                        <a:latin typeface="+mn-lt"/>
                        <a:ea typeface="+mn-ea"/>
                        <a:cs typeface="+mn-cs"/>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Greg Minney</a:t>
                      </a:r>
                      <a:endParaRPr lang="en-AU"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0830449"/>
                  </a:ext>
                </a:extLst>
              </a:tr>
              <a:tr h="448270">
                <a:tc>
                  <a:txBody>
                    <a:bodyPr/>
                    <a:lstStyle/>
                    <a:p>
                      <a:pPr>
                        <a:spcBef>
                          <a:spcPts val="100"/>
                        </a:spcBef>
                        <a:spcAft>
                          <a:spcPts val="100"/>
                        </a:spcAft>
                        <a:tabLst>
                          <a:tab pos="504190" algn="l"/>
                          <a:tab pos="756285" algn="l"/>
                        </a:tabLst>
                      </a:pPr>
                      <a:r>
                        <a:rPr lang="en-AU" sz="1600" b="1">
                          <a:solidFill>
                            <a:schemeClr val="bg1"/>
                          </a:solidFill>
                          <a:effectLst/>
                          <a:latin typeface="+mn-lt"/>
                          <a:ea typeface="Times New Roman" panose="02020603050405020304" pitchFamily="18" charset="0"/>
                          <a:cs typeface="Times New Roman"/>
                        </a:rPr>
                        <a:t>8</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11:00 – 11:10</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r>
                        <a:rPr lang="en-AU"/>
                        <a:t>Participant Testing – what, when and where?</a:t>
                      </a:r>
                    </a:p>
                  </a:txBody>
                  <a:tcPr marL="68580" marR="68580" marT="0" marB="0" anchor="ctr"/>
                </a:tc>
                <a:tc>
                  <a:txBody>
                    <a:bodyPr/>
                    <a:lstStyle/>
                    <a:p>
                      <a:pPr lvl="0">
                        <a:buNone/>
                      </a:pPr>
                      <a:r>
                        <a:rPr lang="en-AU" sz="1600" u="none" strike="noStrike" noProof="0"/>
                        <a:t>Greg Minney</a:t>
                      </a:r>
                      <a:endParaRPr lang="en-US"/>
                    </a:p>
                  </a:txBody>
                  <a:tcPr marL="68580" marR="68580" marT="0" marB="0" anchor="ctr"/>
                </a:tc>
                <a:extLst>
                  <a:ext uri="{0D108BD9-81ED-4DB2-BD59-A6C34878D82A}">
                    <a16:rowId xmlns:a16="http://schemas.microsoft.com/office/drawing/2014/main" val="1807239946"/>
                  </a:ext>
                </a:extLst>
              </a:tr>
              <a:tr h="448270">
                <a:tc>
                  <a:txBody>
                    <a:bodyPr/>
                    <a:lstStyle/>
                    <a:p>
                      <a:pPr>
                        <a:spcBef>
                          <a:spcPts val="100"/>
                        </a:spcBef>
                        <a:spcAft>
                          <a:spcPts val="100"/>
                        </a:spcAft>
                        <a:tabLst>
                          <a:tab pos="504190" algn="l"/>
                          <a:tab pos="756285" algn="l"/>
                        </a:tabLst>
                      </a:pPr>
                      <a:r>
                        <a:rPr lang="en-US" sz="1600">
                          <a:effectLst/>
                        </a:rPr>
                        <a:t>9</a:t>
                      </a:r>
                      <a:endParaRPr lang="en-AU" sz="1600" b="1">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11:10 – 11:20</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Questions</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All</a:t>
                      </a:r>
                      <a:endParaRPr lang="en-AU"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0202953"/>
                  </a:ext>
                </a:extLst>
              </a:tr>
              <a:tr h="645275">
                <a:tc>
                  <a:txBody>
                    <a:bodyPr/>
                    <a:lstStyle/>
                    <a:p>
                      <a:pPr>
                        <a:spcBef>
                          <a:spcPts val="100"/>
                        </a:spcBef>
                        <a:spcAft>
                          <a:spcPts val="100"/>
                        </a:spcAft>
                        <a:tabLst>
                          <a:tab pos="504190" algn="l"/>
                          <a:tab pos="756285" algn="l"/>
                        </a:tabLst>
                      </a:pPr>
                      <a:r>
                        <a:rPr lang="en-AU" sz="1600">
                          <a:effectLst/>
                        </a:rPr>
                        <a:t>10</a:t>
                      </a:r>
                      <a:endParaRPr lang="en-AU" sz="1600" b="1">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b="0">
                          <a:solidFill>
                            <a:schemeClr val="tx1"/>
                          </a:solidFill>
                          <a:effectLst/>
                          <a:latin typeface="+mn-lt"/>
                          <a:ea typeface="Times New Roman" panose="02020603050405020304" pitchFamily="18" charset="0"/>
                          <a:cs typeface="Times New Roman" panose="02020603050405020304" pitchFamily="18" charset="0"/>
                        </a:rPr>
                        <a:t>11:20</a:t>
                      </a: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Meeting close</a:t>
                      </a:r>
                      <a:endParaRPr lang="en-AU"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600">
                          <a:effectLst/>
                        </a:rPr>
                        <a:t>Peter Carruthers</a:t>
                      </a:r>
                      <a:endParaRPr lang="en-AU"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4862602"/>
                  </a:ext>
                </a:extLst>
              </a:tr>
            </a:tbl>
          </a:graphicData>
        </a:graphic>
      </p:graphicFrame>
    </p:spTree>
    <p:extLst>
      <p:ext uri="{BB962C8B-B14F-4D97-AF65-F5344CB8AC3E}">
        <p14:creationId xmlns:p14="http://schemas.microsoft.com/office/powerpoint/2010/main" val="375059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D5A4-B3C1-4975-AA83-69942689E5A2}"/>
              </a:ext>
            </a:extLst>
          </p:cNvPr>
          <p:cNvSpPr>
            <a:spLocks noGrp="1"/>
          </p:cNvSpPr>
          <p:nvPr>
            <p:ph type="title"/>
          </p:nvPr>
        </p:nvSpPr>
        <p:spPr/>
        <p:txBody>
          <a:bodyPr/>
          <a:lstStyle/>
          <a:p>
            <a:r>
              <a:rPr lang="en-AU" sz="3600"/>
              <a:t>The Speakers</a:t>
            </a:r>
          </a:p>
        </p:txBody>
      </p:sp>
      <p:sp>
        <p:nvSpPr>
          <p:cNvPr id="3" name="Text Placeholder 2">
            <a:extLst>
              <a:ext uri="{FF2B5EF4-FFF2-40B4-BE49-F238E27FC236}">
                <a16:creationId xmlns:a16="http://schemas.microsoft.com/office/drawing/2014/main" id="{2E45338D-2120-4DEA-914B-AE2356DE9957}"/>
              </a:ext>
            </a:extLst>
          </p:cNvPr>
          <p:cNvSpPr>
            <a:spLocks noGrp="1"/>
          </p:cNvSpPr>
          <p:nvPr>
            <p:ph type="body" sz="quarter" idx="13"/>
          </p:nvPr>
        </p:nvSpPr>
        <p:spPr/>
        <p:txBody>
          <a:bodyPr vert="horz" lIns="91440" tIns="45720" rIns="91440" bIns="45720" rtlCol="0" anchor="t">
            <a:normAutofit/>
          </a:bodyPr>
          <a:lstStyle/>
          <a:p>
            <a:pPr marL="0" indent="0">
              <a:lnSpc>
                <a:spcPct val="100000"/>
              </a:lnSpc>
              <a:spcBef>
                <a:spcPts val="600"/>
              </a:spcBef>
              <a:spcAft>
                <a:spcPts val="1800"/>
              </a:spcAft>
              <a:buNone/>
            </a:pPr>
            <a:r>
              <a:rPr lang="en-AU" sz="2400" b="1"/>
              <a:t>AEMO 5MS &amp; GS Program contacts:</a:t>
            </a:r>
            <a:endParaRPr lang="en-US" sz="2400" b="1"/>
          </a:p>
          <a:p>
            <a:pPr marL="857885" lvl="1">
              <a:lnSpc>
                <a:spcPct val="100000"/>
              </a:lnSpc>
              <a:spcBef>
                <a:spcPts val="1200"/>
              </a:spcBef>
              <a:spcAft>
                <a:spcPts val="1200"/>
              </a:spcAft>
              <a:buFont typeface="Arial" panose="020B0604020202020204" pitchFamily="34" charset="0"/>
              <a:buChar char="•"/>
            </a:pPr>
            <a:r>
              <a:rPr lang="en-AU" sz="2400"/>
              <a:t>Chair: </a:t>
            </a:r>
            <a:r>
              <a:rPr lang="en-AU" sz="2400" b="1"/>
              <a:t>Peter Carruthers</a:t>
            </a:r>
            <a:r>
              <a:rPr lang="en-AU" sz="2400"/>
              <a:t>, Business Advocate</a:t>
            </a:r>
          </a:p>
          <a:p>
            <a:pPr marL="857885" lvl="1">
              <a:lnSpc>
                <a:spcPct val="100000"/>
              </a:lnSpc>
              <a:spcBef>
                <a:spcPts val="1200"/>
              </a:spcBef>
              <a:spcAft>
                <a:spcPts val="1200"/>
              </a:spcAft>
              <a:buFont typeface="Arial" panose="020B0604020202020204" pitchFamily="34" charset="0"/>
              <a:buChar char="•"/>
            </a:pPr>
            <a:r>
              <a:rPr lang="en-AU" sz="2400" b="1"/>
              <a:t>Rowena Leung</a:t>
            </a:r>
            <a:r>
              <a:rPr lang="en-AU" sz="2400"/>
              <a:t>, Program Director</a:t>
            </a:r>
          </a:p>
          <a:p>
            <a:pPr marL="857885" lvl="1">
              <a:lnSpc>
                <a:spcPct val="100000"/>
              </a:lnSpc>
              <a:spcBef>
                <a:spcPts val="1200"/>
              </a:spcBef>
              <a:spcAft>
                <a:spcPts val="1200"/>
              </a:spcAft>
              <a:buFont typeface="Arial" panose="020B0604020202020204" pitchFamily="34" charset="0"/>
              <a:buChar char="•"/>
            </a:pPr>
            <a:r>
              <a:rPr lang="en-AU" sz="2400" b="1"/>
              <a:t>Graeme Windley</a:t>
            </a:r>
            <a:r>
              <a:rPr lang="en-AU" sz="2400"/>
              <a:t>, Senior Project Manager</a:t>
            </a:r>
          </a:p>
          <a:p>
            <a:pPr marL="857885" lvl="1">
              <a:lnSpc>
                <a:spcPct val="100000"/>
              </a:lnSpc>
              <a:spcBef>
                <a:spcPts val="1200"/>
              </a:spcBef>
              <a:spcAft>
                <a:spcPts val="1200"/>
              </a:spcAft>
              <a:buFont typeface="Arial" panose="020B0604020202020204" pitchFamily="34" charset="0"/>
              <a:buChar char="•"/>
            </a:pPr>
            <a:r>
              <a:rPr lang="en-AU" sz="2400" b="1"/>
              <a:t>Greg Minney</a:t>
            </a:r>
            <a:r>
              <a:rPr lang="en-AU" sz="2400"/>
              <a:t>, Readiness Manager</a:t>
            </a:r>
          </a:p>
          <a:p>
            <a:pPr marL="857885" lvl="1">
              <a:lnSpc>
                <a:spcPct val="100000"/>
              </a:lnSpc>
              <a:spcBef>
                <a:spcPts val="1200"/>
              </a:spcBef>
              <a:spcAft>
                <a:spcPts val="1200"/>
              </a:spcAft>
              <a:buFont typeface="Arial" panose="020B0604020202020204" pitchFamily="34" charset="0"/>
              <a:buChar char="•"/>
            </a:pPr>
            <a:r>
              <a:rPr lang="en-AU" sz="2400" b="1"/>
              <a:t>Emily Brodie, </a:t>
            </a:r>
            <a:r>
              <a:rPr lang="en-AU" sz="2400"/>
              <a:t>Industry Readiness Manager</a:t>
            </a:r>
          </a:p>
          <a:p>
            <a:pPr marL="857885" lvl="1">
              <a:lnSpc>
                <a:spcPct val="100000"/>
              </a:lnSpc>
              <a:spcBef>
                <a:spcPts val="1200"/>
              </a:spcBef>
              <a:spcAft>
                <a:spcPts val="1200"/>
              </a:spcAft>
              <a:buFont typeface="Arial" panose="020B0604020202020204" pitchFamily="34" charset="0"/>
              <a:buChar char="•"/>
            </a:pPr>
            <a:r>
              <a:rPr lang="en-AU" sz="2400" b="1"/>
              <a:t>Anne-Marie McCague</a:t>
            </a:r>
            <a:r>
              <a:rPr lang="en-AU" sz="2400"/>
              <a:t>, Stakeholder Manager</a:t>
            </a:r>
          </a:p>
        </p:txBody>
      </p:sp>
      <p:sp>
        <p:nvSpPr>
          <p:cNvPr id="4" name="Slide Number Placeholder 5">
            <a:extLst>
              <a:ext uri="{FF2B5EF4-FFF2-40B4-BE49-F238E27FC236}">
                <a16:creationId xmlns:a16="http://schemas.microsoft.com/office/drawing/2014/main" id="{5B375134-5553-4610-9705-C95871DFD151}"/>
              </a:ext>
            </a:extLst>
          </p:cNvPr>
          <p:cNvSpPr>
            <a:spLocks noGrp="1"/>
          </p:cNvSpPr>
          <p:nvPr>
            <p:ph type="sldNum" sz="quarter" idx="12"/>
          </p:nvPr>
        </p:nvSpPr>
        <p:spPr>
          <a:xfrm>
            <a:off x="9956751" y="7006699"/>
            <a:ext cx="505220" cy="402483"/>
          </a:xfrm>
        </p:spPr>
        <p:txBody>
          <a:bodyPr/>
          <a:lstStyle/>
          <a:p>
            <a:fld id="{4EC81F68-4976-451A-B2E9-79BCBD2F70CC}" type="slidenum">
              <a:rPr lang="en-AU" smtClean="0"/>
              <a:pPr/>
              <a:t>5</a:t>
            </a:fld>
            <a:endParaRPr lang="en-AU"/>
          </a:p>
        </p:txBody>
      </p:sp>
      <p:pic>
        <p:nvPicPr>
          <p:cNvPr id="6" name="Graphic 5" descr="Marketing">
            <a:extLst>
              <a:ext uri="{FF2B5EF4-FFF2-40B4-BE49-F238E27FC236}">
                <a16:creationId xmlns:a16="http://schemas.microsoft.com/office/drawing/2014/main" id="{A1E6AC7D-EF59-44FA-9029-006031EDD1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321811" y="390813"/>
            <a:ext cx="887550" cy="887550"/>
          </a:xfrm>
          <a:prstGeom prst="rect">
            <a:avLst/>
          </a:prstGeom>
        </p:spPr>
      </p:pic>
    </p:spTree>
    <p:extLst>
      <p:ext uri="{BB962C8B-B14F-4D97-AF65-F5344CB8AC3E}">
        <p14:creationId xmlns:p14="http://schemas.microsoft.com/office/powerpoint/2010/main" val="279878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5D4-BE26-4ABD-A6F1-A9A6914E6C3F}"/>
              </a:ext>
            </a:extLst>
          </p:cNvPr>
          <p:cNvSpPr>
            <a:spLocks noGrp="1"/>
          </p:cNvSpPr>
          <p:nvPr>
            <p:ph type="title"/>
          </p:nvPr>
        </p:nvSpPr>
        <p:spPr/>
        <p:txBody>
          <a:bodyPr/>
          <a:lstStyle/>
          <a:p>
            <a:r>
              <a:rPr lang="en-AU" sz="3600"/>
              <a:t>Questions &amp; Feedback</a:t>
            </a:r>
          </a:p>
        </p:txBody>
      </p:sp>
      <p:sp>
        <p:nvSpPr>
          <p:cNvPr id="3" name="Slide Number Placeholder 2">
            <a:extLst>
              <a:ext uri="{FF2B5EF4-FFF2-40B4-BE49-F238E27FC236}">
                <a16:creationId xmlns:a16="http://schemas.microsoft.com/office/drawing/2014/main" id="{64610719-1530-4284-A830-F8646AC8E20A}"/>
              </a:ext>
            </a:extLst>
          </p:cNvPr>
          <p:cNvSpPr>
            <a:spLocks noGrp="1"/>
          </p:cNvSpPr>
          <p:nvPr>
            <p:ph type="sldNum" sz="quarter" idx="12"/>
          </p:nvPr>
        </p:nvSpPr>
        <p:spPr/>
        <p:txBody>
          <a:bodyPr/>
          <a:lstStyle/>
          <a:p>
            <a:fld id="{4EC81F68-4976-451A-B2E9-79BCBD2F70CC}" type="slidenum">
              <a:rPr lang="en-AU" smtClean="0"/>
              <a:t>6</a:t>
            </a:fld>
            <a:endParaRPr lang="en-AU"/>
          </a:p>
        </p:txBody>
      </p:sp>
      <p:sp>
        <p:nvSpPr>
          <p:cNvPr id="4" name="Text Placeholder 3">
            <a:extLst>
              <a:ext uri="{FF2B5EF4-FFF2-40B4-BE49-F238E27FC236}">
                <a16:creationId xmlns:a16="http://schemas.microsoft.com/office/drawing/2014/main" id="{D3EE306F-C49A-45F2-879A-6B17A679C160}"/>
              </a:ext>
            </a:extLst>
          </p:cNvPr>
          <p:cNvSpPr>
            <a:spLocks noGrp="1"/>
          </p:cNvSpPr>
          <p:nvPr>
            <p:ph type="body" sz="quarter" idx="13"/>
          </p:nvPr>
        </p:nvSpPr>
        <p:spPr/>
        <p:txBody>
          <a:bodyPr>
            <a:normAutofit/>
          </a:bodyPr>
          <a:lstStyle/>
          <a:p>
            <a:pPr marL="0" indent="0">
              <a:buNone/>
            </a:pPr>
            <a:r>
              <a:rPr lang="en-AU" sz="2400"/>
              <a:t>Feel free to ask questions throughout the </a:t>
            </a:r>
            <a:br>
              <a:rPr lang="en-AU" sz="2400"/>
            </a:br>
            <a:r>
              <a:rPr lang="en-AU" sz="2400"/>
              <a:t>session via:</a:t>
            </a:r>
          </a:p>
          <a:p>
            <a:pPr marL="342900" indent="-342900">
              <a:lnSpc>
                <a:spcPct val="100000"/>
              </a:lnSpc>
              <a:spcBef>
                <a:spcPts val="1200"/>
              </a:spcBef>
              <a:buFont typeface="Arial" panose="020B0604020202020204" pitchFamily="34" charset="0"/>
              <a:buChar char="•"/>
            </a:pPr>
            <a:r>
              <a:rPr lang="en-AU" sz="2400"/>
              <a:t>WebEx comments</a:t>
            </a:r>
          </a:p>
          <a:p>
            <a:pPr marL="0" indent="0">
              <a:buNone/>
            </a:pPr>
            <a:endParaRPr lang="en-AU" sz="2400"/>
          </a:p>
          <a:p>
            <a:pPr marL="0" indent="0">
              <a:buNone/>
            </a:pPr>
            <a:r>
              <a:rPr lang="en-AU" sz="2400"/>
              <a:t>For more detailed questions, or for any further questions you may have after the session, or to provide engagement feedback, email:</a:t>
            </a:r>
          </a:p>
          <a:p>
            <a:pPr marL="342900" indent="-342900">
              <a:buFontTx/>
              <a:buChar char="-"/>
            </a:pPr>
            <a:r>
              <a:rPr lang="en-AU" sz="2400">
                <a:hlinkClick r:id="rId2"/>
              </a:rPr>
              <a:t>5ms@aemo.com.au</a:t>
            </a:r>
            <a:endParaRPr lang="en-AU" sz="2400"/>
          </a:p>
          <a:p>
            <a:pPr marL="0" indent="0">
              <a:buNone/>
            </a:pPr>
            <a:endParaRPr lang="en-AU" sz="2400">
              <a:highlight>
                <a:srgbClr val="FFFF00"/>
              </a:highlight>
            </a:endParaRPr>
          </a:p>
          <a:p>
            <a:pPr marL="0" indent="0">
              <a:buNone/>
            </a:pPr>
            <a:r>
              <a:rPr lang="en-AU" sz="2400" b="1">
                <a:solidFill>
                  <a:srgbClr val="51103C"/>
                </a:solidFill>
              </a:rPr>
              <a:t>Please note: this session will be recorded for internal use. </a:t>
            </a:r>
          </a:p>
          <a:p>
            <a:pPr marL="0" indent="0">
              <a:buNone/>
            </a:pPr>
            <a:endParaRPr lang="en-AU" sz="3200"/>
          </a:p>
        </p:txBody>
      </p:sp>
      <p:pic>
        <p:nvPicPr>
          <p:cNvPr id="6" name="Graphic 5" descr="Help">
            <a:extLst>
              <a:ext uri="{FF2B5EF4-FFF2-40B4-BE49-F238E27FC236}">
                <a16:creationId xmlns:a16="http://schemas.microsoft.com/office/drawing/2014/main" id="{9DA39E34-9C9B-45F5-92C7-9483E939EA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9977" y="319751"/>
            <a:ext cx="914400" cy="914400"/>
          </a:xfrm>
          <a:prstGeom prst="rect">
            <a:avLst/>
          </a:prstGeom>
        </p:spPr>
      </p:pic>
    </p:spTree>
    <p:extLst>
      <p:ext uri="{BB962C8B-B14F-4D97-AF65-F5344CB8AC3E}">
        <p14:creationId xmlns:p14="http://schemas.microsoft.com/office/powerpoint/2010/main" val="185136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sz="5250"/>
              <a:t>What is the 5MS Program? </a:t>
            </a:r>
            <a:endParaRPr lang="en-AU"/>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vert="horz" lIns="91440" tIns="45720" rIns="91440" bIns="45720" rtlCol="0" anchor="t">
            <a:normAutofit/>
          </a:bodyPr>
          <a:lstStyle/>
          <a:p>
            <a:r>
              <a:rPr lang="en-AU" sz="2450"/>
              <a:t>Peter Carruthers &amp; Anne-Marie McCague </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pPr/>
              <a:t>7</a:t>
            </a:fld>
            <a:endParaRPr lang="en-AU"/>
          </a:p>
        </p:txBody>
      </p:sp>
    </p:spTree>
    <p:extLst>
      <p:ext uri="{BB962C8B-B14F-4D97-AF65-F5344CB8AC3E}">
        <p14:creationId xmlns:p14="http://schemas.microsoft.com/office/powerpoint/2010/main" val="150515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3">
            <a:extLst>
              <a:ext uri="{FF2B5EF4-FFF2-40B4-BE49-F238E27FC236}">
                <a16:creationId xmlns:a16="http://schemas.microsoft.com/office/drawing/2014/main" id="{01FAB7BF-7799-409D-AF64-624CD9E12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5668">
            <a:off x="8672952" y="1248489"/>
            <a:ext cx="1327751" cy="2783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7AA4B1-792F-4C9A-8A7B-D80837C158E6}"/>
              </a:ext>
            </a:extLst>
          </p:cNvPr>
          <p:cNvSpPr>
            <a:spLocks noGrp="1"/>
          </p:cNvSpPr>
          <p:nvPr>
            <p:ph type="title"/>
          </p:nvPr>
        </p:nvSpPr>
        <p:spPr/>
        <p:txBody>
          <a:bodyPr>
            <a:normAutofit/>
          </a:bodyPr>
          <a:lstStyle/>
          <a:p>
            <a:r>
              <a:rPr lang="en-AU" sz="3600"/>
              <a:t>5MS Roadmap</a:t>
            </a:r>
          </a:p>
        </p:txBody>
      </p:sp>
      <p:sp>
        <p:nvSpPr>
          <p:cNvPr id="6" name="Slide Number Placeholder 5">
            <a:extLst>
              <a:ext uri="{FF2B5EF4-FFF2-40B4-BE49-F238E27FC236}">
                <a16:creationId xmlns:a16="http://schemas.microsoft.com/office/drawing/2014/main" id="{0B15B2A3-B29F-46E9-AA00-68CC68D6F3EA}"/>
              </a:ext>
            </a:extLst>
          </p:cNvPr>
          <p:cNvSpPr>
            <a:spLocks noGrp="1"/>
          </p:cNvSpPr>
          <p:nvPr>
            <p:ph type="sldNum" sz="quarter" idx="12"/>
          </p:nvPr>
        </p:nvSpPr>
        <p:spPr/>
        <p:txBody>
          <a:bodyPr/>
          <a:lstStyle/>
          <a:p>
            <a:fld id="{4EC81F68-4976-451A-B2E9-79BCBD2F70CC}" type="slidenum">
              <a:rPr lang="en-AU" smtClean="0"/>
              <a:t>8</a:t>
            </a:fld>
            <a:endParaRPr lang="en-AU"/>
          </a:p>
        </p:txBody>
      </p:sp>
      <p:pic>
        <p:nvPicPr>
          <p:cNvPr id="7" name="Picture 3">
            <a:extLst>
              <a:ext uri="{FF2B5EF4-FFF2-40B4-BE49-F238E27FC236}">
                <a16:creationId xmlns:a16="http://schemas.microsoft.com/office/drawing/2014/main" id="{3652BC58-789F-4D6F-AABF-09D218F11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5668">
            <a:off x="7366739" y="1871589"/>
            <a:ext cx="1217822" cy="2333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E1989637-23FB-47E8-B619-173D668BA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51164">
            <a:off x="5404495" y="2772297"/>
            <a:ext cx="1400819" cy="185068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99E6F857-1CB8-4E03-97E0-C7D594C1B893}"/>
              </a:ext>
            </a:extLst>
          </p:cNvPr>
          <p:cNvSpPr txBox="1">
            <a:spLocks/>
          </p:cNvSpPr>
          <p:nvPr/>
        </p:nvSpPr>
        <p:spPr>
          <a:xfrm>
            <a:off x="9692720" y="8206168"/>
            <a:ext cx="476289" cy="402483"/>
          </a:xfrm>
          <a:prstGeom prst="rect">
            <a:avLst/>
          </a:prstGeom>
        </p:spPr>
        <p:txBody>
          <a:bodyPr vert="horz" lIns="100796" tIns="50398" rIns="100796" bIns="50398"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C81F68-4976-451A-B2E9-79BCBD2F70CC}" type="slidenum">
              <a:rPr lang="en-AU" sz="992"/>
              <a:pPr/>
              <a:t>8</a:t>
            </a:fld>
            <a:endParaRPr lang="en-AU" sz="992"/>
          </a:p>
        </p:txBody>
      </p:sp>
      <p:sp>
        <p:nvSpPr>
          <p:cNvPr id="11" name="Double Wave 10">
            <a:extLst>
              <a:ext uri="{FF2B5EF4-FFF2-40B4-BE49-F238E27FC236}">
                <a16:creationId xmlns:a16="http://schemas.microsoft.com/office/drawing/2014/main" id="{5A80C7D5-F4EF-4D8C-AD0C-A7E2F41CEC96}"/>
              </a:ext>
            </a:extLst>
          </p:cNvPr>
          <p:cNvSpPr/>
          <p:nvPr/>
        </p:nvSpPr>
        <p:spPr>
          <a:xfrm rot="20660426">
            <a:off x="-203297" y="4818879"/>
            <a:ext cx="11198404" cy="810249"/>
          </a:xfrm>
          <a:prstGeom prst="doubleWave">
            <a:avLst>
              <a:gd name="adj1" fmla="val 6250"/>
              <a:gd name="adj2" fmla="val -337"/>
            </a:avLst>
          </a:prstGeom>
          <a:solidFill>
            <a:schemeClr val="tx2">
              <a:lumMod val="50000"/>
              <a:lumOff val="50000"/>
            </a:schemeClr>
          </a:solidFill>
          <a:ln w="38100" cap="flat" cmpd="sng" algn="ctr">
            <a:solidFill>
              <a:sysClr val="window" lastClr="FFFFFF">
                <a:lumMod val="85000"/>
              </a:sys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12" name="Rectangle 11">
            <a:extLst>
              <a:ext uri="{FF2B5EF4-FFF2-40B4-BE49-F238E27FC236}">
                <a16:creationId xmlns:a16="http://schemas.microsoft.com/office/drawing/2014/main" id="{0438CEBE-06B1-4C2A-A0A3-D97588ABAA43}"/>
              </a:ext>
            </a:extLst>
          </p:cNvPr>
          <p:cNvSpPr/>
          <p:nvPr/>
        </p:nvSpPr>
        <p:spPr>
          <a:xfrm rot="20383764">
            <a:off x="91865" y="6487117"/>
            <a:ext cx="648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Nov 2017</a:t>
            </a:r>
          </a:p>
        </p:txBody>
      </p:sp>
      <p:sp>
        <p:nvSpPr>
          <p:cNvPr id="13" name="Rectangle 12">
            <a:extLst>
              <a:ext uri="{FF2B5EF4-FFF2-40B4-BE49-F238E27FC236}">
                <a16:creationId xmlns:a16="http://schemas.microsoft.com/office/drawing/2014/main" id="{86525965-E340-49B0-AA60-45419EFCF105}"/>
              </a:ext>
            </a:extLst>
          </p:cNvPr>
          <p:cNvSpPr/>
          <p:nvPr/>
        </p:nvSpPr>
        <p:spPr>
          <a:xfrm rot="20831506">
            <a:off x="2444672" y="5857794"/>
            <a:ext cx="648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Dec 2018</a:t>
            </a:r>
          </a:p>
        </p:txBody>
      </p:sp>
      <p:sp>
        <p:nvSpPr>
          <p:cNvPr id="14" name="Rectangle 13">
            <a:extLst>
              <a:ext uri="{FF2B5EF4-FFF2-40B4-BE49-F238E27FC236}">
                <a16:creationId xmlns:a16="http://schemas.microsoft.com/office/drawing/2014/main" id="{3FE96410-C3FF-496D-9978-2C0F0D438E67}"/>
              </a:ext>
            </a:extLst>
          </p:cNvPr>
          <p:cNvSpPr/>
          <p:nvPr/>
        </p:nvSpPr>
        <p:spPr>
          <a:xfrm rot="20655231">
            <a:off x="902505" y="6211119"/>
            <a:ext cx="648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000" kern="0">
                <a:latin typeface="Calibri" panose="020F0502020204030204"/>
              </a:rPr>
              <a:t>Early 2018</a:t>
            </a:r>
          </a:p>
        </p:txBody>
      </p:sp>
      <p:sp>
        <p:nvSpPr>
          <p:cNvPr id="15" name="Rectangle 14">
            <a:extLst>
              <a:ext uri="{FF2B5EF4-FFF2-40B4-BE49-F238E27FC236}">
                <a16:creationId xmlns:a16="http://schemas.microsoft.com/office/drawing/2014/main" id="{5DC2C6EE-CFE8-4FAC-A4B5-E7BBA6980101}"/>
              </a:ext>
            </a:extLst>
          </p:cNvPr>
          <p:cNvSpPr/>
          <p:nvPr/>
        </p:nvSpPr>
        <p:spPr>
          <a:xfrm rot="20628164">
            <a:off x="3913447" y="5507944"/>
            <a:ext cx="612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Apr 2020</a:t>
            </a:r>
          </a:p>
        </p:txBody>
      </p:sp>
      <p:sp>
        <p:nvSpPr>
          <p:cNvPr id="16" name="Rectangle 15">
            <a:extLst>
              <a:ext uri="{FF2B5EF4-FFF2-40B4-BE49-F238E27FC236}">
                <a16:creationId xmlns:a16="http://schemas.microsoft.com/office/drawing/2014/main" id="{1B782230-934F-466E-A844-7F9EB7A184C4}"/>
              </a:ext>
            </a:extLst>
          </p:cNvPr>
          <p:cNvSpPr/>
          <p:nvPr/>
        </p:nvSpPr>
        <p:spPr>
          <a:xfrm rot="20669097">
            <a:off x="4602341" y="5310669"/>
            <a:ext cx="59525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9683" tIns="37798" rIns="39683" bIns="37798" numCol="1" spcCol="0" rtlCol="0" fromWordArt="0" anchor="ctr" anchorCtr="0" forceAA="0" compatLnSpc="1">
            <a:prstTxWarp prst="textNoShape">
              <a:avLst/>
            </a:prstTxWarp>
            <a:noAutofit/>
          </a:bodyPr>
          <a:lstStyle/>
          <a:p>
            <a:pPr defTabSz="755957"/>
            <a:r>
              <a:rPr lang="en-AU" sz="1102" kern="0">
                <a:solidFill>
                  <a:prstClr val="black">
                    <a:lumMod val="65000"/>
                    <a:lumOff val="35000"/>
                  </a:prstClr>
                </a:solidFill>
                <a:latin typeface="Calibri" panose="020F0502020204030204"/>
              </a:rPr>
              <a:t>Jul 2020</a:t>
            </a:r>
          </a:p>
        </p:txBody>
      </p:sp>
      <p:sp>
        <p:nvSpPr>
          <p:cNvPr id="17" name="Rectangle 16">
            <a:extLst>
              <a:ext uri="{FF2B5EF4-FFF2-40B4-BE49-F238E27FC236}">
                <a16:creationId xmlns:a16="http://schemas.microsoft.com/office/drawing/2014/main" id="{0F02CF3D-CD2B-4D07-9D33-18772BD575A6}"/>
              </a:ext>
            </a:extLst>
          </p:cNvPr>
          <p:cNvSpPr/>
          <p:nvPr/>
        </p:nvSpPr>
        <p:spPr>
          <a:xfrm rot="20598061">
            <a:off x="5891797" y="4858073"/>
            <a:ext cx="7143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Mar 2021</a:t>
            </a:r>
          </a:p>
        </p:txBody>
      </p:sp>
      <p:sp>
        <p:nvSpPr>
          <p:cNvPr id="18" name="Rectangle 17">
            <a:extLst>
              <a:ext uri="{FF2B5EF4-FFF2-40B4-BE49-F238E27FC236}">
                <a16:creationId xmlns:a16="http://schemas.microsoft.com/office/drawing/2014/main" id="{29EF05DF-C969-4F76-B92A-0B130409AE79}"/>
              </a:ext>
            </a:extLst>
          </p:cNvPr>
          <p:cNvSpPr/>
          <p:nvPr/>
        </p:nvSpPr>
        <p:spPr>
          <a:xfrm rot="20879425">
            <a:off x="6835973" y="4593424"/>
            <a:ext cx="7143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Apr 2021</a:t>
            </a:r>
          </a:p>
        </p:txBody>
      </p:sp>
      <p:sp>
        <p:nvSpPr>
          <p:cNvPr id="19" name="Rectangle 18">
            <a:extLst>
              <a:ext uri="{FF2B5EF4-FFF2-40B4-BE49-F238E27FC236}">
                <a16:creationId xmlns:a16="http://schemas.microsoft.com/office/drawing/2014/main" id="{B53B0F82-17E5-4FA3-B711-F07A1ACB79F0}"/>
              </a:ext>
            </a:extLst>
          </p:cNvPr>
          <p:cNvSpPr/>
          <p:nvPr/>
        </p:nvSpPr>
        <p:spPr>
          <a:xfrm rot="20899649">
            <a:off x="7730897" y="4386355"/>
            <a:ext cx="714300" cy="22184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Aug 2021</a:t>
            </a:r>
          </a:p>
        </p:txBody>
      </p:sp>
      <p:sp>
        <p:nvSpPr>
          <p:cNvPr id="20" name="Rectangle 19">
            <a:extLst>
              <a:ext uri="{FF2B5EF4-FFF2-40B4-BE49-F238E27FC236}">
                <a16:creationId xmlns:a16="http://schemas.microsoft.com/office/drawing/2014/main" id="{30E0717E-B168-4399-9BB0-9872764F9C73}"/>
              </a:ext>
            </a:extLst>
          </p:cNvPr>
          <p:cNvSpPr/>
          <p:nvPr/>
        </p:nvSpPr>
        <p:spPr>
          <a:xfrm rot="20670924">
            <a:off x="8593458" y="4196493"/>
            <a:ext cx="684000" cy="216000"/>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7798" rIns="36000"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Oct</a:t>
            </a:r>
            <a:r>
              <a:rPr lang="en-AU" sz="827" kern="0">
                <a:solidFill>
                  <a:prstClr val="black">
                    <a:lumMod val="65000"/>
                    <a:lumOff val="35000"/>
                  </a:prstClr>
                </a:solidFill>
                <a:latin typeface="Calibri" panose="020F0502020204030204"/>
              </a:rPr>
              <a:t> </a:t>
            </a:r>
            <a:r>
              <a:rPr lang="en-AU" sz="1102" kern="0">
                <a:solidFill>
                  <a:prstClr val="black">
                    <a:lumMod val="65000"/>
                    <a:lumOff val="35000"/>
                  </a:prstClr>
                </a:solidFill>
                <a:latin typeface="Calibri" panose="020F0502020204030204"/>
              </a:rPr>
              <a:t>2021</a:t>
            </a:r>
          </a:p>
        </p:txBody>
      </p:sp>
      <p:grpSp>
        <p:nvGrpSpPr>
          <p:cNvPr id="57" name="Group 56">
            <a:extLst>
              <a:ext uri="{FF2B5EF4-FFF2-40B4-BE49-F238E27FC236}">
                <a16:creationId xmlns:a16="http://schemas.microsoft.com/office/drawing/2014/main" id="{12EF3179-6A65-443E-B448-39AD380F9AA7}"/>
              </a:ext>
            </a:extLst>
          </p:cNvPr>
          <p:cNvGrpSpPr/>
          <p:nvPr/>
        </p:nvGrpSpPr>
        <p:grpSpPr>
          <a:xfrm>
            <a:off x="5004611" y="4695435"/>
            <a:ext cx="900361" cy="940395"/>
            <a:chOff x="6063727" y="1685032"/>
            <a:chExt cx="1280058" cy="1280058"/>
          </a:xfrm>
        </p:grpSpPr>
        <p:pic>
          <p:nvPicPr>
            <p:cNvPr id="58" name="Graphic 57" descr="Car">
              <a:extLst>
                <a:ext uri="{FF2B5EF4-FFF2-40B4-BE49-F238E27FC236}">
                  <a16:creationId xmlns:a16="http://schemas.microsoft.com/office/drawing/2014/main" id="{CA9FFB6D-FDEE-429C-BA0B-4BF06844B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193351">
              <a:off x="6063727" y="1685032"/>
              <a:ext cx="1280058" cy="1280058"/>
            </a:xfrm>
            <a:prstGeom prst="rect">
              <a:avLst/>
            </a:prstGeom>
          </p:spPr>
        </p:pic>
        <p:sp>
          <p:nvSpPr>
            <p:cNvPr id="59" name="Flowchart: Connector 58">
              <a:extLst>
                <a:ext uri="{FF2B5EF4-FFF2-40B4-BE49-F238E27FC236}">
                  <a16:creationId xmlns:a16="http://schemas.microsoft.com/office/drawing/2014/main" id="{DA253EC8-1C08-4892-A119-3CA71094F649}"/>
                </a:ext>
              </a:extLst>
            </p:cNvPr>
            <p:cNvSpPr/>
            <p:nvPr/>
          </p:nvSpPr>
          <p:spPr>
            <a:xfrm>
              <a:off x="6967131" y="2258436"/>
              <a:ext cx="216000" cy="216000"/>
            </a:xfrm>
            <a:prstGeom prst="flowChartConnector">
              <a:avLst/>
            </a:prstGeom>
            <a:solidFill>
              <a:schemeClr val="tx2"/>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60" name="Flowchart: Connector 59">
              <a:extLst>
                <a:ext uri="{FF2B5EF4-FFF2-40B4-BE49-F238E27FC236}">
                  <a16:creationId xmlns:a16="http://schemas.microsoft.com/office/drawing/2014/main" id="{ACD4171B-6A05-4E14-B90C-763B16F292D7}"/>
                </a:ext>
              </a:extLst>
            </p:cNvPr>
            <p:cNvSpPr/>
            <p:nvPr/>
          </p:nvSpPr>
          <p:spPr>
            <a:xfrm>
              <a:off x="7017261" y="2312689"/>
              <a:ext cx="108000" cy="108000"/>
            </a:xfrm>
            <a:prstGeom prst="flowChartConnector">
              <a:avLst/>
            </a:prstGeom>
            <a:solidFill>
              <a:srgbClr val="E7E6E6"/>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61" name="Flowchart: Connector 60">
              <a:extLst>
                <a:ext uri="{FF2B5EF4-FFF2-40B4-BE49-F238E27FC236}">
                  <a16:creationId xmlns:a16="http://schemas.microsoft.com/office/drawing/2014/main" id="{76A67F41-48F2-479E-96E9-4F64EEE1A24C}"/>
                </a:ext>
              </a:extLst>
            </p:cNvPr>
            <p:cNvSpPr/>
            <p:nvPr/>
          </p:nvSpPr>
          <p:spPr>
            <a:xfrm>
              <a:off x="6372771" y="2517516"/>
              <a:ext cx="216000" cy="216000"/>
            </a:xfrm>
            <a:prstGeom prst="flowChartConnector">
              <a:avLst/>
            </a:prstGeom>
            <a:solidFill>
              <a:schemeClr val="tx1"/>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sp>
          <p:nvSpPr>
            <p:cNvPr id="62" name="Flowchart: Connector 61">
              <a:extLst>
                <a:ext uri="{FF2B5EF4-FFF2-40B4-BE49-F238E27FC236}">
                  <a16:creationId xmlns:a16="http://schemas.microsoft.com/office/drawing/2014/main" id="{F61D7BC6-6C62-406E-B97E-B0F985ECDD69}"/>
                </a:ext>
              </a:extLst>
            </p:cNvPr>
            <p:cNvSpPr/>
            <p:nvPr/>
          </p:nvSpPr>
          <p:spPr>
            <a:xfrm>
              <a:off x="6422901" y="2564149"/>
              <a:ext cx="108000" cy="108000"/>
            </a:xfrm>
            <a:prstGeom prst="flowChartConnector">
              <a:avLst/>
            </a:prstGeom>
            <a:solidFill>
              <a:srgbClr val="E7E6E6"/>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pic>
        <p:nvPicPr>
          <p:cNvPr id="78" name="Graphic 77" descr="Marker">
            <a:extLst>
              <a:ext uri="{FF2B5EF4-FFF2-40B4-BE49-F238E27FC236}">
                <a16:creationId xmlns:a16="http://schemas.microsoft.com/office/drawing/2014/main" id="{667DDED2-0ED6-4B19-9AE5-0B37A18169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17264" y="1499012"/>
            <a:ext cx="738955" cy="738955"/>
          </a:xfrm>
          <a:prstGeom prst="rect">
            <a:avLst/>
          </a:prstGeom>
        </p:spPr>
      </p:pic>
      <p:sp>
        <p:nvSpPr>
          <p:cNvPr id="79" name="Rectangle 78">
            <a:extLst>
              <a:ext uri="{FF2B5EF4-FFF2-40B4-BE49-F238E27FC236}">
                <a16:creationId xmlns:a16="http://schemas.microsoft.com/office/drawing/2014/main" id="{B6A38348-C5BE-4EBF-809E-9D5CB7FB5739}"/>
              </a:ext>
            </a:extLst>
          </p:cNvPr>
          <p:cNvSpPr/>
          <p:nvPr/>
        </p:nvSpPr>
        <p:spPr>
          <a:xfrm rot="20520403">
            <a:off x="10065746" y="3780813"/>
            <a:ext cx="612000" cy="216000"/>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0" tIns="37798" rIns="0" bIns="37798"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May 2022</a:t>
            </a:r>
          </a:p>
        </p:txBody>
      </p:sp>
      <p:sp>
        <p:nvSpPr>
          <p:cNvPr id="82" name="TextBox 81">
            <a:extLst>
              <a:ext uri="{FF2B5EF4-FFF2-40B4-BE49-F238E27FC236}">
                <a16:creationId xmlns:a16="http://schemas.microsoft.com/office/drawing/2014/main" id="{AA276AD9-E97B-4630-9B7D-432786876D22}"/>
              </a:ext>
            </a:extLst>
          </p:cNvPr>
          <p:cNvSpPr txBox="1"/>
          <p:nvPr/>
        </p:nvSpPr>
        <p:spPr>
          <a:xfrm>
            <a:off x="20733" y="5690089"/>
            <a:ext cx="1483981" cy="397673"/>
          </a:xfrm>
          <a:prstGeom prst="rect">
            <a:avLst/>
          </a:prstGeom>
          <a:noFill/>
        </p:spPr>
        <p:txBody>
          <a:bodyPr wrap="square" rtlCol="0">
            <a:spAutoFit/>
          </a:bodyPr>
          <a:lstStyle/>
          <a:p>
            <a:r>
              <a:rPr lang="en-AU" sz="992"/>
              <a:t>28 Nov 2017: AEMC made 5MS rule</a:t>
            </a:r>
          </a:p>
        </p:txBody>
      </p:sp>
      <p:sp>
        <p:nvSpPr>
          <p:cNvPr id="83" name="TextBox 82">
            <a:extLst>
              <a:ext uri="{FF2B5EF4-FFF2-40B4-BE49-F238E27FC236}">
                <a16:creationId xmlns:a16="http://schemas.microsoft.com/office/drawing/2014/main" id="{E0D61317-98E8-419D-8CCA-FACC78E754D9}"/>
              </a:ext>
            </a:extLst>
          </p:cNvPr>
          <p:cNvSpPr txBox="1"/>
          <p:nvPr/>
        </p:nvSpPr>
        <p:spPr>
          <a:xfrm>
            <a:off x="2597697" y="3489072"/>
            <a:ext cx="1211117" cy="397673"/>
          </a:xfrm>
          <a:prstGeom prst="rect">
            <a:avLst/>
          </a:prstGeom>
          <a:noFill/>
        </p:spPr>
        <p:txBody>
          <a:bodyPr wrap="square" rtlCol="0">
            <a:spAutoFit/>
          </a:bodyPr>
          <a:lstStyle/>
          <a:p>
            <a:r>
              <a:rPr lang="en-AU" sz="992"/>
              <a:t>6-Dec 2018: AEMC made GS rule</a:t>
            </a:r>
          </a:p>
        </p:txBody>
      </p:sp>
      <p:sp>
        <p:nvSpPr>
          <p:cNvPr id="84" name="TextBox 83">
            <a:extLst>
              <a:ext uri="{FF2B5EF4-FFF2-40B4-BE49-F238E27FC236}">
                <a16:creationId xmlns:a16="http://schemas.microsoft.com/office/drawing/2014/main" id="{E23569EF-608A-40AD-84E4-3F207C9A745D}"/>
              </a:ext>
            </a:extLst>
          </p:cNvPr>
          <p:cNvSpPr txBox="1"/>
          <p:nvPr/>
        </p:nvSpPr>
        <p:spPr>
          <a:xfrm>
            <a:off x="659253" y="4950636"/>
            <a:ext cx="1102867" cy="397673"/>
          </a:xfrm>
          <a:prstGeom prst="rect">
            <a:avLst/>
          </a:prstGeom>
          <a:noFill/>
        </p:spPr>
        <p:txBody>
          <a:bodyPr wrap="square" rtlCol="0">
            <a:spAutoFit/>
          </a:bodyPr>
          <a:lstStyle/>
          <a:p>
            <a:r>
              <a:rPr lang="en-AU" sz="992"/>
              <a:t>5MS Program established </a:t>
            </a:r>
          </a:p>
        </p:txBody>
      </p:sp>
      <p:sp>
        <p:nvSpPr>
          <p:cNvPr id="85" name="TextBox 84">
            <a:extLst>
              <a:ext uri="{FF2B5EF4-FFF2-40B4-BE49-F238E27FC236}">
                <a16:creationId xmlns:a16="http://schemas.microsoft.com/office/drawing/2014/main" id="{2A0A073F-0131-4382-90F7-2B5DE6909FB1}"/>
              </a:ext>
            </a:extLst>
          </p:cNvPr>
          <p:cNvSpPr txBox="1"/>
          <p:nvPr/>
        </p:nvSpPr>
        <p:spPr>
          <a:xfrm>
            <a:off x="6647527" y="2116713"/>
            <a:ext cx="1188944" cy="397673"/>
          </a:xfrm>
          <a:prstGeom prst="rect">
            <a:avLst/>
          </a:prstGeom>
          <a:noFill/>
        </p:spPr>
        <p:txBody>
          <a:bodyPr wrap="square" rtlCol="0">
            <a:spAutoFit/>
          </a:bodyPr>
          <a:lstStyle/>
          <a:p>
            <a:r>
              <a:rPr lang="en-AU" sz="992"/>
              <a:t> 9 Mar 2021: MDM system go-live</a:t>
            </a:r>
          </a:p>
        </p:txBody>
      </p:sp>
      <p:grpSp>
        <p:nvGrpSpPr>
          <p:cNvPr id="164" name="Group 163">
            <a:extLst>
              <a:ext uri="{FF2B5EF4-FFF2-40B4-BE49-F238E27FC236}">
                <a16:creationId xmlns:a16="http://schemas.microsoft.com/office/drawing/2014/main" id="{04927CE4-1C46-4DF6-8E90-A60FDC045282}"/>
              </a:ext>
            </a:extLst>
          </p:cNvPr>
          <p:cNvGrpSpPr/>
          <p:nvPr/>
        </p:nvGrpSpPr>
        <p:grpSpPr>
          <a:xfrm>
            <a:off x="4675970" y="3907323"/>
            <a:ext cx="1520629" cy="900004"/>
            <a:chOff x="3543184" y="3174386"/>
            <a:chExt cx="1379495" cy="816471"/>
          </a:xfrm>
        </p:grpSpPr>
        <p:sp>
          <p:nvSpPr>
            <p:cNvPr id="52" name="Arrow: Pentagon 51">
              <a:extLst>
                <a:ext uri="{FF2B5EF4-FFF2-40B4-BE49-F238E27FC236}">
                  <a16:creationId xmlns:a16="http://schemas.microsoft.com/office/drawing/2014/main" id="{9D5AF9DD-D23C-463F-89FF-7B2996D72AD6}"/>
                </a:ext>
              </a:extLst>
            </p:cNvPr>
            <p:cNvSpPr/>
            <p:nvPr/>
          </p:nvSpPr>
          <p:spPr>
            <a:xfrm>
              <a:off x="3612908" y="3176773"/>
              <a:ext cx="865181" cy="216000"/>
            </a:xfrm>
            <a:prstGeom prst="homePlate">
              <a:avLst/>
            </a:prstGeom>
            <a:solidFill>
              <a:schemeClr val="accent2">
                <a:lumMod val="90000"/>
                <a:lumOff val="10000"/>
              </a:schemeClr>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900" b="1" i="1"/>
                <a:t>3-month deferral</a:t>
              </a:r>
            </a:p>
          </p:txBody>
        </p:sp>
        <p:sp>
          <p:nvSpPr>
            <p:cNvPr id="66" name="Rectangle: Rounded Corners 65">
              <a:extLst>
                <a:ext uri="{FF2B5EF4-FFF2-40B4-BE49-F238E27FC236}">
                  <a16:creationId xmlns:a16="http://schemas.microsoft.com/office/drawing/2014/main" id="{3909FE94-12DF-4C34-9E29-815D7B37EBDD}"/>
                </a:ext>
              </a:extLst>
            </p:cNvPr>
            <p:cNvSpPr/>
            <p:nvPr/>
          </p:nvSpPr>
          <p:spPr>
            <a:xfrm>
              <a:off x="3543184" y="3174386"/>
              <a:ext cx="57600" cy="816471"/>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p:txBody>
        </p:sp>
        <p:sp>
          <p:nvSpPr>
            <p:cNvPr id="86" name="TextBox 85">
              <a:extLst>
                <a:ext uri="{FF2B5EF4-FFF2-40B4-BE49-F238E27FC236}">
                  <a16:creationId xmlns:a16="http://schemas.microsoft.com/office/drawing/2014/main" id="{679D6A76-6B8D-4869-BA84-FFC8C421D98F}"/>
                </a:ext>
              </a:extLst>
            </p:cNvPr>
            <p:cNvSpPr txBox="1"/>
            <p:nvPr/>
          </p:nvSpPr>
          <p:spPr>
            <a:xfrm>
              <a:off x="3600784" y="3444162"/>
              <a:ext cx="1321895" cy="499264"/>
            </a:xfrm>
            <a:prstGeom prst="rect">
              <a:avLst/>
            </a:prstGeom>
            <a:noFill/>
          </p:spPr>
          <p:txBody>
            <a:bodyPr wrap="square" rtlCol="0">
              <a:spAutoFit/>
            </a:bodyPr>
            <a:lstStyle/>
            <a:p>
              <a:r>
                <a:rPr lang="en-AU" sz="992"/>
                <a:t>9 Jul 2020: AEMC delayed both 5MS &amp; GS rule by 3 months</a:t>
              </a:r>
            </a:p>
          </p:txBody>
        </p:sp>
      </p:grpSp>
      <p:sp>
        <p:nvSpPr>
          <p:cNvPr id="163" name="TextBox 162">
            <a:extLst>
              <a:ext uri="{FF2B5EF4-FFF2-40B4-BE49-F238E27FC236}">
                <a16:creationId xmlns:a16="http://schemas.microsoft.com/office/drawing/2014/main" id="{BFB68924-5C77-4B38-8686-4B028D8907D4}"/>
              </a:ext>
            </a:extLst>
          </p:cNvPr>
          <p:cNvSpPr txBox="1"/>
          <p:nvPr/>
        </p:nvSpPr>
        <p:spPr>
          <a:xfrm>
            <a:off x="6736641" y="3587377"/>
            <a:ext cx="1652916" cy="549381"/>
          </a:xfrm>
          <a:prstGeom prst="rect">
            <a:avLst/>
          </a:prstGeom>
          <a:noFill/>
        </p:spPr>
        <p:txBody>
          <a:bodyPr wrap="square" rtlCol="0">
            <a:spAutoFit/>
          </a:bodyPr>
          <a:lstStyle/>
          <a:p>
            <a:r>
              <a:rPr lang="en-AU" sz="990"/>
              <a:t> 1 Apr 2021: 5-minute Bidding &amp; Settlement solution go-live</a:t>
            </a:r>
          </a:p>
        </p:txBody>
      </p:sp>
      <p:sp>
        <p:nvSpPr>
          <p:cNvPr id="166" name="TextBox 165">
            <a:extLst>
              <a:ext uri="{FF2B5EF4-FFF2-40B4-BE49-F238E27FC236}">
                <a16:creationId xmlns:a16="http://schemas.microsoft.com/office/drawing/2014/main" id="{A249A433-C4A3-44D5-8073-E10C2F1F7959}"/>
              </a:ext>
            </a:extLst>
          </p:cNvPr>
          <p:cNvSpPr txBox="1"/>
          <p:nvPr/>
        </p:nvSpPr>
        <p:spPr>
          <a:xfrm>
            <a:off x="8440529" y="3238072"/>
            <a:ext cx="1269773" cy="397673"/>
          </a:xfrm>
          <a:prstGeom prst="rect">
            <a:avLst/>
          </a:prstGeom>
          <a:noFill/>
        </p:spPr>
        <p:txBody>
          <a:bodyPr wrap="square" rtlCol="0">
            <a:spAutoFit/>
          </a:bodyPr>
          <a:lstStyle/>
          <a:p>
            <a:r>
              <a:rPr lang="en-AU" sz="992"/>
              <a:t>1-Oct: 5MS rule commencement</a:t>
            </a:r>
          </a:p>
        </p:txBody>
      </p:sp>
      <p:sp>
        <p:nvSpPr>
          <p:cNvPr id="167" name="TextBox 166">
            <a:extLst>
              <a:ext uri="{FF2B5EF4-FFF2-40B4-BE49-F238E27FC236}">
                <a16:creationId xmlns:a16="http://schemas.microsoft.com/office/drawing/2014/main" id="{8EB02158-7488-40AA-B470-B2F82F3A5DEE}"/>
              </a:ext>
            </a:extLst>
          </p:cNvPr>
          <p:cNvSpPr txBox="1"/>
          <p:nvPr/>
        </p:nvSpPr>
        <p:spPr>
          <a:xfrm>
            <a:off x="9574474" y="2652562"/>
            <a:ext cx="1269773" cy="397673"/>
          </a:xfrm>
          <a:prstGeom prst="rect">
            <a:avLst/>
          </a:prstGeom>
          <a:noFill/>
        </p:spPr>
        <p:txBody>
          <a:bodyPr wrap="square" rtlCol="0">
            <a:spAutoFit/>
          </a:bodyPr>
          <a:lstStyle/>
          <a:p>
            <a:pPr algn="ctr"/>
            <a:r>
              <a:rPr lang="en-AU" sz="992"/>
              <a:t>1-May: GS rule commencement</a:t>
            </a:r>
          </a:p>
        </p:txBody>
      </p:sp>
      <p:graphicFrame>
        <p:nvGraphicFramePr>
          <p:cNvPr id="184" name="Table 184">
            <a:extLst>
              <a:ext uri="{FF2B5EF4-FFF2-40B4-BE49-F238E27FC236}">
                <a16:creationId xmlns:a16="http://schemas.microsoft.com/office/drawing/2014/main" id="{67E38EB9-72FC-4931-ACB6-EA6BB77096DE}"/>
              </a:ext>
            </a:extLst>
          </p:cNvPr>
          <p:cNvGraphicFramePr>
            <a:graphicFrameLocks noGrp="1"/>
          </p:cNvGraphicFramePr>
          <p:nvPr/>
        </p:nvGraphicFramePr>
        <p:xfrm>
          <a:off x="7641909" y="6184217"/>
          <a:ext cx="2464194" cy="1070760"/>
        </p:xfrm>
        <a:graphic>
          <a:graphicData uri="http://schemas.openxmlformats.org/drawingml/2006/table">
            <a:tbl>
              <a:tblPr firstRow="1" bandRow="1">
                <a:tableStyleId>{22838BEF-8BB2-4498-84A7-C5851F593DF1}</a:tableStyleId>
              </a:tblPr>
              <a:tblGrid>
                <a:gridCol w="709632">
                  <a:extLst>
                    <a:ext uri="{9D8B030D-6E8A-4147-A177-3AD203B41FA5}">
                      <a16:colId xmlns:a16="http://schemas.microsoft.com/office/drawing/2014/main" val="4082184914"/>
                    </a:ext>
                  </a:extLst>
                </a:gridCol>
                <a:gridCol w="1754562">
                  <a:extLst>
                    <a:ext uri="{9D8B030D-6E8A-4147-A177-3AD203B41FA5}">
                      <a16:colId xmlns:a16="http://schemas.microsoft.com/office/drawing/2014/main" val="399568914"/>
                    </a:ext>
                  </a:extLst>
                </a:gridCol>
              </a:tblGrid>
              <a:tr h="251989">
                <a:tc>
                  <a:txBody>
                    <a:bodyPr/>
                    <a:lstStyle/>
                    <a:p>
                      <a:pPr algn="ctr"/>
                      <a:r>
                        <a:rPr lang="en-AU" sz="1100" b="0">
                          <a:solidFill>
                            <a:schemeClr val="tx1">
                              <a:lumMod val="90000"/>
                              <a:lumOff val="10000"/>
                            </a:schemeClr>
                          </a:solidFill>
                        </a:rPr>
                        <a:t>Icon</a:t>
                      </a:r>
                    </a:p>
                  </a:txBody>
                  <a:tcPr marL="39683" marR="39683" marT="39683" marB="39683"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000" b="0" kern="1200">
                          <a:solidFill>
                            <a:schemeClr val="tx1">
                              <a:lumMod val="90000"/>
                              <a:lumOff val="10000"/>
                            </a:schemeClr>
                          </a:solidFill>
                          <a:latin typeface="+mn-lt"/>
                          <a:ea typeface="+mn-ea"/>
                          <a:cs typeface="+mn-cs"/>
                        </a:rPr>
                        <a:t>Decision-maker</a:t>
                      </a:r>
                      <a:endParaRPr lang="en-AU" sz="1300" b="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131931771"/>
                  </a:ext>
                </a:extLst>
              </a:tr>
              <a:tr h="408782">
                <a:tc>
                  <a:txBody>
                    <a:bodyPr/>
                    <a:lstStyle/>
                    <a:p>
                      <a:endParaRPr lang="en-AU" sz="170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AU" sz="1100"/>
                        <a:t>Regulatory</a:t>
                      </a:r>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95710458"/>
                  </a:ext>
                </a:extLst>
              </a:tr>
              <a:tr h="408782">
                <a:tc>
                  <a:txBody>
                    <a:bodyPr/>
                    <a:lstStyle/>
                    <a:p>
                      <a:endParaRPr lang="en-AU" sz="170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AU" sz="1100"/>
                        <a:t>AEMO/ 5MS Program</a:t>
                      </a:r>
                      <a:endParaRPr lang="en-AU" sz="1700"/>
                    </a:p>
                  </a:txBody>
                  <a:tcPr marL="100796" marR="100796" marT="50398" marB="50398"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9569138"/>
                  </a:ext>
                </a:extLst>
              </a:tr>
            </a:tbl>
          </a:graphicData>
        </a:graphic>
      </p:graphicFrame>
      <p:grpSp>
        <p:nvGrpSpPr>
          <p:cNvPr id="168" name="Group 167">
            <a:extLst>
              <a:ext uri="{FF2B5EF4-FFF2-40B4-BE49-F238E27FC236}">
                <a16:creationId xmlns:a16="http://schemas.microsoft.com/office/drawing/2014/main" id="{1DB0B790-9E8A-488D-B9D9-52CB5D6E98F4}"/>
              </a:ext>
            </a:extLst>
          </p:cNvPr>
          <p:cNvGrpSpPr/>
          <p:nvPr/>
        </p:nvGrpSpPr>
        <p:grpSpPr>
          <a:xfrm>
            <a:off x="7802503" y="6508714"/>
            <a:ext cx="405832" cy="284055"/>
            <a:chOff x="8439151" y="4859338"/>
            <a:chExt cx="876300" cy="803275"/>
          </a:xfrm>
        </p:grpSpPr>
        <p:sp>
          <p:nvSpPr>
            <p:cNvPr id="169" name="Rectangle 136">
              <a:extLst>
                <a:ext uri="{FF2B5EF4-FFF2-40B4-BE49-F238E27FC236}">
                  <a16:creationId xmlns:a16="http://schemas.microsoft.com/office/drawing/2014/main" id="{D460E995-69A5-43DE-A2B2-0D3C9954A369}"/>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0" name="Rectangle 137">
              <a:extLst>
                <a:ext uri="{FF2B5EF4-FFF2-40B4-BE49-F238E27FC236}">
                  <a16:creationId xmlns:a16="http://schemas.microsoft.com/office/drawing/2014/main" id="{2C9EB1F5-C661-4A33-9562-1A852534DD07}"/>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1" name="Oval 138">
              <a:extLst>
                <a:ext uri="{FF2B5EF4-FFF2-40B4-BE49-F238E27FC236}">
                  <a16:creationId xmlns:a16="http://schemas.microsoft.com/office/drawing/2014/main" id="{7FBEE0AA-8F92-4E13-AB94-18A13812017A}"/>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2" name="Freeform 139">
              <a:extLst>
                <a:ext uri="{FF2B5EF4-FFF2-40B4-BE49-F238E27FC236}">
                  <a16:creationId xmlns:a16="http://schemas.microsoft.com/office/drawing/2014/main" id="{AC45343E-29D9-4894-92D7-917B28E041F9}"/>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3" name="Freeform 140">
              <a:extLst>
                <a:ext uri="{FF2B5EF4-FFF2-40B4-BE49-F238E27FC236}">
                  <a16:creationId xmlns:a16="http://schemas.microsoft.com/office/drawing/2014/main" id="{C2D83DE6-7D50-42DB-97B7-3EA48B42AEBB}"/>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4" name="Rectangle 141">
              <a:extLst>
                <a:ext uri="{FF2B5EF4-FFF2-40B4-BE49-F238E27FC236}">
                  <a16:creationId xmlns:a16="http://schemas.microsoft.com/office/drawing/2014/main" id="{FE5785DD-5627-432D-B873-2A96E5CC1634}"/>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5" name="Freeform 142">
              <a:extLst>
                <a:ext uri="{FF2B5EF4-FFF2-40B4-BE49-F238E27FC236}">
                  <a16:creationId xmlns:a16="http://schemas.microsoft.com/office/drawing/2014/main" id="{A88572D2-CA0C-4DC0-BF62-C3CC868FF797}"/>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6" name="Freeform 143">
              <a:extLst>
                <a:ext uri="{FF2B5EF4-FFF2-40B4-BE49-F238E27FC236}">
                  <a16:creationId xmlns:a16="http://schemas.microsoft.com/office/drawing/2014/main" id="{06F8CA6C-6A72-458A-8A1E-B5FE87490501}"/>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7" name="Rectangle 144">
              <a:extLst>
                <a:ext uri="{FF2B5EF4-FFF2-40B4-BE49-F238E27FC236}">
                  <a16:creationId xmlns:a16="http://schemas.microsoft.com/office/drawing/2014/main" id="{BB7BF071-64BA-4322-BE61-B4089D78F5EA}"/>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8" name="Freeform 145">
              <a:extLst>
                <a:ext uri="{FF2B5EF4-FFF2-40B4-BE49-F238E27FC236}">
                  <a16:creationId xmlns:a16="http://schemas.microsoft.com/office/drawing/2014/main" id="{4F398B46-A681-4B10-A939-77F9DA8EA6C5}"/>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79" name="Line 146">
              <a:extLst>
                <a:ext uri="{FF2B5EF4-FFF2-40B4-BE49-F238E27FC236}">
                  <a16:creationId xmlns:a16="http://schemas.microsoft.com/office/drawing/2014/main" id="{CAED0365-26EB-4EC5-B405-0035D3689054}"/>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80" name="Line 147">
              <a:extLst>
                <a:ext uri="{FF2B5EF4-FFF2-40B4-BE49-F238E27FC236}">
                  <a16:creationId xmlns:a16="http://schemas.microsoft.com/office/drawing/2014/main" id="{7B0D2AC6-CB8E-4FEB-B02E-59C1E70AA144}"/>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81" name="Line 148">
              <a:extLst>
                <a:ext uri="{FF2B5EF4-FFF2-40B4-BE49-F238E27FC236}">
                  <a16:creationId xmlns:a16="http://schemas.microsoft.com/office/drawing/2014/main" id="{31200367-9D41-41B2-83EA-71E384605EA8}"/>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182" name="Freeform 149">
              <a:extLst>
                <a:ext uri="{FF2B5EF4-FFF2-40B4-BE49-F238E27FC236}">
                  <a16:creationId xmlns:a16="http://schemas.microsoft.com/office/drawing/2014/main" id="{15CF965F-E5EB-4E8C-BA10-66CEDAE64997}"/>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sp>
        <p:nvSpPr>
          <p:cNvPr id="186" name="TextBox 185">
            <a:extLst>
              <a:ext uri="{FF2B5EF4-FFF2-40B4-BE49-F238E27FC236}">
                <a16:creationId xmlns:a16="http://schemas.microsoft.com/office/drawing/2014/main" id="{3F33D39D-DD54-49C6-92EA-761C5E6364B9}"/>
              </a:ext>
            </a:extLst>
          </p:cNvPr>
          <p:cNvSpPr txBox="1"/>
          <p:nvPr/>
        </p:nvSpPr>
        <p:spPr>
          <a:xfrm>
            <a:off x="8270686" y="5896227"/>
            <a:ext cx="942887" cy="245003"/>
          </a:xfrm>
          <a:prstGeom prst="rect">
            <a:avLst/>
          </a:prstGeom>
          <a:noFill/>
        </p:spPr>
        <p:txBody>
          <a:bodyPr wrap="none" rtlCol="0">
            <a:spAutoFit/>
          </a:bodyPr>
          <a:lstStyle/>
          <a:p>
            <a:r>
              <a:rPr lang="en-AU" sz="992" b="1">
                <a:solidFill>
                  <a:schemeClr val="tx1">
                    <a:lumMod val="90000"/>
                    <a:lumOff val="10000"/>
                  </a:schemeClr>
                </a:solidFill>
              </a:rPr>
              <a:t>Reference Key</a:t>
            </a:r>
          </a:p>
        </p:txBody>
      </p:sp>
      <p:pic>
        <p:nvPicPr>
          <p:cNvPr id="273" name="Picture 272">
            <a:extLst>
              <a:ext uri="{FF2B5EF4-FFF2-40B4-BE49-F238E27FC236}">
                <a16:creationId xmlns:a16="http://schemas.microsoft.com/office/drawing/2014/main" id="{2048B76F-30C4-4AF4-BB32-48EC27BC7857}"/>
              </a:ext>
            </a:extLst>
          </p:cNvPr>
          <p:cNvPicPr>
            <a:picLocks noChangeAspect="1"/>
          </p:cNvPicPr>
          <p:nvPr/>
        </p:nvPicPr>
        <p:blipFill>
          <a:blip r:embed="rId8"/>
          <a:stretch>
            <a:fillRect/>
          </a:stretch>
        </p:blipFill>
        <p:spPr>
          <a:xfrm>
            <a:off x="1396963" y="3328448"/>
            <a:ext cx="1048943" cy="941908"/>
          </a:xfrm>
          <a:prstGeom prst="rect">
            <a:avLst/>
          </a:prstGeom>
        </p:spPr>
      </p:pic>
      <p:pic>
        <p:nvPicPr>
          <p:cNvPr id="274" name="Graphic 273" descr="Group brainstorm">
            <a:extLst>
              <a:ext uri="{FF2B5EF4-FFF2-40B4-BE49-F238E27FC236}">
                <a16:creationId xmlns:a16="http://schemas.microsoft.com/office/drawing/2014/main" id="{38365446-1676-44D5-9BFB-0839C56DA9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2255" y="4337484"/>
            <a:ext cx="660504" cy="660504"/>
          </a:xfrm>
          <a:prstGeom prst="rect">
            <a:avLst/>
          </a:prstGeom>
        </p:spPr>
      </p:pic>
      <p:pic>
        <p:nvPicPr>
          <p:cNvPr id="275" name="Graphic 274" descr="Group brainstorm">
            <a:extLst>
              <a:ext uri="{FF2B5EF4-FFF2-40B4-BE49-F238E27FC236}">
                <a16:creationId xmlns:a16="http://schemas.microsoft.com/office/drawing/2014/main" id="{E858C160-85F0-4CC5-B0B4-0496657820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1556" y="6833174"/>
            <a:ext cx="405832" cy="405832"/>
          </a:xfrm>
          <a:prstGeom prst="rect">
            <a:avLst/>
          </a:prstGeom>
        </p:spPr>
      </p:pic>
      <p:grpSp>
        <p:nvGrpSpPr>
          <p:cNvPr id="286" name="Group 285">
            <a:extLst>
              <a:ext uri="{FF2B5EF4-FFF2-40B4-BE49-F238E27FC236}">
                <a16:creationId xmlns:a16="http://schemas.microsoft.com/office/drawing/2014/main" id="{9C7D7F97-A35E-4F41-852D-63B4C2979B35}"/>
              </a:ext>
            </a:extLst>
          </p:cNvPr>
          <p:cNvGrpSpPr/>
          <p:nvPr/>
        </p:nvGrpSpPr>
        <p:grpSpPr>
          <a:xfrm>
            <a:off x="8560019" y="2792951"/>
            <a:ext cx="467464" cy="429542"/>
            <a:chOff x="7239673" y="7012800"/>
            <a:chExt cx="247650" cy="247650"/>
          </a:xfrm>
          <a:solidFill>
            <a:srgbClr val="92D050"/>
          </a:solidFill>
        </p:grpSpPr>
        <p:sp>
          <p:nvSpPr>
            <p:cNvPr id="287" name="Freeform: Shape 286">
              <a:extLst>
                <a:ext uri="{FF2B5EF4-FFF2-40B4-BE49-F238E27FC236}">
                  <a16:creationId xmlns:a16="http://schemas.microsoft.com/office/drawing/2014/main" id="{34962691-00C3-4B05-81A0-85518B35EBD1}"/>
                </a:ext>
              </a:extLst>
            </p:cNvPr>
            <p:cNvSpPr/>
            <p:nvPr/>
          </p:nvSpPr>
          <p:spPr>
            <a:xfrm>
              <a:off x="7239673" y="7012800"/>
              <a:ext cx="247650" cy="247650"/>
            </a:xfrm>
            <a:custGeom>
              <a:avLst/>
              <a:gdLst>
                <a:gd name="connsiteX0" fmla="*/ 248222 w 247650"/>
                <a:gd name="connsiteY0" fmla="*/ 124111 h 247650"/>
                <a:gd name="connsiteX1" fmla="*/ 124111 w 247650"/>
                <a:gd name="connsiteY1" fmla="*/ 248222 h 247650"/>
                <a:gd name="connsiteX2" fmla="*/ 0 w 247650"/>
                <a:gd name="connsiteY2" fmla="*/ 124111 h 247650"/>
                <a:gd name="connsiteX3" fmla="*/ 124111 w 247650"/>
                <a:gd name="connsiteY3" fmla="*/ 0 h 247650"/>
                <a:gd name="connsiteX4" fmla="*/ 248222 w 247650"/>
                <a:gd name="connsiteY4" fmla="*/ 124111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248222" y="124111"/>
                  </a:moveTo>
                  <a:cubicBezTo>
                    <a:pt x="248222" y="192655"/>
                    <a:pt x="192655" y="248222"/>
                    <a:pt x="124111" y="248222"/>
                  </a:cubicBezTo>
                  <a:cubicBezTo>
                    <a:pt x="55566" y="248222"/>
                    <a:pt x="0" y="192655"/>
                    <a:pt x="0" y="124111"/>
                  </a:cubicBezTo>
                  <a:cubicBezTo>
                    <a:pt x="0" y="55566"/>
                    <a:pt x="55566" y="0"/>
                    <a:pt x="124111" y="0"/>
                  </a:cubicBezTo>
                  <a:cubicBezTo>
                    <a:pt x="192655" y="0"/>
                    <a:pt x="248222" y="55566"/>
                    <a:pt x="248222" y="124111"/>
                  </a:cubicBezTo>
                  <a:close/>
                </a:path>
              </a:pathLst>
            </a:custGeom>
            <a:grp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sp>
          <p:nvSpPr>
            <p:cNvPr id="288" name="Freeform: Shape 287">
              <a:extLst>
                <a:ext uri="{FF2B5EF4-FFF2-40B4-BE49-F238E27FC236}">
                  <a16:creationId xmlns:a16="http://schemas.microsoft.com/office/drawing/2014/main" id="{864ECD3B-06A1-447B-A606-5E6F765B6EFF}"/>
                </a:ext>
              </a:extLst>
            </p:cNvPr>
            <p:cNvSpPr/>
            <p:nvPr/>
          </p:nvSpPr>
          <p:spPr>
            <a:xfrm>
              <a:off x="7303985" y="7080165"/>
              <a:ext cx="152400" cy="133350"/>
            </a:xfrm>
            <a:custGeom>
              <a:avLst/>
              <a:gdLst>
                <a:gd name="connsiteX0" fmla="*/ 23813 w 152400"/>
                <a:gd name="connsiteY0" fmla="*/ 73615 h 133350"/>
                <a:gd name="connsiteX1" fmla="*/ 0 w 152400"/>
                <a:gd name="connsiteY1" fmla="*/ 59328 h 133350"/>
                <a:gd name="connsiteX2" fmla="*/ 23813 w 152400"/>
                <a:gd name="connsiteY2" fmla="*/ 140290 h 133350"/>
                <a:gd name="connsiteX3" fmla="*/ 152971 w 152400"/>
                <a:gd name="connsiteY3" fmla="*/ 3321 h 133350"/>
                <a:gd name="connsiteX4" fmla="*/ 23813 w 152400"/>
                <a:gd name="connsiteY4" fmla="*/ 7361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3350">
                  <a:moveTo>
                    <a:pt x="23813" y="73615"/>
                  </a:moveTo>
                  <a:lnTo>
                    <a:pt x="0" y="59328"/>
                  </a:lnTo>
                  <a:lnTo>
                    <a:pt x="23813" y="140290"/>
                  </a:lnTo>
                  <a:cubicBezTo>
                    <a:pt x="23813" y="140290"/>
                    <a:pt x="76771" y="31896"/>
                    <a:pt x="152971" y="3321"/>
                  </a:cubicBezTo>
                  <a:cubicBezTo>
                    <a:pt x="120872" y="-10871"/>
                    <a:pt x="73247" y="21895"/>
                    <a:pt x="23813" y="73615"/>
                  </a:cubicBezTo>
                  <a:close/>
                </a:path>
              </a:pathLst>
            </a:custGeom>
            <a:solidFill>
              <a:schemeClr val="bg1"/>
            </a:solid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grpSp>
      <p:pic>
        <p:nvPicPr>
          <p:cNvPr id="290" name="Graphic 289" descr="Group brainstorm">
            <a:extLst>
              <a:ext uri="{FF2B5EF4-FFF2-40B4-BE49-F238E27FC236}">
                <a16:creationId xmlns:a16="http://schemas.microsoft.com/office/drawing/2014/main" id="{C633E656-2D4C-4761-88FE-2C55A6F7E7E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95251" y="5217926"/>
            <a:ext cx="468310" cy="468310"/>
          </a:xfrm>
          <a:prstGeom prst="rect">
            <a:avLst/>
          </a:prstGeom>
        </p:spPr>
      </p:pic>
      <p:sp>
        <p:nvSpPr>
          <p:cNvPr id="162" name="TextBox 161">
            <a:extLst>
              <a:ext uri="{FF2B5EF4-FFF2-40B4-BE49-F238E27FC236}">
                <a16:creationId xmlns:a16="http://schemas.microsoft.com/office/drawing/2014/main" id="{03EF1FA0-25FF-4EB7-AF5E-BC010F3ECA53}"/>
              </a:ext>
            </a:extLst>
          </p:cNvPr>
          <p:cNvSpPr txBox="1"/>
          <p:nvPr/>
        </p:nvSpPr>
        <p:spPr>
          <a:xfrm>
            <a:off x="1403053" y="4238018"/>
            <a:ext cx="1372789" cy="397673"/>
          </a:xfrm>
          <a:prstGeom prst="rect">
            <a:avLst/>
          </a:prstGeom>
          <a:noFill/>
        </p:spPr>
        <p:txBody>
          <a:bodyPr wrap="square" rtlCol="0">
            <a:spAutoFit/>
          </a:bodyPr>
          <a:lstStyle/>
          <a:p>
            <a:r>
              <a:rPr lang="en-AU" sz="992"/>
              <a:t>Industry Working Groups established</a:t>
            </a:r>
          </a:p>
        </p:txBody>
      </p:sp>
      <p:grpSp>
        <p:nvGrpSpPr>
          <p:cNvPr id="216" name="Group 215">
            <a:extLst>
              <a:ext uri="{FF2B5EF4-FFF2-40B4-BE49-F238E27FC236}">
                <a16:creationId xmlns:a16="http://schemas.microsoft.com/office/drawing/2014/main" id="{7EAE0501-3FCE-41BA-8DF7-E5EC815B070D}"/>
              </a:ext>
            </a:extLst>
          </p:cNvPr>
          <p:cNvGrpSpPr/>
          <p:nvPr/>
        </p:nvGrpSpPr>
        <p:grpSpPr>
          <a:xfrm>
            <a:off x="10171508" y="4506800"/>
            <a:ext cx="417290" cy="295538"/>
            <a:chOff x="8439151" y="4859338"/>
            <a:chExt cx="876300" cy="803275"/>
          </a:xfrm>
        </p:grpSpPr>
        <p:sp>
          <p:nvSpPr>
            <p:cNvPr id="244" name="Rectangle 136">
              <a:extLst>
                <a:ext uri="{FF2B5EF4-FFF2-40B4-BE49-F238E27FC236}">
                  <a16:creationId xmlns:a16="http://schemas.microsoft.com/office/drawing/2014/main" id="{52EA90AE-D5AD-4BC2-81ED-A027D906CA84}"/>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5" name="Rectangle 137">
              <a:extLst>
                <a:ext uri="{FF2B5EF4-FFF2-40B4-BE49-F238E27FC236}">
                  <a16:creationId xmlns:a16="http://schemas.microsoft.com/office/drawing/2014/main" id="{8E63C06A-BA99-4BE9-A9B8-E296C89A9284}"/>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6" name="Oval 138">
              <a:extLst>
                <a:ext uri="{FF2B5EF4-FFF2-40B4-BE49-F238E27FC236}">
                  <a16:creationId xmlns:a16="http://schemas.microsoft.com/office/drawing/2014/main" id="{791175C1-D1A7-4BFF-915D-E743D12DD3B7}"/>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7" name="Freeform 139">
              <a:extLst>
                <a:ext uri="{FF2B5EF4-FFF2-40B4-BE49-F238E27FC236}">
                  <a16:creationId xmlns:a16="http://schemas.microsoft.com/office/drawing/2014/main" id="{3AA6A865-A439-43A7-98F8-56F32B8A5C74}"/>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8" name="Freeform 140">
              <a:extLst>
                <a:ext uri="{FF2B5EF4-FFF2-40B4-BE49-F238E27FC236}">
                  <a16:creationId xmlns:a16="http://schemas.microsoft.com/office/drawing/2014/main" id="{C1521E84-C777-4079-BDE6-1E0AE9C8ED6C}"/>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49" name="Rectangle 141">
              <a:extLst>
                <a:ext uri="{FF2B5EF4-FFF2-40B4-BE49-F238E27FC236}">
                  <a16:creationId xmlns:a16="http://schemas.microsoft.com/office/drawing/2014/main" id="{45A2F23F-8F76-4572-8B2A-BAFD4B133D54}"/>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0" name="Freeform 142">
              <a:extLst>
                <a:ext uri="{FF2B5EF4-FFF2-40B4-BE49-F238E27FC236}">
                  <a16:creationId xmlns:a16="http://schemas.microsoft.com/office/drawing/2014/main" id="{D0420B86-A458-4366-8CFA-85248607D62D}"/>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1" name="Freeform 143">
              <a:extLst>
                <a:ext uri="{FF2B5EF4-FFF2-40B4-BE49-F238E27FC236}">
                  <a16:creationId xmlns:a16="http://schemas.microsoft.com/office/drawing/2014/main" id="{5D8C4F9B-EC5A-40BE-B6F8-4AFE5F40D687}"/>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2" name="Rectangle 144">
              <a:extLst>
                <a:ext uri="{FF2B5EF4-FFF2-40B4-BE49-F238E27FC236}">
                  <a16:creationId xmlns:a16="http://schemas.microsoft.com/office/drawing/2014/main" id="{BD09E3FA-F732-4B77-A787-C9E77E2B958D}"/>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3" name="Freeform 145">
              <a:extLst>
                <a:ext uri="{FF2B5EF4-FFF2-40B4-BE49-F238E27FC236}">
                  <a16:creationId xmlns:a16="http://schemas.microsoft.com/office/drawing/2014/main" id="{A2262AB6-3EF1-42D7-95C4-2F3C81972257}"/>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4" name="Line 146">
              <a:extLst>
                <a:ext uri="{FF2B5EF4-FFF2-40B4-BE49-F238E27FC236}">
                  <a16:creationId xmlns:a16="http://schemas.microsoft.com/office/drawing/2014/main" id="{07F72230-5B57-417A-9812-47F952F1E8F9}"/>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5" name="Line 147">
              <a:extLst>
                <a:ext uri="{FF2B5EF4-FFF2-40B4-BE49-F238E27FC236}">
                  <a16:creationId xmlns:a16="http://schemas.microsoft.com/office/drawing/2014/main" id="{534DA090-2A74-48EE-A1D0-930D049BAFBF}"/>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6" name="Line 148">
              <a:extLst>
                <a:ext uri="{FF2B5EF4-FFF2-40B4-BE49-F238E27FC236}">
                  <a16:creationId xmlns:a16="http://schemas.microsoft.com/office/drawing/2014/main" id="{D0962A74-9112-4A6E-899F-C39C4F9F68F9}"/>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57" name="Freeform 149">
              <a:extLst>
                <a:ext uri="{FF2B5EF4-FFF2-40B4-BE49-F238E27FC236}">
                  <a16:creationId xmlns:a16="http://schemas.microsoft.com/office/drawing/2014/main" id="{57D3B26A-17F8-4A35-ACD1-88AE7C87772F}"/>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pic>
        <p:nvPicPr>
          <p:cNvPr id="23" name="Graphic 22" descr="Sun">
            <a:extLst>
              <a:ext uri="{FF2B5EF4-FFF2-40B4-BE49-F238E27FC236}">
                <a16:creationId xmlns:a16="http://schemas.microsoft.com/office/drawing/2014/main" id="{5138079D-B11C-4678-BC4A-BD21DC5E0FE6}"/>
              </a:ext>
            </a:extLst>
          </p:cNvPr>
          <p:cNvPicPr>
            <a:picLocks noChangeAspect="1"/>
          </p:cNvPicPr>
          <p:nvPr/>
        </p:nvPicPr>
        <p:blipFill>
          <a:blip r:embed="rId15">
            <a:duotone>
              <a:schemeClr val="accent4">
                <a:shade val="45000"/>
                <a:satMod val="135000"/>
              </a:schemeClr>
              <a:prstClr val="white"/>
            </a:duotone>
            <a:lum bright="25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292" y="1558617"/>
            <a:ext cx="914400" cy="914400"/>
          </a:xfrm>
          <a:prstGeom prst="rect">
            <a:avLst/>
          </a:prstGeom>
        </p:spPr>
      </p:pic>
      <p:sp>
        <p:nvSpPr>
          <p:cNvPr id="259" name="Rectangle 258">
            <a:extLst>
              <a:ext uri="{FF2B5EF4-FFF2-40B4-BE49-F238E27FC236}">
                <a16:creationId xmlns:a16="http://schemas.microsoft.com/office/drawing/2014/main" id="{B2355CC2-44C4-49CB-8742-78BE9DAA2F7A}"/>
              </a:ext>
            </a:extLst>
          </p:cNvPr>
          <p:cNvSpPr/>
          <p:nvPr/>
        </p:nvSpPr>
        <p:spPr>
          <a:xfrm>
            <a:off x="1170985" y="1648121"/>
            <a:ext cx="4103155" cy="646331"/>
          </a:xfrm>
          <a:prstGeom prst="rect">
            <a:avLst/>
          </a:prstGeom>
          <a:solidFill>
            <a:schemeClr val="bg2">
              <a:lumMod val="90000"/>
            </a:schemeClr>
          </a:solidFill>
          <a:ln w="12700">
            <a:noFill/>
          </a:ln>
          <a:effectLst>
            <a:outerShdw blurRad="50800" dist="38100" dir="5400000" algn="t" rotWithShape="0">
              <a:prstClr val="black">
                <a:alpha val="40000"/>
              </a:prstClr>
            </a:outerShdw>
          </a:effectLst>
        </p:spPr>
        <p:txBody>
          <a:bodyPr wrap="square">
            <a:spAutoFit/>
          </a:bodyPr>
          <a:lstStyle/>
          <a:p>
            <a:r>
              <a:rPr lang="en-AU" sz="1200" i="1">
                <a:solidFill>
                  <a:schemeClr val="tx1">
                    <a:lumMod val="75000"/>
                    <a:lumOff val="25000"/>
                  </a:schemeClr>
                </a:solidFill>
              </a:rPr>
              <a:t>AEMO is working with industry to implement changes arising from an AEMC Final Determination to implement Five-Minute Settlement (5MS) and Global Settlement (GS) rules.</a:t>
            </a:r>
          </a:p>
        </p:txBody>
      </p:sp>
      <p:grpSp>
        <p:nvGrpSpPr>
          <p:cNvPr id="260" name="Group 259">
            <a:extLst>
              <a:ext uri="{FF2B5EF4-FFF2-40B4-BE49-F238E27FC236}">
                <a16:creationId xmlns:a16="http://schemas.microsoft.com/office/drawing/2014/main" id="{16267256-E881-4A9D-B64B-9E71C695B302}"/>
              </a:ext>
            </a:extLst>
          </p:cNvPr>
          <p:cNvGrpSpPr/>
          <p:nvPr/>
        </p:nvGrpSpPr>
        <p:grpSpPr>
          <a:xfrm>
            <a:off x="8793789" y="4733713"/>
            <a:ext cx="417290" cy="295538"/>
            <a:chOff x="8439151" y="4859338"/>
            <a:chExt cx="876300" cy="803275"/>
          </a:xfrm>
        </p:grpSpPr>
        <p:sp>
          <p:nvSpPr>
            <p:cNvPr id="261" name="Rectangle 136">
              <a:extLst>
                <a:ext uri="{FF2B5EF4-FFF2-40B4-BE49-F238E27FC236}">
                  <a16:creationId xmlns:a16="http://schemas.microsoft.com/office/drawing/2014/main" id="{4442E552-7AB0-4573-826A-124960F5730B}"/>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2" name="Rectangle 137">
              <a:extLst>
                <a:ext uri="{FF2B5EF4-FFF2-40B4-BE49-F238E27FC236}">
                  <a16:creationId xmlns:a16="http://schemas.microsoft.com/office/drawing/2014/main" id="{86872E26-5AE8-4518-A245-B3CD988218DD}"/>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3" name="Oval 138">
              <a:extLst>
                <a:ext uri="{FF2B5EF4-FFF2-40B4-BE49-F238E27FC236}">
                  <a16:creationId xmlns:a16="http://schemas.microsoft.com/office/drawing/2014/main" id="{590D6471-E9B5-43CB-93DD-AACECA52CFA4}"/>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4" name="Freeform 139">
              <a:extLst>
                <a:ext uri="{FF2B5EF4-FFF2-40B4-BE49-F238E27FC236}">
                  <a16:creationId xmlns:a16="http://schemas.microsoft.com/office/drawing/2014/main" id="{E5DA3C60-A7BC-407F-99F8-C0A8E2B86301}"/>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5" name="Freeform 140">
              <a:extLst>
                <a:ext uri="{FF2B5EF4-FFF2-40B4-BE49-F238E27FC236}">
                  <a16:creationId xmlns:a16="http://schemas.microsoft.com/office/drawing/2014/main" id="{7C86AB1B-6A6B-4516-8B8B-0143C9C69A2F}"/>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6" name="Rectangle 141">
              <a:extLst>
                <a:ext uri="{FF2B5EF4-FFF2-40B4-BE49-F238E27FC236}">
                  <a16:creationId xmlns:a16="http://schemas.microsoft.com/office/drawing/2014/main" id="{E55DEA73-7153-4117-B73A-8164D9A3F057}"/>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7" name="Freeform 142">
              <a:extLst>
                <a:ext uri="{FF2B5EF4-FFF2-40B4-BE49-F238E27FC236}">
                  <a16:creationId xmlns:a16="http://schemas.microsoft.com/office/drawing/2014/main" id="{A449B7BC-B40D-4AD8-BDCA-F80B6E0AB8B3}"/>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8" name="Freeform 143">
              <a:extLst>
                <a:ext uri="{FF2B5EF4-FFF2-40B4-BE49-F238E27FC236}">
                  <a16:creationId xmlns:a16="http://schemas.microsoft.com/office/drawing/2014/main" id="{7E0E5067-9544-4444-B6E3-8345DA15BD72}"/>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69" name="Rectangle 144">
              <a:extLst>
                <a:ext uri="{FF2B5EF4-FFF2-40B4-BE49-F238E27FC236}">
                  <a16:creationId xmlns:a16="http://schemas.microsoft.com/office/drawing/2014/main" id="{5D8EE4B9-D94E-4FA9-A575-7A230E6E36DB}"/>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0" name="Freeform 145">
              <a:extLst>
                <a:ext uri="{FF2B5EF4-FFF2-40B4-BE49-F238E27FC236}">
                  <a16:creationId xmlns:a16="http://schemas.microsoft.com/office/drawing/2014/main" id="{0E6482B1-4B81-403D-B0B9-DE1A7DD1A6D6}"/>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1" name="Line 146">
              <a:extLst>
                <a:ext uri="{FF2B5EF4-FFF2-40B4-BE49-F238E27FC236}">
                  <a16:creationId xmlns:a16="http://schemas.microsoft.com/office/drawing/2014/main" id="{33393BDC-1099-4DCF-B6DC-629FF88404D4}"/>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2" name="Line 147">
              <a:extLst>
                <a:ext uri="{FF2B5EF4-FFF2-40B4-BE49-F238E27FC236}">
                  <a16:creationId xmlns:a16="http://schemas.microsoft.com/office/drawing/2014/main" id="{D1150E6A-8328-483A-8DE3-8B70631B4C3E}"/>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6" name="Line 148">
              <a:extLst>
                <a:ext uri="{FF2B5EF4-FFF2-40B4-BE49-F238E27FC236}">
                  <a16:creationId xmlns:a16="http://schemas.microsoft.com/office/drawing/2014/main" id="{E97E4AEB-DB9B-427B-BED2-5B9E69228D4B}"/>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77" name="Freeform 149">
              <a:extLst>
                <a:ext uri="{FF2B5EF4-FFF2-40B4-BE49-F238E27FC236}">
                  <a16:creationId xmlns:a16="http://schemas.microsoft.com/office/drawing/2014/main" id="{02EAC30E-55B7-4637-A7FB-65C322490FB6}"/>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pic>
        <p:nvPicPr>
          <p:cNvPr id="278" name="Graphic 277" descr="Group brainstorm">
            <a:extLst>
              <a:ext uri="{FF2B5EF4-FFF2-40B4-BE49-F238E27FC236}">
                <a16:creationId xmlns:a16="http://schemas.microsoft.com/office/drawing/2014/main" id="{B467757B-78F1-4675-9000-D65D525F68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40678" y="5432672"/>
            <a:ext cx="468310" cy="468310"/>
          </a:xfrm>
          <a:prstGeom prst="rect">
            <a:avLst/>
          </a:prstGeom>
        </p:spPr>
      </p:pic>
      <p:grpSp>
        <p:nvGrpSpPr>
          <p:cNvPr id="279" name="Group 278">
            <a:extLst>
              <a:ext uri="{FF2B5EF4-FFF2-40B4-BE49-F238E27FC236}">
                <a16:creationId xmlns:a16="http://schemas.microsoft.com/office/drawing/2014/main" id="{9DFB3A74-7600-4EC9-B959-5DB97A951169}"/>
              </a:ext>
            </a:extLst>
          </p:cNvPr>
          <p:cNvGrpSpPr/>
          <p:nvPr/>
        </p:nvGrpSpPr>
        <p:grpSpPr>
          <a:xfrm>
            <a:off x="4892244" y="5882465"/>
            <a:ext cx="417290" cy="295538"/>
            <a:chOff x="8439151" y="4859338"/>
            <a:chExt cx="876300" cy="803275"/>
          </a:xfrm>
        </p:grpSpPr>
        <p:sp>
          <p:nvSpPr>
            <p:cNvPr id="280" name="Rectangle 136">
              <a:extLst>
                <a:ext uri="{FF2B5EF4-FFF2-40B4-BE49-F238E27FC236}">
                  <a16:creationId xmlns:a16="http://schemas.microsoft.com/office/drawing/2014/main" id="{19ECDD81-9BDD-482A-BCFA-885013410CA9}"/>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81" name="Rectangle 137">
              <a:extLst>
                <a:ext uri="{FF2B5EF4-FFF2-40B4-BE49-F238E27FC236}">
                  <a16:creationId xmlns:a16="http://schemas.microsoft.com/office/drawing/2014/main" id="{AA9A8DFB-B71F-426A-975E-508A8AA646D4}"/>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82" name="Oval 138">
              <a:extLst>
                <a:ext uri="{FF2B5EF4-FFF2-40B4-BE49-F238E27FC236}">
                  <a16:creationId xmlns:a16="http://schemas.microsoft.com/office/drawing/2014/main" id="{88F522E5-464C-4A85-B961-CE142C9CAEF3}"/>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18" name="Freeform 139">
              <a:extLst>
                <a:ext uri="{FF2B5EF4-FFF2-40B4-BE49-F238E27FC236}">
                  <a16:creationId xmlns:a16="http://schemas.microsoft.com/office/drawing/2014/main" id="{BC2986A6-4A0D-4A50-98A7-3CF8D71A8FA3}"/>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19" name="Freeform 140">
              <a:extLst>
                <a:ext uri="{FF2B5EF4-FFF2-40B4-BE49-F238E27FC236}">
                  <a16:creationId xmlns:a16="http://schemas.microsoft.com/office/drawing/2014/main" id="{4372A6FF-8212-484B-A97D-98C1464F9AEB}"/>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0" name="Rectangle 141">
              <a:extLst>
                <a:ext uri="{FF2B5EF4-FFF2-40B4-BE49-F238E27FC236}">
                  <a16:creationId xmlns:a16="http://schemas.microsoft.com/office/drawing/2014/main" id="{D69ADA15-540A-496F-A57F-77DD7B81B5F4}"/>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1" name="Freeform 142">
              <a:extLst>
                <a:ext uri="{FF2B5EF4-FFF2-40B4-BE49-F238E27FC236}">
                  <a16:creationId xmlns:a16="http://schemas.microsoft.com/office/drawing/2014/main" id="{E71BA304-713D-4728-9556-27734D950DF9}"/>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2" name="Freeform 143">
              <a:extLst>
                <a:ext uri="{FF2B5EF4-FFF2-40B4-BE49-F238E27FC236}">
                  <a16:creationId xmlns:a16="http://schemas.microsoft.com/office/drawing/2014/main" id="{420A0FC5-5722-455F-86F7-2EDCE8711080}"/>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3" name="Rectangle 144">
              <a:extLst>
                <a:ext uri="{FF2B5EF4-FFF2-40B4-BE49-F238E27FC236}">
                  <a16:creationId xmlns:a16="http://schemas.microsoft.com/office/drawing/2014/main" id="{B28F6D50-0B1B-4233-BD26-C7A0F0694BA8}"/>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4" name="Freeform 145">
              <a:extLst>
                <a:ext uri="{FF2B5EF4-FFF2-40B4-BE49-F238E27FC236}">
                  <a16:creationId xmlns:a16="http://schemas.microsoft.com/office/drawing/2014/main" id="{45E6D8B8-1032-4465-ABE7-8A3D98C2A655}"/>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5" name="Line 146">
              <a:extLst>
                <a:ext uri="{FF2B5EF4-FFF2-40B4-BE49-F238E27FC236}">
                  <a16:creationId xmlns:a16="http://schemas.microsoft.com/office/drawing/2014/main" id="{80F2157C-A95D-4B03-9BB5-665EA90A83AE}"/>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6" name="Line 147">
              <a:extLst>
                <a:ext uri="{FF2B5EF4-FFF2-40B4-BE49-F238E27FC236}">
                  <a16:creationId xmlns:a16="http://schemas.microsoft.com/office/drawing/2014/main" id="{9BA025BF-0E77-4660-8A4F-7C2EAB400827}"/>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7" name="Line 148">
              <a:extLst>
                <a:ext uri="{FF2B5EF4-FFF2-40B4-BE49-F238E27FC236}">
                  <a16:creationId xmlns:a16="http://schemas.microsoft.com/office/drawing/2014/main" id="{E1D6482A-D48C-4960-81A6-184AAECCCD9F}"/>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28" name="Freeform 149">
              <a:extLst>
                <a:ext uri="{FF2B5EF4-FFF2-40B4-BE49-F238E27FC236}">
                  <a16:creationId xmlns:a16="http://schemas.microsoft.com/office/drawing/2014/main" id="{15365EAE-6E22-4B9B-A829-AB2EB11BCC23}"/>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grpSp>
        <p:nvGrpSpPr>
          <p:cNvPr id="329" name="Group 328">
            <a:extLst>
              <a:ext uri="{FF2B5EF4-FFF2-40B4-BE49-F238E27FC236}">
                <a16:creationId xmlns:a16="http://schemas.microsoft.com/office/drawing/2014/main" id="{5D34D01D-176C-458A-A065-AE802E8DC93F}"/>
              </a:ext>
            </a:extLst>
          </p:cNvPr>
          <p:cNvGrpSpPr/>
          <p:nvPr/>
        </p:nvGrpSpPr>
        <p:grpSpPr>
          <a:xfrm>
            <a:off x="2632656" y="6498194"/>
            <a:ext cx="417290" cy="295538"/>
            <a:chOff x="8439151" y="4859338"/>
            <a:chExt cx="876300" cy="803275"/>
          </a:xfrm>
        </p:grpSpPr>
        <p:sp>
          <p:nvSpPr>
            <p:cNvPr id="330" name="Rectangle 136">
              <a:extLst>
                <a:ext uri="{FF2B5EF4-FFF2-40B4-BE49-F238E27FC236}">
                  <a16:creationId xmlns:a16="http://schemas.microsoft.com/office/drawing/2014/main" id="{1AE5ECE9-3604-49E4-9BFC-EB8C527F21D8}"/>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1" name="Rectangle 137">
              <a:extLst>
                <a:ext uri="{FF2B5EF4-FFF2-40B4-BE49-F238E27FC236}">
                  <a16:creationId xmlns:a16="http://schemas.microsoft.com/office/drawing/2014/main" id="{D74A871D-1E6B-454E-8FA2-E07A16759783}"/>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2" name="Oval 138">
              <a:extLst>
                <a:ext uri="{FF2B5EF4-FFF2-40B4-BE49-F238E27FC236}">
                  <a16:creationId xmlns:a16="http://schemas.microsoft.com/office/drawing/2014/main" id="{0B7A6764-97EE-41FC-9B15-68C7EC6F16FA}"/>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3" name="Freeform 139">
              <a:extLst>
                <a:ext uri="{FF2B5EF4-FFF2-40B4-BE49-F238E27FC236}">
                  <a16:creationId xmlns:a16="http://schemas.microsoft.com/office/drawing/2014/main" id="{E5076DE1-7DA1-495C-B2BE-E3CEEB0D48A8}"/>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4" name="Freeform 140">
              <a:extLst>
                <a:ext uri="{FF2B5EF4-FFF2-40B4-BE49-F238E27FC236}">
                  <a16:creationId xmlns:a16="http://schemas.microsoft.com/office/drawing/2014/main" id="{D40F25CD-1ACD-4967-A6B5-C7DED05AEBBB}"/>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5" name="Rectangle 141">
              <a:extLst>
                <a:ext uri="{FF2B5EF4-FFF2-40B4-BE49-F238E27FC236}">
                  <a16:creationId xmlns:a16="http://schemas.microsoft.com/office/drawing/2014/main" id="{5EC78950-6235-486F-A803-17EA1E135F5A}"/>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6" name="Freeform 142">
              <a:extLst>
                <a:ext uri="{FF2B5EF4-FFF2-40B4-BE49-F238E27FC236}">
                  <a16:creationId xmlns:a16="http://schemas.microsoft.com/office/drawing/2014/main" id="{BD0BDA60-1C3E-42F9-B146-036A7E72937C}"/>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7" name="Freeform 143">
              <a:extLst>
                <a:ext uri="{FF2B5EF4-FFF2-40B4-BE49-F238E27FC236}">
                  <a16:creationId xmlns:a16="http://schemas.microsoft.com/office/drawing/2014/main" id="{D263312A-3291-4435-AB5B-28B6E696AC8D}"/>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8" name="Rectangle 144">
              <a:extLst>
                <a:ext uri="{FF2B5EF4-FFF2-40B4-BE49-F238E27FC236}">
                  <a16:creationId xmlns:a16="http://schemas.microsoft.com/office/drawing/2014/main" id="{ED773D4D-BB24-42CA-81EF-F3270455581D}"/>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39" name="Freeform 145">
              <a:extLst>
                <a:ext uri="{FF2B5EF4-FFF2-40B4-BE49-F238E27FC236}">
                  <a16:creationId xmlns:a16="http://schemas.microsoft.com/office/drawing/2014/main" id="{AE4B1900-209E-4C63-B1AA-A2BD050AD8D8}"/>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0" name="Line 146">
              <a:extLst>
                <a:ext uri="{FF2B5EF4-FFF2-40B4-BE49-F238E27FC236}">
                  <a16:creationId xmlns:a16="http://schemas.microsoft.com/office/drawing/2014/main" id="{8897ED93-ED9F-4CB0-A7D1-366F618E416F}"/>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1" name="Line 147">
              <a:extLst>
                <a:ext uri="{FF2B5EF4-FFF2-40B4-BE49-F238E27FC236}">
                  <a16:creationId xmlns:a16="http://schemas.microsoft.com/office/drawing/2014/main" id="{23C149CB-AF6B-4C1A-A264-4AB40007CD41}"/>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2" name="Line 148">
              <a:extLst>
                <a:ext uri="{FF2B5EF4-FFF2-40B4-BE49-F238E27FC236}">
                  <a16:creationId xmlns:a16="http://schemas.microsoft.com/office/drawing/2014/main" id="{CE98A9F1-AF51-42D0-A7B2-B5E570694902}"/>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3" name="Freeform 149">
              <a:extLst>
                <a:ext uri="{FF2B5EF4-FFF2-40B4-BE49-F238E27FC236}">
                  <a16:creationId xmlns:a16="http://schemas.microsoft.com/office/drawing/2014/main" id="{22667F45-C358-402E-9A51-020E170AE497}"/>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grpSp>
        <p:nvGrpSpPr>
          <p:cNvPr id="344" name="Group 343">
            <a:extLst>
              <a:ext uri="{FF2B5EF4-FFF2-40B4-BE49-F238E27FC236}">
                <a16:creationId xmlns:a16="http://schemas.microsoft.com/office/drawing/2014/main" id="{15F5BD53-BCFD-426D-93AA-717849B0DEA8}"/>
              </a:ext>
            </a:extLst>
          </p:cNvPr>
          <p:cNvGrpSpPr/>
          <p:nvPr/>
        </p:nvGrpSpPr>
        <p:grpSpPr>
          <a:xfrm>
            <a:off x="336922" y="7107723"/>
            <a:ext cx="417290" cy="341634"/>
            <a:chOff x="8439151" y="4859338"/>
            <a:chExt cx="876300" cy="803275"/>
          </a:xfrm>
        </p:grpSpPr>
        <p:sp>
          <p:nvSpPr>
            <p:cNvPr id="345" name="Rectangle 136">
              <a:extLst>
                <a:ext uri="{FF2B5EF4-FFF2-40B4-BE49-F238E27FC236}">
                  <a16:creationId xmlns:a16="http://schemas.microsoft.com/office/drawing/2014/main" id="{83B96DE4-E085-4129-9E6C-A6BACC890E02}"/>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6" name="Rectangle 137">
              <a:extLst>
                <a:ext uri="{FF2B5EF4-FFF2-40B4-BE49-F238E27FC236}">
                  <a16:creationId xmlns:a16="http://schemas.microsoft.com/office/drawing/2014/main" id="{F2911814-E8F6-4396-A6A7-CADC42FC7F66}"/>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7" name="Oval 138">
              <a:extLst>
                <a:ext uri="{FF2B5EF4-FFF2-40B4-BE49-F238E27FC236}">
                  <a16:creationId xmlns:a16="http://schemas.microsoft.com/office/drawing/2014/main" id="{8B00DF53-D282-4DD8-9576-6B94842A6164}"/>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8" name="Freeform 139">
              <a:extLst>
                <a:ext uri="{FF2B5EF4-FFF2-40B4-BE49-F238E27FC236}">
                  <a16:creationId xmlns:a16="http://schemas.microsoft.com/office/drawing/2014/main" id="{8922EE90-904B-4E8B-A7E0-349587A34000}"/>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49" name="Freeform 140">
              <a:extLst>
                <a:ext uri="{FF2B5EF4-FFF2-40B4-BE49-F238E27FC236}">
                  <a16:creationId xmlns:a16="http://schemas.microsoft.com/office/drawing/2014/main" id="{CEE6695F-DD0E-4834-ABD3-20F408A2F3BA}"/>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0" name="Rectangle 141">
              <a:extLst>
                <a:ext uri="{FF2B5EF4-FFF2-40B4-BE49-F238E27FC236}">
                  <a16:creationId xmlns:a16="http://schemas.microsoft.com/office/drawing/2014/main" id="{9A85873A-E05A-4413-9B9F-0D8E8162D3ED}"/>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1" name="Freeform 142">
              <a:extLst>
                <a:ext uri="{FF2B5EF4-FFF2-40B4-BE49-F238E27FC236}">
                  <a16:creationId xmlns:a16="http://schemas.microsoft.com/office/drawing/2014/main" id="{4BE6D7BE-2231-47D9-9A38-E9CFAA3520A6}"/>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2" name="Freeform 143">
              <a:extLst>
                <a:ext uri="{FF2B5EF4-FFF2-40B4-BE49-F238E27FC236}">
                  <a16:creationId xmlns:a16="http://schemas.microsoft.com/office/drawing/2014/main" id="{37DA942C-D705-4731-B8C8-54EE8F316C65}"/>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3" name="Rectangle 144">
              <a:extLst>
                <a:ext uri="{FF2B5EF4-FFF2-40B4-BE49-F238E27FC236}">
                  <a16:creationId xmlns:a16="http://schemas.microsoft.com/office/drawing/2014/main" id="{A6EBC330-F1DA-4445-AD89-03A362BE7488}"/>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4" name="Freeform 145">
              <a:extLst>
                <a:ext uri="{FF2B5EF4-FFF2-40B4-BE49-F238E27FC236}">
                  <a16:creationId xmlns:a16="http://schemas.microsoft.com/office/drawing/2014/main" id="{6CDA423E-F2AB-487E-A745-A3CDAECA116C}"/>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5" name="Line 146">
              <a:extLst>
                <a:ext uri="{FF2B5EF4-FFF2-40B4-BE49-F238E27FC236}">
                  <a16:creationId xmlns:a16="http://schemas.microsoft.com/office/drawing/2014/main" id="{BAA01079-C838-44B6-AC5B-03E56DC9F22E}"/>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6" name="Line 147">
              <a:extLst>
                <a:ext uri="{FF2B5EF4-FFF2-40B4-BE49-F238E27FC236}">
                  <a16:creationId xmlns:a16="http://schemas.microsoft.com/office/drawing/2014/main" id="{33206804-5F21-4BE7-B25D-817B23E93437}"/>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7" name="Line 148">
              <a:extLst>
                <a:ext uri="{FF2B5EF4-FFF2-40B4-BE49-F238E27FC236}">
                  <a16:creationId xmlns:a16="http://schemas.microsoft.com/office/drawing/2014/main" id="{64FCBC90-782B-49C3-BF35-CD107E09D4EC}"/>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358" name="Freeform 149">
              <a:extLst>
                <a:ext uri="{FF2B5EF4-FFF2-40B4-BE49-F238E27FC236}">
                  <a16:creationId xmlns:a16="http://schemas.microsoft.com/office/drawing/2014/main" id="{460F86CF-C7C4-46D2-A7C2-AA5AB8685F99}"/>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sp>
        <p:nvSpPr>
          <p:cNvPr id="289" name="Rectangle 288">
            <a:extLst>
              <a:ext uri="{FF2B5EF4-FFF2-40B4-BE49-F238E27FC236}">
                <a16:creationId xmlns:a16="http://schemas.microsoft.com/office/drawing/2014/main" id="{BE73FC9B-A87F-43AC-B9AC-28E9371798EC}"/>
              </a:ext>
            </a:extLst>
          </p:cNvPr>
          <p:cNvSpPr/>
          <p:nvPr/>
        </p:nvSpPr>
        <p:spPr>
          <a:xfrm rot="20921387">
            <a:off x="1690252" y="6016964"/>
            <a:ext cx="612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55957"/>
            <a:r>
              <a:rPr lang="en-AU" sz="1050" kern="0">
                <a:solidFill>
                  <a:prstClr val="black">
                    <a:lumMod val="65000"/>
                    <a:lumOff val="35000"/>
                  </a:prstClr>
                </a:solidFill>
                <a:latin typeface="Calibri" panose="020F0502020204030204"/>
              </a:rPr>
              <a:t>July 2018</a:t>
            </a:r>
          </a:p>
        </p:txBody>
      </p:sp>
      <p:pic>
        <p:nvPicPr>
          <p:cNvPr id="359" name="Graphic 358" descr="Marker">
            <a:extLst>
              <a:ext uri="{FF2B5EF4-FFF2-40B4-BE49-F238E27FC236}">
                <a16:creationId xmlns:a16="http://schemas.microsoft.com/office/drawing/2014/main" id="{2384E6CD-9D5A-4254-B68F-0583C59F91A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62311" y="2474378"/>
            <a:ext cx="738955" cy="738955"/>
          </a:xfrm>
          <a:prstGeom prst="rect">
            <a:avLst/>
          </a:prstGeom>
        </p:spPr>
      </p:pic>
      <p:sp>
        <p:nvSpPr>
          <p:cNvPr id="360" name="TextBox 359">
            <a:extLst>
              <a:ext uri="{FF2B5EF4-FFF2-40B4-BE49-F238E27FC236}">
                <a16:creationId xmlns:a16="http://schemas.microsoft.com/office/drawing/2014/main" id="{95E0F72D-22FC-4456-BD72-A54F946FEE53}"/>
              </a:ext>
            </a:extLst>
          </p:cNvPr>
          <p:cNvSpPr txBox="1"/>
          <p:nvPr/>
        </p:nvSpPr>
        <p:spPr>
          <a:xfrm>
            <a:off x="3603052" y="3135678"/>
            <a:ext cx="1325836" cy="397673"/>
          </a:xfrm>
          <a:prstGeom prst="rect">
            <a:avLst/>
          </a:prstGeom>
          <a:noFill/>
        </p:spPr>
        <p:txBody>
          <a:bodyPr wrap="square" rtlCol="0">
            <a:spAutoFit/>
          </a:bodyPr>
          <a:lstStyle/>
          <a:p>
            <a:r>
              <a:rPr lang="en-AU" sz="992"/>
              <a:t>1 Apr 2020: Reallocations go-live</a:t>
            </a:r>
          </a:p>
        </p:txBody>
      </p:sp>
      <p:grpSp>
        <p:nvGrpSpPr>
          <p:cNvPr id="4" name="Group 3">
            <a:extLst>
              <a:ext uri="{FF2B5EF4-FFF2-40B4-BE49-F238E27FC236}">
                <a16:creationId xmlns:a16="http://schemas.microsoft.com/office/drawing/2014/main" id="{CA9E366D-9937-4434-BB1E-1CF56D04DAF5}"/>
              </a:ext>
            </a:extLst>
          </p:cNvPr>
          <p:cNvGrpSpPr/>
          <p:nvPr/>
        </p:nvGrpSpPr>
        <p:grpSpPr>
          <a:xfrm>
            <a:off x="2552040" y="2704895"/>
            <a:ext cx="546362" cy="828548"/>
            <a:chOff x="909794" y="3993539"/>
            <a:chExt cx="546362" cy="828548"/>
          </a:xfrm>
        </p:grpSpPr>
        <p:grpSp>
          <p:nvGrpSpPr>
            <p:cNvPr id="364" name="Group 363">
              <a:extLst>
                <a:ext uri="{FF2B5EF4-FFF2-40B4-BE49-F238E27FC236}">
                  <a16:creationId xmlns:a16="http://schemas.microsoft.com/office/drawing/2014/main" id="{1887AE57-FAA1-4D68-9C2F-1FE2FB679C45}"/>
                </a:ext>
              </a:extLst>
            </p:cNvPr>
            <p:cNvGrpSpPr/>
            <p:nvPr/>
          </p:nvGrpSpPr>
          <p:grpSpPr>
            <a:xfrm>
              <a:off x="909794" y="3993539"/>
              <a:ext cx="546362" cy="828548"/>
              <a:chOff x="435898" y="3314159"/>
              <a:chExt cx="495650" cy="751644"/>
            </a:xfrm>
          </p:grpSpPr>
          <p:pic>
            <p:nvPicPr>
              <p:cNvPr id="365" name="Graphic 364" descr="Traffic light">
                <a:extLst>
                  <a:ext uri="{FF2B5EF4-FFF2-40B4-BE49-F238E27FC236}">
                    <a16:creationId xmlns:a16="http://schemas.microsoft.com/office/drawing/2014/main" id="{D9B5832E-C1FE-4D95-86F4-4D5E021D261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5898" y="3314159"/>
                <a:ext cx="495650" cy="495650"/>
              </a:xfrm>
              <a:prstGeom prst="rect">
                <a:avLst/>
              </a:prstGeom>
            </p:spPr>
          </p:pic>
          <p:sp>
            <p:nvSpPr>
              <p:cNvPr id="366" name="Flowchart: Process 365">
                <a:extLst>
                  <a:ext uri="{FF2B5EF4-FFF2-40B4-BE49-F238E27FC236}">
                    <a16:creationId xmlns:a16="http://schemas.microsoft.com/office/drawing/2014/main" id="{E9D481E1-CCE5-445C-8401-0C2999A83448}"/>
                  </a:ext>
                </a:extLst>
              </p:cNvPr>
              <p:cNvSpPr/>
              <p:nvPr/>
            </p:nvSpPr>
            <p:spPr>
              <a:xfrm>
                <a:off x="669339" y="3739218"/>
                <a:ext cx="34289" cy="326585"/>
              </a:xfrm>
              <a:prstGeom prst="flowChartProcess">
                <a:avLst/>
              </a:prstGeom>
              <a:solidFill>
                <a:sysClr val="windowText" lastClr="00000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sp>
          <p:nvSpPr>
            <p:cNvPr id="367" name="Flowchart: Connector 366">
              <a:extLst>
                <a:ext uri="{FF2B5EF4-FFF2-40B4-BE49-F238E27FC236}">
                  <a16:creationId xmlns:a16="http://schemas.microsoft.com/office/drawing/2014/main" id="{CFA8C12C-55D1-487B-9C25-2F9E36B4618D}"/>
                </a:ext>
              </a:extLst>
            </p:cNvPr>
            <p:cNvSpPr/>
            <p:nvPr/>
          </p:nvSpPr>
          <p:spPr>
            <a:xfrm>
              <a:off x="1123824" y="4323268"/>
              <a:ext cx="119050" cy="119050"/>
            </a:xfrm>
            <a:prstGeom prst="flowChartConnector">
              <a:avLst/>
            </a:prstGeom>
            <a:solidFill>
              <a:srgbClr val="92D05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grpSp>
        <p:nvGrpSpPr>
          <p:cNvPr id="5" name="Group 4">
            <a:extLst>
              <a:ext uri="{FF2B5EF4-FFF2-40B4-BE49-F238E27FC236}">
                <a16:creationId xmlns:a16="http://schemas.microsoft.com/office/drawing/2014/main" id="{C6374AE1-E968-4ABE-8CCC-2AF3E75A4BEC}"/>
              </a:ext>
            </a:extLst>
          </p:cNvPr>
          <p:cNvGrpSpPr/>
          <p:nvPr/>
        </p:nvGrpSpPr>
        <p:grpSpPr>
          <a:xfrm>
            <a:off x="118214" y="4819804"/>
            <a:ext cx="546362" cy="828548"/>
            <a:chOff x="118214" y="4778240"/>
            <a:chExt cx="546362" cy="828548"/>
          </a:xfrm>
        </p:grpSpPr>
        <p:grpSp>
          <p:nvGrpSpPr>
            <p:cNvPr id="361" name="Group 360">
              <a:extLst>
                <a:ext uri="{FF2B5EF4-FFF2-40B4-BE49-F238E27FC236}">
                  <a16:creationId xmlns:a16="http://schemas.microsoft.com/office/drawing/2014/main" id="{5D39FB62-624D-49B8-9CE3-E7B757D3D635}"/>
                </a:ext>
              </a:extLst>
            </p:cNvPr>
            <p:cNvGrpSpPr/>
            <p:nvPr/>
          </p:nvGrpSpPr>
          <p:grpSpPr>
            <a:xfrm>
              <a:off x="118214" y="4778240"/>
              <a:ext cx="546362" cy="828548"/>
              <a:chOff x="435898" y="3314159"/>
              <a:chExt cx="495650" cy="751644"/>
            </a:xfrm>
          </p:grpSpPr>
          <p:pic>
            <p:nvPicPr>
              <p:cNvPr id="362" name="Graphic 361" descr="Traffic light">
                <a:extLst>
                  <a:ext uri="{FF2B5EF4-FFF2-40B4-BE49-F238E27FC236}">
                    <a16:creationId xmlns:a16="http://schemas.microsoft.com/office/drawing/2014/main" id="{F6103F97-9CC3-4B99-A795-B08A37EC37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5898" y="3314159"/>
                <a:ext cx="495650" cy="495650"/>
              </a:xfrm>
              <a:prstGeom prst="rect">
                <a:avLst/>
              </a:prstGeom>
            </p:spPr>
          </p:pic>
          <p:sp>
            <p:nvSpPr>
              <p:cNvPr id="363" name="Flowchart: Process 362">
                <a:extLst>
                  <a:ext uri="{FF2B5EF4-FFF2-40B4-BE49-F238E27FC236}">
                    <a16:creationId xmlns:a16="http://schemas.microsoft.com/office/drawing/2014/main" id="{CA1596CD-7DDD-4206-8334-6C41D5D00C5E}"/>
                  </a:ext>
                </a:extLst>
              </p:cNvPr>
              <p:cNvSpPr/>
              <p:nvPr/>
            </p:nvSpPr>
            <p:spPr>
              <a:xfrm>
                <a:off x="669339" y="3739218"/>
                <a:ext cx="34289" cy="326585"/>
              </a:xfrm>
              <a:prstGeom prst="flowChartProcess">
                <a:avLst/>
              </a:prstGeom>
              <a:solidFill>
                <a:sysClr val="windowText" lastClr="00000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sp>
          <p:nvSpPr>
            <p:cNvPr id="368" name="Flowchart: Connector 367">
              <a:extLst>
                <a:ext uri="{FF2B5EF4-FFF2-40B4-BE49-F238E27FC236}">
                  <a16:creationId xmlns:a16="http://schemas.microsoft.com/office/drawing/2014/main" id="{E0E18A08-D340-4AD8-BB77-B5D4F0B6ADE6}"/>
                </a:ext>
              </a:extLst>
            </p:cNvPr>
            <p:cNvSpPr/>
            <p:nvPr/>
          </p:nvSpPr>
          <p:spPr>
            <a:xfrm>
              <a:off x="333029" y="5113239"/>
              <a:ext cx="119050" cy="119050"/>
            </a:xfrm>
            <a:prstGeom prst="flowChartConnector">
              <a:avLst/>
            </a:prstGeom>
            <a:solidFill>
              <a:srgbClr val="92D050"/>
            </a:solidFill>
            <a:ln w="12700" cap="flat" cmpd="sng" algn="ctr">
              <a:noFill/>
              <a:prstDash val="solid"/>
              <a:miter lim="800000"/>
            </a:ln>
            <a:effectLst/>
          </p:spPr>
          <p:txBody>
            <a:bodyPr rot="0" spcFirstLastPara="0" vertOverflow="overflow" horzOverflow="overflow" vert="horz" wrap="square" lIns="75597" tIns="37798" rIns="75597" bIns="37798" numCol="1" spcCol="0" rtlCol="0" fromWordArt="0" anchor="ctr" anchorCtr="0" forceAA="0" compatLnSpc="1">
              <a:prstTxWarp prst="textNoShape">
                <a:avLst/>
              </a:prstTxWarp>
              <a:noAutofit/>
            </a:bodyPr>
            <a:lstStyle/>
            <a:p>
              <a:pPr algn="ctr" defTabSz="755957"/>
              <a:endParaRPr lang="en-AU" sz="1488" kern="0">
                <a:solidFill>
                  <a:prstClr val="white"/>
                </a:solidFill>
                <a:latin typeface="Calibri" panose="020F0502020204030204"/>
              </a:endParaRPr>
            </a:p>
          </p:txBody>
        </p:sp>
      </p:grpSp>
      <p:grpSp>
        <p:nvGrpSpPr>
          <p:cNvPr id="369" name="Group 368">
            <a:extLst>
              <a:ext uri="{FF2B5EF4-FFF2-40B4-BE49-F238E27FC236}">
                <a16:creationId xmlns:a16="http://schemas.microsoft.com/office/drawing/2014/main" id="{302F2DD0-9A04-415B-9D48-3F82292726D6}"/>
              </a:ext>
            </a:extLst>
          </p:cNvPr>
          <p:cNvGrpSpPr/>
          <p:nvPr/>
        </p:nvGrpSpPr>
        <p:grpSpPr>
          <a:xfrm>
            <a:off x="10011230" y="2239752"/>
            <a:ext cx="467464" cy="429542"/>
            <a:chOff x="7239673" y="7012800"/>
            <a:chExt cx="247650" cy="247650"/>
          </a:xfrm>
          <a:solidFill>
            <a:schemeClr val="bg2">
              <a:lumMod val="75000"/>
            </a:schemeClr>
          </a:solidFill>
        </p:grpSpPr>
        <p:sp>
          <p:nvSpPr>
            <p:cNvPr id="370" name="Freeform: Shape 369">
              <a:extLst>
                <a:ext uri="{FF2B5EF4-FFF2-40B4-BE49-F238E27FC236}">
                  <a16:creationId xmlns:a16="http://schemas.microsoft.com/office/drawing/2014/main" id="{96AB95C3-52AE-43BF-BAD9-C1332D87D9B6}"/>
                </a:ext>
              </a:extLst>
            </p:cNvPr>
            <p:cNvSpPr/>
            <p:nvPr/>
          </p:nvSpPr>
          <p:spPr>
            <a:xfrm>
              <a:off x="7239673" y="7012800"/>
              <a:ext cx="247650" cy="247650"/>
            </a:xfrm>
            <a:custGeom>
              <a:avLst/>
              <a:gdLst>
                <a:gd name="connsiteX0" fmla="*/ 248222 w 247650"/>
                <a:gd name="connsiteY0" fmla="*/ 124111 h 247650"/>
                <a:gd name="connsiteX1" fmla="*/ 124111 w 247650"/>
                <a:gd name="connsiteY1" fmla="*/ 248222 h 247650"/>
                <a:gd name="connsiteX2" fmla="*/ 0 w 247650"/>
                <a:gd name="connsiteY2" fmla="*/ 124111 h 247650"/>
                <a:gd name="connsiteX3" fmla="*/ 124111 w 247650"/>
                <a:gd name="connsiteY3" fmla="*/ 0 h 247650"/>
                <a:gd name="connsiteX4" fmla="*/ 248222 w 247650"/>
                <a:gd name="connsiteY4" fmla="*/ 124111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248222" y="124111"/>
                  </a:moveTo>
                  <a:cubicBezTo>
                    <a:pt x="248222" y="192655"/>
                    <a:pt x="192655" y="248222"/>
                    <a:pt x="124111" y="248222"/>
                  </a:cubicBezTo>
                  <a:cubicBezTo>
                    <a:pt x="55566" y="248222"/>
                    <a:pt x="0" y="192655"/>
                    <a:pt x="0" y="124111"/>
                  </a:cubicBezTo>
                  <a:cubicBezTo>
                    <a:pt x="0" y="55566"/>
                    <a:pt x="55566" y="0"/>
                    <a:pt x="124111" y="0"/>
                  </a:cubicBezTo>
                  <a:cubicBezTo>
                    <a:pt x="192655" y="0"/>
                    <a:pt x="248222" y="55566"/>
                    <a:pt x="248222" y="124111"/>
                  </a:cubicBezTo>
                  <a:close/>
                </a:path>
              </a:pathLst>
            </a:custGeom>
            <a:grp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sp>
          <p:nvSpPr>
            <p:cNvPr id="371" name="Freeform: Shape 370">
              <a:extLst>
                <a:ext uri="{FF2B5EF4-FFF2-40B4-BE49-F238E27FC236}">
                  <a16:creationId xmlns:a16="http://schemas.microsoft.com/office/drawing/2014/main" id="{3379BDA9-E89E-45F0-AF68-8F8942B5803D}"/>
                </a:ext>
              </a:extLst>
            </p:cNvPr>
            <p:cNvSpPr/>
            <p:nvPr/>
          </p:nvSpPr>
          <p:spPr>
            <a:xfrm>
              <a:off x="7303985" y="7080165"/>
              <a:ext cx="152400" cy="133350"/>
            </a:xfrm>
            <a:custGeom>
              <a:avLst/>
              <a:gdLst>
                <a:gd name="connsiteX0" fmla="*/ 23813 w 152400"/>
                <a:gd name="connsiteY0" fmla="*/ 73615 h 133350"/>
                <a:gd name="connsiteX1" fmla="*/ 0 w 152400"/>
                <a:gd name="connsiteY1" fmla="*/ 59328 h 133350"/>
                <a:gd name="connsiteX2" fmla="*/ 23813 w 152400"/>
                <a:gd name="connsiteY2" fmla="*/ 140290 h 133350"/>
                <a:gd name="connsiteX3" fmla="*/ 152971 w 152400"/>
                <a:gd name="connsiteY3" fmla="*/ 3321 h 133350"/>
                <a:gd name="connsiteX4" fmla="*/ 23813 w 152400"/>
                <a:gd name="connsiteY4" fmla="*/ 7361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33350">
                  <a:moveTo>
                    <a:pt x="23813" y="73615"/>
                  </a:moveTo>
                  <a:lnTo>
                    <a:pt x="0" y="59328"/>
                  </a:lnTo>
                  <a:lnTo>
                    <a:pt x="23813" y="140290"/>
                  </a:lnTo>
                  <a:cubicBezTo>
                    <a:pt x="23813" y="140290"/>
                    <a:pt x="76771" y="31896"/>
                    <a:pt x="152971" y="3321"/>
                  </a:cubicBezTo>
                  <a:cubicBezTo>
                    <a:pt x="120872" y="-10871"/>
                    <a:pt x="73247" y="21895"/>
                    <a:pt x="23813" y="73615"/>
                  </a:cubicBezTo>
                  <a:close/>
                </a:path>
              </a:pathLst>
            </a:custGeom>
            <a:solidFill>
              <a:schemeClr val="bg1"/>
            </a:solidFill>
            <a:ln w="12700" cap="flat">
              <a:solidFill>
                <a:schemeClr val="bg1"/>
              </a:solidFill>
              <a:prstDash val="solid"/>
              <a:miter lim="800000"/>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D30"/>
                </a:solidFill>
                <a:effectLst/>
                <a:uLnTx/>
                <a:uFillTx/>
                <a:latin typeface="Interstate-Light"/>
                <a:ea typeface="+mn-ea"/>
                <a:cs typeface="+mn-cs"/>
              </a:endParaRPr>
            </a:p>
          </p:txBody>
        </p:sp>
      </p:grpSp>
      <p:pic>
        <p:nvPicPr>
          <p:cNvPr id="187" name="Picture 186">
            <a:extLst>
              <a:ext uri="{FF2B5EF4-FFF2-40B4-BE49-F238E27FC236}">
                <a16:creationId xmlns:a16="http://schemas.microsoft.com/office/drawing/2014/main" id="{BEB40515-5548-4F23-90BB-304973570D17}"/>
              </a:ext>
            </a:extLst>
          </p:cNvPr>
          <p:cNvPicPr>
            <a:picLocks noChangeAspect="1"/>
          </p:cNvPicPr>
          <p:nvPr/>
        </p:nvPicPr>
        <p:blipFill>
          <a:blip r:embed="rId22"/>
          <a:stretch>
            <a:fillRect/>
          </a:stretch>
        </p:blipFill>
        <p:spPr>
          <a:xfrm>
            <a:off x="4506063" y="4618330"/>
            <a:ext cx="365792" cy="377985"/>
          </a:xfrm>
          <a:prstGeom prst="rect">
            <a:avLst/>
          </a:prstGeom>
        </p:spPr>
      </p:pic>
      <p:grpSp>
        <p:nvGrpSpPr>
          <p:cNvPr id="9" name="Group 8">
            <a:extLst>
              <a:ext uri="{FF2B5EF4-FFF2-40B4-BE49-F238E27FC236}">
                <a16:creationId xmlns:a16="http://schemas.microsoft.com/office/drawing/2014/main" id="{BED78D52-A346-47EC-89DD-921464B267DF}"/>
              </a:ext>
            </a:extLst>
          </p:cNvPr>
          <p:cNvGrpSpPr/>
          <p:nvPr/>
        </p:nvGrpSpPr>
        <p:grpSpPr>
          <a:xfrm>
            <a:off x="6124960" y="2453219"/>
            <a:ext cx="1112443" cy="775907"/>
            <a:chOff x="6119848" y="2474686"/>
            <a:chExt cx="1112443" cy="775907"/>
          </a:xfrm>
        </p:grpSpPr>
        <p:grpSp>
          <p:nvGrpSpPr>
            <p:cNvPr id="87" name="Group 86">
              <a:extLst>
                <a:ext uri="{FF2B5EF4-FFF2-40B4-BE49-F238E27FC236}">
                  <a16:creationId xmlns:a16="http://schemas.microsoft.com/office/drawing/2014/main" id="{6B978961-2DA0-4532-9EE2-39D859F2B84D}"/>
                </a:ext>
              </a:extLst>
            </p:cNvPr>
            <p:cNvGrpSpPr/>
            <p:nvPr/>
          </p:nvGrpSpPr>
          <p:grpSpPr>
            <a:xfrm>
              <a:off x="6119848" y="2474686"/>
              <a:ext cx="744085" cy="775907"/>
              <a:chOff x="6022088" y="1496858"/>
              <a:chExt cx="675014" cy="703889"/>
            </a:xfrm>
          </p:grpSpPr>
          <p:sp>
            <p:nvSpPr>
              <p:cNvPr id="89" name="Rectangle: Rounded Corners 88">
                <a:extLst>
                  <a:ext uri="{FF2B5EF4-FFF2-40B4-BE49-F238E27FC236}">
                    <a16:creationId xmlns:a16="http://schemas.microsoft.com/office/drawing/2014/main" id="{00D9F507-06CC-4103-951F-C1D81885E121}"/>
                  </a:ext>
                </a:extLst>
              </p:cNvPr>
              <p:cNvSpPr/>
              <p:nvPr/>
            </p:nvSpPr>
            <p:spPr>
              <a:xfrm>
                <a:off x="6080153" y="1509737"/>
                <a:ext cx="57600" cy="68400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a:p>
                <a:pPr algn="ctr"/>
                <a:endParaRPr lang="en-AU" sz="1984"/>
              </a:p>
              <a:p>
                <a:pPr algn="ctr"/>
                <a:endParaRPr lang="en-AU" sz="1984"/>
              </a:p>
              <a:p>
                <a:pPr algn="ctr"/>
                <a:endParaRPr lang="en-AU" sz="1984"/>
              </a:p>
            </p:txBody>
          </p:sp>
          <p:grpSp>
            <p:nvGrpSpPr>
              <p:cNvPr id="90" name="Group 89">
                <a:extLst>
                  <a:ext uri="{FF2B5EF4-FFF2-40B4-BE49-F238E27FC236}">
                    <a16:creationId xmlns:a16="http://schemas.microsoft.com/office/drawing/2014/main" id="{9B8EEA0C-5597-4B1B-BAAE-361EECED9C33}"/>
                  </a:ext>
                </a:extLst>
              </p:cNvPr>
              <p:cNvGrpSpPr/>
              <p:nvPr/>
            </p:nvGrpSpPr>
            <p:grpSpPr>
              <a:xfrm rot="19644705">
                <a:off x="6022088" y="2005942"/>
                <a:ext cx="205845" cy="194805"/>
                <a:chOff x="7455899" y="6122201"/>
                <a:chExt cx="205845" cy="194805"/>
              </a:xfrm>
            </p:grpSpPr>
            <p:cxnSp>
              <p:nvCxnSpPr>
                <p:cNvPr id="91" name="Straight Connector 90">
                  <a:extLst>
                    <a:ext uri="{FF2B5EF4-FFF2-40B4-BE49-F238E27FC236}">
                      <a16:creationId xmlns:a16="http://schemas.microsoft.com/office/drawing/2014/main" id="{EE943A7E-F49F-4880-B3A2-9BC06653DAEE}"/>
                    </a:ext>
                  </a:extLst>
                </p:cNvPr>
                <p:cNvCxnSpPr/>
                <p:nvPr/>
              </p:nvCxnSpPr>
              <p:spPr>
                <a:xfrm flipV="1">
                  <a:off x="7517988" y="6122201"/>
                  <a:ext cx="76614" cy="18293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44687D8-EF09-4F87-900E-9A37AF09AFF8}"/>
                    </a:ext>
                  </a:extLst>
                </p:cNvPr>
                <p:cNvCxnSpPr>
                  <a:cxnSpLocks/>
                </p:cNvCxnSpPr>
                <p:nvPr/>
              </p:nvCxnSpPr>
              <p:spPr>
                <a:xfrm flipH="1" flipV="1">
                  <a:off x="7455899" y="6146353"/>
                  <a:ext cx="80436" cy="17065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80ADCFD-7436-4189-8482-C2E9F9AE8181}"/>
                    </a:ext>
                  </a:extLst>
                </p:cNvPr>
                <p:cNvCxnSpPr>
                  <a:cxnSpLocks/>
                </p:cNvCxnSpPr>
                <p:nvPr/>
              </p:nvCxnSpPr>
              <p:spPr>
                <a:xfrm flipV="1">
                  <a:off x="7524716" y="6213671"/>
                  <a:ext cx="137028" cy="73456"/>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8" name="Arrow: Pentagon 87">
                <a:extLst>
                  <a:ext uri="{FF2B5EF4-FFF2-40B4-BE49-F238E27FC236}">
                    <a16:creationId xmlns:a16="http://schemas.microsoft.com/office/drawing/2014/main" id="{EF6B75C9-911E-4119-BAF0-442AEB630B66}"/>
                  </a:ext>
                </a:extLst>
              </p:cNvPr>
              <p:cNvSpPr/>
              <p:nvPr/>
            </p:nvSpPr>
            <p:spPr>
              <a:xfrm>
                <a:off x="6157102" y="1496858"/>
                <a:ext cx="540000" cy="216000"/>
              </a:xfrm>
              <a:prstGeom prst="homePlate">
                <a:avLst/>
              </a:prstGeom>
              <a:solidFill>
                <a:schemeClr val="accent5"/>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900" b="1" i="1"/>
                  <a:t>Testing</a:t>
                </a:r>
              </a:p>
            </p:txBody>
          </p:sp>
        </p:grpSp>
        <p:sp>
          <p:nvSpPr>
            <p:cNvPr id="3" name="TextBox 2">
              <a:extLst>
                <a:ext uri="{FF2B5EF4-FFF2-40B4-BE49-F238E27FC236}">
                  <a16:creationId xmlns:a16="http://schemas.microsoft.com/office/drawing/2014/main" id="{D14CE01F-E149-4690-B495-9C808489E7B2}"/>
                </a:ext>
              </a:extLst>
            </p:cNvPr>
            <p:cNvSpPr txBox="1"/>
            <p:nvPr/>
          </p:nvSpPr>
          <p:spPr>
            <a:xfrm>
              <a:off x="6339135" y="2801695"/>
              <a:ext cx="893156" cy="422405"/>
            </a:xfrm>
            <a:prstGeom prst="rect">
              <a:avLst/>
            </a:prstGeom>
            <a:solidFill>
              <a:schemeClr val="bg2"/>
            </a:solidFill>
          </p:spPr>
          <p:txBody>
            <a:bodyPr wrap="square" lIns="36000" tIns="36000" rIns="36000" bIns="108000" rtlCol="0">
              <a:spAutoFit/>
            </a:bodyPr>
            <a:lstStyle/>
            <a:p>
              <a:pPr>
                <a:spcAft>
                  <a:spcPts val="600"/>
                </a:spcAft>
              </a:pPr>
              <a:r>
                <a:rPr lang="en-AU" sz="900"/>
                <a:t>29-Nov ‘20 to  15-Mar ’21</a:t>
              </a:r>
              <a:endParaRPr lang="en-AU" sz="800"/>
            </a:p>
          </p:txBody>
        </p:sp>
      </p:grpSp>
      <p:pic>
        <p:nvPicPr>
          <p:cNvPr id="77" name="Graphic 76" descr="Marker">
            <a:extLst>
              <a:ext uri="{FF2B5EF4-FFF2-40B4-BE49-F238E27FC236}">
                <a16:creationId xmlns:a16="http://schemas.microsoft.com/office/drawing/2014/main" id="{70B62D9C-7AD5-4BD1-A62F-2BA1D29F519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01980" y="2920684"/>
            <a:ext cx="738955" cy="738955"/>
          </a:xfrm>
          <a:prstGeom prst="rect">
            <a:avLst/>
          </a:prstGeom>
        </p:spPr>
      </p:pic>
      <p:sp>
        <p:nvSpPr>
          <p:cNvPr id="196" name="Rectangle 195">
            <a:extLst>
              <a:ext uri="{FF2B5EF4-FFF2-40B4-BE49-F238E27FC236}">
                <a16:creationId xmlns:a16="http://schemas.microsoft.com/office/drawing/2014/main" id="{2F5DF365-98D1-44A1-913C-2DBAC92DC349}"/>
              </a:ext>
            </a:extLst>
          </p:cNvPr>
          <p:cNvSpPr/>
          <p:nvPr/>
        </p:nvSpPr>
        <p:spPr>
          <a:xfrm rot="20670924">
            <a:off x="9385570" y="3988244"/>
            <a:ext cx="603603" cy="216000"/>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755957"/>
            <a:r>
              <a:rPr lang="en-AU" sz="1100" kern="0">
                <a:solidFill>
                  <a:prstClr val="black">
                    <a:lumMod val="65000"/>
                    <a:lumOff val="35000"/>
                  </a:prstClr>
                </a:solidFill>
                <a:latin typeface="Calibri" panose="020F0502020204030204"/>
              </a:rPr>
              <a:t>Mar 2022</a:t>
            </a:r>
          </a:p>
        </p:txBody>
      </p:sp>
      <p:sp>
        <p:nvSpPr>
          <p:cNvPr id="22" name="TextBox 21">
            <a:extLst>
              <a:ext uri="{FF2B5EF4-FFF2-40B4-BE49-F238E27FC236}">
                <a16:creationId xmlns:a16="http://schemas.microsoft.com/office/drawing/2014/main" id="{F107FEC2-76B3-4EE5-83CC-6A1B0D183075}"/>
              </a:ext>
            </a:extLst>
          </p:cNvPr>
          <p:cNvSpPr txBox="1"/>
          <p:nvPr/>
        </p:nvSpPr>
        <p:spPr>
          <a:xfrm>
            <a:off x="9080169" y="1778637"/>
            <a:ext cx="596693" cy="288000"/>
          </a:xfrm>
          <a:prstGeom prst="rect">
            <a:avLst/>
          </a:prstGeom>
          <a:solidFill>
            <a:schemeClr val="bg2"/>
          </a:solidFill>
        </p:spPr>
        <p:txBody>
          <a:bodyPr wrap="square" rtlCol="0">
            <a:spAutoFit/>
          </a:bodyPr>
          <a:lstStyle/>
          <a:p>
            <a:endParaRPr lang="en-AU"/>
          </a:p>
        </p:txBody>
      </p:sp>
      <p:sp>
        <p:nvSpPr>
          <p:cNvPr id="21" name="Rectangle 20">
            <a:extLst>
              <a:ext uri="{FF2B5EF4-FFF2-40B4-BE49-F238E27FC236}">
                <a16:creationId xmlns:a16="http://schemas.microsoft.com/office/drawing/2014/main" id="{782218C7-7465-4622-B28A-1B83ECBD6DDD}"/>
              </a:ext>
            </a:extLst>
          </p:cNvPr>
          <p:cNvSpPr/>
          <p:nvPr/>
        </p:nvSpPr>
        <p:spPr>
          <a:xfrm>
            <a:off x="9240136" y="1784925"/>
            <a:ext cx="794088" cy="313350"/>
          </a:xfrm>
          <a:prstGeom prst="rect">
            <a:avLst/>
          </a:prstGeom>
          <a:solidFill>
            <a:schemeClr val="bg2"/>
          </a:solidFill>
        </p:spPr>
        <p:txBody>
          <a:bodyPr wrap="square" lIns="36000" tIns="36000" rIns="36000" bIns="0">
            <a:spAutoFit/>
          </a:bodyPr>
          <a:lstStyle/>
          <a:p>
            <a:pPr>
              <a:spcAft>
                <a:spcPts val="1200"/>
              </a:spcAft>
            </a:pPr>
            <a:r>
              <a:rPr lang="en-AU" sz="900"/>
              <a:t>GS 1-Feb to  15-Mar 2022</a:t>
            </a:r>
          </a:p>
        </p:txBody>
      </p:sp>
      <p:grpSp>
        <p:nvGrpSpPr>
          <p:cNvPr id="25" name="Group 24">
            <a:extLst>
              <a:ext uri="{FF2B5EF4-FFF2-40B4-BE49-F238E27FC236}">
                <a16:creationId xmlns:a16="http://schemas.microsoft.com/office/drawing/2014/main" id="{85454293-CFD0-4B47-9D3C-81DD20F07910}"/>
              </a:ext>
            </a:extLst>
          </p:cNvPr>
          <p:cNvGrpSpPr/>
          <p:nvPr/>
        </p:nvGrpSpPr>
        <p:grpSpPr>
          <a:xfrm>
            <a:off x="7774818" y="1650332"/>
            <a:ext cx="987292" cy="853546"/>
            <a:chOff x="7765359" y="1652100"/>
            <a:chExt cx="987292" cy="853546"/>
          </a:xfrm>
        </p:grpSpPr>
        <p:grpSp>
          <p:nvGrpSpPr>
            <p:cNvPr id="94" name="Group 93">
              <a:extLst>
                <a:ext uri="{FF2B5EF4-FFF2-40B4-BE49-F238E27FC236}">
                  <a16:creationId xmlns:a16="http://schemas.microsoft.com/office/drawing/2014/main" id="{BBD96837-59A6-40AF-B970-BACE7642411F}"/>
                </a:ext>
              </a:extLst>
            </p:cNvPr>
            <p:cNvGrpSpPr/>
            <p:nvPr/>
          </p:nvGrpSpPr>
          <p:grpSpPr>
            <a:xfrm>
              <a:off x="7765359" y="1652100"/>
              <a:ext cx="980088" cy="803607"/>
              <a:chOff x="6516146" y="609167"/>
              <a:chExt cx="889116" cy="729017"/>
            </a:xfrm>
          </p:grpSpPr>
          <p:sp>
            <p:nvSpPr>
              <p:cNvPr id="95" name="Arrow: Pentagon 94">
                <a:extLst>
                  <a:ext uri="{FF2B5EF4-FFF2-40B4-BE49-F238E27FC236}">
                    <a16:creationId xmlns:a16="http://schemas.microsoft.com/office/drawing/2014/main" id="{BE9CA277-163E-4394-B7B1-EF2DA0A3F12B}"/>
                  </a:ext>
                </a:extLst>
              </p:cNvPr>
              <p:cNvSpPr/>
              <p:nvPr/>
            </p:nvSpPr>
            <p:spPr>
              <a:xfrm>
                <a:off x="6668053" y="612907"/>
                <a:ext cx="737209" cy="258600"/>
              </a:xfrm>
              <a:prstGeom prst="homePlate">
                <a:avLst/>
              </a:prstGeom>
              <a:solidFill>
                <a:schemeClr val="accent5"/>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800" b="1" i="1"/>
                  <a:t>5MS Market Trials</a:t>
                </a:r>
              </a:p>
            </p:txBody>
          </p:sp>
          <p:sp>
            <p:nvSpPr>
              <p:cNvPr id="96" name="Rectangle: Rounded Corners 95">
                <a:extLst>
                  <a:ext uri="{FF2B5EF4-FFF2-40B4-BE49-F238E27FC236}">
                    <a16:creationId xmlns:a16="http://schemas.microsoft.com/office/drawing/2014/main" id="{B52DB48D-7A53-4504-9FFB-372312EC54B5}"/>
                  </a:ext>
                </a:extLst>
              </p:cNvPr>
              <p:cNvSpPr/>
              <p:nvPr/>
            </p:nvSpPr>
            <p:spPr>
              <a:xfrm>
                <a:off x="6590265" y="609167"/>
                <a:ext cx="57600" cy="68400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a:p>
                <a:pPr algn="ctr"/>
                <a:endParaRPr lang="en-AU" sz="1984"/>
              </a:p>
              <a:p>
                <a:pPr algn="ctr"/>
                <a:endParaRPr lang="en-AU" sz="1984"/>
              </a:p>
              <a:p>
                <a:pPr algn="ctr"/>
                <a:endParaRPr lang="en-AU" sz="1984"/>
              </a:p>
            </p:txBody>
          </p:sp>
          <p:grpSp>
            <p:nvGrpSpPr>
              <p:cNvPr id="97" name="Group 96">
                <a:extLst>
                  <a:ext uri="{FF2B5EF4-FFF2-40B4-BE49-F238E27FC236}">
                    <a16:creationId xmlns:a16="http://schemas.microsoft.com/office/drawing/2014/main" id="{9C642B93-94B6-47F7-BF0C-3C9A6D7610DB}"/>
                  </a:ext>
                </a:extLst>
              </p:cNvPr>
              <p:cNvGrpSpPr/>
              <p:nvPr/>
            </p:nvGrpSpPr>
            <p:grpSpPr>
              <a:xfrm rot="19644705">
                <a:off x="6516146" y="1143379"/>
                <a:ext cx="205836" cy="194805"/>
                <a:chOff x="7441346" y="6112897"/>
                <a:chExt cx="205836" cy="194805"/>
              </a:xfrm>
            </p:grpSpPr>
            <p:cxnSp>
              <p:nvCxnSpPr>
                <p:cNvPr id="98" name="Straight Connector 97">
                  <a:extLst>
                    <a:ext uri="{FF2B5EF4-FFF2-40B4-BE49-F238E27FC236}">
                      <a16:creationId xmlns:a16="http://schemas.microsoft.com/office/drawing/2014/main" id="{682B834A-5EC7-48DF-91BE-60BB8C06EDD5}"/>
                    </a:ext>
                  </a:extLst>
                </p:cNvPr>
                <p:cNvCxnSpPr/>
                <p:nvPr/>
              </p:nvCxnSpPr>
              <p:spPr>
                <a:xfrm flipV="1">
                  <a:off x="7503435" y="6112897"/>
                  <a:ext cx="76614" cy="18293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6805119-2760-4095-A860-9419D8AE13E8}"/>
                    </a:ext>
                  </a:extLst>
                </p:cNvPr>
                <p:cNvCxnSpPr>
                  <a:cxnSpLocks/>
                </p:cNvCxnSpPr>
                <p:nvPr/>
              </p:nvCxnSpPr>
              <p:spPr>
                <a:xfrm flipH="1" flipV="1">
                  <a:off x="7441346" y="6137049"/>
                  <a:ext cx="80436" cy="17065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1CA935B-F199-4455-BA89-0F6A8FF2EA31}"/>
                    </a:ext>
                  </a:extLst>
                </p:cNvPr>
                <p:cNvCxnSpPr>
                  <a:cxnSpLocks/>
                </p:cNvCxnSpPr>
                <p:nvPr/>
              </p:nvCxnSpPr>
              <p:spPr>
                <a:xfrm flipV="1">
                  <a:off x="7510154" y="6204363"/>
                  <a:ext cx="137028" cy="73456"/>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A4D948D8-F93D-4128-BDDE-8403C7147FDC}"/>
                </a:ext>
              </a:extLst>
            </p:cNvPr>
            <p:cNvSpPr txBox="1"/>
            <p:nvPr/>
          </p:nvSpPr>
          <p:spPr>
            <a:xfrm>
              <a:off x="7997139" y="2136314"/>
              <a:ext cx="321581" cy="369332"/>
            </a:xfrm>
            <a:prstGeom prst="rect">
              <a:avLst/>
            </a:prstGeom>
            <a:solidFill>
              <a:schemeClr val="bg2"/>
            </a:solidFill>
          </p:spPr>
          <p:txBody>
            <a:bodyPr wrap="square" rtlCol="0">
              <a:spAutoFit/>
            </a:bodyPr>
            <a:lstStyle/>
            <a:p>
              <a:endParaRPr lang="en-AU"/>
            </a:p>
          </p:txBody>
        </p:sp>
        <p:sp>
          <p:nvSpPr>
            <p:cNvPr id="185" name="TextBox 184">
              <a:extLst>
                <a:ext uri="{FF2B5EF4-FFF2-40B4-BE49-F238E27FC236}">
                  <a16:creationId xmlns:a16="http://schemas.microsoft.com/office/drawing/2014/main" id="{C5C4C036-4EE5-4566-BBFB-C05649690AD5}"/>
                </a:ext>
              </a:extLst>
            </p:cNvPr>
            <p:cNvSpPr txBox="1"/>
            <p:nvPr/>
          </p:nvSpPr>
          <p:spPr>
            <a:xfrm>
              <a:off x="7998667" y="1988109"/>
              <a:ext cx="753984" cy="349702"/>
            </a:xfrm>
            <a:prstGeom prst="rect">
              <a:avLst/>
            </a:prstGeom>
            <a:solidFill>
              <a:schemeClr val="bg2"/>
            </a:solidFill>
          </p:spPr>
          <p:txBody>
            <a:bodyPr wrap="square" lIns="36000" tIns="36000" rIns="36000" bIns="36000" rtlCol="0">
              <a:spAutoFit/>
            </a:bodyPr>
            <a:lstStyle/>
            <a:p>
              <a:pPr>
                <a:spcAft>
                  <a:spcPts val="1200"/>
                </a:spcAft>
              </a:pPr>
              <a:r>
                <a:rPr lang="en-AU" sz="900"/>
                <a:t>5MS 5-Jul to 27-Aug 2021</a:t>
              </a:r>
              <a:endParaRPr lang="en-AU" sz="800"/>
            </a:p>
          </p:txBody>
        </p:sp>
      </p:grpSp>
      <p:grpSp>
        <p:nvGrpSpPr>
          <p:cNvPr id="189" name="Group 188">
            <a:extLst>
              <a:ext uri="{FF2B5EF4-FFF2-40B4-BE49-F238E27FC236}">
                <a16:creationId xmlns:a16="http://schemas.microsoft.com/office/drawing/2014/main" id="{35707EF2-8407-456F-84E6-941380A7F25D}"/>
              </a:ext>
            </a:extLst>
          </p:cNvPr>
          <p:cNvGrpSpPr/>
          <p:nvPr/>
        </p:nvGrpSpPr>
        <p:grpSpPr>
          <a:xfrm>
            <a:off x="8930729" y="1431948"/>
            <a:ext cx="980086" cy="803605"/>
            <a:chOff x="6516146" y="609167"/>
            <a:chExt cx="889116" cy="729017"/>
          </a:xfrm>
        </p:grpSpPr>
        <p:grpSp>
          <p:nvGrpSpPr>
            <p:cNvPr id="192" name="Group 191">
              <a:extLst>
                <a:ext uri="{FF2B5EF4-FFF2-40B4-BE49-F238E27FC236}">
                  <a16:creationId xmlns:a16="http://schemas.microsoft.com/office/drawing/2014/main" id="{9498701F-8388-48C7-B411-954241B8A606}"/>
                </a:ext>
              </a:extLst>
            </p:cNvPr>
            <p:cNvGrpSpPr/>
            <p:nvPr/>
          </p:nvGrpSpPr>
          <p:grpSpPr>
            <a:xfrm rot="19644705">
              <a:off x="6516146" y="1143379"/>
              <a:ext cx="205836" cy="194805"/>
              <a:chOff x="7441346" y="6112897"/>
              <a:chExt cx="205836" cy="194805"/>
            </a:xfrm>
          </p:grpSpPr>
          <p:cxnSp>
            <p:nvCxnSpPr>
              <p:cNvPr id="193" name="Straight Connector 192">
                <a:extLst>
                  <a:ext uri="{FF2B5EF4-FFF2-40B4-BE49-F238E27FC236}">
                    <a16:creationId xmlns:a16="http://schemas.microsoft.com/office/drawing/2014/main" id="{1C5E9592-0118-4A20-9A5A-E59AC5847299}"/>
                  </a:ext>
                </a:extLst>
              </p:cNvPr>
              <p:cNvCxnSpPr/>
              <p:nvPr/>
            </p:nvCxnSpPr>
            <p:spPr>
              <a:xfrm flipV="1">
                <a:off x="7503435" y="6112897"/>
                <a:ext cx="76614" cy="18293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08CE9B9-B1D4-4EA7-901F-96C79F6C7930}"/>
                  </a:ext>
                </a:extLst>
              </p:cNvPr>
              <p:cNvCxnSpPr>
                <a:cxnSpLocks/>
              </p:cNvCxnSpPr>
              <p:nvPr/>
            </p:nvCxnSpPr>
            <p:spPr>
              <a:xfrm flipH="1" flipV="1">
                <a:off x="7441346" y="6137049"/>
                <a:ext cx="80436" cy="170653"/>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5DA5BDA-2103-4478-A850-0F210E8E3F32}"/>
                  </a:ext>
                </a:extLst>
              </p:cNvPr>
              <p:cNvCxnSpPr>
                <a:cxnSpLocks/>
              </p:cNvCxnSpPr>
              <p:nvPr/>
            </p:nvCxnSpPr>
            <p:spPr>
              <a:xfrm flipV="1">
                <a:off x="7510154" y="6204363"/>
                <a:ext cx="137028" cy="73456"/>
              </a:xfrm>
              <a:prstGeom prst="line">
                <a:avLst/>
              </a:prstGeom>
              <a:ln w="12700">
                <a:solidFill>
                  <a:srgbClr val="92D05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91" name="Rectangle: Rounded Corners 190">
              <a:extLst>
                <a:ext uri="{FF2B5EF4-FFF2-40B4-BE49-F238E27FC236}">
                  <a16:creationId xmlns:a16="http://schemas.microsoft.com/office/drawing/2014/main" id="{C3E6FDC6-788A-486D-8CC2-9024A9B6661D}"/>
                </a:ext>
              </a:extLst>
            </p:cNvPr>
            <p:cNvSpPr/>
            <p:nvPr/>
          </p:nvSpPr>
          <p:spPr>
            <a:xfrm>
              <a:off x="6590265" y="609167"/>
              <a:ext cx="57600" cy="684000"/>
            </a:xfrm>
            <a:prstGeom prst="round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84"/>
            </a:p>
            <a:p>
              <a:pPr algn="ctr"/>
              <a:endParaRPr lang="en-AU" sz="1984"/>
            </a:p>
            <a:p>
              <a:pPr algn="ctr"/>
              <a:endParaRPr lang="en-AU" sz="1984"/>
            </a:p>
            <a:p>
              <a:pPr algn="ctr"/>
              <a:endParaRPr lang="en-AU" sz="1984"/>
            </a:p>
          </p:txBody>
        </p:sp>
        <p:sp>
          <p:nvSpPr>
            <p:cNvPr id="190" name="Arrow: Pentagon 189">
              <a:extLst>
                <a:ext uri="{FF2B5EF4-FFF2-40B4-BE49-F238E27FC236}">
                  <a16:creationId xmlns:a16="http://schemas.microsoft.com/office/drawing/2014/main" id="{760CF4C6-05AB-441C-A823-8202F7C0323D}"/>
                </a:ext>
              </a:extLst>
            </p:cNvPr>
            <p:cNvSpPr/>
            <p:nvPr/>
          </p:nvSpPr>
          <p:spPr>
            <a:xfrm>
              <a:off x="6668053" y="612907"/>
              <a:ext cx="737209" cy="258600"/>
            </a:xfrm>
            <a:prstGeom prst="homePlate">
              <a:avLst/>
            </a:prstGeom>
            <a:solidFill>
              <a:schemeClr val="accent5"/>
            </a:solidFill>
            <a:ln w="12700">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83" tIns="39683" rIns="39683" bIns="39683" numCol="1" spcCol="0" rtlCol="0" fromWordArt="0" anchor="ctr" anchorCtr="0" forceAA="0" compatLnSpc="1">
              <a:prstTxWarp prst="textNoShape">
                <a:avLst/>
              </a:prstTxWarp>
              <a:noAutofit/>
            </a:bodyPr>
            <a:lstStyle/>
            <a:p>
              <a:pPr algn="ctr"/>
              <a:r>
                <a:rPr lang="en-AU" sz="800" b="1" i="1"/>
                <a:t>GS Market Trials</a:t>
              </a:r>
            </a:p>
          </p:txBody>
        </p:sp>
      </p:grpSp>
      <p:sp>
        <p:nvSpPr>
          <p:cNvPr id="197" name="Rectangle 196">
            <a:extLst>
              <a:ext uri="{FF2B5EF4-FFF2-40B4-BE49-F238E27FC236}">
                <a16:creationId xmlns:a16="http://schemas.microsoft.com/office/drawing/2014/main" id="{830C7100-8BB4-4C7D-87DE-575DE87237BF}"/>
              </a:ext>
            </a:extLst>
          </p:cNvPr>
          <p:cNvSpPr/>
          <p:nvPr/>
        </p:nvSpPr>
        <p:spPr>
          <a:xfrm rot="20806650">
            <a:off x="3202714" y="5684648"/>
            <a:ext cx="612000" cy="198417"/>
          </a:xfrm>
          <a:prstGeom prst="rect">
            <a:avLst/>
          </a:prstGeom>
          <a:solidFill>
            <a:sysClr val="window" lastClr="FFFFFF"/>
          </a:solidFill>
          <a:ln w="12700" cap="flat" cmpd="sng" algn="ctr">
            <a:solidFill>
              <a:sysClr val="window" lastClr="FFFFFF">
                <a:lumMod val="95000"/>
              </a:sysClr>
            </a:solidFill>
            <a:prstDash val="solid"/>
            <a:miter lim="800000"/>
          </a:ln>
          <a:effectLst/>
        </p:spPr>
        <p:txBody>
          <a:bodyPr rot="0" spcFirstLastPara="0" vertOverflow="overflow" horzOverflow="overflow" vert="horz" wrap="square" lIns="36000" tIns="39600" rIns="36000" bIns="39600" numCol="1" spcCol="0" rtlCol="0" fromWordArt="0" anchor="ctr" anchorCtr="0" forceAA="0" compatLnSpc="1">
            <a:prstTxWarp prst="textNoShape">
              <a:avLst/>
            </a:prstTxWarp>
            <a:noAutofit/>
          </a:bodyPr>
          <a:lstStyle/>
          <a:p>
            <a:pPr algn="ctr" defTabSz="755957"/>
            <a:r>
              <a:rPr lang="en-AU" sz="1102" kern="0">
                <a:solidFill>
                  <a:prstClr val="black">
                    <a:lumMod val="65000"/>
                    <a:lumOff val="35000"/>
                  </a:prstClr>
                </a:solidFill>
                <a:latin typeface="Calibri" panose="020F0502020204030204"/>
              </a:rPr>
              <a:t>Aug 2019</a:t>
            </a:r>
          </a:p>
        </p:txBody>
      </p:sp>
      <p:sp>
        <p:nvSpPr>
          <p:cNvPr id="198" name="TextBox 197">
            <a:extLst>
              <a:ext uri="{FF2B5EF4-FFF2-40B4-BE49-F238E27FC236}">
                <a16:creationId xmlns:a16="http://schemas.microsoft.com/office/drawing/2014/main" id="{6C34286D-D653-44B9-970D-4F578F18C9F0}"/>
              </a:ext>
            </a:extLst>
          </p:cNvPr>
          <p:cNvSpPr txBox="1"/>
          <p:nvPr/>
        </p:nvSpPr>
        <p:spPr>
          <a:xfrm>
            <a:off x="2898792" y="4723511"/>
            <a:ext cx="1276175" cy="703013"/>
          </a:xfrm>
          <a:prstGeom prst="rect">
            <a:avLst/>
          </a:prstGeom>
          <a:noFill/>
        </p:spPr>
        <p:txBody>
          <a:bodyPr wrap="square" rtlCol="0">
            <a:spAutoFit/>
          </a:bodyPr>
          <a:lstStyle/>
          <a:p>
            <a:r>
              <a:rPr lang="en-AU" sz="992"/>
              <a:t>8-Aug 2019: AEMC Amended the 5MS &amp; GS rules to improve and clarify</a:t>
            </a:r>
          </a:p>
        </p:txBody>
      </p:sp>
      <p:grpSp>
        <p:nvGrpSpPr>
          <p:cNvPr id="31" name="Group 30">
            <a:extLst>
              <a:ext uri="{FF2B5EF4-FFF2-40B4-BE49-F238E27FC236}">
                <a16:creationId xmlns:a16="http://schemas.microsoft.com/office/drawing/2014/main" id="{4E8BB343-D9BE-479A-A5AF-23F9559D5B82}"/>
              </a:ext>
            </a:extLst>
          </p:cNvPr>
          <p:cNvGrpSpPr/>
          <p:nvPr/>
        </p:nvGrpSpPr>
        <p:grpSpPr>
          <a:xfrm>
            <a:off x="3259087" y="4265958"/>
            <a:ext cx="481697" cy="481697"/>
            <a:chOff x="3259087" y="4265958"/>
            <a:chExt cx="481697" cy="481697"/>
          </a:xfrm>
        </p:grpSpPr>
        <p:pic>
          <p:nvPicPr>
            <p:cNvPr id="29" name="Graphic 28" descr="Target">
              <a:extLst>
                <a:ext uri="{FF2B5EF4-FFF2-40B4-BE49-F238E27FC236}">
                  <a16:creationId xmlns:a16="http://schemas.microsoft.com/office/drawing/2014/main" id="{BF611937-2D23-46DE-8E7A-7CA3E6A482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259087" y="4265958"/>
              <a:ext cx="481697" cy="481697"/>
            </a:xfrm>
            <a:prstGeom prst="rect">
              <a:avLst/>
            </a:prstGeom>
          </p:spPr>
        </p:pic>
        <p:sp>
          <p:nvSpPr>
            <p:cNvPr id="30" name="Flowchart: Connector 29">
              <a:extLst>
                <a:ext uri="{FF2B5EF4-FFF2-40B4-BE49-F238E27FC236}">
                  <a16:creationId xmlns:a16="http://schemas.microsoft.com/office/drawing/2014/main" id="{AA1610D8-B700-4D06-8F8F-DFFB1DB202C2}"/>
                </a:ext>
              </a:extLst>
            </p:cNvPr>
            <p:cNvSpPr/>
            <p:nvPr/>
          </p:nvSpPr>
          <p:spPr>
            <a:xfrm>
              <a:off x="3445800" y="4447964"/>
              <a:ext cx="108000" cy="1080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9" name="Group 198">
            <a:extLst>
              <a:ext uri="{FF2B5EF4-FFF2-40B4-BE49-F238E27FC236}">
                <a16:creationId xmlns:a16="http://schemas.microsoft.com/office/drawing/2014/main" id="{9D1F5B37-D493-4619-A072-078572ADFAE9}"/>
              </a:ext>
            </a:extLst>
          </p:cNvPr>
          <p:cNvGrpSpPr/>
          <p:nvPr/>
        </p:nvGrpSpPr>
        <p:grpSpPr>
          <a:xfrm>
            <a:off x="3472519" y="6289891"/>
            <a:ext cx="417290" cy="295538"/>
            <a:chOff x="8439151" y="4859338"/>
            <a:chExt cx="876300" cy="803275"/>
          </a:xfrm>
        </p:grpSpPr>
        <p:sp>
          <p:nvSpPr>
            <p:cNvPr id="200" name="Rectangle 136">
              <a:extLst>
                <a:ext uri="{FF2B5EF4-FFF2-40B4-BE49-F238E27FC236}">
                  <a16:creationId xmlns:a16="http://schemas.microsoft.com/office/drawing/2014/main" id="{7C374D14-0FF3-4C2A-B401-D6691B55773F}"/>
                </a:ext>
              </a:extLst>
            </p:cNvPr>
            <p:cNvSpPr>
              <a:spLocks noChangeArrowheads="1"/>
            </p:cNvSpPr>
            <p:nvPr/>
          </p:nvSpPr>
          <p:spPr bwMode="auto">
            <a:xfrm>
              <a:off x="8799513" y="5151438"/>
              <a:ext cx="41275" cy="457200"/>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1" name="Rectangle 137">
              <a:extLst>
                <a:ext uri="{FF2B5EF4-FFF2-40B4-BE49-F238E27FC236}">
                  <a16:creationId xmlns:a16="http://schemas.microsoft.com/office/drawing/2014/main" id="{62E274F2-6ADD-4AAF-A6FC-2EF9632DE433}"/>
                </a:ext>
              </a:extLst>
            </p:cNvPr>
            <p:cNvSpPr>
              <a:spLocks noChangeArrowheads="1"/>
            </p:cNvSpPr>
            <p:nvPr/>
          </p:nvSpPr>
          <p:spPr bwMode="auto">
            <a:xfrm>
              <a:off x="8626476" y="5608638"/>
              <a:ext cx="382588" cy="53975"/>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2" name="Oval 138">
              <a:extLst>
                <a:ext uri="{FF2B5EF4-FFF2-40B4-BE49-F238E27FC236}">
                  <a16:creationId xmlns:a16="http://schemas.microsoft.com/office/drawing/2014/main" id="{962EA157-ED9E-4BE9-BE9A-E3412755A119}"/>
                </a:ext>
              </a:extLst>
            </p:cNvPr>
            <p:cNvSpPr>
              <a:spLocks noChangeArrowheads="1"/>
            </p:cNvSpPr>
            <p:nvPr/>
          </p:nvSpPr>
          <p:spPr bwMode="auto">
            <a:xfrm>
              <a:off x="8785226" y="5083175"/>
              <a:ext cx="69850" cy="68263"/>
            </a:xfrm>
            <a:prstGeom prst="ellipse">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3" name="Freeform 139">
              <a:extLst>
                <a:ext uri="{FF2B5EF4-FFF2-40B4-BE49-F238E27FC236}">
                  <a16:creationId xmlns:a16="http://schemas.microsoft.com/office/drawing/2014/main" id="{163F37CB-FE4B-4881-A2AE-32117C4660BF}"/>
                </a:ext>
              </a:extLst>
            </p:cNvPr>
            <p:cNvSpPr>
              <a:spLocks/>
            </p:cNvSpPr>
            <p:nvPr/>
          </p:nvSpPr>
          <p:spPr bwMode="auto">
            <a:xfrm>
              <a:off x="8439151" y="5324475"/>
              <a:ext cx="296863" cy="146050"/>
            </a:xfrm>
            <a:custGeom>
              <a:avLst/>
              <a:gdLst>
                <a:gd name="T0" fmla="*/ 32 w 65"/>
                <a:gd name="T1" fmla="*/ 32 h 32"/>
                <a:gd name="T2" fmla="*/ 65 w 65"/>
                <a:gd name="T3" fmla="*/ 0 h 32"/>
                <a:gd name="T4" fmla="*/ 0 w 65"/>
                <a:gd name="T5" fmla="*/ 0 h 32"/>
                <a:gd name="T6" fmla="*/ 32 w 65"/>
                <a:gd name="T7" fmla="*/ 32 h 32"/>
              </a:gdLst>
              <a:ahLst/>
              <a:cxnLst>
                <a:cxn ang="0">
                  <a:pos x="T0" y="T1"/>
                </a:cxn>
                <a:cxn ang="0">
                  <a:pos x="T2" y="T3"/>
                </a:cxn>
                <a:cxn ang="0">
                  <a:pos x="T4" y="T5"/>
                </a:cxn>
                <a:cxn ang="0">
                  <a:pos x="T6" y="T7"/>
                </a:cxn>
              </a:cxnLst>
              <a:rect l="0" t="0" r="r" b="b"/>
              <a:pathLst>
                <a:path w="65" h="32">
                  <a:moveTo>
                    <a:pt x="32" y="32"/>
                  </a:moveTo>
                  <a:cubicBezTo>
                    <a:pt x="50" y="32"/>
                    <a:pt x="65" y="18"/>
                    <a:pt x="65" y="0"/>
                  </a:cubicBezTo>
                  <a:cubicBezTo>
                    <a:pt x="0" y="0"/>
                    <a:pt x="0" y="0"/>
                    <a:pt x="0" y="0"/>
                  </a:cubicBezTo>
                  <a:cubicBezTo>
                    <a:pt x="0" y="18"/>
                    <a:pt x="14"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4" name="Freeform 140">
              <a:extLst>
                <a:ext uri="{FF2B5EF4-FFF2-40B4-BE49-F238E27FC236}">
                  <a16:creationId xmlns:a16="http://schemas.microsoft.com/office/drawing/2014/main" id="{7FCDE548-513E-49BB-B8AC-0ACACF1F63C9}"/>
                </a:ext>
              </a:extLst>
            </p:cNvPr>
            <p:cNvSpPr>
              <a:spLocks/>
            </p:cNvSpPr>
            <p:nvPr/>
          </p:nvSpPr>
          <p:spPr bwMode="auto">
            <a:xfrm>
              <a:off x="8439151" y="5124450"/>
              <a:ext cx="296863" cy="200025"/>
            </a:xfrm>
            <a:custGeom>
              <a:avLst/>
              <a:gdLst>
                <a:gd name="T0" fmla="*/ 0 w 187"/>
                <a:gd name="T1" fmla="*/ 126 h 126"/>
                <a:gd name="T2" fmla="*/ 92 w 187"/>
                <a:gd name="T3" fmla="*/ 0 h 126"/>
                <a:gd name="T4" fmla="*/ 187 w 187"/>
                <a:gd name="T5" fmla="*/ 126 h 126"/>
              </a:gdLst>
              <a:ahLst/>
              <a:cxnLst>
                <a:cxn ang="0">
                  <a:pos x="T0" y="T1"/>
                </a:cxn>
                <a:cxn ang="0">
                  <a:pos x="T2" y="T3"/>
                </a:cxn>
                <a:cxn ang="0">
                  <a:pos x="T4" y="T5"/>
                </a:cxn>
              </a:cxnLst>
              <a:rect l="0" t="0" r="r" b="b"/>
              <a:pathLst>
                <a:path w="187" h="126">
                  <a:moveTo>
                    <a:pt x="0" y="126"/>
                  </a:moveTo>
                  <a:lnTo>
                    <a:pt x="92" y="0"/>
                  </a:lnTo>
                  <a:lnTo>
                    <a:pt x="187"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5" name="Rectangle 141">
              <a:extLst>
                <a:ext uri="{FF2B5EF4-FFF2-40B4-BE49-F238E27FC236}">
                  <a16:creationId xmlns:a16="http://schemas.microsoft.com/office/drawing/2014/main" id="{7211701A-0222-4D09-A84B-1B18362D7BB8}"/>
                </a:ext>
              </a:extLst>
            </p:cNvPr>
            <p:cNvSpPr>
              <a:spLocks noChangeArrowheads="1"/>
            </p:cNvSpPr>
            <p:nvPr/>
          </p:nvSpPr>
          <p:spPr bwMode="auto">
            <a:xfrm>
              <a:off x="8585201" y="5100638"/>
              <a:ext cx="200025"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6" name="Freeform 142">
              <a:extLst>
                <a:ext uri="{FF2B5EF4-FFF2-40B4-BE49-F238E27FC236}">
                  <a16:creationId xmlns:a16="http://schemas.microsoft.com/office/drawing/2014/main" id="{CD1EDD50-D947-45EA-B5E9-37A1264809B9}"/>
                </a:ext>
              </a:extLst>
            </p:cNvPr>
            <p:cNvSpPr>
              <a:spLocks/>
            </p:cNvSpPr>
            <p:nvPr/>
          </p:nvSpPr>
          <p:spPr bwMode="auto">
            <a:xfrm>
              <a:off x="8904288" y="5324475"/>
              <a:ext cx="293688" cy="146050"/>
            </a:xfrm>
            <a:custGeom>
              <a:avLst/>
              <a:gdLst>
                <a:gd name="T0" fmla="*/ 32 w 64"/>
                <a:gd name="T1" fmla="*/ 32 h 32"/>
                <a:gd name="T2" fmla="*/ 0 w 64"/>
                <a:gd name="T3" fmla="*/ 0 h 32"/>
                <a:gd name="T4" fmla="*/ 64 w 64"/>
                <a:gd name="T5" fmla="*/ 0 h 32"/>
                <a:gd name="T6" fmla="*/ 32 w 64"/>
                <a:gd name="T7" fmla="*/ 32 h 32"/>
              </a:gdLst>
              <a:ahLst/>
              <a:cxnLst>
                <a:cxn ang="0">
                  <a:pos x="T0" y="T1"/>
                </a:cxn>
                <a:cxn ang="0">
                  <a:pos x="T2" y="T3"/>
                </a:cxn>
                <a:cxn ang="0">
                  <a:pos x="T4" y="T5"/>
                </a:cxn>
                <a:cxn ang="0">
                  <a:pos x="T6" y="T7"/>
                </a:cxn>
              </a:cxnLst>
              <a:rect l="0" t="0" r="r" b="b"/>
              <a:pathLst>
                <a:path w="64" h="32">
                  <a:moveTo>
                    <a:pt x="32" y="32"/>
                  </a:moveTo>
                  <a:cubicBezTo>
                    <a:pt x="14" y="32"/>
                    <a:pt x="0" y="18"/>
                    <a:pt x="0" y="0"/>
                  </a:cubicBezTo>
                  <a:cubicBezTo>
                    <a:pt x="64" y="0"/>
                    <a:pt x="64" y="0"/>
                    <a:pt x="64" y="0"/>
                  </a:cubicBezTo>
                  <a:cubicBezTo>
                    <a:pt x="64" y="18"/>
                    <a:pt x="50" y="32"/>
                    <a:pt x="32" y="32"/>
                  </a:cubicBez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7" name="Freeform 143">
              <a:extLst>
                <a:ext uri="{FF2B5EF4-FFF2-40B4-BE49-F238E27FC236}">
                  <a16:creationId xmlns:a16="http://schemas.microsoft.com/office/drawing/2014/main" id="{92B94D7F-38DC-4C84-90D7-208A09E0451D}"/>
                </a:ext>
              </a:extLst>
            </p:cNvPr>
            <p:cNvSpPr>
              <a:spLocks/>
            </p:cNvSpPr>
            <p:nvPr/>
          </p:nvSpPr>
          <p:spPr bwMode="auto">
            <a:xfrm>
              <a:off x="8904288" y="5124450"/>
              <a:ext cx="293688" cy="200025"/>
            </a:xfrm>
            <a:custGeom>
              <a:avLst/>
              <a:gdLst>
                <a:gd name="T0" fmla="*/ 185 w 185"/>
                <a:gd name="T1" fmla="*/ 126 h 126"/>
                <a:gd name="T2" fmla="*/ 92 w 185"/>
                <a:gd name="T3" fmla="*/ 0 h 126"/>
                <a:gd name="T4" fmla="*/ 0 w 185"/>
                <a:gd name="T5" fmla="*/ 126 h 126"/>
              </a:gdLst>
              <a:ahLst/>
              <a:cxnLst>
                <a:cxn ang="0">
                  <a:pos x="T0" y="T1"/>
                </a:cxn>
                <a:cxn ang="0">
                  <a:pos x="T2" y="T3"/>
                </a:cxn>
                <a:cxn ang="0">
                  <a:pos x="T4" y="T5"/>
                </a:cxn>
              </a:cxnLst>
              <a:rect l="0" t="0" r="r" b="b"/>
              <a:pathLst>
                <a:path w="185" h="126">
                  <a:moveTo>
                    <a:pt x="185" y="126"/>
                  </a:moveTo>
                  <a:lnTo>
                    <a:pt x="92" y="0"/>
                  </a:lnTo>
                  <a:lnTo>
                    <a:pt x="0" y="126"/>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8" name="Rectangle 144">
              <a:extLst>
                <a:ext uri="{FF2B5EF4-FFF2-40B4-BE49-F238E27FC236}">
                  <a16:creationId xmlns:a16="http://schemas.microsoft.com/office/drawing/2014/main" id="{9EB84B3B-FAC2-4D5A-BD58-346DEA8D3287}"/>
                </a:ext>
              </a:extLst>
            </p:cNvPr>
            <p:cNvSpPr>
              <a:spLocks noChangeArrowheads="1"/>
            </p:cNvSpPr>
            <p:nvPr/>
          </p:nvSpPr>
          <p:spPr bwMode="auto">
            <a:xfrm>
              <a:off x="8855076" y="5100638"/>
              <a:ext cx="195263" cy="23813"/>
            </a:xfrm>
            <a:prstGeom prst="rect">
              <a:avLst/>
            </a:pr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09" name="Freeform 145">
              <a:extLst>
                <a:ext uri="{FF2B5EF4-FFF2-40B4-BE49-F238E27FC236}">
                  <a16:creationId xmlns:a16="http://schemas.microsoft.com/office/drawing/2014/main" id="{E19EC590-0644-46DB-AD86-C6FFAA705030}"/>
                </a:ext>
              </a:extLst>
            </p:cNvPr>
            <p:cNvSpPr>
              <a:spLocks/>
            </p:cNvSpPr>
            <p:nvPr/>
          </p:nvSpPr>
          <p:spPr bwMode="auto">
            <a:xfrm>
              <a:off x="8675688" y="4859338"/>
              <a:ext cx="639763" cy="776288"/>
            </a:xfrm>
            <a:custGeom>
              <a:avLst/>
              <a:gdLst>
                <a:gd name="T0" fmla="*/ 0 w 403"/>
                <a:gd name="T1" fmla="*/ 152 h 489"/>
                <a:gd name="T2" fmla="*/ 0 w 403"/>
                <a:gd name="T3" fmla="*/ 0 h 489"/>
                <a:gd name="T4" fmla="*/ 403 w 403"/>
                <a:gd name="T5" fmla="*/ 0 h 489"/>
                <a:gd name="T6" fmla="*/ 403 w 403"/>
                <a:gd name="T7" fmla="*/ 489 h 489"/>
                <a:gd name="T8" fmla="*/ 210 w 403"/>
                <a:gd name="T9" fmla="*/ 489 h 489"/>
              </a:gdLst>
              <a:ahLst/>
              <a:cxnLst>
                <a:cxn ang="0">
                  <a:pos x="T0" y="T1"/>
                </a:cxn>
                <a:cxn ang="0">
                  <a:pos x="T2" y="T3"/>
                </a:cxn>
                <a:cxn ang="0">
                  <a:pos x="T4" y="T5"/>
                </a:cxn>
                <a:cxn ang="0">
                  <a:pos x="T6" y="T7"/>
                </a:cxn>
                <a:cxn ang="0">
                  <a:pos x="T8" y="T9"/>
                </a:cxn>
              </a:cxnLst>
              <a:rect l="0" t="0" r="r" b="b"/>
              <a:pathLst>
                <a:path w="403" h="489">
                  <a:moveTo>
                    <a:pt x="0" y="152"/>
                  </a:moveTo>
                  <a:lnTo>
                    <a:pt x="0" y="0"/>
                  </a:lnTo>
                  <a:lnTo>
                    <a:pt x="403" y="0"/>
                  </a:lnTo>
                  <a:lnTo>
                    <a:pt x="403" y="489"/>
                  </a:lnTo>
                  <a:lnTo>
                    <a:pt x="210" y="489"/>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0" name="Line 146">
              <a:extLst>
                <a:ext uri="{FF2B5EF4-FFF2-40B4-BE49-F238E27FC236}">
                  <a16:creationId xmlns:a16="http://schemas.microsoft.com/office/drawing/2014/main" id="{45271E2E-904E-4ECD-9974-1B05936F7502}"/>
                </a:ext>
              </a:extLst>
            </p:cNvPr>
            <p:cNvSpPr>
              <a:spLocks noChangeShapeType="1"/>
            </p:cNvSpPr>
            <p:nvPr/>
          </p:nvSpPr>
          <p:spPr bwMode="auto">
            <a:xfrm>
              <a:off x="8675688" y="5438775"/>
              <a:ext cx="0" cy="16986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1" name="Line 147">
              <a:extLst>
                <a:ext uri="{FF2B5EF4-FFF2-40B4-BE49-F238E27FC236}">
                  <a16:creationId xmlns:a16="http://schemas.microsoft.com/office/drawing/2014/main" id="{3612B6F3-58BC-4696-ABA1-E53363F90FAF}"/>
                </a:ext>
              </a:extLst>
            </p:cNvPr>
            <p:cNvSpPr>
              <a:spLocks noChangeShapeType="1"/>
            </p:cNvSpPr>
            <p:nvPr/>
          </p:nvSpPr>
          <p:spPr bwMode="auto">
            <a:xfrm flipV="1">
              <a:off x="8675688" y="5124450"/>
              <a:ext cx="0" cy="2000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2" name="Line 148">
              <a:extLst>
                <a:ext uri="{FF2B5EF4-FFF2-40B4-BE49-F238E27FC236}">
                  <a16:creationId xmlns:a16="http://schemas.microsoft.com/office/drawing/2014/main" id="{56DAAD08-A38D-4A17-A433-DE7D19FCB359}"/>
                </a:ext>
              </a:extLst>
            </p:cNvPr>
            <p:cNvSpPr>
              <a:spLocks noChangeShapeType="1"/>
            </p:cNvSpPr>
            <p:nvPr/>
          </p:nvSpPr>
          <p:spPr bwMode="auto">
            <a:xfrm>
              <a:off x="9242426" y="4859338"/>
              <a:ext cx="0" cy="776288"/>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100796" tIns="50398" rIns="100796" bIns="50398" numCol="1" anchor="t" anchorCtr="0" compatLnSpc="1">
              <a:prstTxWarp prst="textNoShape">
                <a:avLst/>
              </a:prstTxWarp>
            </a:bodyPr>
            <a:lstStyle/>
            <a:p>
              <a:endParaRPr lang="en-US" sz="1984"/>
            </a:p>
          </p:txBody>
        </p:sp>
        <p:sp>
          <p:nvSpPr>
            <p:cNvPr id="213" name="Freeform 149">
              <a:extLst>
                <a:ext uri="{FF2B5EF4-FFF2-40B4-BE49-F238E27FC236}">
                  <a16:creationId xmlns:a16="http://schemas.microsoft.com/office/drawing/2014/main" id="{87A9C322-B26C-469B-A5E8-D779CBF63D6F}"/>
                </a:ext>
              </a:extLst>
            </p:cNvPr>
            <p:cNvSpPr>
              <a:spLocks/>
            </p:cNvSpPr>
            <p:nvPr/>
          </p:nvSpPr>
          <p:spPr bwMode="auto">
            <a:xfrm>
              <a:off x="9069388" y="4859338"/>
              <a:ext cx="114300" cy="187325"/>
            </a:xfrm>
            <a:custGeom>
              <a:avLst/>
              <a:gdLst>
                <a:gd name="T0" fmla="*/ 0 w 72"/>
                <a:gd name="T1" fmla="*/ 0 h 118"/>
                <a:gd name="T2" fmla="*/ 0 w 72"/>
                <a:gd name="T3" fmla="*/ 118 h 118"/>
                <a:gd name="T4" fmla="*/ 34 w 72"/>
                <a:gd name="T5" fmla="*/ 89 h 118"/>
                <a:gd name="T6" fmla="*/ 72 w 72"/>
                <a:gd name="T7" fmla="*/ 118 h 118"/>
                <a:gd name="T8" fmla="*/ 72 w 72"/>
                <a:gd name="T9" fmla="*/ 0 h 118"/>
              </a:gdLst>
              <a:ahLst/>
              <a:cxnLst>
                <a:cxn ang="0">
                  <a:pos x="T0" y="T1"/>
                </a:cxn>
                <a:cxn ang="0">
                  <a:pos x="T2" y="T3"/>
                </a:cxn>
                <a:cxn ang="0">
                  <a:pos x="T4" y="T5"/>
                </a:cxn>
                <a:cxn ang="0">
                  <a:pos x="T6" y="T7"/>
                </a:cxn>
                <a:cxn ang="0">
                  <a:pos x="T8" y="T9"/>
                </a:cxn>
              </a:cxnLst>
              <a:rect l="0" t="0" r="r" b="b"/>
              <a:pathLst>
                <a:path w="72" h="118">
                  <a:moveTo>
                    <a:pt x="0" y="0"/>
                  </a:moveTo>
                  <a:lnTo>
                    <a:pt x="0" y="118"/>
                  </a:lnTo>
                  <a:lnTo>
                    <a:pt x="34" y="89"/>
                  </a:lnTo>
                  <a:lnTo>
                    <a:pt x="72" y="118"/>
                  </a:lnTo>
                  <a:lnTo>
                    <a:pt x="72" y="0"/>
                  </a:lnTo>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en-US" sz="1984"/>
            </a:p>
          </p:txBody>
        </p:sp>
      </p:grpSp>
      <p:pic>
        <p:nvPicPr>
          <p:cNvPr id="214" name="Graphic 213" descr="Group brainstorm">
            <a:extLst>
              <a:ext uri="{FF2B5EF4-FFF2-40B4-BE49-F238E27FC236}">
                <a16:creationId xmlns:a16="http://schemas.microsoft.com/office/drawing/2014/main" id="{4495BEFE-56D2-4698-BDB6-F277E5C9F9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11127" y="4902526"/>
            <a:ext cx="468310" cy="468310"/>
          </a:xfrm>
          <a:prstGeom prst="rect">
            <a:avLst/>
          </a:prstGeom>
        </p:spPr>
      </p:pic>
      <p:pic>
        <p:nvPicPr>
          <p:cNvPr id="215" name="Graphic 214" descr="Group brainstorm">
            <a:extLst>
              <a:ext uri="{FF2B5EF4-FFF2-40B4-BE49-F238E27FC236}">
                <a16:creationId xmlns:a16="http://schemas.microsoft.com/office/drawing/2014/main" id="{839B838E-B867-4AFA-BD29-C452F05A06C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30159" y="4550607"/>
            <a:ext cx="468310" cy="468310"/>
          </a:xfrm>
          <a:prstGeom prst="rect">
            <a:avLst/>
          </a:prstGeom>
        </p:spPr>
      </p:pic>
      <p:pic>
        <p:nvPicPr>
          <p:cNvPr id="217" name="Graphic 216" descr="Group brainstorm">
            <a:extLst>
              <a:ext uri="{FF2B5EF4-FFF2-40B4-BE49-F238E27FC236}">
                <a16:creationId xmlns:a16="http://schemas.microsoft.com/office/drawing/2014/main" id="{0F4BD092-4C95-4ED2-8967-FF4A533BFE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4346" y="6008540"/>
            <a:ext cx="468310" cy="468310"/>
          </a:xfrm>
          <a:prstGeom prst="rect">
            <a:avLst/>
          </a:prstGeom>
        </p:spPr>
      </p:pic>
    </p:spTree>
    <p:extLst>
      <p:ext uri="{BB962C8B-B14F-4D97-AF65-F5344CB8AC3E}">
        <p14:creationId xmlns:p14="http://schemas.microsoft.com/office/powerpoint/2010/main" val="324032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D0E-C9FB-4CDB-8912-7AA5BCB3D193}"/>
              </a:ext>
            </a:extLst>
          </p:cNvPr>
          <p:cNvSpPr>
            <a:spLocks noGrp="1"/>
          </p:cNvSpPr>
          <p:nvPr>
            <p:ph type="title"/>
          </p:nvPr>
        </p:nvSpPr>
        <p:spPr>
          <a:xfrm>
            <a:off x="206547" y="150494"/>
            <a:ext cx="10485266" cy="1310695"/>
          </a:xfrm>
        </p:spPr>
        <p:txBody>
          <a:bodyPr>
            <a:normAutofit/>
          </a:bodyPr>
          <a:lstStyle/>
          <a:p>
            <a:r>
              <a:rPr lang="en-AU" sz="3600"/>
              <a:t>The 5MS Working Groups are AEMO’s framework to facilitate two-way communication with Industry</a:t>
            </a:r>
          </a:p>
        </p:txBody>
      </p:sp>
      <p:sp>
        <p:nvSpPr>
          <p:cNvPr id="4" name="Slide Number Placeholder 3">
            <a:extLst>
              <a:ext uri="{FF2B5EF4-FFF2-40B4-BE49-F238E27FC236}">
                <a16:creationId xmlns:a16="http://schemas.microsoft.com/office/drawing/2014/main" id="{D43F9770-6D4A-4467-9486-0902F5A4F6E4}"/>
              </a:ext>
            </a:extLst>
          </p:cNvPr>
          <p:cNvSpPr>
            <a:spLocks noGrp="1"/>
          </p:cNvSpPr>
          <p:nvPr>
            <p:ph type="sldNum" sz="quarter" idx="12"/>
          </p:nvPr>
        </p:nvSpPr>
        <p:spPr/>
        <p:txBody>
          <a:bodyPr/>
          <a:lstStyle/>
          <a:p>
            <a:fld id="{4EC81F68-4976-451A-B2E9-79BCBD2F70CC}" type="slidenum">
              <a:rPr lang="en-AU" smtClean="0"/>
              <a:t>9</a:t>
            </a:fld>
            <a:endParaRPr lang="en-AU"/>
          </a:p>
        </p:txBody>
      </p:sp>
      <p:sp>
        <p:nvSpPr>
          <p:cNvPr id="6" name="Content Placeholder 5">
            <a:extLst>
              <a:ext uri="{FF2B5EF4-FFF2-40B4-BE49-F238E27FC236}">
                <a16:creationId xmlns:a16="http://schemas.microsoft.com/office/drawing/2014/main" id="{8EEE4E14-4F4D-45EC-AF65-7AEF5B8543E7}"/>
              </a:ext>
            </a:extLst>
          </p:cNvPr>
          <p:cNvSpPr>
            <a:spLocks noGrp="1"/>
          </p:cNvSpPr>
          <p:nvPr>
            <p:ph idx="1"/>
          </p:nvPr>
        </p:nvSpPr>
        <p:spPr>
          <a:xfrm>
            <a:off x="5002432" y="2026736"/>
            <a:ext cx="5313143" cy="2959969"/>
          </a:xfrm>
          <a:solidFill>
            <a:schemeClr val="bg2"/>
          </a:solidFill>
          <a:ln w="41275">
            <a:solidFill>
              <a:schemeClr val="bg1"/>
            </a:solidFill>
          </a:ln>
          <a:effectLst>
            <a:outerShdw blurRad="50800" dist="38100" dir="5400000" algn="t" rotWithShape="0">
              <a:prstClr val="black">
                <a:alpha val="40000"/>
              </a:prstClr>
            </a:outerShdw>
          </a:effectLst>
        </p:spPr>
        <p:txBody>
          <a:bodyPr/>
          <a:lstStyle/>
          <a:p>
            <a:pPr marL="269875" lvl="1" indent="-269875">
              <a:lnSpc>
                <a:spcPct val="100000"/>
              </a:lnSpc>
              <a:spcBef>
                <a:spcPts val="600"/>
              </a:spcBef>
              <a:spcAft>
                <a:spcPts val="200"/>
              </a:spcAft>
            </a:pPr>
            <a:r>
              <a:rPr lang="en-AU" sz="2000"/>
              <a:t>Generators</a:t>
            </a:r>
          </a:p>
          <a:p>
            <a:pPr marL="269875" lvl="1" indent="-269875">
              <a:lnSpc>
                <a:spcPct val="100000"/>
              </a:lnSpc>
              <a:spcBef>
                <a:spcPts val="600"/>
              </a:spcBef>
              <a:spcAft>
                <a:spcPts val="200"/>
              </a:spcAft>
            </a:pPr>
            <a:r>
              <a:rPr lang="en-AU" sz="2000"/>
              <a:t>Retailers</a:t>
            </a:r>
          </a:p>
          <a:p>
            <a:pPr marL="269875" lvl="1" indent="-269875">
              <a:lnSpc>
                <a:spcPct val="100000"/>
              </a:lnSpc>
              <a:spcBef>
                <a:spcPts val="600"/>
              </a:spcBef>
              <a:spcAft>
                <a:spcPts val="200"/>
              </a:spcAft>
            </a:pPr>
            <a:r>
              <a:rPr lang="en-AU" sz="2000"/>
              <a:t>Metering Providers (MP)</a:t>
            </a:r>
          </a:p>
          <a:p>
            <a:pPr marL="269875" lvl="1" indent="-269875">
              <a:lnSpc>
                <a:spcPct val="100000"/>
              </a:lnSpc>
              <a:spcBef>
                <a:spcPts val="600"/>
              </a:spcBef>
              <a:spcAft>
                <a:spcPts val="200"/>
              </a:spcAft>
            </a:pPr>
            <a:r>
              <a:rPr lang="en-AU" sz="2000"/>
              <a:t>Meter Data Providers (MDP)</a:t>
            </a:r>
          </a:p>
          <a:p>
            <a:pPr marL="269875" lvl="1" indent="-269875">
              <a:lnSpc>
                <a:spcPct val="100000"/>
              </a:lnSpc>
              <a:spcBef>
                <a:spcPts val="600"/>
              </a:spcBef>
              <a:spcAft>
                <a:spcPts val="200"/>
              </a:spcAft>
            </a:pPr>
            <a:r>
              <a:rPr lang="en-AU" sz="2000"/>
              <a:t>Metering Coordinators (MC)</a:t>
            </a:r>
          </a:p>
          <a:p>
            <a:pPr marL="269875" lvl="1" indent="-269875">
              <a:lnSpc>
                <a:spcPct val="100000"/>
              </a:lnSpc>
              <a:spcBef>
                <a:spcPts val="600"/>
              </a:spcBef>
              <a:spcAft>
                <a:spcPts val="200"/>
              </a:spcAft>
            </a:pPr>
            <a:r>
              <a:rPr lang="en-AU" sz="2000"/>
              <a:t>Distribution Network Service Providers (DNSP)</a:t>
            </a:r>
          </a:p>
          <a:p>
            <a:pPr marL="269875" lvl="1" indent="-269875">
              <a:lnSpc>
                <a:spcPct val="100000"/>
              </a:lnSpc>
              <a:spcBef>
                <a:spcPts val="600"/>
              </a:spcBef>
              <a:spcAft>
                <a:spcPts val="200"/>
              </a:spcAft>
            </a:pPr>
            <a:r>
              <a:rPr lang="en-AU" sz="2000"/>
              <a:t>Transmission Network Service Providers (TNSP)</a:t>
            </a:r>
          </a:p>
          <a:p>
            <a:pPr marL="0" indent="0">
              <a:buNone/>
            </a:pPr>
            <a:endParaRPr lang="en-AU"/>
          </a:p>
        </p:txBody>
      </p:sp>
      <p:grpSp>
        <p:nvGrpSpPr>
          <p:cNvPr id="29" name="Group 28">
            <a:extLst>
              <a:ext uri="{FF2B5EF4-FFF2-40B4-BE49-F238E27FC236}">
                <a16:creationId xmlns:a16="http://schemas.microsoft.com/office/drawing/2014/main" id="{69D04F1D-47E0-41E1-AAEC-1EBB1AA5DC9A}"/>
              </a:ext>
            </a:extLst>
          </p:cNvPr>
          <p:cNvGrpSpPr/>
          <p:nvPr/>
        </p:nvGrpSpPr>
        <p:grpSpPr>
          <a:xfrm rot="10800000">
            <a:off x="5615103" y="5404504"/>
            <a:ext cx="1967856" cy="1892781"/>
            <a:chOff x="10212505" y="190877"/>
            <a:chExt cx="1653013" cy="1655581"/>
          </a:xfrm>
          <a:solidFill>
            <a:srgbClr val="660033"/>
          </a:solidFill>
        </p:grpSpPr>
        <p:pic>
          <p:nvPicPr>
            <p:cNvPr id="30" name="Graphic 29" descr="Puzzle">
              <a:extLst>
                <a:ext uri="{FF2B5EF4-FFF2-40B4-BE49-F238E27FC236}">
                  <a16:creationId xmlns:a16="http://schemas.microsoft.com/office/drawing/2014/main" id="{611E44B6-538A-47F8-96B8-DF9FAED26E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765521">
              <a:off x="10211221" y="192161"/>
              <a:ext cx="1655581" cy="1653013"/>
            </a:xfrm>
            <a:prstGeom prst="rect">
              <a:avLst/>
            </a:prstGeom>
            <a:effectLst>
              <a:outerShdw blurRad="50800" dist="38100" dir="5400000" algn="t" rotWithShape="0">
                <a:prstClr val="black">
                  <a:alpha val="40000"/>
                </a:prstClr>
              </a:outerShdw>
            </a:effectLst>
          </p:spPr>
        </p:pic>
        <p:sp>
          <p:nvSpPr>
            <p:cNvPr id="31" name="Rectangle 30">
              <a:extLst>
                <a:ext uri="{FF2B5EF4-FFF2-40B4-BE49-F238E27FC236}">
                  <a16:creationId xmlns:a16="http://schemas.microsoft.com/office/drawing/2014/main" id="{507F3304-CF62-4174-98C6-52FB6DCF2986}"/>
                </a:ext>
              </a:extLst>
            </p:cNvPr>
            <p:cNvSpPr/>
            <p:nvPr/>
          </p:nvSpPr>
          <p:spPr>
            <a:xfrm rot="10800000">
              <a:off x="10595888" y="833345"/>
              <a:ext cx="886249" cy="370645"/>
            </a:xfrm>
            <a:prstGeom prst="rect">
              <a:avLst/>
            </a:prstGeom>
            <a:noFill/>
          </p:spPr>
          <p:txBody>
            <a:bodyPr wrap="square">
              <a:spAutoFit/>
            </a:bodyPr>
            <a:lstStyle/>
            <a:p>
              <a:pPr algn="ctr"/>
              <a:r>
                <a:rPr lang="en-AU" sz="1200" b="1">
                  <a:solidFill>
                    <a:schemeClr val="bg1"/>
                  </a:solidFill>
                </a:rPr>
                <a:t>5MS Working Groups</a:t>
              </a:r>
            </a:p>
          </p:txBody>
        </p:sp>
      </p:grpSp>
      <p:pic>
        <p:nvPicPr>
          <p:cNvPr id="32" name="Picture 31">
            <a:extLst>
              <a:ext uri="{FF2B5EF4-FFF2-40B4-BE49-F238E27FC236}">
                <a16:creationId xmlns:a16="http://schemas.microsoft.com/office/drawing/2014/main" id="{789DE096-C260-444B-A222-B752148E6721}"/>
              </a:ext>
            </a:extLst>
          </p:cNvPr>
          <p:cNvPicPr>
            <a:picLocks noChangeAspect="1"/>
          </p:cNvPicPr>
          <p:nvPr/>
        </p:nvPicPr>
        <p:blipFill>
          <a:blip r:embed="rId4"/>
          <a:stretch>
            <a:fillRect/>
          </a:stretch>
        </p:blipFill>
        <p:spPr>
          <a:xfrm>
            <a:off x="30875" y="2351552"/>
            <a:ext cx="3657917" cy="3787468"/>
          </a:xfrm>
          <a:prstGeom prst="rect">
            <a:avLst/>
          </a:prstGeom>
        </p:spPr>
      </p:pic>
      <p:sp>
        <p:nvSpPr>
          <p:cNvPr id="34" name="Isosceles Triangle 33">
            <a:extLst>
              <a:ext uri="{FF2B5EF4-FFF2-40B4-BE49-F238E27FC236}">
                <a16:creationId xmlns:a16="http://schemas.microsoft.com/office/drawing/2014/main" id="{DD21F14E-7D14-4F70-A726-3571C1808C54}"/>
              </a:ext>
            </a:extLst>
          </p:cNvPr>
          <p:cNvSpPr/>
          <p:nvPr/>
        </p:nvSpPr>
        <p:spPr>
          <a:xfrm rot="10800000">
            <a:off x="665650" y="2034076"/>
            <a:ext cx="2715462" cy="246490"/>
          </a:xfrm>
          <a:prstGeom prst="triangle">
            <a:avLst/>
          </a:prstGeom>
          <a:solidFill>
            <a:schemeClr val="bg2">
              <a:lumMod val="90000"/>
            </a:schemeClr>
          </a:solidFill>
          <a:ln w="9525">
            <a:solidFill>
              <a:schemeClr val="tx1">
                <a:lumMod val="10000"/>
                <a:lumOff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0A0188DD-3B61-4D00-8A07-09C57B850CFE}"/>
              </a:ext>
            </a:extLst>
          </p:cNvPr>
          <p:cNvSpPr txBox="1"/>
          <p:nvPr/>
        </p:nvSpPr>
        <p:spPr>
          <a:xfrm>
            <a:off x="784920" y="1661684"/>
            <a:ext cx="2476923" cy="400110"/>
          </a:xfrm>
          <a:prstGeom prst="rect">
            <a:avLst/>
          </a:prstGeom>
          <a:noFill/>
        </p:spPr>
        <p:txBody>
          <a:bodyPr wrap="square" rtlCol="0">
            <a:spAutoFit/>
          </a:bodyPr>
          <a:lstStyle/>
          <a:p>
            <a:pPr algn="ctr"/>
            <a:r>
              <a:rPr lang="en-AU" sz="2000" b="1"/>
              <a:t>5MS Program</a:t>
            </a:r>
          </a:p>
        </p:txBody>
      </p:sp>
      <p:sp>
        <p:nvSpPr>
          <p:cNvPr id="36" name="Isosceles Triangle 35">
            <a:extLst>
              <a:ext uri="{FF2B5EF4-FFF2-40B4-BE49-F238E27FC236}">
                <a16:creationId xmlns:a16="http://schemas.microsoft.com/office/drawing/2014/main" id="{61BB719A-CCD7-456F-B473-C457E7B37A75}"/>
              </a:ext>
            </a:extLst>
          </p:cNvPr>
          <p:cNvSpPr/>
          <p:nvPr/>
        </p:nvSpPr>
        <p:spPr>
          <a:xfrm rot="10800000">
            <a:off x="5345906" y="5193127"/>
            <a:ext cx="2715462" cy="246490"/>
          </a:xfrm>
          <a:prstGeom prst="triangle">
            <a:avLst/>
          </a:prstGeom>
          <a:solidFill>
            <a:schemeClr val="bg2">
              <a:lumMod val="90000"/>
            </a:schemeClr>
          </a:solidFill>
          <a:ln w="9525">
            <a:solidFill>
              <a:schemeClr val="tx1">
                <a:lumMod val="10000"/>
                <a:lumOff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E019D3C5-83BA-4FD6-BFAD-948AC4B7AFDE}"/>
              </a:ext>
            </a:extLst>
          </p:cNvPr>
          <p:cNvSpPr/>
          <p:nvPr/>
        </p:nvSpPr>
        <p:spPr>
          <a:xfrm>
            <a:off x="5130464" y="1643262"/>
            <a:ext cx="1970476" cy="400110"/>
          </a:xfrm>
          <a:prstGeom prst="rect">
            <a:avLst/>
          </a:prstGeom>
        </p:spPr>
        <p:txBody>
          <a:bodyPr wrap="none">
            <a:spAutoFit/>
          </a:bodyPr>
          <a:lstStyle/>
          <a:p>
            <a:pPr lvl="0"/>
            <a:r>
              <a:rPr lang="en-AU" sz="2000" b="1"/>
              <a:t>Who’s impacted:</a:t>
            </a:r>
          </a:p>
        </p:txBody>
      </p:sp>
      <p:sp>
        <p:nvSpPr>
          <p:cNvPr id="41" name="Arrow: Left-Right 40">
            <a:extLst>
              <a:ext uri="{FF2B5EF4-FFF2-40B4-BE49-F238E27FC236}">
                <a16:creationId xmlns:a16="http://schemas.microsoft.com/office/drawing/2014/main" id="{33167AA3-F73D-4754-B1E3-24F3EA6945C1}"/>
              </a:ext>
            </a:extLst>
          </p:cNvPr>
          <p:cNvSpPr/>
          <p:nvPr/>
        </p:nvSpPr>
        <p:spPr>
          <a:xfrm>
            <a:off x="3804492" y="3636713"/>
            <a:ext cx="1058690" cy="286247"/>
          </a:xfrm>
          <a:prstGeom prst="leftRightArrow">
            <a:avLst/>
          </a:prstGeom>
          <a:solidFill>
            <a:schemeClr val="bg2">
              <a:lumMod val="9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82513650"/>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A4 v2.potx" id="{56C674FB-5903-4E08-9F7A-81B5291517EA}" vid="{3EC44A36-076D-48EC-9FED-1333FF133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2964DDED0EC4A8D459028649F1056" ma:contentTypeVersion="14" ma:contentTypeDescription="Create a new document." ma:contentTypeScope="" ma:versionID="e69100847e6549220f3374bec3110ff6">
  <xsd:schema xmlns:xsd="http://www.w3.org/2001/XMLSchema" xmlns:xs="http://www.w3.org/2001/XMLSchema" xmlns:p="http://schemas.microsoft.com/office/2006/metadata/properties" xmlns:ns2="99eba8f5-7fec-4c00-afe1-f2f2944c28a7" xmlns:ns3="ff08f022-2cdc-49e5-914c-f7e666dadb4c" targetNamespace="http://schemas.microsoft.com/office/2006/metadata/properties" ma:root="true" ma:fieldsID="548aab25d8444a675ce2ffc2b062e7fb" ns2:_="" ns3:_="">
    <xsd:import namespace="99eba8f5-7fec-4c00-afe1-f2f2944c28a7"/>
    <xsd:import namespace="ff08f022-2cdc-49e5-914c-f7e666dadb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Date"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ba8f5-7fec-4c00-afe1-f2f2944c2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Comment" ma:index="21" nillable="true" ma:displayName="Comment" ma:description="Additional info about the doc" ma:format="Dropdown" ma:internalName="Com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08f022-2cdc-49e5-914c-f7e666dadb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99eba8f5-7fec-4c00-afe1-f2f2944c28a7" xsi:nil="true"/>
    <SharedWithUsers xmlns="ff08f022-2cdc-49e5-914c-f7e666dadb4c">
      <UserInfo>
        <DisplayName/>
        <AccountId xsi:nil="true"/>
        <AccountType/>
      </UserInfo>
    </SharedWithUsers>
    <Comment xmlns="99eba8f5-7fec-4c00-afe1-f2f2944c28a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02B80C-0359-49CF-8995-71815BF95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ba8f5-7fec-4c00-afe1-f2f2944c28a7"/>
    <ds:schemaRef ds:uri="ff08f022-2cdc-49e5-914c-f7e666dad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61CE80-04B0-4325-95A9-E7D555045A4F}">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a17413d4-6e57-4186-8402-5590e2fd3036"/>
    <ds:schemaRef ds:uri="0c127cf3-9ebe-442f-8385-cdcccdc20a5d"/>
    <ds:schemaRef ds:uri="http://www.w3.org/XML/1998/namespace"/>
    <ds:schemaRef ds:uri="http://purl.org/dc/dcmitype/"/>
    <ds:schemaRef ds:uri="99eba8f5-7fec-4c00-afe1-f2f2944c28a7"/>
    <ds:schemaRef ds:uri="ff08f022-2cdc-49e5-914c-f7e666dadb4c"/>
  </ds:schemaRefs>
</ds:datastoreItem>
</file>

<file path=customXml/itemProps3.xml><?xml version="1.0" encoding="utf-8"?>
<ds:datastoreItem xmlns:ds="http://schemas.openxmlformats.org/officeDocument/2006/customXml" ds:itemID="{F1B58D7C-F3BD-4BE0-85CB-D36468012E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TotalTime>
  <Words>3495</Words>
  <Application>Microsoft Office PowerPoint</Application>
  <PresentationFormat>Custom</PresentationFormat>
  <Paragraphs>786</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5MS &amp; GS Program General Information Session </vt:lpstr>
      <vt:lpstr>Welcome and Introduction</vt:lpstr>
      <vt:lpstr>Purpose of the Information Session</vt:lpstr>
      <vt:lpstr>Agenda</vt:lpstr>
      <vt:lpstr>The Speakers</vt:lpstr>
      <vt:lpstr>Questions &amp; Feedback</vt:lpstr>
      <vt:lpstr>What is the 5MS Program? </vt:lpstr>
      <vt:lpstr>5MS Roadmap</vt:lpstr>
      <vt:lpstr>The 5MS Working Groups are AEMO’s framework to facilitate two-way communication with Industry</vt:lpstr>
      <vt:lpstr>Industry Engagement framework</vt:lpstr>
      <vt:lpstr>How can I learn more?</vt:lpstr>
      <vt:lpstr>Impact of 5MS and GS to NEM Systems</vt:lpstr>
      <vt:lpstr>Program Scope (Systems Focus)</vt:lpstr>
      <vt:lpstr>NEM Wholesale System Change Heatmap</vt:lpstr>
      <vt:lpstr>NEM Retail System Change Heatmap </vt:lpstr>
      <vt:lpstr>5MS Architecture On a Page</vt:lpstr>
      <vt:lpstr>Impact of AEMC decision to defer 5MS and GS rule commencement </vt:lpstr>
      <vt:lpstr>Rule change process</vt:lpstr>
      <vt:lpstr>AEMC Decision – three-month deferral </vt:lpstr>
      <vt:lpstr>AEMO’s implementation program remains unchanged</vt:lpstr>
      <vt:lpstr>AEMO 5MS Program Update</vt:lpstr>
      <vt:lpstr>Six months looking back</vt:lpstr>
      <vt:lpstr>A forward view: 2020-2021</vt:lpstr>
      <vt:lpstr>A forward view: 2022</vt:lpstr>
      <vt:lpstr>How does the 5MS Program interact with other market changes?</vt:lpstr>
      <vt:lpstr>Interaction with other market changes</vt:lpstr>
      <vt:lpstr>Interaction with other market changes</vt:lpstr>
      <vt:lpstr>Industry Readiness – how is the industry progressing?</vt:lpstr>
      <vt:lpstr>Readiness approach</vt:lpstr>
      <vt:lpstr>Readiness reporting approach</vt:lpstr>
      <vt:lpstr>Reporting Criteria</vt:lpstr>
      <vt:lpstr>Summary of results so far  </vt:lpstr>
      <vt:lpstr>Participant Testing – what, when and where?</vt:lpstr>
      <vt:lpstr>AEMO 5MS Testing Environments</vt:lpstr>
      <vt:lpstr>Participant Testing Types</vt:lpstr>
      <vt:lpstr>5MS Program Timeline Level 1 &amp; Level 2 Milestones relating to Readiness and Participant Testing</vt:lpstr>
      <vt:lpstr>5MS Staging Environment Release Timetable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5MS &amp; GS Program General Information Session </dc:title>
  <dc:creator>Anne-Marie McCague</dc:creator>
  <cp:lastModifiedBy>Greg Minney</cp:lastModifiedBy>
  <cp:revision>2</cp:revision>
  <cp:lastPrinted>1601-01-01T00:00:00Z</cp:lastPrinted>
  <dcterms:created xsi:type="dcterms:W3CDTF">2020-07-28T07:40:30Z</dcterms:created>
  <dcterms:modified xsi:type="dcterms:W3CDTF">2021-06-04T04:53:11Z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0x010100A0E2964DDED0EC4A8D459028649F1056</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