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8"/>
  </p:notesMasterIdLst>
  <p:handoutMasterIdLst>
    <p:handoutMasterId r:id="rId49"/>
  </p:handoutMasterIdLst>
  <p:sldIdLst>
    <p:sldId id="268" r:id="rId5"/>
    <p:sldId id="280" r:id="rId6"/>
    <p:sldId id="287" r:id="rId7"/>
    <p:sldId id="349" r:id="rId8"/>
    <p:sldId id="350" r:id="rId9"/>
    <p:sldId id="351" r:id="rId10"/>
    <p:sldId id="277" r:id="rId11"/>
    <p:sldId id="370" r:id="rId12"/>
    <p:sldId id="289" r:id="rId13"/>
    <p:sldId id="378" r:id="rId14"/>
    <p:sldId id="307" r:id="rId15"/>
    <p:sldId id="290" r:id="rId16"/>
    <p:sldId id="269" r:id="rId17"/>
    <p:sldId id="291" r:id="rId18"/>
    <p:sldId id="381" r:id="rId19"/>
    <p:sldId id="380" r:id="rId20"/>
    <p:sldId id="279" r:id="rId21"/>
    <p:sldId id="463" r:id="rId22"/>
    <p:sldId id="466" r:id="rId23"/>
    <p:sldId id="465" r:id="rId24"/>
    <p:sldId id="382" r:id="rId25"/>
    <p:sldId id="468" r:id="rId26"/>
    <p:sldId id="469" r:id="rId27"/>
    <p:sldId id="464" r:id="rId28"/>
    <p:sldId id="317" r:id="rId29"/>
    <p:sldId id="281" r:id="rId30"/>
    <p:sldId id="296" r:id="rId31"/>
    <p:sldId id="379" r:id="rId32"/>
    <p:sldId id="283" r:id="rId33"/>
    <p:sldId id="282" r:id="rId34"/>
    <p:sldId id="421" r:id="rId35"/>
    <p:sldId id="473" r:id="rId36"/>
    <p:sldId id="471" r:id="rId37"/>
    <p:sldId id="313" r:id="rId38"/>
    <p:sldId id="314" r:id="rId39"/>
    <p:sldId id="474" r:id="rId40"/>
    <p:sldId id="475" r:id="rId41"/>
    <p:sldId id="470" r:id="rId42"/>
    <p:sldId id="467" r:id="rId43"/>
    <p:sldId id="288" r:id="rId44"/>
    <p:sldId id="297" r:id="rId45"/>
    <p:sldId id="293" r:id="rId46"/>
    <p:sldId id="261" r:id="rId47"/>
  </p:sldIdLst>
  <p:sldSz cx="10691813" cy="7559675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123B"/>
    <a:srgbClr val="5F14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65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presProps" Target="pres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viewProps" Target="view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E5C0E5-7FD6-415A-906D-533B9A9EEACB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44541716-30FC-4E22-B204-A386277EFC4C}">
      <dgm:prSet phldrT="[Text]"/>
      <dgm:spPr/>
      <dgm:t>
        <a:bodyPr/>
        <a:lstStyle/>
        <a:p>
          <a:r>
            <a:rPr lang="en-AU" dirty="0"/>
            <a:t>Focus Groups</a:t>
          </a:r>
        </a:p>
      </dgm:t>
    </dgm:pt>
    <dgm:pt modelId="{160C23BB-99E9-4A98-B3D4-04C35DFCC160}" type="parTrans" cxnId="{875CCC75-57E8-475D-A984-79A800B32FE9}">
      <dgm:prSet/>
      <dgm:spPr/>
      <dgm:t>
        <a:bodyPr/>
        <a:lstStyle/>
        <a:p>
          <a:endParaRPr lang="en-AU"/>
        </a:p>
      </dgm:t>
    </dgm:pt>
    <dgm:pt modelId="{380DAF62-DD8B-4C1C-BB1A-363B3B13E202}" type="sibTrans" cxnId="{875CCC75-57E8-475D-A984-79A800B32FE9}">
      <dgm:prSet/>
      <dgm:spPr/>
      <dgm:t>
        <a:bodyPr/>
        <a:lstStyle/>
        <a:p>
          <a:endParaRPr lang="en-AU"/>
        </a:p>
      </dgm:t>
    </dgm:pt>
    <dgm:pt modelId="{6A8C447A-1DA4-4CA5-8931-A68F3376FDA6}">
      <dgm:prSet phldrT="[Text]"/>
      <dgm:spPr/>
      <dgm:t>
        <a:bodyPr/>
        <a:lstStyle/>
        <a:p>
          <a:r>
            <a:rPr lang="en-AU" dirty="0"/>
            <a:t>High-Level Impact Assessment (HLIA)</a:t>
          </a:r>
        </a:p>
      </dgm:t>
    </dgm:pt>
    <dgm:pt modelId="{AA05BC2A-A0C8-4A13-BF3D-1B09E544ADD9}" type="parTrans" cxnId="{4DD756D2-B4ED-4593-AC4D-A16183BF7167}">
      <dgm:prSet/>
      <dgm:spPr/>
      <dgm:t>
        <a:bodyPr/>
        <a:lstStyle/>
        <a:p>
          <a:endParaRPr lang="en-AU"/>
        </a:p>
      </dgm:t>
    </dgm:pt>
    <dgm:pt modelId="{C669DB82-A12B-40A9-A18F-B12A613A15B1}" type="sibTrans" cxnId="{4DD756D2-B4ED-4593-AC4D-A16183BF7167}">
      <dgm:prSet/>
      <dgm:spPr/>
      <dgm:t>
        <a:bodyPr/>
        <a:lstStyle/>
        <a:p>
          <a:endParaRPr lang="en-AU"/>
        </a:p>
      </dgm:t>
    </dgm:pt>
    <dgm:pt modelId="{38967863-E10E-4C56-BEAE-DD50AC433371}">
      <dgm:prSet phldrT="[Text]"/>
      <dgm:spPr/>
      <dgm:t>
        <a:bodyPr/>
        <a:lstStyle/>
        <a:p>
          <a:r>
            <a:rPr lang="en-AU" dirty="0"/>
            <a:t>Consultation</a:t>
          </a:r>
        </a:p>
      </dgm:t>
    </dgm:pt>
    <dgm:pt modelId="{CAC57A56-086E-4FE7-8C1C-C76333E3B8EA}" type="parTrans" cxnId="{6A33F98F-4A52-4217-854A-C05384263AE6}">
      <dgm:prSet/>
      <dgm:spPr/>
      <dgm:t>
        <a:bodyPr/>
        <a:lstStyle/>
        <a:p>
          <a:endParaRPr lang="en-AU"/>
        </a:p>
      </dgm:t>
    </dgm:pt>
    <dgm:pt modelId="{9ED53806-1C53-4B4E-B4B4-4ABECBEB94BF}" type="sibTrans" cxnId="{6A33F98F-4A52-4217-854A-C05384263AE6}">
      <dgm:prSet/>
      <dgm:spPr/>
      <dgm:t>
        <a:bodyPr/>
        <a:lstStyle/>
        <a:p>
          <a:endParaRPr lang="en-AU"/>
        </a:p>
      </dgm:t>
    </dgm:pt>
    <dgm:pt modelId="{795B4073-7C62-4210-A894-BB8CE6642FDB}">
      <dgm:prSet phldrT="[Text]"/>
      <dgm:spPr/>
      <dgm:t>
        <a:bodyPr/>
        <a:lstStyle/>
        <a:p>
          <a:r>
            <a:rPr lang="en-AU" dirty="0"/>
            <a:t>Requirements</a:t>
          </a:r>
        </a:p>
      </dgm:t>
    </dgm:pt>
    <dgm:pt modelId="{3D66D3DF-CA87-4378-B6D5-8263BE072211}" type="parTrans" cxnId="{A4B033A0-A4C8-4532-B6F0-FED0D1F1B2B5}">
      <dgm:prSet/>
      <dgm:spPr/>
      <dgm:t>
        <a:bodyPr/>
        <a:lstStyle/>
        <a:p>
          <a:endParaRPr lang="en-AU"/>
        </a:p>
      </dgm:t>
    </dgm:pt>
    <dgm:pt modelId="{02433B97-4E21-493A-AC54-7DE30A029BAF}" type="sibTrans" cxnId="{A4B033A0-A4C8-4532-B6F0-FED0D1F1B2B5}">
      <dgm:prSet/>
      <dgm:spPr/>
      <dgm:t>
        <a:bodyPr/>
        <a:lstStyle/>
        <a:p>
          <a:endParaRPr lang="en-AU"/>
        </a:p>
      </dgm:t>
    </dgm:pt>
    <dgm:pt modelId="{FC7C902E-640C-45EC-80F4-EF8A388BE1FA}">
      <dgm:prSet phldrT="[Text]"/>
      <dgm:spPr/>
      <dgm:t>
        <a:bodyPr/>
        <a:lstStyle/>
        <a:p>
          <a:r>
            <a:rPr lang="en-AU" dirty="0"/>
            <a:t>Design and Development</a:t>
          </a:r>
        </a:p>
      </dgm:t>
    </dgm:pt>
    <dgm:pt modelId="{DD979379-F553-471D-96B8-573D67ACFFA7}" type="parTrans" cxnId="{DC48DD37-CB2C-465A-A152-230CD2E0C70D}">
      <dgm:prSet/>
      <dgm:spPr/>
      <dgm:t>
        <a:bodyPr/>
        <a:lstStyle/>
        <a:p>
          <a:endParaRPr lang="en-AU"/>
        </a:p>
      </dgm:t>
    </dgm:pt>
    <dgm:pt modelId="{D6C80BB6-C8A1-48D2-9A66-60A9471D33ED}" type="sibTrans" cxnId="{DC48DD37-CB2C-465A-A152-230CD2E0C70D}">
      <dgm:prSet/>
      <dgm:spPr/>
      <dgm:t>
        <a:bodyPr/>
        <a:lstStyle/>
        <a:p>
          <a:endParaRPr lang="en-AU"/>
        </a:p>
      </dgm:t>
    </dgm:pt>
    <dgm:pt modelId="{AC6EAD9F-B2E4-4AC7-A710-0D81D142B6EF}">
      <dgm:prSet phldrT="[Text]"/>
      <dgm:spPr/>
      <dgm:t>
        <a:bodyPr/>
        <a:lstStyle/>
        <a:p>
          <a:r>
            <a:rPr lang="en-AU" dirty="0"/>
            <a:t>Initial Requirements</a:t>
          </a:r>
        </a:p>
      </dgm:t>
    </dgm:pt>
    <dgm:pt modelId="{8DA80A21-B72F-47F9-8E93-7BE938A53326}" type="parTrans" cxnId="{FADD818B-6F85-4591-BDA9-B94027C00B10}">
      <dgm:prSet/>
      <dgm:spPr/>
      <dgm:t>
        <a:bodyPr/>
        <a:lstStyle/>
        <a:p>
          <a:endParaRPr lang="en-AU"/>
        </a:p>
      </dgm:t>
    </dgm:pt>
    <dgm:pt modelId="{1D20E5C9-CEF3-41AA-BF30-F7D690B0F661}" type="sibTrans" cxnId="{FADD818B-6F85-4591-BDA9-B94027C00B10}">
      <dgm:prSet/>
      <dgm:spPr/>
      <dgm:t>
        <a:bodyPr/>
        <a:lstStyle/>
        <a:p>
          <a:endParaRPr lang="en-AU"/>
        </a:p>
      </dgm:t>
    </dgm:pt>
    <dgm:pt modelId="{43861B59-E455-40FF-860C-76E9E4FC32C1}">
      <dgm:prSet phldrT="[Text]"/>
      <dgm:spPr/>
      <dgm:t>
        <a:bodyPr/>
        <a:lstStyle/>
        <a:p>
          <a:r>
            <a:rPr lang="en-AU" dirty="0"/>
            <a:t>High-level design </a:t>
          </a:r>
        </a:p>
      </dgm:t>
    </dgm:pt>
    <dgm:pt modelId="{A8932F2C-0AC6-41C0-8C00-1355883BC378}" type="parTrans" cxnId="{8749BDCC-CC41-4758-B067-DC5663044BF5}">
      <dgm:prSet/>
      <dgm:spPr/>
      <dgm:t>
        <a:bodyPr/>
        <a:lstStyle/>
        <a:p>
          <a:endParaRPr lang="en-AU"/>
        </a:p>
      </dgm:t>
    </dgm:pt>
    <dgm:pt modelId="{DF4D44C9-0B5F-4609-9E1C-BA74C402445E}" type="sibTrans" cxnId="{8749BDCC-CC41-4758-B067-DC5663044BF5}">
      <dgm:prSet/>
      <dgm:spPr/>
      <dgm:t>
        <a:bodyPr/>
        <a:lstStyle/>
        <a:p>
          <a:endParaRPr lang="en-AU"/>
        </a:p>
      </dgm:t>
    </dgm:pt>
    <dgm:pt modelId="{B4A9360E-4B00-4EDE-AA5B-BC76CE71DF83}">
      <dgm:prSet phldrT="[Text]"/>
      <dgm:spPr/>
      <dgm:t>
        <a:bodyPr/>
        <a:lstStyle/>
        <a:p>
          <a:r>
            <a:rPr lang="en-AU" dirty="0"/>
            <a:t>Technical Specifications</a:t>
          </a:r>
        </a:p>
      </dgm:t>
    </dgm:pt>
    <dgm:pt modelId="{58D7EA52-A2EA-46CE-8752-42E04CE3F48E}" type="parTrans" cxnId="{3C2BDF62-5A7E-4E83-9B44-1C4E819B8D81}">
      <dgm:prSet/>
      <dgm:spPr/>
      <dgm:t>
        <a:bodyPr/>
        <a:lstStyle/>
        <a:p>
          <a:endParaRPr lang="en-AU"/>
        </a:p>
      </dgm:t>
    </dgm:pt>
    <dgm:pt modelId="{57206827-E20D-4DDE-AA6D-944C75AE3E21}" type="sibTrans" cxnId="{3C2BDF62-5A7E-4E83-9B44-1C4E819B8D81}">
      <dgm:prSet/>
      <dgm:spPr/>
      <dgm:t>
        <a:bodyPr/>
        <a:lstStyle/>
        <a:p>
          <a:endParaRPr lang="en-AU"/>
        </a:p>
      </dgm:t>
    </dgm:pt>
    <dgm:pt modelId="{71797CC5-E9B3-46FB-92CF-65FE32F540C2}">
      <dgm:prSet phldrT="[Text]"/>
      <dgm:spPr/>
      <dgm:t>
        <a:bodyPr/>
        <a:lstStyle/>
        <a:p>
          <a:r>
            <a:rPr lang="en-AU" dirty="0"/>
            <a:t>Review of HLIA</a:t>
          </a:r>
        </a:p>
      </dgm:t>
    </dgm:pt>
    <dgm:pt modelId="{B4137265-4586-4779-9FB0-33EC3A9571B2}" type="parTrans" cxnId="{3234801C-AC5F-4FB2-BBB5-7B6F5DDBD232}">
      <dgm:prSet/>
      <dgm:spPr/>
      <dgm:t>
        <a:bodyPr/>
        <a:lstStyle/>
        <a:p>
          <a:endParaRPr lang="en-AU"/>
        </a:p>
      </dgm:t>
    </dgm:pt>
    <dgm:pt modelId="{83F7ED21-F57C-4042-8D8A-BDB82643B4F7}" type="sibTrans" cxnId="{3234801C-AC5F-4FB2-BBB5-7B6F5DDBD232}">
      <dgm:prSet/>
      <dgm:spPr/>
      <dgm:t>
        <a:bodyPr/>
        <a:lstStyle/>
        <a:p>
          <a:endParaRPr lang="en-AU"/>
        </a:p>
      </dgm:t>
    </dgm:pt>
    <dgm:pt modelId="{2BC5BDF4-BD9F-4377-B5A9-0E2CBFED5772}">
      <dgm:prSet phldrT="[Text]"/>
      <dgm:spPr/>
      <dgm:t>
        <a:bodyPr/>
        <a:lstStyle/>
        <a:p>
          <a:r>
            <a:rPr lang="en-AU" dirty="0"/>
            <a:t>Review of High-level design</a:t>
          </a:r>
        </a:p>
      </dgm:t>
    </dgm:pt>
    <dgm:pt modelId="{CF38EE63-4340-448D-80C0-38504BA6D8B0}" type="parTrans" cxnId="{F25DA193-94E2-4AE1-9642-BBB049F8AABE}">
      <dgm:prSet/>
      <dgm:spPr/>
      <dgm:t>
        <a:bodyPr/>
        <a:lstStyle/>
        <a:p>
          <a:endParaRPr lang="en-AU"/>
        </a:p>
      </dgm:t>
    </dgm:pt>
    <dgm:pt modelId="{8E7D294A-A2FE-4140-9461-25099A30FE7F}" type="sibTrans" cxnId="{F25DA193-94E2-4AE1-9642-BBB049F8AABE}">
      <dgm:prSet/>
      <dgm:spPr/>
      <dgm:t>
        <a:bodyPr/>
        <a:lstStyle/>
        <a:p>
          <a:endParaRPr lang="en-AU"/>
        </a:p>
      </dgm:t>
    </dgm:pt>
    <dgm:pt modelId="{3E4481DB-0A00-4ACE-A6E2-526EC7C333A2}">
      <dgm:prSet phldrT="[Text]" custT="1"/>
      <dgm:spPr/>
      <dgm:t>
        <a:bodyPr/>
        <a:lstStyle/>
        <a:p>
          <a:r>
            <a:rPr lang="en-AU" sz="1800" dirty="0"/>
            <a:t>Design</a:t>
          </a:r>
        </a:p>
      </dgm:t>
    </dgm:pt>
    <dgm:pt modelId="{404F7641-5FCE-4139-925D-511D5BE69DE9}" type="parTrans" cxnId="{1ECF242A-6642-4233-A07F-3BE9267DAD3C}">
      <dgm:prSet/>
      <dgm:spPr/>
      <dgm:t>
        <a:bodyPr/>
        <a:lstStyle/>
        <a:p>
          <a:endParaRPr lang="en-AU"/>
        </a:p>
      </dgm:t>
    </dgm:pt>
    <dgm:pt modelId="{ED400F79-B040-445A-BCF4-1AC13726830D}" type="sibTrans" cxnId="{1ECF242A-6642-4233-A07F-3BE9267DAD3C}">
      <dgm:prSet/>
      <dgm:spPr/>
      <dgm:t>
        <a:bodyPr/>
        <a:lstStyle/>
        <a:p>
          <a:endParaRPr lang="en-AU"/>
        </a:p>
      </dgm:t>
    </dgm:pt>
    <dgm:pt modelId="{EDB6C6C0-CD3E-4D51-B593-FD3CDDDD92BA}">
      <dgm:prSet phldrT="[Text]" custT="1"/>
      <dgm:spPr/>
      <dgm:t>
        <a:bodyPr/>
        <a:lstStyle/>
        <a:p>
          <a:r>
            <a:rPr lang="en-AU" sz="1800" dirty="0"/>
            <a:t>Technical Specification review</a:t>
          </a:r>
        </a:p>
      </dgm:t>
    </dgm:pt>
    <dgm:pt modelId="{EA44AABB-5E18-4F5B-B95A-DCF7D22440FC}" type="parTrans" cxnId="{F66D294C-70B2-4A35-897F-387AA5D215D7}">
      <dgm:prSet/>
      <dgm:spPr/>
      <dgm:t>
        <a:bodyPr/>
        <a:lstStyle/>
        <a:p>
          <a:endParaRPr lang="en-AU"/>
        </a:p>
      </dgm:t>
    </dgm:pt>
    <dgm:pt modelId="{D7235B23-BBA8-418B-A2CF-DB515FFFE3F0}" type="sibTrans" cxnId="{F66D294C-70B2-4A35-897F-387AA5D215D7}">
      <dgm:prSet/>
      <dgm:spPr/>
      <dgm:t>
        <a:bodyPr/>
        <a:lstStyle/>
        <a:p>
          <a:endParaRPr lang="en-AU"/>
        </a:p>
      </dgm:t>
    </dgm:pt>
    <dgm:pt modelId="{8010506C-8235-495A-9698-CFE00B65FF49}" type="pres">
      <dgm:prSet presAssocID="{DEE5C0E5-7FD6-415A-906D-533B9A9EEACB}" presName="rootnode" presStyleCnt="0">
        <dgm:presLayoutVars>
          <dgm:chMax/>
          <dgm:chPref/>
          <dgm:dir/>
          <dgm:animLvl val="lvl"/>
        </dgm:presLayoutVars>
      </dgm:prSet>
      <dgm:spPr/>
    </dgm:pt>
    <dgm:pt modelId="{0F5F4ABB-46F9-41B2-A3B9-A67DEA854ABC}" type="pres">
      <dgm:prSet presAssocID="{44541716-30FC-4E22-B204-A386277EFC4C}" presName="composite" presStyleCnt="0"/>
      <dgm:spPr/>
    </dgm:pt>
    <dgm:pt modelId="{5436A8A7-C6BF-471C-B72C-EF3359F68143}" type="pres">
      <dgm:prSet presAssocID="{44541716-30FC-4E22-B204-A386277EFC4C}" presName="bentUpArrow1" presStyleLbl="alignImgPlace1" presStyleIdx="0" presStyleCnt="2" custLinFactX="-4708" custLinFactNeighborX="-100000" custLinFactNeighborY="4513"/>
      <dgm:spPr/>
    </dgm:pt>
    <dgm:pt modelId="{11288684-7FC2-4661-9160-6E39B951B6FF}" type="pres">
      <dgm:prSet presAssocID="{44541716-30FC-4E22-B204-A386277EFC4C}" presName="ParentText" presStyleLbl="node1" presStyleIdx="0" presStyleCnt="3" custLinFactNeighborX="-70812" custLinFactNeighborY="3830">
        <dgm:presLayoutVars>
          <dgm:chMax val="1"/>
          <dgm:chPref val="1"/>
          <dgm:bulletEnabled val="1"/>
        </dgm:presLayoutVars>
      </dgm:prSet>
      <dgm:spPr/>
    </dgm:pt>
    <dgm:pt modelId="{1C9F3BBA-DD45-4E63-87BE-6C825FDA6759}" type="pres">
      <dgm:prSet presAssocID="{44541716-30FC-4E22-B204-A386277EFC4C}" presName="ChildText" presStyleLbl="revTx" presStyleIdx="0" presStyleCnt="3" custScaleX="286132" custLinFactNeighborX="71166" custLinFactNeighborY="-270">
        <dgm:presLayoutVars>
          <dgm:chMax val="0"/>
          <dgm:chPref val="0"/>
          <dgm:bulletEnabled val="1"/>
        </dgm:presLayoutVars>
      </dgm:prSet>
      <dgm:spPr/>
    </dgm:pt>
    <dgm:pt modelId="{9621640C-9915-440A-BAA4-FF0F22E7B615}" type="pres">
      <dgm:prSet presAssocID="{380DAF62-DD8B-4C1C-BB1A-363B3B13E202}" presName="sibTrans" presStyleCnt="0"/>
      <dgm:spPr/>
    </dgm:pt>
    <dgm:pt modelId="{79FBA202-EA32-4DD7-B9CA-0D781D167C50}" type="pres">
      <dgm:prSet presAssocID="{38967863-E10E-4C56-BEAE-DD50AC433371}" presName="composite" presStyleCnt="0"/>
      <dgm:spPr/>
    </dgm:pt>
    <dgm:pt modelId="{A662FD0E-2EBA-4E4B-806D-80FD71449321}" type="pres">
      <dgm:prSet presAssocID="{38967863-E10E-4C56-BEAE-DD50AC433371}" presName="bentUpArrow1" presStyleLbl="alignImgPlace1" presStyleIdx="1" presStyleCnt="2" custLinFactX="-4708" custLinFactNeighborX="-100000" custLinFactNeighborY="4513"/>
      <dgm:spPr/>
    </dgm:pt>
    <dgm:pt modelId="{C6BC2A91-2EF7-4D6D-B268-5D7674BFCA7E}" type="pres">
      <dgm:prSet presAssocID="{38967863-E10E-4C56-BEAE-DD50AC433371}" presName="ParentText" presStyleLbl="node1" presStyleIdx="1" presStyleCnt="3" custLinFactNeighborX="-70812" custLinFactNeighborY="3830">
        <dgm:presLayoutVars>
          <dgm:chMax val="1"/>
          <dgm:chPref val="1"/>
          <dgm:bulletEnabled val="1"/>
        </dgm:presLayoutVars>
      </dgm:prSet>
      <dgm:spPr/>
    </dgm:pt>
    <dgm:pt modelId="{B94D129B-F6C0-4B36-AD93-AFB24B6FDCC9}" type="pres">
      <dgm:prSet presAssocID="{38967863-E10E-4C56-BEAE-DD50AC433371}" presName="ChildText" presStyleLbl="revTx" presStyleIdx="1" presStyleCnt="3" custScaleX="215397" custLinFactNeighborX="-32869" custLinFactNeighborY="1643">
        <dgm:presLayoutVars>
          <dgm:chMax val="0"/>
          <dgm:chPref val="0"/>
          <dgm:bulletEnabled val="1"/>
        </dgm:presLayoutVars>
      </dgm:prSet>
      <dgm:spPr/>
    </dgm:pt>
    <dgm:pt modelId="{DA5F7B28-7123-49CD-87CD-0C6F100390DE}" type="pres">
      <dgm:prSet presAssocID="{9ED53806-1C53-4B4E-B4B4-4ABECBEB94BF}" presName="sibTrans" presStyleCnt="0"/>
      <dgm:spPr/>
    </dgm:pt>
    <dgm:pt modelId="{BD5DEBE2-4565-44D9-ACDE-8FCB71B63477}" type="pres">
      <dgm:prSet presAssocID="{FC7C902E-640C-45EC-80F4-EF8A388BE1FA}" presName="composite" presStyleCnt="0"/>
      <dgm:spPr/>
    </dgm:pt>
    <dgm:pt modelId="{0AC63EAA-EF71-4FF4-9F79-B1752C24E70B}" type="pres">
      <dgm:prSet presAssocID="{FC7C902E-640C-45EC-80F4-EF8A388BE1FA}" presName="ParentText" presStyleLbl="node1" presStyleIdx="2" presStyleCnt="3" custLinFactX="-5666" custLinFactNeighborX="-100000" custLinFactNeighborY="-33">
        <dgm:presLayoutVars>
          <dgm:chMax val="1"/>
          <dgm:chPref val="1"/>
          <dgm:bulletEnabled val="1"/>
        </dgm:presLayoutVars>
      </dgm:prSet>
      <dgm:spPr/>
    </dgm:pt>
    <dgm:pt modelId="{C7A66125-524C-4E10-AC2B-A741F0E632E4}" type="pres">
      <dgm:prSet presAssocID="{FC7C902E-640C-45EC-80F4-EF8A388BE1FA}" presName="FinalChildText" presStyleLbl="revTx" presStyleIdx="2" presStyleCnt="3" custScaleX="219164" custLinFactNeighborX="-68480" custLinFactNeighborY="0">
        <dgm:presLayoutVars>
          <dgm:chMax val="0"/>
          <dgm:chPref val="0"/>
          <dgm:bulletEnabled val="1"/>
        </dgm:presLayoutVars>
      </dgm:prSet>
      <dgm:spPr/>
    </dgm:pt>
  </dgm:ptLst>
  <dgm:cxnLst>
    <dgm:cxn modelId="{D2BA8C1A-91AC-4B96-8A5D-5573044904D2}" type="presOf" srcId="{FC7C902E-640C-45EC-80F4-EF8A388BE1FA}" destId="{0AC63EAA-EF71-4FF4-9F79-B1752C24E70B}" srcOrd="0" destOrd="0" presId="urn:microsoft.com/office/officeart/2005/8/layout/StepDownProcess"/>
    <dgm:cxn modelId="{3234801C-AC5F-4FB2-BBB5-7B6F5DDBD232}" srcId="{38967863-E10E-4C56-BEAE-DD50AC433371}" destId="{71797CC5-E9B3-46FB-92CF-65FE32F540C2}" srcOrd="0" destOrd="0" parTransId="{B4137265-4586-4779-9FB0-33EC3A9571B2}" sibTransId="{83F7ED21-F57C-4042-8D8A-BDB82643B4F7}"/>
    <dgm:cxn modelId="{B0BC3321-F651-4E9D-80C8-EA543B6951C3}" type="presOf" srcId="{71797CC5-E9B3-46FB-92CF-65FE32F540C2}" destId="{B94D129B-F6C0-4B36-AD93-AFB24B6FDCC9}" srcOrd="0" destOrd="0" presId="urn:microsoft.com/office/officeart/2005/8/layout/StepDownProcess"/>
    <dgm:cxn modelId="{E108FA27-41A7-4F36-B0B9-F921528C9268}" type="presOf" srcId="{2BC5BDF4-BD9F-4377-B5A9-0E2CBFED5772}" destId="{B94D129B-F6C0-4B36-AD93-AFB24B6FDCC9}" srcOrd="0" destOrd="1" presId="urn:microsoft.com/office/officeart/2005/8/layout/StepDownProcess"/>
    <dgm:cxn modelId="{1ECF242A-6642-4233-A07F-3BE9267DAD3C}" srcId="{FC7C902E-640C-45EC-80F4-EF8A388BE1FA}" destId="{3E4481DB-0A00-4ACE-A6E2-526EC7C333A2}" srcOrd="0" destOrd="0" parTransId="{404F7641-5FCE-4139-925D-511D5BE69DE9}" sibTransId="{ED400F79-B040-445A-BCF4-1AC13726830D}"/>
    <dgm:cxn modelId="{36B2C32E-4D93-40F7-BAF1-BE90D41099A7}" type="presOf" srcId="{3E4481DB-0A00-4ACE-A6E2-526EC7C333A2}" destId="{C7A66125-524C-4E10-AC2B-A741F0E632E4}" srcOrd="0" destOrd="0" presId="urn:microsoft.com/office/officeart/2005/8/layout/StepDownProcess"/>
    <dgm:cxn modelId="{DC48DD37-CB2C-465A-A152-230CD2E0C70D}" srcId="{DEE5C0E5-7FD6-415A-906D-533B9A9EEACB}" destId="{FC7C902E-640C-45EC-80F4-EF8A388BE1FA}" srcOrd="2" destOrd="0" parTransId="{DD979379-F553-471D-96B8-573D67ACFFA7}" sibTransId="{D6C80BB6-C8A1-48D2-9A66-60A9471D33ED}"/>
    <dgm:cxn modelId="{F4D0FD3F-AE4A-40FD-9D89-6E277BD5B516}" type="presOf" srcId="{43861B59-E455-40FF-860C-76E9E4FC32C1}" destId="{1C9F3BBA-DD45-4E63-87BE-6C825FDA6759}" srcOrd="0" destOrd="2" presId="urn:microsoft.com/office/officeart/2005/8/layout/StepDownProcess"/>
    <dgm:cxn modelId="{3C2BDF62-5A7E-4E83-9B44-1C4E819B8D81}" srcId="{38967863-E10E-4C56-BEAE-DD50AC433371}" destId="{B4A9360E-4B00-4EDE-AA5B-BC76CE71DF83}" srcOrd="3" destOrd="0" parTransId="{58D7EA52-A2EA-46CE-8752-42E04CE3F48E}" sibTransId="{57206827-E20D-4DDE-AA6D-944C75AE3E21}"/>
    <dgm:cxn modelId="{D566AA63-A05D-4462-BC36-ECD9DAB10C13}" type="presOf" srcId="{AC6EAD9F-B2E4-4AC7-A710-0D81D142B6EF}" destId="{1C9F3BBA-DD45-4E63-87BE-6C825FDA6759}" srcOrd="0" destOrd="1" presId="urn:microsoft.com/office/officeart/2005/8/layout/StepDownProcess"/>
    <dgm:cxn modelId="{10A7CE63-59A6-4D73-9922-5A84B22E1AD5}" type="presOf" srcId="{DEE5C0E5-7FD6-415A-906D-533B9A9EEACB}" destId="{8010506C-8235-495A-9698-CFE00B65FF49}" srcOrd="0" destOrd="0" presId="urn:microsoft.com/office/officeart/2005/8/layout/StepDownProcess"/>
    <dgm:cxn modelId="{F66D294C-70B2-4A35-897F-387AA5D215D7}" srcId="{FC7C902E-640C-45EC-80F4-EF8A388BE1FA}" destId="{EDB6C6C0-CD3E-4D51-B593-FD3CDDDD92BA}" srcOrd="1" destOrd="0" parTransId="{EA44AABB-5E18-4F5B-B95A-DCF7D22440FC}" sibTransId="{D7235B23-BBA8-418B-A2CF-DB515FFFE3F0}"/>
    <dgm:cxn modelId="{0C79556C-A6FD-48C3-BA21-DB270E2ADBE4}" type="presOf" srcId="{44541716-30FC-4E22-B204-A386277EFC4C}" destId="{11288684-7FC2-4661-9160-6E39B951B6FF}" srcOrd="0" destOrd="0" presId="urn:microsoft.com/office/officeart/2005/8/layout/StepDownProcess"/>
    <dgm:cxn modelId="{875CCC75-57E8-475D-A984-79A800B32FE9}" srcId="{DEE5C0E5-7FD6-415A-906D-533B9A9EEACB}" destId="{44541716-30FC-4E22-B204-A386277EFC4C}" srcOrd="0" destOrd="0" parTransId="{160C23BB-99E9-4A98-B3D4-04C35DFCC160}" sibTransId="{380DAF62-DD8B-4C1C-BB1A-363B3B13E202}"/>
    <dgm:cxn modelId="{09F97384-0D94-427F-924D-A678C30AD273}" type="presOf" srcId="{B4A9360E-4B00-4EDE-AA5B-BC76CE71DF83}" destId="{B94D129B-F6C0-4B36-AD93-AFB24B6FDCC9}" srcOrd="0" destOrd="3" presId="urn:microsoft.com/office/officeart/2005/8/layout/StepDownProcess"/>
    <dgm:cxn modelId="{FADD818B-6F85-4591-BDA9-B94027C00B10}" srcId="{44541716-30FC-4E22-B204-A386277EFC4C}" destId="{AC6EAD9F-B2E4-4AC7-A710-0D81D142B6EF}" srcOrd="1" destOrd="0" parTransId="{8DA80A21-B72F-47F9-8E93-7BE938A53326}" sibTransId="{1D20E5C9-CEF3-41AA-BF30-F7D690B0F661}"/>
    <dgm:cxn modelId="{6A33F98F-4A52-4217-854A-C05384263AE6}" srcId="{DEE5C0E5-7FD6-415A-906D-533B9A9EEACB}" destId="{38967863-E10E-4C56-BEAE-DD50AC433371}" srcOrd="1" destOrd="0" parTransId="{CAC57A56-086E-4FE7-8C1C-C76333E3B8EA}" sibTransId="{9ED53806-1C53-4B4E-B4B4-4ABECBEB94BF}"/>
    <dgm:cxn modelId="{F25DA193-94E2-4AE1-9642-BBB049F8AABE}" srcId="{38967863-E10E-4C56-BEAE-DD50AC433371}" destId="{2BC5BDF4-BD9F-4377-B5A9-0E2CBFED5772}" srcOrd="1" destOrd="0" parTransId="{CF38EE63-4340-448D-80C0-38504BA6D8B0}" sibTransId="{8E7D294A-A2FE-4140-9461-25099A30FE7F}"/>
    <dgm:cxn modelId="{5971EB9F-307A-4297-B5D7-C8516414F571}" type="presOf" srcId="{795B4073-7C62-4210-A894-BB8CE6642FDB}" destId="{B94D129B-F6C0-4B36-AD93-AFB24B6FDCC9}" srcOrd="0" destOrd="2" presId="urn:microsoft.com/office/officeart/2005/8/layout/StepDownProcess"/>
    <dgm:cxn modelId="{A4B033A0-A4C8-4532-B6F0-FED0D1F1B2B5}" srcId="{38967863-E10E-4C56-BEAE-DD50AC433371}" destId="{795B4073-7C62-4210-A894-BB8CE6642FDB}" srcOrd="2" destOrd="0" parTransId="{3D66D3DF-CA87-4378-B6D5-8263BE072211}" sibTransId="{02433B97-4E21-493A-AC54-7DE30A029BAF}"/>
    <dgm:cxn modelId="{8749BDCC-CC41-4758-B067-DC5663044BF5}" srcId="{44541716-30FC-4E22-B204-A386277EFC4C}" destId="{43861B59-E455-40FF-860C-76E9E4FC32C1}" srcOrd="2" destOrd="0" parTransId="{A8932F2C-0AC6-41C0-8C00-1355883BC378}" sibTransId="{DF4D44C9-0B5F-4609-9E1C-BA74C402445E}"/>
    <dgm:cxn modelId="{4DD756D2-B4ED-4593-AC4D-A16183BF7167}" srcId="{44541716-30FC-4E22-B204-A386277EFC4C}" destId="{6A8C447A-1DA4-4CA5-8931-A68F3376FDA6}" srcOrd="0" destOrd="0" parTransId="{AA05BC2A-A0C8-4A13-BF3D-1B09E544ADD9}" sibTransId="{C669DB82-A12B-40A9-A18F-B12A613A15B1}"/>
    <dgm:cxn modelId="{054D9ED6-02C9-4069-AECE-601490A4BBD0}" type="presOf" srcId="{6A8C447A-1DA4-4CA5-8931-A68F3376FDA6}" destId="{1C9F3BBA-DD45-4E63-87BE-6C825FDA6759}" srcOrd="0" destOrd="0" presId="urn:microsoft.com/office/officeart/2005/8/layout/StepDownProcess"/>
    <dgm:cxn modelId="{3321E5DE-04CC-405E-AF0F-349514EF6AA8}" type="presOf" srcId="{38967863-E10E-4C56-BEAE-DD50AC433371}" destId="{C6BC2A91-2EF7-4D6D-B268-5D7674BFCA7E}" srcOrd="0" destOrd="0" presId="urn:microsoft.com/office/officeart/2005/8/layout/StepDownProcess"/>
    <dgm:cxn modelId="{23E4F3E5-50F4-47DE-A9D3-AB14FA33800E}" type="presOf" srcId="{EDB6C6C0-CD3E-4D51-B593-FD3CDDDD92BA}" destId="{C7A66125-524C-4E10-AC2B-A741F0E632E4}" srcOrd="0" destOrd="1" presId="urn:microsoft.com/office/officeart/2005/8/layout/StepDownProcess"/>
    <dgm:cxn modelId="{CE2B3651-BF62-4441-98CB-2694CF5A85AF}" type="presParOf" srcId="{8010506C-8235-495A-9698-CFE00B65FF49}" destId="{0F5F4ABB-46F9-41B2-A3B9-A67DEA854ABC}" srcOrd="0" destOrd="0" presId="urn:microsoft.com/office/officeart/2005/8/layout/StepDownProcess"/>
    <dgm:cxn modelId="{51BE593A-8CCD-468B-81D4-3C6DF398082E}" type="presParOf" srcId="{0F5F4ABB-46F9-41B2-A3B9-A67DEA854ABC}" destId="{5436A8A7-C6BF-471C-B72C-EF3359F68143}" srcOrd="0" destOrd="0" presId="urn:microsoft.com/office/officeart/2005/8/layout/StepDownProcess"/>
    <dgm:cxn modelId="{71932BD2-40A7-466E-9018-17A3B839749A}" type="presParOf" srcId="{0F5F4ABB-46F9-41B2-A3B9-A67DEA854ABC}" destId="{11288684-7FC2-4661-9160-6E39B951B6FF}" srcOrd="1" destOrd="0" presId="urn:microsoft.com/office/officeart/2005/8/layout/StepDownProcess"/>
    <dgm:cxn modelId="{CA23AD7C-9618-4AA6-9CCF-5A9E14C28B3E}" type="presParOf" srcId="{0F5F4ABB-46F9-41B2-A3B9-A67DEA854ABC}" destId="{1C9F3BBA-DD45-4E63-87BE-6C825FDA6759}" srcOrd="2" destOrd="0" presId="urn:microsoft.com/office/officeart/2005/8/layout/StepDownProcess"/>
    <dgm:cxn modelId="{8D882AD1-7FE3-4FCB-B0BF-C8D206F7EBDC}" type="presParOf" srcId="{8010506C-8235-495A-9698-CFE00B65FF49}" destId="{9621640C-9915-440A-BAA4-FF0F22E7B615}" srcOrd="1" destOrd="0" presId="urn:microsoft.com/office/officeart/2005/8/layout/StepDownProcess"/>
    <dgm:cxn modelId="{19CE167C-4C9F-438F-8069-13BB54A3EA45}" type="presParOf" srcId="{8010506C-8235-495A-9698-CFE00B65FF49}" destId="{79FBA202-EA32-4DD7-B9CA-0D781D167C50}" srcOrd="2" destOrd="0" presId="urn:microsoft.com/office/officeart/2005/8/layout/StepDownProcess"/>
    <dgm:cxn modelId="{5B79FE7C-B259-4F6A-A385-1A44FE0330EC}" type="presParOf" srcId="{79FBA202-EA32-4DD7-B9CA-0D781D167C50}" destId="{A662FD0E-2EBA-4E4B-806D-80FD71449321}" srcOrd="0" destOrd="0" presId="urn:microsoft.com/office/officeart/2005/8/layout/StepDownProcess"/>
    <dgm:cxn modelId="{71345A8E-4F60-4121-AB5A-76F10F5FC8F1}" type="presParOf" srcId="{79FBA202-EA32-4DD7-B9CA-0D781D167C50}" destId="{C6BC2A91-2EF7-4D6D-B268-5D7674BFCA7E}" srcOrd="1" destOrd="0" presId="urn:microsoft.com/office/officeart/2005/8/layout/StepDownProcess"/>
    <dgm:cxn modelId="{7D0A5C60-B961-4848-AC38-6CF4A2F09BEB}" type="presParOf" srcId="{79FBA202-EA32-4DD7-B9CA-0D781D167C50}" destId="{B94D129B-F6C0-4B36-AD93-AFB24B6FDCC9}" srcOrd="2" destOrd="0" presId="urn:microsoft.com/office/officeart/2005/8/layout/StepDownProcess"/>
    <dgm:cxn modelId="{A7D446E3-F6CE-4805-9052-B688AE9083BB}" type="presParOf" srcId="{8010506C-8235-495A-9698-CFE00B65FF49}" destId="{DA5F7B28-7123-49CD-87CD-0C6F100390DE}" srcOrd="3" destOrd="0" presId="urn:microsoft.com/office/officeart/2005/8/layout/StepDownProcess"/>
    <dgm:cxn modelId="{86F26E89-8F14-47EE-BFAD-C99E59ECA4B4}" type="presParOf" srcId="{8010506C-8235-495A-9698-CFE00B65FF49}" destId="{BD5DEBE2-4565-44D9-ACDE-8FCB71B63477}" srcOrd="4" destOrd="0" presId="urn:microsoft.com/office/officeart/2005/8/layout/StepDownProcess"/>
    <dgm:cxn modelId="{4468C09D-0128-4459-8099-9BDEE5422DCE}" type="presParOf" srcId="{BD5DEBE2-4565-44D9-ACDE-8FCB71B63477}" destId="{0AC63EAA-EF71-4FF4-9F79-B1752C24E70B}" srcOrd="0" destOrd="0" presId="urn:microsoft.com/office/officeart/2005/8/layout/StepDownProcess"/>
    <dgm:cxn modelId="{37858D4B-B51A-4308-AE16-ABE953681E08}" type="presParOf" srcId="{BD5DEBE2-4565-44D9-ACDE-8FCB71B63477}" destId="{C7A66125-524C-4E10-AC2B-A741F0E632E4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A44310-4F86-4356-AA3B-BD46CC739F2C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1E04B6C7-29CD-4FC1-AA27-6C763F8EF2EA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AU" dirty="0"/>
            <a:t>Issue/options</a:t>
          </a:r>
        </a:p>
      </dgm:t>
    </dgm:pt>
    <dgm:pt modelId="{7F38A045-F45C-46C7-BECB-507DF26B2ABC}" type="parTrans" cxnId="{D7658913-934A-4F70-AD7B-2F23683C702E}">
      <dgm:prSet/>
      <dgm:spPr/>
      <dgm:t>
        <a:bodyPr/>
        <a:lstStyle/>
        <a:p>
          <a:endParaRPr lang="en-AU"/>
        </a:p>
      </dgm:t>
    </dgm:pt>
    <dgm:pt modelId="{E7F68528-068D-41F4-9CFF-77A5E59F2617}" type="sibTrans" cxnId="{D7658913-934A-4F70-AD7B-2F23683C702E}">
      <dgm:prSet/>
      <dgm:spPr/>
      <dgm:t>
        <a:bodyPr/>
        <a:lstStyle/>
        <a:p>
          <a:endParaRPr lang="en-AU"/>
        </a:p>
      </dgm:t>
    </dgm:pt>
    <dgm:pt modelId="{B7DE1BB3-6F58-4C22-A6E8-FB6586D0B147}">
      <dgm:prSet phldrT="[Text]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AU" dirty="0"/>
            <a:t>Brainstorm</a:t>
          </a:r>
        </a:p>
      </dgm:t>
    </dgm:pt>
    <dgm:pt modelId="{63714F23-161C-4572-8F34-A2F50AF62EE1}" type="parTrans" cxnId="{C7987159-FE20-45DB-9676-47DBCE73BCA8}">
      <dgm:prSet/>
      <dgm:spPr/>
      <dgm:t>
        <a:bodyPr/>
        <a:lstStyle/>
        <a:p>
          <a:endParaRPr lang="en-AU"/>
        </a:p>
      </dgm:t>
    </dgm:pt>
    <dgm:pt modelId="{7A59272C-502C-45DF-8985-F75387EBD379}" type="sibTrans" cxnId="{C7987159-FE20-45DB-9676-47DBCE73BCA8}">
      <dgm:prSet/>
      <dgm:spPr/>
      <dgm:t>
        <a:bodyPr/>
        <a:lstStyle/>
        <a:p>
          <a:endParaRPr lang="en-AU"/>
        </a:p>
      </dgm:t>
    </dgm:pt>
    <dgm:pt modelId="{F10C95F6-F63C-460D-B932-FF8D8CE002A5}">
      <dgm:prSet phldrT="[Text]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AU" dirty="0"/>
            <a:t>Recommendation</a:t>
          </a:r>
        </a:p>
      </dgm:t>
    </dgm:pt>
    <dgm:pt modelId="{EED27B5A-637B-4DF4-833D-93C6B1B7F79D}" type="parTrans" cxnId="{CC492A18-56C3-445A-A79C-E744EA45F118}">
      <dgm:prSet/>
      <dgm:spPr/>
      <dgm:t>
        <a:bodyPr/>
        <a:lstStyle/>
        <a:p>
          <a:endParaRPr lang="en-AU"/>
        </a:p>
      </dgm:t>
    </dgm:pt>
    <dgm:pt modelId="{8849BFCE-ABFF-49C6-8B98-D20B2D23039F}" type="sibTrans" cxnId="{CC492A18-56C3-445A-A79C-E744EA45F118}">
      <dgm:prSet/>
      <dgm:spPr/>
      <dgm:t>
        <a:bodyPr/>
        <a:lstStyle/>
        <a:p>
          <a:endParaRPr lang="en-AU"/>
        </a:p>
      </dgm:t>
    </dgm:pt>
    <dgm:pt modelId="{205ADF27-9B48-4B9F-ABA7-F0F393D8F715}" type="pres">
      <dgm:prSet presAssocID="{70A44310-4F86-4356-AA3B-BD46CC739F2C}" presName="CompostProcess" presStyleCnt="0">
        <dgm:presLayoutVars>
          <dgm:dir/>
          <dgm:resizeHandles val="exact"/>
        </dgm:presLayoutVars>
      </dgm:prSet>
      <dgm:spPr/>
    </dgm:pt>
    <dgm:pt modelId="{0AE86604-D0A8-403D-AB66-11F754A199CF}" type="pres">
      <dgm:prSet presAssocID="{70A44310-4F86-4356-AA3B-BD46CC739F2C}" presName="arrow" presStyleLbl="bgShp" presStyleIdx="0" presStyleCnt="1" custLinFactNeighborX="407" custLinFactNeighborY="6801"/>
      <dgm:spPr/>
    </dgm:pt>
    <dgm:pt modelId="{4D665440-C00F-40FC-B148-6FEA1FE5370C}" type="pres">
      <dgm:prSet presAssocID="{70A44310-4F86-4356-AA3B-BD46CC739F2C}" presName="linearProcess" presStyleCnt="0"/>
      <dgm:spPr/>
    </dgm:pt>
    <dgm:pt modelId="{75DB8BB8-D71C-41D1-A1AD-2DB623C195A7}" type="pres">
      <dgm:prSet presAssocID="{1E04B6C7-29CD-4FC1-AA27-6C763F8EF2EA}" presName="textNode" presStyleLbl="node1" presStyleIdx="0" presStyleCnt="3">
        <dgm:presLayoutVars>
          <dgm:bulletEnabled val="1"/>
        </dgm:presLayoutVars>
      </dgm:prSet>
      <dgm:spPr/>
    </dgm:pt>
    <dgm:pt modelId="{E7B01525-0D29-43B7-8BBA-019AA52B6DD5}" type="pres">
      <dgm:prSet presAssocID="{E7F68528-068D-41F4-9CFF-77A5E59F2617}" presName="sibTrans" presStyleCnt="0"/>
      <dgm:spPr/>
    </dgm:pt>
    <dgm:pt modelId="{46A0F47F-6D97-404F-9DF8-DB30F782FEA7}" type="pres">
      <dgm:prSet presAssocID="{B7DE1BB3-6F58-4C22-A6E8-FB6586D0B147}" presName="textNode" presStyleLbl="node1" presStyleIdx="1" presStyleCnt="3">
        <dgm:presLayoutVars>
          <dgm:bulletEnabled val="1"/>
        </dgm:presLayoutVars>
      </dgm:prSet>
      <dgm:spPr/>
    </dgm:pt>
    <dgm:pt modelId="{2840652D-FFF4-48BE-A75F-4D139AE0263A}" type="pres">
      <dgm:prSet presAssocID="{7A59272C-502C-45DF-8985-F75387EBD379}" presName="sibTrans" presStyleCnt="0"/>
      <dgm:spPr/>
    </dgm:pt>
    <dgm:pt modelId="{92DB0C75-D426-4C9D-B0AE-5F456A4E7BC4}" type="pres">
      <dgm:prSet presAssocID="{F10C95F6-F63C-460D-B932-FF8D8CE002A5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D7658913-934A-4F70-AD7B-2F23683C702E}" srcId="{70A44310-4F86-4356-AA3B-BD46CC739F2C}" destId="{1E04B6C7-29CD-4FC1-AA27-6C763F8EF2EA}" srcOrd="0" destOrd="0" parTransId="{7F38A045-F45C-46C7-BECB-507DF26B2ABC}" sibTransId="{E7F68528-068D-41F4-9CFF-77A5E59F2617}"/>
    <dgm:cxn modelId="{CC492A18-56C3-445A-A79C-E744EA45F118}" srcId="{70A44310-4F86-4356-AA3B-BD46CC739F2C}" destId="{F10C95F6-F63C-460D-B932-FF8D8CE002A5}" srcOrd="2" destOrd="0" parTransId="{EED27B5A-637B-4DF4-833D-93C6B1B7F79D}" sibTransId="{8849BFCE-ABFF-49C6-8B98-D20B2D23039F}"/>
    <dgm:cxn modelId="{A6C66A5C-DA55-4E6E-9EAA-EAB25CB5911C}" type="presOf" srcId="{B7DE1BB3-6F58-4C22-A6E8-FB6586D0B147}" destId="{46A0F47F-6D97-404F-9DF8-DB30F782FEA7}" srcOrd="0" destOrd="0" presId="urn:microsoft.com/office/officeart/2005/8/layout/hProcess9"/>
    <dgm:cxn modelId="{C7987159-FE20-45DB-9676-47DBCE73BCA8}" srcId="{70A44310-4F86-4356-AA3B-BD46CC739F2C}" destId="{B7DE1BB3-6F58-4C22-A6E8-FB6586D0B147}" srcOrd="1" destOrd="0" parTransId="{63714F23-161C-4572-8F34-A2F50AF62EE1}" sibTransId="{7A59272C-502C-45DF-8985-F75387EBD379}"/>
    <dgm:cxn modelId="{428381A9-BE00-435C-BB6A-391B1E6F8376}" type="presOf" srcId="{F10C95F6-F63C-460D-B932-FF8D8CE002A5}" destId="{92DB0C75-D426-4C9D-B0AE-5F456A4E7BC4}" srcOrd="0" destOrd="0" presId="urn:microsoft.com/office/officeart/2005/8/layout/hProcess9"/>
    <dgm:cxn modelId="{81FA5EDA-D67C-4A34-BC1F-2EBC9F8DF6E1}" type="presOf" srcId="{1E04B6C7-29CD-4FC1-AA27-6C763F8EF2EA}" destId="{75DB8BB8-D71C-41D1-A1AD-2DB623C195A7}" srcOrd="0" destOrd="0" presId="urn:microsoft.com/office/officeart/2005/8/layout/hProcess9"/>
    <dgm:cxn modelId="{F180D6E5-5709-4DEA-9047-2B507E18606F}" type="presOf" srcId="{70A44310-4F86-4356-AA3B-BD46CC739F2C}" destId="{205ADF27-9B48-4B9F-ABA7-F0F393D8F715}" srcOrd="0" destOrd="0" presId="urn:microsoft.com/office/officeart/2005/8/layout/hProcess9"/>
    <dgm:cxn modelId="{9D844B81-5D91-401F-9FE7-779D34E35DFA}" type="presParOf" srcId="{205ADF27-9B48-4B9F-ABA7-F0F393D8F715}" destId="{0AE86604-D0A8-403D-AB66-11F754A199CF}" srcOrd="0" destOrd="0" presId="urn:microsoft.com/office/officeart/2005/8/layout/hProcess9"/>
    <dgm:cxn modelId="{4D37D37B-E2ED-4E4D-B61D-7C11A5A2A41A}" type="presParOf" srcId="{205ADF27-9B48-4B9F-ABA7-F0F393D8F715}" destId="{4D665440-C00F-40FC-B148-6FEA1FE5370C}" srcOrd="1" destOrd="0" presId="urn:microsoft.com/office/officeart/2005/8/layout/hProcess9"/>
    <dgm:cxn modelId="{BF346A36-C3A4-40E5-9386-67601C693A70}" type="presParOf" srcId="{4D665440-C00F-40FC-B148-6FEA1FE5370C}" destId="{75DB8BB8-D71C-41D1-A1AD-2DB623C195A7}" srcOrd="0" destOrd="0" presId="urn:microsoft.com/office/officeart/2005/8/layout/hProcess9"/>
    <dgm:cxn modelId="{F88D5F5C-CAD5-4F76-9C6F-08154E984C46}" type="presParOf" srcId="{4D665440-C00F-40FC-B148-6FEA1FE5370C}" destId="{E7B01525-0D29-43B7-8BBA-019AA52B6DD5}" srcOrd="1" destOrd="0" presId="urn:microsoft.com/office/officeart/2005/8/layout/hProcess9"/>
    <dgm:cxn modelId="{19558BA7-23E5-479B-9CE4-8AAD2839FB6C}" type="presParOf" srcId="{4D665440-C00F-40FC-B148-6FEA1FE5370C}" destId="{46A0F47F-6D97-404F-9DF8-DB30F782FEA7}" srcOrd="2" destOrd="0" presId="urn:microsoft.com/office/officeart/2005/8/layout/hProcess9"/>
    <dgm:cxn modelId="{071ED214-8D5B-4412-ABEC-065371471662}" type="presParOf" srcId="{4D665440-C00F-40FC-B148-6FEA1FE5370C}" destId="{2840652D-FFF4-48BE-A75F-4D139AE0263A}" srcOrd="3" destOrd="0" presId="urn:microsoft.com/office/officeart/2005/8/layout/hProcess9"/>
    <dgm:cxn modelId="{33D0033B-7E83-4556-8BB6-66B40382D786}" type="presParOf" srcId="{4D665440-C00F-40FC-B148-6FEA1FE5370C}" destId="{92DB0C75-D426-4C9D-B0AE-5F456A4E7BC4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36A8A7-C6BF-471C-B72C-EF3359F68143}">
      <dsp:nvSpPr>
        <dsp:cNvPr id="0" name=""/>
        <dsp:cNvSpPr/>
      </dsp:nvSpPr>
      <dsp:spPr>
        <a:xfrm rot="5400000">
          <a:off x="85009" y="1443778"/>
          <a:ext cx="1227887" cy="139790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288684-7FC2-4661-9160-6E39B951B6FF}">
      <dsp:nvSpPr>
        <dsp:cNvPr id="0" name=""/>
        <dsp:cNvSpPr/>
      </dsp:nvSpPr>
      <dsp:spPr>
        <a:xfrm>
          <a:off x="0" y="82640"/>
          <a:ext cx="2067040" cy="144686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600" kern="1200" dirty="0"/>
            <a:t>Focus Groups</a:t>
          </a:r>
        </a:p>
      </dsp:txBody>
      <dsp:txXfrm>
        <a:off x="70643" y="153283"/>
        <a:ext cx="1925754" cy="1305575"/>
      </dsp:txXfrm>
    </dsp:sp>
    <dsp:sp modelId="{1C9F3BBA-DD45-4E63-87BE-6C825FDA6759}">
      <dsp:nvSpPr>
        <dsp:cNvPr id="0" name=""/>
        <dsp:cNvSpPr/>
      </dsp:nvSpPr>
      <dsp:spPr>
        <a:xfrm>
          <a:off x="2208915" y="162059"/>
          <a:ext cx="4301617" cy="1169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AU" sz="1700" kern="1200" dirty="0"/>
            <a:t>High-Level Impact Assessment (HLIA)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AU" sz="1700" kern="1200" dirty="0"/>
            <a:t>Initial Requirements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AU" sz="1700" kern="1200" dirty="0"/>
            <a:t>High-level design </a:t>
          </a:r>
        </a:p>
      </dsp:txBody>
      <dsp:txXfrm>
        <a:off x="2208915" y="162059"/>
        <a:ext cx="4301617" cy="1169417"/>
      </dsp:txXfrm>
    </dsp:sp>
    <dsp:sp modelId="{A662FD0E-2EBA-4E4B-806D-80FD71449321}">
      <dsp:nvSpPr>
        <dsp:cNvPr id="0" name=""/>
        <dsp:cNvSpPr/>
      </dsp:nvSpPr>
      <dsp:spPr>
        <a:xfrm rot="5400000">
          <a:off x="1718083" y="3069080"/>
          <a:ext cx="1227887" cy="139790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BC2A91-2EF7-4D6D-B268-5D7674BFCA7E}">
      <dsp:nvSpPr>
        <dsp:cNvPr id="0" name=""/>
        <dsp:cNvSpPr/>
      </dsp:nvSpPr>
      <dsp:spPr>
        <a:xfrm>
          <a:off x="1392776" y="1707942"/>
          <a:ext cx="2067040" cy="144686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600" kern="1200" dirty="0"/>
            <a:t>Consultation</a:t>
          </a:r>
        </a:p>
      </dsp:txBody>
      <dsp:txXfrm>
        <a:off x="1463419" y="1778585"/>
        <a:ext cx="1925754" cy="1305575"/>
      </dsp:txXfrm>
    </dsp:sp>
    <dsp:sp modelId="{B94D129B-F6C0-4B36-AD93-AFB24B6FDCC9}">
      <dsp:nvSpPr>
        <dsp:cNvPr id="0" name=""/>
        <dsp:cNvSpPr/>
      </dsp:nvSpPr>
      <dsp:spPr>
        <a:xfrm>
          <a:off x="3561966" y="1809732"/>
          <a:ext cx="3238210" cy="1169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AU" sz="1700" kern="1200" dirty="0"/>
            <a:t>Review of HLIA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AU" sz="1700" kern="1200" dirty="0"/>
            <a:t>Review of High-level design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AU" sz="1700" kern="1200" dirty="0"/>
            <a:t>Requirements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AU" sz="1700" kern="1200" dirty="0"/>
            <a:t>Technical Specifications</a:t>
          </a:r>
        </a:p>
      </dsp:txBody>
      <dsp:txXfrm>
        <a:off x="3561966" y="1809732"/>
        <a:ext cx="3238210" cy="1169417"/>
      </dsp:txXfrm>
    </dsp:sp>
    <dsp:sp modelId="{0AC63EAA-EF71-4FF4-9F79-B1752C24E70B}">
      <dsp:nvSpPr>
        <dsp:cNvPr id="0" name=""/>
        <dsp:cNvSpPr/>
      </dsp:nvSpPr>
      <dsp:spPr>
        <a:xfrm>
          <a:off x="3057705" y="3277353"/>
          <a:ext cx="2067040" cy="144686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600" kern="1200" dirty="0"/>
            <a:t>Design and Development</a:t>
          </a:r>
        </a:p>
      </dsp:txBody>
      <dsp:txXfrm>
        <a:off x="3128348" y="3347996"/>
        <a:ext cx="1925754" cy="1305575"/>
      </dsp:txXfrm>
    </dsp:sp>
    <dsp:sp modelId="{C7A66125-524C-4E10-AC2B-A741F0E632E4}">
      <dsp:nvSpPr>
        <dsp:cNvPr id="0" name=""/>
        <dsp:cNvSpPr/>
      </dsp:nvSpPr>
      <dsp:spPr>
        <a:xfrm>
          <a:off x="5383661" y="3415821"/>
          <a:ext cx="3294842" cy="1169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AU" sz="1800" kern="1200" dirty="0"/>
            <a:t>Design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AU" sz="1800" kern="1200" dirty="0"/>
            <a:t>Technical Specification review</a:t>
          </a:r>
        </a:p>
      </dsp:txBody>
      <dsp:txXfrm>
        <a:off x="5383661" y="3415821"/>
        <a:ext cx="3294842" cy="11694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E86604-D0A8-403D-AB66-11F754A199CF}">
      <dsp:nvSpPr>
        <dsp:cNvPr id="0" name=""/>
        <dsp:cNvSpPr/>
      </dsp:nvSpPr>
      <dsp:spPr>
        <a:xfrm>
          <a:off x="432100" y="0"/>
          <a:ext cx="4681206" cy="3482445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DB8BB8-D71C-41D1-A1AD-2DB623C195A7}">
      <dsp:nvSpPr>
        <dsp:cNvPr id="0" name=""/>
        <dsp:cNvSpPr/>
      </dsp:nvSpPr>
      <dsp:spPr>
        <a:xfrm>
          <a:off x="5916" y="1044733"/>
          <a:ext cx="1772662" cy="1392978"/>
        </a:xfrm>
        <a:prstGeom prst="roundRect">
          <a:avLst/>
        </a:prstGeom>
        <a:solidFill>
          <a:schemeClr val="accent3"/>
        </a:solidFill>
        <a:ln w="12700" cap="flat" cmpd="sng" algn="ctr">
          <a:solidFill>
            <a:schemeClr val="accent3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700" kern="1200" dirty="0"/>
            <a:t>Issue/options</a:t>
          </a:r>
        </a:p>
      </dsp:txBody>
      <dsp:txXfrm>
        <a:off x="73916" y="1112733"/>
        <a:ext cx="1636662" cy="1256978"/>
      </dsp:txXfrm>
    </dsp:sp>
    <dsp:sp modelId="{46A0F47F-6D97-404F-9DF8-DB30F782FEA7}">
      <dsp:nvSpPr>
        <dsp:cNvPr id="0" name=""/>
        <dsp:cNvSpPr/>
      </dsp:nvSpPr>
      <dsp:spPr>
        <a:xfrm>
          <a:off x="1867319" y="1044733"/>
          <a:ext cx="1772662" cy="1392978"/>
        </a:xfrm>
        <a:prstGeom prst="roundRect">
          <a:avLst/>
        </a:prstGeom>
        <a:gradFill rotWithShape="1">
          <a:gsLst>
            <a:gs pos="0">
              <a:schemeClr val="accent2">
                <a:satMod val="103000"/>
                <a:lumMod val="102000"/>
                <a:tint val="94000"/>
              </a:schemeClr>
            </a:gs>
            <a:gs pos="50000">
              <a:schemeClr val="accent2">
                <a:satMod val="110000"/>
                <a:lumMod val="100000"/>
                <a:shade val="100000"/>
              </a:schemeClr>
            </a:gs>
            <a:gs pos="100000">
              <a:schemeClr val="accent2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700" kern="1200" dirty="0"/>
            <a:t>Brainstorm</a:t>
          </a:r>
        </a:p>
      </dsp:txBody>
      <dsp:txXfrm>
        <a:off x="1935319" y="1112733"/>
        <a:ext cx="1636662" cy="1256978"/>
      </dsp:txXfrm>
    </dsp:sp>
    <dsp:sp modelId="{92DB0C75-D426-4C9D-B0AE-5F456A4E7BC4}">
      <dsp:nvSpPr>
        <dsp:cNvPr id="0" name=""/>
        <dsp:cNvSpPr/>
      </dsp:nvSpPr>
      <dsp:spPr>
        <a:xfrm>
          <a:off x="3728723" y="1044733"/>
          <a:ext cx="1772662" cy="1392978"/>
        </a:xfrm>
        <a:prstGeom prst="roundRect">
          <a:avLst/>
        </a:prstGeom>
        <a:gradFill rotWithShape="1">
          <a:gsLst>
            <a:gs pos="0">
              <a:schemeClr val="dk1">
                <a:satMod val="103000"/>
                <a:lumMod val="102000"/>
                <a:tint val="94000"/>
              </a:schemeClr>
            </a:gs>
            <a:gs pos="50000">
              <a:schemeClr val="dk1">
                <a:satMod val="110000"/>
                <a:lumMod val="100000"/>
                <a:shade val="100000"/>
              </a:schemeClr>
            </a:gs>
            <a:gs pos="100000">
              <a:schemeClr val="dk1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700" kern="1200" dirty="0"/>
            <a:t>Recommendation</a:t>
          </a:r>
        </a:p>
      </dsp:txBody>
      <dsp:txXfrm>
        <a:off x="3796723" y="1112733"/>
        <a:ext cx="1636662" cy="12569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259DE2-C421-4E13-9F76-51845421A3DE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27480D-C3E3-4F76-921A-B5AECA94BA4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55441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4A6D0C-C9B8-4521-8276-6951BD83D76B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14413" y="1233488"/>
            <a:ext cx="47069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25E48-7303-4C99-A797-AD8A06121544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2468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05A90067-2361-4840-83F8-CBD421F060F8}"/>
              </a:ext>
            </a:extLst>
          </p:cNvPr>
          <p:cNvGrpSpPr/>
          <p:nvPr userDrawn="1"/>
        </p:nvGrpSpPr>
        <p:grpSpPr>
          <a:xfrm>
            <a:off x="-2522553" y="5191458"/>
            <a:ext cx="13381761" cy="3156233"/>
            <a:chOff x="-2935513" y="4064389"/>
            <a:chExt cx="15659100" cy="3693368"/>
          </a:xfrm>
        </p:grpSpPr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id="{DEBCA1C5-5795-4F26-B880-05CD7CA9A5B0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-2935513" y="4166205"/>
              <a:ext cx="11139999" cy="3591552"/>
            </a:xfrm>
            <a:custGeom>
              <a:avLst/>
              <a:gdLst>
                <a:gd name="T0" fmla="*/ 6807 w 8055"/>
                <a:gd name="T1" fmla="*/ 1082 h 2594"/>
                <a:gd name="T2" fmla="*/ 3279 w 8055"/>
                <a:gd name="T3" fmla="*/ 786 h 2594"/>
                <a:gd name="T4" fmla="*/ 1046 w 8055"/>
                <a:gd name="T5" fmla="*/ 5 h 2594"/>
                <a:gd name="T6" fmla="*/ 1063 w 8055"/>
                <a:gd name="T7" fmla="*/ 6 h 2594"/>
                <a:gd name="T8" fmla="*/ 0 w 8055"/>
                <a:gd name="T9" fmla="*/ 292 h 2594"/>
                <a:gd name="T10" fmla="*/ 1311 w 8055"/>
                <a:gd name="T11" fmla="*/ 482 h 2594"/>
                <a:gd name="T12" fmla="*/ 3231 w 8055"/>
                <a:gd name="T13" fmla="*/ 1898 h 2594"/>
                <a:gd name="T14" fmla="*/ 5831 w 8055"/>
                <a:gd name="T15" fmla="*/ 1722 h 2594"/>
                <a:gd name="T16" fmla="*/ 8055 w 8055"/>
                <a:gd name="T17" fmla="*/ 1346 h 2594"/>
                <a:gd name="T18" fmla="*/ 8055 w 8055"/>
                <a:gd name="T19" fmla="*/ 1098 h 2594"/>
                <a:gd name="T20" fmla="*/ 6807 w 8055"/>
                <a:gd name="T21" fmla="*/ 1082 h 2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55" h="2594">
                  <a:moveTo>
                    <a:pt x="6807" y="1082"/>
                  </a:moveTo>
                  <a:cubicBezTo>
                    <a:pt x="5911" y="1330"/>
                    <a:pt x="4872" y="1860"/>
                    <a:pt x="3279" y="786"/>
                  </a:cubicBezTo>
                  <a:cubicBezTo>
                    <a:pt x="2364" y="169"/>
                    <a:pt x="1673" y="0"/>
                    <a:pt x="1046" y="5"/>
                  </a:cubicBezTo>
                  <a:cubicBezTo>
                    <a:pt x="1057" y="6"/>
                    <a:pt x="1063" y="6"/>
                    <a:pt x="1063" y="6"/>
                  </a:cubicBezTo>
                  <a:cubicBezTo>
                    <a:pt x="1063" y="6"/>
                    <a:pt x="530" y="57"/>
                    <a:pt x="0" y="292"/>
                  </a:cubicBezTo>
                  <a:cubicBezTo>
                    <a:pt x="399" y="260"/>
                    <a:pt x="917" y="274"/>
                    <a:pt x="1311" y="482"/>
                  </a:cubicBezTo>
                  <a:cubicBezTo>
                    <a:pt x="2055" y="874"/>
                    <a:pt x="2783" y="1610"/>
                    <a:pt x="3231" y="1898"/>
                  </a:cubicBezTo>
                  <a:cubicBezTo>
                    <a:pt x="3598" y="2134"/>
                    <a:pt x="4463" y="2594"/>
                    <a:pt x="5831" y="1722"/>
                  </a:cubicBezTo>
                  <a:cubicBezTo>
                    <a:pt x="7199" y="850"/>
                    <a:pt x="8055" y="1346"/>
                    <a:pt x="8055" y="1346"/>
                  </a:cubicBezTo>
                  <a:cubicBezTo>
                    <a:pt x="8055" y="1098"/>
                    <a:pt x="8055" y="1098"/>
                    <a:pt x="8055" y="1098"/>
                  </a:cubicBezTo>
                  <a:cubicBezTo>
                    <a:pt x="8055" y="1098"/>
                    <a:pt x="7703" y="834"/>
                    <a:pt x="6807" y="1082"/>
                  </a:cubicBezTo>
                  <a:close/>
                </a:path>
              </a:pathLst>
            </a:custGeom>
            <a:gradFill flip="none" rotWithShape="1">
              <a:gsLst>
                <a:gs pos="17000">
                  <a:srgbClr val="360F3C">
                    <a:alpha val="70000"/>
                  </a:srgbClr>
                </a:gs>
                <a:gs pos="57000">
                  <a:srgbClr val="5C1C8C">
                    <a:alpha val="20000"/>
                  </a:srgbClr>
                </a:gs>
                <a:gs pos="94000">
                  <a:srgbClr val="C72032">
                    <a:alpha val="50000"/>
                  </a:srgbClr>
                </a:gs>
              </a:gsLst>
              <a:lin ang="10800000" scaled="1"/>
              <a:tileRect/>
            </a:gra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22324"/>
                </a:solidFill>
                <a:effectLst/>
                <a:uLnTx/>
                <a:uFillTx/>
                <a:latin typeface="Futura Std Light"/>
                <a:ea typeface="+mn-ea"/>
                <a:cs typeface="+mn-cs"/>
                <a:sym typeface="Futura Std Light"/>
              </a:endParaRPr>
            </a:p>
          </p:txBody>
        </p: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id="{F253B752-9D1D-46A8-B0EA-628BFC103A70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6738333" y="4064389"/>
              <a:ext cx="5985254" cy="2631276"/>
            </a:xfrm>
            <a:custGeom>
              <a:avLst/>
              <a:gdLst>
                <a:gd name="T0" fmla="*/ 2196 w 4328"/>
                <a:gd name="T1" fmla="*/ 1896 h 1900"/>
                <a:gd name="T2" fmla="*/ 2448 w 4328"/>
                <a:gd name="T3" fmla="*/ 992 h 1900"/>
                <a:gd name="T4" fmla="*/ 4328 w 4328"/>
                <a:gd name="T5" fmla="*/ 80 h 1900"/>
                <a:gd name="T6" fmla="*/ 1632 w 4328"/>
                <a:gd name="T7" fmla="*/ 420 h 1900"/>
                <a:gd name="T8" fmla="*/ 248 w 4328"/>
                <a:gd name="T9" fmla="*/ 1900 h 1900"/>
                <a:gd name="T10" fmla="*/ 2196 w 4328"/>
                <a:gd name="T11" fmla="*/ 1896 h 19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28" h="1900">
                  <a:moveTo>
                    <a:pt x="2196" y="1896"/>
                  </a:moveTo>
                  <a:cubicBezTo>
                    <a:pt x="2196" y="1896"/>
                    <a:pt x="2113" y="1475"/>
                    <a:pt x="2448" y="992"/>
                  </a:cubicBezTo>
                  <a:cubicBezTo>
                    <a:pt x="2992" y="208"/>
                    <a:pt x="4328" y="80"/>
                    <a:pt x="4328" y="80"/>
                  </a:cubicBezTo>
                  <a:cubicBezTo>
                    <a:pt x="4328" y="80"/>
                    <a:pt x="3161" y="0"/>
                    <a:pt x="1632" y="420"/>
                  </a:cubicBezTo>
                  <a:cubicBezTo>
                    <a:pt x="0" y="868"/>
                    <a:pt x="248" y="1900"/>
                    <a:pt x="248" y="1900"/>
                  </a:cubicBezTo>
                  <a:lnTo>
                    <a:pt x="2196" y="1896"/>
                  </a:lnTo>
                  <a:close/>
                </a:path>
              </a:pathLst>
            </a:custGeom>
            <a:gradFill flip="none" rotWithShape="1">
              <a:gsLst>
                <a:gs pos="37000">
                  <a:srgbClr val="D93B50">
                    <a:alpha val="50000"/>
                  </a:srgbClr>
                </a:gs>
                <a:gs pos="0">
                  <a:srgbClr val="C72032">
                    <a:alpha val="80000"/>
                  </a:srgbClr>
                </a:gs>
                <a:gs pos="95575">
                  <a:srgbClr val="5C1C8C">
                    <a:alpha val="35000"/>
                  </a:srgbClr>
                </a:gs>
              </a:gsLst>
              <a:lin ang="18900000" scaled="1"/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22324"/>
                </a:solidFill>
                <a:effectLst/>
                <a:uLnTx/>
                <a:uFillTx/>
                <a:latin typeface="Futura Std Light"/>
                <a:ea typeface="+mn-ea"/>
                <a:cs typeface="+mn-cs"/>
                <a:sym typeface="Futura Std Light"/>
              </a:endParaRPr>
            </a:p>
          </p:txBody>
        </p:sp>
      </p:grp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7B9E9ED6-D0E9-4818-A55E-FEFC2F0CD672}"/>
              </a:ext>
            </a:extLst>
          </p:cNvPr>
          <p:cNvSpPr/>
          <p:nvPr userDrawn="1"/>
        </p:nvSpPr>
        <p:spPr>
          <a:xfrm>
            <a:off x="0" y="0"/>
            <a:ext cx="10691813" cy="7559675"/>
          </a:xfrm>
          <a:custGeom>
            <a:avLst/>
            <a:gdLst>
              <a:gd name="connsiteX0" fmla="*/ 263525 w 12192000"/>
              <a:gd name="connsiteY0" fmla="*/ 260350 h 6858000"/>
              <a:gd name="connsiteX1" fmla="*/ 263525 w 12192000"/>
              <a:gd name="connsiteY1" fmla="*/ 6597650 h 6858000"/>
              <a:gd name="connsiteX2" fmla="*/ 11928475 w 12192000"/>
              <a:gd name="connsiteY2" fmla="*/ 6597650 h 6858000"/>
              <a:gd name="connsiteX3" fmla="*/ 11928475 w 12192000"/>
              <a:gd name="connsiteY3" fmla="*/ 260350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263525" y="260350"/>
                </a:moveTo>
                <a:lnTo>
                  <a:pt x="263525" y="6597650"/>
                </a:lnTo>
                <a:lnTo>
                  <a:pt x="11928475" y="6597650"/>
                </a:lnTo>
                <a:lnTo>
                  <a:pt x="11928475" y="260350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0192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79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utura Std Light"/>
              <a:ea typeface="+mn-ea"/>
              <a:cs typeface="+mn-cs"/>
              <a:sym typeface="Futura Std Ligh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559B4D-39E2-4A2E-8A5C-95726E785F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5588" y="2591322"/>
            <a:ext cx="8018860" cy="2631887"/>
          </a:xfrm>
        </p:spPr>
        <p:txBody>
          <a:bodyPr anchor="b"/>
          <a:lstStyle>
            <a:lvl1pPr algn="l">
              <a:defRPr sz="5262"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9AB51E-A732-4105-AAF9-C4C491281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5588" y="5400902"/>
            <a:ext cx="8018860" cy="690490"/>
          </a:xfrm>
        </p:spPr>
        <p:txBody>
          <a:bodyPr>
            <a:normAutofit/>
          </a:bodyPr>
          <a:lstStyle>
            <a:lvl1pPr marL="0" indent="0" algn="l">
              <a:buNone/>
              <a:defRPr sz="2456">
                <a:solidFill>
                  <a:schemeClr val="bg1"/>
                </a:solidFill>
              </a:defRPr>
            </a:lvl1pPr>
            <a:lvl2pPr marL="400964" indent="0" algn="ctr">
              <a:buNone/>
              <a:defRPr sz="1754"/>
            </a:lvl2pPr>
            <a:lvl3pPr marL="801929" indent="0" algn="ctr">
              <a:buNone/>
              <a:defRPr sz="1579"/>
            </a:lvl3pPr>
            <a:lvl4pPr marL="1202893" indent="0" algn="ctr">
              <a:buNone/>
              <a:defRPr sz="1403"/>
            </a:lvl4pPr>
            <a:lvl5pPr marL="1603858" indent="0" algn="ctr">
              <a:buNone/>
              <a:defRPr sz="1403"/>
            </a:lvl5pPr>
            <a:lvl6pPr marL="2004822" indent="0" algn="ctr">
              <a:buNone/>
              <a:defRPr sz="1403"/>
            </a:lvl6pPr>
            <a:lvl7pPr marL="2405786" indent="0" algn="ctr">
              <a:buNone/>
              <a:defRPr sz="1403"/>
            </a:lvl7pPr>
            <a:lvl8pPr marL="2806751" indent="0" algn="ctr">
              <a:buNone/>
              <a:defRPr sz="1403"/>
            </a:lvl8pPr>
            <a:lvl9pPr marL="3207715" indent="0" algn="ctr">
              <a:buNone/>
              <a:defRPr sz="1403"/>
            </a:lvl9pPr>
          </a:lstStyle>
          <a:p>
            <a:r>
              <a:rPr lang="en-US"/>
              <a:t>Click to edit Master subtitle style</a:t>
            </a:r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9216FF-48D2-43CC-A7A2-6B66955AF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1028" y="6868355"/>
            <a:ext cx="505220" cy="4024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EC81F68-4976-451A-B2E9-79BCBD2F70CC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DF4901-5DA8-4CDF-9DD6-0DFA0044C2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12197" y="6868355"/>
            <a:ext cx="1522449" cy="4024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B25E40E-9DF4-47B5-BAB8-388FDD99D59B}" type="datetimeFigureOut">
              <a:rPr lang="en-AU" smtClean="0"/>
              <a:pPr/>
              <a:t>3/06/2021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27B57D-1C5A-4936-973A-C09D58DAE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25940" y="6868355"/>
            <a:ext cx="4679868" cy="4024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DF909FA-3722-4F31-ACE2-78B291F153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2657" y="834013"/>
            <a:ext cx="3024336" cy="996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040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6B70B14-71BF-4D10-B3DA-12193BF02EE1}"/>
              </a:ext>
            </a:extLst>
          </p:cNvPr>
          <p:cNvSpPr/>
          <p:nvPr userDrawn="1"/>
        </p:nvSpPr>
        <p:spPr>
          <a:xfrm>
            <a:off x="0" y="0"/>
            <a:ext cx="3451173" cy="7559675"/>
          </a:xfrm>
          <a:prstGeom prst="rect">
            <a:avLst/>
          </a:prstGeom>
          <a:gradFill>
            <a:gsLst>
              <a:gs pos="0">
                <a:srgbClr val="360F3C"/>
              </a:gs>
              <a:gs pos="99000">
                <a:srgbClr val="77173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579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A023EC-89BA-427F-B659-C9BA6F7C9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620" y="503978"/>
            <a:ext cx="2907626" cy="1460347"/>
          </a:xfrm>
        </p:spPr>
        <p:txBody>
          <a:bodyPr anchor="t" anchorCtr="0">
            <a:noAutofit/>
          </a:bodyPr>
          <a:lstStyle>
            <a:lvl1pPr>
              <a:defRPr sz="3859"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789DB-5346-49A4-93BC-CE824ABD6F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684793" y="503978"/>
            <a:ext cx="6774452" cy="6202505"/>
          </a:xfrm>
        </p:spPr>
        <p:txBody>
          <a:bodyPr/>
          <a:lstStyle>
            <a:lvl1pPr marL="0" indent="0">
              <a:buNone/>
              <a:defRPr sz="2806"/>
            </a:lvl1pPr>
            <a:lvl2pPr marL="400964" indent="0">
              <a:buNone/>
              <a:defRPr sz="2456"/>
            </a:lvl2pPr>
            <a:lvl3pPr marL="801929" indent="0">
              <a:buNone/>
              <a:defRPr sz="2105"/>
            </a:lvl3pPr>
            <a:lvl4pPr marL="1202893" indent="0">
              <a:buNone/>
              <a:defRPr sz="1754"/>
            </a:lvl4pPr>
            <a:lvl5pPr marL="1603858" indent="0">
              <a:buNone/>
              <a:defRPr sz="1754"/>
            </a:lvl5pPr>
            <a:lvl6pPr marL="2004822" indent="0">
              <a:buNone/>
              <a:defRPr sz="1754"/>
            </a:lvl6pPr>
            <a:lvl7pPr marL="2405786" indent="0">
              <a:buNone/>
              <a:defRPr sz="1754"/>
            </a:lvl7pPr>
            <a:lvl8pPr marL="2806751" indent="0">
              <a:buNone/>
              <a:defRPr sz="1754"/>
            </a:lvl8pPr>
            <a:lvl9pPr marL="3207715" indent="0">
              <a:buNone/>
              <a:defRPr sz="1754"/>
            </a:lvl9pPr>
          </a:lstStyle>
          <a:p>
            <a:r>
              <a:rPr lang="en-US" dirty="0"/>
              <a:t>Click icon to add picture</a:t>
            </a:r>
            <a:endParaRPr lang="en-A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7ED3C4-6241-480A-9C80-94FA28B6B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33620" y="3436577"/>
            <a:ext cx="2907626" cy="2035755"/>
          </a:xfrm>
        </p:spPr>
        <p:txBody>
          <a:bodyPr/>
          <a:lstStyle>
            <a:lvl1pPr marL="0" indent="0">
              <a:buNone/>
              <a:defRPr sz="2456">
                <a:solidFill>
                  <a:schemeClr val="bg1"/>
                </a:solidFill>
              </a:defRPr>
            </a:lvl1pPr>
            <a:lvl2pPr marL="400964" indent="0">
              <a:buNone/>
              <a:defRPr sz="1228"/>
            </a:lvl2pPr>
            <a:lvl3pPr marL="801929" indent="0">
              <a:buNone/>
              <a:defRPr sz="1052"/>
            </a:lvl3pPr>
            <a:lvl4pPr marL="1202893" indent="0">
              <a:buNone/>
              <a:defRPr sz="877"/>
            </a:lvl4pPr>
            <a:lvl5pPr marL="1603858" indent="0">
              <a:buNone/>
              <a:defRPr sz="877"/>
            </a:lvl5pPr>
            <a:lvl6pPr marL="2004822" indent="0">
              <a:buNone/>
              <a:defRPr sz="877"/>
            </a:lvl6pPr>
            <a:lvl7pPr marL="2405786" indent="0">
              <a:buNone/>
              <a:defRPr sz="877"/>
            </a:lvl7pPr>
            <a:lvl8pPr marL="2806751" indent="0">
              <a:buNone/>
              <a:defRPr sz="877"/>
            </a:lvl8pPr>
            <a:lvl9pPr marL="3207715" indent="0">
              <a:buNone/>
              <a:defRPr sz="87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2BE93A-F35B-437B-B683-A13F8549B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4D30DB-3BC0-4933-B267-A5A1205AA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7EDBB3-96E6-4EEA-931F-DB7B9E145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38974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al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B963A3D-4158-4862-80EF-B6397DC9CE90}"/>
              </a:ext>
            </a:extLst>
          </p:cNvPr>
          <p:cNvGrpSpPr/>
          <p:nvPr userDrawn="1"/>
        </p:nvGrpSpPr>
        <p:grpSpPr>
          <a:xfrm>
            <a:off x="-2080098" y="5309446"/>
            <a:ext cx="13381761" cy="3156233"/>
            <a:chOff x="-2935513" y="4064389"/>
            <a:chExt cx="15659100" cy="3693368"/>
          </a:xfrm>
        </p:grpSpPr>
        <p:sp>
          <p:nvSpPr>
            <p:cNvPr id="6" name="Freeform 15">
              <a:extLst>
                <a:ext uri="{FF2B5EF4-FFF2-40B4-BE49-F238E27FC236}">
                  <a16:creationId xmlns:a16="http://schemas.microsoft.com/office/drawing/2014/main" id="{847E1A0B-CD25-493E-BBD2-63F153442D8D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-2935513" y="4166205"/>
              <a:ext cx="11139999" cy="3591552"/>
            </a:xfrm>
            <a:custGeom>
              <a:avLst/>
              <a:gdLst>
                <a:gd name="T0" fmla="*/ 6807 w 8055"/>
                <a:gd name="T1" fmla="*/ 1082 h 2594"/>
                <a:gd name="T2" fmla="*/ 3279 w 8055"/>
                <a:gd name="T3" fmla="*/ 786 h 2594"/>
                <a:gd name="T4" fmla="*/ 1046 w 8055"/>
                <a:gd name="T5" fmla="*/ 5 h 2594"/>
                <a:gd name="T6" fmla="*/ 1063 w 8055"/>
                <a:gd name="T7" fmla="*/ 6 h 2594"/>
                <a:gd name="T8" fmla="*/ 0 w 8055"/>
                <a:gd name="T9" fmla="*/ 292 h 2594"/>
                <a:gd name="T10" fmla="*/ 1311 w 8055"/>
                <a:gd name="T11" fmla="*/ 482 h 2594"/>
                <a:gd name="T12" fmla="*/ 3231 w 8055"/>
                <a:gd name="T13" fmla="*/ 1898 h 2594"/>
                <a:gd name="T14" fmla="*/ 5831 w 8055"/>
                <a:gd name="T15" fmla="*/ 1722 h 2594"/>
                <a:gd name="T16" fmla="*/ 8055 w 8055"/>
                <a:gd name="T17" fmla="*/ 1346 h 2594"/>
                <a:gd name="T18" fmla="*/ 8055 w 8055"/>
                <a:gd name="T19" fmla="*/ 1098 h 2594"/>
                <a:gd name="T20" fmla="*/ 6807 w 8055"/>
                <a:gd name="T21" fmla="*/ 1082 h 2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55" h="2594">
                  <a:moveTo>
                    <a:pt x="6807" y="1082"/>
                  </a:moveTo>
                  <a:cubicBezTo>
                    <a:pt x="5911" y="1330"/>
                    <a:pt x="4872" y="1860"/>
                    <a:pt x="3279" y="786"/>
                  </a:cubicBezTo>
                  <a:cubicBezTo>
                    <a:pt x="2364" y="169"/>
                    <a:pt x="1673" y="0"/>
                    <a:pt x="1046" y="5"/>
                  </a:cubicBezTo>
                  <a:cubicBezTo>
                    <a:pt x="1057" y="6"/>
                    <a:pt x="1063" y="6"/>
                    <a:pt x="1063" y="6"/>
                  </a:cubicBezTo>
                  <a:cubicBezTo>
                    <a:pt x="1063" y="6"/>
                    <a:pt x="530" y="57"/>
                    <a:pt x="0" y="292"/>
                  </a:cubicBezTo>
                  <a:cubicBezTo>
                    <a:pt x="399" y="260"/>
                    <a:pt x="917" y="274"/>
                    <a:pt x="1311" y="482"/>
                  </a:cubicBezTo>
                  <a:cubicBezTo>
                    <a:pt x="2055" y="874"/>
                    <a:pt x="2783" y="1610"/>
                    <a:pt x="3231" y="1898"/>
                  </a:cubicBezTo>
                  <a:cubicBezTo>
                    <a:pt x="3598" y="2134"/>
                    <a:pt x="4463" y="2594"/>
                    <a:pt x="5831" y="1722"/>
                  </a:cubicBezTo>
                  <a:cubicBezTo>
                    <a:pt x="7199" y="850"/>
                    <a:pt x="8055" y="1346"/>
                    <a:pt x="8055" y="1346"/>
                  </a:cubicBezTo>
                  <a:cubicBezTo>
                    <a:pt x="8055" y="1098"/>
                    <a:pt x="8055" y="1098"/>
                    <a:pt x="8055" y="1098"/>
                  </a:cubicBezTo>
                  <a:cubicBezTo>
                    <a:pt x="8055" y="1098"/>
                    <a:pt x="7703" y="834"/>
                    <a:pt x="6807" y="1082"/>
                  </a:cubicBezTo>
                  <a:close/>
                </a:path>
              </a:pathLst>
            </a:custGeom>
            <a:gradFill flip="none" rotWithShape="1">
              <a:gsLst>
                <a:gs pos="17000">
                  <a:srgbClr val="360F3C">
                    <a:alpha val="70000"/>
                  </a:srgbClr>
                </a:gs>
                <a:gs pos="57000">
                  <a:srgbClr val="5C1C8C">
                    <a:alpha val="20000"/>
                  </a:srgbClr>
                </a:gs>
                <a:gs pos="94000">
                  <a:srgbClr val="C72032">
                    <a:alpha val="50000"/>
                  </a:srgbClr>
                </a:gs>
              </a:gsLst>
              <a:lin ang="10800000" scaled="1"/>
              <a:tileRect/>
            </a:gra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22324"/>
                </a:solidFill>
                <a:effectLst/>
                <a:uLnTx/>
                <a:uFillTx/>
                <a:latin typeface="Futura Std Light"/>
                <a:ea typeface="+mn-ea"/>
                <a:cs typeface="+mn-cs"/>
                <a:sym typeface="Futura Std Light"/>
              </a:endParaRPr>
            </a:p>
          </p:txBody>
        </p:sp>
        <p:sp>
          <p:nvSpPr>
            <p:cNvPr id="8" name="Freeform 16">
              <a:extLst>
                <a:ext uri="{FF2B5EF4-FFF2-40B4-BE49-F238E27FC236}">
                  <a16:creationId xmlns:a16="http://schemas.microsoft.com/office/drawing/2014/main" id="{5E2C415D-48A1-4209-A679-82D52AD61504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6738333" y="4064389"/>
              <a:ext cx="5985254" cy="2631276"/>
            </a:xfrm>
            <a:custGeom>
              <a:avLst/>
              <a:gdLst>
                <a:gd name="T0" fmla="*/ 2196 w 4328"/>
                <a:gd name="T1" fmla="*/ 1896 h 1900"/>
                <a:gd name="T2" fmla="*/ 2448 w 4328"/>
                <a:gd name="T3" fmla="*/ 992 h 1900"/>
                <a:gd name="T4" fmla="*/ 4328 w 4328"/>
                <a:gd name="T5" fmla="*/ 80 h 1900"/>
                <a:gd name="T6" fmla="*/ 1632 w 4328"/>
                <a:gd name="T7" fmla="*/ 420 h 1900"/>
                <a:gd name="T8" fmla="*/ 248 w 4328"/>
                <a:gd name="T9" fmla="*/ 1900 h 1900"/>
                <a:gd name="T10" fmla="*/ 2196 w 4328"/>
                <a:gd name="T11" fmla="*/ 1896 h 19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28" h="1900">
                  <a:moveTo>
                    <a:pt x="2196" y="1896"/>
                  </a:moveTo>
                  <a:cubicBezTo>
                    <a:pt x="2196" y="1896"/>
                    <a:pt x="2113" y="1475"/>
                    <a:pt x="2448" y="992"/>
                  </a:cubicBezTo>
                  <a:cubicBezTo>
                    <a:pt x="2992" y="208"/>
                    <a:pt x="4328" y="80"/>
                    <a:pt x="4328" y="80"/>
                  </a:cubicBezTo>
                  <a:cubicBezTo>
                    <a:pt x="4328" y="80"/>
                    <a:pt x="3161" y="0"/>
                    <a:pt x="1632" y="420"/>
                  </a:cubicBezTo>
                  <a:cubicBezTo>
                    <a:pt x="0" y="868"/>
                    <a:pt x="248" y="1900"/>
                    <a:pt x="248" y="1900"/>
                  </a:cubicBezTo>
                  <a:lnTo>
                    <a:pt x="2196" y="1896"/>
                  </a:lnTo>
                  <a:close/>
                </a:path>
              </a:pathLst>
            </a:custGeom>
            <a:gradFill flip="none" rotWithShape="1">
              <a:gsLst>
                <a:gs pos="37000">
                  <a:srgbClr val="D93B50">
                    <a:alpha val="50000"/>
                  </a:srgbClr>
                </a:gs>
                <a:gs pos="0">
                  <a:srgbClr val="C72032">
                    <a:alpha val="80000"/>
                  </a:srgbClr>
                </a:gs>
                <a:gs pos="95575">
                  <a:srgbClr val="5C1C8C">
                    <a:alpha val="35000"/>
                  </a:srgbClr>
                </a:gs>
              </a:gsLst>
              <a:lin ang="18900000" scaled="1"/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22324"/>
                </a:solidFill>
                <a:effectLst/>
                <a:uLnTx/>
                <a:uFillTx/>
                <a:latin typeface="Futura Std Light"/>
                <a:ea typeface="+mn-ea"/>
                <a:cs typeface="+mn-cs"/>
                <a:sym typeface="Futura Std Light"/>
              </a:endParaRPr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D2C647D8-C790-464F-B73C-E653BB9133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3138" y="3080572"/>
            <a:ext cx="4245537" cy="1398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503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lver 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ilver line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-15716"/>
            <a:ext cx="10691813" cy="7575392"/>
          </a:xfrm>
          <a:prstGeom prst="rect">
            <a:avLst/>
          </a:prstGeom>
        </p:spPr>
      </p:pic>
      <p:pic>
        <p:nvPicPr>
          <p:cNvPr id="8" name="Picture 7" descr="Header 1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85939" y="629951"/>
            <a:ext cx="1670607" cy="47248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4675" y="472456"/>
            <a:ext cx="7434203" cy="787472"/>
          </a:xfrm>
        </p:spPr>
        <p:txBody>
          <a:bodyPr anchor="b">
            <a:normAutofit/>
          </a:bodyPr>
          <a:lstStyle>
            <a:lvl1pPr algn="l">
              <a:defRPr sz="2646" b="0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84710" y="1574933"/>
            <a:ext cx="9188277" cy="5197277"/>
          </a:xfrm>
        </p:spPr>
        <p:txBody>
          <a:bodyPr/>
          <a:lstStyle>
            <a:lvl1pPr marL="503972" indent="-503972">
              <a:buFont typeface="+mj-lt"/>
              <a:buAutoNum type="arabicPeriod"/>
              <a:defRPr>
                <a:solidFill>
                  <a:schemeClr val="tx1"/>
                </a:solidFill>
              </a:defRPr>
            </a:lvl1pPr>
            <a:lvl2pPr marL="904699" indent="-503972">
              <a:buFont typeface="+mj-lt"/>
              <a:buAutoNum type="arabicPeriod"/>
              <a:defRPr>
                <a:solidFill>
                  <a:schemeClr val="tx1"/>
                </a:solidFill>
              </a:defRPr>
            </a:lvl2pPr>
            <a:lvl3pP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3pPr>
            <a:lvl4pPr>
              <a:buFont typeface="Courier New" pitchFamily="49" charset="0"/>
              <a:buChar char="o"/>
              <a:defRPr>
                <a:solidFill>
                  <a:schemeClr val="tx1"/>
                </a:solidFill>
              </a:defRPr>
            </a:lvl4pPr>
            <a:lvl5pPr>
              <a:buFont typeface="Wingdings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40667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CABBF1-340C-406B-8C6D-79AE564C0DDF}"/>
              </a:ext>
            </a:extLst>
          </p:cNvPr>
          <p:cNvSpPr/>
          <p:nvPr userDrawn="1"/>
        </p:nvSpPr>
        <p:spPr>
          <a:xfrm>
            <a:off x="0" y="0"/>
            <a:ext cx="3451173" cy="7559675"/>
          </a:xfrm>
          <a:prstGeom prst="rect">
            <a:avLst/>
          </a:prstGeom>
          <a:gradFill>
            <a:gsLst>
              <a:gs pos="0">
                <a:srgbClr val="360F3C"/>
              </a:gs>
              <a:gs pos="99000">
                <a:srgbClr val="77173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579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B8A512-F5E2-4729-A3C7-D3CBFFA81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620" y="503978"/>
            <a:ext cx="2907626" cy="1460347"/>
          </a:xfrm>
        </p:spPr>
        <p:txBody>
          <a:bodyPr anchor="t" anchorCtr="0">
            <a:noAutofit/>
          </a:bodyPr>
          <a:lstStyle>
            <a:lvl1pPr>
              <a:defRPr sz="3859"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B08899-091A-4986-B914-D309D6491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35479A-D9D2-45B0-9A87-66C743FAB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E2F7D9-6D72-472F-9761-039966507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6966F1C-22DB-47A8-8E30-240A14932D3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86400" y="503237"/>
            <a:ext cx="6775200" cy="6202800"/>
          </a:xfrm>
        </p:spPr>
        <p:txBody>
          <a:bodyPr/>
          <a:lstStyle>
            <a:lvl1pPr marL="360363" indent="-360363">
              <a:buFont typeface="+mj-lt"/>
              <a:buAutoNum type="arabicPeriod"/>
              <a:defRPr/>
            </a:lvl1pPr>
            <a:lvl2pPr marL="858165" indent="-457200">
              <a:buFont typeface="+mj-lt"/>
              <a:buAutoNum type="arabicPeriod"/>
              <a:defRPr/>
            </a:lvl2pPr>
            <a:lvl3pPr marL="1144829" indent="-342900">
              <a:buFont typeface="+mj-lt"/>
              <a:buAutoNum type="arabicPeriod"/>
              <a:defRPr/>
            </a:lvl3pPr>
            <a:lvl4pPr marL="1545793" indent="-342900">
              <a:buFont typeface="+mj-lt"/>
              <a:buAutoNum type="arabicPeriod"/>
              <a:defRPr/>
            </a:lvl4pPr>
            <a:lvl5pPr marL="1946758" indent="-342900">
              <a:buFont typeface="+mj-lt"/>
              <a:buAutoNum type="arabicPeriod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13455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78D73-741E-4A3A-B8C4-124CE6BAC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DF620-32AE-46C9-9F22-DDE369B50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A0033-3118-46E0-9F01-3652AE36E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995D5-0AEB-4D1D-8A60-9100F1F04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05ED6E-F140-4083-9570-EFDF8AAE9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46279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07475-FEE0-40F3-B487-DB82C2806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493" y="1884670"/>
            <a:ext cx="9221689" cy="3144614"/>
          </a:xfrm>
        </p:spPr>
        <p:txBody>
          <a:bodyPr anchor="b"/>
          <a:lstStyle>
            <a:lvl1pPr>
              <a:defRPr sz="5262"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56FD0D-B4CE-41F4-9879-E575CB28F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9493" y="5059034"/>
            <a:ext cx="9221689" cy="1653678"/>
          </a:xfrm>
        </p:spPr>
        <p:txBody>
          <a:bodyPr/>
          <a:lstStyle>
            <a:lvl1pPr marL="0" indent="0">
              <a:buNone/>
              <a:defRPr sz="2105">
                <a:solidFill>
                  <a:schemeClr val="bg1"/>
                </a:solidFill>
              </a:defRPr>
            </a:lvl1pPr>
            <a:lvl2pPr marL="400964" indent="0">
              <a:buNone/>
              <a:defRPr sz="1754">
                <a:solidFill>
                  <a:schemeClr val="tx1">
                    <a:tint val="75000"/>
                  </a:schemeClr>
                </a:solidFill>
              </a:defRPr>
            </a:lvl2pPr>
            <a:lvl3pPr marL="801929" indent="0">
              <a:buNone/>
              <a:defRPr sz="1579">
                <a:solidFill>
                  <a:schemeClr val="tx1">
                    <a:tint val="75000"/>
                  </a:schemeClr>
                </a:solidFill>
              </a:defRPr>
            </a:lvl3pPr>
            <a:lvl4pPr marL="1202893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4pPr>
            <a:lvl5pPr marL="1603858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5pPr>
            <a:lvl6pPr marL="2004822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6pPr>
            <a:lvl7pPr marL="2405786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7pPr>
            <a:lvl8pPr marL="2806751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8pPr>
            <a:lvl9pPr marL="3207715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DB86D-BED8-4F4E-A228-4A9502398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B25E40E-9DF4-47B5-BAB8-388FDD99D59B}" type="datetimeFigureOut">
              <a:rPr lang="en-AU" smtClean="0"/>
              <a:pPr/>
              <a:t>3/06/2021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4C2DBD-604C-465E-B9D8-B4B22647C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5CE2D-E898-480E-8C7D-50D7E378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EC81F68-4976-451A-B2E9-79BCBD2F70CC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70968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775BD-C264-4D14-9F9C-5E355E615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0E30A-9FDC-436A-82DC-AF6B205EB4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6547" y="2012414"/>
            <a:ext cx="5048093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E30723-81C3-4A18-9021-A93A3C56F3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5049240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43672F-28FD-447E-B5A2-6040CEC9D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EE0952-34FB-4217-8FBC-774BE000F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122B44-2702-4DE0-8F4B-297ACA78C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54385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346C0-76B2-4261-BBDE-BA8E98953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207" y="150797"/>
            <a:ext cx="7895736" cy="13095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6F9673-06A6-4883-87B9-AEFCC485B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5208" y="1853171"/>
            <a:ext cx="5054385" cy="908210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0964" indent="0">
              <a:buNone/>
              <a:defRPr sz="1754" b="1"/>
            </a:lvl2pPr>
            <a:lvl3pPr marL="801929" indent="0">
              <a:buNone/>
              <a:defRPr sz="1579" b="1"/>
            </a:lvl3pPr>
            <a:lvl4pPr marL="1202893" indent="0">
              <a:buNone/>
              <a:defRPr sz="1403" b="1"/>
            </a:lvl4pPr>
            <a:lvl5pPr marL="1603858" indent="0">
              <a:buNone/>
              <a:defRPr sz="1403" b="1"/>
            </a:lvl5pPr>
            <a:lvl6pPr marL="2004822" indent="0">
              <a:buNone/>
              <a:defRPr sz="1403" b="1"/>
            </a:lvl6pPr>
            <a:lvl7pPr marL="2405786" indent="0">
              <a:buNone/>
              <a:defRPr sz="1403" b="1"/>
            </a:lvl7pPr>
            <a:lvl8pPr marL="2806751" indent="0">
              <a:buNone/>
              <a:defRPr sz="1403" b="1"/>
            </a:lvl8pPr>
            <a:lvl9pPr marL="3207715" indent="0">
              <a:buNone/>
              <a:defRPr sz="140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ECD162-0697-49BE-8899-05FCFB7153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5208" y="2761381"/>
            <a:ext cx="5054385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9E6007-785B-41D0-B932-2B4BFF0737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412730" y="1853171"/>
            <a:ext cx="5054407" cy="908210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0964" indent="0">
              <a:buNone/>
              <a:defRPr sz="1754" b="1"/>
            </a:lvl2pPr>
            <a:lvl3pPr marL="801929" indent="0">
              <a:buNone/>
              <a:defRPr sz="1579" b="1"/>
            </a:lvl3pPr>
            <a:lvl4pPr marL="1202893" indent="0">
              <a:buNone/>
              <a:defRPr sz="1403" b="1"/>
            </a:lvl4pPr>
            <a:lvl5pPr marL="1603858" indent="0">
              <a:buNone/>
              <a:defRPr sz="1403" b="1"/>
            </a:lvl5pPr>
            <a:lvl6pPr marL="2004822" indent="0">
              <a:buNone/>
              <a:defRPr sz="1403" b="1"/>
            </a:lvl6pPr>
            <a:lvl7pPr marL="2405786" indent="0">
              <a:buNone/>
              <a:defRPr sz="1403" b="1"/>
            </a:lvl7pPr>
            <a:lvl8pPr marL="2806751" indent="0">
              <a:buNone/>
              <a:defRPr sz="1403" b="1"/>
            </a:lvl8pPr>
            <a:lvl9pPr marL="3207715" indent="0">
              <a:buNone/>
              <a:defRPr sz="140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5DF337-0335-4780-B1BA-0BBD0A42EA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412730" y="2761381"/>
            <a:ext cx="505440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D2C4F8-CFFF-463C-BEA7-03012D7F8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F5B21B-D917-4C2D-A86B-12BB20BCD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D006EB-F623-4403-A677-A9921610C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65575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57A25-6280-4D1F-8222-2DE5D168B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5B11E6-D675-4EEF-978E-E38783196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5CDF87-D029-4429-9F21-882389F5C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0BC53C-4C4B-4FB5-B43A-F9255C94B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57413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ABD13F-814C-4D3A-8EB6-2F0288292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DB036C-D370-4FDE-B942-8258769CE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CCFD27-C193-40B6-BAF5-5C073FCA2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8137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CABBF1-340C-406B-8C6D-79AE564C0DDF}"/>
              </a:ext>
            </a:extLst>
          </p:cNvPr>
          <p:cNvSpPr/>
          <p:nvPr userDrawn="1"/>
        </p:nvSpPr>
        <p:spPr>
          <a:xfrm>
            <a:off x="0" y="0"/>
            <a:ext cx="3451173" cy="7559675"/>
          </a:xfrm>
          <a:prstGeom prst="rect">
            <a:avLst/>
          </a:prstGeom>
          <a:gradFill>
            <a:gsLst>
              <a:gs pos="0">
                <a:srgbClr val="360F3C"/>
              </a:gs>
              <a:gs pos="99000">
                <a:srgbClr val="77173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579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B8A512-F5E2-4729-A3C7-D3CBFFA81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620" y="503978"/>
            <a:ext cx="2907626" cy="1460347"/>
          </a:xfrm>
        </p:spPr>
        <p:txBody>
          <a:bodyPr anchor="t" anchorCtr="0">
            <a:noAutofit/>
          </a:bodyPr>
          <a:lstStyle>
            <a:lvl1pPr>
              <a:defRPr sz="3859"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116F7-0AE7-40B0-9C9D-0F9CBF82D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4793" y="503978"/>
            <a:ext cx="6774452" cy="6202505"/>
          </a:xfrm>
        </p:spPr>
        <p:txBody>
          <a:bodyPr/>
          <a:lstStyle>
            <a:lvl1pPr>
              <a:defRPr sz="2806"/>
            </a:lvl1pPr>
            <a:lvl2pPr>
              <a:defRPr sz="2456"/>
            </a:lvl2pPr>
            <a:lvl3pPr>
              <a:defRPr sz="2105"/>
            </a:lvl3pPr>
            <a:lvl4pPr>
              <a:defRPr sz="1754"/>
            </a:lvl4pPr>
            <a:lvl5pPr>
              <a:defRPr sz="1754"/>
            </a:lvl5pPr>
            <a:lvl6pPr>
              <a:defRPr sz="1754"/>
            </a:lvl6pPr>
            <a:lvl7pPr>
              <a:defRPr sz="1754"/>
            </a:lvl7pPr>
            <a:lvl8pPr>
              <a:defRPr sz="1754"/>
            </a:lvl8pPr>
            <a:lvl9pPr>
              <a:defRPr sz="175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46DFC6-B1F9-4548-AD13-D6EEFAE6DD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33620" y="3436577"/>
            <a:ext cx="2907626" cy="2035755"/>
          </a:xfrm>
        </p:spPr>
        <p:txBody>
          <a:bodyPr>
            <a:normAutofit/>
          </a:bodyPr>
          <a:lstStyle>
            <a:lvl1pPr marL="0" indent="0">
              <a:buNone/>
              <a:defRPr sz="2456">
                <a:solidFill>
                  <a:schemeClr val="bg1"/>
                </a:solidFill>
              </a:defRPr>
            </a:lvl1pPr>
            <a:lvl2pPr marL="400964" indent="0">
              <a:buNone/>
              <a:defRPr sz="1228"/>
            </a:lvl2pPr>
            <a:lvl3pPr marL="801929" indent="0">
              <a:buNone/>
              <a:defRPr sz="1052"/>
            </a:lvl3pPr>
            <a:lvl4pPr marL="1202893" indent="0">
              <a:buNone/>
              <a:defRPr sz="877"/>
            </a:lvl4pPr>
            <a:lvl5pPr marL="1603858" indent="0">
              <a:buNone/>
              <a:defRPr sz="877"/>
            </a:lvl5pPr>
            <a:lvl6pPr marL="2004822" indent="0">
              <a:buNone/>
              <a:defRPr sz="877"/>
            </a:lvl6pPr>
            <a:lvl7pPr marL="2405786" indent="0">
              <a:buNone/>
              <a:defRPr sz="877"/>
            </a:lvl7pPr>
            <a:lvl8pPr marL="2806751" indent="0">
              <a:buNone/>
              <a:defRPr sz="877"/>
            </a:lvl8pPr>
            <a:lvl9pPr marL="3207715" indent="0">
              <a:buNone/>
              <a:defRPr sz="87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B08899-091A-4986-B914-D309D6491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35479A-D9D2-45B0-9A87-66C743FAB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E2F7D9-6D72-472F-9761-039966507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3536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4AA570C-1BBC-4CDB-A506-E6982C6B7BDD}"/>
              </a:ext>
            </a:extLst>
          </p:cNvPr>
          <p:cNvSpPr/>
          <p:nvPr userDrawn="1"/>
        </p:nvSpPr>
        <p:spPr>
          <a:xfrm>
            <a:off x="0" y="0"/>
            <a:ext cx="10691813" cy="1461188"/>
          </a:xfrm>
          <a:prstGeom prst="rect">
            <a:avLst/>
          </a:prstGeom>
          <a:gradFill>
            <a:gsLst>
              <a:gs pos="0">
                <a:srgbClr val="360F3C"/>
              </a:gs>
              <a:gs pos="99000">
                <a:srgbClr val="77173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184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13FF67-1633-4DD4-99C9-C98EEFE70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547" y="150494"/>
            <a:ext cx="7894138" cy="131069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D0BBB1-D145-40B9-81B9-93197AFAAD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6546" y="2012414"/>
            <a:ext cx="10255425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F2B31C-A208-4978-9A1D-EA4662D26B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27920" y="7006699"/>
            <a:ext cx="1522449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5E40E-9DF4-47B5-BAB8-388FDD99D59B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C266F-310A-4449-8A29-6F1ACA0C6C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41663" y="7006699"/>
            <a:ext cx="467986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2EF9F2-B7AF-45F0-96E3-4AB78790C4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56751" y="7006699"/>
            <a:ext cx="50522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81F68-4976-451A-B2E9-79BCBD2F70C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37493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9" r:id="rId11"/>
    <p:sldLayoutId id="2147483660" r:id="rId12"/>
  </p:sldLayoutIdLst>
  <p:txStyles>
    <p:titleStyle>
      <a:lvl1pPr algn="l" defTabSz="801929" rtl="0" eaLnBrk="1" latinLnBrk="0" hangingPunct="1">
        <a:lnSpc>
          <a:spcPct val="90000"/>
        </a:lnSpc>
        <a:spcBef>
          <a:spcPct val="0"/>
        </a:spcBef>
        <a:buNone/>
        <a:defRPr sz="3859" b="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00482" indent="-200482" algn="l" defTabSz="801929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44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411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375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340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5304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6269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7233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819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0964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1929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2893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3858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4822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5786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6751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7715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aemo.com.au/Electricity/National-Electricity-Market-NEM/Five-Minute-Settlement" TargetMode="Externa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5ms@aemo.com.au" TargetMode="Externa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aemo.com.au/Electricity/National-Electricity-Market-NEM/Five-Minute-Settlement" TargetMode="Externa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emc.gov.au/rule-changes/global-settlement-and-market-reconciliation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9DB5817-0F41-4E8A-AB6E-1B6851A45D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5588" y="2262908"/>
            <a:ext cx="9205440" cy="1993231"/>
          </a:xfrm>
        </p:spPr>
        <p:txBody>
          <a:bodyPr>
            <a:normAutofit fontScale="90000"/>
          </a:bodyPr>
          <a:lstStyle/>
          <a:p>
            <a:r>
              <a:rPr lang="en-AU" dirty="0"/>
              <a:t>Five-Minute Settlement Program:</a:t>
            </a:r>
            <a:br>
              <a:rPr lang="en-AU" dirty="0"/>
            </a:br>
            <a:r>
              <a:rPr lang="en-AU" dirty="0"/>
              <a:t>Vendor Briefing Session</a:t>
            </a:r>
            <a:br>
              <a:rPr lang="en-AU" dirty="0"/>
            </a:b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F4219A2-5D79-4E54-A0BA-051ECF115A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5588" y="3832350"/>
            <a:ext cx="8018860" cy="690490"/>
          </a:xfrm>
        </p:spPr>
        <p:txBody>
          <a:bodyPr>
            <a:normAutofit/>
          </a:bodyPr>
          <a:lstStyle/>
          <a:p>
            <a:r>
              <a:rPr lang="en-AU"/>
              <a:t>AEMO 5MS Program Team</a:t>
            </a:r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80E16-043C-4A42-961A-F292EDF45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1</a:t>
            </a:fld>
            <a:endParaRPr lang="en-AU" dirty="0"/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1786A2E3-196B-4987-861F-72C20A7F2BDA}"/>
              </a:ext>
            </a:extLst>
          </p:cNvPr>
          <p:cNvSpPr txBox="1">
            <a:spLocks/>
          </p:cNvSpPr>
          <p:nvPr/>
        </p:nvSpPr>
        <p:spPr>
          <a:xfrm>
            <a:off x="735588" y="4522840"/>
            <a:ext cx="7849880" cy="22122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801929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  <a:defRPr sz="2456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00964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1929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2893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4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3858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4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04822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4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05786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4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6751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4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07715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4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400" cap="all" dirty="0"/>
              <a:t>Monday, 3</a:t>
            </a:r>
            <a:r>
              <a:rPr lang="en-AU" sz="2400" cap="all" baseline="30000" dirty="0"/>
              <a:t>rd</a:t>
            </a:r>
            <a:r>
              <a:rPr lang="en-AU" sz="2400" cap="all" dirty="0"/>
              <a:t> December 2018</a:t>
            </a:r>
          </a:p>
          <a:p>
            <a:r>
              <a:rPr lang="en-AU" sz="1800" cap="all" dirty="0"/>
              <a:t>AEMO Offices:</a:t>
            </a:r>
            <a:br>
              <a:rPr lang="en-AU" sz="1800" cap="all" dirty="0"/>
            </a:br>
            <a:r>
              <a:rPr lang="en-AU" sz="2400" cap="all" dirty="0"/>
              <a:t>Melbourne, Level 22, 530 Collins Street</a:t>
            </a:r>
            <a:br>
              <a:rPr lang="en-AU" sz="2400" cap="all" dirty="0"/>
            </a:br>
            <a:r>
              <a:rPr lang="en-AU" sz="2400" cap="all" dirty="0"/>
              <a:t>Sydney, Level 2, 20 Bond Street</a:t>
            </a:r>
          </a:p>
          <a:p>
            <a:r>
              <a:rPr lang="en-AU" sz="2400" cap="all" dirty="0"/>
              <a:t>Webinar: Details included in agenda</a:t>
            </a:r>
          </a:p>
          <a:p>
            <a:endParaRPr lang="en-AU" sz="2400" cap="all" dirty="0"/>
          </a:p>
        </p:txBody>
      </p:sp>
    </p:spTree>
    <p:extLst>
      <p:ext uri="{BB962C8B-B14F-4D97-AF65-F5344CB8AC3E}">
        <p14:creationId xmlns:p14="http://schemas.microsoft.com/office/powerpoint/2010/main" val="1683874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Program Conceptual Timeline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10</a:t>
            </a:fld>
            <a:endParaRPr lang="en-AU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D638E5E-2086-4449-B2EF-63CB2C0E69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819" y="1470617"/>
            <a:ext cx="9866265" cy="5947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8412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High-level status</a:t>
            </a:r>
            <a:endParaRPr lang="en-AU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06546" y="1871009"/>
            <a:ext cx="10255425" cy="5135690"/>
          </a:xfrm>
        </p:spPr>
        <p:txBody>
          <a:bodyPr>
            <a:normAutofit/>
          </a:bodyPr>
          <a:lstStyle/>
          <a:p>
            <a:r>
              <a:rPr lang="en-AU" dirty="0"/>
              <a:t>Procedures work is progressing well, with most activities on track:</a:t>
            </a:r>
          </a:p>
          <a:p>
            <a:pPr lvl="1"/>
            <a:r>
              <a:rPr lang="en-AU" dirty="0"/>
              <a:t>Working groups and focus groups have been constructive</a:t>
            </a:r>
          </a:p>
          <a:p>
            <a:pPr lvl="1"/>
            <a:r>
              <a:rPr lang="en-AU" dirty="0"/>
              <a:t>Successful initial Settlements focus group and Dispatch focus group</a:t>
            </a:r>
          </a:p>
          <a:p>
            <a:r>
              <a:rPr lang="en-AU" dirty="0"/>
              <a:t>Systems work mobilising and ramping up:</a:t>
            </a:r>
          </a:p>
          <a:p>
            <a:pPr lvl="1"/>
            <a:r>
              <a:rPr lang="en-AU" dirty="0"/>
              <a:t>Architecture, Requirements and Design work continuing</a:t>
            </a:r>
          </a:p>
          <a:p>
            <a:pPr lvl="1"/>
            <a:r>
              <a:rPr lang="en-AU" dirty="0"/>
              <a:t>Development work to commence December 2018</a:t>
            </a:r>
          </a:p>
          <a:p>
            <a:r>
              <a:rPr lang="en-AU" dirty="0"/>
              <a:t>Rule changes:</a:t>
            </a:r>
          </a:p>
          <a:p>
            <a:pPr lvl="1"/>
            <a:r>
              <a:rPr lang="en-AU" dirty="0"/>
              <a:t>5MS Drafting amendments Rule due mid-2019</a:t>
            </a:r>
          </a:p>
          <a:p>
            <a:pPr lvl="1"/>
            <a:r>
              <a:rPr lang="en-AU" dirty="0"/>
              <a:t>Global settlement rule determination due in 6 December 2018</a:t>
            </a:r>
          </a:p>
          <a:p>
            <a:pPr lvl="1"/>
            <a:r>
              <a:rPr lang="en-AU" dirty="0"/>
              <a:t>DER rule has been made – potential impact to 5MS solution design; however go live of 1 December 2019 may have a resourcing impact for participants</a:t>
            </a:r>
          </a:p>
          <a:p>
            <a:r>
              <a:rPr lang="en-AU" dirty="0"/>
              <a:t>Stakeholder engagement is proceeding:</a:t>
            </a:r>
          </a:p>
          <a:p>
            <a:pPr lvl="1"/>
            <a:r>
              <a:rPr lang="en-AU" dirty="0"/>
              <a:t>1 on 1’s available for any industry participant who requests these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34896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9DB5817-0F41-4E8A-AB6E-1B6851A45D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Procedures overview</a:t>
            </a:r>
            <a:br>
              <a:rPr lang="en-AU" dirty="0"/>
            </a:b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F4219A2-5D79-4E54-A0BA-051ECF115A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Chris Muffett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80E16-043C-4A42-961A-F292EDF45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12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698831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F6A076F-0D8A-4375-BDAD-95F4872E4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Procedures - packaging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205E0D8-DA77-41B4-A41A-2D8CB19F32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842" y="1544320"/>
            <a:ext cx="9668168" cy="3509045"/>
          </a:xfrm>
        </p:spPr>
        <p:txBody>
          <a:bodyPr>
            <a:normAutofit fontScale="92500" lnSpcReduction="10000"/>
          </a:bodyPr>
          <a:lstStyle/>
          <a:p>
            <a:r>
              <a:rPr lang="en-AU" sz="2000" dirty="0"/>
              <a:t>Approximately 70 AEMO documents have been identified as directly affected by 5MS, across:</a:t>
            </a:r>
          </a:p>
          <a:p>
            <a:pPr lvl="1"/>
            <a:r>
              <a:rPr lang="en-AU" sz="1800" dirty="0"/>
              <a:t>Metering</a:t>
            </a:r>
          </a:p>
          <a:p>
            <a:pPr lvl="1"/>
            <a:r>
              <a:rPr lang="en-AU" sz="1800" dirty="0"/>
              <a:t>Settlements (including prudentials)</a:t>
            </a:r>
          </a:p>
          <a:p>
            <a:pPr lvl="1"/>
            <a:r>
              <a:rPr lang="en-AU" sz="1800" dirty="0"/>
              <a:t>Dispatch</a:t>
            </a:r>
          </a:p>
          <a:p>
            <a:pPr lvl="1"/>
            <a:r>
              <a:rPr lang="en-AU" sz="1800" dirty="0"/>
              <a:t>Operations</a:t>
            </a:r>
          </a:p>
          <a:p>
            <a:r>
              <a:rPr lang="en-AU" sz="2000" dirty="0"/>
              <a:t>Around 20 of these are ‘rules consultation’ procedures, usually requiring 2 rounds of formal consultation</a:t>
            </a:r>
          </a:p>
          <a:p>
            <a:r>
              <a:rPr lang="en-AU" sz="2000" dirty="0"/>
              <a:t>Work packages are being progressively considered by the Procedures Working Group:</a:t>
            </a:r>
          </a:p>
          <a:p>
            <a:pPr lvl="1"/>
            <a:r>
              <a:rPr lang="en-AU" sz="1800" dirty="0"/>
              <a:t>AEMO provides an </a:t>
            </a:r>
            <a:r>
              <a:rPr lang="en-AU" sz="1800" b="1" dirty="0"/>
              <a:t>impact assessment </a:t>
            </a:r>
            <a:r>
              <a:rPr lang="en-AU" sz="1800" dirty="0"/>
              <a:t>for each procedure and the proposed consultation approach for review and discussion</a:t>
            </a:r>
          </a:p>
          <a:p>
            <a:pPr lvl="1"/>
            <a:r>
              <a:rPr lang="en-AU" sz="1800" b="1" dirty="0"/>
              <a:t>Focus groups</a:t>
            </a:r>
            <a:r>
              <a:rPr lang="en-AU" sz="1800" dirty="0"/>
              <a:t> are being used to provide input into procedure development </a:t>
            </a:r>
          </a:p>
          <a:p>
            <a:pPr lvl="1"/>
            <a:r>
              <a:rPr lang="en-AU" sz="1800" dirty="0"/>
              <a:t>Procedure changes are then subject to </a:t>
            </a:r>
            <a:r>
              <a:rPr lang="en-AU" sz="1800" b="1" dirty="0"/>
              <a:t>consultation</a:t>
            </a:r>
            <a:endParaRPr lang="en-AU" sz="18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B9C27-437E-4C05-826E-FF7E2C0A8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13</a:t>
            </a:fld>
            <a:endParaRPr lang="en-AU" dirty="0"/>
          </a:p>
        </p:txBody>
      </p:sp>
      <p:graphicFrame>
        <p:nvGraphicFramePr>
          <p:cNvPr id="11" name="Content Placeholder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3573178"/>
              </p:ext>
            </p:extLst>
          </p:nvPr>
        </p:nvGraphicFramePr>
        <p:xfrm>
          <a:off x="521977" y="5115649"/>
          <a:ext cx="9647032" cy="2355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17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17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17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17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3496">
                <a:tc>
                  <a:txBody>
                    <a:bodyPr/>
                    <a:lstStyle/>
                    <a:p>
                      <a:pPr algn="ctr"/>
                      <a:r>
                        <a:rPr lang="en-AU" sz="2000" dirty="0"/>
                        <a:t>Metering</a:t>
                      </a:r>
                    </a:p>
                  </a:txBody>
                  <a:tcPr marL="111109" marR="111109" marT="55554" marB="5555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/>
                        <a:t>Settlements</a:t>
                      </a:r>
                    </a:p>
                  </a:txBody>
                  <a:tcPr marL="111109" marR="111109" marT="55554" marB="5555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/>
                        <a:t>Dispatch</a:t>
                      </a:r>
                    </a:p>
                  </a:txBody>
                  <a:tcPr marL="111109" marR="111109" marT="55554" marB="5555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/>
                        <a:t>Operations</a:t>
                      </a:r>
                    </a:p>
                  </a:txBody>
                  <a:tcPr marL="111109" marR="111109" marT="55554" marB="5555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543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dirty="0"/>
                        <a:t>Metering</a:t>
                      </a:r>
                      <a:r>
                        <a:rPr lang="en-AU" sz="2000" baseline="0" dirty="0"/>
                        <a:t> data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dirty="0"/>
                        <a:t>Metrology,</a:t>
                      </a:r>
                      <a:r>
                        <a:rPr lang="en-AU" sz="2000" baseline="0" dirty="0"/>
                        <a:t> </a:t>
                      </a:r>
                      <a:r>
                        <a:rPr lang="en-AU" sz="2000" dirty="0"/>
                        <a:t>MSATS procedures &amp; service levels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dirty="0"/>
                        <a:t>Miscellaneous</a:t>
                      </a:r>
                    </a:p>
                  </a:txBody>
                  <a:tcPr marL="111109" marR="111109" marT="55554" marB="55554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dirty="0"/>
                        <a:t>SRA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dirty="0"/>
                        <a:t>Estimation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dirty="0"/>
                        <a:t>Reallocations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dirty="0" err="1"/>
                        <a:t>Prudentials</a:t>
                      </a:r>
                      <a:endParaRPr lang="en-AU" sz="20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dirty="0"/>
                        <a:t>TNSP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dirty="0"/>
                        <a:t>Miscellaneous</a:t>
                      </a:r>
                    </a:p>
                  </a:txBody>
                  <a:tcPr marL="111109" marR="111109" marT="55554" marB="55554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dirty="0"/>
                        <a:t>Bids/Offers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dirty="0"/>
                        <a:t>Spot market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dirty="0"/>
                        <a:t>Pricing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dirty="0"/>
                        <a:t>Specifications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dirty="0"/>
                        <a:t>Miscellaneous</a:t>
                      </a:r>
                    </a:p>
                  </a:txBody>
                  <a:tcPr marL="111109" marR="111109" marT="55554" marB="55554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dirty="0"/>
                        <a:t>No</a:t>
                      </a:r>
                      <a:r>
                        <a:rPr lang="en-AU" sz="2000" baseline="0" dirty="0"/>
                        <a:t> packages – progressive release</a:t>
                      </a:r>
                      <a:endParaRPr lang="en-AU" sz="2000" dirty="0"/>
                    </a:p>
                  </a:txBody>
                  <a:tcPr marL="111109" marR="111109" marT="55554" marB="5555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7774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9DB5817-0F41-4E8A-AB6E-1B6851A45D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Systems approach</a:t>
            </a:r>
            <a:br>
              <a:rPr lang="en-AU" dirty="0"/>
            </a:b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F4219A2-5D79-4E54-A0BA-051ECF115A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Hamish McNeish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80E16-043C-4A42-961A-F292EDF45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14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771770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D0BA1-5AEA-4256-834C-A55A2E5EE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Systems Working Group (SWG)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3891A-B44A-4532-AB0F-12F83FCD47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Meets monthly</a:t>
            </a:r>
          </a:p>
          <a:p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Open to software vendors, or system integrators</a:t>
            </a:r>
          </a:p>
          <a:p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The SWG provides a forum to:</a:t>
            </a:r>
          </a:p>
          <a:p>
            <a:pPr lvl="1"/>
            <a:r>
              <a:rPr lang="en-AU" sz="2049" dirty="0">
                <a:latin typeface="Arial" panose="020B0604020202020204" pitchFamily="34" charset="0"/>
                <a:cs typeface="Arial" panose="020B0604020202020204" pitchFamily="34" charset="0"/>
              </a:rPr>
              <a:t>Inform and consult during AEMO’s and Industry’s IT development on changes to AEMO’s participant facing systems</a:t>
            </a:r>
          </a:p>
          <a:p>
            <a:pPr lvl="1"/>
            <a:r>
              <a:rPr lang="en-AU" sz="2049" dirty="0">
                <a:latin typeface="Arial" panose="020B0604020202020204" pitchFamily="34" charset="0"/>
                <a:cs typeface="Arial" panose="020B0604020202020204" pitchFamily="34" charset="0"/>
              </a:rPr>
              <a:t>Ensure sufficient information and systems are provided to support industry’s own system change</a:t>
            </a:r>
          </a:p>
          <a:p>
            <a:pPr lvl="1"/>
            <a:r>
              <a:rPr lang="en-AU" sz="2049" dirty="0">
                <a:latin typeface="Arial" panose="020B0604020202020204" pitchFamily="34" charset="0"/>
                <a:cs typeface="Arial" panose="020B0604020202020204" pitchFamily="34" charset="0"/>
              </a:rPr>
              <a:t>Ensure a clear approach and timeline to AEMO system implementation and deployment</a:t>
            </a:r>
          </a:p>
          <a:p>
            <a:pPr lvl="1"/>
            <a:r>
              <a:rPr lang="en-AU" sz="2049" dirty="0">
                <a:latin typeface="Arial" panose="020B0604020202020204" pitchFamily="34" charset="0"/>
                <a:cs typeface="Arial" panose="020B0604020202020204" pitchFamily="34" charset="0"/>
              </a:rPr>
              <a:t>Allow Industry to raise concerns or issues early in the system development process</a:t>
            </a:r>
          </a:p>
          <a:p>
            <a:pPr lvl="1"/>
            <a:r>
              <a:rPr lang="en-AU" sz="2050" dirty="0">
                <a:latin typeface="Arial" panose="020B0604020202020204" pitchFamily="34" charset="0"/>
                <a:cs typeface="Arial" panose="020B0604020202020204" pitchFamily="34" charset="0"/>
              </a:rPr>
              <a:t>Seek feedback on proposed changes and the impacts to industry stakeholders, including vendors</a:t>
            </a:r>
          </a:p>
          <a:p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Refer to the Terms of Reference available at: </a:t>
            </a:r>
            <a:r>
              <a:rPr lang="en-AU" sz="2049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http://aemo.com.au/Electricity/National-Electricity-Market-NEM/Five-Minute-Settlement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943583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D0BA1-5AEA-4256-834C-A55A2E5EE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Requirements and Design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038D6F6-7EBB-42D5-A028-2F3D75DE532D}"/>
              </a:ext>
            </a:extLst>
          </p:cNvPr>
          <p:cNvGraphicFramePr/>
          <p:nvPr/>
        </p:nvGraphicFramePr>
        <p:xfrm>
          <a:off x="100950" y="1985770"/>
          <a:ext cx="10179123" cy="47519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92863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23B37-58B6-43D2-AFD1-E854B6F76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546" y="150494"/>
            <a:ext cx="10592517" cy="1310695"/>
          </a:xfrm>
        </p:spPr>
        <p:txBody>
          <a:bodyPr/>
          <a:lstStyle/>
          <a:p>
            <a:r>
              <a:rPr lang="en-AU" dirty="0"/>
              <a:t>Focus Groups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0325D101-CF57-4A03-AD8E-C60CD70BA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545" y="1645920"/>
            <a:ext cx="10255425" cy="5808982"/>
          </a:xfrm>
        </p:spPr>
        <p:txBody>
          <a:bodyPr>
            <a:normAutofit fontScale="92500"/>
          </a:bodyPr>
          <a:lstStyle/>
          <a:p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Run in conjunction with AEMO’s Procedures Stream</a:t>
            </a:r>
          </a:p>
          <a:p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A smaller group, e.g. 5 to 20 representatives</a:t>
            </a:r>
          </a:p>
          <a:p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Meet face-2-face in one of AEMO’s offices to facilitate brainstorming/discussion</a:t>
            </a:r>
          </a:p>
          <a:p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Focus on a particular technical issue or options as needed</a:t>
            </a:r>
          </a:p>
          <a:p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Normally an Operational and an IT Systems representative attend </a:t>
            </a:r>
          </a:p>
          <a:p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Recommendations are presented back to the SWG and PWG</a:t>
            </a:r>
          </a:p>
          <a:p>
            <a:endParaRPr lang="en-AU" sz="2049" dirty="0"/>
          </a:p>
          <a:p>
            <a:pPr marL="400965" lvl="1" indent="0">
              <a:buNone/>
            </a:pPr>
            <a:endParaRPr lang="en-AU" sz="2049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D8476838-5427-4722-AC5E-94B6F6D03423}"/>
              </a:ext>
            </a:extLst>
          </p:cNvPr>
          <p:cNvGraphicFramePr/>
          <p:nvPr/>
        </p:nvGraphicFramePr>
        <p:xfrm>
          <a:off x="853955" y="3479637"/>
          <a:ext cx="5507302" cy="34824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53524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EE203-CFF3-4E25-A920-E2CC01FA7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546" y="109854"/>
            <a:ext cx="9242253" cy="1310695"/>
          </a:xfrm>
        </p:spPr>
        <p:txBody>
          <a:bodyPr>
            <a:normAutofit/>
          </a:bodyPr>
          <a:lstStyle/>
          <a:p>
            <a:r>
              <a:rPr lang="en-AU" dirty="0"/>
              <a:t>High-Level Impact Assessment (HLIA) Document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AB390E-EF5F-4348-961D-A43970085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18</a:t>
            </a:fld>
            <a:endParaRPr lang="en-AU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CB007F-DDCB-4F3F-A52E-77E8DD401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000" dirty="0"/>
              <a:t>The HLIA was created to keep track of the expected 5MS systems changes based on the outcomes of Focus Groups and procedures consultation </a:t>
            </a:r>
          </a:p>
          <a:p>
            <a:r>
              <a:rPr lang="en-AU" sz="2000" dirty="0"/>
              <a:t>The HLIA is intended to:</a:t>
            </a:r>
          </a:p>
          <a:p>
            <a:pPr lvl="1"/>
            <a:r>
              <a:rPr lang="en-AU" sz="2000" b="1" dirty="0"/>
              <a:t>Provide high-level information</a:t>
            </a:r>
            <a:r>
              <a:rPr lang="en-AU" sz="2000" dirty="0"/>
              <a:t> of the changes to AEMO’s Market Facing Systems changing in 5MS</a:t>
            </a:r>
          </a:p>
          <a:p>
            <a:pPr lvl="1"/>
            <a:r>
              <a:rPr lang="en-AU" sz="2000" b="1" dirty="0"/>
              <a:t>Continually be updated</a:t>
            </a:r>
            <a:r>
              <a:rPr lang="en-AU" sz="2000" dirty="0"/>
              <a:t> as system changes are confirmed, or there are any changes</a:t>
            </a:r>
          </a:p>
          <a:p>
            <a:pPr lvl="1"/>
            <a:r>
              <a:rPr lang="en-AU" sz="2000" b="1" dirty="0"/>
              <a:t>Provide AEMO view on participant impact</a:t>
            </a:r>
            <a:r>
              <a:rPr lang="en-AU" sz="2000" dirty="0"/>
              <a:t> related to these changes</a:t>
            </a:r>
          </a:p>
          <a:p>
            <a:pPr lvl="1"/>
            <a:endParaRPr lang="en-AU" sz="2000" dirty="0"/>
          </a:p>
          <a:p>
            <a:r>
              <a:rPr lang="en-AU" sz="2000" dirty="0"/>
              <a:t>The HLIA is not intended to replace the Technical Specification documents</a:t>
            </a:r>
          </a:p>
          <a:p>
            <a:pPr lvl="1"/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28084419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FA086-AD7A-45B0-8D4D-0AA4FCC33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HLIA Excerpt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8351D8-CE6B-4553-BCC4-1785AB0D65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456" y="1754379"/>
            <a:ext cx="6775089" cy="5687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110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931AF-E38F-4CBB-99D0-77B07A6DF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Introduction, agenda &amp; housekeeping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C6135E2-BB95-4227-B6BA-F528455E4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575" y="1756146"/>
            <a:ext cx="10255425" cy="512014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en-AU" sz="2300" dirty="0"/>
              <a:t>Agenda:</a:t>
            </a:r>
          </a:p>
          <a:p>
            <a:pPr>
              <a:lnSpc>
                <a:spcPct val="80000"/>
              </a:lnSpc>
            </a:pPr>
            <a:endParaRPr lang="en-AU" sz="2300" dirty="0"/>
          </a:p>
          <a:p>
            <a:pPr>
              <a:lnSpc>
                <a:spcPct val="80000"/>
              </a:lnSpc>
            </a:pPr>
            <a:endParaRPr lang="en-AU" sz="2300" dirty="0"/>
          </a:p>
          <a:p>
            <a:pPr>
              <a:lnSpc>
                <a:spcPct val="80000"/>
              </a:lnSpc>
            </a:pPr>
            <a:endParaRPr lang="en-AU" sz="2300" dirty="0"/>
          </a:p>
          <a:p>
            <a:pPr>
              <a:lnSpc>
                <a:spcPct val="80000"/>
              </a:lnSpc>
            </a:pPr>
            <a:endParaRPr lang="en-AU" sz="2300" dirty="0"/>
          </a:p>
          <a:p>
            <a:pPr marL="0" indent="0">
              <a:lnSpc>
                <a:spcPct val="80000"/>
              </a:lnSpc>
              <a:buNone/>
            </a:pPr>
            <a:endParaRPr lang="en-AU" sz="2300" dirty="0"/>
          </a:p>
          <a:p>
            <a:pPr marL="0" indent="0">
              <a:lnSpc>
                <a:spcPct val="80000"/>
              </a:lnSpc>
              <a:buNone/>
            </a:pPr>
            <a:endParaRPr lang="en-AU" sz="2300" dirty="0"/>
          </a:p>
          <a:p>
            <a:pPr marL="0" indent="0">
              <a:lnSpc>
                <a:spcPct val="80000"/>
              </a:lnSpc>
              <a:buNone/>
            </a:pPr>
            <a:endParaRPr lang="en-AU" sz="2300" dirty="0"/>
          </a:p>
          <a:p>
            <a:pPr marL="0" indent="0">
              <a:lnSpc>
                <a:spcPct val="80000"/>
              </a:lnSpc>
              <a:buNone/>
            </a:pPr>
            <a:endParaRPr lang="en-AU" sz="2300" dirty="0"/>
          </a:p>
          <a:p>
            <a:pPr marL="0" indent="0">
              <a:lnSpc>
                <a:spcPct val="80000"/>
              </a:lnSpc>
              <a:buNone/>
            </a:pPr>
            <a:endParaRPr lang="en-AU" sz="2300" dirty="0"/>
          </a:p>
          <a:p>
            <a:pPr marL="0" indent="0">
              <a:lnSpc>
                <a:spcPct val="80000"/>
              </a:lnSpc>
              <a:buNone/>
            </a:pPr>
            <a:endParaRPr lang="en-AU" sz="2300" dirty="0"/>
          </a:p>
          <a:p>
            <a:pPr marL="0" indent="0">
              <a:lnSpc>
                <a:spcPct val="80000"/>
              </a:lnSpc>
              <a:buNone/>
            </a:pPr>
            <a:endParaRPr lang="en-AU" sz="2300" dirty="0"/>
          </a:p>
          <a:p>
            <a:pPr marL="0" indent="0">
              <a:lnSpc>
                <a:spcPct val="80000"/>
              </a:lnSpc>
              <a:buNone/>
            </a:pPr>
            <a:endParaRPr lang="en-AU" sz="2300" dirty="0"/>
          </a:p>
          <a:p>
            <a:pPr marL="0" indent="0">
              <a:lnSpc>
                <a:spcPct val="80000"/>
              </a:lnSpc>
              <a:buNone/>
            </a:pPr>
            <a:endParaRPr lang="en-AU" sz="2300" dirty="0"/>
          </a:p>
          <a:p>
            <a:pPr marL="0" indent="0">
              <a:lnSpc>
                <a:spcPct val="80000"/>
              </a:lnSpc>
              <a:buNone/>
            </a:pPr>
            <a:endParaRPr lang="en-AU" sz="2300" dirty="0"/>
          </a:p>
          <a:p>
            <a:pPr>
              <a:lnSpc>
                <a:spcPct val="80000"/>
              </a:lnSpc>
            </a:pPr>
            <a:r>
              <a:rPr lang="en-AU" sz="2300" dirty="0"/>
              <a:t>Please hold questions until the end</a:t>
            </a:r>
          </a:p>
          <a:p>
            <a:pPr>
              <a:lnSpc>
                <a:spcPct val="80000"/>
              </a:lnSpc>
            </a:pPr>
            <a:r>
              <a:rPr lang="en-AU" sz="2300" dirty="0"/>
              <a:t>For webinar attendees, questions can be submitted through meeting, or via </a:t>
            </a:r>
            <a:r>
              <a:rPr lang="en-AU" sz="2300" dirty="0">
                <a:hlinkClick r:id="rId2"/>
              </a:rPr>
              <a:t>5ms@aemo.com.au</a:t>
            </a:r>
            <a:endParaRPr lang="en-AU" sz="23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465CF-94CC-48DA-A9F9-C442C67EE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2</a:t>
            </a:fld>
            <a:endParaRPr lang="en-AU" dirty="0"/>
          </a:p>
        </p:txBody>
      </p:sp>
      <p:sp>
        <p:nvSpPr>
          <p:cNvPr id="8" name="AutoShape 2" descr="Image result for contro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2711CFE-9D89-4F3F-8EF2-82FDD5EC0D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3622784"/>
              </p:ext>
            </p:extLst>
          </p:nvPr>
        </p:nvGraphicFramePr>
        <p:xfrm>
          <a:off x="460375" y="2128570"/>
          <a:ext cx="9801177" cy="36633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4381">
                  <a:extLst>
                    <a:ext uri="{9D8B030D-6E8A-4147-A177-3AD203B41FA5}">
                      <a16:colId xmlns:a16="http://schemas.microsoft.com/office/drawing/2014/main" val="538271126"/>
                    </a:ext>
                  </a:extLst>
                </a:gridCol>
                <a:gridCol w="2107971">
                  <a:extLst>
                    <a:ext uri="{9D8B030D-6E8A-4147-A177-3AD203B41FA5}">
                      <a16:colId xmlns:a16="http://schemas.microsoft.com/office/drawing/2014/main" val="1422408940"/>
                    </a:ext>
                  </a:extLst>
                </a:gridCol>
                <a:gridCol w="4011452">
                  <a:extLst>
                    <a:ext uri="{9D8B030D-6E8A-4147-A177-3AD203B41FA5}">
                      <a16:colId xmlns:a16="http://schemas.microsoft.com/office/drawing/2014/main" val="2436665780"/>
                    </a:ext>
                  </a:extLst>
                </a:gridCol>
                <a:gridCol w="3017373">
                  <a:extLst>
                    <a:ext uri="{9D8B030D-6E8A-4147-A177-3AD203B41FA5}">
                      <a16:colId xmlns:a16="http://schemas.microsoft.com/office/drawing/2014/main" val="2835572980"/>
                    </a:ext>
                  </a:extLst>
                </a:gridCol>
              </a:tblGrid>
              <a:tr h="210628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52095" algn="l"/>
                          <a:tab pos="504190" algn="l"/>
                          <a:tab pos="756285" algn="l"/>
                        </a:tabLst>
                      </a:pPr>
                      <a:r>
                        <a:rPr lang="en-AU" sz="1600" cap="all" dirty="0">
                          <a:effectLst/>
                          <a:latin typeface="+mn-lt"/>
                        </a:rPr>
                        <a:t>Item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52095" algn="l"/>
                          <a:tab pos="504190" algn="l"/>
                          <a:tab pos="756285" algn="l"/>
                        </a:tabLst>
                      </a:pPr>
                      <a:r>
                        <a:rPr lang="en-AU" sz="1600" cap="all" dirty="0">
                          <a:effectLst/>
                          <a:latin typeface="+mn-lt"/>
                        </a:rPr>
                        <a:t>Time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52095" algn="l"/>
                          <a:tab pos="504190" algn="l"/>
                          <a:tab pos="756285" algn="l"/>
                        </a:tabLst>
                      </a:pPr>
                      <a:r>
                        <a:rPr lang="en-AU" sz="1600" cap="all" dirty="0">
                          <a:effectLst/>
                          <a:latin typeface="+mn-lt"/>
                        </a:rPr>
                        <a:t>Topic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52095" algn="l"/>
                          <a:tab pos="504190" algn="l"/>
                          <a:tab pos="756285" algn="l"/>
                        </a:tabLst>
                      </a:pPr>
                      <a:r>
                        <a:rPr lang="en-AU" sz="1600" cap="all" dirty="0">
                          <a:effectLst/>
                          <a:latin typeface="+mn-lt"/>
                        </a:rPr>
                        <a:t>Responsible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54372720"/>
                  </a:ext>
                </a:extLst>
              </a:tr>
              <a:tr h="354742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10:00 am – 10:10 am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Welcome and introduction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b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Hamish McNeish (AEMO)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02688441"/>
                  </a:ext>
                </a:extLst>
              </a:tr>
              <a:tr h="354742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b="1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10:10 am – 10:20 am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5MS and GS rule overview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Chris Muffett (AEMO)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77929589"/>
                  </a:ext>
                </a:extLst>
              </a:tr>
              <a:tr h="354742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b="1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10:20 am – 10:30 am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Program overview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1600" dirty="0">
                          <a:effectLst/>
                          <a:latin typeface="+mn-lt"/>
                          <a:ea typeface="+mn-ea"/>
                          <a:cs typeface="+mn-cs"/>
                        </a:rPr>
                        <a:t>Graeme</a:t>
                      </a:r>
                      <a:r>
                        <a:rPr lang="en-AU" sz="160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Windley (AEMO)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92290741"/>
                  </a:ext>
                </a:extLst>
              </a:tr>
              <a:tr h="354742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>
                          <a:tab pos="504190" algn="l"/>
                          <a:tab pos="756285" algn="l"/>
                        </a:tabLst>
                        <a:defRPr/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10:30 am – 10:40 am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Procedures overview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Chris Muffett (AEMO)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4742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b="1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10:40 am – 11:10 am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Systems approach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Hamish McNeish (AEMO)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05645518"/>
                  </a:ext>
                </a:extLst>
              </a:tr>
              <a:tr h="354742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b="1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11:10 am – 11:40 am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System and interface changes</a:t>
                      </a:r>
                    </a:p>
                    <a:p>
                      <a:pPr marL="28575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Metering</a:t>
                      </a:r>
                    </a:p>
                    <a:p>
                      <a:pPr marL="28575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Settlements</a:t>
                      </a:r>
                    </a:p>
                    <a:p>
                      <a:pPr marL="28575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Dispatch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Hamish McNeish (AEMO)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14015437"/>
                  </a:ext>
                </a:extLst>
              </a:tr>
              <a:tr h="354742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b="1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11:40 am – 12:00 pm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Questions and next steps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Hamish McNeish (AEMO)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96777921"/>
                  </a:ext>
                </a:extLst>
              </a:tr>
              <a:tr h="303009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12:00pm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Meeting close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Hamish McNeish (AEMO)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072399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05938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FFA62-6291-452A-8024-8B606C3A8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Technical Specifications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A6DB1-F8F1-4097-A16D-85622E7DA3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AEMO will provide technical specifications in line with the planned Systems Workstream schedule</a:t>
            </a:r>
          </a:p>
          <a:p>
            <a:r>
              <a:rPr lang="en-AU" dirty="0"/>
              <a:t>Technical specifications are intended to provide sufficient technical detail for Industry to build/change their own systems</a:t>
            </a:r>
          </a:p>
          <a:p>
            <a:r>
              <a:rPr lang="en-AU" dirty="0"/>
              <a:t>This includes:</a:t>
            </a:r>
          </a:p>
          <a:p>
            <a:pPr lvl="1"/>
            <a:r>
              <a:rPr lang="en-AU" dirty="0"/>
              <a:t>Interface connection information</a:t>
            </a:r>
          </a:p>
          <a:p>
            <a:pPr lvl="1"/>
            <a:r>
              <a:rPr lang="en-AU" dirty="0"/>
              <a:t>Interface data formats</a:t>
            </a:r>
          </a:p>
          <a:p>
            <a:pPr lvl="1"/>
            <a:r>
              <a:rPr lang="en-AU" dirty="0"/>
              <a:t>Changes to reports</a:t>
            </a:r>
          </a:p>
          <a:p>
            <a:pPr lvl="1"/>
            <a:r>
              <a:rPr lang="en-AU" dirty="0"/>
              <a:t>Changes to AEMO’s Data Model</a:t>
            </a:r>
          </a:p>
        </p:txBody>
      </p:sp>
    </p:spTree>
    <p:extLst>
      <p:ext uri="{BB962C8B-B14F-4D97-AF65-F5344CB8AC3E}">
        <p14:creationId xmlns:p14="http://schemas.microsoft.com/office/powerpoint/2010/main" val="33981365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D0BA1-5AEA-4256-834C-A55A2E5EE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Accessing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3891A-B44A-4532-AB0F-12F83FCD47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/>
              <a:t>SWG - Slide packs and meeting notes are:</a:t>
            </a:r>
          </a:p>
          <a:p>
            <a:pPr lvl="1"/>
            <a:r>
              <a:rPr lang="en-AU" dirty="0"/>
              <a:t>emailed to SWG Members</a:t>
            </a:r>
          </a:p>
          <a:p>
            <a:pPr lvl="1"/>
            <a:r>
              <a:rPr lang="en-AU" sz="2000" dirty="0"/>
              <a:t>Published on AEMO’s web site </a:t>
            </a:r>
            <a:r>
              <a:rPr lang="en-AU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http://aemo.com.au/Electricity/National-Electricity-Market-NEM/Five-Minute-Settlement</a:t>
            </a:r>
            <a:endParaRPr lang="en-A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A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sz="2351" dirty="0">
                <a:latin typeface="Arial" panose="020B0604020202020204" pitchFamily="34" charset="0"/>
                <a:cs typeface="Arial" panose="020B0604020202020204" pitchFamily="34" charset="0"/>
              </a:rPr>
              <a:t>Focus Groups</a:t>
            </a:r>
          </a:p>
          <a:p>
            <a:pPr lvl="1"/>
            <a:r>
              <a:rPr lang="en-AU" sz="2000" dirty="0">
                <a:latin typeface="Arial" panose="020B0604020202020204" pitchFamily="34" charset="0"/>
                <a:cs typeface="Arial" panose="020B0604020202020204" pitchFamily="34" charset="0"/>
              </a:rPr>
              <a:t>Slides and outcomes are emailed to SWG and PWG members</a:t>
            </a:r>
            <a:endParaRPr lang="en-AU" sz="2000" dirty="0"/>
          </a:p>
          <a:p>
            <a:pPr lvl="1"/>
            <a:endParaRPr lang="en-AU" dirty="0"/>
          </a:p>
          <a:p>
            <a:r>
              <a:rPr lang="en-AU" dirty="0"/>
              <a:t>High-Level Impact Assessment (HLIA)</a:t>
            </a:r>
          </a:p>
          <a:p>
            <a:pPr lvl="1"/>
            <a:r>
              <a:rPr lang="en-AU" dirty="0"/>
              <a:t>An initial draft has been emailed to SWG members for comment</a:t>
            </a:r>
          </a:p>
          <a:p>
            <a:pPr lvl="1"/>
            <a:r>
              <a:rPr lang="en-AU" dirty="0"/>
              <a:t>Versions will be published on the 5MS section of the AEMO website</a:t>
            </a:r>
          </a:p>
          <a:p>
            <a:pPr lvl="1"/>
            <a:endParaRPr lang="en-AU" dirty="0"/>
          </a:p>
          <a:p>
            <a:r>
              <a:rPr lang="en-AU" dirty="0"/>
              <a:t>Technical Specifications</a:t>
            </a:r>
          </a:p>
          <a:p>
            <a:pPr lvl="1"/>
            <a:r>
              <a:rPr lang="en-AU" dirty="0"/>
              <a:t>These will be emailed to SWG members</a:t>
            </a:r>
          </a:p>
          <a:p>
            <a:pPr lvl="1"/>
            <a:r>
              <a:rPr lang="en-AU" dirty="0"/>
              <a:t>These will be published on the 5MS section of the AEMO website</a:t>
            </a:r>
          </a:p>
        </p:txBody>
      </p:sp>
    </p:spTree>
    <p:extLst>
      <p:ext uri="{BB962C8B-B14F-4D97-AF65-F5344CB8AC3E}">
        <p14:creationId xmlns:p14="http://schemas.microsoft.com/office/powerpoint/2010/main" val="33902545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9DB5817-0F41-4E8A-AB6E-1B6851A45D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External Testing</a:t>
            </a:r>
            <a:br>
              <a:rPr lang="en-AU" dirty="0"/>
            </a:b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F4219A2-5D79-4E54-A0BA-051ECF115A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Hamish McNeish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80E16-043C-4A42-961A-F292EDF45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22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59453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FFA62-6291-452A-8024-8B606C3A8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External Test Environments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A6DB1-F8F1-4097-A16D-85622E7DA3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b="1" dirty="0"/>
              <a:t>Sandbox Environment</a:t>
            </a:r>
          </a:p>
          <a:p>
            <a:pPr lvl="1"/>
            <a:r>
              <a:rPr lang="en-AU" dirty="0"/>
              <a:t>Provide early functional releases</a:t>
            </a:r>
          </a:p>
          <a:p>
            <a:pPr lvl="1"/>
            <a:r>
              <a:rPr lang="en-AU" dirty="0"/>
              <a:t>Functionality is expected to be periodically released</a:t>
            </a:r>
          </a:p>
          <a:p>
            <a:pPr lvl="1"/>
            <a:r>
              <a:rPr lang="en-AU" dirty="0"/>
              <a:t>Provides a dedicated 5MS environment separate to current pre-production</a:t>
            </a:r>
          </a:p>
          <a:p>
            <a:pPr lvl="1"/>
            <a:r>
              <a:rPr lang="en-AU" dirty="0"/>
              <a:t>Industry have requested this provide end-2-end functionality if possible</a:t>
            </a:r>
          </a:p>
          <a:p>
            <a:pPr lvl="1"/>
            <a:endParaRPr lang="en-AU" dirty="0"/>
          </a:p>
          <a:p>
            <a:r>
              <a:rPr lang="en-AU" b="1" dirty="0"/>
              <a:t>Preproduction Environment</a:t>
            </a:r>
          </a:p>
          <a:p>
            <a:pPr lvl="1"/>
            <a:r>
              <a:rPr lang="en-AU" dirty="0"/>
              <a:t>Used for Industry Testing and Market trials</a:t>
            </a:r>
          </a:p>
          <a:p>
            <a:pPr lvl="1"/>
            <a:r>
              <a:rPr lang="en-AU" dirty="0"/>
              <a:t>Used for performance and other non-functional testing</a:t>
            </a:r>
          </a:p>
        </p:txBody>
      </p:sp>
    </p:spTree>
    <p:extLst>
      <p:ext uri="{BB962C8B-B14F-4D97-AF65-F5344CB8AC3E}">
        <p14:creationId xmlns:p14="http://schemas.microsoft.com/office/powerpoint/2010/main" val="9872294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9DB5817-0F41-4E8A-AB6E-1B6851A45D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Proposed Timeline</a:t>
            </a:r>
            <a:br>
              <a:rPr lang="en-AU" dirty="0"/>
            </a:b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F4219A2-5D79-4E54-A0BA-051ECF115A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Hamish McNeish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80E16-043C-4A42-961A-F292EDF45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24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50595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D0BA1-5AEA-4256-834C-A55A2E5EE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System Workstream - Metering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1B05E9E-EF7E-42C2-AD87-2E5E95FA0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546" y="2012414"/>
            <a:ext cx="10255425" cy="4796544"/>
          </a:xfrm>
        </p:spPr>
        <p:txBody>
          <a:bodyPr>
            <a:normAutofit/>
          </a:bodyPr>
          <a:lstStyle/>
          <a:p>
            <a:r>
              <a:rPr lang="en-AU" dirty="0"/>
              <a:t>Estimated timeline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CF2B7BA-9090-4618-B44E-262794D15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56751" y="7006699"/>
            <a:ext cx="505220" cy="402483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C81F68-4976-451A-B2E9-79BCBD2F70CC}" type="slidenum">
              <a:rPr kumimoji="0" lang="en-AU" sz="1052" b="0" i="0" u="none" strike="noStrike" kern="1200" cap="none" spc="0" normalizeH="0" baseline="0" noProof="0" smtClean="0">
                <a:ln>
                  <a:noFill/>
                </a:ln>
                <a:solidFill>
                  <a:srgbClr val="222324">
                    <a:tint val="75000"/>
                  </a:srgbClr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AU" sz="1052" b="0" i="0" u="none" strike="noStrike" kern="1200" cap="none" spc="0" normalizeH="0" baseline="0" noProof="0" dirty="0">
              <a:ln>
                <a:noFill/>
              </a:ln>
              <a:solidFill>
                <a:srgbClr val="222324">
                  <a:tint val="75000"/>
                </a:srgbClr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59B81CF-1DC9-49F4-8A67-C0D10F3DC0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2619157"/>
            <a:ext cx="10691813" cy="2321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6353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05EBE-2AF8-431A-B709-2DCA91F4A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System Workstream - Dispatch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CC6CD57-AE2A-48D7-B8A6-6762BFCB4D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546" y="2012413"/>
            <a:ext cx="10255425" cy="5396767"/>
          </a:xfrm>
        </p:spPr>
        <p:txBody>
          <a:bodyPr>
            <a:normAutofit/>
          </a:bodyPr>
          <a:lstStyle/>
          <a:p>
            <a:r>
              <a:rPr lang="en-AU" dirty="0"/>
              <a:t>Estimated timeline</a:t>
            </a:r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8FB6A37-4619-4D4D-B0AD-9B6C2E241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56751" y="7006699"/>
            <a:ext cx="505220" cy="402483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C81F68-4976-451A-B2E9-79BCBD2F70CC}" type="slidenum">
              <a:rPr kumimoji="0" lang="en-AU" sz="1052" b="0" i="0" u="none" strike="noStrike" kern="1200" cap="none" spc="0" normalizeH="0" baseline="0" noProof="0" smtClean="0">
                <a:ln>
                  <a:noFill/>
                </a:ln>
                <a:solidFill>
                  <a:srgbClr val="222324">
                    <a:tint val="75000"/>
                  </a:srgbClr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AU" sz="1052" b="0" i="0" u="none" strike="noStrike" kern="1200" cap="none" spc="0" normalizeH="0" baseline="0" noProof="0" dirty="0">
              <a:ln>
                <a:noFill/>
              </a:ln>
              <a:solidFill>
                <a:srgbClr val="222324">
                  <a:tint val="75000"/>
                </a:srgbClr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E7A18D7-7B9F-4F71-9C45-982E035408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96819"/>
            <a:ext cx="10691813" cy="3157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7800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B6390-26BD-4E64-90C7-D69C0A45D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System Workstream – Settlement and Operations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3191F54-A712-4BBC-AD8E-8AA7212DA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546" y="2012414"/>
            <a:ext cx="10255425" cy="4796544"/>
          </a:xfrm>
        </p:spPr>
        <p:txBody>
          <a:bodyPr>
            <a:normAutofit/>
          </a:bodyPr>
          <a:lstStyle/>
          <a:p>
            <a:r>
              <a:rPr lang="en-AU" dirty="0"/>
              <a:t>Estimated timeline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8D85A20-AE09-4F59-AF84-C2645C262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56751" y="7006699"/>
            <a:ext cx="505220" cy="402483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C81F68-4976-451A-B2E9-79BCBD2F70CC}" type="slidenum">
              <a:rPr kumimoji="0" lang="en-AU" sz="1052" b="0" i="0" u="none" strike="noStrike" kern="1200" cap="none" spc="0" normalizeH="0" baseline="0" noProof="0" smtClean="0">
                <a:ln>
                  <a:noFill/>
                </a:ln>
                <a:solidFill>
                  <a:srgbClr val="222324">
                    <a:tint val="75000"/>
                  </a:srgbClr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AU" sz="1052" b="0" i="0" u="none" strike="noStrike" kern="1200" cap="none" spc="0" normalizeH="0" baseline="0" noProof="0" dirty="0">
              <a:ln>
                <a:noFill/>
              </a:ln>
              <a:solidFill>
                <a:srgbClr val="222324">
                  <a:tint val="75000"/>
                </a:srgbClr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5E32399-CC45-453F-A3D7-7A993A64AE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8450"/>
            <a:ext cx="10691813" cy="295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2263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9DB5817-0F41-4E8A-AB6E-1B6851A45D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System and interface changes</a:t>
            </a:r>
            <a:br>
              <a:rPr lang="en-AU" dirty="0"/>
            </a:b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F4219A2-5D79-4E54-A0BA-051ECF115A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Hamish McNeish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80E16-043C-4A42-961A-F292EDF45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28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50241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1A82E-BD9F-4185-AC11-31D5FDCDF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NEM Retail System Change Heatmap</a:t>
            </a:r>
            <a:br>
              <a:rPr lang="en-AU" dirty="0"/>
            </a:br>
            <a:r>
              <a:rPr lang="en-AU" sz="2000" dirty="0"/>
              <a:t>* Change likely based on PWG outcomes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8397587-C64F-48EB-A659-F309EBF77164}"/>
              </a:ext>
            </a:extLst>
          </p:cNvPr>
          <p:cNvSpPr/>
          <p:nvPr/>
        </p:nvSpPr>
        <p:spPr>
          <a:xfrm>
            <a:off x="206547" y="1628774"/>
            <a:ext cx="3171825" cy="578040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AU" b="1" dirty="0"/>
              <a:t>B2M / B2B Interfaces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20D1D5C-D420-4373-98B6-31C5FAC2B406}"/>
              </a:ext>
            </a:extLst>
          </p:cNvPr>
          <p:cNvSpPr/>
          <p:nvPr/>
        </p:nvSpPr>
        <p:spPr>
          <a:xfrm>
            <a:off x="3600442" y="1614223"/>
            <a:ext cx="3171825" cy="578040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AU" b="1" dirty="0"/>
              <a:t>CATS / MDM Processes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E000495-FF1A-406A-BB1B-5F4C9687CF59}"/>
              </a:ext>
            </a:extLst>
          </p:cNvPr>
          <p:cNvSpPr/>
          <p:nvPr/>
        </p:nvSpPr>
        <p:spPr>
          <a:xfrm>
            <a:off x="6994353" y="1628774"/>
            <a:ext cx="3171825" cy="578040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AU" b="1" dirty="0"/>
              <a:t>MSATS Browser / Reports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FBD4D7C-6750-4FCD-8ABD-FD2786A8A0B6}"/>
              </a:ext>
            </a:extLst>
          </p:cNvPr>
          <p:cNvSpPr/>
          <p:nvPr/>
        </p:nvSpPr>
        <p:spPr>
          <a:xfrm>
            <a:off x="672895" y="2145192"/>
            <a:ext cx="2220825" cy="47580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MDMT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D7CDBDD-1C65-43B7-81F5-A992186AFF73}"/>
              </a:ext>
            </a:extLst>
          </p:cNvPr>
          <p:cNvSpPr/>
          <p:nvPr/>
        </p:nvSpPr>
        <p:spPr>
          <a:xfrm>
            <a:off x="4075943" y="2672846"/>
            <a:ext cx="2220825" cy="4814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CATS Standing Data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4E665A6-EEA5-47B5-9A63-36B1EA15C5B1}"/>
              </a:ext>
            </a:extLst>
          </p:cNvPr>
          <p:cNvSpPr/>
          <p:nvPr/>
        </p:nvSpPr>
        <p:spPr>
          <a:xfrm>
            <a:off x="676907" y="2672846"/>
            <a:ext cx="2220825" cy="4814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B2M aseXML schema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6A2B64E-09E0-4719-AB5B-7B1ED38FD5D0}"/>
              </a:ext>
            </a:extLst>
          </p:cNvPr>
          <p:cNvSpPr/>
          <p:nvPr/>
        </p:nvSpPr>
        <p:spPr>
          <a:xfrm>
            <a:off x="676907" y="3208110"/>
            <a:ext cx="2220825" cy="4814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NMID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7B733D4-C7F2-4323-A550-F0ACA3562FB0}"/>
              </a:ext>
            </a:extLst>
          </p:cNvPr>
          <p:cNvSpPr/>
          <p:nvPr/>
        </p:nvSpPr>
        <p:spPr>
          <a:xfrm>
            <a:off x="676907" y="3737041"/>
            <a:ext cx="2220825" cy="4814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CATS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6CFF64D-8E9D-452C-A360-E764EED8490F}"/>
              </a:ext>
            </a:extLst>
          </p:cNvPr>
          <p:cNvSpPr/>
          <p:nvPr/>
        </p:nvSpPr>
        <p:spPr>
          <a:xfrm>
            <a:off x="682046" y="4783929"/>
            <a:ext cx="2220825" cy="4814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B2B Transactions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FAD2117-4EE3-4DD0-8F4F-715948F47932}"/>
              </a:ext>
            </a:extLst>
          </p:cNvPr>
          <p:cNvSpPr/>
          <p:nvPr/>
        </p:nvSpPr>
        <p:spPr>
          <a:xfrm>
            <a:off x="682046" y="5312860"/>
            <a:ext cx="2220825" cy="4814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B2B aseXML schema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61B72F2-AFB7-47C7-A9A4-10687BBA5D91}"/>
              </a:ext>
            </a:extLst>
          </p:cNvPr>
          <p:cNvSpPr/>
          <p:nvPr/>
        </p:nvSpPr>
        <p:spPr>
          <a:xfrm>
            <a:off x="7469852" y="2145192"/>
            <a:ext cx="2220825" cy="4814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Meter Data screens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6D78712-4103-4753-8340-ECFF7F0A7565}"/>
              </a:ext>
            </a:extLst>
          </p:cNvPr>
          <p:cNvSpPr/>
          <p:nvPr/>
        </p:nvSpPr>
        <p:spPr>
          <a:xfrm>
            <a:off x="7469852" y="2672846"/>
            <a:ext cx="2220825" cy="4814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RM21/27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154807F-A311-4525-9649-34A05917601A}"/>
              </a:ext>
            </a:extLst>
          </p:cNvPr>
          <p:cNvSpPr/>
          <p:nvPr/>
        </p:nvSpPr>
        <p:spPr>
          <a:xfrm>
            <a:off x="4075943" y="4789847"/>
            <a:ext cx="2220825" cy="4814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CR Processing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BDA5394-8417-4601-897C-3726F0FD9D95}"/>
              </a:ext>
            </a:extLst>
          </p:cNvPr>
          <p:cNvSpPr/>
          <p:nvPr/>
        </p:nvSpPr>
        <p:spPr>
          <a:xfrm>
            <a:off x="7469852" y="3743561"/>
            <a:ext cx="2220825" cy="4814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RM11,12,13,14,16</a:t>
            </a:r>
          </a:p>
          <a:p>
            <a:pPr algn="ctr"/>
            <a:r>
              <a:rPr lang="en-AU" dirty="0"/>
              <a:t>RM17,18,19,20,22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0946FE4-EC2D-4AFA-AA04-C61817C6B00B}"/>
              </a:ext>
            </a:extLst>
          </p:cNvPr>
          <p:cNvSpPr/>
          <p:nvPr/>
        </p:nvSpPr>
        <p:spPr>
          <a:xfrm>
            <a:off x="682046" y="5836842"/>
            <a:ext cx="2220825" cy="4814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VIC TUoS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4205FFF-D276-47FB-85AB-1F12ADA8A2F7}"/>
              </a:ext>
            </a:extLst>
          </p:cNvPr>
          <p:cNvSpPr/>
          <p:nvPr/>
        </p:nvSpPr>
        <p:spPr>
          <a:xfrm>
            <a:off x="4067920" y="2145192"/>
            <a:ext cx="2228849" cy="47580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Profiling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8699DC8-00D1-4D4B-94FB-3B2A9BFE6621}"/>
              </a:ext>
            </a:extLst>
          </p:cNvPr>
          <p:cNvSpPr/>
          <p:nvPr/>
        </p:nvSpPr>
        <p:spPr>
          <a:xfrm>
            <a:off x="4067919" y="4260916"/>
            <a:ext cx="2228849" cy="47580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Energy Allocation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3D743D5-E85F-4B1D-9A1F-B5D291ED98BF}"/>
              </a:ext>
            </a:extLst>
          </p:cNvPr>
          <p:cNvSpPr/>
          <p:nvPr/>
        </p:nvSpPr>
        <p:spPr>
          <a:xfrm>
            <a:off x="4075943" y="3731985"/>
            <a:ext cx="2220825" cy="4814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Estimation / Substitution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14E1841-65C4-41D6-92BA-CAD583E3C696}"/>
              </a:ext>
            </a:extLst>
          </p:cNvPr>
          <p:cNvSpPr/>
          <p:nvPr/>
        </p:nvSpPr>
        <p:spPr>
          <a:xfrm>
            <a:off x="4075943" y="3203054"/>
            <a:ext cx="2220825" cy="4814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Meter Data Validation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6648D32-D50C-4089-94DD-7CA75ABF099C}"/>
              </a:ext>
            </a:extLst>
          </p:cNvPr>
          <p:cNvSpPr/>
          <p:nvPr/>
        </p:nvSpPr>
        <p:spPr>
          <a:xfrm>
            <a:off x="7469852" y="4272492"/>
            <a:ext cx="2220825" cy="4814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RM28,30,31,32</a:t>
            </a:r>
          </a:p>
          <a:p>
            <a:pPr algn="ctr"/>
            <a:r>
              <a:rPr lang="en-AU" dirty="0"/>
              <a:t>RM33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14280AE-8072-474A-B9DE-CECE7EBC4D5B}"/>
              </a:ext>
            </a:extLst>
          </p:cNvPr>
          <p:cNvSpPr/>
          <p:nvPr/>
        </p:nvSpPr>
        <p:spPr>
          <a:xfrm>
            <a:off x="7469851" y="5330354"/>
            <a:ext cx="2220825" cy="4814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RM7,8,9,10</a:t>
            </a:r>
          </a:p>
          <a:p>
            <a:pPr algn="ctr"/>
            <a:r>
              <a:rPr lang="en-AU" dirty="0"/>
              <a:t>RM15,29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E8E6A6B-362E-4D6A-AA1C-0808FD09D4CE}"/>
              </a:ext>
            </a:extLst>
          </p:cNvPr>
          <p:cNvSpPr/>
          <p:nvPr/>
        </p:nvSpPr>
        <p:spPr>
          <a:xfrm>
            <a:off x="7469851" y="5859285"/>
            <a:ext cx="2220825" cy="4814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C2,3,6,7,9,10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56EB799-1B7C-4636-B619-FBE4B38A623C}"/>
              </a:ext>
            </a:extLst>
          </p:cNvPr>
          <p:cNvSpPr/>
          <p:nvPr/>
        </p:nvSpPr>
        <p:spPr>
          <a:xfrm>
            <a:off x="7469850" y="6388215"/>
            <a:ext cx="2220825" cy="4814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C11,12,13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7929015-B870-445E-83FF-4B83396C5830}"/>
              </a:ext>
            </a:extLst>
          </p:cNvPr>
          <p:cNvSpPr/>
          <p:nvPr/>
        </p:nvSpPr>
        <p:spPr>
          <a:xfrm>
            <a:off x="7469849" y="4801423"/>
            <a:ext cx="2220825" cy="4814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SDR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AC2446F-6BC3-4D68-AA5D-456A98E0655C}"/>
              </a:ext>
            </a:extLst>
          </p:cNvPr>
          <p:cNvSpPr/>
          <p:nvPr/>
        </p:nvSpPr>
        <p:spPr>
          <a:xfrm>
            <a:off x="7469849" y="3203054"/>
            <a:ext cx="2220825" cy="4814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C1,4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7E47DE4-8E11-4002-BBE2-A11780A33660}"/>
              </a:ext>
            </a:extLst>
          </p:cNvPr>
          <p:cNvSpPr/>
          <p:nvPr/>
        </p:nvSpPr>
        <p:spPr>
          <a:xfrm>
            <a:off x="682046" y="4260485"/>
            <a:ext cx="2220825" cy="4814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MSATS B2M APIs</a:t>
            </a:r>
          </a:p>
        </p:txBody>
      </p:sp>
    </p:spTree>
    <p:extLst>
      <p:ext uri="{BB962C8B-B14F-4D97-AF65-F5344CB8AC3E}">
        <p14:creationId xmlns:p14="http://schemas.microsoft.com/office/powerpoint/2010/main" val="4056720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9DB5817-0F41-4E8A-AB6E-1B6851A45D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AU" dirty="0"/>
              <a:t>Five-Minute Settlement and Global Settlement rule overview</a:t>
            </a:r>
            <a:br>
              <a:rPr lang="en-AU" dirty="0"/>
            </a:b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F4219A2-5D79-4E54-A0BA-051ECF115A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Chris Muffett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80E16-043C-4A42-961A-F292EDF45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160863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DCAD4-309F-4C27-9F9B-5A345E82B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547" y="150494"/>
            <a:ext cx="8889828" cy="1310695"/>
          </a:xfrm>
        </p:spPr>
        <p:txBody>
          <a:bodyPr/>
          <a:lstStyle/>
          <a:p>
            <a:r>
              <a:rPr lang="en-AU" dirty="0"/>
              <a:t>NEM Wholesale System Change Heatmap</a:t>
            </a:r>
            <a:br>
              <a:rPr lang="en-AU" dirty="0"/>
            </a:br>
            <a:r>
              <a:rPr lang="en-AU" sz="2000" dirty="0"/>
              <a:t>* Change likely based on PWG outcomes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9E5557C-A8B3-44E1-9A4A-8A19DC815EB3}"/>
              </a:ext>
            </a:extLst>
          </p:cNvPr>
          <p:cNvSpPr/>
          <p:nvPr/>
        </p:nvSpPr>
        <p:spPr>
          <a:xfrm>
            <a:off x="206547" y="1628774"/>
            <a:ext cx="3171825" cy="578040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AU" b="1" dirty="0"/>
              <a:t>DISPATCH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3E940D9-68E6-4DBA-9ECF-C77E40EF938A}"/>
              </a:ext>
            </a:extLst>
          </p:cNvPr>
          <p:cNvSpPr/>
          <p:nvPr/>
        </p:nvSpPr>
        <p:spPr>
          <a:xfrm>
            <a:off x="3600450" y="1628774"/>
            <a:ext cx="3171825" cy="578040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AU" b="1" dirty="0"/>
              <a:t>SETTLEMENT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E4BB89C-92CB-4018-A658-F044258D2712}"/>
              </a:ext>
            </a:extLst>
          </p:cNvPr>
          <p:cNvSpPr/>
          <p:nvPr/>
        </p:nvSpPr>
        <p:spPr>
          <a:xfrm>
            <a:off x="6994353" y="1628774"/>
            <a:ext cx="3171825" cy="578040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AU" b="1" dirty="0"/>
              <a:t>POWER SYSTEM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6947ACE-D620-45E7-982A-BAAE46BE5BBB}"/>
              </a:ext>
            </a:extLst>
          </p:cNvPr>
          <p:cNvSpPr/>
          <p:nvPr/>
        </p:nvSpPr>
        <p:spPr>
          <a:xfrm>
            <a:off x="672895" y="2255627"/>
            <a:ext cx="2228849" cy="47580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Bids/Offers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F34EAE-360A-41BC-8EBB-DDD3A2CD5577}"/>
              </a:ext>
            </a:extLst>
          </p:cNvPr>
          <p:cNvSpPr/>
          <p:nvPr/>
        </p:nvSpPr>
        <p:spPr>
          <a:xfrm>
            <a:off x="676907" y="3357270"/>
            <a:ext cx="2220825" cy="4814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Dispatch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DA5106-1BBC-4525-BA28-9213B033E2DF}"/>
              </a:ext>
            </a:extLst>
          </p:cNvPr>
          <p:cNvSpPr/>
          <p:nvPr/>
        </p:nvSpPr>
        <p:spPr>
          <a:xfrm>
            <a:off x="676907" y="3902198"/>
            <a:ext cx="2220825" cy="4814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Predispatch (P5/P30s)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DB1E25-B911-47EE-A143-5F70DDB4BCF4}"/>
              </a:ext>
            </a:extLst>
          </p:cNvPr>
          <p:cNvSpPr/>
          <p:nvPr/>
        </p:nvSpPr>
        <p:spPr>
          <a:xfrm>
            <a:off x="7469852" y="2801654"/>
            <a:ext cx="2228848" cy="4814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ST PASA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14F6194-D117-4C66-8C28-37ED1056093B}"/>
              </a:ext>
            </a:extLst>
          </p:cNvPr>
          <p:cNvSpPr/>
          <p:nvPr/>
        </p:nvSpPr>
        <p:spPr>
          <a:xfrm>
            <a:off x="4065919" y="2255627"/>
            <a:ext cx="2228849" cy="47580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Settlement 5MS Calc.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41ACCEB-073A-4DFD-8B18-B83023EC432D}"/>
              </a:ext>
            </a:extLst>
          </p:cNvPr>
          <p:cNvSpPr/>
          <p:nvPr/>
        </p:nvSpPr>
        <p:spPr>
          <a:xfrm>
            <a:off x="4065919" y="2801654"/>
            <a:ext cx="2228849" cy="47580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Settlement GS Calc.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7673FA5-11F7-4094-B127-A616DF245D87}"/>
              </a:ext>
            </a:extLst>
          </p:cNvPr>
          <p:cNvSpPr/>
          <p:nvPr/>
        </p:nvSpPr>
        <p:spPr>
          <a:xfrm>
            <a:off x="4061907" y="5570195"/>
            <a:ext cx="2228849" cy="4758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Causer Pays Factors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7047F8-6049-4AA9-BB12-968E92641D05}"/>
              </a:ext>
            </a:extLst>
          </p:cNvPr>
          <p:cNvSpPr/>
          <p:nvPr/>
        </p:nvSpPr>
        <p:spPr>
          <a:xfrm>
            <a:off x="4065919" y="4465679"/>
            <a:ext cx="2228849" cy="47580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Data Model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AB2293E-CEEB-4FBB-AE68-C767AB3BF478}"/>
              </a:ext>
            </a:extLst>
          </p:cNvPr>
          <p:cNvSpPr/>
          <p:nvPr/>
        </p:nvSpPr>
        <p:spPr>
          <a:xfrm>
            <a:off x="4061907" y="5016267"/>
            <a:ext cx="2228849" cy="47580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SRA (IRSR Calc.)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AA1770B-8FF0-411A-8FE4-774EF835DA88}"/>
              </a:ext>
            </a:extLst>
          </p:cNvPr>
          <p:cNvSpPr/>
          <p:nvPr/>
        </p:nvSpPr>
        <p:spPr>
          <a:xfrm>
            <a:off x="7469852" y="4465679"/>
            <a:ext cx="2228849" cy="4758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MT PASA / EAAP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7D8DFD0-DB9B-4863-BA41-CA862B705D8C}"/>
              </a:ext>
            </a:extLst>
          </p:cNvPr>
          <p:cNvSpPr/>
          <p:nvPr/>
        </p:nvSpPr>
        <p:spPr>
          <a:xfrm>
            <a:off x="7469852" y="5019607"/>
            <a:ext cx="2228849" cy="4758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Demand Forecasting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9DE8677-B5CC-453F-B5C3-5F373D220BA0}"/>
              </a:ext>
            </a:extLst>
          </p:cNvPr>
          <p:cNvSpPr/>
          <p:nvPr/>
        </p:nvSpPr>
        <p:spPr>
          <a:xfrm>
            <a:off x="676907" y="2801654"/>
            <a:ext cx="2220825" cy="4814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Data Model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846DFBE-9F2F-49F4-8933-2D246F548868}"/>
              </a:ext>
            </a:extLst>
          </p:cNvPr>
          <p:cNvSpPr/>
          <p:nvPr/>
        </p:nvSpPr>
        <p:spPr>
          <a:xfrm>
            <a:off x="7469852" y="5573535"/>
            <a:ext cx="2228849" cy="4758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Generator Recall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CAA2E5E-B8A4-4A49-B350-1A6390EB4773}"/>
              </a:ext>
            </a:extLst>
          </p:cNvPr>
          <p:cNvSpPr/>
          <p:nvPr/>
        </p:nvSpPr>
        <p:spPr>
          <a:xfrm>
            <a:off x="7473864" y="3902198"/>
            <a:ext cx="2220825" cy="4814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Data Model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9425FF9-18DF-45A6-A983-59F9A16A90D9}"/>
              </a:ext>
            </a:extLst>
          </p:cNvPr>
          <p:cNvSpPr/>
          <p:nvPr/>
        </p:nvSpPr>
        <p:spPr>
          <a:xfrm>
            <a:off x="7469852" y="3357270"/>
            <a:ext cx="2228849" cy="47580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RERT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1D4B00D-4429-485D-8D08-1AC198E80FA8}"/>
              </a:ext>
            </a:extLst>
          </p:cNvPr>
          <p:cNvSpPr/>
          <p:nvPr/>
        </p:nvSpPr>
        <p:spPr>
          <a:xfrm>
            <a:off x="676907" y="5019607"/>
            <a:ext cx="2220825" cy="4814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Administered Pricing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99B7F05-6059-4B89-9847-51FBB8C88B58}"/>
              </a:ext>
            </a:extLst>
          </p:cNvPr>
          <p:cNvSpPr/>
          <p:nvPr/>
        </p:nvSpPr>
        <p:spPr>
          <a:xfrm>
            <a:off x="676907" y="5573535"/>
            <a:ext cx="2220825" cy="4814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Suspension Pricing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8B82930-B953-416D-B443-23D6C6D18537}"/>
              </a:ext>
            </a:extLst>
          </p:cNvPr>
          <p:cNvSpPr/>
          <p:nvPr/>
        </p:nvSpPr>
        <p:spPr>
          <a:xfrm>
            <a:off x="7469852" y="2255627"/>
            <a:ext cx="2228849" cy="47580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Negative Residue Management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F549E4C-A4C5-4FD6-997E-AD423C91210C}"/>
              </a:ext>
            </a:extLst>
          </p:cNvPr>
          <p:cNvSpPr/>
          <p:nvPr/>
        </p:nvSpPr>
        <p:spPr>
          <a:xfrm>
            <a:off x="7469852" y="6127463"/>
            <a:ext cx="2228849" cy="4758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Wind/Solar Availability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28A30DF-AA20-439A-96BF-A03E98A4A9B0}"/>
              </a:ext>
            </a:extLst>
          </p:cNvPr>
          <p:cNvSpPr/>
          <p:nvPr/>
        </p:nvSpPr>
        <p:spPr>
          <a:xfrm>
            <a:off x="4069931" y="3902198"/>
            <a:ext cx="2220825" cy="4814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Reallocations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BCB1F7A-F084-4B60-BF18-53A36F8D06D7}"/>
              </a:ext>
            </a:extLst>
          </p:cNvPr>
          <p:cNvSpPr/>
          <p:nvPr/>
        </p:nvSpPr>
        <p:spPr>
          <a:xfrm>
            <a:off x="4065919" y="3357270"/>
            <a:ext cx="2228849" cy="47580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Estimation and Prudentials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BF0F16B-370E-4E6C-BA6D-8C733929AE61}"/>
              </a:ext>
            </a:extLst>
          </p:cNvPr>
          <p:cNvSpPr/>
          <p:nvPr/>
        </p:nvSpPr>
        <p:spPr>
          <a:xfrm>
            <a:off x="7469852" y="6675734"/>
            <a:ext cx="2228849" cy="4758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VAR/MW Dispatch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6C5D772-C51F-4C2B-B755-F59212A4FA4C}"/>
              </a:ext>
            </a:extLst>
          </p:cNvPr>
          <p:cNvSpPr/>
          <p:nvPr/>
        </p:nvSpPr>
        <p:spPr>
          <a:xfrm>
            <a:off x="672895" y="6127463"/>
            <a:ext cx="2228849" cy="4758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Constraints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38B8EF3-5FC7-4D56-A1EC-70C262340326}"/>
              </a:ext>
            </a:extLst>
          </p:cNvPr>
          <p:cNvSpPr/>
          <p:nvPr/>
        </p:nvSpPr>
        <p:spPr>
          <a:xfrm>
            <a:off x="676907" y="4465679"/>
            <a:ext cx="2220825" cy="4814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Spot Price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4175504-FBF8-46EA-B147-4C1D650F8641}"/>
              </a:ext>
            </a:extLst>
          </p:cNvPr>
          <p:cNvSpPr/>
          <p:nvPr/>
        </p:nvSpPr>
        <p:spPr>
          <a:xfrm>
            <a:off x="672895" y="6675734"/>
            <a:ext cx="2228849" cy="4758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Registration</a:t>
            </a:r>
          </a:p>
        </p:txBody>
      </p:sp>
    </p:spTree>
    <p:extLst>
      <p:ext uri="{BB962C8B-B14F-4D97-AF65-F5344CB8AC3E}">
        <p14:creationId xmlns:p14="http://schemas.microsoft.com/office/powerpoint/2010/main" val="38900016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931AF-E38F-4CBB-99D0-77B07A6DF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20543"/>
            <a:ext cx="8485691" cy="1042731"/>
          </a:xfrm>
        </p:spPr>
        <p:txBody>
          <a:bodyPr>
            <a:normAutofit/>
          </a:bodyPr>
          <a:lstStyle/>
          <a:p>
            <a:r>
              <a:rPr lang="en-AU" dirty="0"/>
              <a:t>API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FF569B-5AAC-4063-B15E-0A9ED852D8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dirty="0"/>
              <a:t>HTTP-based API services through the AEMO e-Hub are one way in which AEMO is reducing friction and complexity in accessing our systems.</a:t>
            </a:r>
          </a:p>
          <a:p>
            <a:r>
              <a:rPr lang="en-AU" dirty="0"/>
              <a:t>5MS continues to shift submission interfaces to web APIs</a:t>
            </a:r>
          </a:p>
          <a:p>
            <a:r>
              <a:rPr lang="en-AU" dirty="0"/>
              <a:t>The proposed approach for 5MS is to:</a:t>
            </a:r>
          </a:p>
          <a:p>
            <a:pPr lvl="1"/>
            <a:r>
              <a:rPr lang="en-AU" dirty="0"/>
              <a:t>Provide an accompanying API where a significant change to a web application occurs in the EMMS Markets Portal.</a:t>
            </a:r>
          </a:p>
          <a:p>
            <a:pPr lvl="1"/>
            <a:r>
              <a:rPr lang="en-AU" dirty="0"/>
              <a:t>For other API’s will be considered on a case-by-case basis for functions that are considered high-value to the industry.</a:t>
            </a:r>
          </a:p>
          <a:p>
            <a:pPr lvl="1"/>
            <a:endParaRPr lang="en-AU" dirty="0"/>
          </a:p>
          <a:p>
            <a:r>
              <a:rPr lang="en-AU" dirty="0"/>
              <a:t>Identified 5MS API interfaces:</a:t>
            </a:r>
          </a:p>
          <a:p>
            <a:pPr lvl="1"/>
            <a:r>
              <a:rPr lang="en-AU" dirty="0"/>
              <a:t>Dispatch</a:t>
            </a:r>
          </a:p>
          <a:p>
            <a:pPr lvl="2"/>
            <a:r>
              <a:rPr lang="en-AU" dirty="0"/>
              <a:t>Bid submission and viewing</a:t>
            </a:r>
          </a:p>
          <a:p>
            <a:pPr lvl="1"/>
            <a:r>
              <a:rPr lang="en-AU" dirty="0"/>
              <a:t>Settlements</a:t>
            </a:r>
          </a:p>
          <a:p>
            <a:pPr lvl="2"/>
            <a:r>
              <a:rPr lang="en-AU" dirty="0"/>
              <a:t>Reallocation submission and viewing</a:t>
            </a:r>
          </a:p>
          <a:p>
            <a:pPr lvl="1"/>
            <a:r>
              <a:rPr lang="en-AU" dirty="0"/>
              <a:t>Retail</a:t>
            </a:r>
          </a:p>
          <a:p>
            <a:pPr lvl="2"/>
            <a:r>
              <a:rPr lang="en-AU" dirty="0"/>
              <a:t>B2B - Meter data (MDFF) (AEMO as a recipient)</a:t>
            </a:r>
          </a:p>
          <a:p>
            <a:pPr lvl="2"/>
            <a:r>
              <a:rPr lang="en-AU" dirty="0"/>
              <a:t>B2M - NMID, CATS, MTRD</a:t>
            </a:r>
          </a:p>
          <a:p>
            <a:pPr lvl="2"/>
            <a:r>
              <a:rPr lang="en-AU" dirty="0"/>
              <a:t>B2B – other transactions, e.g. NETB (to be confirmed)</a:t>
            </a:r>
          </a:p>
          <a:p>
            <a:endParaRPr lang="en-AU" dirty="0"/>
          </a:p>
          <a:p>
            <a:pPr lvl="1"/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D98F52-F508-4786-84A3-4E4B712DF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D5CE-50B2-4AD0-AF69-20801E4E8051}" type="datetime1">
              <a:rPr lang="en-AU" smtClean="0"/>
              <a:pPr/>
              <a:t>3/06/2021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9A750-9EEA-4057-A21B-1782B6011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Example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465CF-94CC-48DA-A9F9-C442C67EE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31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4080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2743F-8E26-486D-9579-40378DE00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FTP Interfaces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63B20-AB3B-41B0-A511-189092DA0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FTP submission interfaces remain supported</a:t>
            </a:r>
          </a:p>
          <a:p>
            <a:pPr lvl="1"/>
            <a:r>
              <a:rPr lang="en-AU" dirty="0"/>
              <a:t>The Data Model delivery mechanism remain unchanged</a:t>
            </a:r>
          </a:p>
          <a:p>
            <a:pPr lvl="1"/>
            <a:r>
              <a:rPr lang="en-AU" dirty="0"/>
              <a:t>Retail report delivery mechanism remains unchanged</a:t>
            </a:r>
          </a:p>
          <a:p>
            <a:pPr lvl="1"/>
            <a:r>
              <a:rPr lang="en-AU" dirty="0"/>
              <a:t>AEMO expects to see a shift to APIs offering faster synchronous service</a:t>
            </a:r>
          </a:p>
          <a:p>
            <a:pPr lvl="1"/>
            <a:r>
              <a:rPr lang="en-AU" dirty="0"/>
              <a:t>AEMO’s IT Strategy for the next 3 years is in development</a:t>
            </a:r>
          </a:p>
        </p:txBody>
      </p:sp>
    </p:spTree>
    <p:extLst>
      <p:ext uri="{BB962C8B-B14F-4D97-AF65-F5344CB8AC3E}">
        <p14:creationId xmlns:p14="http://schemas.microsoft.com/office/powerpoint/2010/main" val="34442622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9DB5817-0F41-4E8A-AB6E-1B6851A45D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Metering</a:t>
            </a:r>
            <a:br>
              <a:rPr lang="en-AU" dirty="0"/>
            </a:b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F4219A2-5D79-4E54-A0BA-051ECF115A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Hamish McNeish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80E16-043C-4A42-961A-F292EDF45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33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9929864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8411C-80C6-485F-8C1C-8278D88A6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B2M Meter Data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5E01A-146D-41EB-A892-62337B6B1A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546" y="2012413"/>
            <a:ext cx="10255425" cy="531231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AU" b="1" dirty="0"/>
              <a:t>Changes:</a:t>
            </a:r>
          </a:p>
          <a:p>
            <a:pPr>
              <a:buFontTx/>
              <a:buChar char="-"/>
            </a:pPr>
            <a:r>
              <a:rPr lang="en-AU" dirty="0"/>
              <a:t>Significant meter data volume increase predicted</a:t>
            </a:r>
          </a:p>
          <a:p>
            <a:pPr>
              <a:buFontTx/>
              <a:buChar char="-"/>
            </a:pPr>
            <a:r>
              <a:rPr lang="en-AU" dirty="0"/>
              <a:t>Transition to 5-minute interval reads</a:t>
            </a:r>
          </a:p>
          <a:p>
            <a:pPr marL="0" indent="0">
              <a:buNone/>
            </a:pPr>
            <a:r>
              <a:rPr lang="en-AU" b="1" dirty="0"/>
              <a:t>Impacts:</a:t>
            </a:r>
          </a:p>
          <a:p>
            <a:pPr>
              <a:buFontTx/>
              <a:buChar char="-"/>
            </a:pPr>
            <a:r>
              <a:rPr lang="en-AU" dirty="0"/>
              <a:t>Unified meter data file format B2B and B2M format MDFF (NEM12/NEM13)</a:t>
            </a:r>
          </a:p>
          <a:p>
            <a:pPr>
              <a:buFontTx/>
              <a:buChar char="-"/>
            </a:pPr>
            <a:r>
              <a:rPr lang="en-AU" dirty="0"/>
              <a:t>1 MB limit proposed to increase to 10 MB</a:t>
            </a:r>
          </a:p>
          <a:p>
            <a:pPr>
              <a:buFontTx/>
              <a:buChar char="-"/>
            </a:pPr>
            <a:r>
              <a:rPr lang="en-AU" dirty="0"/>
              <a:t>Leverage B2B mechanism for MDFF to AEMO (MDFF B2B remains unchanged)</a:t>
            </a:r>
          </a:p>
          <a:p>
            <a:pPr>
              <a:buFontTx/>
              <a:buChar char="-"/>
            </a:pPr>
            <a:r>
              <a:rPr lang="en-AU" dirty="0"/>
              <a:t>Review of 13 months online storage</a:t>
            </a:r>
          </a:p>
          <a:p>
            <a:pPr>
              <a:buFontTx/>
              <a:buChar char="-"/>
            </a:pPr>
            <a:r>
              <a:rPr lang="en-AU" dirty="0"/>
              <a:t>Validation of meter data streams</a:t>
            </a:r>
          </a:p>
          <a:p>
            <a:pPr marL="0" indent="0">
              <a:buNone/>
            </a:pPr>
            <a:r>
              <a:rPr lang="en-AU" b="1" dirty="0"/>
              <a:t>Transition:</a:t>
            </a:r>
          </a:p>
          <a:p>
            <a:pPr>
              <a:buFontTx/>
              <a:buChar char="-"/>
            </a:pPr>
            <a:r>
              <a:rPr lang="en-AU" dirty="0"/>
              <a:t>Early acceptance of MDFF format (1 November 2020) - 5/15/30-minute</a:t>
            </a:r>
          </a:p>
          <a:p>
            <a:pPr>
              <a:buFontTx/>
              <a:buChar char="-"/>
            </a:pPr>
            <a:r>
              <a:rPr lang="en-AU" dirty="0"/>
              <a:t>AEMO will aggregate as required from 1 Nov 2020</a:t>
            </a:r>
          </a:p>
          <a:p>
            <a:pPr>
              <a:buFontTx/>
              <a:buChar char="-"/>
            </a:pPr>
            <a:r>
              <a:rPr lang="en-AU" dirty="0"/>
              <a:t>Interval reads via MDMT will be retired after transition period from 1 July 2021</a:t>
            </a:r>
          </a:p>
          <a:p>
            <a:pPr>
              <a:buFontTx/>
              <a:buChar char="-"/>
            </a:pPr>
            <a:r>
              <a:rPr lang="en-AU" dirty="0"/>
              <a:t>Basic reads via MDMT likely to remain supported for longer</a:t>
            </a:r>
          </a:p>
          <a:p>
            <a:pPr>
              <a:buFontTx/>
              <a:buChar char="-"/>
            </a:pPr>
            <a:endParaRPr lang="en-AU" dirty="0"/>
          </a:p>
          <a:p>
            <a:pPr>
              <a:buFontTx/>
              <a:buChar char="-"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0991247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8411C-80C6-485F-8C1C-8278D88A6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CATS/MDM Processes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5E01A-146D-41EB-A892-62337B6B1A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546" y="2012413"/>
            <a:ext cx="10255425" cy="5312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b="1" dirty="0"/>
              <a:t>Changes:</a:t>
            </a:r>
          </a:p>
          <a:p>
            <a:pPr>
              <a:buFontTx/>
              <a:buChar char="-"/>
            </a:pPr>
            <a:r>
              <a:rPr lang="en-AU" dirty="0"/>
              <a:t>Profiling basic and interval meter reads</a:t>
            </a:r>
          </a:p>
          <a:p>
            <a:pPr>
              <a:buFontTx/>
              <a:buChar char="-"/>
            </a:pPr>
            <a:r>
              <a:rPr lang="en-AU" dirty="0"/>
              <a:t>Changes to how </a:t>
            </a:r>
            <a:r>
              <a:rPr lang="en-AU"/>
              <a:t>AEMO identifies </a:t>
            </a:r>
            <a:r>
              <a:rPr lang="en-AU" dirty="0"/>
              <a:t>settlement data streams</a:t>
            </a:r>
          </a:p>
          <a:p>
            <a:pPr marL="0" indent="0">
              <a:buNone/>
            </a:pPr>
            <a:r>
              <a:rPr lang="en-AU" b="1" dirty="0"/>
              <a:t>Impacts:</a:t>
            </a:r>
          </a:p>
          <a:p>
            <a:pPr>
              <a:buFontTx/>
              <a:buChar char="-"/>
            </a:pPr>
            <a:r>
              <a:rPr lang="en-AU" dirty="0"/>
              <a:t>Profiling basic meter reads to 5-min meter reads</a:t>
            </a:r>
          </a:p>
          <a:p>
            <a:pPr>
              <a:buFontTx/>
              <a:buChar char="-"/>
            </a:pPr>
            <a:r>
              <a:rPr lang="en-AU" dirty="0"/>
              <a:t>Profiling 30-min / 15-min interval meter reads to 5-min meter reads</a:t>
            </a:r>
          </a:p>
          <a:p>
            <a:pPr>
              <a:buFontTx/>
              <a:buChar char="-"/>
            </a:pPr>
            <a:r>
              <a:rPr lang="en-AU" dirty="0"/>
              <a:t>Energy allocation process at 5-min resolution</a:t>
            </a:r>
          </a:p>
          <a:p>
            <a:pPr>
              <a:buFontTx/>
              <a:buChar char="-"/>
            </a:pPr>
            <a:r>
              <a:rPr lang="en-AU" dirty="0"/>
              <a:t>Energy allocation process using settlement by difference and global settlements</a:t>
            </a:r>
          </a:p>
          <a:p>
            <a:pPr>
              <a:buFontTx/>
              <a:buChar char="-"/>
            </a:pPr>
            <a:r>
              <a:rPr lang="en-AU" dirty="0"/>
              <a:t>Unaccounted For Energy (UFE) factor publication </a:t>
            </a:r>
          </a:p>
          <a:p>
            <a:pPr>
              <a:buFontTx/>
              <a:buChar char="-"/>
            </a:pPr>
            <a:r>
              <a:rPr lang="en-AU" dirty="0"/>
              <a:t>MSATS screens and RM* reports – Display of interval meter reads to support variety of interval lengths</a:t>
            </a:r>
          </a:p>
          <a:p>
            <a:pPr>
              <a:buFontTx/>
              <a:buChar char="-"/>
            </a:pPr>
            <a:endParaRPr lang="en-AU" dirty="0"/>
          </a:p>
          <a:p>
            <a:pPr>
              <a:buFontTx/>
              <a:buChar char="-"/>
            </a:pPr>
            <a:endParaRPr lang="en-AU" dirty="0"/>
          </a:p>
          <a:p>
            <a:pPr>
              <a:buFontTx/>
              <a:buChar char="-"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812578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9DB5817-0F41-4E8A-AB6E-1B6851A45D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Settlement</a:t>
            </a:r>
            <a:br>
              <a:rPr lang="en-AU" dirty="0"/>
            </a:b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F4219A2-5D79-4E54-A0BA-051ECF115A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Hamish McNeish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80E16-043C-4A42-961A-F292EDF45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36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3350976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8411C-80C6-485F-8C1C-8278D88A6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Settlement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5E01A-146D-41EB-A892-62337B6B1A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546" y="2012413"/>
            <a:ext cx="10255425" cy="531231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AU" b="1" dirty="0"/>
              <a:t>Changes:</a:t>
            </a:r>
          </a:p>
          <a:p>
            <a:pPr lvl="1"/>
            <a:r>
              <a:rPr lang="en-AU" dirty="0"/>
              <a:t>SRA – changes the basis of inter-regional settlement residue calculation</a:t>
            </a:r>
          </a:p>
          <a:p>
            <a:pPr lvl="1"/>
            <a:r>
              <a:rPr lang="en-AU" dirty="0"/>
              <a:t>Settlement estimation – used to support </a:t>
            </a:r>
            <a:r>
              <a:rPr lang="en-AU" dirty="0" err="1"/>
              <a:t>prudentials</a:t>
            </a:r>
            <a:endParaRPr lang="en-AU" dirty="0"/>
          </a:p>
          <a:p>
            <a:pPr lvl="1"/>
            <a:r>
              <a:rPr lang="en-AU" dirty="0"/>
              <a:t>Reallocations – in particular, reallocations that are based on spot price</a:t>
            </a:r>
          </a:p>
          <a:p>
            <a:pPr lvl="1"/>
            <a:r>
              <a:rPr lang="en-AU" dirty="0" err="1"/>
              <a:t>Prudentials</a:t>
            </a:r>
            <a:r>
              <a:rPr lang="en-AU" dirty="0"/>
              <a:t> – Credit Limit Procedures for determining prudential settings for participants</a:t>
            </a:r>
          </a:p>
          <a:p>
            <a:pPr lvl="1"/>
            <a:r>
              <a:rPr lang="en-AU" dirty="0"/>
              <a:t>Other supporting information and user guides</a:t>
            </a:r>
          </a:p>
          <a:p>
            <a:pPr lvl="1"/>
            <a:r>
              <a:rPr lang="en-AU" dirty="0"/>
              <a:t>Settlement/billing/prudential systems, and participant interfaces</a:t>
            </a:r>
          </a:p>
          <a:p>
            <a:pPr marL="0" indent="0">
              <a:buNone/>
            </a:pPr>
            <a:r>
              <a:rPr lang="en-AU" b="1" dirty="0"/>
              <a:t>Impacts: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5-minute settlement data provided (AEMO proposed to use same data model tables)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Reallocations new web UI and APIs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Settlements Direct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UFE publication as part of the weekly settlement cycle</a:t>
            </a:r>
          </a:p>
          <a:p>
            <a:pPr marL="0" indent="0">
              <a:buNone/>
            </a:pPr>
            <a:r>
              <a:rPr lang="en-AU" b="1" dirty="0"/>
              <a:t>Transition: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AEMO systems release prior to 1 July 2021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Split billing week containing 1 July 2021, settled at 30-min and 5-min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30-min and 5-min reconciliation reports will be available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Proposed request for AEMO to aggregate and continue 30-min report support</a:t>
            </a:r>
          </a:p>
          <a:p>
            <a:pPr lvl="1"/>
            <a:endParaRPr lang="en-A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A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AU" dirty="0"/>
          </a:p>
          <a:p>
            <a:pPr>
              <a:buFontTx/>
              <a:buChar char="-"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1690183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9DB5817-0F41-4E8A-AB6E-1B6851A45D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Dispatch and Power Systems</a:t>
            </a:r>
            <a:br>
              <a:rPr lang="en-AU" dirty="0"/>
            </a:b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F4219A2-5D79-4E54-A0BA-051ECF115A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Hamish McNeish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80E16-043C-4A42-961A-F292EDF45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38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1755454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BADAF-E56D-4A0E-834E-4CC681F45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Bids/Offers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9D5F2-05FC-41CC-B397-FB75164EE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Changes: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Bids and offers shift from 48 periods to 288 periods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Web bidding enhanced to be more functional for BCP and small participant use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Likely Rebid explanation field changes</a:t>
            </a:r>
          </a:p>
          <a:p>
            <a:pPr marL="0" indent="0">
              <a:buNone/>
            </a:pPr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Interfaces: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Current TXT file format is deprecated, new JSON format introduced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Web API interfaces introduced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FTP interface kept for transition and backup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Web bidding and upload file functionality kept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Data Model – Likely add new 5-minute bid table(s)</a:t>
            </a:r>
          </a:p>
          <a:p>
            <a:pPr marL="0" indent="0">
              <a:buNone/>
            </a:pPr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Transition: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Proposed early 5-minute bid support from 1 April 2021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TXT file no longer supported from Trading Day 1 July 2021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90283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B142C03-705B-4F5F-A1BC-B3A13DA6C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Current settlement arrangements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36DCA0B-0203-4DBD-9949-66EFA39712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The NEM dispatch process determines an energy price every 5 minutes, however the energy market is only settled on the basis of 30-minute energy volumes</a:t>
            </a:r>
          </a:p>
          <a:p>
            <a:r>
              <a:rPr lang="en-AU" dirty="0"/>
              <a:t>To accommodate the different timeframes, the “spot” price in the NEM is the average of 6 dispatch prices</a:t>
            </a:r>
          </a:p>
          <a:p>
            <a:r>
              <a:rPr lang="en-AU" dirty="0"/>
              <a:t>This gives rise to the 5/30 minute problem</a:t>
            </a:r>
          </a:p>
          <a:p>
            <a:r>
              <a:rPr lang="en-AU" dirty="0"/>
              <a:t>The AEMC considered that this is </a:t>
            </a:r>
            <a:br>
              <a:rPr lang="en-AU" dirty="0"/>
            </a:br>
            <a:r>
              <a:rPr lang="en-AU" dirty="0"/>
              <a:t>resulting in negative consequences</a:t>
            </a:r>
            <a:br>
              <a:rPr lang="en-AU" dirty="0"/>
            </a:br>
            <a:r>
              <a:rPr lang="en-AU" dirty="0"/>
              <a:t>for the wholesale market (which</a:t>
            </a:r>
            <a:br>
              <a:rPr lang="en-AU" dirty="0"/>
            </a:br>
            <a:r>
              <a:rPr lang="en-AU" dirty="0"/>
              <a:t>ultimately impacts consumers)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0554504-1338-4D1A-BC78-51506B5236A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828" t="34076" r="68955" b="27002"/>
          <a:stretch/>
        </p:blipFill>
        <p:spPr>
          <a:xfrm>
            <a:off x="5599638" y="4424218"/>
            <a:ext cx="4885629" cy="2935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76289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A4D3B-412B-46AE-B35B-B67EBA39B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Dispatch / Predispatch / PASA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877D5-E06B-4EB1-ABC5-6F96B0D721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Changes: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5-minute bids used in Dispatch and P5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Last 5-minute bid in a 30-minute interval used in P30s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Lowest 5-minute availability (proposed) in PD/ST PASA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Possibility of increasing P5 length, adding FSIP and Daily Energy Constraints and doing price sensitivities</a:t>
            </a:r>
          </a:p>
          <a:p>
            <a:pPr marL="0" indent="0">
              <a:buNone/>
            </a:pPr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Interfaces: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Dispatch no change in outputs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P5 possibility of adding price sensitivities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P30 Pre-dispatch / PD/ST PASA no planned change in outputs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Data Model – likely changes due to P5 changes </a:t>
            </a:r>
          </a:p>
          <a:p>
            <a:pPr marL="0" indent="0">
              <a:buNone/>
            </a:pPr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Transition: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1 April 2021 early release to support 5-minute bids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30-minute bids translated to 5-minute by AEMO</a:t>
            </a:r>
          </a:p>
        </p:txBody>
      </p:sp>
    </p:spTree>
    <p:extLst>
      <p:ext uri="{BB962C8B-B14F-4D97-AF65-F5344CB8AC3E}">
        <p14:creationId xmlns:p14="http://schemas.microsoft.com/office/powerpoint/2010/main" val="278779526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09FE3-5C7B-4CB1-AF35-8B6CFF844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Spot Price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F1358FE-A737-4F21-BBA7-98A74BD2A6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546" y="2012414"/>
            <a:ext cx="10255425" cy="4796544"/>
          </a:xfrm>
        </p:spPr>
        <p:txBody>
          <a:bodyPr/>
          <a:lstStyle/>
          <a:p>
            <a:pPr marL="0" indent="0">
              <a:buNone/>
            </a:pPr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Changes: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Spot prices changes from 30-minute to 5-minute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30-minute price still required to be published</a:t>
            </a:r>
          </a:p>
          <a:p>
            <a:pPr marL="0" indent="0">
              <a:buNone/>
            </a:pPr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Interfaces: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Data Model – Likely minor changes to 5-minute price tables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Data Model – Trading Price kept</a:t>
            </a:r>
          </a:p>
          <a:p>
            <a:pPr marL="0" indent="0">
              <a:buNone/>
            </a:pPr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Transition: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Standard Data Model report transition</a:t>
            </a:r>
          </a:p>
        </p:txBody>
      </p:sp>
    </p:spTree>
    <p:extLst>
      <p:ext uri="{BB962C8B-B14F-4D97-AF65-F5344CB8AC3E}">
        <p14:creationId xmlns:p14="http://schemas.microsoft.com/office/powerpoint/2010/main" val="157111321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9DB5817-0F41-4E8A-AB6E-1B6851A45D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Questions and next steps</a:t>
            </a:r>
            <a:br>
              <a:rPr lang="en-AU" dirty="0"/>
            </a:b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F4219A2-5D79-4E54-A0BA-051ECF115A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Hamish McNeish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80E16-043C-4A42-961A-F292EDF45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42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4234352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B9C27-437E-4C05-826E-FF7E2C0A8808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0186988" y="7007225"/>
            <a:ext cx="504825" cy="401638"/>
          </a:xfrm>
        </p:spPr>
        <p:txBody>
          <a:bodyPr/>
          <a:lstStyle/>
          <a:p>
            <a:fld id="{4EC81F68-4976-451A-B2E9-79BCBD2F70CC}" type="slidenum">
              <a:rPr lang="en-AU" smtClean="0"/>
              <a:pPr/>
              <a:t>43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863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CD930-85A9-4785-9A93-E28456546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Five-minute settlement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19F66-C613-4E47-9682-90A940A24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The AEMC has determined that from 1 July 2021, the NEM will be directly settled using 5-minute prices (i.e. the current 5-minute dispatch price will become the trading or “spot” price)</a:t>
            </a:r>
          </a:p>
          <a:p>
            <a:r>
              <a:rPr lang="en-AU" dirty="0"/>
              <a:t>To support this, metering will progressively change to 5-minute:</a:t>
            </a:r>
          </a:p>
          <a:p>
            <a:pPr lvl="1"/>
            <a:r>
              <a:rPr lang="en-AU" dirty="0"/>
              <a:t>All type 1-3, type 7, and some type 4 connection points must be 5-minute prior to go-live</a:t>
            </a:r>
          </a:p>
          <a:p>
            <a:pPr lvl="1"/>
            <a:r>
              <a:rPr lang="en-AU" dirty="0"/>
              <a:t>New meters installed after 1 December 2018 must be 5-minute</a:t>
            </a:r>
            <a:br>
              <a:rPr lang="en-AU" dirty="0"/>
            </a:br>
            <a:r>
              <a:rPr lang="en-AU" dirty="0"/>
              <a:t>capable</a:t>
            </a:r>
          </a:p>
          <a:p>
            <a:r>
              <a:rPr lang="en-AU" dirty="0"/>
              <a:t>Bids/offers are also changing:</a:t>
            </a:r>
          </a:p>
          <a:p>
            <a:pPr lvl="1"/>
            <a:r>
              <a:rPr lang="en-AU" dirty="0"/>
              <a:t>Scheduled participants must submit bids/offers with 5-minute</a:t>
            </a:r>
            <a:br>
              <a:rPr lang="en-AU" dirty="0"/>
            </a:br>
            <a:r>
              <a:rPr lang="en-AU" dirty="0"/>
              <a:t>granularity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8D8C175-677C-427B-8A8F-1E31475379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9359" y="5348252"/>
            <a:ext cx="1822612" cy="193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844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0FB35-638A-40AF-901C-E466E9143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Impact to participants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7A45DF6-90A3-4BD8-9E69-BC511F802100}"/>
              </a:ext>
            </a:extLst>
          </p:cNvPr>
          <p:cNvGraphicFramePr>
            <a:graphicFrameLocks noGrp="1"/>
          </p:cNvGraphicFramePr>
          <p:nvPr/>
        </p:nvGraphicFramePr>
        <p:xfrm>
          <a:off x="206547" y="1681018"/>
          <a:ext cx="10322565" cy="5541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8835">
                  <a:extLst>
                    <a:ext uri="{9D8B030D-6E8A-4147-A177-3AD203B41FA5}">
                      <a16:colId xmlns:a16="http://schemas.microsoft.com/office/drawing/2014/main" val="2205469148"/>
                    </a:ext>
                  </a:extLst>
                </a:gridCol>
                <a:gridCol w="3934691">
                  <a:extLst>
                    <a:ext uri="{9D8B030D-6E8A-4147-A177-3AD203B41FA5}">
                      <a16:colId xmlns:a16="http://schemas.microsoft.com/office/drawing/2014/main" val="2751335408"/>
                    </a:ext>
                  </a:extLst>
                </a:gridCol>
                <a:gridCol w="5329039">
                  <a:extLst>
                    <a:ext uri="{9D8B030D-6E8A-4147-A177-3AD203B41FA5}">
                      <a16:colId xmlns:a16="http://schemas.microsoft.com/office/drawing/2014/main" val="1105282239"/>
                    </a:ext>
                  </a:extLst>
                </a:gridCol>
              </a:tblGrid>
              <a:tr h="263306">
                <a:tc>
                  <a:txBody>
                    <a:bodyPr/>
                    <a:lstStyle/>
                    <a:p>
                      <a:pPr algn="ctr"/>
                      <a:endParaRPr lang="en-AU" sz="1200" dirty="0"/>
                    </a:p>
                  </a:txBody>
                  <a:tcPr marL="80189" marR="80189" marT="40094" marB="400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dirty="0"/>
                        <a:t>Prior to July 2021</a:t>
                      </a:r>
                    </a:p>
                  </a:txBody>
                  <a:tcPr marL="80189" marR="80189" marT="40094" marB="400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dirty="0"/>
                        <a:t>From July 20201</a:t>
                      </a:r>
                    </a:p>
                  </a:txBody>
                  <a:tcPr marL="80189" marR="80189" marT="40094" marB="40094"/>
                </a:tc>
                <a:extLst>
                  <a:ext uri="{0D108BD9-81ED-4DB2-BD59-A6C34878D82A}">
                    <a16:rowId xmlns:a16="http://schemas.microsoft.com/office/drawing/2014/main" val="4020823079"/>
                  </a:ext>
                </a:extLst>
              </a:tr>
              <a:tr h="283644">
                <a:tc>
                  <a:txBody>
                    <a:bodyPr/>
                    <a:lstStyle/>
                    <a:p>
                      <a:r>
                        <a:rPr lang="en-AU" sz="1200" dirty="0"/>
                        <a:t>Generators / SGAs</a:t>
                      </a:r>
                    </a:p>
                  </a:txBody>
                  <a:tcPr marL="80189" marR="80189" marT="40094" marB="40094"/>
                </a:tc>
                <a:tc rowSpan="4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200" dirty="0"/>
                        <a:t>Review/update procedures</a:t>
                      </a:r>
                    </a:p>
                    <a:p>
                      <a:pPr marL="285750" marR="0" lvl="0" indent="-28575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dirty="0"/>
                        <a:t>Review/update contracts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200" dirty="0"/>
                        <a:t>Review/upgrade IT systems</a:t>
                      </a:r>
                    </a:p>
                  </a:txBody>
                  <a:tcPr marL="80189" marR="80189" marT="40094" marB="40094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200" dirty="0"/>
                        <a:t>Submit five minute granularity offers into the NEM</a:t>
                      </a:r>
                    </a:p>
                  </a:txBody>
                  <a:tcPr marL="80189" marR="80189" marT="40094" marB="40094"/>
                </a:tc>
                <a:extLst>
                  <a:ext uri="{0D108BD9-81ED-4DB2-BD59-A6C34878D82A}">
                    <a16:rowId xmlns:a16="http://schemas.microsoft.com/office/drawing/2014/main" val="1712234395"/>
                  </a:ext>
                </a:extLst>
              </a:tr>
              <a:tr h="283644">
                <a:tc>
                  <a:txBody>
                    <a:bodyPr/>
                    <a:lstStyle/>
                    <a:p>
                      <a:r>
                        <a:rPr lang="en-AU" sz="1200" dirty="0"/>
                        <a:t>Large customers</a:t>
                      </a:r>
                    </a:p>
                  </a:txBody>
                  <a:tcPr marL="80189" marR="80189" marT="40094" marB="40094"/>
                </a:tc>
                <a:tc v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200" dirty="0"/>
                        <a:t>Submit five minute granularity bids into the NEM</a:t>
                      </a:r>
                    </a:p>
                  </a:txBody>
                  <a:tcPr marL="80189" marR="80189" marT="40094" marB="40094"/>
                </a:tc>
                <a:extLst>
                  <a:ext uri="{0D108BD9-81ED-4DB2-BD59-A6C34878D82A}">
                    <a16:rowId xmlns:a16="http://schemas.microsoft.com/office/drawing/2014/main" val="1338510135"/>
                  </a:ext>
                </a:extLst>
              </a:tr>
              <a:tr h="619524">
                <a:tc>
                  <a:txBody>
                    <a:bodyPr/>
                    <a:lstStyle/>
                    <a:p>
                      <a:r>
                        <a:rPr lang="en-AU" sz="1200" dirty="0"/>
                        <a:t>Retailers</a:t>
                      </a:r>
                    </a:p>
                  </a:txBody>
                  <a:tcPr marL="80189" marR="80189" marT="40094" marB="40094"/>
                </a:tc>
                <a:tc v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200" dirty="0"/>
                        <a:t>Consider developing new products and services using 5 minute data to value dynamic generation / demand response for small and large consumers</a:t>
                      </a:r>
                    </a:p>
                  </a:txBody>
                  <a:tcPr marL="80189" marR="80189" marT="40094" marB="40094"/>
                </a:tc>
                <a:extLst>
                  <a:ext uri="{0D108BD9-81ED-4DB2-BD59-A6C34878D82A}">
                    <a16:rowId xmlns:a16="http://schemas.microsoft.com/office/drawing/2014/main" val="1412853667"/>
                  </a:ext>
                </a:extLst>
              </a:tr>
              <a:tr h="619524">
                <a:tc>
                  <a:txBody>
                    <a:bodyPr/>
                    <a:lstStyle/>
                    <a:p>
                      <a:r>
                        <a:rPr lang="en-AU" sz="1200" dirty="0"/>
                        <a:t>Networks</a:t>
                      </a:r>
                    </a:p>
                  </a:txBody>
                  <a:tcPr marL="80189" marR="80189" marT="40094" marB="40094"/>
                </a:tc>
                <a:tc v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200" dirty="0"/>
                        <a:t>Calculate charges for distribution services from either metering data or settlements ready data for type 4 meters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200" dirty="0"/>
                        <a:t>Calculate type 7 unmetered loads on a 5 minute basis.</a:t>
                      </a:r>
                    </a:p>
                  </a:txBody>
                  <a:tcPr marL="80189" marR="80189" marT="40094" marB="40094"/>
                </a:tc>
                <a:extLst>
                  <a:ext uri="{0D108BD9-81ED-4DB2-BD59-A6C34878D82A}">
                    <a16:rowId xmlns:a16="http://schemas.microsoft.com/office/drawing/2014/main" val="825991274"/>
                  </a:ext>
                </a:extLst>
              </a:tr>
              <a:tr h="1331963">
                <a:tc>
                  <a:txBody>
                    <a:bodyPr/>
                    <a:lstStyle/>
                    <a:p>
                      <a:pPr marL="0" marR="0" lvl="0" indent="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dirty="0"/>
                        <a:t>Metering coordinators</a:t>
                      </a:r>
                    </a:p>
                  </a:txBody>
                  <a:tcPr marL="80189" marR="80189" marT="40094" marB="40094"/>
                </a:tc>
                <a:tc>
                  <a:txBody>
                    <a:bodyPr/>
                    <a:lstStyle/>
                    <a:p>
                      <a:pPr marL="285750" marR="0" lvl="0" indent="-28575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dirty="0"/>
                        <a:t>Upgrade types 1, 2 and 3 metering installations, and some type 4, to be capable of recording and providing five minute data.</a:t>
                      </a:r>
                    </a:p>
                    <a:p>
                      <a:pPr marL="285750" marR="0" lvl="0" indent="-28575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dirty="0"/>
                        <a:t>Ensure that new and replacement metering installations are capable of recording and providing 5 minute data </a:t>
                      </a:r>
                    </a:p>
                    <a:p>
                      <a:pPr marL="285750" marR="0" lvl="0" indent="-28575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dirty="0"/>
                        <a:t>Review/upgrade IT systems</a:t>
                      </a:r>
                    </a:p>
                  </a:txBody>
                  <a:tcPr marL="80189" marR="80189" marT="40094" marB="40094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200" dirty="0"/>
                        <a:t>By 1 December 2022 at the latest, ensure that all new and replacement metering installations record and provide 5 minute data</a:t>
                      </a:r>
                    </a:p>
                  </a:txBody>
                  <a:tcPr marL="80189" marR="80189" marT="40094" marB="40094"/>
                </a:tc>
                <a:extLst>
                  <a:ext uri="{0D108BD9-81ED-4DB2-BD59-A6C34878D82A}">
                    <a16:rowId xmlns:a16="http://schemas.microsoft.com/office/drawing/2014/main" val="997598197"/>
                  </a:ext>
                </a:extLst>
              </a:tr>
              <a:tr h="1153853">
                <a:tc>
                  <a:txBody>
                    <a:bodyPr/>
                    <a:lstStyle/>
                    <a:p>
                      <a:pPr marL="0" marR="0" lvl="0" indent="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dirty="0"/>
                        <a:t>Metering data providers</a:t>
                      </a:r>
                    </a:p>
                  </a:txBody>
                  <a:tcPr marL="80189" marR="80189" marT="40094" marB="40094"/>
                </a:tc>
                <a:tc>
                  <a:txBody>
                    <a:bodyPr/>
                    <a:lstStyle/>
                    <a:p>
                      <a:pPr marL="285750" marR="0" lvl="0" indent="-28575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dirty="0"/>
                        <a:t>Review/upgrade IT systems</a:t>
                      </a:r>
                    </a:p>
                  </a:txBody>
                  <a:tcPr marL="80189" marR="80189" marT="40094" marB="40094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200" dirty="0"/>
                        <a:t>By 1 July 2021, ensure that type 1, 2 and 3 and some type 4 metering installations record and provide five minute data.</a:t>
                      </a:r>
                    </a:p>
                    <a:p>
                      <a:pPr marL="285750" marR="0" lvl="0" indent="-28575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dirty="0"/>
                        <a:t>By 1 July 2021, ensure that type 7 unmetered loads are calculated on a five minute basis.</a:t>
                      </a:r>
                    </a:p>
                    <a:p>
                      <a:pPr marL="285750" marR="0" lvl="0" indent="-28575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dirty="0"/>
                        <a:t>By 1 December 2022 at the latest, ensure that all new and replacement metering installations record and provide 5 minute data</a:t>
                      </a:r>
                    </a:p>
                  </a:txBody>
                  <a:tcPr marL="80189" marR="80189" marT="40094" marB="40094"/>
                </a:tc>
                <a:extLst>
                  <a:ext uri="{0D108BD9-81ED-4DB2-BD59-A6C34878D82A}">
                    <a16:rowId xmlns:a16="http://schemas.microsoft.com/office/drawing/2014/main" val="2798206994"/>
                  </a:ext>
                </a:extLst>
              </a:tr>
              <a:tr h="441415">
                <a:tc>
                  <a:txBody>
                    <a:bodyPr/>
                    <a:lstStyle/>
                    <a:p>
                      <a:r>
                        <a:rPr lang="en-AU" sz="1200" dirty="0"/>
                        <a:t>Information Exchange Committee</a:t>
                      </a:r>
                    </a:p>
                  </a:txBody>
                  <a:tcPr marL="80189" marR="80189" marT="40094" marB="40094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200" dirty="0"/>
                        <a:t>Consult and recommend to AEMO any changes to the B2B procedures</a:t>
                      </a:r>
                    </a:p>
                  </a:txBody>
                  <a:tcPr marL="80189" marR="80189" marT="40094" marB="40094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AU" sz="1200" dirty="0"/>
                    </a:p>
                  </a:txBody>
                  <a:tcPr marL="80189" marR="80189" marT="40094" marB="40094"/>
                </a:tc>
                <a:extLst>
                  <a:ext uri="{0D108BD9-81ED-4DB2-BD59-A6C34878D82A}">
                    <a16:rowId xmlns:a16="http://schemas.microsoft.com/office/drawing/2014/main" val="1503607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9849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Global Settlement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546" y="1773936"/>
            <a:ext cx="10255425" cy="5541264"/>
          </a:xfrm>
        </p:spPr>
        <p:txBody>
          <a:bodyPr>
            <a:normAutofit/>
          </a:bodyPr>
          <a:lstStyle/>
          <a:p>
            <a:r>
              <a:rPr lang="en-AU" dirty="0"/>
              <a:t>AEMO lodged a rule change to the AEMC, proposing that global settlement be implemented to replace settlement-by-difference in the NEM: </a:t>
            </a:r>
            <a:r>
              <a:rPr lang="en-AU" sz="1984" dirty="0">
                <a:hlinkClick r:id="rId2"/>
              </a:rPr>
              <a:t>https://www.aemc.gov.au/rule-changes/global-settlement-and-market-reconciliation</a:t>
            </a:r>
            <a:r>
              <a:rPr lang="en-AU" sz="1984" dirty="0"/>
              <a:t> </a:t>
            </a:r>
          </a:p>
          <a:p>
            <a:r>
              <a:rPr lang="en-AU" dirty="0"/>
              <a:t>If the rule is made, the change will be accommodated in the 5MS program. It primarily involves:</a:t>
            </a:r>
          </a:p>
          <a:p>
            <a:pPr lvl="1"/>
            <a:r>
              <a:rPr lang="en-AU" dirty="0"/>
              <a:t>The local retailer role no longer being required for settlement i.e. all retailers have the same settlement arrangements</a:t>
            </a:r>
          </a:p>
          <a:p>
            <a:pPr lvl="1"/>
            <a:r>
              <a:rPr lang="en-AU" dirty="0"/>
              <a:t>AEMO requiring meter data for all connection points</a:t>
            </a:r>
          </a:p>
          <a:p>
            <a:pPr lvl="1"/>
            <a:r>
              <a:rPr lang="en-AU" dirty="0"/>
              <a:t>AEMO calculating </a:t>
            </a:r>
            <a:r>
              <a:rPr lang="en-AU" i="1" dirty="0"/>
              <a:t>unaccounted for energy</a:t>
            </a:r>
            <a:r>
              <a:rPr lang="en-AU" dirty="0"/>
              <a:t> (UFE) which is recovered from retailers operating in each area</a:t>
            </a:r>
          </a:p>
          <a:p>
            <a:r>
              <a:rPr lang="en-AU" dirty="0"/>
              <a:t>Draft determination and draft rule were published on 30 August</a:t>
            </a:r>
          </a:p>
          <a:p>
            <a:r>
              <a:rPr lang="en-AU" dirty="0"/>
              <a:t>Final determination and final rule are expected to be published next Thursday, 6 December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1952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1E54A-1CF9-48B0-91FE-501CC87C6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546" y="150494"/>
            <a:ext cx="9504381" cy="1310695"/>
          </a:xfrm>
        </p:spPr>
        <p:txBody>
          <a:bodyPr/>
          <a:lstStyle/>
          <a:p>
            <a:r>
              <a:rPr lang="en-AU" dirty="0"/>
              <a:t>Global Settlement – overview of </a:t>
            </a:r>
            <a:r>
              <a:rPr lang="en-AU" i="1" dirty="0"/>
              <a:t>draft</a:t>
            </a:r>
            <a:r>
              <a:rPr lang="en-AU" dirty="0"/>
              <a:t> rule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DFF68-0B99-4173-A488-D6A79E927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546" y="1534160"/>
            <a:ext cx="10255425" cy="57993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AU" dirty="0">
                <a:solidFill>
                  <a:srgbClr val="FF0000"/>
                </a:solidFill>
              </a:rPr>
              <a:t>NOTE: the following items relate to the </a:t>
            </a:r>
            <a:r>
              <a:rPr lang="en-AU" i="1" u="sng" dirty="0">
                <a:solidFill>
                  <a:srgbClr val="FF0000"/>
                </a:solidFill>
              </a:rPr>
              <a:t>draft</a:t>
            </a:r>
            <a:r>
              <a:rPr lang="en-AU" i="1" dirty="0">
                <a:solidFill>
                  <a:srgbClr val="FF0000"/>
                </a:solidFill>
              </a:rPr>
              <a:t> </a:t>
            </a:r>
            <a:r>
              <a:rPr lang="en-AU" dirty="0">
                <a:solidFill>
                  <a:srgbClr val="FF0000"/>
                </a:solidFill>
              </a:rPr>
              <a:t>Global Settlement rule and may be subject to change as a result of AEMC deliberations. Final rule is expected on Thursday, 6 December 2018.</a:t>
            </a:r>
          </a:p>
          <a:p>
            <a:endParaRPr lang="en-AU" dirty="0"/>
          </a:p>
          <a:p>
            <a:r>
              <a:rPr lang="en-AU" dirty="0"/>
              <a:t>UFE to be allocated at the local area (DNSP network) level</a:t>
            </a:r>
          </a:p>
          <a:p>
            <a:r>
              <a:rPr lang="en-AU" dirty="0"/>
              <a:t>Virtual transmission nodes are retained. DNSPs using VTNs will need to provide more information to AEMO</a:t>
            </a:r>
          </a:p>
          <a:p>
            <a:r>
              <a:rPr lang="en-AU" dirty="0"/>
              <a:t>Off-market unmetered loads (non-type 7) to be included in AEMO’s settlements processes </a:t>
            </a:r>
          </a:p>
          <a:p>
            <a:r>
              <a:rPr lang="en-AU" dirty="0"/>
              <a:t>Alignment with 5MS:</a:t>
            </a:r>
          </a:p>
          <a:p>
            <a:pPr lvl="1"/>
            <a:r>
              <a:rPr lang="en-AU" dirty="0"/>
              <a:t>Commencement on 1 July 2021</a:t>
            </a:r>
          </a:p>
          <a:p>
            <a:pPr lvl="1"/>
            <a:r>
              <a:rPr lang="en-AU" dirty="0"/>
              <a:t>AEMO to update its relevant procedures by 1 December 2019</a:t>
            </a:r>
          </a:p>
          <a:p>
            <a:r>
              <a:rPr lang="en-AU" dirty="0"/>
              <a:t>AEMO to be provided with NMI to TNI mapping</a:t>
            </a:r>
          </a:p>
          <a:p>
            <a:r>
              <a:rPr lang="en-AU" dirty="0"/>
              <a:t>This will allow AEMO to calculate and publish UFE from 1 July 2020 (12 months prior to the GS rule commencing)</a:t>
            </a:r>
          </a:p>
          <a:p>
            <a:r>
              <a:rPr lang="en-AU" b="1" dirty="0"/>
              <a:t>AEMO will engage through the PWG and SWG on the procedure and system impacts</a:t>
            </a:r>
          </a:p>
        </p:txBody>
      </p:sp>
    </p:spTree>
    <p:extLst>
      <p:ext uri="{BB962C8B-B14F-4D97-AF65-F5344CB8AC3E}">
        <p14:creationId xmlns:p14="http://schemas.microsoft.com/office/powerpoint/2010/main" val="2211287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9DB5817-0F41-4E8A-AB6E-1B6851A45D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Program overview</a:t>
            </a:r>
            <a:br>
              <a:rPr lang="en-AU" dirty="0"/>
            </a:b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F4219A2-5D79-4E54-A0BA-051ECF115A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Graeme Windley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80E16-043C-4A42-961A-F292EDF45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25531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EMO PPT 2018">
      <a:dk1>
        <a:srgbClr val="222324"/>
      </a:dk1>
      <a:lt1>
        <a:srgbClr val="FFFFFF"/>
      </a:lt1>
      <a:dk2>
        <a:srgbClr val="000000"/>
      </a:dk2>
      <a:lt2>
        <a:srgbClr val="E0E8EA"/>
      </a:lt2>
      <a:accent1>
        <a:srgbClr val="C41230"/>
      </a:accent1>
      <a:accent2>
        <a:srgbClr val="360F3C"/>
      </a:accent2>
      <a:accent3>
        <a:srgbClr val="F37421"/>
      </a:accent3>
      <a:accent4>
        <a:srgbClr val="FFC222"/>
      </a:accent4>
      <a:accent5>
        <a:srgbClr val="82859C"/>
      </a:accent5>
      <a:accent6>
        <a:srgbClr val="B3E0EE"/>
      </a:accent6>
      <a:hlink>
        <a:srgbClr val="C41230"/>
      </a:hlink>
      <a:folHlink>
        <a:srgbClr val="C41230"/>
      </a:folHlink>
    </a:clrScheme>
    <a:fontScheme name="Tw Cen MT">
      <a:maj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 A4 v2.potx" id="{56C674FB-5903-4E08-9F7A-81B5291517EA}" vid="{3EC44A36-076D-48EC-9FED-1333FF1338B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E2964DDED0EC4A8D459028649F1056" ma:contentTypeVersion="9" ma:contentTypeDescription="Create a new document." ma:contentTypeScope="" ma:versionID="27127d227ca6605b988fabbc9f61fe32">
  <xsd:schema xmlns:xsd="http://www.w3.org/2001/XMLSchema" xmlns:xs="http://www.w3.org/2001/XMLSchema" xmlns:p="http://schemas.microsoft.com/office/2006/metadata/properties" xmlns:ns2="99eba8f5-7fec-4c00-afe1-f2f2944c28a7" xmlns:ns3="ff08f022-2cdc-49e5-914c-f7e666dadb4c" targetNamespace="http://schemas.microsoft.com/office/2006/metadata/properties" ma:root="true" ma:fieldsID="36ee1c2a545b8609ba4ad83a8c08c771" ns2:_="" ns3:_="">
    <xsd:import namespace="99eba8f5-7fec-4c00-afe1-f2f2944c28a7"/>
    <xsd:import namespace="ff08f022-2cdc-49e5-914c-f7e666dadb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eba8f5-7fec-4c00-afe1-f2f2944c28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08f022-2cdc-49e5-914c-f7e666dadb4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99398EC-15F9-402A-BD60-4A7835B2C7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9eba8f5-7fec-4c00-afe1-f2f2944c28a7"/>
    <ds:schemaRef ds:uri="ff08f022-2cdc-49e5-914c-f7e666dadb4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1B58D7C-F3BD-4BE0-85CB-D36468012E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261CE80-04B0-4325-95A9-E7D555045A4F}">
  <ds:schemaRefs>
    <ds:schemaRef ds:uri="http://schemas.openxmlformats.org/package/2006/metadata/core-properties"/>
    <ds:schemaRef ds:uri="http://purl.org/dc/elements/1.1/"/>
    <ds:schemaRef ds:uri="http://www.w3.org/XML/1998/namespace"/>
    <ds:schemaRef ds:uri="http://purl.org/dc/dcmitype/"/>
    <ds:schemaRef ds:uri="http://purl.org/dc/terms/"/>
    <ds:schemaRef ds:uri="http://schemas.microsoft.com/office/2006/documentManagement/types"/>
    <ds:schemaRef ds:uri="http://schemas.microsoft.com/office/infopath/2007/PartnerControls"/>
    <ds:schemaRef ds:uri="a14523ce-dede-483e-883a-2d83261080bd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AEMO presentation 2018 A4</Template>
  <TotalTime>92152</TotalTime>
  <Words>2562</Words>
  <Application>Microsoft Office PowerPoint</Application>
  <PresentationFormat>Custom</PresentationFormat>
  <Paragraphs>476</Paragraphs>
  <Slides>43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Five-Minute Settlement Program: Vendor Briefing Session </vt:lpstr>
      <vt:lpstr>Introduction, agenda &amp; housekeeping</vt:lpstr>
      <vt:lpstr>Five-Minute Settlement and Global Settlement rule overview </vt:lpstr>
      <vt:lpstr>Current settlement arrangements</vt:lpstr>
      <vt:lpstr>Five-minute settlement</vt:lpstr>
      <vt:lpstr>Impact to participants</vt:lpstr>
      <vt:lpstr>Global Settlement</vt:lpstr>
      <vt:lpstr>Global Settlement – overview of draft rule</vt:lpstr>
      <vt:lpstr>Program overview </vt:lpstr>
      <vt:lpstr>Program Conceptual Timeline</vt:lpstr>
      <vt:lpstr>High-level status</vt:lpstr>
      <vt:lpstr>Procedures overview </vt:lpstr>
      <vt:lpstr>Procedures - packaging</vt:lpstr>
      <vt:lpstr>Systems approach </vt:lpstr>
      <vt:lpstr>Systems Working Group (SWG)</vt:lpstr>
      <vt:lpstr>Requirements and Design</vt:lpstr>
      <vt:lpstr>Focus Groups</vt:lpstr>
      <vt:lpstr>High-Level Impact Assessment (HLIA) Document</vt:lpstr>
      <vt:lpstr>HLIA Excerpt</vt:lpstr>
      <vt:lpstr>Technical Specifications</vt:lpstr>
      <vt:lpstr>Accessing Information</vt:lpstr>
      <vt:lpstr>External Testing </vt:lpstr>
      <vt:lpstr>External Test Environments</vt:lpstr>
      <vt:lpstr>Proposed Timeline </vt:lpstr>
      <vt:lpstr>System Workstream - Metering</vt:lpstr>
      <vt:lpstr>System Workstream - Dispatch</vt:lpstr>
      <vt:lpstr>System Workstream – Settlement and Operations</vt:lpstr>
      <vt:lpstr>System and interface changes </vt:lpstr>
      <vt:lpstr>NEM Retail System Change Heatmap * Change likely based on PWG outcomes</vt:lpstr>
      <vt:lpstr>NEM Wholesale System Change Heatmap * Change likely based on PWG outcomes</vt:lpstr>
      <vt:lpstr>API Approach</vt:lpstr>
      <vt:lpstr>FTP Interfaces</vt:lpstr>
      <vt:lpstr>Metering </vt:lpstr>
      <vt:lpstr>B2M Meter Data </vt:lpstr>
      <vt:lpstr>CATS/MDM Processes</vt:lpstr>
      <vt:lpstr>Settlement </vt:lpstr>
      <vt:lpstr>Settlement</vt:lpstr>
      <vt:lpstr>Dispatch and Power Systems </vt:lpstr>
      <vt:lpstr>Bids/Offers</vt:lpstr>
      <vt:lpstr>Dispatch / Predispatch / PASA</vt:lpstr>
      <vt:lpstr>Spot Price</vt:lpstr>
      <vt:lpstr>Questions and next steps </vt:lpstr>
      <vt:lpstr>PowerPoint Presentation</vt:lpstr>
    </vt:vector>
  </TitlesOfParts>
  <Company>AEMO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Energy, Information and Control</dc:title>
  <dc:creator>AEMO</dc:creator>
  <cp:lastModifiedBy>Hamish McNeish</cp:lastModifiedBy>
  <cp:revision>125</cp:revision>
  <cp:lastPrinted>2018-05-23T08:16:40Z</cp:lastPrinted>
  <dcterms:created xsi:type="dcterms:W3CDTF">2018-03-14T04:52:00Z</dcterms:created>
  <dcterms:modified xsi:type="dcterms:W3CDTF">2021-06-04T05:26:20Z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0x010100A0E2964DDED0EC4A8D459028649F1056</vt:lpwstr>
  </property>
  <property fmtid="{D5CDD505-2E9C-101B-9397-08002B2CF9AE}" pid="3" name="_dlc_DocIdItemGuid">
    <vt:lpwstr>1a988aef-2b32-4f80-a724-067737cbe188</vt:lpwstr>
  </property>
  <property fmtid="{D5CDD505-2E9C-101B-9397-08002B2CF9AE}" pid="4" name="AEMODocumentType">
    <vt:lpwstr>1;#Operational Record|859762f2-4462-42eb-9744-c955c7e2c540</vt:lpwstr>
  </property>
  <property fmtid="{D5CDD505-2E9C-101B-9397-08002B2CF9AE}" pid="5" name="AEMOKeywords">
    <vt:lpwstr/>
  </property>
</Properties>
</file>