
<file path=[Content_Types].xml><?xml version="1.0" encoding="utf-8"?>
<Types xmlns="http://schemas.openxmlformats.org/package/2006/content-types">
  <Default Extension="png" ContentType="image/png"/>
  <Default Extension="bin" ContentType="application/vnd.openxmlformats-officedocument.oleObject"/>
  <Default Extension="vsd" ContentType="application/vnd.visio"/>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 id="2147483668" r:id="rId8"/>
  </p:sldMasterIdLst>
  <p:notesMasterIdLst>
    <p:notesMasterId r:id="rId23"/>
  </p:notesMasterIdLst>
  <p:handoutMasterIdLst>
    <p:handoutMasterId r:id="rId24"/>
  </p:handoutMasterIdLst>
  <p:sldIdLst>
    <p:sldId id="256" r:id="rId9"/>
    <p:sldId id="261" r:id="rId10"/>
    <p:sldId id="266" r:id="rId11"/>
    <p:sldId id="265" r:id="rId12"/>
    <p:sldId id="269" r:id="rId13"/>
    <p:sldId id="268" r:id="rId14"/>
    <p:sldId id="272" r:id="rId15"/>
    <p:sldId id="275" r:id="rId16"/>
    <p:sldId id="276" r:id="rId17"/>
    <p:sldId id="270" r:id="rId18"/>
    <p:sldId id="271" r:id="rId19"/>
    <p:sldId id="273" r:id="rId20"/>
    <p:sldId id="274" r:id="rId21"/>
    <p:sldId id="267" r:id="rId22"/>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364" autoAdjust="0"/>
  </p:normalViewPr>
  <p:slideViewPr>
    <p:cSldViewPr>
      <p:cViewPr varScale="1">
        <p:scale>
          <a:sx n="92" d="100"/>
          <a:sy n="92" d="100"/>
        </p:scale>
        <p:origin x="2148" y="84"/>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842" y="-10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2.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1.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3.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8FCBEE0F-9B4D-491C-84BB-3E9E0070B385}" type="datetime6">
              <a:rPr lang="en-AU" smtClean="0"/>
              <a:pPr/>
              <a:t>November 16</a:t>
            </a:fld>
            <a:endParaRPr lang="en-AU"/>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EA99B4BD-713B-4495-9D01-E8924967338D}" type="slidenum">
              <a:rPr lang="en-AU" smtClean="0"/>
              <a:pPr/>
              <a:t>‹#›</a:t>
            </a:fld>
            <a:endParaRPr lang="en-AU"/>
          </a:p>
        </p:txBody>
      </p:sp>
    </p:spTree>
    <p:extLst>
      <p:ext uri="{BB962C8B-B14F-4D97-AF65-F5344CB8AC3E}">
        <p14:creationId xmlns:p14="http://schemas.microsoft.com/office/powerpoint/2010/main" val="382584302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3ACC81A-B302-4C12-B328-398E6FA12FC5}" type="datetime6">
              <a:rPr lang="en-AU" smtClean="0"/>
              <a:pPr/>
              <a:t>November 16</a:t>
            </a:fld>
            <a:endParaRPr lang="en-AU"/>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6CE55DB7-4594-4DFF-AA9B-D4C01173DE38}" type="slidenum">
              <a:rPr lang="en-AU" smtClean="0"/>
              <a:pPr/>
              <a:t>‹#›</a:t>
            </a:fld>
            <a:endParaRPr lang="en-AU"/>
          </a:p>
        </p:txBody>
      </p:sp>
    </p:spTree>
    <p:extLst>
      <p:ext uri="{BB962C8B-B14F-4D97-AF65-F5344CB8AC3E}">
        <p14:creationId xmlns:p14="http://schemas.microsoft.com/office/powerpoint/2010/main" val="9972088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Title-Page-Red.jpg"/>
          <p:cNvPicPr>
            <a:picLocks/>
          </p:cNvPicPr>
          <p:nvPr userDrawn="1"/>
        </p:nvPicPr>
        <p:blipFill>
          <a:blip r:embed="rId2" cstate="print"/>
          <a:stretch>
            <a:fillRect/>
          </a:stretch>
        </p:blipFill>
        <p:spPr>
          <a:xfrm>
            <a:off x="0" y="0"/>
            <a:ext cx="9147600" cy="6865200"/>
          </a:xfrm>
          <a:prstGeom prst="rect">
            <a:avLst/>
          </a:prstGeom>
        </p:spPr>
      </p:pic>
      <p:sp>
        <p:nvSpPr>
          <p:cNvPr id="2" name="Title 1"/>
          <p:cNvSpPr>
            <a:spLocks noGrp="1"/>
          </p:cNvSpPr>
          <p:nvPr>
            <p:ph type="ctrTitle" hasCustomPrompt="1"/>
          </p:nvPr>
        </p:nvSpPr>
        <p:spPr>
          <a:xfrm>
            <a:off x="714348" y="500042"/>
            <a:ext cx="7772400" cy="1470025"/>
          </a:xfrm>
        </p:spPr>
        <p:txBody>
          <a:bodyPr anchor="b">
            <a:normAutofit/>
          </a:bodyPr>
          <a:lstStyle>
            <a:lvl1pPr algn="l">
              <a:defRPr sz="3000" cap="all" baseline="0">
                <a:solidFill>
                  <a:schemeClr val="accent3"/>
                </a:solidFill>
              </a:defRPr>
            </a:lvl1pPr>
          </a:lstStyle>
          <a:p>
            <a:r>
              <a:rPr lang="en-US" dirty="0" smtClean="0"/>
              <a:t>CLICK TO EDIT MASTER TITLE STYLE</a:t>
            </a:r>
            <a:endParaRPr lang="en-AU" dirty="0"/>
          </a:p>
        </p:txBody>
      </p:sp>
      <p:sp>
        <p:nvSpPr>
          <p:cNvPr id="3" name="Subtitle 2"/>
          <p:cNvSpPr>
            <a:spLocks noGrp="1"/>
          </p:cNvSpPr>
          <p:nvPr>
            <p:ph type="subTitle" idx="1" hasCustomPrompt="1"/>
          </p:nvPr>
        </p:nvSpPr>
        <p:spPr>
          <a:xfrm>
            <a:off x="714348" y="2214554"/>
            <a:ext cx="6400800" cy="500066"/>
          </a:xfrm>
        </p:spPr>
        <p:txBody>
          <a:bodyPr anchor="b">
            <a:normAutofit/>
          </a:bodyPr>
          <a:lstStyle>
            <a:lvl1pPr marL="0" indent="0" algn="l">
              <a:buNone/>
              <a:defRPr sz="20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October 09</a:t>
            </a:r>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ilver Section Header">
    <p:spTree>
      <p:nvGrpSpPr>
        <p:cNvPr id="1" name=""/>
        <p:cNvGrpSpPr/>
        <p:nvPr/>
      </p:nvGrpSpPr>
      <p:grpSpPr>
        <a:xfrm>
          <a:off x="0" y="0"/>
          <a:ext cx="0" cy="0"/>
          <a:chOff x="0" y="0"/>
          <a:chExt cx="0" cy="0"/>
        </a:xfrm>
      </p:grpSpPr>
      <p:pic>
        <p:nvPicPr>
          <p:cNvPr id="4" name="Picture 3" descr="silver lines.JPG"/>
          <p:cNvPicPr>
            <a:picLocks noChangeAspect="1"/>
          </p:cNvPicPr>
          <p:nvPr/>
        </p:nvPicPr>
        <p:blipFill>
          <a:blip r:embed="rId2" cstate="print"/>
          <a:stretch>
            <a:fillRect/>
          </a:stretch>
        </p:blipFill>
        <p:spPr>
          <a:xfrm>
            <a:off x="1" y="-14257"/>
            <a:ext cx="9144000" cy="6872258"/>
          </a:xfrm>
          <a:prstGeom prst="rect">
            <a:avLst/>
          </a:prstGeom>
        </p:spPr>
      </p:pic>
      <p:sp>
        <p:nvSpPr>
          <p:cNvPr id="2" name="Title 1"/>
          <p:cNvSpPr>
            <a:spLocks noGrp="1"/>
          </p:cNvSpPr>
          <p:nvPr>
            <p:ph type="title"/>
          </p:nvPr>
        </p:nvSpPr>
        <p:spPr>
          <a:xfrm>
            <a:off x="500034" y="428604"/>
            <a:ext cx="6429420" cy="714380"/>
          </a:xfrm>
        </p:spPr>
        <p:txBody>
          <a:bodyPr anchor="b">
            <a:normAutofit/>
          </a:bodyPr>
          <a:lstStyle>
            <a:lvl1pPr algn="l">
              <a:defRPr sz="2400" b="0" cap="all" baseline="0">
                <a:solidFill>
                  <a:schemeClr val="tx1"/>
                </a:solidFill>
              </a:defRPr>
            </a:lvl1pPr>
          </a:lstStyle>
          <a:p>
            <a:r>
              <a:rPr lang="en-US" smtClean="0"/>
              <a:t>Click to edit Master title style</a:t>
            </a:r>
            <a:endParaRPr lang="en-AU" dirty="0"/>
          </a:p>
        </p:txBody>
      </p:sp>
      <p:pic>
        <p:nvPicPr>
          <p:cNvPr id="6" name="Picture 5" descr="Header 1"/>
          <p:cNvPicPr/>
          <p:nvPr/>
        </p:nvPicPr>
        <p:blipFill>
          <a:blip r:embed="rId3" cstate="print"/>
          <a:srcRect/>
          <a:stretch>
            <a:fillRect/>
          </a:stretch>
        </p:blipFill>
        <p:spPr bwMode="auto">
          <a:xfrm>
            <a:off x="7000892" y="571480"/>
            <a:ext cx="1428760" cy="428628"/>
          </a:xfrm>
          <a:prstGeom prst="rect">
            <a:avLst/>
          </a:prstGeom>
          <a:solidFill>
            <a:srgbClr val="FFFFFF"/>
          </a:solidFill>
          <a:ln w="9525">
            <a:noFill/>
            <a:miter lim="800000"/>
            <a:headEnd/>
            <a:tailEnd/>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genda Layout">
    <p:spTree>
      <p:nvGrpSpPr>
        <p:cNvPr id="1" name=""/>
        <p:cNvGrpSpPr/>
        <p:nvPr/>
      </p:nvGrpSpPr>
      <p:grpSpPr>
        <a:xfrm>
          <a:off x="0" y="0"/>
          <a:ext cx="0" cy="0"/>
          <a:chOff x="0" y="0"/>
          <a:chExt cx="0" cy="0"/>
        </a:xfrm>
      </p:grpSpPr>
      <p:pic>
        <p:nvPicPr>
          <p:cNvPr id="7" name="Picture 6" descr="red lines.bmp"/>
          <p:cNvPicPr>
            <a:picLocks noChangeAspect="1"/>
          </p:cNvPicPr>
          <p:nvPr/>
        </p:nvPicPr>
        <p:blipFill>
          <a:blip r:embed="rId2" cstate="print"/>
          <a:stretch>
            <a:fillRect/>
          </a:stretch>
        </p:blipFill>
        <p:spPr>
          <a:xfrm>
            <a:off x="1" y="0"/>
            <a:ext cx="9144032" cy="6858000"/>
          </a:xfrm>
          <a:prstGeom prst="rect">
            <a:avLst/>
          </a:prstGeom>
        </p:spPr>
      </p:pic>
      <p:sp>
        <p:nvSpPr>
          <p:cNvPr id="2" name="Title 1"/>
          <p:cNvSpPr>
            <a:spLocks noGrp="1"/>
          </p:cNvSpPr>
          <p:nvPr>
            <p:ph type="title"/>
          </p:nvPr>
        </p:nvSpPr>
        <p:spPr>
          <a:xfrm>
            <a:off x="500034" y="428604"/>
            <a:ext cx="6429420" cy="714380"/>
          </a:xfrm>
        </p:spPr>
        <p:txBody>
          <a:bodyPr anchor="b">
            <a:normAutofit/>
          </a:bodyPr>
          <a:lstStyle>
            <a:lvl1pPr algn="l">
              <a:defRPr sz="2400" b="0" cap="all" baseline="0">
                <a:solidFill>
                  <a:schemeClr val="tx1"/>
                </a:solidFill>
              </a:defRPr>
            </a:lvl1pPr>
          </a:lstStyle>
          <a:p>
            <a:r>
              <a:rPr lang="en-US" smtClean="0"/>
              <a:t>Click to edit Master title style</a:t>
            </a:r>
            <a:endParaRPr lang="en-AU" dirty="0"/>
          </a:p>
        </p:txBody>
      </p:sp>
      <p:sp>
        <p:nvSpPr>
          <p:cNvPr id="5" name="Text Placeholder 4"/>
          <p:cNvSpPr>
            <a:spLocks noGrp="1"/>
          </p:cNvSpPr>
          <p:nvPr>
            <p:ph type="body" sz="quarter" idx="10"/>
          </p:nvPr>
        </p:nvSpPr>
        <p:spPr>
          <a:xfrm>
            <a:off x="500063" y="1428750"/>
            <a:ext cx="7858125" cy="4714875"/>
          </a:xfrm>
        </p:spPr>
        <p:txBody>
          <a:bodyPr/>
          <a:lstStyle>
            <a:lvl1pPr marL="457200" indent="-457200">
              <a:buFont typeface="+mj-lt"/>
              <a:buAutoNum type="arabicPeriod"/>
              <a:defRPr>
                <a:solidFill>
                  <a:schemeClr val="tx1"/>
                </a:solidFill>
              </a:defRPr>
            </a:lvl1pPr>
            <a:lvl2pPr marL="820738" indent="-457200">
              <a:buFont typeface="+mj-lt"/>
              <a:buAutoNum type="arabicPeriod"/>
              <a:defRPr>
                <a:solidFill>
                  <a:schemeClr val="tx1"/>
                </a:solidFill>
              </a:defRPr>
            </a:lvl2pPr>
            <a:lvl3pPr>
              <a:buFont typeface="Arial" pitchFamily="34" charset="0"/>
              <a:buChar char="•"/>
              <a:defRPr>
                <a:solidFill>
                  <a:schemeClr val="tx1"/>
                </a:solidFill>
              </a:defRPr>
            </a:lvl3pPr>
            <a:lvl4pPr>
              <a:buFont typeface="Courier New" pitchFamily="49" charset="0"/>
              <a:buChar char="o"/>
              <a:defRPr>
                <a:solidFill>
                  <a:schemeClr val="tx1"/>
                </a:solidFill>
              </a:defRPr>
            </a:lvl4pPr>
            <a:lvl5pPr>
              <a:buFont typeface="Wingdings" pitchFamily="2" charset="2"/>
              <a:buChar char="Ø"/>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pic>
        <p:nvPicPr>
          <p:cNvPr id="8" name="Picture 7" descr="Header 1"/>
          <p:cNvPicPr/>
          <p:nvPr/>
        </p:nvPicPr>
        <p:blipFill>
          <a:blip r:embed="rId3" cstate="print"/>
          <a:srcRect/>
          <a:stretch>
            <a:fillRect/>
          </a:stretch>
        </p:blipFill>
        <p:spPr bwMode="auto">
          <a:xfrm>
            <a:off x="7000892" y="571480"/>
            <a:ext cx="1428760" cy="428628"/>
          </a:xfrm>
          <a:prstGeom prst="rect">
            <a:avLst/>
          </a:prstGeom>
          <a:solidFill>
            <a:srgbClr val="FFFFFF"/>
          </a:solidFill>
          <a:ln w="9525">
            <a:noFill/>
            <a:miter lim="800000"/>
            <a:headEnd/>
            <a:tailEnd/>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lver Agenda Layout">
    <p:spTree>
      <p:nvGrpSpPr>
        <p:cNvPr id="1" name=""/>
        <p:cNvGrpSpPr/>
        <p:nvPr/>
      </p:nvGrpSpPr>
      <p:grpSpPr>
        <a:xfrm>
          <a:off x="0" y="0"/>
          <a:ext cx="0" cy="0"/>
          <a:chOff x="0" y="0"/>
          <a:chExt cx="0" cy="0"/>
        </a:xfrm>
      </p:grpSpPr>
      <p:pic>
        <p:nvPicPr>
          <p:cNvPr id="6" name="Picture 5" descr="silver lines.JPG"/>
          <p:cNvPicPr>
            <a:picLocks noChangeAspect="1"/>
          </p:cNvPicPr>
          <p:nvPr/>
        </p:nvPicPr>
        <p:blipFill>
          <a:blip r:embed="rId2" cstate="print"/>
          <a:stretch>
            <a:fillRect/>
          </a:stretch>
        </p:blipFill>
        <p:spPr>
          <a:xfrm>
            <a:off x="1" y="-14257"/>
            <a:ext cx="9144000" cy="6872258"/>
          </a:xfrm>
          <a:prstGeom prst="rect">
            <a:avLst/>
          </a:prstGeom>
        </p:spPr>
      </p:pic>
      <p:pic>
        <p:nvPicPr>
          <p:cNvPr id="8" name="Picture 7" descr="Header 1"/>
          <p:cNvPicPr/>
          <p:nvPr/>
        </p:nvPicPr>
        <p:blipFill>
          <a:blip r:embed="rId3" cstate="print"/>
          <a:srcRect/>
          <a:stretch>
            <a:fillRect/>
          </a:stretch>
        </p:blipFill>
        <p:spPr bwMode="auto">
          <a:xfrm>
            <a:off x="7000892" y="571480"/>
            <a:ext cx="1428760" cy="428628"/>
          </a:xfrm>
          <a:prstGeom prst="rect">
            <a:avLst/>
          </a:prstGeom>
          <a:solidFill>
            <a:srgbClr val="FFFFFF"/>
          </a:solidFill>
          <a:ln w="9525">
            <a:noFill/>
            <a:miter lim="800000"/>
            <a:headEnd/>
            <a:tailEnd/>
          </a:ln>
        </p:spPr>
      </p:pic>
      <p:sp>
        <p:nvSpPr>
          <p:cNvPr id="2" name="Title 1"/>
          <p:cNvSpPr>
            <a:spLocks noGrp="1"/>
          </p:cNvSpPr>
          <p:nvPr>
            <p:ph type="title"/>
          </p:nvPr>
        </p:nvSpPr>
        <p:spPr>
          <a:xfrm>
            <a:off x="500034" y="428604"/>
            <a:ext cx="6357982" cy="714380"/>
          </a:xfrm>
        </p:spPr>
        <p:txBody>
          <a:bodyPr anchor="b">
            <a:normAutofit/>
          </a:bodyPr>
          <a:lstStyle>
            <a:lvl1pPr algn="l">
              <a:defRPr sz="2400" b="0" cap="all" baseline="0">
                <a:solidFill>
                  <a:schemeClr val="tx1"/>
                </a:solidFill>
              </a:defRPr>
            </a:lvl1pPr>
          </a:lstStyle>
          <a:p>
            <a:r>
              <a:rPr lang="en-US" smtClean="0"/>
              <a:t>Click to edit Master title style</a:t>
            </a:r>
            <a:endParaRPr lang="en-AU" dirty="0"/>
          </a:p>
        </p:txBody>
      </p:sp>
      <p:sp>
        <p:nvSpPr>
          <p:cNvPr id="5" name="Text Placeholder 4"/>
          <p:cNvSpPr>
            <a:spLocks noGrp="1"/>
          </p:cNvSpPr>
          <p:nvPr>
            <p:ph type="body" sz="quarter" idx="10"/>
          </p:nvPr>
        </p:nvSpPr>
        <p:spPr>
          <a:xfrm>
            <a:off x="500063" y="1428750"/>
            <a:ext cx="7858125" cy="4714875"/>
          </a:xfrm>
        </p:spPr>
        <p:txBody>
          <a:bodyPr/>
          <a:lstStyle>
            <a:lvl1pPr marL="457200" indent="-457200">
              <a:buFont typeface="+mj-lt"/>
              <a:buAutoNum type="arabicPeriod"/>
              <a:defRPr>
                <a:solidFill>
                  <a:schemeClr val="tx1"/>
                </a:solidFill>
              </a:defRPr>
            </a:lvl1pPr>
            <a:lvl2pPr marL="820738" indent="-457200">
              <a:buFont typeface="+mj-lt"/>
              <a:buAutoNum type="arabicPeriod"/>
              <a:defRPr>
                <a:solidFill>
                  <a:schemeClr val="tx1"/>
                </a:solidFill>
              </a:defRPr>
            </a:lvl2pPr>
            <a:lvl3pPr>
              <a:buFont typeface="Arial" pitchFamily="34" charset="0"/>
              <a:buChar char="•"/>
              <a:defRPr>
                <a:solidFill>
                  <a:schemeClr val="tx1"/>
                </a:solidFill>
              </a:defRPr>
            </a:lvl3pPr>
            <a:lvl4pPr>
              <a:buFont typeface="Courier New" pitchFamily="49" charset="0"/>
              <a:buChar char="o"/>
              <a:defRPr>
                <a:solidFill>
                  <a:schemeClr val="tx1"/>
                </a:solidFill>
              </a:defRPr>
            </a:lvl4pPr>
            <a:lvl5pPr>
              <a:buFont typeface="Wingdings" pitchFamily="2" charset="2"/>
              <a:buChar char="Ø"/>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Content Placeholder 2"/>
          <p:cNvSpPr>
            <a:spLocks noGrp="1"/>
          </p:cNvSpPr>
          <p:nvPr>
            <p:ph sz="half" idx="10"/>
          </p:nvPr>
        </p:nvSpPr>
        <p:spPr>
          <a:xfrm>
            <a:off x="4572000" y="1617681"/>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57200" y="1357298"/>
            <a:ext cx="4040188"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357298"/>
            <a:ext cx="4041775"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Divider-Red.jpg"/>
          <p:cNvPicPr>
            <a:picLocks/>
          </p:cNvPicPr>
          <p:nvPr userDrawn="1"/>
        </p:nvPicPr>
        <p:blipFill>
          <a:blip r:embed="rId2" cstate="print"/>
          <a:stretch>
            <a:fillRect/>
          </a:stretch>
        </p:blipFill>
        <p:spPr>
          <a:xfrm>
            <a:off x="0" y="0"/>
            <a:ext cx="9147600" cy="6865200"/>
          </a:xfrm>
          <a:prstGeom prst="rect">
            <a:avLst/>
          </a:prstGeom>
        </p:spPr>
      </p:pic>
      <p:sp>
        <p:nvSpPr>
          <p:cNvPr id="2" name="Title 1"/>
          <p:cNvSpPr>
            <a:spLocks noGrp="1"/>
          </p:cNvSpPr>
          <p:nvPr>
            <p:ph type="title"/>
          </p:nvPr>
        </p:nvSpPr>
        <p:spPr>
          <a:xfrm>
            <a:off x="500034" y="428604"/>
            <a:ext cx="7772400" cy="714380"/>
          </a:xfrm>
        </p:spPr>
        <p:txBody>
          <a:bodyPr anchor="b">
            <a:normAutofit/>
          </a:bodyPr>
          <a:lstStyle>
            <a:lvl1pPr algn="l">
              <a:defRPr sz="3000" b="0" cap="all" baseline="0"/>
            </a:lvl1pPr>
          </a:lstStyle>
          <a:p>
            <a:r>
              <a:rPr lang="en-US" smtClean="0"/>
              <a:t>Click to edit Master title style</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Layout">
    <p:spTree>
      <p:nvGrpSpPr>
        <p:cNvPr id="1" name=""/>
        <p:cNvGrpSpPr/>
        <p:nvPr/>
      </p:nvGrpSpPr>
      <p:grpSpPr>
        <a:xfrm>
          <a:off x="0" y="0"/>
          <a:ext cx="0" cy="0"/>
          <a:chOff x="0" y="0"/>
          <a:chExt cx="0" cy="0"/>
        </a:xfrm>
      </p:grpSpPr>
      <p:pic>
        <p:nvPicPr>
          <p:cNvPr id="7" name="Picture 6" descr="Divider-Red.jpg"/>
          <p:cNvPicPr>
            <a:picLocks/>
          </p:cNvPicPr>
          <p:nvPr userDrawn="1"/>
        </p:nvPicPr>
        <p:blipFill>
          <a:blip r:embed="rId2" cstate="print"/>
          <a:stretch>
            <a:fillRect/>
          </a:stretch>
        </p:blipFill>
        <p:spPr>
          <a:xfrm>
            <a:off x="0" y="0"/>
            <a:ext cx="9147600" cy="6865200"/>
          </a:xfrm>
          <a:prstGeom prst="rect">
            <a:avLst/>
          </a:prstGeom>
        </p:spPr>
      </p:pic>
      <p:sp>
        <p:nvSpPr>
          <p:cNvPr id="2" name="Title 1"/>
          <p:cNvSpPr>
            <a:spLocks noGrp="1"/>
          </p:cNvSpPr>
          <p:nvPr>
            <p:ph type="title"/>
          </p:nvPr>
        </p:nvSpPr>
        <p:spPr>
          <a:xfrm>
            <a:off x="500034" y="428604"/>
            <a:ext cx="7772400" cy="714380"/>
          </a:xfrm>
        </p:spPr>
        <p:txBody>
          <a:bodyPr anchor="b">
            <a:normAutofit/>
          </a:bodyPr>
          <a:lstStyle>
            <a:lvl1pPr algn="l">
              <a:defRPr sz="3000" b="0" cap="all" baseline="0"/>
            </a:lvl1pPr>
          </a:lstStyle>
          <a:p>
            <a:r>
              <a:rPr lang="en-US" smtClean="0"/>
              <a:t>Click to edit Master title style</a:t>
            </a:r>
            <a:endParaRPr lang="en-AU" dirty="0"/>
          </a:p>
        </p:txBody>
      </p:sp>
      <p:sp>
        <p:nvSpPr>
          <p:cNvPr id="5" name="Text Placeholder 4"/>
          <p:cNvSpPr>
            <a:spLocks noGrp="1"/>
          </p:cNvSpPr>
          <p:nvPr>
            <p:ph type="body" sz="quarter" idx="10"/>
          </p:nvPr>
        </p:nvSpPr>
        <p:spPr>
          <a:xfrm>
            <a:off x="500063" y="1428750"/>
            <a:ext cx="7858125" cy="4714875"/>
          </a:xfrm>
        </p:spPr>
        <p:txBody>
          <a:bodyPr/>
          <a:lstStyle>
            <a:lvl1pPr marL="457200" indent="-457200">
              <a:buFont typeface="+mj-lt"/>
              <a:buAutoNum type="arabicPeriod"/>
              <a:defRPr>
                <a:solidFill>
                  <a:schemeClr val="bg1"/>
                </a:solidFill>
              </a:defRPr>
            </a:lvl1pPr>
            <a:lvl2pPr marL="820738" indent="-457200">
              <a:buFont typeface="+mj-lt"/>
              <a:buAutoNum type="arabicPeriod"/>
              <a:defRPr>
                <a:solidFill>
                  <a:schemeClr val="bg1"/>
                </a:solidFill>
              </a:defRPr>
            </a:lvl2pPr>
            <a:lvl3pPr>
              <a:buFont typeface="Arial" pitchFamily="34" charset="0"/>
              <a:buChar char="•"/>
              <a:defRPr>
                <a:solidFill>
                  <a:schemeClr val="bg1"/>
                </a:solidFill>
              </a:defRPr>
            </a:lvl3pPr>
            <a:lvl4pPr>
              <a:buFont typeface="Courier New" pitchFamily="49" charset="0"/>
              <a:buChar char="o"/>
              <a:defRPr>
                <a:solidFill>
                  <a:schemeClr val="bg1"/>
                </a:solidFill>
              </a:defRPr>
            </a:lvl4pPr>
            <a:lvl5pPr>
              <a:buFont typeface="Wingdings" pitchFamily="2" charset="2"/>
              <a:buChar char="Ø"/>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457200" y="1357298"/>
            <a:ext cx="4040188"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2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357298"/>
            <a:ext cx="4041775"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2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5" name="Picture 4" descr="red lines.bmp"/>
          <p:cNvPicPr>
            <a:picLocks noChangeAspect="1"/>
          </p:cNvPicPr>
          <p:nvPr/>
        </p:nvPicPr>
        <p:blipFill>
          <a:blip r:embed="rId2" cstate="print"/>
          <a:stretch>
            <a:fillRect/>
          </a:stretch>
        </p:blipFill>
        <p:spPr>
          <a:xfrm>
            <a:off x="1" y="0"/>
            <a:ext cx="9144032" cy="6858000"/>
          </a:xfrm>
          <a:prstGeom prst="rect">
            <a:avLst/>
          </a:prstGeom>
        </p:spPr>
      </p:pic>
      <p:pic>
        <p:nvPicPr>
          <p:cNvPr id="6" name="Picture 5" descr="Header 1"/>
          <p:cNvPicPr/>
          <p:nvPr/>
        </p:nvPicPr>
        <p:blipFill>
          <a:blip r:embed="rId3" cstate="print"/>
          <a:srcRect/>
          <a:stretch>
            <a:fillRect/>
          </a:stretch>
        </p:blipFill>
        <p:spPr bwMode="auto">
          <a:xfrm>
            <a:off x="7000892" y="571480"/>
            <a:ext cx="1428760" cy="428628"/>
          </a:xfrm>
          <a:prstGeom prst="rect">
            <a:avLst/>
          </a:prstGeom>
          <a:solidFill>
            <a:srgbClr val="FFFFFF"/>
          </a:solidFill>
          <a:ln w="9525">
            <a:noFill/>
            <a:miter lim="800000"/>
            <a:headEnd/>
            <a:tailEnd/>
          </a:ln>
        </p:spPr>
      </p:pic>
      <p:sp>
        <p:nvSpPr>
          <p:cNvPr id="2" name="Title 1"/>
          <p:cNvSpPr>
            <a:spLocks noGrp="1"/>
          </p:cNvSpPr>
          <p:nvPr>
            <p:ph type="title"/>
          </p:nvPr>
        </p:nvSpPr>
        <p:spPr>
          <a:xfrm>
            <a:off x="500034" y="428604"/>
            <a:ext cx="6357982" cy="714380"/>
          </a:xfrm>
        </p:spPr>
        <p:txBody>
          <a:bodyPr anchor="b">
            <a:normAutofit/>
          </a:bodyPr>
          <a:lstStyle>
            <a:lvl1pPr algn="l">
              <a:defRPr sz="2400" b="0" cap="all" baseline="0">
                <a:solidFill>
                  <a:schemeClr val="tx1"/>
                </a:solidFill>
              </a:defRPr>
            </a:lvl1pPr>
          </a:lstStyle>
          <a:p>
            <a:r>
              <a:rPr lang="en-US" smtClean="0"/>
              <a:t>Click to edit Master title style</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4.jpe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Masthead-Generic.jpg"/>
          <p:cNvPicPr>
            <a:picLocks/>
          </p:cNvPicPr>
          <p:nvPr userDrawn="1"/>
        </p:nvPicPr>
        <p:blipFill>
          <a:blip r:embed="rId9" cstate="print"/>
          <a:stretch>
            <a:fillRect/>
          </a:stretch>
        </p:blipFill>
        <p:spPr>
          <a:xfrm>
            <a:off x="0" y="0"/>
            <a:ext cx="9147600" cy="1078992"/>
          </a:xfrm>
          <a:prstGeom prst="rect">
            <a:avLst/>
          </a:prstGeom>
        </p:spPr>
      </p:pic>
      <p:sp>
        <p:nvSpPr>
          <p:cNvPr id="2" name="Title Placeholder 1"/>
          <p:cNvSpPr>
            <a:spLocks noGrp="1"/>
          </p:cNvSpPr>
          <p:nvPr>
            <p:ph type="title"/>
          </p:nvPr>
        </p:nvSpPr>
        <p:spPr>
          <a:xfrm>
            <a:off x="457200" y="214290"/>
            <a:ext cx="6472254" cy="857256"/>
          </a:xfrm>
          <a:prstGeom prst="rect">
            <a:avLst/>
          </a:prstGeom>
        </p:spPr>
        <p:txBody>
          <a:bodyPr vert="horz" lIns="91440" tIns="45720" rIns="91440" bIns="45720" rtlCol="0" anchor="b">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357298"/>
            <a:ext cx="8229600" cy="476886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TextBox 7"/>
          <p:cNvSpPr txBox="1"/>
          <p:nvPr userDrawn="1"/>
        </p:nvSpPr>
        <p:spPr>
          <a:xfrm>
            <a:off x="7543792" y="6357958"/>
            <a:ext cx="1143008" cy="261610"/>
          </a:xfrm>
          <a:prstGeom prst="rect">
            <a:avLst/>
          </a:prstGeom>
          <a:noFill/>
        </p:spPr>
        <p:txBody>
          <a:bodyPr wrap="square" rtlCol="0">
            <a:spAutoFit/>
          </a:bodyPr>
          <a:lstStyle/>
          <a:p>
            <a:pPr algn="r"/>
            <a:r>
              <a:rPr lang="en-AU" sz="1100" dirty="0" smtClean="0"/>
              <a:t>SLIDE </a:t>
            </a:r>
            <a:fld id="{B602A6DE-BF6F-4EAB-917C-8134D0F37D4B}" type="slidenum">
              <a:rPr lang="en-AU" sz="1100" smtClean="0"/>
              <a:pPr algn="r"/>
              <a:t>‹#›</a:t>
            </a:fld>
            <a:endParaRPr lang="en-AU" sz="11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52" r:id="rId5"/>
    <p:sldLayoutId id="2147483653" r:id="rId6"/>
    <p:sldLayoutId id="2147483654" r:id="rId7"/>
  </p:sldLayoutIdLst>
  <p:hf hdr="0" ftr="0" dt="0"/>
  <p:txStyles>
    <p:titleStyle>
      <a:lvl1pPr algn="l" defTabSz="914400" rtl="0" eaLnBrk="1" latinLnBrk="0" hangingPunct="1">
        <a:spcBef>
          <a:spcPct val="0"/>
        </a:spcBef>
        <a:buNone/>
        <a:defRPr sz="2400" kern="1200" cap="all" baseline="0">
          <a:solidFill>
            <a:schemeClr val="accent3"/>
          </a:solidFill>
          <a:latin typeface="+mj-lt"/>
          <a:ea typeface="+mj-ea"/>
          <a:cs typeface="+mj-cs"/>
        </a:defRPr>
      </a:lvl1pPr>
    </p:titleStyle>
    <p:bodyStyle>
      <a:lvl1pPr marL="363538" indent="-363538"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325" indent="-363538"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4613" indent="-2682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900" indent="-268288"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4290"/>
            <a:ext cx="6329378" cy="857256"/>
          </a:xfrm>
          <a:prstGeom prst="rect">
            <a:avLst/>
          </a:prstGeom>
        </p:spPr>
        <p:txBody>
          <a:bodyPr vert="horz" lIns="91440" tIns="45720" rIns="91440" bIns="45720" rtlCol="0" anchor="b">
            <a:normAutofit/>
          </a:bodyPr>
          <a:lstStyle/>
          <a:p>
            <a:r>
              <a:rPr lang="en-US" smtClean="0"/>
              <a:t>Click to edit Master title style</a:t>
            </a:r>
            <a:endParaRPr lang="en-AU" dirty="0"/>
          </a:p>
        </p:txBody>
      </p:sp>
      <p:sp>
        <p:nvSpPr>
          <p:cNvPr id="3" name="Text Placeholder 2"/>
          <p:cNvSpPr>
            <a:spLocks noGrp="1"/>
          </p:cNvSpPr>
          <p:nvPr>
            <p:ph type="body" idx="1"/>
          </p:nvPr>
        </p:nvSpPr>
        <p:spPr>
          <a:xfrm>
            <a:off x="457200" y="1357298"/>
            <a:ext cx="8229600" cy="476886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8" name="TextBox 7"/>
          <p:cNvSpPr txBox="1"/>
          <p:nvPr/>
        </p:nvSpPr>
        <p:spPr>
          <a:xfrm>
            <a:off x="7543792" y="6357958"/>
            <a:ext cx="1143008" cy="261610"/>
          </a:xfrm>
          <a:prstGeom prst="rect">
            <a:avLst/>
          </a:prstGeom>
          <a:noFill/>
        </p:spPr>
        <p:txBody>
          <a:bodyPr wrap="square" rtlCol="0">
            <a:spAutoFit/>
          </a:bodyPr>
          <a:lstStyle/>
          <a:p>
            <a:pPr algn="r"/>
            <a:r>
              <a:rPr lang="en-AU" sz="1100" dirty="0" smtClean="0"/>
              <a:t>SLIDE </a:t>
            </a:r>
            <a:fld id="{B602A6DE-BF6F-4EAB-917C-8134D0F37D4B}" type="slidenum">
              <a:rPr lang="en-AU" sz="1100" smtClean="0"/>
              <a:pPr algn="r"/>
              <a:t>‹#›</a:t>
            </a:fld>
            <a:endParaRPr lang="en-AU" sz="1100" dirty="0"/>
          </a:p>
        </p:txBody>
      </p:sp>
      <p:pic>
        <p:nvPicPr>
          <p:cNvPr id="6" name="Picture 5" descr="Header 1"/>
          <p:cNvPicPr/>
          <p:nvPr/>
        </p:nvPicPr>
        <p:blipFill>
          <a:blip r:embed="rId10" cstate="print"/>
          <a:srcRect/>
          <a:stretch>
            <a:fillRect/>
          </a:stretch>
        </p:blipFill>
        <p:spPr bwMode="auto">
          <a:xfrm>
            <a:off x="7000892" y="571480"/>
            <a:ext cx="1428760" cy="428628"/>
          </a:xfrm>
          <a:prstGeom prst="rect">
            <a:avLst/>
          </a:prstGeom>
          <a:solidFill>
            <a:srgbClr val="FFFFFF"/>
          </a:solid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Microsoft_Visio_2003-2010_Drawing1.vsd"/></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B2B Working Group </a:t>
            </a:r>
            <a:r>
              <a:rPr lang="en-AU" dirty="0" smtClean="0"/>
              <a:t>Workshop</a:t>
            </a:r>
            <a:endParaRPr lang="en-AU" dirty="0"/>
          </a:p>
        </p:txBody>
      </p:sp>
      <p:sp>
        <p:nvSpPr>
          <p:cNvPr id="3" name="Subtitle 2"/>
          <p:cNvSpPr>
            <a:spLocks noGrp="1"/>
          </p:cNvSpPr>
          <p:nvPr>
            <p:ph type="subTitle" idx="1"/>
          </p:nvPr>
        </p:nvSpPr>
        <p:spPr/>
        <p:txBody>
          <a:bodyPr/>
          <a:lstStyle/>
          <a:p>
            <a:r>
              <a:rPr lang="en-AU" dirty="0" smtClean="0"/>
              <a:t>22 September </a:t>
            </a:r>
            <a:r>
              <a:rPr lang="en-AU" dirty="0"/>
              <a:t>2016 </a:t>
            </a:r>
            <a:r>
              <a:rPr lang="en-AU" dirty="0" smtClean="0"/>
              <a:t>10:00 </a:t>
            </a:r>
            <a:r>
              <a:rPr lang="en-AU" dirty="0"/>
              <a:t>– </a:t>
            </a:r>
            <a:r>
              <a:rPr lang="en-AU" dirty="0" smtClean="0"/>
              <a:t>16:00</a:t>
            </a:r>
            <a:endParaRPr lang="en-AU" dirty="0"/>
          </a:p>
          <a:p>
            <a:endParaRPr lang="en-AU" dirty="0"/>
          </a:p>
        </p:txBody>
      </p:sp>
      <p:sp>
        <p:nvSpPr>
          <p:cNvPr id="4" name="Subtitle 2"/>
          <p:cNvSpPr txBox="1">
            <a:spLocks/>
          </p:cNvSpPr>
          <p:nvPr/>
        </p:nvSpPr>
        <p:spPr>
          <a:xfrm>
            <a:off x="714348" y="6143644"/>
            <a:ext cx="3857652" cy="500066"/>
          </a:xfrm>
          <a:prstGeom prst="rect">
            <a:avLst/>
          </a:prstGeom>
        </p:spPr>
        <p:txBody>
          <a:bodyPr vert="horz" lIns="91440" tIns="45720" rIns="91440" bIns="45720" rtlCol="0" anchor="ctr">
            <a:normAutofit/>
          </a:bodyPr>
          <a:lstStyle>
            <a:lvl1pPr marL="0" indent="0" algn="l">
              <a:buNone/>
              <a:defRPr sz="20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AU" sz="1400" b="0" i="0" u="none" strike="noStrike" kern="1200" cap="all" spc="0" normalizeH="0" baseline="0" noProof="0" dirty="0" smtClean="0">
                <a:ln>
                  <a:noFill/>
                </a:ln>
                <a:solidFill>
                  <a:schemeClr val="tx1"/>
                </a:solidFill>
                <a:effectLst/>
                <a:uLnTx/>
                <a:uFillTx/>
                <a:latin typeface="+mn-lt"/>
                <a:ea typeface="+mn-ea"/>
                <a:cs typeface="+mn-cs"/>
              </a:rPr>
              <a:t>Presented</a:t>
            </a:r>
            <a:r>
              <a:rPr kumimoji="0" lang="en-AU" sz="1400" b="0" i="0" u="none" strike="noStrike" kern="1200" cap="all" spc="0" normalizeH="0" noProof="0" dirty="0" smtClean="0">
                <a:ln>
                  <a:noFill/>
                </a:ln>
                <a:solidFill>
                  <a:schemeClr val="tx1"/>
                </a:solidFill>
                <a:effectLst/>
                <a:uLnTx/>
                <a:uFillTx/>
                <a:latin typeface="+mn-lt"/>
                <a:ea typeface="+mn-ea"/>
                <a:cs typeface="+mn-cs"/>
              </a:rPr>
              <a:t> BY </a:t>
            </a:r>
            <a:r>
              <a:rPr lang="en-AU" sz="1400" cap="all" dirty="0" smtClean="0">
                <a:solidFill>
                  <a:schemeClr val="tx1"/>
                </a:solidFill>
              </a:rPr>
              <a:t>Chris Cormack</a:t>
            </a:r>
            <a:endParaRPr kumimoji="0" lang="en-AU" sz="1400" b="0" i="0" u="none" strike="noStrike" kern="1200" cap="all"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Technical specification Questions</a:t>
            </a:r>
            <a:endParaRPr lang="en-AU" dirty="0"/>
          </a:p>
        </p:txBody>
      </p:sp>
      <p:sp>
        <p:nvSpPr>
          <p:cNvPr id="3" name="Content Placeholder 2"/>
          <p:cNvSpPr>
            <a:spLocks noGrp="1"/>
          </p:cNvSpPr>
          <p:nvPr>
            <p:ph idx="1"/>
          </p:nvPr>
        </p:nvSpPr>
        <p:spPr/>
        <p:txBody>
          <a:bodyPr/>
          <a:lstStyle/>
          <a:p>
            <a:r>
              <a:rPr lang="en-AU" dirty="0" smtClean="0"/>
              <a:t>Schema change:</a:t>
            </a:r>
          </a:p>
          <a:p>
            <a:pPr lvl="1"/>
            <a:r>
              <a:rPr lang="en-AU" dirty="0" smtClean="0"/>
              <a:t>Will there be a mandatory schema change 1</a:t>
            </a:r>
            <a:r>
              <a:rPr lang="en-AU" baseline="30000" dirty="0" smtClean="0"/>
              <a:t>st</a:t>
            </a:r>
            <a:r>
              <a:rPr lang="en-AU" dirty="0" smtClean="0"/>
              <a:t> December 2017?</a:t>
            </a:r>
          </a:p>
          <a:p>
            <a:r>
              <a:rPr lang="en-AU" dirty="0" smtClean="0"/>
              <a:t>Transactional interactions between participants and the B2B/SMP hub:</a:t>
            </a:r>
          </a:p>
          <a:p>
            <a:pPr lvl="1"/>
            <a:r>
              <a:rPr lang="en-AU" dirty="0" smtClean="0"/>
              <a:t>Will participants be able to use their current/preferred method of transacting with the hub?</a:t>
            </a:r>
          </a:p>
          <a:p>
            <a:pPr lvl="1"/>
            <a:r>
              <a:rPr lang="en-AU" dirty="0" smtClean="0"/>
              <a:t>Will the hub transform messages into the preferred transactional method for each participant? </a:t>
            </a:r>
          </a:p>
          <a:p>
            <a:pPr lvl="1"/>
            <a:r>
              <a:rPr lang="en-AU" dirty="0"/>
              <a:t>Will there be instantaneous transactions</a:t>
            </a:r>
            <a:r>
              <a:rPr lang="en-AU" dirty="0" smtClean="0"/>
              <a:t>?</a:t>
            </a:r>
          </a:p>
          <a:p>
            <a:r>
              <a:rPr lang="en-AU" dirty="0" smtClean="0"/>
              <a:t>ITWG Commencement </a:t>
            </a:r>
          </a:p>
          <a:p>
            <a:pPr lvl="1"/>
            <a:r>
              <a:rPr lang="en-AU" dirty="0" smtClean="0"/>
              <a:t>When will the ITWG for the SMP commence?</a:t>
            </a:r>
            <a:endParaRPr lang="en-AU" dirty="0"/>
          </a:p>
        </p:txBody>
      </p:sp>
    </p:spTree>
    <p:extLst>
      <p:ext uri="{BB962C8B-B14F-4D97-AF65-F5344CB8AC3E}">
        <p14:creationId xmlns:p14="http://schemas.microsoft.com/office/powerpoint/2010/main" val="1910160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Agenda items added by the group</a:t>
            </a:r>
            <a:endParaRPr lang="en-AU" dirty="0"/>
          </a:p>
        </p:txBody>
      </p:sp>
      <p:sp>
        <p:nvSpPr>
          <p:cNvPr id="3" name="Content Placeholder 2"/>
          <p:cNvSpPr>
            <a:spLocks noGrp="1"/>
          </p:cNvSpPr>
          <p:nvPr>
            <p:ph idx="1"/>
          </p:nvPr>
        </p:nvSpPr>
        <p:spPr/>
        <p:txBody>
          <a:bodyPr/>
          <a:lstStyle/>
          <a:p>
            <a:r>
              <a:rPr lang="en-AU" dirty="0"/>
              <a:t>Notified Party </a:t>
            </a:r>
            <a:r>
              <a:rPr lang="en-AU" dirty="0" smtClean="0"/>
              <a:t>transactions</a:t>
            </a:r>
          </a:p>
          <a:p>
            <a:pPr lvl="1"/>
            <a:r>
              <a:rPr lang="en-AU" dirty="0" smtClean="0"/>
              <a:t>Brett McLean Email</a:t>
            </a:r>
            <a:endParaRPr lang="en-AU" dirty="0"/>
          </a:p>
          <a:p>
            <a:r>
              <a:rPr lang="en-AU" dirty="0"/>
              <a:t>MSATs changes required to support B2B </a:t>
            </a:r>
            <a:r>
              <a:rPr lang="en-AU" dirty="0" smtClean="0"/>
              <a:t>procedures</a:t>
            </a:r>
          </a:p>
          <a:p>
            <a:pPr lvl="1"/>
            <a:r>
              <a:rPr lang="en-AU" dirty="0" smtClean="0"/>
              <a:t>Anna Russo Email</a:t>
            </a:r>
            <a:endParaRPr lang="en-AU" dirty="0"/>
          </a:p>
          <a:p>
            <a:r>
              <a:rPr lang="en-AU" dirty="0"/>
              <a:t>Clarify Customer details notification with respect to Life </a:t>
            </a:r>
            <a:r>
              <a:rPr lang="en-AU" dirty="0" smtClean="0"/>
              <a:t>Support</a:t>
            </a:r>
          </a:p>
          <a:p>
            <a:pPr lvl="1"/>
            <a:r>
              <a:rPr lang="en-AU" dirty="0" smtClean="0"/>
              <a:t>General Discussion – see over</a:t>
            </a:r>
            <a:endParaRPr lang="en-AU" dirty="0"/>
          </a:p>
          <a:p>
            <a:r>
              <a:rPr lang="en-AU" dirty="0"/>
              <a:t>Prospective retailer service </a:t>
            </a:r>
            <a:r>
              <a:rPr lang="en-AU" dirty="0" smtClean="0"/>
              <a:t>orders</a:t>
            </a:r>
          </a:p>
          <a:p>
            <a:pPr lvl="1"/>
            <a:r>
              <a:rPr lang="en-AU" dirty="0" smtClean="0"/>
              <a:t>Mara Tenis Email</a:t>
            </a:r>
          </a:p>
          <a:p>
            <a:r>
              <a:rPr lang="en-AU" dirty="0" smtClean="0"/>
              <a:t>Any other items</a:t>
            </a:r>
            <a:endParaRPr lang="en-AU" dirty="0"/>
          </a:p>
          <a:p>
            <a:endParaRPr lang="en-AU" dirty="0"/>
          </a:p>
        </p:txBody>
      </p:sp>
    </p:spTree>
    <p:extLst>
      <p:ext uri="{BB962C8B-B14F-4D97-AF65-F5344CB8AC3E}">
        <p14:creationId xmlns:p14="http://schemas.microsoft.com/office/powerpoint/2010/main" val="1095501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Customer site details notification incorporating Life support</a:t>
            </a:r>
            <a:endParaRPr lang="en-AU" dirty="0"/>
          </a:p>
        </p:txBody>
      </p:sp>
      <p:sp>
        <p:nvSpPr>
          <p:cNvPr id="4" name="Rectangle 2"/>
          <p:cNvSpPr>
            <a:spLocks noChangeArrowheads="1"/>
          </p:cNvSpPr>
          <p:nvPr/>
        </p:nvSpPr>
        <p:spPr bwMode="auto">
          <a:xfrm>
            <a:off x="539552" y="177281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graphicFrame>
        <p:nvGraphicFramePr>
          <p:cNvPr id="5" name="Object 4"/>
          <p:cNvGraphicFramePr>
            <a:graphicFrameLocks noChangeAspect="1"/>
          </p:cNvGraphicFramePr>
          <p:nvPr>
            <p:extLst>
              <p:ext uri="{D42A27DB-BD31-4B8C-83A1-F6EECF244321}">
                <p14:modId xmlns:p14="http://schemas.microsoft.com/office/powerpoint/2010/main" val="1814795156"/>
              </p:ext>
            </p:extLst>
          </p:nvPr>
        </p:nvGraphicFramePr>
        <p:xfrm>
          <a:off x="490222" y="1484784"/>
          <a:ext cx="7639050" cy="3133725"/>
        </p:xfrm>
        <a:graphic>
          <a:graphicData uri="http://schemas.openxmlformats.org/presentationml/2006/ole">
            <mc:AlternateContent xmlns:mc="http://schemas.openxmlformats.org/markup-compatibility/2006">
              <mc:Choice xmlns:v="urn:schemas-microsoft-com:vml" Requires="v">
                <p:oleObj spid="_x0000_s1036" name="Visio" r:id="rId4" imgW="8673428" imgH="3418740" progId="Visio.Drawing.11">
                  <p:embed/>
                </p:oleObj>
              </mc:Choice>
              <mc:Fallback>
                <p:oleObj name="Visio" r:id="rId4" imgW="8673428" imgH="3418740" progId="Visio.Drawing.11">
                  <p:embed/>
                  <p:pic>
                    <p:nvPicPr>
                      <p:cNvPr id="0" name="Object 1"/>
                      <p:cNvPicPr>
                        <a:picLocks noChangeAspect="1" noChangeArrowheads="1"/>
                      </p:cNvPicPr>
                      <p:nvPr/>
                    </p:nvPicPr>
                    <p:blipFill>
                      <a:blip r:embed="rId5"/>
                      <a:srcRect/>
                      <a:stretch>
                        <a:fillRect/>
                      </a:stretch>
                    </p:blipFill>
                    <p:spPr bwMode="auto">
                      <a:xfrm>
                        <a:off x="490222" y="1484784"/>
                        <a:ext cx="7639050" cy="313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1115617" y="5157192"/>
            <a:ext cx="7200800" cy="1200329"/>
          </a:xfrm>
          <a:prstGeom prst="rect">
            <a:avLst/>
          </a:prstGeom>
          <a:noFill/>
        </p:spPr>
        <p:txBody>
          <a:bodyPr wrap="square" rtlCol="0">
            <a:spAutoFit/>
          </a:bodyPr>
          <a:lstStyle/>
          <a:p>
            <a:r>
              <a:rPr lang="en-AU" dirty="0" smtClean="0"/>
              <a:t>New Process flow allows participants to use other means of communication – as agreed between Initiator and Recipient – which could be phone or email. However, there is still an expectation that a CDN will be sent by an Initiator. </a:t>
            </a:r>
            <a:endParaRPr lang="en-AU" dirty="0"/>
          </a:p>
        </p:txBody>
      </p:sp>
    </p:spTree>
    <p:extLst>
      <p:ext uri="{BB962C8B-B14F-4D97-AF65-F5344CB8AC3E}">
        <p14:creationId xmlns:p14="http://schemas.microsoft.com/office/powerpoint/2010/main" val="2568388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Life Support Details block</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07372070"/>
              </p:ext>
            </p:extLst>
          </p:nvPr>
        </p:nvGraphicFramePr>
        <p:xfrm>
          <a:off x="603201" y="2132856"/>
          <a:ext cx="7920881" cy="4380237"/>
        </p:xfrm>
        <a:graphic>
          <a:graphicData uri="http://schemas.openxmlformats.org/drawingml/2006/table">
            <a:tbl>
              <a:tblPr firstRow="1">
                <a:tableStyleId>{5C22544A-7EE6-4342-B048-85BDC9FD1C3A}</a:tableStyleId>
              </a:tblPr>
              <a:tblGrid>
                <a:gridCol w="1376511"/>
                <a:gridCol w="1227682"/>
                <a:gridCol w="371263"/>
                <a:gridCol w="4945425"/>
              </a:tblGrid>
              <a:tr h="579301">
                <a:tc>
                  <a:txBody>
                    <a:bodyPr/>
                    <a:lstStyle/>
                    <a:p>
                      <a:pPr>
                        <a:spcBef>
                          <a:spcPts val="300"/>
                        </a:spcBef>
                        <a:spcAft>
                          <a:spcPts val="300"/>
                        </a:spcAft>
                      </a:pPr>
                      <a:r>
                        <a:rPr lang="en-AU" sz="800" dirty="0">
                          <a:effectLst/>
                        </a:rPr>
                        <a:t>Field</a:t>
                      </a:r>
                      <a:endParaRPr lang="en-AU" sz="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300"/>
                        </a:spcBef>
                        <a:spcAft>
                          <a:spcPts val="300"/>
                        </a:spcAft>
                      </a:pPr>
                      <a:r>
                        <a:rPr lang="en-AU" sz="800" dirty="0">
                          <a:effectLst/>
                        </a:rPr>
                        <a:t>Format</a:t>
                      </a:r>
                      <a:endParaRPr lang="en-AU" sz="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300"/>
                        </a:spcBef>
                        <a:spcAft>
                          <a:spcPts val="300"/>
                        </a:spcAft>
                      </a:pPr>
                      <a:r>
                        <a:rPr lang="en-AU" sz="800" dirty="0" smtClean="0">
                          <a:effectLst/>
                        </a:rPr>
                        <a:t>:</a:t>
                      </a:r>
                      <a:r>
                        <a:rPr lang="en-AU" sz="800" baseline="0" dirty="0" smtClean="0">
                          <a:effectLst/>
                        </a:rPr>
                        <a:t>    USAGE</a:t>
                      </a:r>
                      <a:endParaRPr lang="en-AU" sz="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vert="vert270"/>
                </a:tc>
                <a:tc>
                  <a:txBody>
                    <a:bodyPr/>
                    <a:lstStyle/>
                    <a:p>
                      <a:pPr>
                        <a:spcBef>
                          <a:spcPts val="300"/>
                        </a:spcBef>
                        <a:spcAft>
                          <a:spcPts val="300"/>
                        </a:spcAft>
                      </a:pPr>
                      <a:r>
                        <a:rPr lang="en-AU" sz="800" dirty="0">
                          <a:effectLst/>
                        </a:rPr>
                        <a:t>Definition/Comments</a:t>
                      </a:r>
                      <a:endParaRPr lang="en-AU" sz="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r>
              <a:tr h="468992">
                <a:tc>
                  <a:txBody>
                    <a:bodyPr/>
                    <a:lstStyle/>
                    <a:p>
                      <a:pPr>
                        <a:spcBef>
                          <a:spcPts val="200"/>
                        </a:spcBef>
                        <a:spcAft>
                          <a:spcPts val="200"/>
                        </a:spcAft>
                      </a:pPr>
                      <a:r>
                        <a:rPr lang="en-AU" sz="800">
                          <a:effectLst/>
                        </a:rPr>
                        <a:t>LifeSupportContactName</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PERSONNAME</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dirty="0" smtClean="0">
                          <a:effectLst/>
                        </a:rPr>
                        <a:t>M</a:t>
                      </a:r>
                      <a:endParaRPr lang="en-AU" sz="800" dirty="0">
                        <a:effectLst/>
                      </a:endParaRPr>
                    </a:p>
                    <a:p>
                      <a:pPr>
                        <a:spcBef>
                          <a:spcPts val="200"/>
                        </a:spcBef>
                        <a:spcAft>
                          <a:spcPts val="200"/>
                        </a:spcAft>
                      </a:pPr>
                      <a:r>
                        <a:rPr lang="en-AU" sz="800" dirty="0">
                          <a:effectLst/>
                        </a:rPr>
                        <a:t> </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dirty="0">
                          <a:effectLst/>
                        </a:rPr>
                        <a:t>Should  be the name of the person who is the specific contact for the management of Life Support and Life Support Equipment for the connection point.</a:t>
                      </a:r>
                    </a:p>
                    <a:p>
                      <a:pPr>
                        <a:spcBef>
                          <a:spcPts val="200"/>
                        </a:spcBef>
                        <a:spcAft>
                          <a:spcPts val="200"/>
                        </a:spcAft>
                      </a:pPr>
                      <a:r>
                        <a:rPr lang="en-AU" sz="800" dirty="0">
                          <a:effectLst/>
                        </a:rPr>
                        <a:t> </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r>
              <a:tr h="893739">
                <a:tc>
                  <a:txBody>
                    <a:bodyPr/>
                    <a:lstStyle/>
                    <a:p>
                      <a:pPr>
                        <a:spcBef>
                          <a:spcPts val="200"/>
                        </a:spcBef>
                        <a:spcAft>
                          <a:spcPts val="200"/>
                        </a:spcAft>
                      </a:pPr>
                      <a:r>
                        <a:rPr lang="en-AU" sz="800">
                          <a:effectLst/>
                        </a:rPr>
                        <a:t>LSPostalAddress</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ADDRESS</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dirty="0">
                          <a:effectLst/>
                        </a:rPr>
                        <a:t> </a:t>
                      </a:r>
                    </a:p>
                    <a:p>
                      <a:pPr>
                        <a:spcBef>
                          <a:spcPts val="200"/>
                        </a:spcBef>
                        <a:spcAft>
                          <a:spcPts val="200"/>
                        </a:spcAft>
                      </a:pPr>
                      <a:r>
                        <a:rPr lang="en-AU" sz="800" dirty="0" smtClean="0">
                          <a:effectLst/>
                        </a:rPr>
                        <a:t>M</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Must be the customer’s postal address for  Life Support notifications. An aseXML compliant structured address or unstructured address must be provided.  The data provided must be the one considered by the Current FRMP to be the one most suitable for use as a postal address for contacting the customer. The postal address, if provided in an unstructured format, must be complete such as to comply with Australia Post presentation standards.</a:t>
                      </a:r>
                    </a:p>
                    <a:p>
                      <a:pPr>
                        <a:spcBef>
                          <a:spcPts val="200"/>
                        </a:spcBef>
                        <a:spcAft>
                          <a:spcPts val="200"/>
                        </a:spcAft>
                      </a:pPr>
                      <a:r>
                        <a:rPr lang="en-AU" sz="800">
                          <a:effectLst/>
                        </a:rPr>
                        <a:t>.</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r>
              <a:tr h="362805">
                <a:tc>
                  <a:txBody>
                    <a:bodyPr/>
                    <a:lstStyle/>
                    <a:p>
                      <a:pPr>
                        <a:spcBef>
                          <a:spcPts val="200"/>
                        </a:spcBef>
                        <a:spcAft>
                          <a:spcPts val="200"/>
                        </a:spcAft>
                      </a:pPr>
                      <a:r>
                        <a:rPr lang="en-AU" sz="800">
                          <a:effectLst/>
                        </a:rPr>
                        <a:t>LSPhoneNumber1</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TELEPHONE</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rowSpan="2">
                  <a:txBody>
                    <a:bodyPr/>
                    <a:lstStyle/>
                    <a:p>
                      <a:pPr>
                        <a:spcBef>
                          <a:spcPts val="200"/>
                        </a:spcBef>
                        <a:spcAft>
                          <a:spcPts val="200"/>
                        </a:spcAft>
                      </a:pPr>
                      <a:r>
                        <a:rPr lang="en-AU" sz="800" dirty="0">
                          <a:effectLst/>
                        </a:rPr>
                        <a:t> </a:t>
                      </a:r>
                    </a:p>
                    <a:p>
                      <a:pPr>
                        <a:spcBef>
                          <a:spcPts val="200"/>
                        </a:spcBef>
                        <a:spcAft>
                          <a:spcPts val="200"/>
                        </a:spcAft>
                      </a:pPr>
                      <a:r>
                        <a:rPr lang="en-AU" sz="800" dirty="0" smtClean="0">
                          <a:effectLst/>
                        </a:rPr>
                        <a:t>M</a:t>
                      </a:r>
                      <a:endParaRPr lang="en-AU" sz="800" dirty="0">
                        <a:effectLst/>
                      </a:endParaRPr>
                    </a:p>
                    <a:p>
                      <a:pPr>
                        <a:spcBef>
                          <a:spcPts val="200"/>
                        </a:spcBef>
                        <a:spcAft>
                          <a:spcPts val="200"/>
                        </a:spcAft>
                      </a:pPr>
                      <a:endParaRPr lang="en-AU" sz="800" dirty="0">
                        <a:effectLst/>
                      </a:endParaRPr>
                    </a:p>
                    <a:p>
                      <a:pPr>
                        <a:spcBef>
                          <a:spcPts val="200"/>
                        </a:spcBef>
                        <a:spcAft>
                          <a:spcPts val="200"/>
                        </a:spcAft>
                      </a:pPr>
                      <a:r>
                        <a:rPr lang="en-AU" sz="800" dirty="0">
                          <a:effectLst/>
                        </a:rPr>
                        <a:t>R</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Must be the phone number of the person who is the specific contact for the management of Life Support notification for each connection point.</a:t>
                      </a:r>
                    </a:p>
                    <a:p>
                      <a:pPr>
                        <a:spcBef>
                          <a:spcPts val="200"/>
                        </a:spcBef>
                        <a:spcAft>
                          <a:spcPts val="200"/>
                        </a:spcAft>
                      </a:pPr>
                      <a:r>
                        <a:rPr lang="en-AU" sz="800">
                          <a:effectLst/>
                        </a:rPr>
                        <a:t> </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r>
              <a:tr h="362805">
                <a:tc>
                  <a:txBody>
                    <a:bodyPr/>
                    <a:lstStyle/>
                    <a:p>
                      <a:pPr>
                        <a:spcBef>
                          <a:spcPts val="200"/>
                        </a:spcBef>
                        <a:spcAft>
                          <a:spcPts val="200"/>
                        </a:spcAft>
                      </a:pPr>
                      <a:r>
                        <a:rPr lang="en-AU" sz="800">
                          <a:effectLst/>
                        </a:rPr>
                        <a:t>LSPhoneNumber2</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TELEPHONE</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vMerge="1">
                  <a:txBody>
                    <a:bodyPr/>
                    <a:lstStyle/>
                    <a:p>
                      <a:endParaRPr lang="en-AU"/>
                    </a:p>
                  </a:txBody>
                  <a:tcPr/>
                </a:tc>
                <a:tc>
                  <a:txBody>
                    <a:bodyPr/>
                    <a:lstStyle/>
                    <a:p>
                      <a:pPr>
                        <a:spcBef>
                          <a:spcPts val="200"/>
                        </a:spcBef>
                        <a:spcAft>
                          <a:spcPts val="200"/>
                        </a:spcAft>
                      </a:pPr>
                      <a:r>
                        <a:rPr lang="en-AU" sz="800">
                          <a:effectLst/>
                        </a:rPr>
                        <a:t>Must be the phone number of the person who is the specific contact for the management of Life Support notifications for each connection point.</a:t>
                      </a:r>
                    </a:p>
                    <a:p>
                      <a:pPr>
                        <a:spcBef>
                          <a:spcPts val="200"/>
                        </a:spcBef>
                        <a:spcAft>
                          <a:spcPts val="200"/>
                        </a:spcAft>
                      </a:pPr>
                      <a:r>
                        <a:rPr lang="en-AU" sz="800">
                          <a:effectLst/>
                        </a:rPr>
                        <a:t> </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r>
              <a:tr h="106187">
                <a:tc>
                  <a:txBody>
                    <a:bodyPr/>
                    <a:lstStyle/>
                    <a:p>
                      <a:pPr>
                        <a:spcBef>
                          <a:spcPts val="200"/>
                        </a:spcBef>
                        <a:spcAft>
                          <a:spcPts val="200"/>
                        </a:spcAft>
                      </a:pPr>
                      <a:r>
                        <a:rPr lang="en-AU" sz="800">
                          <a:effectLst/>
                        </a:rPr>
                        <a:t>LSEmailAddress</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VARCHAR(40)</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M/N</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Email Address should be provided if recorded by Initiator </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r>
              <a:tr h="212374">
                <a:tc>
                  <a:txBody>
                    <a:bodyPr/>
                    <a:lstStyle/>
                    <a:p>
                      <a:pPr>
                        <a:spcBef>
                          <a:spcPts val="200"/>
                        </a:spcBef>
                        <a:spcAft>
                          <a:spcPts val="200"/>
                        </a:spcAft>
                      </a:pPr>
                      <a:r>
                        <a:rPr lang="en-AU" sz="800">
                          <a:effectLst/>
                        </a:rPr>
                        <a:t>LifeSupportEvidence</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VARCHAR(1)</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M</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Y or N values only.   </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r>
              <a:tr h="212374">
                <a:tc>
                  <a:txBody>
                    <a:bodyPr/>
                    <a:lstStyle/>
                    <a:p>
                      <a:pPr>
                        <a:spcBef>
                          <a:spcPts val="200"/>
                        </a:spcBef>
                        <a:spcAft>
                          <a:spcPts val="200"/>
                        </a:spcAft>
                      </a:pPr>
                      <a:r>
                        <a:rPr lang="en-AU" sz="800">
                          <a:effectLst/>
                        </a:rPr>
                        <a:t>ConcessionDetails</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VARCHAR(40)</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a:effectLst/>
                        </a:rPr>
                        <a:t>M/N</a:t>
                      </a:r>
                      <a:endParaRPr lang="en-AU" sz="8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dirty="0">
                          <a:effectLst/>
                        </a:rPr>
                        <a:t>Concession Details should be provided if recorded by Initiator. Must be provided if </a:t>
                      </a:r>
                      <a:r>
                        <a:rPr lang="en-AU" sz="800" dirty="0" err="1">
                          <a:effectLst/>
                        </a:rPr>
                        <a:t>LifeSupportEvidence</a:t>
                      </a:r>
                      <a:r>
                        <a:rPr lang="en-AU" sz="800" dirty="0">
                          <a:effectLst/>
                        </a:rPr>
                        <a:t> = Y</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r>
              <a:tr h="318560">
                <a:tc>
                  <a:txBody>
                    <a:bodyPr/>
                    <a:lstStyle/>
                    <a:p>
                      <a:pPr>
                        <a:spcBef>
                          <a:spcPts val="200"/>
                        </a:spcBef>
                        <a:spcAft>
                          <a:spcPts val="200"/>
                        </a:spcAft>
                      </a:pPr>
                      <a:r>
                        <a:rPr lang="en-AU" sz="800" dirty="0" err="1">
                          <a:effectLst/>
                        </a:rPr>
                        <a:t>SiteAddress</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dirty="0">
                          <a:effectLst/>
                        </a:rPr>
                        <a:t>ADDRESS</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dirty="0">
                          <a:effectLst/>
                        </a:rPr>
                        <a:t> </a:t>
                      </a:r>
                    </a:p>
                    <a:p>
                      <a:pPr>
                        <a:spcBef>
                          <a:spcPts val="200"/>
                        </a:spcBef>
                        <a:spcAft>
                          <a:spcPts val="200"/>
                        </a:spcAft>
                      </a:pPr>
                      <a:r>
                        <a:rPr lang="en-AU" sz="800" dirty="0">
                          <a:effectLst/>
                        </a:rPr>
                        <a:t>M/N</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dirty="0">
                          <a:effectLst/>
                        </a:rPr>
                        <a:t>Must be the site address for the location of the Life Support Equipment. An </a:t>
                      </a:r>
                      <a:r>
                        <a:rPr lang="en-AU" sz="800" dirty="0" err="1">
                          <a:effectLst/>
                        </a:rPr>
                        <a:t>aseXML</a:t>
                      </a:r>
                      <a:r>
                        <a:rPr lang="en-AU" sz="800" dirty="0">
                          <a:effectLst/>
                        </a:rPr>
                        <a:t> compliant structured address or unstructured address must be provided.  Must be provided if </a:t>
                      </a:r>
                      <a:r>
                        <a:rPr lang="en-AU" sz="800" dirty="0" err="1">
                          <a:effectLst/>
                        </a:rPr>
                        <a:t>LifeSupportEvidence</a:t>
                      </a:r>
                      <a:r>
                        <a:rPr lang="en-AU" sz="800" dirty="0">
                          <a:effectLst/>
                        </a:rPr>
                        <a:t> = Y</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r>
              <a:tr h="291831">
                <a:tc>
                  <a:txBody>
                    <a:bodyPr/>
                    <a:lstStyle/>
                    <a:p>
                      <a:pPr>
                        <a:spcBef>
                          <a:spcPts val="200"/>
                        </a:spcBef>
                        <a:spcAft>
                          <a:spcPts val="200"/>
                        </a:spcAft>
                      </a:pPr>
                      <a:r>
                        <a:rPr lang="en-AU" sz="800" dirty="0" smtClean="0">
                          <a:effectLst/>
                          <a:latin typeface="Arial" panose="020B0604020202020204" pitchFamily="34" charset="0"/>
                          <a:ea typeface="Arial" panose="020B0604020202020204" pitchFamily="34" charset="0"/>
                          <a:cs typeface="Times New Roman" panose="02020603050405020304" pitchFamily="18" charset="0"/>
                        </a:rPr>
                        <a:t>Life Support Equipment</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b="1" dirty="0">
                          <a:effectLst/>
                          <a:latin typeface="Arial" panose="020B0604020202020204" pitchFamily="34" charset="0"/>
                          <a:ea typeface="Arial" panose="020B0604020202020204" pitchFamily="34" charset="0"/>
                          <a:cs typeface="Times New Roman" panose="02020603050405020304" pitchFamily="18" charset="0"/>
                        </a:rPr>
                        <a:t>VARCHAR(40)</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b="1" dirty="0">
                          <a:effectLst/>
                          <a:latin typeface="Arial" panose="020B0604020202020204" pitchFamily="34" charset="0"/>
                          <a:ea typeface="Arial" panose="020B0604020202020204" pitchFamily="34" charset="0"/>
                          <a:cs typeface="Times New Roman" panose="02020603050405020304" pitchFamily="18" charset="0"/>
                        </a:rPr>
                        <a:t>M/N</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r>
                        <a:rPr lang="en-AU" sz="800" kern="1200" dirty="0" smtClean="0">
                          <a:solidFill>
                            <a:schemeClr val="dk1"/>
                          </a:solidFill>
                          <a:effectLst/>
                          <a:latin typeface="+mn-lt"/>
                          <a:ea typeface="+mn-ea"/>
                          <a:cs typeface="+mn-cs"/>
                        </a:rPr>
                        <a:t>Must be provided if </a:t>
                      </a:r>
                      <a:r>
                        <a:rPr lang="en-AU" sz="800" kern="1200" dirty="0" err="1" smtClean="0">
                          <a:solidFill>
                            <a:schemeClr val="dk1"/>
                          </a:solidFill>
                          <a:effectLst/>
                          <a:latin typeface="+mn-lt"/>
                          <a:ea typeface="+mn-ea"/>
                          <a:cs typeface="+mn-cs"/>
                        </a:rPr>
                        <a:t>LifeSupport</a:t>
                      </a:r>
                      <a:r>
                        <a:rPr lang="en-AU" sz="800" kern="1200" dirty="0" smtClean="0">
                          <a:solidFill>
                            <a:schemeClr val="dk1"/>
                          </a:solidFill>
                          <a:effectLst/>
                          <a:latin typeface="+mn-lt"/>
                          <a:ea typeface="+mn-ea"/>
                          <a:cs typeface="+mn-cs"/>
                        </a:rPr>
                        <a:t> Evidence = Y. </a:t>
                      </a:r>
                    </a:p>
                    <a:p>
                      <a:r>
                        <a:rPr lang="en-AU" sz="800" kern="1200" dirty="0" smtClean="0">
                          <a:solidFill>
                            <a:schemeClr val="dk1"/>
                          </a:solidFill>
                          <a:effectLst/>
                          <a:latin typeface="+mn-lt"/>
                          <a:ea typeface="+mn-ea"/>
                          <a:cs typeface="+mn-cs"/>
                        </a:rPr>
                        <a:t>List of Equipment (To</a:t>
                      </a:r>
                      <a:r>
                        <a:rPr lang="en-AU" sz="800" kern="1200" baseline="0" dirty="0" smtClean="0">
                          <a:solidFill>
                            <a:schemeClr val="dk1"/>
                          </a:solidFill>
                          <a:effectLst/>
                          <a:latin typeface="+mn-lt"/>
                          <a:ea typeface="+mn-ea"/>
                          <a:cs typeface="+mn-cs"/>
                        </a:rPr>
                        <a:t> be added here</a:t>
                      </a:r>
                      <a:r>
                        <a:rPr lang="en-AU" sz="800" kern="1200" dirty="0" smtClean="0">
                          <a:solidFill>
                            <a:schemeClr val="dk1"/>
                          </a:solidFill>
                          <a:effectLst/>
                          <a:latin typeface="+mn-lt"/>
                          <a:ea typeface="+mn-ea"/>
                          <a:cs typeface="+mn-cs"/>
                        </a:rPr>
                        <a:t>)</a:t>
                      </a:r>
                      <a:endParaRPr lang="en-AU" sz="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r>
              <a:tr h="318560">
                <a:tc>
                  <a:txBody>
                    <a:bodyPr/>
                    <a:lstStyle/>
                    <a:p>
                      <a:pPr>
                        <a:spcBef>
                          <a:spcPts val="200"/>
                        </a:spcBef>
                        <a:spcAft>
                          <a:spcPts val="200"/>
                        </a:spcAft>
                      </a:pPr>
                      <a:r>
                        <a:rPr lang="en-AU" sz="800" b="0" dirty="0" err="1">
                          <a:effectLst/>
                          <a:latin typeface="Arial" panose="020B0604020202020204" pitchFamily="34" charset="0"/>
                          <a:ea typeface="Arial" panose="020B0604020202020204" pitchFamily="34" charset="0"/>
                          <a:cs typeface="Times New Roman" panose="02020603050405020304" pitchFamily="18" charset="0"/>
                        </a:rPr>
                        <a:t>PatientName</a:t>
                      </a:r>
                      <a:endParaRPr lang="en-AU" sz="800" b="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spcBef>
                          <a:spcPts val="200"/>
                        </a:spcBef>
                        <a:spcAft>
                          <a:spcPts val="200"/>
                        </a:spcAft>
                      </a:pPr>
                      <a:r>
                        <a:rPr lang="en-AU" sz="800" b="0">
                          <a:effectLst/>
                          <a:latin typeface="Arial" panose="020B0604020202020204" pitchFamily="34" charset="0"/>
                          <a:ea typeface="Arial" panose="020B0604020202020204" pitchFamily="34" charset="0"/>
                          <a:cs typeface="Times New Roman" panose="02020603050405020304" pitchFamily="18" charset="0"/>
                        </a:rPr>
                        <a:t>PERSONNAME</a:t>
                      </a:r>
                    </a:p>
                  </a:txBody>
                  <a:tcPr marL="68580" marR="68580" marT="0" marB="0"/>
                </a:tc>
                <a:tc>
                  <a:txBody>
                    <a:bodyPr/>
                    <a:lstStyle/>
                    <a:p>
                      <a:pPr>
                        <a:spcBef>
                          <a:spcPts val="200"/>
                        </a:spcBef>
                        <a:spcAft>
                          <a:spcPts val="200"/>
                        </a:spcAft>
                      </a:pPr>
                      <a:r>
                        <a:rPr lang="en-AU" sz="800" b="0" dirty="0">
                          <a:effectLst/>
                          <a:latin typeface="Arial" panose="020B0604020202020204" pitchFamily="34" charset="0"/>
                          <a:ea typeface="Arial" panose="020B0604020202020204" pitchFamily="34" charset="0"/>
                          <a:cs typeface="Times New Roman" panose="02020603050405020304" pitchFamily="18" charset="0"/>
                        </a:rPr>
                        <a:t>M/N</a:t>
                      </a:r>
                    </a:p>
                    <a:p>
                      <a:pPr>
                        <a:spcBef>
                          <a:spcPts val="200"/>
                        </a:spcBef>
                        <a:spcAft>
                          <a:spcPts val="200"/>
                        </a:spcAft>
                      </a:pPr>
                      <a:r>
                        <a:rPr lang="en-AU" sz="800" b="0" dirty="0">
                          <a:effectLst/>
                          <a:latin typeface="Arial" panose="020B0604020202020204" pitchFamily="34" charset="0"/>
                          <a:ea typeface="Arial" panose="020B0604020202020204" pitchFamily="34" charset="0"/>
                          <a:cs typeface="Times New Roman" panose="02020603050405020304" pitchFamily="18" charset="0"/>
                        </a:rPr>
                        <a:t> </a:t>
                      </a:r>
                    </a:p>
                  </a:txBody>
                  <a:tcPr marL="68580" marR="68580" marT="0" marB="0"/>
                </a:tc>
                <a:tc>
                  <a:txBody>
                    <a:bodyPr/>
                    <a:lstStyle/>
                    <a:p>
                      <a:pPr>
                        <a:spcBef>
                          <a:spcPts val="200"/>
                        </a:spcBef>
                        <a:spcAft>
                          <a:spcPts val="200"/>
                        </a:spcAft>
                      </a:pPr>
                      <a:r>
                        <a:rPr lang="en-AU" sz="800" b="0" dirty="0">
                          <a:effectLst/>
                          <a:latin typeface="Arial" panose="020B0604020202020204" pitchFamily="34" charset="0"/>
                          <a:ea typeface="Arial" panose="020B0604020202020204" pitchFamily="34" charset="0"/>
                          <a:cs typeface="Times New Roman" panose="02020603050405020304" pitchFamily="18" charset="0"/>
                        </a:rPr>
                        <a:t>Should  be the name of the person who uses </a:t>
                      </a:r>
                      <a:r>
                        <a:rPr lang="en-AU" sz="800" b="0" dirty="0" err="1">
                          <a:effectLst/>
                          <a:latin typeface="Arial" panose="020B0604020202020204" pitchFamily="34" charset="0"/>
                          <a:ea typeface="Arial" panose="020B0604020202020204" pitchFamily="34" charset="0"/>
                          <a:cs typeface="Times New Roman" panose="02020603050405020304" pitchFamily="18" charset="0"/>
                        </a:rPr>
                        <a:t>LifeSupport</a:t>
                      </a:r>
                      <a:r>
                        <a:rPr lang="en-AU" sz="800" b="0" dirty="0">
                          <a:effectLst/>
                          <a:latin typeface="Arial" panose="020B0604020202020204" pitchFamily="34" charset="0"/>
                          <a:ea typeface="Arial" panose="020B0604020202020204" pitchFamily="34" charset="0"/>
                          <a:cs typeface="Times New Roman" panose="02020603050405020304" pitchFamily="18" charset="0"/>
                        </a:rPr>
                        <a:t> Equipment.. Must be provided if </a:t>
                      </a:r>
                      <a:r>
                        <a:rPr lang="en-AU" sz="800" b="0" dirty="0" err="1">
                          <a:effectLst/>
                          <a:latin typeface="Arial" panose="020B0604020202020204" pitchFamily="34" charset="0"/>
                          <a:ea typeface="Arial" panose="020B0604020202020204" pitchFamily="34" charset="0"/>
                          <a:cs typeface="Times New Roman" panose="02020603050405020304" pitchFamily="18" charset="0"/>
                        </a:rPr>
                        <a:t>LifeSupportEvidence</a:t>
                      </a:r>
                      <a:r>
                        <a:rPr lang="en-AU" sz="800" b="0" dirty="0">
                          <a:effectLst/>
                          <a:latin typeface="Arial" panose="020B0604020202020204" pitchFamily="34" charset="0"/>
                          <a:ea typeface="Arial" panose="020B0604020202020204" pitchFamily="34" charset="0"/>
                          <a:cs typeface="Times New Roman" panose="02020603050405020304" pitchFamily="18" charset="0"/>
                        </a:rPr>
                        <a:t> = Y</a:t>
                      </a:r>
                    </a:p>
                    <a:p>
                      <a:pPr>
                        <a:spcBef>
                          <a:spcPts val="200"/>
                        </a:spcBef>
                        <a:spcAft>
                          <a:spcPts val="200"/>
                        </a:spcAft>
                      </a:pPr>
                      <a:r>
                        <a:rPr lang="en-AU" sz="800" b="0" dirty="0">
                          <a:effectLst/>
                          <a:latin typeface="Arial" panose="020B0604020202020204" pitchFamily="34" charset="0"/>
                          <a:ea typeface="Arial" panose="020B0604020202020204" pitchFamily="34" charset="0"/>
                          <a:cs typeface="Times New Roman" panose="02020603050405020304" pitchFamily="18" charset="0"/>
                        </a:rPr>
                        <a:t> </a:t>
                      </a:r>
                    </a:p>
                  </a:txBody>
                  <a:tcPr marL="68580" marR="68580" marT="0" marB="0"/>
                </a:tc>
              </a:tr>
            </a:tbl>
          </a:graphicData>
        </a:graphic>
      </p:graphicFrame>
      <p:sp>
        <p:nvSpPr>
          <p:cNvPr id="11" name="TextBox 10"/>
          <p:cNvSpPr txBox="1"/>
          <p:nvPr/>
        </p:nvSpPr>
        <p:spPr>
          <a:xfrm>
            <a:off x="611560" y="1340768"/>
            <a:ext cx="7560840" cy="646331"/>
          </a:xfrm>
          <a:prstGeom prst="rect">
            <a:avLst/>
          </a:prstGeom>
          <a:noFill/>
        </p:spPr>
        <p:txBody>
          <a:bodyPr wrap="square" rtlCol="0">
            <a:spAutoFit/>
          </a:bodyPr>
          <a:lstStyle/>
          <a:p>
            <a:r>
              <a:rPr lang="en-AU" dirty="0" smtClean="0"/>
              <a:t>If Life Support Flag is checked Y (Mandatory Field in in CDN) then the following fields become available:</a:t>
            </a:r>
            <a:endParaRPr lang="en-AU" dirty="0"/>
          </a:p>
        </p:txBody>
      </p:sp>
    </p:spTree>
    <p:extLst>
      <p:ext uri="{BB962C8B-B14F-4D97-AF65-F5344CB8AC3E}">
        <p14:creationId xmlns:p14="http://schemas.microsoft.com/office/powerpoint/2010/main" val="8158902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NEXT STEPs</a:t>
            </a:r>
            <a:endParaRPr lang="en-AU" dirty="0"/>
          </a:p>
        </p:txBody>
      </p:sp>
      <p:sp>
        <p:nvSpPr>
          <p:cNvPr id="3" name="Content Placeholder 2"/>
          <p:cNvSpPr>
            <a:spLocks noGrp="1"/>
          </p:cNvSpPr>
          <p:nvPr>
            <p:ph idx="1"/>
          </p:nvPr>
        </p:nvSpPr>
        <p:spPr/>
        <p:txBody>
          <a:bodyPr/>
          <a:lstStyle/>
          <a:p>
            <a:r>
              <a:rPr lang="en-AU" dirty="0" smtClean="0"/>
              <a:t>Next Workshop 27 September </a:t>
            </a:r>
            <a:endParaRPr lang="en-AU" dirty="0"/>
          </a:p>
        </p:txBody>
      </p:sp>
    </p:spTree>
    <p:extLst>
      <p:ext uri="{BB962C8B-B14F-4D97-AF65-F5344CB8AC3E}">
        <p14:creationId xmlns:p14="http://schemas.microsoft.com/office/powerpoint/2010/main" val="439836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Agenda</a:t>
            </a:r>
            <a:endParaRPr lang="en-AU" dirty="0"/>
          </a:p>
        </p:txBody>
      </p:sp>
      <p:sp>
        <p:nvSpPr>
          <p:cNvPr id="3" name="Text Placeholder 2"/>
          <p:cNvSpPr>
            <a:spLocks noGrp="1"/>
          </p:cNvSpPr>
          <p:nvPr>
            <p:ph type="body" sz="quarter" idx="10"/>
          </p:nvPr>
        </p:nvSpPr>
        <p:spPr/>
        <p:txBody>
          <a:bodyPr>
            <a:normAutofit fontScale="85000" lnSpcReduction="10000"/>
          </a:bodyPr>
          <a:lstStyle/>
          <a:p>
            <a:r>
              <a:rPr lang="en-AU" dirty="0" smtClean="0"/>
              <a:t>In Attendance</a:t>
            </a:r>
          </a:p>
          <a:p>
            <a:r>
              <a:rPr lang="en-AU" dirty="0"/>
              <a:t>Update on progress and confirmation of timeline and IEC sign-off process for start of consultation.</a:t>
            </a:r>
          </a:p>
          <a:p>
            <a:r>
              <a:rPr lang="en-AU" dirty="0"/>
              <a:t>Review two new supplied transactions</a:t>
            </a:r>
            <a:r>
              <a:rPr lang="en-AU" dirty="0" smtClean="0"/>
              <a:t>:</a:t>
            </a:r>
          </a:p>
          <a:p>
            <a:pPr lvl="2"/>
            <a:r>
              <a:rPr lang="en-AU" dirty="0" smtClean="0"/>
              <a:t>NMI inquiry</a:t>
            </a:r>
          </a:p>
          <a:p>
            <a:pPr lvl="2"/>
            <a:r>
              <a:rPr lang="en-AU" dirty="0" smtClean="0"/>
              <a:t>Pre-installation </a:t>
            </a:r>
            <a:r>
              <a:rPr lang="en-AU" dirty="0"/>
              <a:t>query</a:t>
            </a:r>
          </a:p>
          <a:p>
            <a:r>
              <a:rPr lang="en-AU" dirty="0"/>
              <a:t>Documents, </a:t>
            </a:r>
            <a:r>
              <a:rPr lang="en-AU" dirty="0" smtClean="0"/>
              <a:t>document </a:t>
            </a:r>
            <a:r>
              <a:rPr lang="en-AU" dirty="0"/>
              <a:t>structure and drafting points</a:t>
            </a:r>
          </a:p>
          <a:p>
            <a:r>
              <a:rPr lang="en-AU" dirty="0"/>
              <a:t>Technical Specification document and any technical issues</a:t>
            </a:r>
          </a:p>
          <a:p>
            <a:r>
              <a:rPr lang="en-AU" dirty="0" smtClean="0"/>
              <a:t>Notified Party transactions</a:t>
            </a:r>
          </a:p>
          <a:p>
            <a:r>
              <a:rPr lang="en-AU" dirty="0" smtClean="0"/>
              <a:t>MSATs changes required to support B2B procedures</a:t>
            </a:r>
          </a:p>
          <a:p>
            <a:r>
              <a:rPr lang="en-AU" dirty="0" smtClean="0"/>
              <a:t>Clarify </a:t>
            </a:r>
            <a:r>
              <a:rPr lang="en-AU" dirty="0"/>
              <a:t>Customer details notification with respect to Life Support</a:t>
            </a:r>
          </a:p>
          <a:p>
            <a:r>
              <a:rPr lang="en-AU" dirty="0"/>
              <a:t>Prospective retailer service orders</a:t>
            </a:r>
          </a:p>
          <a:p>
            <a:r>
              <a:rPr lang="en-AU" dirty="0"/>
              <a:t>Any other feedback</a:t>
            </a:r>
            <a:br>
              <a:rPr lang="en-AU" dirty="0"/>
            </a:br>
            <a:endParaRPr lang="en-A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attendance</a:t>
            </a:r>
            <a:endParaRPr lang="en-AU" dirty="0"/>
          </a:p>
        </p:txBody>
      </p:sp>
      <p:sp>
        <p:nvSpPr>
          <p:cNvPr id="3" name="Content Placeholder 2"/>
          <p:cNvSpPr>
            <a:spLocks noGrp="1"/>
          </p:cNvSpPr>
          <p:nvPr>
            <p:ph idx="1"/>
          </p:nvPr>
        </p:nvSpPr>
        <p:spPr>
          <a:xfrm>
            <a:off x="457200" y="1357298"/>
            <a:ext cx="8363272" cy="5024030"/>
          </a:xfrm>
        </p:spPr>
        <p:txBody>
          <a:bodyPr>
            <a:normAutofit fontScale="92500" lnSpcReduction="10000"/>
          </a:bodyPr>
          <a:lstStyle/>
          <a:p>
            <a:r>
              <a:rPr lang="en-AU" dirty="0"/>
              <a:t>AEMO:  Chris Cormack – Procedure Lead, </a:t>
            </a:r>
            <a:r>
              <a:rPr lang="en-AU" dirty="0" smtClean="0"/>
              <a:t>Andrew </a:t>
            </a:r>
            <a:r>
              <a:rPr lang="en-AU" dirty="0"/>
              <a:t>Suwignjo – </a:t>
            </a:r>
            <a:r>
              <a:rPr lang="en-AU" dirty="0" smtClean="0"/>
              <a:t>SME, Paul Le </a:t>
            </a:r>
            <a:r>
              <a:rPr lang="en-AU" dirty="0" err="1" smtClean="0"/>
              <a:t>Favi</a:t>
            </a:r>
            <a:r>
              <a:rPr lang="en-AU" dirty="0" smtClean="0"/>
              <a:t> – SME, Jackie Krizmanic- SME, Matt Stuchbury - BA.</a:t>
            </a:r>
          </a:p>
          <a:p>
            <a:r>
              <a:rPr lang="en-AU" dirty="0" smtClean="0"/>
              <a:t>Retailer </a:t>
            </a:r>
            <a:r>
              <a:rPr lang="en-AU" dirty="0"/>
              <a:t>reps</a:t>
            </a:r>
            <a:r>
              <a:rPr lang="en-AU" dirty="0" smtClean="0"/>
              <a:t>:, </a:t>
            </a:r>
            <a:r>
              <a:rPr lang="en-AU" dirty="0"/>
              <a:t>Mark Riley – AGL Energy, Mara Tenis – </a:t>
            </a:r>
            <a:r>
              <a:rPr lang="en-AU" dirty="0" err="1"/>
              <a:t>Lumo</a:t>
            </a:r>
            <a:r>
              <a:rPr lang="en-AU" dirty="0"/>
              <a:t>/Red Energy, </a:t>
            </a:r>
            <a:r>
              <a:rPr lang="en-AU" dirty="0" smtClean="0"/>
              <a:t> Karly Train – Energy Australia, </a:t>
            </a:r>
            <a:r>
              <a:rPr lang="en-AU" dirty="0"/>
              <a:t>Aakash Sembey – </a:t>
            </a:r>
            <a:r>
              <a:rPr lang="en-AU" dirty="0" smtClean="0"/>
              <a:t>Simply</a:t>
            </a:r>
          </a:p>
          <a:p>
            <a:r>
              <a:rPr lang="en-AU" dirty="0" smtClean="0"/>
              <a:t>Distributor </a:t>
            </a:r>
            <a:r>
              <a:rPr lang="en-AU" dirty="0"/>
              <a:t>reps:  David Woods – SA Power Networks, Brett McLean – United Energy, David Sales –</a:t>
            </a:r>
            <a:r>
              <a:rPr lang="en-AU" dirty="0" err="1"/>
              <a:t>TasNetworks</a:t>
            </a:r>
            <a:r>
              <a:rPr lang="en-AU" dirty="0"/>
              <a:t>, </a:t>
            </a:r>
            <a:r>
              <a:rPr lang="en-AU" dirty="0" smtClean="0"/>
              <a:t>Anna Russo – </a:t>
            </a:r>
            <a:r>
              <a:rPr lang="en-AU" dirty="0"/>
              <a:t>Endeavour Energy</a:t>
            </a:r>
          </a:p>
          <a:p>
            <a:r>
              <a:rPr lang="en-AU" dirty="0"/>
              <a:t>Metering or Third Party reps: </a:t>
            </a:r>
            <a:r>
              <a:rPr lang="en-AU" dirty="0" smtClean="0"/>
              <a:t>Paul Greenwood </a:t>
            </a:r>
            <a:r>
              <a:rPr lang="en-AU" dirty="0"/>
              <a:t>– </a:t>
            </a:r>
            <a:r>
              <a:rPr lang="en-AU" dirty="0" smtClean="0"/>
              <a:t>Vector, </a:t>
            </a:r>
            <a:r>
              <a:rPr lang="en-AU" dirty="0"/>
              <a:t>Charles Coulson – Metropolis </a:t>
            </a:r>
            <a:r>
              <a:rPr lang="en-AU" dirty="0" smtClean="0"/>
              <a:t>Metering, Helen Vassos– </a:t>
            </a:r>
            <a:r>
              <a:rPr lang="en-AU" dirty="0"/>
              <a:t>Active </a:t>
            </a:r>
            <a:r>
              <a:rPr lang="en-AU" dirty="0" smtClean="0"/>
              <a:t>Stream, Shaun </a:t>
            </a:r>
            <a:r>
              <a:rPr lang="en-AU" dirty="0" err="1"/>
              <a:t>Cuppitt</a:t>
            </a:r>
            <a:r>
              <a:rPr lang="en-AU" dirty="0"/>
              <a:t> – Acumen</a:t>
            </a:r>
          </a:p>
          <a:p>
            <a:endParaRPr lang="en-AU" dirty="0"/>
          </a:p>
          <a:p>
            <a:endParaRPr lang="en-AU" dirty="0" smtClean="0"/>
          </a:p>
          <a:p>
            <a:pPr marL="0" indent="0">
              <a:buNone/>
            </a:pPr>
            <a:r>
              <a:rPr lang="en-AU" dirty="0" smtClean="0"/>
              <a:t> Apologies: nil.</a:t>
            </a:r>
            <a:endParaRPr lang="en-AU" dirty="0"/>
          </a:p>
        </p:txBody>
      </p:sp>
    </p:spTree>
    <p:extLst>
      <p:ext uri="{BB962C8B-B14F-4D97-AF65-F5344CB8AC3E}">
        <p14:creationId xmlns:p14="http://schemas.microsoft.com/office/powerpoint/2010/main" val="321797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err="1" smtClean="0"/>
              <a:t>UpDATE</a:t>
            </a:r>
            <a:r>
              <a:rPr lang="en-AU" dirty="0" smtClean="0"/>
              <a:t> and NEXT STEPS</a:t>
            </a:r>
            <a:endParaRPr lang="en-AU" dirty="0"/>
          </a:p>
        </p:txBody>
      </p:sp>
      <p:sp>
        <p:nvSpPr>
          <p:cNvPr id="16" name="Content Placeholder 2"/>
          <p:cNvSpPr>
            <a:spLocks noGrp="1"/>
          </p:cNvSpPr>
          <p:nvPr>
            <p:ph idx="1"/>
          </p:nvPr>
        </p:nvSpPr>
        <p:spPr>
          <a:xfrm>
            <a:off x="539552" y="1374509"/>
            <a:ext cx="8229600" cy="5168046"/>
          </a:xfrm>
        </p:spPr>
        <p:txBody>
          <a:bodyPr>
            <a:normAutofit lnSpcReduction="10000"/>
          </a:bodyPr>
          <a:lstStyle/>
          <a:p>
            <a:pPr>
              <a:buFontTx/>
              <a:buChar char="-"/>
            </a:pPr>
            <a:r>
              <a:rPr lang="en-AU" dirty="0" smtClean="0"/>
              <a:t>22 September todays workshop</a:t>
            </a:r>
          </a:p>
          <a:p>
            <a:pPr>
              <a:buFontTx/>
              <a:buChar char="-"/>
            </a:pPr>
            <a:r>
              <a:rPr lang="en-AU" dirty="0" smtClean="0"/>
              <a:t>27 September – draft procedure review</a:t>
            </a:r>
          </a:p>
          <a:p>
            <a:pPr>
              <a:buFontTx/>
              <a:buChar char="-"/>
            </a:pPr>
            <a:r>
              <a:rPr lang="en-AU" dirty="0" smtClean="0"/>
              <a:t> 4 October – draft procedure Final review</a:t>
            </a:r>
          </a:p>
          <a:p>
            <a:pPr>
              <a:buFontTx/>
              <a:buChar char="-"/>
            </a:pPr>
            <a:r>
              <a:rPr lang="en-AU" dirty="0" smtClean="0"/>
              <a:t>7 October – endorsement to proceed to IEC for approval to consult</a:t>
            </a:r>
          </a:p>
          <a:p>
            <a:pPr>
              <a:buFontTx/>
              <a:buChar char="-"/>
            </a:pPr>
            <a:r>
              <a:rPr lang="en-AU" dirty="0" smtClean="0"/>
              <a:t>10 October – Initial Draft procedures sent to IEC</a:t>
            </a:r>
          </a:p>
          <a:p>
            <a:pPr>
              <a:buFontTx/>
              <a:buChar char="-"/>
            </a:pPr>
            <a:r>
              <a:rPr lang="en-AU" dirty="0" smtClean="0"/>
              <a:t>17 October – IEC Meeting</a:t>
            </a:r>
          </a:p>
          <a:p>
            <a:pPr>
              <a:buFontTx/>
              <a:buChar char="-"/>
            </a:pPr>
            <a:r>
              <a:rPr lang="en-AU" dirty="0" smtClean="0"/>
              <a:t>20 October – Initial Consultation starts</a:t>
            </a:r>
          </a:p>
          <a:p>
            <a:pPr>
              <a:buFontTx/>
              <a:buChar char="-"/>
            </a:pPr>
            <a:r>
              <a:rPr lang="en-AU" dirty="0" smtClean="0"/>
              <a:t>25 November – Initial Consultation ends</a:t>
            </a:r>
          </a:p>
          <a:p>
            <a:pPr>
              <a:buFontTx/>
              <a:buChar char="-"/>
            </a:pPr>
            <a:r>
              <a:rPr lang="en-AU" dirty="0" smtClean="0"/>
              <a:t>23 December – Draft procedures Consultation starts</a:t>
            </a:r>
          </a:p>
          <a:p>
            <a:pPr>
              <a:buFontTx/>
              <a:buChar char="-"/>
            </a:pPr>
            <a:r>
              <a:rPr lang="en-AU" dirty="0" smtClean="0"/>
              <a:t>20 January – Draft procedures Consultation ends</a:t>
            </a:r>
          </a:p>
          <a:p>
            <a:pPr>
              <a:buFontTx/>
              <a:buChar char="-"/>
            </a:pPr>
            <a:r>
              <a:rPr lang="en-AU" dirty="0" smtClean="0"/>
              <a:t>6 March – Publish final procedures</a:t>
            </a:r>
          </a:p>
          <a:p>
            <a:pPr>
              <a:buFontTx/>
              <a:buChar char="-"/>
            </a:pPr>
            <a:endParaRPr lang="en-AU" dirty="0" smtClean="0"/>
          </a:p>
          <a:p>
            <a:pPr>
              <a:buFontTx/>
              <a:buChar char="-"/>
            </a:pPr>
            <a:endParaRPr lang="en-AU" dirty="0"/>
          </a:p>
          <a:p>
            <a:pPr marL="0" indent="0">
              <a:buNone/>
            </a:pPr>
            <a:endParaRPr lang="en-AU" dirty="0"/>
          </a:p>
          <a:p>
            <a:pPr>
              <a:buFontTx/>
              <a:buChar char="-"/>
            </a:pPr>
            <a:endParaRPr lang="en-AU" dirty="0" smtClean="0"/>
          </a:p>
          <a:p>
            <a:endParaRPr lang="en-AU" dirty="0" smtClean="0"/>
          </a:p>
        </p:txBody>
      </p:sp>
    </p:spTree>
    <p:extLst>
      <p:ext uri="{BB962C8B-B14F-4D97-AF65-F5344CB8AC3E}">
        <p14:creationId xmlns:p14="http://schemas.microsoft.com/office/powerpoint/2010/main" val="238308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Pre-installation Query and NMI Inquiry transaction</a:t>
            </a:r>
            <a:endParaRPr lang="en-AU" dirty="0"/>
          </a:p>
        </p:txBody>
      </p:sp>
      <p:sp>
        <p:nvSpPr>
          <p:cNvPr id="3" name="Content Placeholder 2"/>
          <p:cNvSpPr>
            <a:spLocks noGrp="1"/>
          </p:cNvSpPr>
          <p:nvPr>
            <p:ph idx="1"/>
          </p:nvPr>
        </p:nvSpPr>
        <p:spPr/>
        <p:txBody>
          <a:bodyPr/>
          <a:lstStyle/>
          <a:p>
            <a:r>
              <a:rPr lang="en-AU" dirty="0" smtClean="0"/>
              <a:t>Review information provided by participants:</a:t>
            </a:r>
          </a:p>
          <a:p>
            <a:endParaRPr lang="en-AU" dirty="0"/>
          </a:p>
          <a:p>
            <a:r>
              <a:rPr lang="en-AU" dirty="0" smtClean="0"/>
              <a:t>NMI Inquiry – supplied by Brett McLean. </a:t>
            </a:r>
          </a:p>
          <a:p>
            <a:pPr lvl="1"/>
            <a:r>
              <a:rPr lang="en-AU" dirty="0" smtClean="0"/>
              <a:t>The group defined a similar transaction in Adds and Alts discussion Meter Installation query – are these sufficiently different to warrant a different transaction?</a:t>
            </a:r>
          </a:p>
          <a:p>
            <a:r>
              <a:rPr lang="en-AU" dirty="0" smtClean="0"/>
              <a:t>Pre-Installation query – supplied by </a:t>
            </a:r>
            <a:r>
              <a:rPr lang="en-AU" dirty="0"/>
              <a:t>S</a:t>
            </a:r>
            <a:r>
              <a:rPr lang="en-AU" dirty="0" smtClean="0"/>
              <a:t>haun Cupitt</a:t>
            </a:r>
          </a:p>
          <a:p>
            <a:pPr lvl="1"/>
            <a:r>
              <a:rPr lang="en-AU" dirty="0" smtClean="0"/>
              <a:t>For review.</a:t>
            </a:r>
            <a:endParaRPr lang="en-AU" dirty="0"/>
          </a:p>
        </p:txBody>
      </p:sp>
    </p:spTree>
    <p:extLst>
      <p:ext uri="{BB962C8B-B14F-4D97-AF65-F5344CB8AC3E}">
        <p14:creationId xmlns:p14="http://schemas.microsoft.com/office/powerpoint/2010/main" val="1877538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Documents and drafting</a:t>
            </a:r>
            <a:endParaRPr lang="en-AU" dirty="0"/>
          </a:p>
        </p:txBody>
      </p:sp>
      <p:sp>
        <p:nvSpPr>
          <p:cNvPr id="3" name="Content Placeholder 2"/>
          <p:cNvSpPr>
            <a:spLocks noGrp="1"/>
          </p:cNvSpPr>
          <p:nvPr>
            <p:ph idx="1"/>
          </p:nvPr>
        </p:nvSpPr>
        <p:spPr>
          <a:xfrm>
            <a:off x="457200" y="1357298"/>
            <a:ext cx="7931224" cy="5096038"/>
          </a:xfrm>
        </p:spPr>
        <p:txBody>
          <a:bodyPr>
            <a:normAutofit fontScale="92500" lnSpcReduction="20000"/>
          </a:bodyPr>
          <a:lstStyle/>
          <a:p>
            <a:pPr>
              <a:spcBef>
                <a:spcPts val="800"/>
              </a:spcBef>
            </a:pPr>
            <a:r>
              <a:rPr lang="en-AU" sz="1700" dirty="0"/>
              <a:t>Four key Procedures updates:</a:t>
            </a:r>
          </a:p>
          <a:p>
            <a:pPr lvl="1">
              <a:spcBef>
                <a:spcPts val="800"/>
              </a:spcBef>
            </a:pPr>
            <a:r>
              <a:rPr lang="en-AU" sz="1700" b="1" dirty="0"/>
              <a:t>Service Order </a:t>
            </a:r>
            <a:r>
              <a:rPr lang="en-AU" sz="1700" b="1" dirty="0" smtClean="0"/>
              <a:t>Process 3.0 </a:t>
            </a:r>
            <a:r>
              <a:rPr lang="en-AU" sz="1700" dirty="0" smtClean="0"/>
              <a:t>–  see next page for full Service Order communications.</a:t>
            </a:r>
            <a:endParaRPr lang="en-AU" sz="1700" dirty="0"/>
          </a:p>
          <a:p>
            <a:pPr lvl="1">
              <a:spcBef>
                <a:spcPts val="800"/>
              </a:spcBef>
            </a:pPr>
            <a:r>
              <a:rPr lang="en-AU" sz="1700" b="1" dirty="0"/>
              <a:t>Customer Site Details </a:t>
            </a:r>
            <a:r>
              <a:rPr lang="en-AU" sz="1700" b="1" dirty="0" smtClean="0"/>
              <a:t>Notification 3.0 </a:t>
            </a:r>
            <a:r>
              <a:rPr lang="en-AU" sz="1700" dirty="0" smtClean="0"/>
              <a:t>– Customer Details Notification including new Life Support Customer Details Block, Custer Details Request, Customer Details Reconciliation, Site Details Notification.</a:t>
            </a:r>
            <a:endParaRPr lang="en-AU" sz="1700" dirty="0"/>
          </a:p>
          <a:p>
            <a:pPr lvl="1">
              <a:spcBef>
                <a:spcPts val="800"/>
              </a:spcBef>
            </a:pPr>
            <a:r>
              <a:rPr lang="en-AU" sz="1700" b="1" dirty="0" smtClean="0"/>
              <a:t>Data Process 3.0 </a:t>
            </a:r>
            <a:r>
              <a:rPr lang="en-AU" sz="1700" dirty="0" smtClean="0"/>
              <a:t>– formally Meter Data process includes PMD, VMD and MDN as well as the provision of data for transactions – Pre-Installation query, Meter Installation query and NMI inquiry.</a:t>
            </a:r>
            <a:endParaRPr lang="en-AU" sz="1700" dirty="0"/>
          </a:p>
          <a:p>
            <a:pPr lvl="1">
              <a:spcBef>
                <a:spcPts val="800"/>
              </a:spcBef>
            </a:pPr>
            <a:r>
              <a:rPr lang="en-AU" sz="1700" b="1" dirty="0" smtClean="0"/>
              <a:t>One Way Notification 3.0 </a:t>
            </a:r>
            <a:r>
              <a:rPr lang="en-AU" sz="1700" dirty="0" smtClean="0"/>
              <a:t>– Network Tariff Notification, Meter Fault Notice, Planned Interruption notification and Notice of Metering Works</a:t>
            </a:r>
            <a:endParaRPr lang="en-AU" sz="1700" dirty="0"/>
          </a:p>
          <a:p>
            <a:pPr>
              <a:spcBef>
                <a:spcPts val="800"/>
              </a:spcBef>
            </a:pPr>
            <a:r>
              <a:rPr lang="en-AU" sz="1700" dirty="0" smtClean="0"/>
              <a:t>Other </a:t>
            </a:r>
            <a:r>
              <a:rPr lang="en-AU" sz="1700" dirty="0"/>
              <a:t>documents</a:t>
            </a:r>
          </a:p>
          <a:p>
            <a:pPr lvl="1">
              <a:spcBef>
                <a:spcPts val="800"/>
              </a:spcBef>
            </a:pPr>
            <a:r>
              <a:rPr lang="en-AU" sz="1600" b="1" dirty="0"/>
              <a:t>Technical </a:t>
            </a:r>
            <a:r>
              <a:rPr lang="en-AU" sz="1600" b="1" dirty="0" smtClean="0"/>
              <a:t>Specification 3.0 – </a:t>
            </a:r>
            <a:r>
              <a:rPr lang="en-AU" sz="1600" dirty="0" smtClean="0"/>
              <a:t>incorporates all technical information in one document</a:t>
            </a:r>
            <a:endParaRPr lang="en-AU" sz="1600" dirty="0"/>
          </a:p>
          <a:p>
            <a:pPr lvl="1">
              <a:spcBef>
                <a:spcPts val="800"/>
              </a:spcBef>
            </a:pPr>
            <a:r>
              <a:rPr lang="en-AU" sz="1600" b="1" dirty="0"/>
              <a:t>Business Rules </a:t>
            </a:r>
            <a:r>
              <a:rPr lang="en-AU" sz="1600" b="1" dirty="0" smtClean="0"/>
              <a:t>Guide – </a:t>
            </a:r>
            <a:r>
              <a:rPr lang="en-AU" sz="1600" dirty="0" smtClean="0"/>
              <a:t>a new document that can be used by participants to guide the use of procedures (IEC document not B2B procedure)</a:t>
            </a:r>
            <a:endParaRPr lang="en-AU" sz="1600" dirty="0"/>
          </a:p>
          <a:p>
            <a:pPr lvl="1">
              <a:spcBef>
                <a:spcPts val="800"/>
              </a:spcBef>
            </a:pPr>
            <a:r>
              <a:rPr lang="en-AU" sz="1600" b="1" dirty="0"/>
              <a:t>Glossary update for B2B </a:t>
            </a:r>
            <a:r>
              <a:rPr lang="en-AU" sz="1600" b="1" dirty="0" smtClean="0"/>
              <a:t>terminology – </a:t>
            </a:r>
            <a:r>
              <a:rPr lang="en-AU" sz="1600" dirty="0" smtClean="0"/>
              <a:t>this is an update to the Retail Procedures Glossary and Framework for key terms from B2B procedures</a:t>
            </a:r>
            <a:endParaRPr lang="en-AU" sz="1600" b="1" dirty="0"/>
          </a:p>
          <a:p>
            <a:pPr lvl="1">
              <a:spcBef>
                <a:spcPts val="800"/>
              </a:spcBef>
            </a:pPr>
            <a:r>
              <a:rPr lang="en-AU" sz="1600" b="1" dirty="0"/>
              <a:t>ROLR Procedure Part </a:t>
            </a:r>
            <a:r>
              <a:rPr lang="en-AU" sz="1600" b="1" dirty="0" smtClean="0"/>
              <a:t>B – </a:t>
            </a:r>
            <a:r>
              <a:rPr lang="en-AU" sz="1600" dirty="0" smtClean="0"/>
              <a:t>once B2B procedures are close to being finalised this will be updated</a:t>
            </a:r>
            <a:endParaRPr lang="en-AU" sz="1600" b="1" dirty="0"/>
          </a:p>
          <a:p>
            <a:pPr marL="363538" lvl="1" indent="0">
              <a:spcBef>
                <a:spcPts val="800"/>
              </a:spcBef>
              <a:buNone/>
            </a:pPr>
            <a:endParaRPr lang="en-AU" sz="1400" dirty="0"/>
          </a:p>
          <a:p>
            <a:endParaRPr lang="en-AU" dirty="0"/>
          </a:p>
        </p:txBody>
      </p:sp>
    </p:spTree>
    <p:extLst>
      <p:ext uri="{BB962C8B-B14F-4D97-AF65-F5344CB8AC3E}">
        <p14:creationId xmlns:p14="http://schemas.microsoft.com/office/powerpoint/2010/main" val="3153913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service order LIST Including hierarchy</a:t>
            </a:r>
            <a:endParaRPr lang="en-AU" dirty="0"/>
          </a:p>
        </p:txBody>
      </p:sp>
      <p:sp>
        <p:nvSpPr>
          <p:cNvPr id="4" name="Content Placeholder 3"/>
          <p:cNvSpPr txBox="1">
            <a:spLocks noGrp="1"/>
          </p:cNvSpPr>
          <p:nvPr>
            <p:ph idx="1"/>
          </p:nvPr>
        </p:nvSpPr>
        <p:spPr>
          <a:xfrm>
            <a:off x="457200" y="1357298"/>
            <a:ext cx="4114800" cy="4659737"/>
          </a:xfrm>
          <a:prstGeom prst="rect">
            <a:avLst/>
          </a:prstGeom>
          <a:noFill/>
        </p:spPr>
        <p:txBody>
          <a:bodyPr wrap="square" rtlCol="0">
            <a:spAutoFit/>
          </a:bodyPr>
          <a:lstStyle/>
          <a:p>
            <a:pPr marL="342900" indent="-342900">
              <a:buFont typeface="Arial" panose="020B0604020202020204" pitchFamily="34" charset="0"/>
              <a:buChar char="•"/>
            </a:pPr>
            <a:r>
              <a:rPr lang="en-AU" sz="1400" b="1" dirty="0"/>
              <a:t>Supply Service Works</a:t>
            </a:r>
          </a:p>
          <a:p>
            <a:pPr marL="800100" lvl="1" indent="-342900">
              <a:buFont typeface="Arial" panose="020B0604020202020204" pitchFamily="34" charset="0"/>
              <a:buChar char="•"/>
            </a:pPr>
            <a:r>
              <a:rPr lang="en-AU" sz="1400" dirty="0"/>
              <a:t>Allocate NMI</a:t>
            </a:r>
          </a:p>
          <a:p>
            <a:pPr marL="800100" lvl="1" indent="-342900">
              <a:buFont typeface="Arial" panose="020B0604020202020204" pitchFamily="34" charset="0"/>
              <a:buChar char="•"/>
            </a:pPr>
            <a:r>
              <a:rPr lang="en-AU" sz="1400" dirty="0"/>
              <a:t>Tariff Change</a:t>
            </a:r>
          </a:p>
          <a:p>
            <a:pPr marL="800100" lvl="1" indent="-342900">
              <a:buFont typeface="Arial" panose="020B0604020202020204" pitchFamily="34" charset="0"/>
              <a:buChar char="•"/>
            </a:pPr>
            <a:r>
              <a:rPr lang="en-AU" sz="1400" dirty="0"/>
              <a:t>Supply Connection</a:t>
            </a:r>
          </a:p>
          <a:p>
            <a:pPr marL="800100" lvl="1" indent="-342900">
              <a:buFont typeface="Arial" panose="020B0604020202020204" pitchFamily="34" charset="0"/>
              <a:buChar char="•"/>
            </a:pPr>
            <a:r>
              <a:rPr lang="en-AU" sz="1400" dirty="0"/>
              <a:t>Supply Alteration</a:t>
            </a:r>
          </a:p>
          <a:p>
            <a:pPr marL="800100" lvl="1" indent="-342900">
              <a:buFont typeface="Arial" panose="020B0604020202020204" pitchFamily="34" charset="0"/>
              <a:buChar char="•"/>
            </a:pPr>
            <a:r>
              <a:rPr lang="en-AU" sz="1400" dirty="0"/>
              <a:t>Supply Abolishment</a:t>
            </a:r>
          </a:p>
          <a:p>
            <a:pPr marL="342900" indent="-342900">
              <a:buFont typeface="Arial" panose="020B0604020202020204" pitchFamily="34" charset="0"/>
              <a:buChar char="•"/>
            </a:pPr>
            <a:r>
              <a:rPr lang="en-AU" sz="1400" b="1" dirty="0"/>
              <a:t>RE-Energisation</a:t>
            </a:r>
          </a:p>
          <a:p>
            <a:pPr marL="342900" indent="-342900">
              <a:buFont typeface="Arial" panose="020B0604020202020204" pitchFamily="34" charset="0"/>
              <a:buChar char="•"/>
            </a:pPr>
            <a:r>
              <a:rPr lang="en-AU" sz="1400" b="1" dirty="0"/>
              <a:t>De-Energisation</a:t>
            </a:r>
          </a:p>
          <a:p>
            <a:pPr marL="800100" lvl="1" indent="-342900">
              <a:buFont typeface="Arial" panose="020B0604020202020204" pitchFamily="34" charset="0"/>
              <a:buChar char="•"/>
            </a:pPr>
            <a:r>
              <a:rPr lang="en-AU" sz="1400" dirty="0"/>
              <a:t>Remote</a:t>
            </a:r>
          </a:p>
          <a:p>
            <a:pPr marL="800100" lvl="1" indent="-342900">
              <a:buFont typeface="Arial" panose="020B0604020202020204" pitchFamily="34" charset="0"/>
              <a:buChar char="•"/>
            </a:pPr>
            <a:r>
              <a:rPr lang="en-AU" sz="1400" dirty="0"/>
              <a:t>Remove Fuse</a:t>
            </a:r>
          </a:p>
          <a:p>
            <a:pPr marL="800100" lvl="1" indent="-342900">
              <a:buFont typeface="Arial" panose="020B0604020202020204" pitchFamily="34" charset="0"/>
              <a:buChar char="•"/>
            </a:pPr>
            <a:r>
              <a:rPr lang="en-AU" sz="1400" dirty="0"/>
              <a:t>Turn off main switch and sticker</a:t>
            </a:r>
          </a:p>
          <a:p>
            <a:pPr marL="800100" lvl="1" indent="-342900">
              <a:buFont typeface="Arial" panose="020B0604020202020204" pitchFamily="34" charset="0"/>
              <a:buChar char="•"/>
            </a:pPr>
            <a:r>
              <a:rPr lang="en-AU" sz="1400" dirty="0"/>
              <a:t>Main switch seal</a:t>
            </a:r>
          </a:p>
          <a:p>
            <a:pPr marL="800100" lvl="1" indent="-342900">
              <a:buFont typeface="Arial" panose="020B0604020202020204" pitchFamily="34" charset="0"/>
              <a:buChar char="•"/>
            </a:pPr>
            <a:r>
              <a:rPr lang="en-AU" sz="1400" dirty="0"/>
              <a:t>Technical disconnect</a:t>
            </a:r>
          </a:p>
          <a:p>
            <a:pPr marL="800100" lvl="1" indent="-342900">
              <a:buFont typeface="Arial" panose="020B0604020202020204" pitchFamily="34" charset="0"/>
              <a:buChar char="•"/>
            </a:pPr>
            <a:r>
              <a:rPr lang="en-AU" sz="1400" dirty="0"/>
              <a:t>Meter Isolation</a:t>
            </a:r>
          </a:p>
          <a:p>
            <a:pPr marL="800100" lvl="1" indent="-342900">
              <a:buFont typeface="Arial" panose="020B0604020202020204" pitchFamily="34" charset="0"/>
              <a:buChar char="•"/>
            </a:pPr>
            <a:r>
              <a:rPr lang="en-AU" sz="1400" dirty="0"/>
              <a:t>Supply Isolation</a:t>
            </a:r>
          </a:p>
          <a:p>
            <a:pPr marL="800100" lvl="1" indent="-342900">
              <a:buFont typeface="Arial" panose="020B0604020202020204" pitchFamily="34" charset="0"/>
              <a:buChar char="•"/>
            </a:pPr>
            <a:r>
              <a:rPr lang="en-AU" sz="1400" dirty="0"/>
              <a:t>Disconnection at pole top, pillar box or pit</a:t>
            </a:r>
          </a:p>
          <a:p>
            <a:pPr marL="800100" lvl="1" indent="-342900">
              <a:buFont typeface="Arial" panose="020B0604020202020204" pitchFamily="34" charset="0"/>
              <a:buChar char="•"/>
            </a:pPr>
            <a:r>
              <a:rPr lang="en-AU" sz="1400" dirty="0"/>
              <a:t>Recipient </a:t>
            </a:r>
            <a:r>
              <a:rPr lang="en-AU" sz="1400" dirty="0" smtClean="0"/>
              <a:t>discretion</a:t>
            </a:r>
            <a:endParaRPr lang="en-AU" sz="1400" dirty="0"/>
          </a:p>
        </p:txBody>
      </p:sp>
      <p:sp>
        <p:nvSpPr>
          <p:cNvPr id="5" name="Content Placeholder 3"/>
          <p:cNvSpPr txBox="1">
            <a:spLocks/>
          </p:cNvSpPr>
          <p:nvPr/>
        </p:nvSpPr>
        <p:spPr>
          <a:xfrm>
            <a:off x="4872054" y="1357298"/>
            <a:ext cx="4114800" cy="4702826"/>
          </a:xfrm>
          <a:prstGeom prst="rect">
            <a:avLst/>
          </a:prstGeom>
          <a:noFill/>
        </p:spPr>
        <p:txBody>
          <a:bodyPr vert="horz" wrap="square" lIns="91440" tIns="45720" rIns="91440" bIns="45720" rtlCol="0">
            <a:spAutoFit/>
          </a:bodyPr>
          <a:lstStyle>
            <a:lvl1pPr marL="363538" indent="-363538"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325" indent="-363538"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4613" indent="-268288"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900" indent="-268288"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indent="-342900"/>
            <a:r>
              <a:rPr lang="en-AU" sz="1400" b="1" dirty="0" smtClean="0"/>
              <a:t>Special Read</a:t>
            </a:r>
          </a:p>
          <a:p>
            <a:pPr marL="800100" lvl="1" indent="-342900">
              <a:buFont typeface="Arial" panose="020B0604020202020204" pitchFamily="34" charset="0"/>
              <a:buChar char="•"/>
            </a:pPr>
            <a:r>
              <a:rPr lang="en-AU" sz="1400" dirty="0" smtClean="0"/>
              <a:t>Check Read</a:t>
            </a:r>
          </a:p>
          <a:p>
            <a:pPr marL="800100" lvl="1" indent="-342900">
              <a:buFont typeface="Arial" panose="020B0604020202020204" pitchFamily="34" charset="0"/>
              <a:buChar char="•"/>
            </a:pPr>
            <a:r>
              <a:rPr lang="en-AU" sz="1400" dirty="0" smtClean="0"/>
              <a:t>Final Read</a:t>
            </a:r>
          </a:p>
          <a:p>
            <a:pPr marL="800100" lvl="1" indent="-342900">
              <a:buFont typeface="Arial" panose="020B0604020202020204" pitchFamily="34" charset="0"/>
              <a:buChar char="•"/>
            </a:pPr>
            <a:r>
              <a:rPr lang="en-AU" sz="1400" dirty="0" smtClean="0"/>
              <a:t>On Demand</a:t>
            </a:r>
          </a:p>
          <a:p>
            <a:pPr marL="342900" indent="-342900"/>
            <a:r>
              <a:rPr lang="en-AU" sz="1400" b="1" dirty="0" smtClean="0"/>
              <a:t>Metering Service Works</a:t>
            </a:r>
          </a:p>
          <a:p>
            <a:pPr marL="800100" lvl="1" indent="-342900">
              <a:buFont typeface="Arial" panose="020B0604020202020204" pitchFamily="34" charset="0"/>
              <a:buChar char="•"/>
            </a:pPr>
            <a:r>
              <a:rPr lang="en-AU" sz="1400" dirty="0" smtClean="0"/>
              <a:t>Meter Exchange</a:t>
            </a:r>
          </a:p>
          <a:p>
            <a:pPr marL="800100" lvl="1" indent="-342900">
              <a:buFont typeface="Arial" panose="020B0604020202020204" pitchFamily="34" charset="0"/>
              <a:buChar char="•"/>
            </a:pPr>
            <a:r>
              <a:rPr lang="en-AU" sz="1400" dirty="0" smtClean="0"/>
              <a:t>Meter Install</a:t>
            </a:r>
          </a:p>
          <a:p>
            <a:pPr marL="800100" lvl="1" indent="-342900">
              <a:buFont typeface="Arial" panose="020B0604020202020204" pitchFamily="34" charset="0"/>
              <a:buChar char="•"/>
            </a:pPr>
            <a:r>
              <a:rPr lang="en-AU" sz="1400" dirty="0" smtClean="0"/>
              <a:t>Move Meter</a:t>
            </a:r>
          </a:p>
          <a:p>
            <a:pPr marL="800100" lvl="1" indent="-342900">
              <a:buFont typeface="Arial" panose="020B0604020202020204" pitchFamily="34" charset="0"/>
              <a:buChar char="•"/>
            </a:pPr>
            <a:r>
              <a:rPr lang="en-AU" sz="1400" dirty="0" smtClean="0"/>
              <a:t>Meter Reconfiguration</a:t>
            </a:r>
          </a:p>
          <a:p>
            <a:pPr marL="800100" lvl="1" indent="-342900">
              <a:buFont typeface="Arial" panose="020B0604020202020204" pitchFamily="34" charset="0"/>
              <a:buChar char="•"/>
            </a:pPr>
            <a:r>
              <a:rPr lang="en-AU" sz="1400" dirty="0" smtClean="0"/>
              <a:t>Remove Meter</a:t>
            </a:r>
          </a:p>
          <a:p>
            <a:pPr marL="800100" lvl="1" indent="-342900">
              <a:buFont typeface="Arial" panose="020B0604020202020204" pitchFamily="34" charset="0"/>
              <a:buChar char="•"/>
            </a:pPr>
            <a:r>
              <a:rPr lang="en-AU" sz="1400" dirty="0" smtClean="0"/>
              <a:t>Install Controlled Load</a:t>
            </a:r>
          </a:p>
          <a:p>
            <a:pPr marL="800100" lvl="1" indent="-342900">
              <a:buFont typeface="Arial" panose="020B0604020202020204" pitchFamily="34" charset="0"/>
              <a:buChar char="•"/>
            </a:pPr>
            <a:r>
              <a:rPr lang="en-AU" sz="1400" dirty="0" smtClean="0"/>
              <a:t>Install Hot Water</a:t>
            </a:r>
          </a:p>
          <a:p>
            <a:pPr marL="800100" lvl="1" indent="-342900">
              <a:buFont typeface="Arial" panose="020B0604020202020204" pitchFamily="34" charset="0"/>
              <a:buChar char="•"/>
            </a:pPr>
            <a:r>
              <a:rPr lang="en-AU" sz="1400" dirty="0" smtClean="0"/>
              <a:t>Change Time Switch</a:t>
            </a:r>
          </a:p>
          <a:p>
            <a:pPr marL="800100" lvl="1" indent="-342900">
              <a:buFont typeface="Arial" panose="020B0604020202020204" pitchFamily="34" charset="0"/>
              <a:buChar char="•"/>
            </a:pPr>
            <a:r>
              <a:rPr lang="en-AU" sz="1400" dirty="0" smtClean="0"/>
              <a:t>Meter Investigation – Inspect</a:t>
            </a:r>
          </a:p>
          <a:p>
            <a:pPr marL="800100" lvl="1" indent="-342900">
              <a:buFont typeface="Arial" panose="020B0604020202020204" pitchFamily="34" charset="0"/>
              <a:buChar char="•"/>
            </a:pPr>
            <a:r>
              <a:rPr lang="en-AU" sz="1400" dirty="0" smtClean="0"/>
              <a:t>Meter Investigation – Test</a:t>
            </a:r>
          </a:p>
          <a:p>
            <a:pPr marL="800100" lvl="1" indent="-342900">
              <a:buFont typeface="Arial" panose="020B0604020202020204" pitchFamily="34" charset="0"/>
              <a:buChar char="•"/>
            </a:pPr>
            <a:r>
              <a:rPr lang="en-AU" sz="1400" dirty="0" smtClean="0"/>
              <a:t>Meter Investigation – Tamper</a:t>
            </a:r>
          </a:p>
          <a:p>
            <a:pPr marL="342900" indent="-342900"/>
            <a:r>
              <a:rPr lang="en-AU" sz="1400" b="1" dirty="0" smtClean="0"/>
              <a:t>Miscellaneous Service Request</a:t>
            </a:r>
          </a:p>
          <a:p>
            <a:pPr marL="342900" indent="-342900"/>
            <a:endParaRPr lang="en-AU" sz="1400" dirty="0"/>
          </a:p>
        </p:txBody>
      </p:sp>
    </p:spTree>
    <p:extLst>
      <p:ext uri="{BB962C8B-B14F-4D97-AF65-F5344CB8AC3E}">
        <p14:creationId xmlns:p14="http://schemas.microsoft.com/office/powerpoint/2010/main" val="3695789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Drafting Principles for new B2b Procedures</a:t>
            </a:r>
            <a:endParaRPr lang="en-AU" dirty="0"/>
          </a:p>
        </p:txBody>
      </p:sp>
      <p:sp>
        <p:nvSpPr>
          <p:cNvPr id="3" name="Content Placeholder 2"/>
          <p:cNvSpPr>
            <a:spLocks noGrp="1"/>
          </p:cNvSpPr>
          <p:nvPr>
            <p:ph idx="1"/>
          </p:nvPr>
        </p:nvSpPr>
        <p:spPr/>
        <p:txBody>
          <a:bodyPr>
            <a:normAutofit/>
          </a:bodyPr>
          <a:lstStyle/>
          <a:p>
            <a:pPr lvl="0"/>
            <a:r>
              <a:rPr lang="en-AU" dirty="0"/>
              <a:t>AEMO’s current style guide </a:t>
            </a:r>
          </a:p>
          <a:p>
            <a:pPr lvl="0"/>
            <a:r>
              <a:rPr lang="en-AU" dirty="0"/>
              <a:t>No replication of legal requirements</a:t>
            </a:r>
          </a:p>
          <a:p>
            <a:r>
              <a:rPr lang="en-AU" dirty="0"/>
              <a:t>Legal and regulatory context consolidated in Retail Electricity Market Procedures – Glossary and Framework</a:t>
            </a:r>
          </a:p>
          <a:p>
            <a:pPr lvl="0"/>
            <a:r>
              <a:rPr lang="en-AU" dirty="0"/>
              <a:t>Common terms defined in Retail Electricity Market Procedures Glossary and Framework)</a:t>
            </a:r>
          </a:p>
          <a:p>
            <a:pPr lvl="0"/>
            <a:r>
              <a:rPr lang="en-AU" dirty="0"/>
              <a:t>Long terms will be abbreviated where the abbreviations are commonly used</a:t>
            </a:r>
          </a:p>
          <a:p>
            <a:endParaRPr lang="en-AU" dirty="0"/>
          </a:p>
        </p:txBody>
      </p:sp>
    </p:spTree>
    <p:extLst>
      <p:ext uri="{BB962C8B-B14F-4D97-AF65-F5344CB8AC3E}">
        <p14:creationId xmlns:p14="http://schemas.microsoft.com/office/powerpoint/2010/main" val="918889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Drafting Principles for new B2b Procedures</a:t>
            </a:r>
            <a:endParaRPr lang="en-AU" dirty="0"/>
          </a:p>
        </p:txBody>
      </p:sp>
      <p:sp>
        <p:nvSpPr>
          <p:cNvPr id="3" name="Content Placeholder 2"/>
          <p:cNvSpPr>
            <a:spLocks noGrp="1"/>
          </p:cNvSpPr>
          <p:nvPr>
            <p:ph idx="1"/>
          </p:nvPr>
        </p:nvSpPr>
        <p:spPr/>
        <p:txBody>
          <a:bodyPr>
            <a:normAutofit/>
          </a:bodyPr>
          <a:lstStyle/>
          <a:p>
            <a:pPr lvl="0"/>
            <a:r>
              <a:rPr lang="en-AU" smtClean="0"/>
              <a:t>The </a:t>
            </a:r>
            <a:r>
              <a:rPr lang="en-AU" dirty="0"/>
              <a:t>content of each procedure will reflect the </a:t>
            </a:r>
            <a:r>
              <a:rPr lang="en-AU" dirty="0">
                <a:solidFill>
                  <a:srgbClr val="FF0000"/>
                </a:solidFill>
              </a:rPr>
              <a:t>subject matter </a:t>
            </a:r>
            <a:r>
              <a:rPr lang="en-AU" dirty="0"/>
              <a:t>of that procedure and not be replicated</a:t>
            </a:r>
          </a:p>
          <a:p>
            <a:pPr lvl="0"/>
            <a:r>
              <a:rPr lang="en-AU" dirty="0"/>
              <a:t>Redundant or anachronistic material either redrafted or deleted  </a:t>
            </a:r>
          </a:p>
          <a:p>
            <a:pPr lvl="0"/>
            <a:r>
              <a:rPr lang="en-AU" dirty="0"/>
              <a:t>Procedures will be consolidated where appropriate</a:t>
            </a:r>
          </a:p>
          <a:p>
            <a:r>
              <a:rPr lang="en-AU" dirty="0"/>
              <a:t>Other changes based on the drafting principles are intended to rationalise, not change the substance of the obligations or rights of the parties to which the procedures apply</a:t>
            </a:r>
          </a:p>
          <a:p>
            <a:endParaRPr lang="en-AU" dirty="0"/>
          </a:p>
        </p:txBody>
      </p:sp>
    </p:spTree>
    <p:extLst>
      <p:ext uri="{BB962C8B-B14F-4D97-AF65-F5344CB8AC3E}">
        <p14:creationId xmlns:p14="http://schemas.microsoft.com/office/powerpoint/2010/main" val="1876659575"/>
      </p:ext>
    </p:extLst>
  </p:cSld>
  <p:clrMapOvr>
    <a:masterClrMapping/>
  </p:clrMapOvr>
</p:sld>
</file>

<file path=ppt/theme/theme1.xml><?xml version="1.0" encoding="utf-8"?>
<a:theme xmlns:a="http://schemas.openxmlformats.org/drawingml/2006/main" name="Office Theme">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xternal AEMO powerpoint template.pptx" id="{1C6B682F-29C1-4B7F-8BBF-507962EDAB27}" vid="{B501CB5A-AC99-4B0F-8D8B-B0C7B0429B05}"/>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xternal AEMO powerpoint template.pptx" id="{1C6B682F-29C1-4B7F-8BBF-507962EDAB27}" vid="{AD20D0BB-7AB8-4900-97BE-F6E901A2929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PROJECT-389-148</_dlc_DocId>
    <_dlc_DocIdUrl xmlns="a14523ce-dede-483e-883a-2d83261080bd">
      <Url>http://sharedocs/projects/pocprogram/_layouts/15/DocIdRedir.aspx?ID=PROJECT-389-148</Url>
      <Description>PROJECT-389-148</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9A6D5B35E9F2C4D9430C55695238427" ma:contentTypeVersion="21" ma:contentTypeDescription="" ma:contentTypeScope="" ma:versionID="c79c85d1b6fd21b162ce4d2049203b8b">
  <xsd:schema xmlns:xsd="http://www.w3.org/2001/XMLSchema" xmlns:xs="http://www.w3.org/2001/XMLSchema" xmlns:p="http://schemas.microsoft.com/office/2006/metadata/properties" xmlns:ns2="a14523ce-dede-483e-883a-2d83261080bd" targetNamespace="http://schemas.microsoft.com/office/2006/metadata/properties" ma:root="true" ma:fieldsID="612a2aadd00301d8b608e687ee43d6c2"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description="" ma:hidden="true" ma:list="{f2baf17d-91b1-421c-aaef-0c2c810bb868}" ma:internalName="TaxCatchAll" ma:showField="CatchAllData" ma:web="ec581fb2-efcd-419f-afca-68928b725d50">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description="" ma:hidden="true" ma:list="{f2baf17d-91b1-421c-aaef-0c2c810bb868}" ma:internalName="TaxCatchAllLabel" ma:readOnly="true" ma:showField="CatchAllDataLabel" ma:web="ec581fb2-efcd-419f-afca-68928b725d50">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ma:readOnly="false">
      <xsd:simpleType>
        <xsd:restriction base="dms:Note"/>
      </xsd:simpleType>
    </xsd:element>
    <xsd:element name="AEMODocumentTypeTaxHTField0" ma:index="15" nillable="true" ma:taxonomy="true" ma:internalName="AEMODocumentTypeTaxHTField0" ma:taxonomyFieldName="AEMODocumentType" ma:displayName="AEMODocumentType" ma:readOnly="fals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readOnly="false"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409ac0fb-07cb-4169-8a26-def2760b5502" ContentTypeId="0x0101009BE89D58CAF0934CA32A20BCFFD353DC" PreviousValue="false"/>
</file>

<file path=customXml/item4.xml><?xml version="1.0" encoding="utf-8"?>
<?mso-contentType ?>
<customXsn xmlns="http://schemas.microsoft.com/office/2006/metadata/customXsn">
  <xsnLocation/>
  <cached>True</cached>
  <openByDefault>True</openByDefault>
  <xsnScope/>
</customXsn>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6.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4DA636-9B1F-423D-B581-D3485D9C9199}">
  <ds:schemaRefs>
    <ds:schemaRef ds:uri="http://purl.org/dc/elements/1.1/"/>
    <ds:schemaRef ds:uri="http://schemas.microsoft.com/office/infopath/2007/PartnerControls"/>
    <ds:schemaRef ds:uri="a14523ce-dede-483e-883a-2d83261080bd"/>
    <ds:schemaRef ds:uri="http://schemas.openxmlformats.org/package/2006/metadata/core-properties"/>
    <ds:schemaRef ds:uri="http://purl.org/dc/terms/"/>
    <ds:schemaRef ds:uri="http://schemas.microsoft.com/office/2006/documentManagement/types"/>
    <ds:schemaRef ds:uri="http://purl.org/dc/dcmitype/"/>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419A994F-8A80-4C0E-ACBD-B21898D9AF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6A3277E-E36B-464D-95C9-2ED9C57D8274}">
  <ds:schemaRefs>
    <ds:schemaRef ds:uri="Microsoft.SharePoint.Taxonomy.ContentTypeSync"/>
  </ds:schemaRefs>
</ds:datastoreItem>
</file>

<file path=customXml/itemProps4.xml><?xml version="1.0" encoding="utf-8"?>
<ds:datastoreItem xmlns:ds="http://schemas.openxmlformats.org/officeDocument/2006/customXml" ds:itemID="{B1EF3D0E-D18F-4757-AD2F-9F444B665B4D}">
  <ds:schemaRefs>
    <ds:schemaRef ds:uri="http://schemas.microsoft.com/office/2006/metadata/customXsn"/>
  </ds:schemaRefs>
</ds:datastoreItem>
</file>

<file path=customXml/itemProps5.xml><?xml version="1.0" encoding="utf-8"?>
<ds:datastoreItem xmlns:ds="http://schemas.openxmlformats.org/officeDocument/2006/customXml" ds:itemID="{7A3E13FA-958C-4365-9C7C-7EDCF380824B}">
  <ds:schemaRefs>
    <ds:schemaRef ds:uri="http://schemas.microsoft.com/sharepoint/events"/>
  </ds:schemaRefs>
</ds:datastoreItem>
</file>

<file path=customXml/itemProps6.xml><?xml version="1.0" encoding="utf-8"?>
<ds:datastoreItem xmlns:ds="http://schemas.openxmlformats.org/officeDocument/2006/customXml" ds:itemID="{B4536874-1CF7-467A-B30B-7D1189B0F4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External AEMO powerpoint template</Template>
  <TotalTime>8628</TotalTime>
  <Words>1173</Words>
  <Application>Microsoft Office PowerPoint</Application>
  <PresentationFormat>On-screen Show (4:3)</PresentationFormat>
  <Paragraphs>184</Paragraphs>
  <Slides>14</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2" baseType="lpstr">
      <vt:lpstr>Arial</vt:lpstr>
      <vt:lpstr>Calibri</vt:lpstr>
      <vt:lpstr>Courier New</vt:lpstr>
      <vt:lpstr>Times New Roman</vt:lpstr>
      <vt:lpstr>Wingdings</vt:lpstr>
      <vt:lpstr>Office Theme</vt:lpstr>
      <vt:lpstr>AEMO09</vt:lpstr>
      <vt:lpstr>Visio</vt:lpstr>
      <vt:lpstr>B2B Working Group Workshop</vt:lpstr>
      <vt:lpstr>Agenda</vt:lpstr>
      <vt:lpstr>In attendance</vt:lpstr>
      <vt:lpstr>UpDATE and NEXT STEPS</vt:lpstr>
      <vt:lpstr>Pre-installation Query and NMI Inquiry transaction</vt:lpstr>
      <vt:lpstr>Documents and drafting</vt:lpstr>
      <vt:lpstr>service order LIST Including hierarchy</vt:lpstr>
      <vt:lpstr>Drafting Principles for new B2b Procedures</vt:lpstr>
      <vt:lpstr>Drafting Principles for new B2b Procedures</vt:lpstr>
      <vt:lpstr>Technical specification Questions</vt:lpstr>
      <vt:lpstr>Agenda items added by the group</vt:lpstr>
      <vt:lpstr>Customer site details notification incorporating Life support</vt:lpstr>
      <vt:lpstr>Life Support Details block</vt:lpstr>
      <vt:lpstr>NEXT STEPs</vt:lpstr>
    </vt:vector>
  </TitlesOfParts>
  <Company>AEMO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B2B Working Group Meeting</dc:title>
  <dc:creator>Chris Cormack</dc:creator>
  <cp:lastModifiedBy>Jennifer Fikret</cp:lastModifiedBy>
  <cp:revision>80</cp:revision>
  <cp:lastPrinted>2016-09-21T05:02:03Z</cp:lastPrinted>
  <dcterms:created xsi:type="dcterms:W3CDTF">2016-07-28T05:28:25Z</dcterms:created>
  <dcterms:modified xsi:type="dcterms:W3CDTF">2016-11-07T23:09:10Z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0x0101009BE89D58CAF0934CA32A20BCFFD353DC00D9A6D5B35E9F2C4D9430C55695238427</vt:lpwstr>
  </property>
  <property fmtid="{D5CDD505-2E9C-101B-9397-08002B2CF9AE}" pid="3" name="_dlc_DocIdItemGuid">
    <vt:lpwstr>148c76c6-7cc4-41c4-b09a-36f93c127886</vt:lpwstr>
  </property>
  <property fmtid="{D5CDD505-2E9C-101B-9397-08002B2CF9AE}" pid="4" name="AEMODocumentType">
    <vt:lpwstr>1;#Operational Record|859762f2-4462-42eb-9744-c955c7e2c540</vt:lpwstr>
  </property>
  <property fmtid="{D5CDD505-2E9C-101B-9397-08002B2CF9AE}" pid="5" name="AEMOKeywords">
    <vt:lpwstr/>
  </property>
</Properties>
</file>