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1" r:id="rId4"/>
    <p:sldId id="266" r:id="rId5"/>
    <p:sldId id="265" r:id="rId6"/>
    <p:sldId id="269" r:id="rId7"/>
    <p:sldId id="268" r:id="rId8"/>
    <p:sldId id="270" r:id="rId9"/>
    <p:sldId id="271" r:id="rId10"/>
    <p:sldId id="274" r:id="rId11"/>
    <p:sldId id="272" r:id="rId12"/>
    <p:sldId id="275" r:id="rId13"/>
    <p:sldId id="264" r:id="rId14"/>
    <p:sldId id="267" r:id="rId1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364" autoAdjust="0"/>
  </p:normalViewPr>
  <p:slideViewPr>
    <p:cSldViewPr>
      <p:cViewPr varScale="1">
        <p:scale>
          <a:sx n="106" d="100"/>
          <a:sy n="106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26" Type="http://schemas.openxmlformats.org/officeDocument/2006/relationships/customXml" Target="../customXml/item5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1.xml"/><Relationship Id="rId27" Type="http://schemas.openxmlformats.org/officeDocument/2006/relationships/customXml" Target="../customXml/item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BEE0F-9B4D-491C-84BB-3E9E0070B385}" type="datetime6">
              <a:rPr lang="en-AU" smtClean="0"/>
              <a:pPr/>
              <a:t>August 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B4BD-713B-4495-9D01-E8924967338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84302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CC81A-B302-4C12-B328-398E6FA12FC5}" type="datetime6">
              <a:rPr lang="en-AU" smtClean="0"/>
              <a:pPr/>
              <a:t>August 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55DB7-4594-4DFF-AA9B-D4C01173DE3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72088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3ACC81A-B302-4C12-B328-398E6FA12FC5}" type="datetime6">
              <a:rPr lang="en-AU" smtClean="0"/>
              <a:pPr/>
              <a:t>August 16</a:t>
            </a:fld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E55DB7-4594-4DFF-AA9B-D4C01173DE38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6880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3ACC81A-B302-4C12-B328-398E6FA12FC5}" type="datetime6">
              <a:rPr lang="en-AU" smtClean="0"/>
              <a:pPr/>
              <a:t>August 16</a:t>
            </a:fld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E55DB7-4594-4DFF-AA9B-D4C01173DE38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841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-Page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lve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lver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pic>
        <p:nvPicPr>
          <p:cNvPr id="6" name="Picture 5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lin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pic>
        <p:nvPicPr>
          <p:cNvPr id="8" name="Picture 7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pic>
        <p:nvPicPr>
          <p:cNvPr id="8" name="Picture 7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572000" y="161768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Red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714380"/>
          </a:xfrm>
        </p:spPr>
        <p:txBody>
          <a:bodyPr anchor="b">
            <a:normAutofit/>
          </a:bodyPr>
          <a:lstStyle>
            <a:lvl1pPr algn="l"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 lin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pic>
        <p:nvPicPr>
          <p:cNvPr id="6" name="Picture 5" descr="Head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thead-Generic.jpg"/>
          <p:cNvPicPr>
            <a:picLocks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7600" cy="10789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472254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  <p:sldLayoutId id="2147483653" r:id="rId6"/>
    <p:sldLayoutId id="2147483654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3538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900" indent="-268288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  <p:pic>
        <p:nvPicPr>
          <p:cNvPr id="6" name="Picture 5" descr="Header 1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7oz366X0-8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B2B Working Group </a:t>
            </a:r>
            <a:r>
              <a:rPr lang="en-AU" dirty="0" smtClean="0"/>
              <a:t>Workshop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16 </a:t>
            </a:r>
            <a:r>
              <a:rPr lang="en-AU" dirty="0"/>
              <a:t>August 2016 </a:t>
            </a:r>
            <a:r>
              <a:rPr lang="en-AU" dirty="0" smtClean="0"/>
              <a:t>10:00 </a:t>
            </a:r>
            <a:r>
              <a:rPr lang="en-AU" dirty="0"/>
              <a:t>– </a:t>
            </a:r>
            <a:r>
              <a:rPr lang="en-AU" dirty="0" smtClean="0"/>
              <a:t>15:30</a:t>
            </a:r>
            <a:endParaRPr lang="en-AU" dirty="0"/>
          </a:p>
          <a:p>
            <a:endParaRPr lang="en-AU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14348" y="6143644"/>
            <a:ext cx="3857652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Presented</a:t>
            </a:r>
            <a:r>
              <a:rPr kumimoji="0" lang="en-AU" sz="1400" b="0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</a:t>
            </a:r>
            <a:r>
              <a:rPr lang="en-AU" sz="1400" cap="all" dirty="0" smtClean="0">
                <a:solidFill>
                  <a:schemeClr val="tx1"/>
                </a:solidFill>
              </a:rPr>
              <a:t>Chris Cormack</a:t>
            </a:r>
            <a:endParaRPr kumimoji="0" lang="en-AU" sz="14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connections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Objective – Identify B2B communication </a:t>
            </a:r>
            <a:r>
              <a:rPr lang="en-US" dirty="0"/>
              <a:t>requirements</a:t>
            </a:r>
          </a:p>
          <a:p>
            <a:pPr marL="363538" lvl="1" indent="0">
              <a:buNone/>
            </a:pPr>
            <a:endParaRPr lang="en-US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dirty="0"/>
              <a:t>Who needs to receive the b2b communication and why?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dirty="0"/>
              <a:t>When is communication required by (to and from)?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dirty="0"/>
              <a:t>What information is required in this communication? (to support the expected </a:t>
            </a:r>
            <a:r>
              <a:rPr lang="en-AU" dirty="0" smtClean="0"/>
              <a:t>outcome)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dirty="0" smtClean="0"/>
              <a:t>Other considerations?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904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Additions and alterations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Objective - Identify B2B </a:t>
            </a:r>
            <a:r>
              <a:rPr lang="en-US" dirty="0"/>
              <a:t>communication requirements</a:t>
            </a:r>
          </a:p>
          <a:p>
            <a:pPr marL="363538" lvl="1" indent="0">
              <a:buNone/>
            </a:pPr>
            <a:endParaRPr lang="en-US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dirty="0"/>
              <a:t>Who needs to receive the b2b communication and why?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dirty="0"/>
              <a:t>When is communication required by (to and from)?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dirty="0"/>
              <a:t>What information is required in this communication? (to support the expected </a:t>
            </a:r>
            <a:r>
              <a:rPr lang="en-AU" dirty="0" smtClean="0"/>
              <a:t>outcome)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dirty="0" smtClean="0"/>
              <a:t>Other considerations?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985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Detailed B2BWG/IEC Meeting Schedule August/September</a:t>
            </a:r>
            <a:endParaRPr lang="en-AU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551649"/>
              </p:ext>
            </p:extLst>
          </p:nvPr>
        </p:nvGraphicFramePr>
        <p:xfrm>
          <a:off x="251520" y="1412776"/>
          <a:ext cx="8684525" cy="4928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r:id="rId3" imgW="18516532" imgH="10505970" progId="Excel.Sheet.12">
                  <p:embed/>
                </p:oleObj>
              </mc:Choice>
              <mc:Fallback>
                <p:oleObj name="Worksheet" r:id="rId3" imgW="18516532" imgH="105059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1412776"/>
                        <a:ext cx="8684525" cy="4928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992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Next meeting – Workshop 22 August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98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In Attendance</a:t>
            </a:r>
          </a:p>
          <a:p>
            <a:r>
              <a:rPr lang="en-AU" dirty="0" smtClean="0"/>
              <a:t>Objectives of meeting</a:t>
            </a:r>
          </a:p>
          <a:p>
            <a:r>
              <a:rPr lang="en-AU" dirty="0" err="1" smtClean="0"/>
              <a:t>Cynefin</a:t>
            </a:r>
            <a:r>
              <a:rPr lang="en-AU" dirty="0" smtClean="0"/>
              <a:t> Framework – framing complicated or complex problems</a:t>
            </a:r>
          </a:p>
          <a:p>
            <a:r>
              <a:rPr lang="en-AU" dirty="0" smtClean="0"/>
              <a:t>Process for development of Communication or Procedure Material</a:t>
            </a:r>
          </a:p>
          <a:p>
            <a:r>
              <a:rPr lang="en-AU" dirty="0" smtClean="0"/>
              <a:t>Worked Example – Remote Re-energisation</a:t>
            </a:r>
          </a:p>
          <a:p>
            <a:r>
              <a:rPr lang="en-AU" dirty="0" smtClean="0"/>
              <a:t>New Connections</a:t>
            </a:r>
          </a:p>
          <a:p>
            <a:r>
              <a:rPr lang="en-AU" dirty="0" smtClean="0"/>
              <a:t>Adds and Alts</a:t>
            </a:r>
          </a:p>
          <a:p>
            <a:r>
              <a:rPr lang="en-AU" dirty="0" smtClean="0"/>
              <a:t>Detail of B2BWG/IEC Meeting Schedule</a:t>
            </a:r>
          </a:p>
          <a:p>
            <a:r>
              <a:rPr lang="en-AU" dirty="0" smtClean="0"/>
              <a:t>Next Steps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 attendance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363272" cy="5024030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AEMO:  Chris Cormack – Procedure Lead, </a:t>
            </a:r>
            <a:r>
              <a:rPr lang="en-AU" dirty="0" smtClean="0"/>
              <a:t>Andrew </a:t>
            </a:r>
            <a:r>
              <a:rPr lang="en-AU" dirty="0"/>
              <a:t>Suwignjo – </a:t>
            </a:r>
            <a:r>
              <a:rPr lang="en-AU" dirty="0" smtClean="0"/>
              <a:t>SME, Paul Le </a:t>
            </a:r>
            <a:r>
              <a:rPr lang="en-AU" dirty="0" err="1" smtClean="0"/>
              <a:t>Favi</a:t>
            </a:r>
            <a:r>
              <a:rPr lang="en-AU" dirty="0" smtClean="0"/>
              <a:t> - SME.</a:t>
            </a:r>
          </a:p>
          <a:p>
            <a:r>
              <a:rPr lang="en-AU" dirty="0" smtClean="0"/>
              <a:t>Retailer </a:t>
            </a:r>
            <a:r>
              <a:rPr lang="en-AU" dirty="0"/>
              <a:t>reps</a:t>
            </a:r>
            <a:r>
              <a:rPr lang="en-AU" dirty="0" smtClean="0"/>
              <a:t>:, </a:t>
            </a:r>
            <a:r>
              <a:rPr lang="en-AU" dirty="0"/>
              <a:t>Mark Riley – AGL Energy, Mara Tenis – </a:t>
            </a:r>
            <a:r>
              <a:rPr lang="en-AU" dirty="0" err="1"/>
              <a:t>Lumo</a:t>
            </a:r>
            <a:r>
              <a:rPr lang="en-AU" dirty="0"/>
              <a:t>/Red Energy, </a:t>
            </a:r>
            <a:r>
              <a:rPr lang="en-AU" dirty="0" smtClean="0"/>
              <a:t> Darren Bailey – Origin Energy, Karly Train – Energy Australia</a:t>
            </a:r>
            <a:endParaRPr lang="en-AU" dirty="0"/>
          </a:p>
          <a:p>
            <a:r>
              <a:rPr lang="en-AU" dirty="0"/>
              <a:t>Distributor reps:  David Woods – SA Power Networks, Brett McLean – United Energy, David Sales –</a:t>
            </a:r>
            <a:r>
              <a:rPr lang="en-AU" dirty="0" err="1"/>
              <a:t>TasNetworks</a:t>
            </a:r>
            <a:r>
              <a:rPr lang="en-AU" dirty="0"/>
              <a:t>, </a:t>
            </a:r>
            <a:r>
              <a:rPr lang="en-AU" dirty="0" smtClean="0"/>
              <a:t>Dino </a:t>
            </a:r>
            <a:r>
              <a:rPr lang="en-AU" dirty="0" err="1" smtClean="0"/>
              <a:t>Ou</a:t>
            </a:r>
            <a:r>
              <a:rPr lang="en-AU" dirty="0" smtClean="0"/>
              <a:t>– </a:t>
            </a:r>
            <a:r>
              <a:rPr lang="en-AU" dirty="0"/>
              <a:t>Endeavour Energy</a:t>
            </a:r>
          </a:p>
          <a:p>
            <a:r>
              <a:rPr lang="en-AU" dirty="0"/>
              <a:t>Metering or Third Party reps: Dean Van </a:t>
            </a:r>
            <a:r>
              <a:rPr lang="en-AU" dirty="0" smtClean="0"/>
              <a:t>Gerrevink/Paul Greenwood </a:t>
            </a:r>
            <a:r>
              <a:rPr lang="en-AU" dirty="0"/>
              <a:t>– </a:t>
            </a:r>
            <a:r>
              <a:rPr lang="en-AU" dirty="0" smtClean="0"/>
              <a:t>Vector, Shaun Cupitt - Acumen, </a:t>
            </a:r>
            <a:r>
              <a:rPr lang="en-AU" dirty="0"/>
              <a:t>Charles Coulson – Metropolis </a:t>
            </a:r>
            <a:r>
              <a:rPr lang="en-AU" dirty="0" smtClean="0"/>
              <a:t>Metering, Michael </a:t>
            </a:r>
            <a:r>
              <a:rPr lang="en-AU" dirty="0"/>
              <a:t>Cruse – Active Stream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Apologies </a:t>
            </a:r>
            <a:r>
              <a:rPr lang="en-AU" dirty="0"/>
              <a:t>– Aakash Sembey – </a:t>
            </a:r>
            <a:r>
              <a:rPr lang="en-AU" dirty="0" smtClean="0"/>
              <a:t>Momentum, Anna Russo, Endeavour Energy.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79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Objective of </a:t>
            </a:r>
            <a:r>
              <a:rPr lang="en-AU" dirty="0" err="1" smtClean="0"/>
              <a:t>WorkSHOP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68046"/>
          </a:xfrm>
        </p:spPr>
        <p:txBody>
          <a:bodyPr>
            <a:normAutofit/>
          </a:bodyPr>
          <a:lstStyle/>
          <a:p>
            <a:r>
              <a:rPr lang="en-AU" dirty="0" smtClean="0"/>
              <a:t>Recap prioritised service list</a:t>
            </a:r>
          </a:p>
          <a:p>
            <a:r>
              <a:rPr lang="en-AU" dirty="0" smtClean="0"/>
              <a:t>B2B communications principles, factors and required end product</a:t>
            </a:r>
          </a:p>
          <a:p>
            <a:r>
              <a:rPr lang="en-AU" dirty="0" smtClean="0"/>
              <a:t>Define procedure drafting:</a:t>
            </a:r>
          </a:p>
          <a:p>
            <a:pPr lvl="1"/>
            <a:r>
              <a:rPr lang="en-AU" dirty="0" smtClean="0"/>
              <a:t>Communication Requirements</a:t>
            </a:r>
          </a:p>
          <a:p>
            <a:pPr lvl="1"/>
            <a:r>
              <a:rPr lang="en-AU" dirty="0" smtClean="0"/>
              <a:t>Parties for communication</a:t>
            </a:r>
          </a:p>
          <a:p>
            <a:pPr lvl="1"/>
            <a:r>
              <a:rPr lang="en-AU" dirty="0" smtClean="0"/>
              <a:t>Routing or system requirements</a:t>
            </a:r>
          </a:p>
          <a:p>
            <a:pPr lvl="1"/>
            <a:r>
              <a:rPr lang="en-AU" dirty="0" smtClean="0"/>
              <a:t>Back-up to communication</a:t>
            </a:r>
          </a:p>
          <a:p>
            <a:pPr lvl="1"/>
            <a:r>
              <a:rPr lang="en-AU" dirty="0" smtClean="0"/>
              <a:t>B2B communication process map</a:t>
            </a:r>
          </a:p>
          <a:p>
            <a:pPr lvl="1"/>
            <a:r>
              <a:rPr lang="en-AU" dirty="0" smtClean="0"/>
              <a:t>Timing requirements</a:t>
            </a:r>
          </a:p>
          <a:p>
            <a:pPr lvl="1"/>
            <a:r>
              <a:rPr lang="en-AU" dirty="0" smtClean="0"/>
              <a:t>Allow parties to meet other</a:t>
            </a:r>
          </a:p>
          <a:p>
            <a:pPr marL="363538" lvl="1" indent="0">
              <a:buNone/>
            </a:pPr>
            <a:r>
              <a:rPr lang="en-AU" dirty="0" smtClean="0"/>
              <a:t> regulatory requirements</a:t>
            </a:r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5508104" y="2276872"/>
            <a:ext cx="3312368" cy="3960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B2B Procedures </a:t>
            </a:r>
            <a:r>
              <a:rPr lang="en-AU" dirty="0" smtClean="0"/>
              <a:t>– simple communications to affect metering and market outcomes. Should be simple, efficient, reliable and easy to implement and promote innovation in advanced meter services.</a:t>
            </a:r>
          </a:p>
          <a:p>
            <a:pPr algn="ctr"/>
            <a:r>
              <a:rPr lang="en-AU" dirty="0" smtClean="0"/>
              <a:t>They do not impose barriers to entry or discriminate between parties. They do protect confidential information and ensure a uniform approach in all states.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30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6472254" cy="857256"/>
          </a:xfrm>
        </p:spPr>
        <p:txBody>
          <a:bodyPr/>
          <a:lstStyle/>
          <a:p>
            <a:r>
              <a:rPr lang="en-AU" dirty="0" smtClean="0"/>
              <a:t>CYNEFIN FRAMEWORK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24744"/>
            <a:ext cx="6035006" cy="57332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82999" y="6453336"/>
            <a:ext cx="6027663" cy="28803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https://www.youtube.com/watch?v=N7oz366X0-8</a:t>
            </a:r>
          </a:p>
        </p:txBody>
      </p:sp>
      <p:sp>
        <p:nvSpPr>
          <p:cNvPr id="5" name="Rectangle 4"/>
          <p:cNvSpPr/>
          <p:nvPr/>
        </p:nvSpPr>
        <p:spPr>
          <a:xfrm>
            <a:off x="1729979" y="6412686"/>
            <a:ext cx="5526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https://</a:t>
            </a:r>
            <a:r>
              <a:rPr lang="en-AU" dirty="0">
                <a:hlinkClick r:id="rId3"/>
              </a:rPr>
              <a:t>www.youtube.com/watch?v=N7oz366X0-8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808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6472254" cy="857256"/>
          </a:xfrm>
        </p:spPr>
        <p:txBody>
          <a:bodyPr/>
          <a:lstStyle/>
          <a:p>
            <a:r>
              <a:rPr lang="en-AU" dirty="0" smtClean="0"/>
              <a:t>CYNEFIN FRAMEWORK – in context</a:t>
            </a:r>
            <a:endParaRPr lang="en-AU" dirty="0"/>
          </a:p>
        </p:txBody>
      </p:sp>
      <p:sp>
        <p:nvSpPr>
          <p:cNvPr id="6" name="Teardrop 5"/>
          <p:cNvSpPr/>
          <p:nvPr/>
        </p:nvSpPr>
        <p:spPr>
          <a:xfrm>
            <a:off x="4424324" y="1287913"/>
            <a:ext cx="3532052" cy="2664296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i="1" dirty="0" smtClean="0"/>
              <a:t>Complicated</a:t>
            </a:r>
          </a:p>
          <a:p>
            <a:pPr algn="ctr"/>
            <a:endParaRPr lang="en-AU" dirty="0"/>
          </a:p>
          <a:p>
            <a:pPr algn="ctr"/>
            <a:r>
              <a:rPr lang="en-AU" dirty="0" smtClean="0"/>
              <a:t>Existing services where a change in role may be required OR</a:t>
            </a:r>
          </a:p>
          <a:p>
            <a:pPr algn="ctr"/>
            <a:r>
              <a:rPr lang="en-AU" dirty="0" smtClean="0"/>
              <a:t>New Service with existing counterparts</a:t>
            </a:r>
            <a:endParaRPr lang="en-AU" dirty="0"/>
          </a:p>
        </p:txBody>
      </p:sp>
      <p:sp>
        <p:nvSpPr>
          <p:cNvPr id="7" name="Teardrop 6"/>
          <p:cNvSpPr/>
          <p:nvPr/>
        </p:nvSpPr>
        <p:spPr>
          <a:xfrm>
            <a:off x="899592" y="1287913"/>
            <a:ext cx="3447191" cy="2664296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i="1" dirty="0" smtClean="0"/>
              <a:t>Complex</a:t>
            </a:r>
          </a:p>
          <a:p>
            <a:pPr algn="ctr"/>
            <a:endParaRPr lang="en-AU" dirty="0"/>
          </a:p>
          <a:p>
            <a:pPr algn="ctr"/>
            <a:r>
              <a:rPr lang="en-AU" dirty="0" smtClean="0"/>
              <a:t>New Service where counterparty is new or unclear and the service is not yet fully defined </a:t>
            </a:r>
            <a:endParaRPr lang="en-AU" dirty="0"/>
          </a:p>
        </p:txBody>
      </p:sp>
      <p:sp>
        <p:nvSpPr>
          <p:cNvPr id="8" name="Teardrop 7"/>
          <p:cNvSpPr/>
          <p:nvPr/>
        </p:nvSpPr>
        <p:spPr>
          <a:xfrm>
            <a:off x="4572000" y="4172811"/>
            <a:ext cx="3384376" cy="2639509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i="1" dirty="0" smtClean="0"/>
              <a:t>Simple/Obvious</a:t>
            </a:r>
          </a:p>
          <a:p>
            <a:pPr algn="ctr"/>
            <a:endParaRPr lang="en-AU" dirty="0"/>
          </a:p>
          <a:p>
            <a:pPr algn="ctr"/>
            <a:r>
              <a:rPr lang="en-AU" dirty="0" smtClean="0"/>
              <a:t>Current Services between two counterparties where procedures can remain  </a:t>
            </a:r>
            <a:endParaRPr lang="en-AU" dirty="0"/>
          </a:p>
        </p:txBody>
      </p:sp>
      <p:sp>
        <p:nvSpPr>
          <p:cNvPr id="9" name="Teardrop 8"/>
          <p:cNvSpPr/>
          <p:nvPr/>
        </p:nvSpPr>
        <p:spPr>
          <a:xfrm>
            <a:off x="899592" y="4077072"/>
            <a:ext cx="3432089" cy="2760036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i="1" dirty="0" smtClean="0"/>
              <a:t>Chaotic</a:t>
            </a:r>
          </a:p>
          <a:p>
            <a:pPr algn="ctr"/>
            <a:endParaRPr lang="en-AU" dirty="0"/>
          </a:p>
          <a:p>
            <a:pPr algn="ctr"/>
            <a:r>
              <a:rPr lang="en-AU" dirty="0" smtClean="0"/>
              <a:t>Not applicable to B2B Procedures at this time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177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Process FOR GROUP DEVELOPMENT FOR EACH COMMINICATION/PROCEDURE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255" y="1071546"/>
            <a:ext cx="8229600" cy="4159934"/>
          </a:xfrm>
        </p:spPr>
        <p:txBody>
          <a:bodyPr/>
          <a:lstStyle/>
          <a:p>
            <a:r>
              <a:rPr lang="en-AU" dirty="0" smtClean="0"/>
              <a:t>AEMO to detail service/existing procedure description and communication process/parties and routing from existing material and group discussion</a:t>
            </a:r>
          </a:p>
          <a:p>
            <a:r>
              <a:rPr lang="en-AU" dirty="0" smtClean="0"/>
              <a:t>Clarifying questions from the group</a:t>
            </a:r>
          </a:p>
          <a:p>
            <a:r>
              <a:rPr lang="en-AU" dirty="0" smtClean="0"/>
              <a:t>Each participant provides a reaction to the proposal, except AEMO – no discussion.</a:t>
            </a:r>
          </a:p>
          <a:p>
            <a:r>
              <a:rPr lang="en-AU" dirty="0" smtClean="0"/>
              <a:t>AEMO to clarify or amend based on feedback</a:t>
            </a:r>
          </a:p>
          <a:p>
            <a:r>
              <a:rPr lang="en-AU" dirty="0" smtClean="0"/>
              <a:t>Objections – “Do you see a reason why adopting this proposed communication procedure causes harm or moves us backward? Objection or No objection?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751392"/>
              </p:ext>
            </p:extLst>
          </p:nvPr>
        </p:nvGraphicFramePr>
        <p:xfrm>
          <a:off x="539552" y="5085184"/>
          <a:ext cx="7848872" cy="163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3305"/>
                <a:gridCol w="4335567"/>
              </a:tblGrid>
              <a:tr h="720080">
                <a:tc>
                  <a:txBody>
                    <a:bodyPr/>
                    <a:lstStyle/>
                    <a:p>
                      <a:r>
                        <a:rPr lang="en-AU" dirty="0" smtClean="0"/>
                        <a:t>Is the proposed</a:t>
                      </a:r>
                      <a:r>
                        <a:rPr lang="en-AU" baseline="0" dirty="0" smtClean="0"/>
                        <a:t> procedure </a:t>
                      </a:r>
                      <a:r>
                        <a:rPr lang="en-AU" dirty="0" smtClean="0"/>
                        <a:t>unnecessary</a:t>
                      </a:r>
                      <a:r>
                        <a:rPr lang="en-AU" baseline="0" dirty="0" smtClean="0"/>
                        <a:t> or incomplete?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If you objection is based on presently known data</a:t>
                      </a:r>
                      <a:r>
                        <a:rPr lang="en-AU" baseline="0" dirty="0" smtClean="0"/>
                        <a:t> – is this likely to occur?</a:t>
                      </a:r>
                      <a:endParaRPr lang="en-AU" dirty="0"/>
                    </a:p>
                  </a:txBody>
                  <a:tcPr/>
                </a:tc>
              </a:tr>
              <a:tr h="412394">
                <a:tc>
                  <a:txBody>
                    <a:bodyPr/>
                    <a:lstStyle/>
                    <a:p>
                      <a:r>
                        <a:rPr lang="en-AU" dirty="0" smtClean="0"/>
                        <a:t>Will the proposal</a:t>
                      </a:r>
                      <a:r>
                        <a:rPr lang="en-AU" baseline="0" dirty="0" smtClean="0"/>
                        <a:t> limit the effectiveness of one or more B2B parties/roles?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If your objection is based on prediction – is</a:t>
                      </a:r>
                      <a:r>
                        <a:rPr lang="en-AU" baseline="0" dirty="0" smtClean="0"/>
                        <a:t> it safe to go with this drafting and revisit (adapt) Or no ?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9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 – REMOTE RE-EN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753631"/>
              </p:ext>
            </p:extLst>
          </p:nvPr>
        </p:nvGraphicFramePr>
        <p:xfrm>
          <a:off x="179512" y="1196752"/>
          <a:ext cx="8856984" cy="490585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1152128"/>
                <a:gridCol w="7704856"/>
              </a:tblGrid>
              <a:tr h="432048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solidFill>
                            <a:schemeClr val="accent2"/>
                          </a:solidFill>
                        </a:rPr>
                        <a:t>MSATS</a:t>
                      </a:r>
                      <a:endParaRPr lang="en-AU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accent4"/>
                          </a:solidFill>
                        </a:rPr>
                        <a:t>Retailer</a:t>
                      </a:r>
                      <a:endParaRPr lang="en-AU" sz="16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652725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B2B e-hub</a:t>
                      </a:r>
                      <a:endParaRPr lang="en-AU" sz="16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652725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DNSP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92679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accent3"/>
                          </a:solidFill>
                        </a:rPr>
                        <a:t>Metering co-ordinator</a:t>
                      </a:r>
                      <a:endParaRPr lang="en-AU" sz="16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652725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solidFill>
                            <a:schemeClr val="accent4"/>
                          </a:solidFill>
                        </a:rPr>
                        <a:t>MP</a:t>
                      </a:r>
                      <a:endParaRPr lang="en-AU" sz="1600" b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652725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MDP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835696" y="1844824"/>
            <a:ext cx="223224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 smtClean="0"/>
              <a:t>Send Re-</a:t>
            </a:r>
            <a:r>
              <a:rPr lang="en-AU" sz="1400" dirty="0" err="1" smtClean="0"/>
              <a:t>en</a:t>
            </a:r>
            <a:r>
              <a:rPr lang="en-AU" sz="1400" dirty="0" smtClean="0"/>
              <a:t> Service order – identify Actioner and Notified Parties</a:t>
            </a:r>
            <a:endParaRPr lang="en-AU" sz="1400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2411760" y="2713258"/>
            <a:ext cx="3312368" cy="398761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 smtClean="0">
                <a:solidFill>
                  <a:schemeClr val="accent2"/>
                </a:solidFill>
              </a:rPr>
              <a:t>Routes Service Request and Notifications</a:t>
            </a:r>
            <a:endParaRPr lang="en-AU" sz="1400" dirty="0">
              <a:solidFill>
                <a:schemeClr val="accent2"/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6028926" y="2429469"/>
            <a:ext cx="2902291" cy="93692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i="1" dirty="0" smtClean="0">
                <a:solidFill>
                  <a:schemeClr val="accent2"/>
                </a:solidFill>
              </a:rPr>
              <a:t>Request to MP, Notification to DNSP, MC, MDP</a:t>
            </a:r>
          </a:p>
          <a:p>
            <a:pPr algn="ctr"/>
            <a:r>
              <a:rPr lang="en-AU" sz="1400" i="1" dirty="0" smtClean="0">
                <a:solidFill>
                  <a:schemeClr val="accent2"/>
                </a:solidFill>
              </a:rPr>
              <a:t>Response to Retailer, Notification to DNSP, MC,MDP</a:t>
            </a:r>
            <a:endParaRPr lang="en-AU" sz="1400" i="1" dirty="0">
              <a:solidFill>
                <a:schemeClr val="accent2"/>
              </a:solidFill>
            </a:endParaRPr>
          </a:p>
        </p:txBody>
      </p:sp>
      <p:cxnSp>
        <p:nvCxnSpPr>
          <p:cNvPr id="15" name="Straight Connector 14"/>
          <p:cNvCxnSpPr>
            <a:stCxn id="8" idx="3"/>
            <a:endCxn id="9" idx="1"/>
          </p:cNvCxnSpPr>
          <p:nvPr/>
        </p:nvCxnSpPr>
        <p:spPr>
          <a:xfrm flipV="1">
            <a:off x="5724128" y="2897933"/>
            <a:ext cx="304798" cy="147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Down Arrow 15"/>
          <p:cNvSpPr/>
          <p:nvPr/>
        </p:nvSpPr>
        <p:spPr>
          <a:xfrm>
            <a:off x="2483768" y="2510090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8" name="Down Arrow 17"/>
          <p:cNvSpPr/>
          <p:nvPr/>
        </p:nvSpPr>
        <p:spPr>
          <a:xfrm rot="16200000">
            <a:off x="2856038" y="3397649"/>
            <a:ext cx="288032" cy="216024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Down Arrow 18"/>
          <p:cNvSpPr/>
          <p:nvPr/>
        </p:nvSpPr>
        <p:spPr>
          <a:xfrm rot="16200000">
            <a:off x="2856038" y="4225741"/>
            <a:ext cx="288032" cy="216024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Down Arrow 19"/>
          <p:cNvSpPr/>
          <p:nvPr/>
        </p:nvSpPr>
        <p:spPr>
          <a:xfrm>
            <a:off x="2730731" y="5130459"/>
            <a:ext cx="288032" cy="73556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Down Arrow 20"/>
          <p:cNvSpPr/>
          <p:nvPr/>
        </p:nvSpPr>
        <p:spPr>
          <a:xfrm rot="10800000">
            <a:off x="4932040" y="3069784"/>
            <a:ext cx="288032" cy="1799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Down Arrow 21"/>
          <p:cNvSpPr/>
          <p:nvPr/>
        </p:nvSpPr>
        <p:spPr>
          <a:xfrm>
            <a:off x="5433591" y="3096795"/>
            <a:ext cx="288032" cy="2636461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Down Arrow 23"/>
          <p:cNvSpPr/>
          <p:nvPr/>
        </p:nvSpPr>
        <p:spPr>
          <a:xfrm rot="10800000" flipV="1">
            <a:off x="5305241" y="3096795"/>
            <a:ext cx="288032" cy="1092942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ounded Rectangle 27"/>
          <p:cNvSpPr/>
          <p:nvPr/>
        </p:nvSpPr>
        <p:spPr>
          <a:xfrm>
            <a:off x="4904418" y="4923183"/>
            <a:ext cx="2092079" cy="414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 smtClean="0"/>
              <a:t>Send Service Order Response (Y,N)</a:t>
            </a:r>
            <a:endParaRPr lang="en-AU" sz="1400" dirty="0"/>
          </a:p>
        </p:txBody>
      </p:sp>
      <p:sp>
        <p:nvSpPr>
          <p:cNvPr id="33" name="Down Arrow 32"/>
          <p:cNvSpPr/>
          <p:nvPr/>
        </p:nvSpPr>
        <p:spPr>
          <a:xfrm rot="10800000">
            <a:off x="4904419" y="2337797"/>
            <a:ext cx="288032" cy="340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5940152" y="1556792"/>
            <a:ext cx="0" cy="3366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4644008" y="1282094"/>
            <a:ext cx="3240360" cy="24457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accent4"/>
                </a:solidFill>
              </a:rPr>
              <a:t>If YES Update MSATS</a:t>
            </a:r>
            <a:endParaRPr lang="en-AU" sz="1100" dirty="0">
              <a:solidFill>
                <a:schemeClr val="accent4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355976" y="1844824"/>
            <a:ext cx="2232248" cy="4688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 smtClean="0"/>
              <a:t>Follow on activities based on outcome</a:t>
            </a:r>
            <a:endParaRPr lang="en-AU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755576" y="616530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smtClean="0"/>
              <a:t>Sender must identify actioner(s) and notified participants – in this case Retailer asks MP to action.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smtClean="0"/>
              <a:t>Message delivery time?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smtClean="0"/>
              <a:t>Back-up by email or MSATS?</a:t>
            </a:r>
            <a:endParaRPr lang="en-AU" sz="1200" dirty="0"/>
          </a:p>
        </p:txBody>
      </p:sp>
      <p:sp>
        <p:nvSpPr>
          <p:cNvPr id="44" name="Flowchart: Alternate Process 43"/>
          <p:cNvSpPr/>
          <p:nvPr/>
        </p:nvSpPr>
        <p:spPr>
          <a:xfrm>
            <a:off x="3095836" y="4959708"/>
            <a:ext cx="1607950" cy="378026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 smtClean="0">
                <a:solidFill>
                  <a:schemeClr val="accent2"/>
                </a:solidFill>
              </a:rPr>
              <a:t>Completes Request – Or Not</a:t>
            </a:r>
            <a:endParaRPr lang="en-AU" sz="1400" dirty="0">
              <a:solidFill>
                <a:schemeClr val="accent2"/>
              </a:solidFill>
            </a:endParaRPr>
          </a:p>
        </p:txBody>
      </p:sp>
      <p:cxnSp>
        <p:nvCxnSpPr>
          <p:cNvPr id="45" name="Straight Connector 44"/>
          <p:cNvCxnSpPr>
            <a:stCxn id="44" idx="3"/>
            <a:endCxn id="28" idx="1"/>
          </p:cNvCxnSpPr>
          <p:nvPr/>
        </p:nvCxnSpPr>
        <p:spPr>
          <a:xfrm flipV="1">
            <a:off x="4703786" y="5130459"/>
            <a:ext cx="200632" cy="1826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Down Arrow 22"/>
          <p:cNvSpPr/>
          <p:nvPr/>
        </p:nvSpPr>
        <p:spPr>
          <a:xfrm rot="10800000" flipV="1">
            <a:off x="5176890" y="3104250"/>
            <a:ext cx="288032" cy="328440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Down Arrow 16"/>
          <p:cNvSpPr/>
          <p:nvPr/>
        </p:nvSpPr>
        <p:spPr>
          <a:xfrm>
            <a:off x="2730731" y="3140968"/>
            <a:ext cx="288032" cy="2088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095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 – REMOTE RE-EN</a:t>
            </a:r>
            <a:endParaRPr lang="en-AU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Message Content</a:t>
            </a:r>
          </a:p>
          <a:p>
            <a:r>
              <a:rPr lang="en-AU" dirty="0" smtClean="0"/>
              <a:t>NMI, Address, other identifying data </a:t>
            </a:r>
            <a:r>
              <a:rPr lang="en-AU" dirty="0" err="1" smtClean="0"/>
              <a:t>ie</a:t>
            </a:r>
            <a:r>
              <a:rPr lang="en-AU" dirty="0" smtClean="0"/>
              <a:t> customer reference number</a:t>
            </a:r>
          </a:p>
          <a:p>
            <a:r>
              <a:rPr lang="en-AU" dirty="0" smtClean="0"/>
              <a:t>Actioning Party – usually MC or MP</a:t>
            </a:r>
          </a:p>
          <a:p>
            <a:r>
              <a:rPr lang="en-AU" dirty="0" smtClean="0"/>
              <a:t>Notifying Parties – DNSP, MC, MP, MDP or Retailer (if 3</a:t>
            </a:r>
            <a:r>
              <a:rPr lang="en-AU" baseline="30000" dirty="0" smtClean="0"/>
              <a:t>rd</a:t>
            </a:r>
            <a:r>
              <a:rPr lang="en-AU" dirty="0" smtClean="0"/>
              <a:t> party initiated)</a:t>
            </a:r>
          </a:p>
          <a:p>
            <a:r>
              <a:rPr lang="en-AU" dirty="0" smtClean="0"/>
              <a:t>Date/Time stamp</a:t>
            </a:r>
          </a:p>
          <a:p>
            <a:r>
              <a:rPr lang="en-AU" dirty="0" err="1" smtClean="0"/>
              <a:t>Freetext</a:t>
            </a:r>
            <a:r>
              <a:rPr lang="en-AU" dirty="0" smtClean="0"/>
              <a:t> or Message Field</a:t>
            </a:r>
          </a:p>
          <a:p>
            <a:pPr marL="0" indent="0">
              <a:buNone/>
            </a:pPr>
            <a:r>
              <a:rPr lang="en-AU" dirty="0" smtClean="0"/>
              <a:t>Response Only</a:t>
            </a:r>
          </a:p>
          <a:p>
            <a:r>
              <a:rPr lang="en-AU" dirty="0" smtClean="0"/>
              <a:t>Successful Re-energisation (Y/N)</a:t>
            </a:r>
          </a:p>
          <a:p>
            <a:endParaRPr lang="en-AU" dirty="0"/>
          </a:p>
          <a:p>
            <a:r>
              <a:rPr lang="en-AU" dirty="0" smtClean="0"/>
              <a:t>Any other considerations?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716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l AEMO powerpoint template.pptx" id="{1C6B682F-29C1-4B7F-8BBF-507962EDAB27}" vid="{B501CB5A-AC99-4B0F-8D8B-B0C7B0429B05}"/>
    </a:ext>
  </a:extLst>
</a:theme>
</file>

<file path=ppt/theme/theme2.xml><?xml version="1.0" encoding="utf-8"?>
<a:theme xmlns:a="http://schemas.openxmlformats.org/drawingml/2006/main" name="AEMO09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l AEMO powerpoint template.pptx" id="{1C6B682F-29C1-4B7F-8BBF-507962EDAB27}" vid="{AD20D0BB-7AB8-4900-97BE-F6E901A2929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Custodian xmlns="a14523ce-dede-483e-883a-2d83261080bd">
      <UserInfo>
        <DisplayName/>
        <AccountId xsi:nil="true"/>
        <AccountType/>
      </UserInfo>
    </AEMOCustodian>
    <ArchiveDocument xmlns="a14523ce-dede-483e-883a-2d83261080bd">false</ArchiveDocument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Record</TermName>
          <TermId xmlns="http://schemas.microsoft.com/office/infopath/2007/PartnerControls">859762f2-4462-42eb-9744-c955c7e2c540</TermId>
        </TermInfo>
      </Terms>
    </AEMODocumentTypeTaxHTField0>
    <AEMOKeywordsTaxHTField0 xmlns="a14523ce-dede-483e-883a-2d83261080bd">
      <Terms xmlns="http://schemas.microsoft.com/office/infopath/2007/PartnerControls"/>
    </AEMOKeywordsTaxHTField0>
    <TaxCatchAll xmlns="a14523ce-dede-483e-883a-2d83261080bd">
      <Value>1</Value>
    </TaxCatchAll>
    <AEMODescription xmlns="a14523ce-dede-483e-883a-2d83261080bd" xsi:nil="true"/>
    <_dlc_DocId xmlns="a14523ce-dede-483e-883a-2d83261080bd">PROJECT-352-4890</_dlc_DocId>
    <_dlc_DocIdUrl xmlns="a14523ce-dede-483e-883a-2d83261080bd">
      <Url>http://sharedocs/projects/pocprogram/_layouts/15/DocIdRedir.aspx?ID=PROJECT-352-4890</Url>
      <Description>PROJECT-352-4890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?mso-contentType ?>
<SharedContentType xmlns="Microsoft.SharePoint.Taxonomy.ContentTypeSync" SourceId="409ac0fb-07cb-4169-8a26-def2760b5502" ContentTypeId="0x0101009BE89D58CAF0934CA32A20BCFFD353DC" PreviousValue="false"/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DDEC116C19245B4398932FF2C50DC75A" ma:contentTypeVersion="0" ma:contentTypeDescription="" ma:contentTypeScope="" ma:versionID="89bccbf02eec9f969d3651569cced181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7d74405751bc119387ad193d718cb389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3fb317b-587c-4d3f-8b3e-5de22a86522e}" ma:internalName="TaxCatchAll" ma:showField="CatchAllData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3fb317b-587c-4d3f-8b3e-5de22a86522e}" ma:internalName="TaxCatchAllLabel" ma:readOnly="true" ma:showField="CatchAllDataLabel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03C443-726B-49C5-B346-CCC7E4830645}"/>
</file>

<file path=customXml/itemProps2.xml><?xml version="1.0" encoding="utf-8"?>
<ds:datastoreItem xmlns:ds="http://schemas.openxmlformats.org/officeDocument/2006/customXml" ds:itemID="{A430F817-9029-4B52-B483-792556D1AB35}"/>
</file>

<file path=customXml/itemProps3.xml><?xml version="1.0" encoding="utf-8"?>
<ds:datastoreItem xmlns:ds="http://schemas.openxmlformats.org/officeDocument/2006/customXml" ds:itemID="{5BBA9DEC-1AE4-48E5-AF0A-68B05075A409}"/>
</file>

<file path=customXml/itemProps4.xml><?xml version="1.0" encoding="utf-8"?>
<ds:datastoreItem xmlns:ds="http://schemas.openxmlformats.org/officeDocument/2006/customXml" ds:itemID="{732C97C5-8AB2-422B-A21D-2A6F87D511AF}"/>
</file>

<file path=customXml/itemProps5.xml><?xml version="1.0" encoding="utf-8"?>
<ds:datastoreItem xmlns:ds="http://schemas.openxmlformats.org/officeDocument/2006/customXml" ds:itemID="{4C25BE49-0D3B-4559-9983-5ECF84A8239C}"/>
</file>

<file path=customXml/itemProps6.xml><?xml version="1.0" encoding="utf-8"?>
<ds:datastoreItem xmlns:ds="http://schemas.openxmlformats.org/officeDocument/2006/customXml" ds:itemID="{BBCF1C23-38CB-40BB-9BAC-BBE3A77FA65A}"/>
</file>

<file path=docProps/app.xml><?xml version="1.0" encoding="utf-8"?>
<Properties xmlns="http://schemas.openxmlformats.org/officeDocument/2006/extended-properties" xmlns:vt="http://schemas.openxmlformats.org/officeDocument/2006/docPropsVTypes">
  <Template>External AEMO powerpoint template</Template>
  <TotalTime>5164</TotalTime>
  <Words>745</Words>
  <Application>Microsoft Office PowerPoint</Application>
  <PresentationFormat>On-screen Show (4:3)</PresentationFormat>
  <Paragraphs>114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Office Theme</vt:lpstr>
      <vt:lpstr>AEMO09</vt:lpstr>
      <vt:lpstr>Worksheet</vt:lpstr>
      <vt:lpstr>B2B Working Group Workshop</vt:lpstr>
      <vt:lpstr>Agenda</vt:lpstr>
      <vt:lpstr>In attendance</vt:lpstr>
      <vt:lpstr>Objective of WorkSHOP</vt:lpstr>
      <vt:lpstr>CYNEFIN FRAMEWORK</vt:lpstr>
      <vt:lpstr>CYNEFIN FRAMEWORK – in context</vt:lpstr>
      <vt:lpstr>Process FOR GROUP DEVELOPMENT FOR EACH COMMINICATION/PROCEDURE</vt:lpstr>
      <vt:lpstr>WORKED EXAMPLE – REMOTE RE-EN</vt:lpstr>
      <vt:lpstr>WORKED EXAMPLE – REMOTE RE-EN</vt:lpstr>
      <vt:lpstr>New connections</vt:lpstr>
      <vt:lpstr>Additions and alterations</vt:lpstr>
      <vt:lpstr>Detailed B2BWG/IEC Meeting Schedule August/September</vt:lpstr>
      <vt:lpstr>NEXT STEPs</vt:lpstr>
    </vt:vector>
  </TitlesOfParts>
  <Company>AEMO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B2B Working Group Meeting</dc:title>
  <dc:creator>Chris Cormack</dc:creator>
  <cp:lastModifiedBy>Paul LeFavi</cp:lastModifiedBy>
  <cp:revision>48</cp:revision>
  <cp:lastPrinted>2016-08-15T22:26:06Z</cp:lastPrinted>
  <dcterms:created xsi:type="dcterms:W3CDTF">2016-07-28T05:28:25Z</dcterms:created>
  <dcterms:modified xsi:type="dcterms:W3CDTF">2016-08-16T23:27:16Z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0x0101009BE89D58CAF0934CA32A20BCFFD353DC00DDEC116C19245B4398932FF2C50DC75A</vt:lpwstr>
  </property>
  <property fmtid="{D5CDD505-2E9C-101B-9397-08002B2CF9AE}" pid="3" name="_dlc_DocIdItemGuid">
    <vt:lpwstr>60c06a20-3f5f-4353-b854-e996b5a91dc5</vt:lpwstr>
  </property>
  <property fmtid="{D5CDD505-2E9C-101B-9397-08002B2CF9AE}" pid="4" name="AEMODocumentType">
    <vt:lpwstr>1;#Operational Record|859762f2-4462-42eb-9744-c955c7e2c540</vt:lpwstr>
  </property>
  <property fmtid="{D5CDD505-2E9C-101B-9397-08002B2CF9AE}" pid="5" name="AEMOKeywords">
    <vt:lpwstr/>
  </property>
</Properties>
</file>