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0.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1.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 id="2147483671" r:id="rId8"/>
    <p:sldMasterId id="2147483694" r:id="rId9"/>
    <p:sldMasterId id="2147483705" r:id="rId10"/>
    <p:sldMasterId id="2147483728" r:id="rId11"/>
    <p:sldMasterId id="2147483739" r:id="rId12"/>
    <p:sldMasterId id="2147483762" r:id="rId13"/>
    <p:sldMasterId id="2147483770" r:id="rId14"/>
    <p:sldMasterId id="2147483778" r:id="rId15"/>
    <p:sldMasterId id="2147483798" r:id="rId16"/>
    <p:sldMasterId id="2147483806" r:id="rId17"/>
    <p:sldMasterId id="2147483814" r:id="rId18"/>
  </p:sldMasterIdLst>
  <p:notesMasterIdLst>
    <p:notesMasterId r:id="rId34"/>
  </p:notesMasterIdLst>
  <p:handoutMasterIdLst>
    <p:handoutMasterId r:id="rId35"/>
  </p:handoutMasterIdLst>
  <p:sldIdLst>
    <p:sldId id="256" r:id="rId19"/>
    <p:sldId id="481" r:id="rId20"/>
    <p:sldId id="502" r:id="rId21"/>
    <p:sldId id="496" r:id="rId22"/>
    <p:sldId id="482" r:id="rId23"/>
    <p:sldId id="483" r:id="rId24"/>
    <p:sldId id="487" r:id="rId25"/>
    <p:sldId id="498" r:id="rId26"/>
    <p:sldId id="503" r:id="rId27"/>
    <p:sldId id="504" r:id="rId28"/>
    <p:sldId id="505" r:id="rId29"/>
    <p:sldId id="508" r:id="rId30"/>
    <p:sldId id="509" r:id="rId31"/>
    <p:sldId id="495" r:id="rId32"/>
    <p:sldId id="497" r:id="rId33"/>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Bagnato" initials="TB"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2" autoAdjust="0"/>
    <p:restoredTop sz="95171" autoAdjust="0"/>
  </p:normalViewPr>
  <p:slideViewPr>
    <p:cSldViewPr>
      <p:cViewPr varScale="1">
        <p:scale>
          <a:sx n="93" d="100"/>
          <a:sy n="93" d="100"/>
        </p:scale>
        <p:origin x="126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842"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Master" Target="slideMasters/slideMaster7.xml"/><Relationship Id="rId18" Type="http://schemas.openxmlformats.org/officeDocument/2006/relationships/slideMaster" Target="slideMasters/slideMaster12.xml"/><Relationship Id="rId26" Type="http://schemas.openxmlformats.org/officeDocument/2006/relationships/slide" Target="slides/slide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Master" Target="slideMasters/slideMaster6.xml"/><Relationship Id="rId17" Type="http://schemas.openxmlformats.org/officeDocument/2006/relationships/slideMaster" Target="slideMasters/slideMaster11.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0.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Master" Target="slideMasters/slideMaster9.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commentAuthors" Target="commentAuthors.xml"/><Relationship Id="rId10" Type="http://schemas.openxmlformats.org/officeDocument/2006/relationships/slideMaster" Target="slideMasters/slideMaster4.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8FCBEE0F-9B4D-491C-84BB-3E9E0070B385}" type="datetime6">
              <a:rPr lang="en-AU" smtClean="0"/>
              <a:pPr/>
              <a:t>September 17</a:t>
            </a:fld>
            <a:endParaRPr lang="en-AU" dirty="0"/>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EA99B4BD-713B-4495-9D01-E8924967338D}" type="slidenum">
              <a:rPr lang="en-AU" smtClean="0"/>
              <a:pPr/>
              <a:t>‹#›</a:t>
            </a:fld>
            <a:endParaRPr lang="en-AU" dirty="0"/>
          </a:p>
        </p:txBody>
      </p:sp>
    </p:spTree>
    <p:extLst>
      <p:ext uri="{BB962C8B-B14F-4D97-AF65-F5344CB8AC3E}">
        <p14:creationId xmlns:p14="http://schemas.microsoft.com/office/powerpoint/2010/main" val="295271412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03ACC81A-B302-4C12-B328-398E6FA12FC5}" type="datetime6">
              <a:rPr lang="en-AU" smtClean="0"/>
              <a:pPr/>
              <a:t>September 17</a:t>
            </a:fld>
            <a:endParaRPr lang="en-AU"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CE55DB7-4594-4DFF-AA9B-D4C01173DE38}" type="slidenum">
              <a:rPr lang="en-AU" smtClean="0"/>
              <a:pPr/>
              <a:t>‹#›</a:t>
            </a:fld>
            <a:endParaRPr lang="en-AU" dirty="0"/>
          </a:p>
        </p:txBody>
      </p:sp>
    </p:spTree>
    <p:extLst>
      <p:ext uri="{BB962C8B-B14F-4D97-AF65-F5344CB8AC3E}">
        <p14:creationId xmlns:p14="http://schemas.microsoft.com/office/powerpoint/2010/main" val="386985034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September 17</a:t>
            </a:fld>
            <a:endParaRPr lang="en-AU" dirty="0"/>
          </a:p>
        </p:txBody>
      </p:sp>
      <p:sp>
        <p:nvSpPr>
          <p:cNvPr id="5" name="Slide Number Placeholder 4"/>
          <p:cNvSpPr>
            <a:spLocks noGrp="1"/>
          </p:cNvSpPr>
          <p:nvPr>
            <p:ph type="sldNum" sz="quarter" idx="11"/>
          </p:nvPr>
        </p:nvSpPr>
        <p:spPr/>
        <p:txBody>
          <a:bodyPr/>
          <a:lstStyle/>
          <a:p>
            <a:fld id="{6CE55DB7-4594-4DFF-AA9B-D4C01173DE38}" type="slidenum">
              <a:rPr lang="en-AU" smtClean="0"/>
              <a:pPr/>
              <a:t>3</a:t>
            </a:fld>
            <a:endParaRPr lang="en-AU" dirty="0"/>
          </a:p>
        </p:txBody>
      </p:sp>
    </p:spTree>
    <p:extLst>
      <p:ext uri="{BB962C8B-B14F-4D97-AF65-F5344CB8AC3E}">
        <p14:creationId xmlns:p14="http://schemas.microsoft.com/office/powerpoint/2010/main" val="366822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September 17</a:t>
            </a:fld>
            <a:endParaRPr lang="en-AU" dirty="0"/>
          </a:p>
        </p:txBody>
      </p:sp>
      <p:sp>
        <p:nvSpPr>
          <p:cNvPr id="5" name="Slide Number Placeholder 4"/>
          <p:cNvSpPr>
            <a:spLocks noGrp="1"/>
          </p:cNvSpPr>
          <p:nvPr>
            <p:ph type="sldNum" sz="quarter" idx="11"/>
          </p:nvPr>
        </p:nvSpPr>
        <p:spPr/>
        <p:txBody>
          <a:bodyPr/>
          <a:lstStyle/>
          <a:p>
            <a:fld id="{6CE55DB7-4594-4DFF-AA9B-D4C01173DE38}" type="slidenum">
              <a:rPr lang="en-AU" smtClean="0"/>
              <a:pPr/>
              <a:t>4</a:t>
            </a:fld>
            <a:endParaRPr lang="en-AU" dirty="0"/>
          </a:p>
        </p:txBody>
      </p:sp>
    </p:spTree>
    <p:extLst>
      <p:ext uri="{BB962C8B-B14F-4D97-AF65-F5344CB8AC3E}">
        <p14:creationId xmlns:p14="http://schemas.microsoft.com/office/powerpoint/2010/main" val="2024072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F23C024-FF04-452E-A843-7509EA20A5BF}" type="slidenum">
              <a:rPr lang="en-AU" smtClean="0">
                <a:solidFill>
                  <a:prstClr val="black"/>
                </a:solidFill>
              </a:rPr>
              <a:pPr/>
              <a:t>10</a:t>
            </a:fld>
            <a:endParaRPr lang="en-AU" dirty="0">
              <a:solidFill>
                <a:prstClr val="black"/>
              </a:solidFill>
            </a:endParaRPr>
          </a:p>
        </p:txBody>
      </p:sp>
    </p:spTree>
    <p:extLst>
      <p:ext uri="{BB962C8B-B14F-4D97-AF65-F5344CB8AC3E}">
        <p14:creationId xmlns:p14="http://schemas.microsoft.com/office/powerpoint/2010/main" val="3963114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F23C024-FF04-452E-A843-7509EA20A5BF}" type="slidenum">
              <a:rPr lang="en-AU" smtClean="0">
                <a:solidFill>
                  <a:prstClr val="black"/>
                </a:solidFill>
              </a:rPr>
              <a:pPr/>
              <a:t>11</a:t>
            </a:fld>
            <a:endParaRPr lang="en-AU" dirty="0">
              <a:solidFill>
                <a:prstClr val="black"/>
              </a:solidFill>
            </a:endParaRPr>
          </a:p>
        </p:txBody>
      </p:sp>
    </p:spTree>
    <p:extLst>
      <p:ext uri="{BB962C8B-B14F-4D97-AF65-F5344CB8AC3E}">
        <p14:creationId xmlns:p14="http://schemas.microsoft.com/office/powerpoint/2010/main" val="126031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Intent to Publish </a:t>
            </a:r>
            <a:endParaRPr lang="en-AU" dirty="0"/>
          </a:p>
        </p:txBody>
      </p:sp>
      <p:sp>
        <p:nvSpPr>
          <p:cNvPr id="4" name="Date Placeholder 3"/>
          <p:cNvSpPr>
            <a:spLocks noGrp="1"/>
          </p:cNvSpPr>
          <p:nvPr>
            <p:ph type="dt" idx="10"/>
          </p:nvPr>
        </p:nvSpPr>
        <p:spPr/>
        <p:txBody>
          <a:bodyPr/>
          <a:lstStyle/>
          <a:p>
            <a:fld id="{03ACC81A-B302-4C12-B328-398E6FA12FC5}" type="datetime6">
              <a:rPr lang="en-AU" smtClean="0">
                <a:solidFill>
                  <a:prstClr val="black"/>
                </a:solidFill>
              </a:rPr>
              <a:pPr/>
              <a:t>September 17</a:t>
            </a:fld>
            <a:endParaRPr lang="en-AU" dirty="0">
              <a:solidFill>
                <a:prstClr val="black"/>
              </a:solidFill>
            </a:endParaRPr>
          </a:p>
        </p:txBody>
      </p:sp>
      <p:sp>
        <p:nvSpPr>
          <p:cNvPr id="5" name="Slide Number Placeholder 4"/>
          <p:cNvSpPr>
            <a:spLocks noGrp="1"/>
          </p:cNvSpPr>
          <p:nvPr>
            <p:ph type="sldNum" sz="quarter" idx="11"/>
          </p:nvPr>
        </p:nvSpPr>
        <p:spPr/>
        <p:txBody>
          <a:bodyPr/>
          <a:lstStyle/>
          <a:p>
            <a:fld id="{6CE55DB7-4594-4DFF-AA9B-D4C01173DE38}" type="slidenum">
              <a:rPr lang="en-AU" smtClean="0">
                <a:solidFill>
                  <a:prstClr val="black"/>
                </a:solidFill>
              </a:rPr>
              <a:pPr/>
              <a:t>12</a:t>
            </a:fld>
            <a:endParaRPr lang="en-AU" dirty="0">
              <a:solidFill>
                <a:prstClr val="black"/>
              </a:solidFill>
            </a:endParaRPr>
          </a:p>
        </p:txBody>
      </p:sp>
    </p:spTree>
    <p:extLst>
      <p:ext uri="{BB962C8B-B14F-4D97-AF65-F5344CB8AC3E}">
        <p14:creationId xmlns:p14="http://schemas.microsoft.com/office/powerpoint/2010/main" val="921412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Title-Page-White.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BC40A-FBBF-47F1-AF1C-B3CC4D5DF21B}" type="datetimeFigureOut">
              <a:rPr lang="en-AU" smtClean="0">
                <a:solidFill>
                  <a:prstClr val="black">
                    <a:tint val="75000"/>
                  </a:prstClr>
                </a:solidFill>
              </a:rPr>
              <a:pPr/>
              <a:t>04/09/2017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74185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2"/>
          <p:cNvSpPr>
            <a:spLocks noGrp="1"/>
          </p:cNvSpPr>
          <p:nvPr>
            <p:ph sz="half" idx="10"/>
          </p:nvPr>
        </p:nvSpPr>
        <p:spPr>
          <a:xfrm>
            <a:off x="4572000" y="1617681"/>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Title-Page-White.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3021786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lver Title Slide">
    <p:spTree>
      <p:nvGrpSpPr>
        <p:cNvPr id="1" name=""/>
        <p:cNvGrpSpPr/>
        <p:nvPr/>
      </p:nvGrpSpPr>
      <p:grpSpPr>
        <a:xfrm>
          <a:off x="0" y="0"/>
          <a:ext cx="0" cy="0"/>
          <a:chOff x="0" y="0"/>
          <a:chExt cx="0" cy="0"/>
        </a:xfrm>
      </p:grpSpPr>
      <p:pic>
        <p:nvPicPr>
          <p:cNvPr id="6" name="Picture 5" descr="Title-Page-GREY.jpg"/>
          <p:cNvPicPr>
            <a:picLocks/>
          </p:cNvPicPr>
          <p:nvPr userDrawn="1"/>
        </p:nvPicPr>
        <p:blipFill>
          <a:blip r:embed="rId2" cstate="print"/>
          <a:stretch>
            <a:fillRect/>
          </a:stretch>
        </p:blipFill>
        <p:spPr>
          <a:xfrm>
            <a:off x="0" y="0"/>
            <a:ext cx="91440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307661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marL="363600" indent="-363600">
              <a:buFont typeface="Arial" pitchFamily="34" charset="0"/>
              <a:buChar char="•"/>
              <a:defRPr cap="none" baseline="0"/>
            </a:lvl1pPr>
            <a:lvl2pPr>
              <a:buFont typeface="Courier New" pitchFamily="49" charset="0"/>
              <a:buChar char="o"/>
              <a:defRPr sz="2200"/>
            </a:lvl2pPr>
            <a:lvl3pPr marL="1076400" indent="-363600">
              <a:buFont typeface="Wingdings" pitchFamily="2" charset="2"/>
              <a:buChar char="Ø"/>
              <a:defRPr/>
            </a:lvl3pPr>
            <a:lvl4pPr marL="1346400" indent="-270000">
              <a:buFont typeface="Arial" pitchFamily="34" charset="0"/>
              <a:buChar char="•"/>
              <a:defRPr/>
            </a:lvl4pPr>
            <a:lvl5pPr marL="1612800" indent="-270000">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150481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red lines.bmp"/>
          <p:cNvPicPr>
            <a:picLocks noChangeAspect="1"/>
          </p:cNvPicPr>
          <p:nvPr userDrawn="1"/>
        </p:nvPicPr>
        <p:blipFill>
          <a:blip r:embed="rId2" cstate="print"/>
          <a:stretch>
            <a:fillRect/>
          </a:stretch>
        </p:blipFill>
        <p:spPr>
          <a:xfrm>
            <a:off x="1" y="0"/>
            <a:ext cx="9144032" cy="6858000"/>
          </a:xfrm>
          <a:prstGeom prst="rect">
            <a:avLst/>
          </a:prstGeom>
        </p:spPr>
      </p:pic>
      <p:pic>
        <p:nvPicPr>
          <p:cNvPr id="6" name="Picture 5"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Tree>
    <p:extLst>
      <p:ext uri="{BB962C8B-B14F-4D97-AF65-F5344CB8AC3E}">
        <p14:creationId xmlns:p14="http://schemas.microsoft.com/office/powerpoint/2010/main" val="3028462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lver Section Header">
    <p:spTree>
      <p:nvGrpSpPr>
        <p:cNvPr id="1" name=""/>
        <p:cNvGrpSpPr/>
        <p:nvPr/>
      </p:nvGrpSpPr>
      <p:grpSpPr>
        <a:xfrm>
          <a:off x="0" y="0"/>
          <a:ext cx="0" cy="0"/>
          <a:chOff x="0" y="0"/>
          <a:chExt cx="0" cy="0"/>
        </a:xfrm>
      </p:grpSpPr>
      <p:pic>
        <p:nvPicPr>
          <p:cNvPr id="4" name="Picture 3" descr="silver lines.JPG"/>
          <p:cNvPicPr>
            <a:picLocks noChangeAspect="1"/>
          </p:cNvPicPr>
          <p:nvPr userDrawn="1"/>
        </p:nvPicPr>
        <p:blipFill>
          <a:blip r:embed="rId2" cstate="print"/>
          <a:stretch>
            <a:fillRect/>
          </a:stretch>
        </p:blipFill>
        <p:spPr>
          <a:xfrm>
            <a:off x="1" y="-14257"/>
            <a:ext cx="9144000" cy="6872258"/>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pic>
        <p:nvPicPr>
          <p:cNvPr id="6" name="Picture 5"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294696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lver Title Slide">
    <p:spTree>
      <p:nvGrpSpPr>
        <p:cNvPr id="1" name=""/>
        <p:cNvGrpSpPr/>
        <p:nvPr/>
      </p:nvGrpSpPr>
      <p:grpSpPr>
        <a:xfrm>
          <a:off x="0" y="0"/>
          <a:ext cx="0" cy="0"/>
          <a:chOff x="0" y="0"/>
          <a:chExt cx="0" cy="0"/>
        </a:xfrm>
      </p:grpSpPr>
      <p:pic>
        <p:nvPicPr>
          <p:cNvPr id="6" name="Picture 5" descr="Title-Page-GREY.jpg"/>
          <p:cNvPicPr>
            <a:picLocks/>
          </p:cNvPicPr>
          <p:nvPr userDrawn="1"/>
        </p:nvPicPr>
        <p:blipFill>
          <a:blip r:embed="rId2" cstate="print"/>
          <a:stretch>
            <a:fillRect/>
          </a:stretch>
        </p:blipFill>
        <p:spPr>
          <a:xfrm>
            <a:off x="0" y="0"/>
            <a:ext cx="91440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red lines.bmp"/>
          <p:cNvPicPr>
            <a:picLocks noChangeAspect="1"/>
          </p:cNvPicPr>
          <p:nvPr userDrawn="1"/>
        </p:nvPicPr>
        <p:blipFill>
          <a:blip r:embed="rId2" cstate="print"/>
          <a:stretch>
            <a:fillRect/>
          </a:stretch>
        </p:blipFill>
        <p:spPr>
          <a:xfrm>
            <a:off x="1" y="0"/>
            <a:ext cx="9144032" cy="6858000"/>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tx1"/>
                </a:solidFill>
              </a:defRPr>
            </a:lvl1pPr>
            <a:lvl2pPr marL="820738" indent="-457200">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8" name="Picture 7"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53961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lver Agenda Layout">
    <p:spTree>
      <p:nvGrpSpPr>
        <p:cNvPr id="1" name=""/>
        <p:cNvGrpSpPr/>
        <p:nvPr/>
      </p:nvGrpSpPr>
      <p:grpSpPr>
        <a:xfrm>
          <a:off x="0" y="0"/>
          <a:ext cx="0" cy="0"/>
          <a:chOff x="0" y="0"/>
          <a:chExt cx="0" cy="0"/>
        </a:xfrm>
      </p:grpSpPr>
      <p:pic>
        <p:nvPicPr>
          <p:cNvPr id="6" name="Picture 5" descr="silver lines.JPG"/>
          <p:cNvPicPr>
            <a:picLocks noChangeAspect="1"/>
          </p:cNvPicPr>
          <p:nvPr userDrawn="1"/>
        </p:nvPicPr>
        <p:blipFill>
          <a:blip r:embed="rId2" cstate="print"/>
          <a:stretch>
            <a:fillRect/>
          </a:stretch>
        </p:blipFill>
        <p:spPr>
          <a:xfrm>
            <a:off x="1" y="-14257"/>
            <a:ext cx="9144000" cy="6872258"/>
          </a:xfrm>
          <a:prstGeom prst="rect">
            <a:avLst/>
          </a:prstGeom>
        </p:spPr>
      </p:pic>
      <p:pic>
        <p:nvPicPr>
          <p:cNvPr id="8" name="Picture 7"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tx1"/>
                </a:solidFill>
              </a:defRPr>
            </a:lvl1pPr>
            <a:lvl2pPr marL="820738" indent="-457200">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125600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712043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116033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val="2705969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Title-Page-White.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2962322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lver Title Slide">
    <p:spTree>
      <p:nvGrpSpPr>
        <p:cNvPr id="1" name=""/>
        <p:cNvGrpSpPr/>
        <p:nvPr/>
      </p:nvGrpSpPr>
      <p:grpSpPr>
        <a:xfrm>
          <a:off x="0" y="0"/>
          <a:ext cx="0" cy="0"/>
          <a:chOff x="0" y="0"/>
          <a:chExt cx="0" cy="0"/>
        </a:xfrm>
      </p:grpSpPr>
      <p:pic>
        <p:nvPicPr>
          <p:cNvPr id="6" name="Picture 5" descr="Title-Page-GREY.jpg"/>
          <p:cNvPicPr>
            <a:picLocks/>
          </p:cNvPicPr>
          <p:nvPr userDrawn="1"/>
        </p:nvPicPr>
        <p:blipFill>
          <a:blip r:embed="rId2" cstate="print"/>
          <a:stretch>
            <a:fillRect/>
          </a:stretch>
        </p:blipFill>
        <p:spPr>
          <a:xfrm>
            <a:off x="0" y="0"/>
            <a:ext cx="91440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2405213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marL="363600" indent="-363600">
              <a:buFont typeface="Arial" pitchFamily="34" charset="0"/>
              <a:buChar char="•"/>
              <a:defRPr cap="none" baseline="0"/>
            </a:lvl1pPr>
            <a:lvl2pPr>
              <a:buFont typeface="Courier New" pitchFamily="49" charset="0"/>
              <a:buChar char="o"/>
              <a:defRPr sz="2200"/>
            </a:lvl2pPr>
            <a:lvl3pPr marL="1076400" indent="-363600">
              <a:buFont typeface="Wingdings" pitchFamily="2" charset="2"/>
              <a:buChar char="Ø"/>
              <a:defRPr/>
            </a:lvl3pPr>
            <a:lvl4pPr marL="1346400" indent="-270000">
              <a:buFont typeface="Arial" pitchFamily="34" charset="0"/>
              <a:buChar char="•"/>
              <a:defRPr/>
            </a:lvl4pPr>
            <a:lvl5pPr marL="1612800" indent="-270000">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36207618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red lines.bmp"/>
          <p:cNvPicPr>
            <a:picLocks noChangeAspect="1"/>
          </p:cNvPicPr>
          <p:nvPr userDrawn="1"/>
        </p:nvPicPr>
        <p:blipFill>
          <a:blip r:embed="rId2" cstate="print"/>
          <a:stretch>
            <a:fillRect/>
          </a:stretch>
        </p:blipFill>
        <p:spPr>
          <a:xfrm>
            <a:off x="1" y="0"/>
            <a:ext cx="9144032" cy="6858000"/>
          </a:xfrm>
          <a:prstGeom prst="rect">
            <a:avLst/>
          </a:prstGeom>
        </p:spPr>
      </p:pic>
      <p:pic>
        <p:nvPicPr>
          <p:cNvPr id="6" name="Picture 5"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Tree>
    <p:extLst>
      <p:ext uri="{BB962C8B-B14F-4D97-AF65-F5344CB8AC3E}">
        <p14:creationId xmlns:p14="http://schemas.microsoft.com/office/powerpoint/2010/main" val="1312220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lver Section Header">
    <p:spTree>
      <p:nvGrpSpPr>
        <p:cNvPr id="1" name=""/>
        <p:cNvGrpSpPr/>
        <p:nvPr/>
      </p:nvGrpSpPr>
      <p:grpSpPr>
        <a:xfrm>
          <a:off x="0" y="0"/>
          <a:ext cx="0" cy="0"/>
          <a:chOff x="0" y="0"/>
          <a:chExt cx="0" cy="0"/>
        </a:xfrm>
      </p:grpSpPr>
      <p:pic>
        <p:nvPicPr>
          <p:cNvPr id="4" name="Picture 3" descr="silver lines.JPG"/>
          <p:cNvPicPr>
            <a:picLocks noChangeAspect="1"/>
          </p:cNvPicPr>
          <p:nvPr userDrawn="1"/>
        </p:nvPicPr>
        <p:blipFill>
          <a:blip r:embed="rId2" cstate="print"/>
          <a:stretch>
            <a:fillRect/>
          </a:stretch>
        </p:blipFill>
        <p:spPr>
          <a:xfrm>
            <a:off x="1" y="-14257"/>
            <a:ext cx="9144000" cy="6872258"/>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pic>
        <p:nvPicPr>
          <p:cNvPr id="6" name="Picture 5"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88802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marL="363600" indent="-363600">
              <a:buFont typeface="Arial" pitchFamily="34" charset="0"/>
              <a:buChar char="•"/>
              <a:defRPr cap="none" baseline="0"/>
            </a:lvl1pPr>
            <a:lvl2pPr>
              <a:buFont typeface="Courier New" pitchFamily="49" charset="0"/>
              <a:buChar char="o"/>
              <a:defRPr sz="2200"/>
            </a:lvl2pPr>
            <a:lvl3pPr marL="1076400" indent="-363600">
              <a:buFont typeface="Wingdings" pitchFamily="2" charset="2"/>
              <a:buChar char="Ø"/>
              <a:defRPr/>
            </a:lvl3pPr>
            <a:lvl4pPr marL="1346400" indent="-270000">
              <a:buFont typeface="Arial" pitchFamily="34" charset="0"/>
              <a:buChar char="•"/>
              <a:defRPr/>
            </a:lvl4pPr>
            <a:lvl5pPr marL="1612800" indent="-270000">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red lines.bmp"/>
          <p:cNvPicPr>
            <a:picLocks noChangeAspect="1"/>
          </p:cNvPicPr>
          <p:nvPr userDrawn="1"/>
        </p:nvPicPr>
        <p:blipFill>
          <a:blip r:embed="rId2" cstate="print"/>
          <a:stretch>
            <a:fillRect/>
          </a:stretch>
        </p:blipFill>
        <p:spPr>
          <a:xfrm>
            <a:off x="1" y="0"/>
            <a:ext cx="9144032" cy="6858000"/>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tx1"/>
                </a:solidFill>
              </a:defRPr>
            </a:lvl1pPr>
            <a:lvl2pPr marL="820738" indent="-457200">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8" name="Picture 7"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917195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lver Agenda Layout">
    <p:spTree>
      <p:nvGrpSpPr>
        <p:cNvPr id="1" name=""/>
        <p:cNvGrpSpPr/>
        <p:nvPr/>
      </p:nvGrpSpPr>
      <p:grpSpPr>
        <a:xfrm>
          <a:off x="0" y="0"/>
          <a:ext cx="0" cy="0"/>
          <a:chOff x="0" y="0"/>
          <a:chExt cx="0" cy="0"/>
        </a:xfrm>
      </p:grpSpPr>
      <p:pic>
        <p:nvPicPr>
          <p:cNvPr id="6" name="Picture 5" descr="silver lines.JPG"/>
          <p:cNvPicPr>
            <a:picLocks noChangeAspect="1"/>
          </p:cNvPicPr>
          <p:nvPr userDrawn="1"/>
        </p:nvPicPr>
        <p:blipFill>
          <a:blip r:embed="rId2" cstate="print"/>
          <a:stretch>
            <a:fillRect/>
          </a:stretch>
        </p:blipFill>
        <p:spPr>
          <a:xfrm>
            <a:off x="1" y="-14257"/>
            <a:ext cx="9144000" cy="6872258"/>
          </a:xfrm>
          <a:prstGeom prst="rect">
            <a:avLst/>
          </a:prstGeom>
        </p:spPr>
      </p:pic>
      <p:pic>
        <p:nvPicPr>
          <p:cNvPr id="8" name="Picture 7"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tx1"/>
                </a:solidFill>
              </a:defRPr>
            </a:lvl1pPr>
            <a:lvl2pPr marL="820738" indent="-457200">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151384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064832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386864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Title 1"/>
          <p:cNvSpPr txBox="1">
            <a:spLocks/>
          </p:cNvSpPr>
          <p:nvPr userDrawn="1"/>
        </p:nvSpPr>
        <p:spPr>
          <a:xfrm>
            <a:off x="4716016" y="-1626"/>
            <a:ext cx="4418628" cy="30684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baseline="0">
                <a:solidFill>
                  <a:schemeClr val="accent3"/>
                </a:solidFill>
                <a:latin typeface="+mj-lt"/>
                <a:ea typeface="+mj-ea"/>
                <a:cs typeface="+mj-cs"/>
              </a:defRPr>
            </a:lvl1pPr>
          </a:lstStyle>
          <a:p>
            <a:pPr algn="r"/>
            <a:r>
              <a:rPr lang="en-AU" sz="1600" i="1" cap="none" dirty="0" smtClean="0">
                <a:solidFill>
                  <a:srgbClr val="FFFFFF"/>
                </a:solidFill>
              </a:rPr>
              <a:t>Power of Choice – Metering Competition</a:t>
            </a:r>
            <a:endParaRPr lang="en-AU" sz="1600" i="1" dirty="0">
              <a:solidFill>
                <a:srgbClr val="FFFFFF"/>
              </a:solidFill>
            </a:endParaRPr>
          </a:p>
        </p:txBody>
      </p:sp>
    </p:spTree>
    <p:extLst>
      <p:ext uri="{BB962C8B-B14F-4D97-AF65-F5344CB8AC3E}">
        <p14:creationId xmlns:p14="http://schemas.microsoft.com/office/powerpoint/2010/main" val="3031843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Title-Page-White.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6"/>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3915669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lver Title Slide">
    <p:spTree>
      <p:nvGrpSpPr>
        <p:cNvPr id="1" name=""/>
        <p:cNvGrpSpPr/>
        <p:nvPr/>
      </p:nvGrpSpPr>
      <p:grpSpPr>
        <a:xfrm>
          <a:off x="0" y="0"/>
          <a:ext cx="0" cy="0"/>
          <a:chOff x="0" y="0"/>
          <a:chExt cx="0" cy="0"/>
        </a:xfrm>
      </p:grpSpPr>
      <p:pic>
        <p:nvPicPr>
          <p:cNvPr id="6" name="Picture 5" descr="Title-Page-GREY.jpg"/>
          <p:cNvPicPr>
            <a:picLocks/>
          </p:cNvPicPr>
          <p:nvPr userDrawn="1"/>
        </p:nvPicPr>
        <p:blipFill>
          <a:blip r:embed="rId2" cstate="print"/>
          <a:stretch>
            <a:fillRect/>
          </a:stretch>
        </p:blipFill>
        <p:spPr>
          <a:xfrm>
            <a:off x="0" y="0"/>
            <a:ext cx="9144000" cy="6865200"/>
          </a:xfrm>
          <a:prstGeom prst="rect">
            <a:avLst/>
          </a:prstGeom>
        </p:spPr>
      </p:pic>
      <p:sp>
        <p:nvSpPr>
          <p:cNvPr id="2" name="Title 1"/>
          <p:cNvSpPr>
            <a:spLocks noGrp="1"/>
          </p:cNvSpPr>
          <p:nvPr>
            <p:ph type="ctrTitle" hasCustomPrompt="1"/>
          </p:nvPr>
        </p:nvSpPr>
        <p:spPr>
          <a:xfrm>
            <a:off x="714348" y="500046"/>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2961449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marL="363591" indent="-363591">
              <a:buFont typeface="Arial" pitchFamily="34" charset="0"/>
              <a:buChar char="•"/>
              <a:defRPr cap="none" baseline="0"/>
            </a:lvl1pPr>
            <a:lvl2pPr>
              <a:buFont typeface="Courier New" pitchFamily="49" charset="0"/>
              <a:buChar char="o"/>
              <a:defRPr sz="2200"/>
            </a:lvl2pPr>
            <a:lvl3pPr marL="1076373" indent="-363591">
              <a:buFont typeface="Wingdings" pitchFamily="2" charset="2"/>
              <a:buChar char="Ø"/>
              <a:defRPr/>
            </a:lvl3pPr>
            <a:lvl4pPr marL="1346366" indent="-269993">
              <a:buFont typeface="Arial" pitchFamily="34" charset="0"/>
              <a:buChar char="•"/>
              <a:defRPr/>
            </a:lvl4pPr>
            <a:lvl5pPr marL="1612760" indent="-269993">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140095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red lines.bmp"/>
          <p:cNvPicPr>
            <a:picLocks noChangeAspect="1"/>
          </p:cNvPicPr>
          <p:nvPr userDrawn="1"/>
        </p:nvPicPr>
        <p:blipFill>
          <a:blip r:embed="rId2" cstate="print"/>
          <a:stretch>
            <a:fillRect/>
          </a:stretch>
        </p:blipFill>
        <p:spPr>
          <a:xfrm>
            <a:off x="1" y="0"/>
            <a:ext cx="9144032" cy="6858000"/>
          </a:xfrm>
          <a:prstGeom prst="rect">
            <a:avLst/>
          </a:prstGeom>
        </p:spPr>
      </p:pic>
      <p:pic>
        <p:nvPicPr>
          <p:cNvPr id="6" name="Picture 5" descr="Header 1"/>
          <p:cNvPicPr/>
          <p:nvPr userDrawn="1"/>
        </p:nvPicPr>
        <p:blipFill>
          <a:blip r:embed="rId3" cstate="print"/>
          <a:srcRect/>
          <a:stretch>
            <a:fillRect/>
          </a:stretch>
        </p:blipFill>
        <p:spPr bwMode="auto">
          <a:xfrm>
            <a:off x="7000893"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Tree>
    <p:extLst>
      <p:ext uri="{BB962C8B-B14F-4D97-AF65-F5344CB8AC3E}">
        <p14:creationId xmlns:p14="http://schemas.microsoft.com/office/powerpoint/2010/main" val="21395717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lver Section Header">
    <p:spTree>
      <p:nvGrpSpPr>
        <p:cNvPr id="1" name=""/>
        <p:cNvGrpSpPr/>
        <p:nvPr/>
      </p:nvGrpSpPr>
      <p:grpSpPr>
        <a:xfrm>
          <a:off x="0" y="0"/>
          <a:ext cx="0" cy="0"/>
          <a:chOff x="0" y="0"/>
          <a:chExt cx="0" cy="0"/>
        </a:xfrm>
      </p:grpSpPr>
      <p:pic>
        <p:nvPicPr>
          <p:cNvPr id="4" name="Picture 3" descr="silver lines.JPG"/>
          <p:cNvPicPr>
            <a:picLocks noChangeAspect="1"/>
          </p:cNvPicPr>
          <p:nvPr userDrawn="1"/>
        </p:nvPicPr>
        <p:blipFill>
          <a:blip r:embed="rId2" cstate="print"/>
          <a:stretch>
            <a:fillRect/>
          </a:stretch>
        </p:blipFill>
        <p:spPr>
          <a:xfrm>
            <a:off x="1" y="-14257"/>
            <a:ext cx="9144000" cy="6872258"/>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pic>
        <p:nvPicPr>
          <p:cNvPr id="6" name="Picture 5" descr="Header 1"/>
          <p:cNvPicPr/>
          <p:nvPr userDrawn="1"/>
        </p:nvPicPr>
        <p:blipFill>
          <a:blip r:embed="rId3" cstate="print"/>
          <a:srcRect/>
          <a:stretch>
            <a:fillRect/>
          </a:stretch>
        </p:blipFill>
        <p:spPr bwMode="auto">
          <a:xfrm>
            <a:off x="7000893" y="571480"/>
            <a:ext cx="1428760" cy="42862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383618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red lines.bmp"/>
          <p:cNvPicPr>
            <a:picLocks noChangeAspect="1"/>
          </p:cNvPicPr>
          <p:nvPr userDrawn="1"/>
        </p:nvPicPr>
        <p:blipFill>
          <a:blip r:embed="rId2" cstate="print"/>
          <a:stretch>
            <a:fillRect/>
          </a:stretch>
        </p:blipFill>
        <p:spPr>
          <a:xfrm>
            <a:off x="1" y="0"/>
            <a:ext cx="9144032" cy="6858000"/>
          </a:xfrm>
          <a:prstGeom prst="rect">
            <a:avLst/>
          </a:prstGeom>
        </p:spPr>
      </p:pic>
      <p:pic>
        <p:nvPicPr>
          <p:cNvPr id="6" name="Picture 5"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red lines.bmp"/>
          <p:cNvPicPr>
            <a:picLocks noChangeAspect="1"/>
          </p:cNvPicPr>
          <p:nvPr userDrawn="1"/>
        </p:nvPicPr>
        <p:blipFill>
          <a:blip r:embed="rId2" cstate="print"/>
          <a:stretch>
            <a:fillRect/>
          </a:stretch>
        </p:blipFill>
        <p:spPr>
          <a:xfrm>
            <a:off x="1" y="0"/>
            <a:ext cx="9144032" cy="6858000"/>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4"/>
            <a:ext cx="7858125" cy="4714875"/>
          </a:xfrm>
        </p:spPr>
        <p:txBody>
          <a:bodyPr/>
          <a:lstStyle>
            <a:lvl1pPr marL="457189" indent="-457189">
              <a:buFont typeface="+mj-lt"/>
              <a:buAutoNum type="arabicPeriod"/>
              <a:defRPr>
                <a:solidFill>
                  <a:schemeClr val="tx1"/>
                </a:solidFill>
              </a:defRPr>
            </a:lvl1pPr>
            <a:lvl2pPr marL="820718" indent="-457189">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8" name="Picture 7" descr="Header 1"/>
          <p:cNvPicPr/>
          <p:nvPr userDrawn="1"/>
        </p:nvPicPr>
        <p:blipFill>
          <a:blip r:embed="rId3" cstate="print"/>
          <a:srcRect/>
          <a:stretch>
            <a:fillRect/>
          </a:stretch>
        </p:blipFill>
        <p:spPr bwMode="auto">
          <a:xfrm>
            <a:off x="7000893" y="571480"/>
            <a:ext cx="1428760" cy="42862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5349425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lver Agenda Layout">
    <p:spTree>
      <p:nvGrpSpPr>
        <p:cNvPr id="1" name=""/>
        <p:cNvGrpSpPr/>
        <p:nvPr/>
      </p:nvGrpSpPr>
      <p:grpSpPr>
        <a:xfrm>
          <a:off x="0" y="0"/>
          <a:ext cx="0" cy="0"/>
          <a:chOff x="0" y="0"/>
          <a:chExt cx="0" cy="0"/>
        </a:xfrm>
      </p:grpSpPr>
      <p:pic>
        <p:nvPicPr>
          <p:cNvPr id="6" name="Picture 5" descr="silver lines.JPG"/>
          <p:cNvPicPr>
            <a:picLocks noChangeAspect="1"/>
          </p:cNvPicPr>
          <p:nvPr userDrawn="1"/>
        </p:nvPicPr>
        <p:blipFill>
          <a:blip r:embed="rId2" cstate="print"/>
          <a:stretch>
            <a:fillRect/>
          </a:stretch>
        </p:blipFill>
        <p:spPr>
          <a:xfrm>
            <a:off x="1" y="-14257"/>
            <a:ext cx="9144000" cy="6872258"/>
          </a:xfrm>
          <a:prstGeom prst="rect">
            <a:avLst/>
          </a:prstGeom>
        </p:spPr>
      </p:pic>
      <p:pic>
        <p:nvPicPr>
          <p:cNvPr id="8" name="Picture 7" descr="Header 1"/>
          <p:cNvPicPr/>
          <p:nvPr userDrawn="1"/>
        </p:nvPicPr>
        <p:blipFill>
          <a:blip r:embed="rId3" cstate="print"/>
          <a:srcRect/>
          <a:stretch>
            <a:fillRect/>
          </a:stretch>
        </p:blipFill>
        <p:spPr bwMode="auto">
          <a:xfrm>
            <a:off x="7000893"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4"/>
            <a:ext cx="7858125" cy="4714875"/>
          </a:xfrm>
        </p:spPr>
        <p:txBody>
          <a:bodyPr/>
          <a:lstStyle>
            <a:lvl1pPr marL="457189" indent="-457189">
              <a:buFont typeface="+mj-lt"/>
              <a:buAutoNum type="arabicPeriod"/>
              <a:defRPr>
                <a:solidFill>
                  <a:schemeClr val="tx1"/>
                </a:solidFill>
              </a:defRPr>
            </a:lvl1pPr>
            <a:lvl2pPr marL="820718" indent="-457189">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92133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4"/>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963077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301"/>
            <a:ext cx="4040188" cy="817577"/>
          </a:xfrm>
        </p:spPr>
        <p:txBody>
          <a:bodyPr anchor="b"/>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7" y="1357301"/>
            <a:ext cx="4041775" cy="817577"/>
          </a:xfrm>
        </p:spPr>
        <p:txBody>
          <a:bodyPr anchor="b"/>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220068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val="1785830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Title-Page-White.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6"/>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3711417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lver Title Slide">
    <p:spTree>
      <p:nvGrpSpPr>
        <p:cNvPr id="1" name=""/>
        <p:cNvGrpSpPr/>
        <p:nvPr/>
      </p:nvGrpSpPr>
      <p:grpSpPr>
        <a:xfrm>
          <a:off x="0" y="0"/>
          <a:ext cx="0" cy="0"/>
          <a:chOff x="0" y="0"/>
          <a:chExt cx="0" cy="0"/>
        </a:xfrm>
      </p:grpSpPr>
      <p:pic>
        <p:nvPicPr>
          <p:cNvPr id="6" name="Picture 5" descr="Title-Page-GREY.jpg"/>
          <p:cNvPicPr>
            <a:picLocks/>
          </p:cNvPicPr>
          <p:nvPr userDrawn="1"/>
        </p:nvPicPr>
        <p:blipFill>
          <a:blip r:embed="rId2" cstate="print"/>
          <a:stretch>
            <a:fillRect/>
          </a:stretch>
        </p:blipFill>
        <p:spPr>
          <a:xfrm>
            <a:off x="0" y="0"/>
            <a:ext cx="9144000" cy="6865200"/>
          </a:xfrm>
          <a:prstGeom prst="rect">
            <a:avLst/>
          </a:prstGeom>
        </p:spPr>
      </p:pic>
      <p:sp>
        <p:nvSpPr>
          <p:cNvPr id="2" name="Title 1"/>
          <p:cNvSpPr>
            <a:spLocks noGrp="1"/>
          </p:cNvSpPr>
          <p:nvPr>
            <p:ph type="ctrTitle" hasCustomPrompt="1"/>
          </p:nvPr>
        </p:nvSpPr>
        <p:spPr>
          <a:xfrm>
            <a:off x="714348" y="500046"/>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2195394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marL="363591" indent="-363591">
              <a:buFont typeface="Arial" pitchFamily="34" charset="0"/>
              <a:buChar char="•"/>
              <a:defRPr cap="none" baseline="0"/>
            </a:lvl1pPr>
            <a:lvl2pPr>
              <a:buFont typeface="Courier New" pitchFamily="49" charset="0"/>
              <a:buChar char="o"/>
              <a:defRPr sz="2200"/>
            </a:lvl2pPr>
            <a:lvl3pPr marL="1076373" indent="-363591">
              <a:buFont typeface="Wingdings" pitchFamily="2" charset="2"/>
              <a:buChar char="Ø"/>
              <a:defRPr/>
            </a:lvl3pPr>
            <a:lvl4pPr marL="1346366" indent="-269993">
              <a:buFont typeface="Arial" pitchFamily="34" charset="0"/>
              <a:buChar char="•"/>
              <a:defRPr/>
            </a:lvl4pPr>
            <a:lvl5pPr marL="1612760" indent="-269993">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07911516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red lines.bmp"/>
          <p:cNvPicPr>
            <a:picLocks noChangeAspect="1"/>
          </p:cNvPicPr>
          <p:nvPr userDrawn="1"/>
        </p:nvPicPr>
        <p:blipFill>
          <a:blip r:embed="rId2" cstate="print"/>
          <a:stretch>
            <a:fillRect/>
          </a:stretch>
        </p:blipFill>
        <p:spPr>
          <a:xfrm>
            <a:off x="1" y="0"/>
            <a:ext cx="9144032" cy="6858000"/>
          </a:xfrm>
          <a:prstGeom prst="rect">
            <a:avLst/>
          </a:prstGeom>
        </p:spPr>
      </p:pic>
      <p:pic>
        <p:nvPicPr>
          <p:cNvPr id="6" name="Picture 5" descr="Header 1"/>
          <p:cNvPicPr/>
          <p:nvPr userDrawn="1"/>
        </p:nvPicPr>
        <p:blipFill>
          <a:blip r:embed="rId3" cstate="print"/>
          <a:srcRect/>
          <a:stretch>
            <a:fillRect/>
          </a:stretch>
        </p:blipFill>
        <p:spPr bwMode="auto">
          <a:xfrm>
            <a:off x="7000893"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Tree>
    <p:extLst>
      <p:ext uri="{BB962C8B-B14F-4D97-AF65-F5344CB8AC3E}">
        <p14:creationId xmlns:p14="http://schemas.microsoft.com/office/powerpoint/2010/main" val="3813988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lver Section Header">
    <p:spTree>
      <p:nvGrpSpPr>
        <p:cNvPr id="1" name=""/>
        <p:cNvGrpSpPr/>
        <p:nvPr/>
      </p:nvGrpSpPr>
      <p:grpSpPr>
        <a:xfrm>
          <a:off x="0" y="0"/>
          <a:ext cx="0" cy="0"/>
          <a:chOff x="0" y="0"/>
          <a:chExt cx="0" cy="0"/>
        </a:xfrm>
      </p:grpSpPr>
      <p:pic>
        <p:nvPicPr>
          <p:cNvPr id="4" name="Picture 3" descr="silver lines.JPG"/>
          <p:cNvPicPr>
            <a:picLocks noChangeAspect="1"/>
          </p:cNvPicPr>
          <p:nvPr userDrawn="1"/>
        </p:nvPicPr>
        <p:blipFill>
          <a:blip r:embed="rId2" cstate="print"/>
          <a:stretch>
            <a:fillRect/>
          </a:stretch>
        </p:blipFill>
        <p:spPr>
          <a:xfrm>
            <a:off x="1" y="-14257"/>
            <a:ext cx="9144000" cy="6872258"/>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pic>
        <p:nvPicPr>
          <p:cNvPr id="6" name="Picture 5" descr="Header 1"/>
          <p:cNvPicPr/>
          <p:nvPr userDrawn="1"/>
        </p:nvPicPr>
        <p:blipFill>
          <a:blip r:embed="rId3" cstate="print"/>
          <a:srcRect/>
          <a:stretch>
            <a:fillRect/>
          </a:stretch>
        </p:blipFill>
        <p:spPr bwMode="auto">
          <a:xfrm>
            <a:off x="7000893" y="571480"/>
            <a:ext cx="1428760" cy="42862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73632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lver Section Header">
    <p:spTree>
      <p:nvGrpSpPr>
        <p:cNvPr id="1" name=""/>
        <p:cNvGrpSpPr/>
        <p:nvPr/>
      </p:nvGrpSpPr>
      <p:grpSpPr>
        <a:xfrm>
          <a:off x="0" y="0"/>
          <a:ext cx="0" cy="0"/>
          <a:chOff x="0" y="0"/>
          <a:chExt cx="0" cy="0"/>
        </a:xfrm>
      </p:grpSpPr>
      <p:pic>
        <p:nvPicPr>
          <p:cNvPr id="4" name="Picture 3" descr="silver lines.JPG"/>
          <p:cNvPicPr>
            <a:picLocks noChangeAspect="1"/>
          </p:cNvPicPr>
          <p:nvPr userDrawn="1"/>
        </p:nvPicPr>
        <p:blipFill>
          <a:blip r:embed="rId2" cstate="print"/>
          <a:stretch>
            <a:fillRect/>
          </a:stretch>
        </p:blipFill>
        <p:spPr>
          <a:xfrm>
            <a:off x="1" y="-14257"/>
            <a:ext cx="9144000" cy="6872258"/>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pic>
        <p:nvPicPr>
          <p:cNvPr id="6" name="Picture 5"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red lines.bmp"/>
          <p:cNvPicPr>
            <a:picLocks noChangeAspect="1"/>
          </p:cNvPicPr>
          <p:nvPr userDrawn="1"/>
        </p:nvPicPr>
        <p:blipFill>
          <a:blip r:embed="rId2" cstate="print"/>
          <a:stretch>
            <a:fillRect/>
          </a:stretch>
        </p:blipFill>
        <p:spPr>
          <a:xfrm>
            <a:off x="1" y="0"/>
            <a:ext cx="9144032" cy="6858000"/>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4"/>
            <a:ext cx="7858125" cy="4714875"/>
          </a:xfrm>
        </p:spPr>
        <p:txBody>
          <a:bodyPr/>
          <a:lstStyle>
            <a:lvl1pPr marL="457189" indent="-457189">
              <a:buFont typeface="+mj-lt"/>
              <a:buAutoNum type="arabicPeriod"/>
              <a:defRPr>
                <a:solidFill>
                  <a:schemeClr val="tx1"/>
                </a:solidFill>
              </a:defRPr>
            </a:lvl1pPr>
            <a:lvl2pPr marL="820718" indent="-457189">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8" name="Picture 7" descr="Header 1"/>
          <p:cNvPicPr/>
          <p:nvPr userDrawn="1"/>
        </p:nvPicPr>
        <p:blipFill>
          <a:blip r:embed="rId3" cstate="print"/>
          <a:srcRect/>
          <a:stretch>
            <a:fillRect/>
          </a:stretch>
        </p:blipFill>
        <p:spPr bwMode="auto">
          <a:xfrm>
            <a:off x="7000893" y="571480"/>
            <a:ext cx="1428760" cy="42862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2842416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lver Agenda Layout">
    <p:spTree>
      <p:nvGrpSpPr>
        <p:cNvPr id="1" name=""/>
        <p:cNvGrpSpPr/>
        <p:nvPr/>
      </p:nvGrpSpPr>
      <p:grpSpPr>
        <a:xfrm>
          <a:off x="0" y="0"/>
          <a:ext cx="0" cy="0"/>
          <a:chOff x="0" y="0"/>
          <a:chExt cx="0" cy="0"/>
        </a:xfrm>
      </p:grpSpPr>
      <p:pic>
        <p:nvPicPr>
          <p:cNvPr id="6" name="Picture 5" descr="silver lines.JPG"/>
          <p:cNvPicPr>
            <a:picLocks noChangeAspect="1"/>
          </p:cNvPicPr>
          <p:nvPr userDrawn="1"/>
        </p:nvPicPr>
        <p:blipFill>
          <a:blip r:embed="rId2" cstate="print"/>
          <a:stretch>
            <a:fillRect/>
          </a:stretch>
        </p:blipFill>
        <p:spPr>
          <a:xfrm>
            <a:off x="1" y="-14257"/>
            <a:ext cx="9144000" cy="6872258"/>
          </a:xfrm>
          <a:prstGeom prst="rect">
            <a:avLst/>
          </a:prstGeom>
        </p:spPr>
      </p:pic>
      <p:pic>
        <p:nvPicPr>
          <p:cNvPr id="8" name="Picture 7" descr="Header 1"/>
          <p:cNvPicPr/>
          <p:nvPr userDrawn="1"/>
        </p:nvPicPr>
        <p:blipFill>
          <a:blip r:embed="rId3" cstate="print"/>
          <a:srcRect/>
          <a:stretch>
            <a:fillRect/>
          </a:stretch>
        </p:blipFill>
        <p:spPr bwMode="auto">
          <a:xfrm>
            <a:off x="7000893"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4"/>
            <a:ext cx="7858125" cy="4714875"/>
          </a:xfrm>
        </p:spPr>
        <p:txBody>
          <a:bodyPr/>
          <a:lstStyle>
            <a:lvl1pPr marL="457189" indent="-457189">
              <a:buFont typeface="+mj-lt"/>
              <a:buAutoNum type="arabicPeriod"/>
              <a:defRPr>
                <a:solidFill>
                  <a:schemeClr val="tx1"/>
                </a:solidFill>
              </a:defRPr>
            </a:lvl1pPr>
            <a:lvl2pPr marL="820718" indent="-457189">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952149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4"/>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45713799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301"/>
            <a:ext cx="4040188" cy="817577"/>
          </a:xfrm>
        </p:spPr>
        <p:txBody>
          <a:bodyPr anchor="b"/>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7" y="1357301"/>
            <a:ext cx="4041775" cy="817577"/>
          </a:xfrm>
        </p:spPr>
        <p:txBody>
          <a:bodyPr anchor="b"/>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60364080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Title 1"/>
          <p:cNvSpPr txBox="1">
            <a:spLocks/>
          </p:cNvSpPr>
          <p:nvPr userDrawn="1"/>
        </p:nvSpPr>
        <p:spPr>
          <a:xfrm>
            <a:off x="4716016" y="-1626"/>
            <a:ext cx="4418628" cy="30684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baseline="0">
                <a:solidFill>
                  <a:schemeClr val="accent3"/>
                </a:solidFill>
                <a:latin typeface="+mj-lt"/>
                <a:ea typeface="+mj-ea"/>
                <a:cs typeface="+mj-cs"/>
              </a:defRPr>
            </a:lvl1pPr>
          </a:lstStyle>
          <a:p>
            <a:pPr algn="r"/>
            <a:r>
              <a:rPr lang="en-AU" sz="1600" i="1" cap="none" dirty="0" smtClean="0">
                <a:solidFill>
                  <a:srgbClr val="FFFFFF"/>
                </a:solidFill>
              </a:rPr>
              <a:t>Power of Choice – Metering Competition</a:t>
            </a:r>
            <a:endParaRPr lang="en-AU" sz="1600" i="1" dirty="0">
              <a:solidFill>
                <a:srgbClr val="FFFFFF"/>
              </a:solidFill>
            </a:endParaRPr>
          </a:p>
        </p:txBody>
      </p:sp>
    </p:spTree>
    <p:extLst>
      <p:ext uri="{BB962C8B-B14F-4D97-AF65-F5344CB8AC3E}">
        <p14:creationId xmlns:p14="http://schemas.microsoft.com/office/powerpoint/2010/main" val="1982731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Page-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accent3"/>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7539267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9439638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Tree>
    <p:extLst>
      <p:ext uri="{BB962C8B-B14F-4D97-AF65-F5344CB8AC3E}">
        <p14:creationId xmlns:p14="http://schemas.microsoft.com/office/powerpoint/2010/main" val="3562591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bg1"/>
                </a:solidFill>
              </a:defRPr>
            </a:lvl1pPr>
            <a:lvl2pPr marL="820738" indent="-457200">
              <a:buFont typeface="+mj-lt"/>
              <a:buAutoNum type="arabicPeriod"/>
              <a:defRPr>
                <a:solidFill>
                  <a:schemeClr val="bg1"/>
                </a:solidFill>
              </a:defRPr>
            </a:lvl2pPr>
            <a:lvl3pPr>
              <a:buFont typeface="Arial" pitchFamily="34" charset="0"/>
              <a:buChar char="•"/>
              <a:defRPr>
                <a:solidFill>
                  <a:schemeClr val="bg1"/>
                </a:solidFill>
              </a:defRPr>
            </a:lvl3pPr>
            <a:lvl4pPr>
              <a:buFont typeface="Courier New" pitchFamily="49" charset="0"/>
              <a:buChar char="o"/>
              <a:defRPr>
                <a:solidFill>
                  <a:schemeClr val="bg1"/>
                </a:solidFill>
              </a:defRPr>
            </a:lvl4pPr>
            <a:lvl5pPr>
              <a:buFont typeface="Wingdings" pitchFamily="2" charset="2"/>
              <a:buChar char="Ø"/>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056316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65909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red lines.bmp"/>
          <p:cNvPicPr>
            <a:picLocks noChangeAspect="1"/>
          </p:cNvPicPr>
          <p:nvPr userDrawn="1"/>
        </p:nvPicPr>
        <p:blipFill>
          <a:blip r:embed="rId2" cstate="print"/>
          <a:stretch>
            <a:fillRect/>
          </a:stretch>
        </p:blipFill>
        <p:spPr>
          <a:xfrm>
            <a:off x="1" y="0"/>
            <a:ext cx="9144032" cy="6858000"/>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tx1"/>
                </a:solidFill>
              </a:defRPr>
            </a:lvl1pPr>
            <a:lvl2pPr marL="820738" indent="-457200">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8" name="Picture 7"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5440725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val="6256345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Page-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accent3"/>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7068341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1824854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Tree>
    <p:extLst>
      <p:ext uri="{BB962C8B-B14F-4D97-AF65-F5344CB8AC3E}">
        <p14:creationId xmlns:p14="http://schemas.microsoft.com/office/powerpoint/2010/main" val="2948174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bg1"/>
                </a:solidFill>
              </a:defRPr>
            </a:lvl1pPr>
            <a:lvl2pPr marL="820738" indent="-457200">
              <a:buFont typeface="+mj-lt"/>
              <a:buAutoNum type="arabicPeriod"/>
              <a:defRPr>
                <a:solidFill>
                  <a:schemeClr val="bg1"/>
                </a:solidFill>
              </a:defRPr>
            </a:lvl2pPr>
            <a:lvl3pPr>
              <a:buFont typeface="Arial" pitchFamily="34" charset="0"/>
              <a:buChar char="•"/>
              <a:defRPr>
                <a:solidFill>
                  <a:schemeClr val="bg1"/>
                </a:solidFill>
              </a:defRPr>
            </a:lvl3pPr>
            <a:lvl4pPr>
              <a:buFont typeface="Courier New" pitchFamily="49" charset="0"/>
              <a:buChar char="o"/>
              <a:defRPr>
                <a:solidFill>
                  <a:schemeClr val="bg1"/>
                </a:solidFill>
              </a:defRPr>
            </a:lvl4pPr>
            <a:lvl5pPr>
              <a:buFont typeface="Wingdings" pitchFamily="2" charset="2"/>
              <a:buChar char="Ø"/>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4525081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7629037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359769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val="31488550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Page-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accent3"/>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83840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lver Agenda Layout">
    <p:spTree>
      <p:nvGrpSpPr>
        <p:cNvPr id="1" name=""/>
        <p:cNvGrpSpPr/>
        <p:nvPr/>
      </p:nvGrpSpPr>
      <p:grpSpPr>
        <a:xfrm>
          <a:off x="0" y="0"/>
          <a:ext cx="0" cy="0"/>
          <a:chOff x="0" y="0"/>
          <a:chExt cx="0" cy="0"/>
        </a:xfrm>
      </p:grpSpPr>
      <p:pic>
        <p:nvPicPr>
          <p:cNvPr id="6" name="Picture 5" descr="silver lines.JPG"/>
          <p:cNvPicPr>
            <a:picLocks noChangeAspect="1"/>
          </p:cNvPicPr>
          <p:nvPr userDrawn="1"/>
        </p:nvPicPr>
        <p:blipFill>
          <a:blip r:embed="rId2" cstate="print"/>
          <a:stretch>
            <a:fillRect/>
          </a:stretch>
        </p:blipFill>
        <p:spPr>
          <a:xfrm>
            <a:off x="1" y="-14257"/>
            <a:ext cx="9144000" cy="6872258"/>
          </a:xfrm>
          <a:prstGeom prst="rect">
            <a:avLst/>
          </a:prstGeom>
        </p:spPr>
      </p:pic>
      <p:pic>
        <p:nvPicPr>
          <p:cNvPr id="8" name="Picture 7"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tx1"/>
                </a:solidFill>
              </a:defRPr>
            </a:lvl1pPr>
            <a:lvl2pPr marL="820738" indent="-457200">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773220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Tree>
    <p:extLst>
      <p:ext uri="{BB962C8B-B14F-4D97-AF65-F5344CB8AC3E}">
        <p14:creationId xmlns:p14="http://schemas.microsoft.com/office/powerpoint/2010/main" val="17590213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bg1"/>
                </a:solidFill>
              </a:defRPr>
            </a:lvl1pPr>
            <a:lvl2pPr marL="820738" indent="-457200">
              <a:buFont typeface="+mj-lt"/>
              <a:buAutoNum type="arabicPeriod"/>
              <a:defRPr>
                <a:solidFill>
                  <a:schemeClr val="bg1"/>
                </a:solidFill>
              </a:defRPr>
            </a:lvl2pPr>
            <a:lvl3pPr>
              <a:buFont typeface="Arial" pitchFamily="34" charset="0"/>
              <a:buChar char="•"/>
              <a:defRPr>
                <a:solidFill>
                  <a:schemeClr val="bg1"/>
                </a:solidFill>
              </a:defRPr>
            </a:lvl3pPr>
            <a:lvl4pPr>
              <a:buFont typeface="Courier New" pitchFamily="49" charset="0"/>
              <a:buChar char="o"/>
              <a:defRPr>
                <a:solidFill>
                  <a:schemeClr val="bg1"/>
                </a:solidFill>
              </a:defRPr>
            </a:lvl4pPr>
            <a:lvl5pPr>
              <a:buFont typeface="Wingdings" pitchFamily="2" charset="2"/>
              <a:buChar char="Ø"/>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719343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8918884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5777777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val="9985762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Page-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accent3"/>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8813192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03429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Tree>
    <p:extLst>
      <p:ext uri="{BB962C8B-B14F-4D97-AF65-F5344CB8AC3E}">
        <p14:creationId xmlns:p14="http://schemas.microsoft.com/office/powerpoint/2010/main" val="2041195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bg1"/>
                </a:solidFill>
              </a:defRPr>
            </a:lvl1pPr>
            <a:lvl2pPr marL="820738" indent="-457200">
              <a:buFont typeface="+mj-lt"/>
              <a:buAutoNum type="arabicPeriod"/>
              <a:defRPr>
                <a:solidFill>
                  <a:schemeClr val="bg1"/>
                </a:solidFill>
              </a:defRPr>
            </a:lvl2pPr>
            <a:lvl3pPr>
              <a:buFont typeface="Arial" pitchFamily="34" charset="0"/>
              <a:buChar char="•"/>
              <a:defRPr>
                <a:solidFill>
                  <a:schemeClr val="bg1"/>
                </a:solidFill>
              </a:defRPr>
            </a:lvl3pPr>
            <a:lvl4pPr>
              <a:buFont typeface="Courier New" pitchFamily="49" charset="0"/>
              <a:buChar char="o"/>
              <a:defRPr>
                <a:solidFill>
                  <a:schemeClr val="bg1"/>
                </a:solidFill>
              </a:defRPr>
            </a:lvl4pPr>
            <a:lvl5pPr>
              <a:buFont typeface="Wingdings" pitchFamily="2" charset="2"/>
              <a:buChar char="Ø"/>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91905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0281119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3223412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val="6623125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Page-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accent3"/>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36759559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2252434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Tree>
    <p:extLst>
      <p:ext uri="{BB962C8B-B14F-4D97-AF65-F5344CB8AC3E}">
        <p14:creationId xmlns:p14="http://schemas.microsoft.com/office/powerpoint/2010/main" val="4255981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bg1"/>
                </a:solidFill>
              </a:defRPr>
            </a:lvl1pPr>
            <a:lvl2pPr marL="820738" indent="-457200">
              <a:buFont typeface="+mj-lt"/>
              <a:buAutoNum type="arabicPeriod"/>
              <a:defRPr>
                <a:solidFill>
                  <a:schemeClr val="bg1"/>
                </a:solidFill>
              </a:defRPr>
            </a:lvl2pPr>
            <a:lvl3pPr>
              <a:buFont typeface="Arial" pitchFamily="34" charset="0"/>
              <a:buChar char="•"/>
              <a:defRPr>
                <a:solidFill>
                  <a:schemeClr val="bg1"/>
                </a:solidFill>
              </a:defRPr>
            </a:lvl3pPr>
            <a:lvl4pPr>
              <a:buFont typeface="Courier New" pitchFamily="49" charset="0"/>
              <a:buChar char="o"/>
              <a:defRPr>
                <a:solidFill>
                  <a:schemeClr val="bg1"/>
                </a:solidFill>
              </a:defRPr>
            </a:lvl4pPr>
            <a:lvl5pPr>
              <a:buFont typeface="Wingdings" pitchFamily="2" charset="2"/>
              <a:buChar char="Ø"/>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8220366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264608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3541310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val="387828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FBC40A-FBBF-47F1-AF1C-B3CC4D5DF21B}" type="datetimeFigureOut">
              <a:rPr lang="en-AU" smtClean="0">
                <a:solidFill>
                  <a:prstClr val="black">
                    <a:tint val="75000"/>
                  </a:prstClr>
                </a:solidFill>
              </a:rPr>
              <a:pPr/>
              <a:t>04/09/2017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1629677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BC40A-FBBF-47F1-AF1C-B3CC4D5DF21B}" type="datetimeFigureOut">
              <a:rPr lang="en-AU" smtClean="0">
                <a:solidFill>
                  <a:prstClr val="black">
                    <a:tint val="75000"/>
                  </a:prstClr>
                </a:solidFill>
              </a:rPr>
              <a:pPr/>
              <a:t>04/09/2017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5813809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FBC40A-FBBF-47F1-AF1C-B3CC4D5DF21B}" type="datetimeFigureOut">
              <a:rPr lang="en-AU" smtClean="0">
                <a:solidFill>
                  <a:prstClr val="black">
                    <a:tint val="75000"/>
                  </a:prstClr>
                </a:solidFill>
              </a:rPr>
              <a:pPr/>
              <a:t>04/09/2017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6336948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FBC40A-FBBF-47F1-AF1C-B3CC4D5DF21B}" type="datetimeFigureOut">
              <a:rPr lang="en-AU" smtClean="0">
                <a:solidFill>
                  <a:prstClr val="black">
                    <a:tint val="75000"/>
                  </a:prstClr>
                </a:solidFill>
              </a:rPr>
              <a:pPr/>
              <a:t>04/09/2017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0215959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FBC40A-FBBF-47F1-AF1C-B3CC4D5DF21B}" type="datetimeFigureOut">
              <a:rPr lang="en-AU" smtClean="0">
                <a:solidFill>
                  <a:prstClr val="black">
                    <a:tint val="75000"/>
                  </a:prstClr>
                </a:solidFill>
              </a:rPr>
              <a:pPr/>
              <a:t>04/09/2017</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5873994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FBC40A-FBBF-47F1-AF1C-B3CC4D5DF21B}" type="datetimeFigureOut">
              <a:rPr lang="en-AU" smtClean="0">
                <a:solidFill>
                  <a:prstClr val="black">
                    <a:tint val="75000"/>
                  </a:prstClr>
                </a:solidFill>
              </a:rPr>
              <a:pPr/>
              <a:t>04/09/2017</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4655006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BC40A-FBBF-47F1-AF1C-B3CC4D5DF21B}" type="datetimeFigureOut">
              <a:rPr lang="en-AU" smtClean="0">
                <a:solidFill>
                  <a:prstClr val="black">
                    <a:tint val="75000"/>
                  </a:prstClr>
                </a:solidFill>
              </a:rPr>
              <a:pPr/>
              <a:t>04/09/2017</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3112539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BC40A-FBBF-47F1-AF1C-B3CC4D5DF21B}" type="datetimeFigureOut">
              <a:rPr lang="en-AU" smtClean="0">
                <a:solidFill>
                  <a:prstClr val="black">
                    <a:tint val="75000"/>
                  </a:prstClr>
                </a:solidFill>
              </a:rPr>
              <a:pPr/>
              <a:t>04/09/2017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6437204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BC40A-FBBF-47F1-AF1C-B3CC4D5DF21B}" type="datetimeFigureOut">
              <a:rPr lang="en-AU" smtClean="0">
                <a:solidFill>
                  <a:prstClr val="black">
                    <a:tint val="75000"/>
                  </a:prstClr>
                </a:solidFill>
              </a:rPr>
              <a:pPr/>
              <a:t>04/09/2017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8778545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BC40A-FBBF-47F1-AF1C-B3CC4D5DF21B}" type="datetimeFigureOut">
              <a:rPr lang="en-AU" smtClean="0">
                <a:solidFill>
                  <a:prstClr val="black">
                    <a:tint val="75000"/>
                  </a:prstClr>
                </a:solidFill>
              </a:rPr>
              <a:pPr/>
              <a:t>04/09/2017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90473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 Id="rId9"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9"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2.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jpe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1.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1.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6.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userDrawn="1"/>
        </p:nvPicPr>
        <p:blipFill>
          <a:blip r:embed="rId12"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0" y="214290"/>
            <a:ext cx="6329378"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userDrawn="1"/>
        </p:nvSpPr>
        <p:spPr>
          <a:xfrm>
            <a:off x="7543792" y="6357958"/>
            <a:ext cx="1143008" cy="261610"/>
          </a:xfrm>
          <a:prstGeom prst="rect">
            <a:avLst/>
          </a:prstGeom>
          <a:noFill/>
        </p:spPr>
        <p:txBody>
          <a:bodyPr wrap="square" rtlCol="0">
            <a:spAutoFit/>
          </a:bodyPr>
          <a:lstStyle/>
          <a:p>
            <a:pPr algn="r"/>
            <a:r>
              <a:rPr lang="en-AU" sz="1100" dirty="0" smtClean="0"/>
              <a:t>SLIDE </a:t>
            </a:r>
            <a:fld id="{B602A6DE-BF6F-4EAB-917C-8134D0F37D4B}" type="slidenum">
              <a:rPr lang="en-AU" sz="1100" smtClean="0"/>
              <a:pPr algn="r"/>
              <a:t>‹#›</a:t>
            </a:fld>
            <a:endParaRPr lang="en-AU" sz="1100"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7" r:id="rId5"/>
    <p:sldLayoutId id="2147483655" r:id="rId6"/>
    <p:sldLayoutId id="2147483658" r:id="rId7"/>
    <p:sldLayoutId id="2147483652" r:id="rId8"/>
    <p:sldLayoutId id="2147483653" r:id="rId9"/>
    <p:sldLayoutId id="2147483654" r:id="rId10"/>
  </p:sldLayoutIdLst>
  <p:hf hdr="0" ftr="0" dt="0"/>
  <p:txStyles>
    <p:titleStyle>
      <a:lvl1pPr algn="l" defTabSz="914400" rtl="0" eaLnBrk="1" latinLnBrk="0" hangingPunct="1">
        <a:spcBef>
          <a:spcPct val="0"/>
        </a:spcBef>
        <a:buNone/>
        <a:defRPr sz="2400" kern="1200" cap="all" baseline="0">
          <a:solidFill>
            <a:schemeClr val="accent3"/>
          </a:solidFill>
          <a:latin typeface="+mj-lt"/>
          <a:ea typeface="+mj-ea"/>
          <a:cs typeface="+mj-cs"/>
        </a:defRPr>
      </a:lvl1pPr>
    </p:titleStyle>
    <p:bodyStyle>
      <a:lvl1pPr marL="363600" indent="-363600"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ts val="528"/>
        </a:spcBef>
        <a:buFont typeface="Courier New" pitchFamily="49" charset="0"/>
        <a:buChar char="o"/>
        <a:defRPr sz="2200" kern="1200">
          <a:solidFill>
            <a:schemeClr val="tx1"/>
          </a:solidFill>
          <a:latin typeface="+mn-lt"/>
          <a:ea typeface="+mn-ea"/>
          <a:cs typeface="+mn-cs"/>
        </a:defRPr>
      </a:lvl2pPr>
      <a:lvl3pPr marL="1076400" indent="-363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6400" indent="-2700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800" indent="-270000" algn="l" defTabSz="914400" rtl="0" eaLnBrk="1" latinLnBrk="0" hangingPunct="1">
        <a:spcBef>
          <a:spcPts val="384"/>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userDrawn="1"/>
        </p:nvPicPr>
        <p:blipFill>
          <a:blip r:embed="rId9"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0" y="214290"/>
            <a:ext cx="6472254"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userDrawn="1"/>
        </p:nvSpPr>
        <p:spPr>
          <a:xfrm>
            <a:off x="7543792" y="6357958"/>
            <a:ext cx="1143008" cy="261610"/>
          </a:xfrm>
          <a:prstGeom prst="rect">
            <a:avLst/>
          </a:prstGeom>
          <a:noFill/>
        </p:spPr>
        <p:txBody>
          <a:bodyPr wrap="square" rtlCol="0">
            <a:spAutoFit/>
          </a:bodyPr>
          <a:lstStyle/>
          <a:p>
            <a:pPr algn="r"/>
            <a:r>
              <a:rPr lang="en-AU" sz="1100" dirty="0" smtClean="0">
                <a:solidFill>
                  <a:srgbClr val="1E4164"/>
                </a:solidFill>
              </a:rPr>
              <a:t>SLIDE </a:t>
            </a:r>
            <a:fld id="{B602A6DE-BF6F-4EAB-917C-8134D0F37D4B}" type="slidenum">
              <a:rPr lang="en-AU" sz="1100" smtClean="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336742827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Lst>
  <p:hf hdr="0" ftr="0" dt="0"/>
  <p:txStyles>
    <p:titleStyle>
      <a:lvl1pPr algn="l" defTabSz="914400" rtl="0" eaLnBrk="1" latinLnBrk="0" hangingPunct="1">
        <a:spcBef>
          <a:spcPct val="0"/>
        </a:spcBef>
        <a:buNone/>
        <a:defRPr sz="2400" kern="1200" cap="all" baseline="0">
          <a:solidFill>
            <a:schemeClr val="accent3"/>
          </a:solidFill>
          <a:latin typeface="+mj-lt"/>
          <a:ea typeface="+mj-ea"/>
          <a:cs typeface="+mj-cs"/>
        </a:defRPr>
      </a:lvl1pPr>
    </p:titleStyle>
    <p:bodyStyle>
      <a:lvl1pPr marL="363538" indent="-363538"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325" indent="-363538"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4613" indent="-2682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900" indent="-268288"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userDrawn="1"/>
        </p:nvPicPr>
        <p:blipFill>
          <a:blip r:embed="rId9"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0" y="214290"/>
            <a:ext cx="6472254"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userDrawn="1"/>
        </p:nvSpPr>
        <p:spPr>
          <a:xfrm>
            <a:off x="7543792" y="6357958"/>
            <a:ext cx="1143008" cy="261610"/>
          </a:xfrm>
          <a:prstGeom prst="rect">
            <a:avLst/>
          </a:prstGeom>
          <a:noFill/>
        </p:spPr>
        <p:txBody>
          <a:bodyPr wrap="square" rtlCol="0">
            <a:spAutoFit/>
          </a:bodyPr>
          <a:lstStyle/>
          <a:p>
            <a:pPr algn="r"/>
            <a:r>
              <a:rPr lang="en-AU" sz="1100" dirty="0" smtClean="0">
                <a:solidFill>
                  <a:srgbClr val="1E4164"/>
                </a:solidFill>
              </a:rPr>
              <a:t>SLIDE </a:t>
            </a:r>
            <a:fld id="{B602A6DE-BF6F-4EAB-917C-8134D0F37D4B}" type="slidenum">
              <a:rPr lang="en-AU" sz="1100" smtClean="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214409437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Lst>
  <p:hf hdr="0" ftr="0" dt="0"/>
  <p:txStyles>
    <p:titleStyle>
      <a:lvl1pPr algn="l" defTabSz="914400" rtl="0" eaLnBrk="1" latinLnBrk="0" hangingPunct="1">
        <a:spcBef>
          <a:spcPct val="0"/>
        </a:spcBef>
        <a:buNone/>
        <a:defRPr sz="2400" kern="1200" cap="all" baseline="0">
          <a:solidFill>
            <a:schemeClr val="accent3"/>
          </a:solidFill>
          <a:latin typeface="+mj-lt"/>
          <a:ea typeface="+mj-ea"/>
          <a:cs typeface="+mj-cs"/>
        </a:defRPr>
      </a:lvl1pPr>
    </p:titleStyle>
    <p:bodyStyle>
      <a:lvl1pPr marL="363538" indent="-363538"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325" indent="-363538"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4613" indent="-2682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900" indent="-268288"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BC40A-FBBF-47F1-AF1C-B3CC4D5DF21B}" type="datetimeFigureOut">
              <a:rPr lang="en-AU" smtClean="0">
                <a:solidFill>
                  <a:prstClr val="black">
                    <a:tint val="75000"/>
                  </a:prstClr>
                </a:solidFill>
              </a:rPr>
              <a:pPr/>
              <a:t>04/09/2017</a:t>
            </a:fld>
            <a:endParaRPr lang="en-AU"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43963414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4290"/>
            <a:ext cx="6329378"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p:nvSpPr>
        <p:spPr>
          <a:xfrm>
            <a:off x="7543792" y="6357958"/>
            <a:ext cx="1143008" cy="261610"/>
          </a:xfrm>
          <a:prstGeom prst="rect">
            <a:avLst/>
          </a:prstGeom>
          <a:noFill/>
        </p:spPr>
        <p:txBody>
          <a:bodyPr wrap="square" rtlCol="0">
            <a:spAutoFit/>
          </a:bodyPr>
          <a:lstStyle/>
          <a:p>
            <a:pPr algn="r"/>
            <a:r>
              <a:rPr lang="en-AU" sz="1100" dirty="0" smtClean="0"/>
              <a:t>SLIDE </a:t>
            </a:r>
            <a:fld id="{B602A6DE-BF6F-4EAB-917C-8134D0F37D4B}" type="slidenum">
              <a:rPr lang="en-AU" sz="1100" smtClean="0"/>
              <a:pPr algn="r"/>
              <a:t>‹#›</a:t>
            </a:fld>
            <a:endParaRPr lang="en-AU" sz="1100" dirty="0"/>
          </a:p>
        </p:txBody>
      </p:sp>
      <p:pic>
        <p:nvPicPr>
          <p:cNvPr id="6" name="Picture 5" descr="Header 1"/>
          <p:cNvPicPr/>
          <p:nvPr/>
        </p:nvPicPr>
        <p:blipFill>
          <a:blip r:embed="rId6"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9" r:id="rId2"/>
    <p:sldLayoutId id="2147483680" r:id="rId3"/>
    <p:sldLayoutId id="2147483681" r:id="rId4"/>
  </p:sldLayoutIdLst>
  <p:hf hdr="0" ftr="0" dt="0"/>
  <p:txStyles>
    <p:titleStyle>
      <a:lvl1pPr algn="l" defTabSz="914400" rtl="0" eaLnBrk="1" latinLnBrk="0" hangingPunct="1">
        <a:spcBef>
          <a:spcPct val="0"/>
        </a:spcBef>
        <a:buNone/>
        <a:defRPr sz="2400" kern="1200" cap="all" baseline="0">
          <a:solidFill>
            <a:schemeClr val="tx1"/>
          </a:solidFill>
          <a:latin typeface="+mj-lt"/>
          <a:ea typeface="+mj-ea"/>
          <a:cs typeface="+mj-cs"/>
        </a:defRPr>
      </a:lvl1pPr>
    </p:titleStyle>
    <p:bodyStyle>
      <a:lvl1pPr marL="363600" indent="-363600"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400" indent="-363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6400" indent="-2700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800" indent="-2700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p:nvPicPr>
        <p:blipFill>
          <a:blip r:embed="rId12"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0" y="214290"/>
            <a:ext cx="6329378"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p:nvSpPr>
        <p:spPr>
          <a:xfrm>
            <a:off x="7543792" y="6357958"/>
            <a:ext cx="1143008" cy="261610"/>
          </a:xfrm>
          <a:prstGeom prst="rect">
            <a:avLst/>
          </a:prstGeom>
          <a:noFill/>
        </p:spPr>
        <p:txBody>
          <a:bodyPr wrap="square" rtlCol="0">
            <a:spAutoFit/>
          </a:bodyPr>
          <a:lstStyle/>
          <a:p>
            <a:pPr algn="r"/>
            <a:r>
              <a:rPr lang="en-AU" sz="1100" dirty="0" smtClean="0">
                <a:solidFill>
                  <a:srgbClr val="1E4164"/>
                </a:solidFill>
              </a:rPr>
              <a:t>SLIDE </a:t>
            </a:r>
            <a:fld id="{B602A6DE-BF6F-4EAB-917C-8134D0F37D4B}" type="slidenum">
              <a:rPr lang="en-AU" sz="1100" smtClean="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74120989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hdr="0" ftr="0" dt="0"/>
  <p:txStyles>
    <p:titleStyle>
      <a:lvl1pPr algn="l" defTabSz="914400" rtl="0" eaLnBrk="1" latinLnBrk="0" hangingPunct="1">
        <a:spcBef>
          <a:spcPct val="0"/>
        </a:spcBef>
        <a:buNone/>
        <a:defRPr sz="2400" kern="1200" cap="all" baseline="0">
          <a:solidFill>
            <a:schemeClr val="accent3"/>
          </a:solidFill>
          <a:latin typeface="+mj-lt"/>
          <a:ea typeface="+mj-ea"/>
          <a:cs typeface="+mj-cs"/>
        </a:defRPr>
      </a:lvl1pPr>
    </p:titleStyle>
    <p:bodyStyle>
      <a:lvl1pPr marL="363600" indent="-363600"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ts val="528"/>
        </a:spcBef>
        <a:buFont typeface="Courier New" pitchFamily="49" charset="0"/>
        <a:buChar char="o"/>
        <a:defRPr sz="2200" kern="1200">
          <a:solidFill>
            <a:schemeClr val="tx1"/>
          </a:solidFill>
          <a:latin typeface="+mn-lt"/>
          <a:ea typeface="+mn-ea"/>
          <a:cs typeface="+mn-cs"/>
        </a:defRPr>
      </a:lvl2pPr>
      <a:lvl3pPr marL="1076400" indent="-363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6400" indent="-2700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800" indent="-270000" algn="l" defTabSz="914400" rtl="0" eaLnBrk="1" latinLnBrk="0" hangingPunct="1">
        <a:spcBef>
          <a:spcPts val="384"/>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p:nvPicPr>
        <p:blipFill>
          <a:blip r:embed="rId12"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0" y="214290"/>
            <a:ext cx="6329378"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p:nvSpPr>
        <p:spPr>
          <a:xfrm>
            <a:off x="7543792" y="6357958"/>
            <a:ext cx="1143008" cy="261610"/>
          </a:xfrm>
          <a:prstGeom prst="rect">
            <a:avLst/>
          </a:prstGeom>
          <a:noFill/>
        </p:spPr>
        <p:txBody>
          <a:bodyPr wrap="square" rtlCol="0">
            <a:spAutoFit/>
          </a:bodyPr>
          <a:lstStyle/>
          <a:p>
            <a:pPr algn="r"/>
            <a:r>
              <a:rPr lang="en-AU" sz="1100" dirty="0" smtClean="0">
                <a:solidFill>
                  <a:srgbClr val="1E4164"/>
                </a:solidFill>
              </a:rPr>
              <a:t>SLIDE </a:t>
            </a:r>
            <a:fld id="{B602A6DE-BF6F-4EAB-917C-8134D0F37D4B}" type="slidenum">
              <a:rPr lang="en-AU" sz="1100" smtClean="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295468895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sldNum="0" hdr="0" ftr="0" dt="0"/>
  <p:txStyles>
    <p:titleStyle>
      <a:lvl1pPr algn="l" defTabSz="914400" rtl="0" eaLnBrk="1" latinLnBrk="0" hangingPunct="1">
        <a:spcBef>
          <a:spcPct val="0"/>
        </a:spcBef>
        <a:buNone/>
        <a:defRPr sz="2400" kern="1200" cap="all" baseline="0">
          <a:solidFill>
            <a:schemeClr val="accent3"/>
          </a:solidFill>
          <a:latin typeface="+mj-lt"/>
          <a:ea typeface="+mj-ea"/>
          <a:cs typeface="+mj-cs"/>
        </a:defRPr>
      </a:lvl1pPr>
    </p:titleStyle>
    <p:bodyStyle>
      <a:lvl1pPr marL="363600" indent="-363600"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ts val="528"/>
        </a:spcBef>
        <a:buFont typeface="Courier New" pitchFamily="49" charset="0"/>
        <a:buChar char="o"/>
        <a:defRPr sz="2200" kern="1200">
          <a:solidFill>
            <a:schemeClr val="tx1"/>
          </a:solidFill>
          <a:latin typeface="+mn-lt"/>
          <a:ea typeface="+mn-ea"/>
          <a:cs typeface="+mn-cs"/>
        </a:defRPr>
      </a:lvl2pPr>
      <a:lvl3pPr marL="1076400" indent="-363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6400" indent="-2700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800" indent="-270000" algn="l" defTabSz="914400" rtl="0" eaLnBrk="1" latinLnBrk="0" hangingPunct="1">
        <a:spcBef>
          <a:spcPts val="384"/>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p:nvPicPr>
        <p:blipFill>
          <a:blip r:embed="rId12"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1" y="214290"/>
            <a:ext cx="6329378"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p:nvSpPr>
        <p:spPr>
          <a:xfrm>
            <a:off x="7543792" y="6357959"/>
            <a:ext cx="1143008" cy="261610"/>
          </a:xfrm>
          <a:prstGeom prst="rect">
            <a:avLst/>
          </a:prstGeom>
          <a:noFill/>
        </p:spPr>
        <p:txBody>
          <a:bodyPr wrap="square" rtlCol="0">
            <a:spAutoFit/>
          </a:bodyPr>
          <a:lstStyle/>
          <a:p>
            <a:pPr algn="r"/>
            <a:r>
              <a:rPr lang="en-AU" sz="1100" dirty="0">
                <a:solidFill>
                  <a:srgbClr val="1E4164"/>
                </a:solidFill>
              </a:rPr>
              <a:t>SLIDE </a:t>
            </a:r>
            <a:fld id="{B602A6DE-BF6F-4EAB-917C-8134D0F37D4B}" type="slidenum">
              <a:rPr lang="en-AU" sz="110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286654568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hf hdr="0" ftr="0" dt="0"/>
  <p:txStyles>
    <p:titleStyle>
      <a:lvl1pPr algn="l" defTabSz="914377" rtl="0" eaLnBrk="1" latinLnBrk="0" hangingPunct="1">
        <a:spcBef>
          <a:spcPct val="0"/>
        </a:spcBef>
        <a:buNone/>
        <a:defRPr sz="2400" kern="1200" cap="all" baseline="0">
          <a:solidFill>
            <a:schemeClr val="accent3"/>
          </a:solidFill>
          <a:latin typeface="+mj-lt"/>
          <a:ea typeface="+mj-ea"/>
          <a:cs typeface="+mj-cs"/>
        </a:defRPr>
      </a:lvl1pPr>
    </p:titleStyle>
    <p:bodyStyle>
      <a:lvl1pPr marL="363591" indent="-363591" algn="l" defTabSz="914377"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70" indent="-349242" algn="l" defTabSz="914377" rtl="0" eaLnBrk="1" latinLnBrk="0" hangingPunct="1">
        <a:spcBef>
          <a:spcPts val="528"/>
        </a:spcBef>
        <a:buFont typeface="Courier New" pitchFamily="49" charset="0"/>
        <a:buChar char="o"/>
        <a:defRPr sz="2200" kern="1200">
          <a:solidFill>
            <a:schemeClr val="tx1"/>
          </a:solidFill>
          <a:latin typeface="+mn-lt"/>
          <a:ea typeface="+mn-ea"/>
          <a:cs typeface="+mn-cs"/>
        </a:defRPr>
      </a:lvl2pPr>
      <a:lvl3pPr marL="1076373" indent="-363591" algn="l" defTabSz="914377"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6366" indent="-269993"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760" indent="-269993" algn="l" defTabSz="914377" rtl="0" eaLnBrk="1" latinLnBrk="0" hangingPunct="1">
        <a:spcBef>
          <a:spcPts val="384"/>
        </a:spcBef>
        <a:buFont typeface="Courier New" pitchFamily="49" charset="0"/>
        <a:buChar char="o"/>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p:nvPicPr>
        <p:blipFill>
          <a:blip r:embed="rId12"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1" y="214290"/>
            <a:ext cx="6329378"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p:nvSpPr>
        <p:spPr>
          <a:xfrm>
            <a:off x="7543792" y="6357959"/>
            <a:ext cx="1143008" cy="261610"/>
          </a:xfrm>
          <a:prstGeom prst="rect">
            <a:avLst/>
          </a:prstGeom>
          <a:noFill/>
        </p:spPr>
        <p:txBody>
          <a:bodyPr wrap="square" rtlCol="0">
            <a:spAutoFit/>
          </a:bodyPr>
          <a:lstStyle/>
          <a:p>
            <a:pPr algn="r"/>
            <a:r>
              <a:rPr lang="en-AU" sz="1100" dirty="0">
                <a:solidFill>
                  <a:srgbClr val="1E4164"/>
                </a:solidFill>
              </a:rPr>
              <a:t>SLIDE </a:t>
            </a:r>
            <a:fld id="{B602A6DE-BF6F-4EAB-917C-8134D0F37D4B}" type="slidenum">
              <a:rPr lang="en-AU" sz="110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193212878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hf sldNum="0" hdr="0" ftr="0" dt="0"/>
  <p:txStyles>
    <p:titleStyle>
      <a:lvl1pPr algn="l" defTabSz="914377" rtl="0" eaLnBrk="1" latinLnBrk="0" hangingPunct="1">
        <a:spcBef>
          <a:spcPct val="0"/>
        </a:spcBef>
        <a:buNone/>
        <a:defRPr sz="2400" kern="1200" cap="all" baseline="0">
          <a:solidFill>
            <a:schemeClr val="accent3"/>
          </a:solidFill>
          <a:latin typeface="+mj-lt"/>
          <a:ea typeface="+mj-ea"/>
          <a:cs typeface="+mj-cs"/>
        </a:defRPr>
      </a:lvl1pPr>
    </p:titleStyle>
    <p:bodyStyle>
      <a:lvl1pPr marL="363591" indent="-363591" algn="l" defTabSz="914377"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70" indent="-349242" algn="l" defTabSz="914377" rtl="0" eaLnBrk="1" latinLnBrk="0" hangingPunct="1">
        <a:spcBef>
          <a:spcPts val="528"/>
        </a:spcBef>
        <a:buFont typeface="Courier New" pitchFamily="49" charset="0"/>
        <a:buChar char="o"/>
        <a:defRPr sz="2200" kern="1200">
          <a:solidFill>
            <a:schemeClr val="tx1"/>
          </a:solidFill>
          <a:latin typeface="+mn-lt"/>
          <a:ea typeface="+mn-ea"/>
          <a:cs typeface="+mn-cs"/>
        </a:defRPr>
      </a:lvl2pPr>
      <a:lvl3pPr marL="1076373" indent="-363591" algn="l" defTabSz="914377"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6366" indent="-269993"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760" indent="-269993" algn="l" defTabSz="914377" rtl="0" eaLnBrk="1" latinLnBrk="0" hangingPunct="1">
        <a:spcBef>
          <a:spcPts val="384"/>
        </a:spcBef>
        <a:buFont typeface="Courier New" pitchFamily="49" charset="0"/>
        <a:buChar char="o"/>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userDrawn="1"/>
        </p:nvPicPr>
        <p:blipFill>
          <a:blip r:embed="rId9"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0" y="214290"/>
            <a:ext cx="6472254"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userDrawn="1"/>
        </p:nvSpPr>
        <p:spPr>
          <a:xfrm>
            <a:off x="7543792" y="6357958"/>
            <a:ext cx="1143008" cy="261610"/>
          </a:xfrm>
          <a:prstGeom prst="rect">
            <a:avLst/>
          </a:prstGeom>
          <a:noFill/>
        </p:spPr>
        <p:txBody>
          <a:bodyPr wrap="square" rtlCol="0">
            <a:spAutoFit/>
          </a:bodyPr>
          <a:lstStyle/>
          <a:p>
            <a:pPr algn="r"/>
            <a:r>
              <a:rPr lang="en-AU" sz="1100" dirty="0" smtClean="0">
                <a:solidFill>
                  <a:srgbClr val="1E4164"/>
                </a:solidFill>
              </a:rPr>
              <a:t>SLIDE </a:t>
            </a:r>
            <a:fld id="{B602A6DE-BF6F-4EAB-917C-8134D0F37D4B}" type="slidenum">
              <a:rPr lang="en-AU" sz="1100" smtClean="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106305043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Lst>
  <p:hf hdr="0" ftr="0" dt="0"/>
  <p:txStyles>
    <p:titleStyle>
      <a:lvl1pPr algn="l" defTabSz="914400" rtl="0" eaLnBrk="1" latinLnBrk="0" hangingPunct="1">
        <a:spcBef>
          <a:spcPct val="0"/>
        </a:spcBef>
        <a:buNone/>
        <a:defRPr sz="2400" kern="1200" cap="all" baseline="0">
          <a:solidFill>
            <a:schemeClr val="accent3"/>
          </a:solidFill>
          <a:latin typeface="+mj-lt"/>
          <a:ea typeface="+mj-ea"/>
          <a:cs typeface="+mj-cs"/>
        </a:defRPr>
      </a:lvl1pPr>
    </p:titleStyle>
    <p:bodyStyle>
      <a:lvl1pPr marL="363538" indent="-363538"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325" indent="-363538"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4613" indent="-2682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900" indent="-268288"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userDrawn="1"/>
        </p:nvPicPr>
        <p:blipFill>
          <a:blip r:embed="rId9"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0" y="214290"/>
            <a:ext cx="6472254"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userDrawn="1"/>
        </p:nvSpPr>
        <p:spPr>
          <a:xfrm>
            <a:off x="7543792" y="6357958"/>
            <a:ext cx="1143008" cy="261610"/>
          </a:xfrm>
          <a:prstGeom prst="rect">
            <a:avLst/>
          </a:prstGeom>
          <a:noFill/>
        </p:spPr>
        <p:txBody>
          <a:bodyPr wrap="square" rtlCol="0">
            <a:spAutoFit/>
          </a:bodyPr>
          <a:lstStyle/>
          <a:p>
            <a:pPr algn="r"/>
            <a:r>
              <a:rPr lang="en-AU" sz="1100" dirty="0" smtClean="0">
                <a:solidFill>
                  <a:srgbClr val="1E4164"/>
                </a:solidFill>
              </a:rPr>
              <a:t>SLIDE </a:t>
            </a:r>
            <a:fld id="{B602A6DE-BF6F-4EAB-917C-8134D0F37D4B}" type="slidenum">
              <a:rPr lang="en-AU" sz="1100" smtClean="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190332075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Lst>
  <p:hf hdr="0" ftr="0" dt="0"/>
  <p:txStyles>
    <p:titleStyle>
      <a:lvl1pPr algn="l" defTabSz="914400" rtl="0" eaLnBrk="1" latinLnBrk="0" hangingPunct="1">
        <a:spcBef>
          <a:spcPct val="0"/>
        </a:spcBef>
        <a:buNone/>
        <a:defRPr sz="2400" kern="1200" cap="all" baseline="0">
          <a:solidFill>
            <a:schemeClr val="accent3"/>
          </a:solidFill>
          <a:latin typeface="+mj-lt"/>
          <a:ea typeface="+mj-ea"/>
          <a:cs typeface="+mj-cs"/>
        </a:defRPr>
      </a:lvl1pPr>
    </p:titleStyle>
    <p:bodyStyle>
      <a:lvl1pPr marL="363538" indent="-363538"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325" indent="-363538"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4613" indent="-2682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900" indent="-268288"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userDrawn="1"/>
        </p:nvPicPr>
        <p:blipFill>
          <a:blip r:embed="rId9"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0" y="214290"/>
            <a:ext cx="6472254"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userDrawn="1"/>
        </p:nvSpPr>
        <p:spPr>
          <a:xfrm>
            <a:off x="7543792" y="6357958"/>
            <a:ext cx="1143008" cy="261610"/>
          </a:xfrm>
          <a:prstGeom prst="rect">
            <a:avLst/>
          </a:prstGeom>
          <a:noFill/>
        </p:spPr>
        <p:txBody>
          <a:bodyPr wrap="square" rtlCol="0">
            <a:spAutoFit/>
          </a:bodyPr>
          <a:lstStyle/>
          <a:p>
            <a:pPr algn="r"/>
            <a:r>
              <a:rPr lang="en-AU" sz="1100" dirty="0" smtClean="0">
                <a:solidFill>
                  <a:srgbClr val="1E4164"/>
                </a:solidFill>
              </a:rPr>
              <a:t>SLIDE </a:t>
            </a:r>
            <a:fld id="{B602A6DE-BF6F-4EAB-917C-8134D0F37D4B}" type="slidenum">
              <a:rPr lang="en-AU" sz="1100" smtClean="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299925646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Lst>
  <p:hf hdr="0" ftr="0" dt="0"/>
  <p:txStyles>
    <p:titleStyle>
      <a:lvl1pPr algn="l" defTabSz="914400" rtl="0" eaLnBrk="1" latinLnBrk="0" hangingPunct="1">
        <a:spcBef>
          <a:spcPct val="0"/>
        </a:spcBef>
        <a:buNone/>
        <a:defRPr sz="2400" kern="1200" cap="all" baseline="0">
          <a:solidFill>
            <a:schemeClr val="accent3"/>
          </a:solidFill>
          <a:latin typeface="+mj-lt"/>
          <a:ea typeface="+mj-ea"/>
          <a:cs typeface="+mj-cs"/>
        </a:defRPr>
      </a:lvl1pPr>
    </p:titleStyle>
    <p:bodyStyle>
      <a:lvl1pPr marL="363538" indent="-363538"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325" indent="-363538"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4613" indent="-2682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900" indent="-268288"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aemo.com.au/About-the-Industry/~/media/Files/About%20the%20industry/Working%20Groups/2016/External%202016%20Industry%20Meeting%20Schedule.ashx" TargetMode="External"/><Relationship Id="rId3" Type="http://schemas.openxmlformats.org/officeDocument/2006/relationships/notesSlide" Target="../notesSlides/notesSlide3.xml"/><Relationship Id="rId7" Type="http://schemas.openxmlformats.org/officeDocument/2006/relationships/hyperlink" Target="mailto:poc@aemo.com.au" TargetMode="External"/><Relationship Id="rId2" Type="http://schemas.openxmlformats.org/officeDocument/2006/relationships/slideLayout" Target="../slideLayouts/slideLayout90.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Visio_Drawing11.vsdx"/><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hyperlink" Target="http://www.aemo.com.au/About-the-Industry/~/media/Files/About%20the%20industry/Working%20Groups/2016/External%202016%20Industry%20Meeting%20Schedule.ashx" TargetMode="External"/><Relationship Id="rId3" Type="http://schemas.openxmlformats.org/officeDocument/2006/relationships/notesSlide" Target="../notesSlides/notesSlide4.xml"/><Relationship Id="rId7" Type="http://schemas.openxmlformats.org/officeDocument/2006/relationships/hyperlink" Target="mailto:poc@aemo.com.au" TargetMode="External"/><Relationship Id="rId2" Type="http://schemas.openxmlformats.org/officeDocument/2006/relationships/slideLayout" Target="../slideLayouts/slideLayout90.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package" Target="../embeddings/Microsoft_Visio_Drawing22.vsdx"/><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hyperlink" Target="http://www.aemo.com.au/" TargetMode="Externa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aemo.com.au/Stakeholder-Consultation/Consultations/Power-of-Choice-B2B-consultation-2"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smtClean="0"/>
              <a:t>PROGRAM CONSULTATIVE FORUM</a:t>
            </a:r>
            <a:br>
              <a:rPr lang="en-AU" b="1" dirty="0" smtClean="0"/>
            </a:br>
            <a:r>
              <a:rPr lang="en-AU" b="1" dirty="0" smtClean="0"/>
              <a:t>Meeting pack</a:t>
            </a:r>
            <a:endParaRPr lang="en-AU" b="1" dirty="0"/>
          </a:p>
        </p:txBody>
      </p:sp>
      <p:sp>
        <p:nvSpPr>
          <p:cNvPr id="3" name="Subtitle 2"/>
          <p:cNvSpPr>
            <a:spLocks noGrp="1"/>
          </p:cNvSpPr>
          <p:nvPr>
            <p:ph type="subTitle" idx="1"/>
          </p:nvPr>
        </p:nvSpPr>
        <p:spPr>
          <a:xfrm>
            <a:off x="734936" y="1970067"/>
            <a:ext cx="6400800" cy="1368152"/>
          </a:xfrm>
        </p:spPr>
        <p:txBody>
          <a:bodyPr>
            <a:noAutofit/>
          </a:bodyPr>
          <a:lstStyle/>
          <a:p>
            <a:r>
              <a:rPr lang="en-AU" sz="1200" b="1" dirty="0" smtClean="0"/>
              <a:t>DATE:</a:t>
            </a:r>
            <a:r>
              <a:rPr lang="en-AU" sz="1200" dirty="0" smtClean="0"/>
              <a:t>		Thursday 11 August 2017</a:t>
            </a:r>
          </a:p>
          <a:p>
            <a:r>
              <a:rPr lang="en-AU" sz="1200" b="1" dirty="0" smtClean="0"/>
              <a:t>TIME</a:t>
            </a:r>
            <a:r>
              <a:rPr lang="en-AU" sz="1200" dirty="0" smtClean="0"/>
              <a:t>:  		9.00 </a:t>
            </a:r>
            <a:r>
              <a:rPr lang="en-AU" sz="1200" dirty="0"/>
              <a:t>A</a:t>
            </a:r>
            <a:r>
              <a:rPr lang="en-AU" sz="1200" dirty="0" smtClean="0"/>
              <a:t>M – 10.30 PM (AEST)</a:t>
            </a:r>
          </a:p>
          <a:p>
            <a:r>
              <a:rPr lang="en-AU" sz="1200" b="1" dirty="0" smtClean="0"/>
              <a:t>VENUE: </a:t>
            </a:r>
            <a:r>
              <a:rPr lang="en-AU" sz="1200" dirty="0" smtClean="0"/>
              <a:t>		AEMO OFFICES; MEL, SYD, ADE, BRI </a:t>
            </a:r>
          </a:p>
          <a:p>
            <a:r>
              <a:rPr lang="en-AU" sz="1200" b="1" dirty="0" smtClean="0"/>
              <a:t>TELECONFERENCE:</a:t>
            </a:r>
            <a:r>
              <a:rPr lang="en-AU" sz="1200" dirty="0" smtClean="0"/>
              <a:t>	DIAL IN: 1800 055 132; PIN: </a:t>
            </a:r>
            <a:r>
              <a:rPr lang="en-AU" sz="1200" dirty="0"/>
              <a:t>35475394 </a:t>
            </a:r>
            <a:endParaRPr lang="en-AU" sz="1200" dirty="0" smtClean="0"/>
          </a:p>
          <a:p>
            <a:r>
              <a:rPr lang="en-AU" sz="1200" b="1" dirty="0" smtClean="0"/>
              <a:t>CONTACT:	</a:t>
            </a:r>
            <a:r>
              <a:rPr lang="en-AU" sz="1200" dirty="0" smtClean="0"/>
              <a:t>	</a:t>
            </a:r>
            <a:r>
              <a:rPr lang="en-AU" sz="1200" u="sng" dirty="0" smtClean="0">
                <a:solidFill>
                  <a:srgbClr val="002060"/>
                </a:solidFill>
              </a:rPr>
              <a:t>poc@aemo.com.au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7281" y="477279"/>
          <a:ext cx="9003324" cy="6066053"/>
        </p:xfrm>
        <a:graphic>
          <a:graphicData uri="http://schemas.openxmlformats.org/drawingml/2006/table">
            <a:tbl>
              <a:tblPr firstRow="1" bandRow="1">
                <a:tableStyleId>{5C22544A-7EE6-4342-B048-85BDC9FD1C3A}</a:tableStyleId>
              </a:tblPr>
              <a:tblGrid>
                <a:gridCol w="272828"/>
                <a:gridCol w="272828"/>
                <a:gridCol w="272828"/>
                <a:gridCol w="272828"/>
                <a:gridCol w="272828"/>
                <a:gridCol w="272828"/>
                <a:gridCol w="272828"/>
                <a:gridCol w="272828"/>
                <a:gridCol w="272828"/>
                <a:gridCol w="272828"/>
                <a:gridCol w="272828"/>
                <a:gridCol w="272398"/>
                <a:gridCol w="273258"/>
                <a:gridCol w="272828"/>
                <a:gridCol w="272828"/>
                <a:gridCol w="272828"/>
                <a:gridCol w="272828"/>
                <a:gridCol w="272828"/>
                <a:gridCol w="272828"/>
                <a:gridCol w="272828"/>
                <a:gridCol w="272828"/>
                <a:gridCol w="272828"/>
                <a:gridCol w="272828"/>
                <a:gridCol w="272828"/>
                <a:gridCol w="272828"/>
                <a:gridCol w="272828"/>
                <a:gridCol w="272828"/>
                <a:gridCol w="272828"/>
                <a:gridCol w="272828"/>
                <a:gridCol w="272828"/>
                <a:gridCol w="272828"/>
                <a:gridCol w="272828"/>
                <a:gridCol w="272828"/>
              </a:tblGrid>
              <a:tr h="203822">
                <a:tc gridSpan="7">
                  <a:txBody>
                    <a:bodyPr/>
                    <a:lstStyle/>
                    <a:p>
                      <a:pPr marL="0" algn="ctr" defTabSz="914400" rtl="0" eaLnBrk="1" latinLnBrk="0" hangingPunct="1"/>
                      <a:r>
                        <a:rPr lang="en-AU" sz="800" b="1" kern="1200" dirty="0" smtClean="0">
                          <a:solidFill>
                            <a:schemeClr val="lt1"/>
                          </a:solidFill>
                          <a:latin typeface="+mn-lt"/>
                          <a:ea typeface="+mn-ea"/>
                          <a:cs typeface="+mn-cs"/>
                        </a:rPr>
                        <a:t>2015</a:t>
                      </a:r>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gridSpan="12">
                  <a:txBody>
                    <a:bodyPr/>
                    <a:lstStyle/>
                    <a:p>
                      <a:pPr marL="0" algn="ctr" defTabSz="914400" rtl="0" eaLnBrk="1" latinLnBrk="0" hangingPunct="1"/>
                      <a:r>
                        <a:rPr lang="en-AU" sz="800" b="1" kern="1200" dirty="0" smtClean="0">
                          <a:solidFill>
                            <a:schemeClr val="lt1"/>
                          </a:solidFill>
                          <a:latin typeface="+mn-lt"/>
                          <a:ea typeface="+mn-ea"/>
                          <a:cs typeface="+mn-cs"/>
                        </a:rPr>
                        <a:t>2016</a:t>
                      </a:r>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gridSpan="12">
                  <a:txBody>
                    <a:bodyPr/>
                    <a:lstStyle/>
                    <a:p>
                      <a:pPr marL="0" algn="ctr" defTabSz="914400" rtl="0" eaLnBrk="1" latinLnBrk="0" hangingPunct="1"/>
                      <a:r>
                        <a:rPr lang="en-AU" sz="800" b="1" kern="1200" dirty="0" smtClean="0">
                          <a:solidFill>
                            <a:schemeClr val="lt1"/>
                          </a:solidFill>
                          <a:latin typeface="+mn-lt"/>
                          <a:ea typeface="+mn-ea"/>
                          <a:cs typeface="+mn-cs"/>
                        </a:rPr>
                        <a:t>2017</a:t>
                      </a:r>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gridSpan="2">
                  <a:txBody>
                    <a:bodyPr/>
                    <a:lstStyle/>
                    <a:p>
                      <a:pPr marL="0" algn="ctr" defTabSz="914400" rtl="0" eaLnBrk="1" latinLnBrk="0" hangingPunct="1"/>
                      <a:r>
                        <a:rPr lang="en-AU" sz="800" b="1" kern="1200" dirty="0" smtClean="0">
                          <a:solidFill>
                            <a:schemeClr val="lt1"/>
                          </a:solidFill>
                          <a:latin typeface="+mn-lt"/>
                          <a:ea typeface="+mn-ea"/>
                          <a:cs typeface="+mn-cs"/>
                        </a:rPr>
                        <a:t>2018</a:t>
                      </a:r>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r>
              <a:tr h="245231">
                <a:tc>
                  <a:txBody>
                    <a:bodyPr/>
                    <a:lstStyle/>
                    <a:p>
                      <a:pPr marL="0" algn="ctr" defTabSz="914400" rtl="0" eaLnBrk="1" latinLnBrk="0" hangingPunct="1"/>
                      <a:r>
                        <a:rPr lang="en-AU" sz="600" b="0" kern="1200" dirty="0" smtClean="0">
                          <a:solidFill>
                            <a:schemeClr val="lt1"/>
                          </a:solidFill>
                          <a:latin typeface="+mn-lt"/>
                          <a:ea typeface="+mn-ea"/>
                          <a:cs typeface="+mn-cs"/>
                        </a:rPr>
                        <a:t>JUN</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JUL</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AUG</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SEP</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OCT</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NOV</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DEC</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JAN</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FEB</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MAR</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APR</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MAY</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JUN</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JUL</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AUG</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SEP</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OCT</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NOV</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DEC</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JAN</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FEB</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MAR</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APR</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MAY</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JUN</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JUL</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AUG</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SEP</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OCT</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NOV</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DEC</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JAN</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FEB</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r>
              <a:tr h="5617000">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12700" cmpd="sng">
                      <a:noFill/>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AU" dirty="0"/>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1"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242" name="Group 241"/>
          <p:cNvGrpSpPr/>
          <p:nvPr/>
        </p:nvGrpSpPr>
        <p:grpSpPr>
          <a:xfrm>
            <a:off x="7073230" y="316996"/>
            <a:ext cx="381083" cy="6240870"/>
            <a:chOff x="5680161" y="316996"/>
            <a:chExt cx="381083" cy="6240870"/>
          </a:xfrm>
        </p:grpSpPr>
        <p:sp>
          <p:nvSpPr>
            <p:cNvPr id="241" name="Rectangle 240"/>
            <p:cNvSpPr>
              <a:spLocks noChangeArrowheads="1"/>
            </p:cNvSpPr>
            <p:nvPr/>
          </p:nvSpPr>
          <p:spPr bwMode="auto">
            <a:xfrm>
              <a:off x="5680161" y="316996"/>
              <a:ext cx="381083" cy="146611"/>
            </a:xfrm>
            <a:prstGeom prst="rect">
              <a:avLst/>
            </a:prstGeom>
            <a:noFill/>
            <a:ln w="9525">
              <a:noFill/>
              <a:miter lim="800000"/>
              <a:headEnd/>
              <a:tailEnd/>
            </a:ln>
          </p:spPr>
          <p:txBody>
            <a:bodyPr wrap="square" lIns="0" tIns="0" rIns="0" bIns="0">
              <a:noAutofit/>
            </a:bodyPr>
            <a:lstStyle/>
            <a:p>
              <a:pPr algn="ctr"/>
              <a:r>
                <a:rPr lang="en-AU" sz="525" dirty="0" smtClean="0">
                  <a:solidFill>
                    <a:srgbClr val="FF0000"/>
                  </a:solidFill>
                  <a:latin typeface="Arial Black" panose="020B0A04020102020204" pitchFamily="34" charset="0"/>
                </a:rPr>
                <a:t>Today</a:t>
              </a:r>
              <a:endParaRPr lang="en-AU" sz="450" dirty="0">
                <a:solidFill>
                  <a:srgbClr val="FF0000"/>
                </a:solidFill>
                <a:latin typeface="Times New Roman" panose="02020603050405020304" pitchFamily="18" charset="0"/>
                <a:ea typeface="Times New Roman" panose="02020603050405020304" pitchFamily="18" charset="0"/>
              </a:endParaRPr>
            </a:p>
          </p:txBody>
        </p:sp>
        <p:cxnSp>
          <p:nvCxnSpPr>
            <p:cNvPr id="236" name="Straight Connector 235"/>
            <p:cNvCxnSpPr/>
            <p:nvPr/>
          </p:nvCxnSpPr>
          <p:spPr>
            <a:xfrm>
              <a:off x="5870703" y="477279"/>
              <a:ext cx="3200" cy="6080587"/>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5" name="Rectangle 2"/>
          <p:cNvSpPr>
            <a:spLocks noChangeArrowheads="1"/>
          </p:cNvSpPr>
          <p:nvPr/>
        </p:nvSpPr>
        <p:spPr bwMode="auto">
          <a:xfrm>
            <a:off x="0" y="52001"/>
            <a:ext cx="20303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AU" sz="1350" dirty="0">
              <a:solidFill>
                <a:prstClr val="black"/>
              </a:solidFill>
            </a:endParaRPr>
          </a:p>
        </p:txBody>
      </p:sp>
      <p:graphicFrame>
        <p:nvGraphicFramePr>
          <p:cNvPr id="6" name="Object 5"/>
          <p:cNvGraphicFramePr>
            <a:graphicFrameLocks noChangeAspect="1"/>
          </p:cNvGraphicFramePr>
          <p:nvPr>
            <p:extLst/>
          </p:nvPr>
        </p:nvGraphicFramePr>
        <p:xfrm>
          <a:off x="7989145" y="65696"/>
          <a:ext cx="1060847" cy="358379"/>
        </p:xfrm>
        <a:graphic>
          <a:graphicData uri="http://schemas.openxmlformats.org/presentationml/2006/ole">
            <mc:AlternateContent xmlns:mc="http://schemas.openxmlformats.org/markup-compatibility/2006">
              <mc:Choice xmlns:v="urn:schemas-microsoft-com:vml" Requires="v">
                <p:oleObj spid="_x0000_s1035" name="Visio" r:id="rId5" imgW="1409824" imgH="476280" progId="Visio.Drawing.15">
                  <p:embed/>
                </p:oleObj>
              </mc:Choice>
              <mc:Fallback>
                <p:oleObj name="Visio" r:id="rId5" imgW="1409824" imgH="476280" progId="Visio.Drawing.1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9145" y="65696"/>
                        <a:ext cx="1060847" cy="358379"/>
                      </a:xfrm>
                      <a:prstGeom prst="rect">
                        <a:avLst/>
                      </a:prstGeom>
                      <a:noFill/>
                      <a:extLst/>
                    </p:spPr>
                  </p:pic>
                </p:oleObj>
              </mc:Fallback>
            </mc:AlternateContent>
          </a:graphicData>
        </a:graphic>
      </p:graphicFrame>
      <p:sp>
        <p:nvSpPr>
          <p:cNvPr id="7" name="Rectangle 3"/>
          <p:cNvSpPr>
            <a:spLocks noChangeArrowheads="1"/>
          </p:cNvSpPr>
          <p:nvPr/>
        </p:nvSpPr>
        <p:spPr bwMode="auto">
          <a:xfrm>
            <a:off x="13373" y="41409"/>
            <a:ext cx="30883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Power of Choice (PoC) Program Overview</a:t>
            </a:r>
            <a:endParaRPr lang="en-AU" altLang="en-US" sz="1350" dirty="0">
              <a:solidFill>
                <a:prstClr val="black"/>
              </a:solidFill>
              <a:ea typeface="Calibri" panose="020F0502020204030204" pitchFamily="34" charset="0"/>
              <a:cs typeface="Times New Roman" panose="02020603050405020304" pitchFamily="18" charset="0"/>
            </a:endParaRPr>
          </a:p>
          <a:p>
            <a:r>
              <a:rPr lang="en-AU" altLang="en-US" sz="600" dirty="0">
                <a:solidFill>
                  <a:prstClr val="black"/>
                </a:solidFill>
                <a:ea typeface="Calibri" panose="020F0502020204030204" pitchFamily="34" charset="0"/>
                <a:cs typeface="Times New Roman" panose="02020603050405020304" pitchFamily="18" charset="0"/>
              </a:rPr>
              <a:t>High Level Program </a:t>
            </a:r>
            <a:r>
              <a:rPr lang="en-AU" altLang="en-US" sz="600" dirty="0" smtClean="0">
                <a:solidFill>
                  <a:prstClr val="black"/>
                </a:solidFill>
                <a:ea typeface="Calibri" panose="020F0502020204030204" pitchFamily="34" charset="0"/>
                <a:cs typeface="Times New Roman" panose="02020603050405020304" pitchFamily="18" charset="0"/>
              </a:rPr>
              <a:t>V6.2 </a:t>
            </a:r>
            <a:r>
              <a:rPr lang="en-AU" altLang="en-US" sz="600" dirty="0">
                <a:solidFill>
                  <a:prstClr val="black"/>
                </a:solidFill>
                <a:ea typeface="Calibri" panose="020F0502020204030204" pitchFamily="34" charset="0"/>
                <a:cs typeface="Times New Roman" panose="02020603050405020304" pitchFamily="18" charset="0"/>
              </a:rPr>
              <a:t>– </a:t>
            </a:r>
            <a:r>
              <a:rPr lang="en-AU" altLang="en-US" sz="600" dirty="0" smtClean="0">
                <a:solidFill>
                  <a:prstClr val="black"/>
                </a:solidFill>
                <a:ea typeface="Calibri" panose="020F0502020204030204" pitchFamily="34" charset="0"/>
                <a:cs typeface="Times New Roman" panose="02020603050405020304" pitchFamily="18" charset="0"/>
              </a:rPr>
              <a:t>18 Jul 2017</a:t>
            </a:r>
            <a:endParaRPr lang="en-AU" altLang="en-US" sz="600" dirty="0">
              <a:solidFill>
                <a:prstClr val="black"/>
              </a:solidFill>
            </a:endParaRPr>
          </a:p>
        </p:txBody>
      </p:sp>
      <p:sp>
        <p:nvSpPr>
          <p:cNvPr id="9" name="Rectangle 3"/>
          <p:cNvSpPr>
            <a:spLocks noChangeArrowheads="1"/>
          </p:cNvSpPr>
          <p:nvPr/>
        </p:nvSpPr>
        <p:spPr bwMode="auto">
          <a:xfrm>
            <a:off x="33586" y="6668479"/>
            <a:ext cx="1395254"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600" dirty="0">
                <a:solidFill>
                  <a:prstClr val="black"/>
                </a:solidFill>
                <a:ea typeface="Calibri" panose="020F0502020204030204" pitchFamily="34" charset="0"/>
                <a:cs typeface="Times New Roman" panose="02020603050405020304" pitchFamily="18" charset="0"/>
              </a:rPr>
              <a:t>For Information: </a:t>
            </a:r>
            <a:r>
              <a:rPr lang="en-AU" altLang="en-US" sz="600" dirty="0">
                <a:solidFill>
                  <a:prstClr val="black"/>
                </a:solidFill>
                <a:ea typeface="Calibri" panose="020F0502020204030204" pitchFamily="34" charset="0"/>
                <a:cs typeface="Times New Roman" panose="02020603050405020304" pitchFamily="18" charset="0"/>
                <a:hlinkClick r:id="rId7"/>
              </a:rPr>
              <a:t>poc@aemo.com.au</a:t>
            </a:r>
            <a:r>
              <a:rPr lang="en-AU" altLang="en-US" sz="600" dirty="0" smtClean="0">
                <a:solidFill>
                  <a:prstClr val="black"/>
                </a:solidFill>
                <a:ea typeface="Calibri" panose="020F0502020204030204" pitchFamily="34" charset="0"/>
                <a:cs typeface="Times New Roman" panose="02020603050405020304" pitchFamily="18" charset="0"/>
              </a:rPr>
              <a:t> </a:t>
            </a:r>
          </a:p>
        </p:txBody>
      </p:sp>
      <p:sp>
        <p:nvSpPr>
          <p:cNvPr id="10" name="Flowchart: Decision 9"/>
          <p:cNvSpPr>
            <a:spLocks noChangeArrowheads="1"/>
          </p:cNvSpPr>
          <p:nvPr/>
        </p:nvSpPr>
        <p:spPr bwMode="auto">
          <a:xfrm>
            <a:off x="1587444"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1" name="Rectangle 10"/>
          <p:cNvSpPr>
            <a:spLocks noChangeArrowheads="1"/>
          </p:cNvSpPr>
          <p:nvPr/>
        </p:nvSpPr>
        <p:spPr bwMode="auto">
          <a:xfrm>
            <a:off x="1400051" y="1027259"/>
            <a:ext cx="405289" cy="511493"/>
          </a:xfrm>
          <a:prstGeom prst="rect">
            <a:avLst/>
          </a:prstGeom>
          <a:noFill/>
          <a:ln w="9525">
            <a:noFill/>
            <a:miter lim="800000"/>
            <a:headEnd/>
            <a:tailEnd/>
          </a:ln>
        </p:spPr>
        <p:txBody>
          <a:bodyPr wrap="square" lIns="0" tIns="0" rIns="0" bIns="0">
            <a:noAutofit/>
          </a:bodyPr>
          <a:lstStyle/>
          <a:p>
            <a:pPr algn="ctr"/>
            <a:r>
              <a:rPr lang="en-US" sz="525" dirty="0">
                <a:solidFill>
                  <a:srgbClr val="000000"/>
                </a:solidFill>
                <a:latin typeface="Arial Black" panose="020B0A04020102020204" pitchFamily="34" charset="0"/>
              </a:rPr>
              <a:t>26 Nov</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a:solidFill>
                  <a:srgbClr val="000000"/>
                </a:solidFill>
                <a:latin typeface="Arial" panose="020B0604020202020204" pitchFamily="34" charset="0"/>
              </a:rPr>
              <a:t>MC</a:t>
            </a:r>
          </a:p>
          <a:p>
            <a:pPr algn="ctr"/>
            <a:r>
              <a:rPr lang="en-US" sz="450" dirty="0">
                <a:solidFill>
                  <a:srgbClr val="000000"/>
                </a:solidFill>
                <a:latin typeface="Arial" panose="020B0604020202020204" pitchFamily="34" charset="0"/>
                <a:ea typeface="Times New Roman" panose="02020603050405020304" pitchFamily="18" charset="0"/>
              </a:rPr>
              <a:t>Final Determination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2" name="Flowchart: Decision 11"/>
          <p:cNvSpPr>
            <a:spLocks noChangeArrowheads="1"/>
          </p:cNvSpPr>
          <p:nvPr/>
        </p:nvSpPr>
        <p:spPr bwMode="auto">
          <a:xfrm>
            <a:off x="914611"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4" name="Flowchart: Decision 13"/>
          <p:cNvSpPr>
            <a:spLocks noChangeArrowheads="1"/>
          </p:cNvSpPr>
          <p:nvPr/>
        </p:nvSpPr>
        <p:spPr bwMode="auto">
          <a:xfrm>
            <a:off x="1846156"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5" name="Rectangle 14"/>
          <p:cNvSpPr>
            <a:spLocks noChangeArrowheads="1"/>
          </p:cNvSpPr>
          <p:nvPr/>
        </p:nvSpPr>
        <p:spPr bwMode="auto">
          <a:xfrm>
            <a:off x="1644921" y="1366566"/>
            <a:ext cx="460463" cy="261173"/>
          </a:xfrm>
          <a:prstGeom prst="rect">
            <a:avLst/>
          </a:prstGeom>
          <a:noFill/>
          <a:ln w="9525">
            <a:noFill/>
            <a:miter lim="800000"/>
            <a:headEnd/>
            <a:tailEnd/>
          </a:ln>
        </p:spPr>
        <p:txBody>
          <a:bodyPr wrap="square" lIns="0" tIns="0" rIns="0" bIns="0">
            <a:noAutofit/>
          </a:bodyPr>
          <a:lstStyle/>
          <a:p>
            <a:pPr algn="ctr"/>
            <a:r>
              <a:rPr lang="en-US" sz="525" dirty="0">
                <a:solidFill>
                  <a:srgbClr val="000000"/>
                </a:solidFill>
                <a:latin typeface="Arial Black" panose="020B0A04020102020204" pitchFamily="34" charset="0"/>
              </a:rPr>
              <a:t>17 Dec</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a:solidFill>
                  <a:srgbClr val="000000"/>
                </a:solidFill>
                <a:latin typeface="Arial" panose="020B0604020202020204" pitchFamily="34" charset="0"/>
              </a:rPr>
              <a:t>EN Final Determination</a:t>
            </a:r>
          </a:p>
          <a:p>
            <a:pPr algn="ctr"/>
            <a:r>
              <a:rPr lang="en-US" sz="450" dirty="0">
                <a:solidFill>
                  <a:srgbClr val="000000"/>
                </a:solidFill>
                <a:latin typeface="Arial" panose="020B0604020202020204" pitchFamily="34" charset="0"/>
                <a:ea typeface="Times New Roman" panose="02020603050405020304" pitchFamily="18" charset="0"/>
              </a:rPr>
              <a:t>MRP Draft Determination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6" name="Flowchart: Decision 15"/>
          <p:cNvSpPr>
            <a:spLocks noChangeArrowheads="1"/>
          </p:cNvSpPr>
          <p:nvPr/>
        </p:nvSpPr>
        <p:spPr bwMode="auto">
          <a:xfrm>
            <a:off x="2572436"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7" name="Rectangle 16"/>
          <p:cNvSpPr>
            <a:spLocks noChangeArrowheads="1"/>
          </p:cNvSpPr>
          <p:nvPr/>
        </p:nvSpPr>
        <p:spPr bwMode="auto">
          <a:xfrm>
            <a:off x="2316050" y="1023520"/>
            <a:ext cx="405289" cy="306756"/>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10 Mar</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a:solidFill>
                  <a:srgbClr val="000000"/>
                </a:solidFill>
                <a:latin typeface="Arial" panose="020B0604020202020204" pitchFamily="34" charset="0"/>
              </a:rPr>
              <a:t>MRP</a:t>
            </a:r>
          </a:p>
          <a:p>
            <a:pPr algn="ctr"/>
            <a:r>
              <a:rPr lang="en-US" sz="450" dirty="0">
                <a:solidFill>
                  <a:srgbClr val="000000"/>
                </a:solidFill>
                <a:latin typeface="Arial" panose="020B0604020202020204" pitchFamily="34" charset="0"/>
                <a:ea typeface="Times New Roman" panose="02020603050405020304" pitchFamily="18" charset="0"/>
              </a:rPr>
              <a:t>Final Determination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8" name="Flowchart: Decision 17"/>
          <p:cNvSpPr>
            <a:spLocks noChangeArrowheads="1"/>
          </p:cNvSpPr>
          <p:nvPr/>
        </p:nvSpPr>
        <p:spPr bwMode="auto">
          <a:xfrm>
            <a:off x="4137485"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9" name="Rectangle 18"/>
          <p:cNvSpPr>
            <a:spLocks noChangeArrowheads="1"/>
          </p:cNvSpPr>
          <p:nvPr/>
        </p:nvSpPr>
        <p:spPr bwMode="auto">
          <a:xfrm>
            <a:off x="3954719" y="1027259"/>
            <a:ext cx="399635" cy="363138"/>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1 </a:t>
            </a:r>
            <a:r>
              <a:rPr lang="en-AU" sz="525" dirty="0" smtClean="0">
                <a:solidFill>
                  <a:srgbClr val="000000"/>
                </a:solidFill>
                <a:latin typeface="Arial Black" panose="020B0A04020102020204" pitchFamily="34" charset="0"/>
              </a:rPr>
              <a:t>Sep</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a:solidFill>
                  <a:srgbClr val="000000"/>
                </a:solidFill>
                <a:latin typeface="Arial" panose="020B0604020202020204" pitchFamily="34" charset="0"/>
              </a:rPr>
              <a:t>EN &amp; MC &amp; MRP </a:t>
            </a:r>
          </a:p>
          <a:p>
            <a:pPr algn="ctr"/>
            <a:r>
              <a:rPr lang="en-US" sz="450" dirty="0">
                <a:solidFill>
                  <a:srgbClr val="000000"/>
                </a:solidFill>
                <a:latin typeface="Arial" panose="020B0604020202020204" pitchFamily="34" charset="0"/>
                <a:ea typeface="Times New Roman" panose="02020603050405020304" pitchFamily="18" charset="0"/>
              </a:rPr>
              <a:t>Procedures Published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20" name="Flowchart: Decision 19"/>
          <p:cNvSpPr>
            <a:spLocks noChangeArrowheads="1"/>
          </p:cNvSpPr>
          <p:nvPr/>
        </p:nvSpPr>
        <p:spPr bwMode="auto">
          <a:xfrm>
            <a:off x="5778476"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21" name="Rectangle 20"/>
          <p:cNvSpPr>
            <a:spLocks noChangeArrowheads="1"/>
          </p:cNvSpPr>
          <p:nvPr/>
        </p:nvSpPr>
        <p:spPr bwMode="auto">
          <a:xfrm>
            <a:off x="5549878" y="1011357"/>
            <a:ext cx="488229" cy="511493"/>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1 Mar</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rPr>
              <a:t>MC </a:t>
            </a:r>
            <a:endParaRPr lang="en-US" sz="450" dirty="0">
              <a:solidFill>
                <a:srgbClr val="000000"/>
              </a:solidFill>
              <a:latin typeface="Arial" panose="020B0604020202020204" pitchFamily="34" charset="0"/>
            </a:endParaRPr>
          </a:p>
          <a:p>
            <a:pPr algn="ctr"/>
            <a:r>
              <a:rPr lang="en-US" sz="450" dirty="0" smtClean="0">
                <a:solidFill>
                  <a:srgbClr val="000000"/>
                </a:solidFill>
                <a:latin typeface="Arial" panose="020B0604020202020204" pitchFamily="34" charset="0"/>
                <a:ea typeface="Times New Roman" panose="02020603050405020304" pitchFamily="18" charset="0"/>
              </a:rPr>
              <a:t>Registration &amp; EN MSL and Accreditation Documentation </a:t>
            </a:r>
            <a:r>
              <a:rPr lang="en-US" sz="450" dirty="0">
                <a:solidFill>
                  <a:srgbClr val="000000"/>
                </a:solidFill>
                <a:latin typeface="Arial" panose="020B0604020202020204" pitchFamily="34" charset="0"/>
                <a:ea typeface="Times New Roman" panose="02020603050405020304" pitchFamily="18" charset="0"/>
              </a:rPr>
              <a:t>Published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22" name="Flowchart: Decision 21"/>
          <p:cNvSpPr>
            <a:spLocks noChangeArrowheads="1"/>
          </p:cNvSpPr>
          <p:nvPr/>
        </p:nvSpPr>
        <p:spPr bwMode="auto">
          <a:xfrm>
            <a:off x="8241261"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23" name="Rectangle 22"/>
          <p:cNvSpPr>
            <a:spLocks noChangeArrowheads="1"/>
          </p:cNvSpPr>
          <p:nvPr/>
        </p:nvSpPr>
        <p:spPr bwMode="auto">
          <a:xfrm>
            <a:off x="7930806" y="1027259"/>
            <a:ext cx="716826" cy="51149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 </a:t>
            </a:r>
            <a:r>
              <a:rPr lang="en-AU" sz="525" dirty="0">
                <a:solidFill>
                  <a:srgbClr val="000000"/>
                </a:solidFill>
                <a:latin typeface="Arial Black" panose="020B0A04020102020204" pitchFamily="34" charset="0"/>
              </a:rPr>
              <a:t>Dec</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a:solidFill>
                  <a:srgbClr val="000000"/>
                </a:solidFill>
                <a:latin typeface="Arial" panose="020B0604020202020204" pitchFamily="34" charset="0"/>
              </a:rPr>
              <a:t>EN &amp; MC &amp; </a:t>
            </a:r>
            <a:r>
              <a:rPr lang="en-US" sz="450" dirty="0" smtClean="0">
                <a:solidFill>
                  <a:srgbClr val="000000"/>
                </a:solidFill>
                <a:latin typeface="Arial" panose="020B0604020202020204" pitchFamily="34" charset="0"/>
              </a:rPr>
              <a:t>MRP &amp; B2B</a:t>
            </a:r>
            <a:endParaRPr lang="en-US" sz="450" dirty="0">
              <a:solidFill>
                <a:srgbClr val="000000"/>
              </a:solidFill>
              <a:latin typeface="Arial" panose="020B0604020202020204" pitchFamily="34" charset="0"/>
            </a:endParaRPr>
          </a:p>
          <a:p>
            <a:pPr algn="ctr"/>
            <a:r>
              <a:rPr lang="en-US" sz="450" dirty="0">
                <a:solidFill>
                  <a:srgbClr val="000000"/>
                </a:solidFill>
                <a:latin typeface="Arial" panose="020B0604020202020204" pitchFamily="34" charset="0"/>
                <a:ea typeface="Times New Roman" panose="02020603050405020304" pitchFamily="18" charset="0"/>
              </a:rPr>
              <a:t>Effective Date (Go-Live</a:t>
            </a:r>
            <a:r>
              <a:rPr lang="en-US" sz="450" dirty="0" smtClean="0">
                <a:solidFill>
                  <a:srgbClr val="000000"/>
                </a:solidFill>
                <a:latin typeface="Arial" panose="020B0604020202020204" pitchFamily="34" charset="0"/>
                <a:ea typeface="Times New Roman" panose="02020603050405020304" pitchFamily="18" charset="0"/>
              </a:rPr>
              <a:t>)</a:t>
            </a:r>
          </a:p>
          <a:p>
            <a:pPr algn="ctr"/>
            <a:endParaRPr lang="en-US" sz="450" dirty="0" smtClean="0">
              <a:solidFill>
                <a:srgbClr val="000000"/>
              </a:solidFill>
              <a:latin typeface="Arial" panose="020B0604020202020204" pitchFamily="34" charset="0"/>
              <a:ea typeface="Times New Roman" panose="02020603050405020304" pitchFamily="18" charset="0"/>
            </a:endParaRPr>
          </a:p>
          <a:p>
            <a:pPr algn="ctr"/>
            <a:r>
              <a:rPr lang="en-US" sz="450" dirty="0" smtClean="0">
                <a:solidFill>
                  <a:srgbClr val="000000"/>
                </a:solidFill>
                <a:latin typeface="Arial" panose="020B0604020202020204" pitchFamily="34" charset="0"/>
                <a:ea typeface="Times New Roman" panose="02020603050405020304" pitchFamily="18" charset="0"/>
              </a:rPr>
              <a:t>DNSPs &amp; Retailers to publish amended standard contracts</a:t>
            </a:r>
            <a:endParaRPr lang="en-AU" sz="450" dirty="0">
              <a:solidFill>
                <a:prstClr val="black"/>
              </a:solidFill>
              <a:latin typeface="Times New Roman" panose="02020603050405020304" pitchFamily="18" charset="0"/>
              <a:ea typeface="Times New Roman" panose="02020603050405020304" pitchFamily="18" charset="0"/>
            </a:endParaRPr>
          </a:p>
        </p:txBody>
      </p:sp>
      <p:cxnSp>
        <p:nvCxnSpPr>
          <p:cNvPr id="25" name="Straight Connector 24"/>
          <p:cNvCxnSpPr/>
          <p:nvPr/>
        </p:nvCxnSpPr>
        <p:spPr>
          <a:xfrm>
            <a:off x="1873091" y="1000319"/>
            <a:ext cx="0" cy="31044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6" name="Rectangle 3"/>
          <p:cNvSpPr>
            <a:spLocks noChangeArrowheads="1"/>
          </p:cNvSpPr>
          <p:nvPr/>
        </p:nvSpPr>
        <p:spPr bwMode="auto">
          <a:xfrm>
            <a:off x="1523353" y="6680021"/>
            <a:ext cx="185141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a:solidFill>
                  <a:prstClr val="black"/>
                </a:solidFill>
                <a:ea typeface="Calibri" panose="020F0502020204030204" pitchFamily="34" charset="0"/>
                <a:cs typeface="Times New Roman" panose="02020603050405020304" pitchFamily="18" charset="0"/>
              </a:rPr>
              <a:t>EN = Embedded </a:t>
            </a:r>
            <a:r>
              <a:rPr lang="en-AU" altLang="en-US" sz="450" dirty="0" smtClean="0">
                <a:solidFill>
                  <a:prstClr val="black"/>
                </a:solidFill>
                <a:ea typeface="Calibri" panose="020F0502020204030204" pitchFamily="34" charset="0"/>
                <a:cs typeface="Times New Roman" panose="02020603050405020304" pitchFamily="18" charset="0"/>
              </a:rPr>
              <a:t>Network, MRP </a:t>
            </a:r>
            <a:r>
              <a:rPr lang="en-AU" altLang="en-US" sz="450" dirty="0">
                <a:solidFill>
                  <a:prstClr val="black"/>
                </a:solidFill>
                <a:ea typeface="Calibri" panose="020F0502020204030204" pitchFamily="34" charset="0"/>
                <a:cs typeface="Times New Roman" panose="02020603050405020304" pitchFamily="18" charset="0"/>
              </a:rPr>
              <a:t>= </a:t>
            </a:r>
            <a:r>
              <a:rPr lang="en-AU" altLang="en-US" sz="450" dirty="0" smtClean="0">
                <a:solidFill>
                  <a:prstClr val="black"/>
                </a:solidFill>
                <a:ea typeface="Calibri" panose="020F0502020204030204" pitchFamily="34" charset="0"/>
                <a:cs typeface="Times New Roman" panose="02020603050405020304" pitchFamily="18" charset="0"/>
              </a:rPr>
              <a:t>Meter </a:t>
            </a:r>
            <a:r>
              <a:rPr lang="en-AU" altLang="en-US" sz="450" dirty="0">
                <a:solidFill>
                  <a:prstClr val="black"/>
                </a:solidFill>
                <a:ea typeface="Calibri" panose="020F0502020204030204" pitchFamily="34" charset="0"/>
                <a:cs typeface="Times New Roman" panose="02020603050405020304" pitchFamily="18" charset="0"/>
              </a:rPr>
              <a:t>Replacement Processes</a:t>
            </a:r>
          </a:p>
        </p:txBody>
      </p:sp>
      <p:sp>
        <p:nvSpPr>
          <p:cNvPr id="27" name="Rectangle 3"/>
          <p:cNvSpPr>
            <a:spLocks noChangeArrowheads="1"/>
          </p:cNvSpPr>
          <p:nvPr/>
        </p:nvSpPr>
        <p:spPr bwMode="auto">
          <a:xfrm>
            <a:off x="3212311" y="6680021"/>
            <a:ext cx="177378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a:solidFill>
                  <a:prstClr val="black"/>
                </a:solidFill>
                <a:ea typeface="Calibri" panose="020F0502020204030204" pitchFamily="34" charset="0"/>
                <a:cs typeface="Times New Roman" panose="02020603050405020304" pitchFamily="18" charset="0"/>
              </a:rPr>
              <a:t>MC = Metering </a:t>
            </a:r>
            <a:r>
              <a:rPr lang="en-AU" altLang="en-US" sz="450" dirty="0" smtClean="0">
                <a:solidFill>
                  <a:prstClr val="black"/>
                </a:solidFill>
                <a:ea typeface="Calibri" panose="020F0502020204030204" pitchFamily="34" charset="0"/>
                <a:cs typeface="Times New Roman" panose="02020603050405020304" pitchFamily="18" charset="0"/>
              </a:rPr>
              <a:t>Competition, SMP </a:t>
            </a:r>
            <a:r>
              <a:rPr lang="en-AU" altLang="en-US" sz="450" dirty="0">
                <a:solidFill>
                  <a:prstClr val="black"/>
                </a:solidFill>
                <a:ea typeface="Calibri" panose="020F0502020204030204" pitchFamily="34" charset="0"/>
                <a:cs typeface="Times New Roman" panose="02020603050405020304" pitchFamily="18" charset="0"/>
              </a:rPr>
              <a:t>= Shared Market Protocols</a:t>
            </a:r>
          </a:p>
        </p:txBody>
      </p:sp>
      <p:sp>
        <p:nvSpPr>
          <p:cNvPr id="31" name="Flowchart: Decision 30"/>
          <p:cNvSpPr>
            <a:spLocks noChangeArrowheads="1"/>
          </p:cNvSpPr>
          <p:nvPr/>
        </p:nvSpPr>
        <p:spPr bwMode="auto">
          <a:xfrm>
            <a:off x="1222747"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32" name="Rectangle 31"/>
          <p:cNvSpPr>
            <a:spLocks noChangeArrowheads="1"/>
          </p:cNvSpPr>
          <p:nvPr/>
        </p:nvSpPr>
        <p:spPr bwMode="auto">
          <a:xfrm>
            <a:off x="1015156" y="1366566"/>
            <a:ext cx="427256" cy="371687"/>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Oct</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a:solidFill>
                  <a:srgbClr val="000000"/>
                </a:solidFill>
                <a:latin typeface="Arial" panose="020B0604020202020204" pitchFamily="34" charset="0"/>
              </a:rPr>
              <a:t>SMP Advice published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4985" y="1963912"/>
            <a:ext cx="1151094" cy="19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00" dirty="0" smtClean="0">
                <a:solidFill>
                  <a:prstClr val="white"/>
                </a:solidFill>
              </a:rPr>
              <a:t>EN/MC/MRP WP </a:t>
            </a:r>
            <a:r>
              <a:rPr lang="en-AU" sz="500" dirty="0">
                <a:solidFill>
                  <a:prstClr val="white"/>
                </a:solidFill>
              </a:rPr>
              <a:t>1 Procedure Consultation</a:t>
            </a:r>
          </a:p>
        </p:txBody>
      </p:sp>
      <p:sp>
        <p:nvSpPr>
          <p:cNvPr id="36" name="Rectangle 35"/>
          <p:cNvSpPr/>
          <p:nvPr/>
        </p:nvSpPr>
        <p:spPr>
          <a:xfrm>
            <a:off x="3226693" y="2215791"/>
            <a:ext cx="1314655" cy="198000"/>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500" dirty="0" smtClean="0">
                <a:solidFill>
                  <a:prstClr val="black"/>
                </a:solidFill>
              </a:rPr>
              <a:t>EN/MC/MRP </a:t>
            </a:r>
            <a:r>
              <a:rPr lang="en-AU" sz="500" dirty="0">
                <a:solidFill>
                  <a:prstClr val="black"/>
                </a:solidFill>
              </a:rPr>
              <a:t>Package 2 Development</a:t>
            </a:r>
          </a:p>
        </p:txBody>
      </p:sp>
      <p:sp>
        <p:nvSpPr>
          <p:cNvPr id="37" name="Rectangle 36"/>
          <p:cNvSpPr/>
          <p:nvPr/>
        </p:nvSpPr>
        <p:spPr>
          <a:xfrm>
            <a:off x="4541348" y="2215791"/>
            <a:ext cx="1254063" cy="19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00" dirty="0" smtClean="0">
                <a:solidFill>
                  <a:prstClr val="white"/>
                </a:solidFill>
              </a:rPr>
              <a:t>EN/MC/MRP WP 2</a:t>
            </a:r>
          </a:p>
          <a:p>
            <a:pPr algn="ctr"/>
            <a:r>
              <a:rPr lang="en-AU" sz="500" dirty="0" smtClean="0">
                <a:solidFill>
                  <a:prstClr val="white"/>
                </a:solidFill>
              </a:rPr>
              <a:t>Procedure </a:t>
            </a:r>
            <a:r>
              <a:rPr lang="en-AU" sz="500" dirty="0">
                <a:solidFill>
                  <a:prstClr val="white"/>
                </a:solidFill>
              </a:rPr>
              <a:t>Consultation</a:t>
            </a:r>
          </a:p>
        </p:txBody>
      </p:sp>
      <p:sp>
        <p:nvSpPr>
          <p:cNvPr id="45" name="Rectangle 3"/>
          <p:cNvSpPr>
            <a:spLocks noChangeArrowheads="1"/>
          </p:cNvSpPr>
          <p:nvPr/>
        </p:nvSpPr>
        <p:spPr bwMode="auto">
          <a:xfrm>
            <a:off x="6814407" y="6680021"/>
            <a:ext cx="235263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a:solidFill>
                  <a:prstClr val="black"/>
                </a:solidFill>
                <a:ea typeface="Calibri" panose="020F0502020204030204" pitchFamily="34" charset="0"/>
                <a:cs typeface="Times New Roman" panose="02020603050405020304" pitchFamily="18" charset="0"/>
              </a:rPr>
              <a:t>For detailed meeting schedule and agendas, see </a:t>
            </a:r>
            <a:r>
              <a:rPr lang="en-AU" altLang="en-US" sz="450" dirty="0" smtClean="0">
                <a:solidFill>
                  <a:prstClr val="black"/>
                </a:solidFill>
                <a:ea typeface="Calibri" panose="020F0502020204030204" pitchFamily="34" charset="0"/>
                <a:cs typeface="Times New Roman" panose="02020603050405020304" pitchFamily="18" charset="0"/>
              </a:rPr>
              <a:t>the </a:t>
            </a:r>
            <a:r>
              <a:rPr lang="en-AU" altLang="en-US" sz="450" dirty="0">
                <a:solidFill>
                  <a:prstClr val="black"/>
                </a:solidFill>
                <a:ea typeface="Calibri" panose="020F0502020204030204" pitchFamily="34" charset="0"/>
                <a:cs typeface="Times New Roman" panose="02020603050405020304" pitchFamily="18" charset="0"/>
                <a:hlinkClick r:id="rId8"/>
              </a:rPr>
              <a:t>2016 industry meeting schedule. </a:t>
            </a:r>
            <a:endParaRPr lang="en-AU" altLang="en-US" sz="450" dirty="0">
              <a:solidFill>
                <a:prstClr val="black"/>
              </a:solidFill>
              <a:ea typeface="Calibri" panose="020F0502020204030204" pitchFamily="34" charset="0"/>
              <a:cs typeface="Times New Roman" panose="02020603050405020304" pitchFamily="18" charset="0"/>
            </a:endParaRPr>
          </a:p>
        </p:txBody>
      </p:sp>
      <p:sp>
        <p:nvSpPr>
          <p:cNvPr id="56" name="Rectangle 55"/>
          <p:cNvSpPr/>
          <p:nvPr/>
        </p:nvSpPr>
        <p:spPr>
          <a:xfrm>
            <a:off x="5492765" y="2478023"/>
            <a:ext cx="1030107" cy="198000"/>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500" dirty="0" smtClean="0">
                <a:solidFill>
                  <a:prstClr val="black"/>
                </a:solidFill>
              </a:rPr>
              <a:t>Package </a:t>
            </a:r>
            <a:r>
              <a:rPr lang="en-AU" sz="500" dirty="0">
                <a:solidFill>
                  <a:prstClr val="black"/>
                </a:solidFill>
              </a:rPr>
              <a:t>3 </a:t>
            </a:r>
            <a:r>
              <a:rPr lang="en-AU" sz="500" dirty="0" smtClean="0">
                <a:solidFill>
                  <a:prstClr val="black"/>
                </a:solidFill>
              </a:rPr>
              <a:t>‘As Built’ Development</a:t>
            </a:r>
            <a:endParaRPr lang="en-AU" sz="500" dirty="0">
              <a:solidFill>
                <a:prstClr val="black"/>
              </a:solidFill>
            </a:endParaRPr>
          </a:p>
        </p:txBody>
      </p:sp>
      <p:sp>
        <p:nvSpPr>
          <p:cNvPr id="57" name="Rectangle 56"/>
          <p:cNvSpPr/>
          <p:nvPr/>
        </p:nvSpPr>
        <p:spPr>
          <a:xfrm>
            <a:off x="6539897" y="2478023"/>
            <a:ext cx="896484" cy="19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00" dirty="0" smtClean="0">
                <a:solidFill>
                  <a:prstClr val="white"/>
                </a:solidFill>
              </a:rPr>
              <a:t> WP </a:t>
            </a:r>
            <a:r>
              <a:rPr lang="en-AU" sz="500" dirty="0">
                <a:solidFill>
                  <a:prstClr val="white"/>
                </a:solidFill>
              </a:rPr>
              <a:t>3 </a:t>
            </a:r>
            <a:r>
              <a:rPr lang="en-AU" sz="500" dirty="0" smtClean="0">
                <a:solidFill>
                  <a:prstClr val="white"/>
                </a:solidFill>
              </a:rPr>
              <a:t>&amp; ‘As built’ Procedure Consultation</a:t>
            </a:r>
            <a:endParaRPr lang="en-AU" sz="500" dirty="0">
              <a:solidFill>
                <a:prstClr val="white"/>
              </a:solidFill>
            </a:endParaRPr>
          </a:p>
        </p:txBody>
      </p:sp>
      <p:sp>
        <p:nvSpPr>
          <p:cNvPr id="50" name="TextBox 49"/>
          <p:cNvSpPr txBox="1"/>
          <p:nvPr/>
        </p:nvSpPr>
        <p:spPr>
          <a:xfrm rot="5400000">
            <a:off x="31560" y="2057713"/>
            <a:ext cx="553998" cy="360782"/>
          </a:xfrm>
          <a:prstGeom prst="rect">
            <a:avLst/>
          </a:prstGeom>
          <a:noFill/>
        </p:spPr>
        <p:txBody>
          <a:bodyPr vert="vert270" wrap="square" rtlCol="0">
            <a:spAutoFit/>
          </a:bodyPr>
          <a:lstStyle/>
          <a:p>
            <a:r>
              <a:rPr lang="en-AU" sz="800" dirty="0" smtClean="0">
                <a:solidFill>
                  <a:prstClr val="black"/>
                </a:solidFill>
              </a:rPr>
              <a:t>MC / </a:t>
            </a:r>
          </a:p>
          <a:p>
            <a:r>
              <a:rPr lang="en-AU" sz="800" dirty="0" smtClean="0">
                <a:solidFill>
                  <a:prstClr val="black"/>
                </a:solidFill>
              </a:rPr>
              <a:t>EN /</a:t>
            </a:r>
          </a:p>
          <a:p>
            <a:r>
              <a:rPr lang="en-AU" sz="800" dirty="0" smtClean="0">
                <a:solidFill>
                  <a:prstClr val="black"/>
                </a:solidFill>
              </a:rPr>
              <a:t>MRP</a:t>
            </a:r>
            <a:endParaRPr lang="en-AU" sz="800" dirty="0">
              <a:solidFill>
                <a:prstClr val="black"/>
              </a:solidFill>
            </a:endParaRPr>
          </a:p>
        </p:txBody>
      </p:sp>
      <p:cxnSp>
        <p:nvCxnSpPr>
          <p:cNvPr id="102" name="Straight Connector 101"/>
          <p:cNvCxnSpPr/>
          <p:nvPr/>
        </p:nvCxnSpPr>
        <p:spPr>
          <a:xfrm flipH="1">
            <a:off x="3807867" y="1000319"/>
            <a:ext cx="100884" cy="30759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70" name="Flowchart: Decision 169"/>
          <p:cNvSpPr>
            <a:spLocks noChangeArrowheads="1"/>
          </p:cNvSpPr>
          <p:nvPr/>
        </p:nvSpPr>
        <p:spPr bwMode="auto">
          <a:xfrm>
            <a:off x="3590281"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71" name="Rectangle 170"/>
          <p:cNvSpPr>
            <a:spLocks noChangeArrowheads="1"/>
          </p:cNvSpPr>
          <p:nvPr/>
        </p:nvSpPr>
        <p:spPr bwMode="auto">
          <a:xfrm>
            <a:off x="3411696" y="1027259"/>
            <a:ext cx="381083" cy="256578"/>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30 Jun</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rPr>
              <a:t>SMP Final Determination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72" name="Rectangle 171"/>
          <p:cNvSpPr>
            <a:spLocks noChangeArrowheads="1"/>
          </p:cNvSpPr>
          <p:nvPr/>
        </p:nvSpPr>
        <p:spPr bwMode="auto">
          <a:xfrm>
            <a:off x="3398818" y="1366566"/>
            <a:ext cx="561042" cy="450724"/>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1 </a:t>
            </a:r>
            <a:r>
              <a:rPr lang="en-AU" sz="525" dirty="0" smtClean="0">
                <a:solidFill>
                  <a:srgbClr val="000000"/>
                </a:solidFill>
                <a:latin typeface="Arial Black" panose="020B0A04020102020204" pitchFamily="34" charset="0"/>
              </a:rPr>
              <a:t>Aug</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rPr>
              <a:t>IEC Election Procedures Finalised</a:t>
            </a:r>
          </a:p>
          <a:p>
            <a:pPr algn="ctr"/>
            <a:r>
              <a:rPr lang="en-US" sz="450" dirty="0" smtClean="0">
                <a:solidFill>
                  <a:srgbClr val="000000"/>
                </a:solidFill>
                <a:latin typeface="Arial" panose="020B0604020202020204" pitchFamily="34" charset="0"/>
                <a:ea typeface="Times New Roman" panose="02020603050405020304" pitchFamily="18" charset="0"/>
              </a:rPr>
              <a:t>MC B2B Recommendation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74" name="Flowchart: Decision 173"/>
          <p:cNvSpPr>
            <a:spLocks noChangeArrowheads="1"/>
          </p:cNvSpPr>
          <p:nvPr/>
        </p:nvSpPr>
        <p:spPr bwMode="auto">
          <a:xfrm>
            <a:off x="3891662"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76" name="Flowchart: Decision 175"/>
          <p:cNvSpPr>
            <a:spLocks noChangeArrowheads="1"/>
          </p:cNvSpPr>
          <p:nvPr/>
        </p:nvSpPr>
        <p:spPr bwMode="auto">
          <a:xfrm>
            <a:off x="8243634" y="489928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77" name="Rectangle 176"/>
          <p:cNvSpPr>
            <a:spLocks noChangeArrowheads="1"/>
          </p:cNvSpPr>
          <p:nvPr/>
        </p:nvSpPr>
        <p:spPr bwMode="auto">
          <a:xfrm>
            <a:off x="3983723" y="1398316"/>
            <a:ext cx="351732" cy="365417"/>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 Sep</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rPr>
              <a:t>IEC Election Complete - IEC Formed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73" name="Flowchart: Decision 172"/>
          <p:cNvSpPr>
            <a:spLocks noChangeArrowheads="1"/>
          </p:cNvSpPr>
          <p:nvPr/>
        </p:nvSpPr>
        <p:spPr bwMode="auto">
          <a:xfrm>
            <a:off x="6351841"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78" name="Rectangle 177"/>
          <p:cNvSpPr>
            <a:spLocks noChangeArrowheads="1"/>
          </p:cNvSpPr>
          <p:nvPr/>
        </p:nvSpPr>
        <p:spPr bwMode="auto">
          <a:xfrm>
            <a:off x="6089232" y="1366566"/>
            <a:ext cx="553725" cy="317987"/>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 May</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rPr>
              <a:t>B2B – IEC recommends B2B Procedures Finalised</a:t>
            </a:r>
            <a:endParaRPr lang="en-AU" sz="450" dirty="0">
              <a:solidFill>
                <a:prstClr val="black"/>
              </a:solidFill>
              <a:latin typeface="Times New Roman" panose="02020603050405020304" pitchFamily="18" charset="0"/>
              <a:ea typeface="Times New Roman" panose="02020603050405020304" pitchFamily="18" charset="0"/>
            </a:endParaRPr>
          </a:p>
        </p:txBody>
      </p:sp>
      <p:cxnSp>
        <p:nvCxnSpPr>
          <p:cNvPr id="179" name="Straight Connector 178"/>
          <p:cNvCxnSpPr/>
          <p:nvPr/>
        </p:nvCxnSpPr>
        <p:spPr>
          <a:xfrm>
            <a:off x="6369889" y="1000319"/>
            <a:ext cx="0" cy="31044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84" name="Flowchart: Decision 183"/>
          <p:cNvSpPr>
            <a:spLocks noChangeArrowheads="1"/>
          </p:cNvSpPr>
          <p:nvPr/>
        </p:nvSpPr>
        <p:spPr bwMode="auto">
          <a:xfrm>
            <a:off x="2867065"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85" name="Rectangle 184"/>
          <p:cNvSpPr>
            <a:spLocks noChangeArrowheads="1"/>
          </p:cNvSpPr>
          <p:nvPr/>
        </p:nvSpPr>
        <p:spPr bwMode="auto">
          <a:xfrm>
            <a:off x="2696616" y="1023520"/>
            <a:ext cx="381083" cy="51149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07 Apr</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rPr>
              <a:t>SMP Draft Determination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96" name="Flowchart: Decision 195"/>
          <p:cNvSpPr>
            <a:spLocks noChangeArrowheads="1"/>
          </p:cNvSpPr>
          <p:nvPr/>
        </p:nvSpPr>
        <p:spPr bwMode="auto">
          <a:xfrm>
            <a:off x="4994099"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97" name="Rectangle 196"/>
          <p:cNvSpPr>
            <a:spLocks noChangeArrowheads="1"/>
          </p:cNvSpPr>
          <p:nvPr/>
        </p:nvSpPr>
        <p:spPr bwMode="auto">
          <a:xfrm>
            <a:off x="4761649" y="1011357"/>
            <a:ext cx="480017" cy="511493"/>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1 </a:t>
            </a:r>
            <a:r>
              <a:rPr lang="en-AU" sz="525" dirty="0" smtClean="0">
                <a:solidFill>
                  <a:srgbClr val="000000"/>
                </a:solidFill>
                <a:latin typeface="Arial Black" panose="020B0A04020102020204" pitchFamily="34" charset="0"/>
              </a:rPr>
              <a:t>Dec</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ea typeface="Times New Roman" panose="02020603050405020304" pitchFamily="18" charset="0"/>
              </a:rPr>
              <a:t>MC &amp; EN Ring</a:t>
            </a:r>
            <a:r>
              <a:rPr lang="en-AU" sz="450" dirty="0" smtClean="0">
                <a:solidFill>
                  <a:srgbClr val="000000"/>
                </a:solidFill>
                <a:latin typeface="Arial" panose="020B0604020202020204" pitchFamily="34" charset="0"/>
                <a:ea typeface="Times New Roman" panose="02020603050405020304" pitchFamily="18" charset="0"/>
              </a:rPr>
              <a:t> </a:t>
            </a:r>
            <a:r>
              <a:rPr lang="en-AU" sz="450" dirty="0">
                <a:solidFill>
                  <a:srgbClr val="000000"/>
                </a:solidFill>
                <a:latin typeface="Arial" panose="020B0604020202020204" pitchFamily="34" charset="0"/>
                <a:ea typeface="Times New Roman" panose="02020603050405020304" pitchFamily="18" charset="0"/>
              </a:rPr>
              <a:t>fencing and network exemption guidelines</a:t>
            </a:r>
          </a:p>
        </p:txBody>
      </p:sp>
      <p:sp>
        <p:nvSpPr>
          <p:cNvPr id="198" name="Rectangle 197"/>
          <p:cNvSpPr>
            <a:spLocks noChangeArrowheads="1"/>
          </p:cNvSpPr>
          <p:nvPr/>
        </p:nvSpPr>
        <p:spPr bwMode="auto">
          <a:xfrm>
            <a:off x="7225529" y="1027259"/>
            <a:ext cx="475377" cy="51149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 Sep</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a:solidFill>
                  <a:srgbClr val="000000"/>
                </a:solidFill>
                <a:latin typeface="Arial" panose="020B0604020202020204" pitchFamily="34" charset="0"/>
              </a:rPr>
              <a:t>DNSPs to publish standard terms and conditions on which it will act as the initial Metering </a:t>
            </a:r>
            <a:r>
              <a:rPr lang="en-AU" sz="450" dirty="0" smtClean="0">
                <a:solidFill>
                  <a:srgbClr val="000000"/>
                </a:solidFill>
                <a:latin typeface="Arial" panose="020B0604020202020204" pitchFamily="34" charset="0"/>
              </a:rPr>
              <a:t>Coordinator</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99" name="Flowchart: Decision 198"/>
          <p:cNvSpPr>
            <a:spLocks noChangeArrowheads="1"/>
          </p:cNvSpPr>
          <p:nvPr/>
        </p:nvSpPr>
        <p:spPr bwMode="auto">
          <a:xfrm>
            <a:off x="7415567"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215" name="Rectangle 214"/>
          <p:cNvSpPr/>
          <p:nvPr/>
        </p:nvSpPr>
        <p:spPr>
          <a:xfrm>
            <a:off x="3898856" y="4679520"/>
            <a:ext cx="2986241" cy="198000"/>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550" dirty="0" smtClean="0">
                <a:solidFill>
                  <a:prstClr val="black"/>
                </a:solidFill>
              </a:rPr>
              <a:t>AEMO Requirements</a:t>
            </a:r>
            <a:endParaRPr lang="en-AU" sz="550" dirty="0">
              <a:solidFill>
                <a:prstClr val="black"/>
              </a:solidFill>
            </a:endParaRPr>
          </a:p>
        </p:txBody>
      </p:sp>
      <p:sp>
        <p:nvSpPr>
          <p:cNvPr id="212" name="Rectangle 211"/>
          <p:cNvSpPr/>
          <p:nvPr/>
        </p:nvSpPr>
        <p:spPr>
          <a:xfrm>
            <a:off x="3003044" y="2810496"/>
            <a:ext cx="1237007" cy="20999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500" dirty="0" smtClean="0">
                <a:solidFill>
                  <a:prstClr val="black"/>
                </a:solidFill>
              </a:rPr>
              <a:t>SMP Conceptual  IT Designs  </a:t>
            </a:r>
            <a:endParaRPr lang="en-AU" sz="500" dirty="0">
              <a:solidFill>
                <a:prstClr val="black"/>
              </a:solidFill>
            </a:endParaRPr>
          </a:p>
        </p:txBody>
      </p:sp>
      <p:cxnSp>
        <p:nvCxnSpPr>
          <p:cNvPr id="175" name="Straight Connector 174"/>
          <p:cNvCxnSpPr/>
          <p:nvPr/>
        </p:nvCxnSpPr>
        <p:spPr>
          <a:xfrm>
            <a:off x="1250303" y="1012964"/>
            <a:ext cx="0" cy="31044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4637681" y="3071808"/>
            <a:ext cx="1259842" cy="1961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00" dirty="0" smtClean="0">
                <a:solidFill>
                  <a:prstClr val="white"/>
                </a:solidFill>
              </a:rPr>
              <a:t>SMP B2B </a:t>
            </a:r>
            <a:r>
              <a:rPr lang="en-AU" sz="500" dirty="0">
                <a:solidFill>
                  <a:prstClr val="white"/>
                </a:solidFill>
              </a:rPr>
              <a:t>Procedure </a:t>
            </a:r>
            <a:r>
              <a:rPr lang="en-AU" sz="500" dirty="0" smtClean="0">
                <a:solidFill>
                  <a:prstClr val="white"/>
                </a:solidFill>
              </a:rPr>
              <a:t>Consultation</a:t>
            </a:r>
            <a:endParaRPr lang="en-AU" sz="500" dirty="0">
              <a:solidFill>
                <a:prstClr val="white"/>
              </a:solidFill>
            </a:endParaRPr>
          </a:p>
        </p:txBody>
      </p:sp>
      <p:sp>
        <p:nvSpPr>
          <p:cNvPr id="207" name="Rectangle 206"/>
          <p:cNvSpPr/>
          <p:nvPr/>
        </p:nvSpPr>
        <p:spPr>
          <a:xfrm>
            <a:off x="3640225" y="5762662"/>
            <a:ext cx="274307" cy="198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AU" sz="450" dirty="0">
              <a:solidFill>
                <a:prstClr val="white"/>
              </a:solidFill>
            </a:endParaRPr>
          </a:p>
        </p:txBody>
      </p:sp>
      <p:sp>
        <p:nvSpPr>
          <p:cNvPr id="216" name="Rectangle 215"/>
          <p:cNvSpPr/>
          <p:nvPr/>
        </p:nvSpPr>
        <p:spPr>
          <a:xfrm>
            <a:off x="3481237" y="6019767"/>
            <a:ext cx="417620" cy="198000"/>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550" dirty="0" smtClean="0">
                <a:solidFill>
                  <a:prstClr val="black"/>
                </a:solidFill>
              </a:rPr>
              <a:t>TRANS IEC</a:t>
            </a:r>
            <a:endParaRPr lang="en-AU" sz="550" dirty="0">
              <a:solidFill>
                <a:prstClr val="black"/>
              </a:solidFill>
            </a:endParaRPr>
          </a:p>
        </p:txBody>
      </p:sp>
      <p:sp>
        <p:nvSpPr>
          <p:cNvPr id="3" name="TextBox 2"/>
          <p:cNvSpPr txBox="1"/>
          <p:nvPr/>
        </p:nvSpPr>
        <p:spPr>
          <a:xfrm>
            <a:off x="3679069" y="5781585"/>
            <a:ext cx="238546" cy="169277"/>
          </a:xfrm>
          <a:prstGeom prst="rect">
            <a:avLst/>
          </a:prstGeom>
          <a:noFill/>
        </p:spPr>
        <p:txBody>
          <a:bodyPr wrap="square" lIns="0" tIns="0" rIns="0" bIns="0" rtlCol="0">
            <a:spAutoFit/>
          </a:bodyPr>
          <a:lstStyle/>
          <a:p>
            <a:r>
              <a:rPr lang="en-AU" sz="550" dirty="0" smtClean="0">
                <a:solidFill>
                  <a:prstClr val="black"/>
                </a:solidFill>
              </a:rPr>
              <a:t>IEC Election</a:t>
            </a:r>
            <a:endParaRPr lang="en-AU" sz="550" dirty="0">
              <a:solidFill>
                <a:prstClr val="black"/>
              </a:solidFill>
            </a:endParaRPr>
          </a:p>
        </p:txBody>
      </p:sp>
      <p:sp>
        <p:nvSpPr>
          <p:cNvPr id="187" name="Rectangle 186"/>
          <p:cNvSpPr/>
          <p:nvPr/>
        </p:nvSpPr>
        <p:spPr>
          <a:xfrm>
            <a:off x="2978476" y="5762662"/>
            <a:ext cx="646801" cy="198000"/>
          </a:xfrm>
          <a:prstGeom prst="rect">
            <a:avLst/>
          </a:prstGeom>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endParaRPr lang="en-AU" sz="450" dirty="0">
              <a:solidFill>
                <a:prstClr val="black"/>
              </a:solidFill>
            </a:endParaRPr>
          </a:p>
        </p:txBody>
      </p:sp>
      <p:sp>
        <p:nvSpPr>
          <p:cNvPr id="189" name="TextBox 188"/>
          <p:cNvSpPr txBox="1"/>
          <p:nvPr/>
        </p:nvSpPr>
        <p:spPr>
          <a:xfrm>
            <a:off x="2974275" y="5776496"/>
            <a:ext cx="693738" cy="169277"/>
          </a:xfrm>
          <a:prstGeom prst="rect">
            <a:avLst/>
          </a:prstGeom>
          <a:noFill/>
        </p:spPr>
        <p:txBody>
          <a:bodyPr wrap="square" lIns="0" tIns="0" rIns="0" bIns="0" rtlCol="0" anchor="ctr" anchorCtr="1">
            <a:spAutoFit/>
          </a:bodyPr>
          <a:lstStyle/>
          <a:p>
            <a:r>
              <a:rPr lang="en-AU" sz="550" dirty="0" smtClean="0">
                <a:solidFill>
                  <a:prstClr val="black"/>
                </a:solidFill>
              </a:rPr>
              <a:t>Election Procedures</a:t>
            </a:r>
          </a:p>
          <a:p>
            <a:r>
              <a:rPr lang="en-AU" sz="550" dirty="0" smtClean="0">
                <a:solidFill>
                  <a:prstClr val="black"/>
                </a:solidFill>
              </a:rPr>
              <a:t>&amp; Operating Manual</a:t>
            </a:r>
            <a:endParaRPr lang="en-AU" sz="550" dirty="0">
              <a:solidFill>
                <a:prstClr val="black"/>
              </a:solidFill>
            </a:endParaRPr>
          </a:p>
        </p:txBody>
      </p:sp>
      <p:sp>
        <p:nvSpPr>
          <p:cNvPr id="195" name="Rectangle 194"/>
          <p:cNvSpPr/>
          <p:nvPr/>
        </p:nvSpPr>
        <p:spPr>
          <a:xfrm>
            <a:off x="4722696" y="5762662"/>
            <a:ext cx="1629145" cy="186625"/>
          </a:xfrm>
          <a:prstGeom prst="rect">
            <a:avLst/>
          </a:prstGeom>
          <a:solidFill>
            <a:srgbClr val="B676A8"/>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550" dirty="0" smtClean="0">
                <a:solidFill>
                  <a:prstClr val="white"/>
                </a:solidFill>
              </a:rPr>
              <a:t>Fee methodology *(if required) </a:t>
            </a:r>
            <a:endParaRPr lang="en-AU" sz="550" dirty="0">
              <a:solidFill>
                <a:prstClr val="white"/>
              </a:solidFill>
            </a:endParaRPr>
          </a:p>
        </p:txBody>
      </p:sp>
      <p:sp>
        <p:nvSpPr>
          <p:cNvPr id="226" name="Rectangle 225"/>
          <p:cNvSpPr>
            <a:spLocks noChangeArrowheads="1"/>
          </p:cNvSpPr>
          <p:nvPr/>
        </p:nvSpPr>
        <p:spPr bwMode="auto">
          <a:xfrm>
            <a:off x="6444522" y="1011357"/>
            <a:ext cx="477831" cy="317987"/>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 Jun</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rPr>
              <a:t>B2B – AEMO publish </a:t>
            </a:r>
            <a:r>
              <a:rPr lang="en-US" sz="450" dirty="0">
                <a:solidFill>
                  <a:srgbClr val="000000"/>
                </a:solidFill>
                <a:latin typeface="Arial" panose="020B0604020202020204" pitchFamily="34" charset="0"/>
              </a:rPr>
              <a:t>B2B Procedures &amp; Accreditation </a:t>
            </a:r>
            <a:r>
              <a:rPr lang="en-US" sz="450" dirty="0" smtClean="0">
                <a:solidFill>
                  <a:srgbClr val="000000"/>
                </a:solidFill>
                <a:latin typeface="Arial" panose="020B0604020202020204" pitchFamily="34" charset="0"/>
              </a:rPr>
              <a:t>Process</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51" name="Flowchart: Decision 150"/>
          <p:cNvSpPr>
            <a:spLocks noChangeArrowheads="1"/>
          </p:cNvSpPr>
          <p:nvPr/>
        </p:nvSpPr>
        <p:spPr bwMode="auto">
          <a:xfrm>
            <a:off x="6619379"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53" name="Rectangle 152"/>
          <p:cNvSpPr/>
          <p:nvPr/>
        </p:nvSpPr>
        <p:spPr>
          <a:xfrm>
            <a:off x="8282634" y="4361572"/>
            <a:ext cx="800619" cy="198000"/>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550" dirty="0" smtClean="0">
                <a:solidFill>
                  <a:prstClr val="black"/>
                </a:solidFill>
              </a:rPr>
              <a:t>Heightened Support</a:t>
            </a:r>
            <a:endParaRPr lang="en-AU" sz="550" dirty="0">
              <a:solidFill>
                <a:prstClr val="black"/>
              </a:solidFill>
            </a:endParaRPr>
          </a:p>
        </p:txBody>
      </p:sp>
      <p:sp>
        <p:nvSpPr>
          <p:cNvPr id="155" name="TextBox 154"/>
          <p:cNvSpPr txBox="1"/>
          <p:nvPr/>
        </p:nvSpPr>
        <p:spPr>
          <a:xfrm rot="5400000">
            <a:off x="239838" y="1564219"/>
            <a:ext cx="307777" cy="657354"/>
          </a:xfrm>
          <a:prstGeom prst="rect">
            <a:avLst/>
          </a:prstGeom>
          <a:noFill/>
        </p:spPr>
        <p:txBody>
          <a:bodyPr vert="vert270" wrap="square" rtlCol="0">
            <a:spAutoFit/>
          </a:bodyPr>
          <a:lstStyle/>
          <a:p>
            <a:r>
              <a:rPr lang="en-AU" sz="800" b="1" dirty="0" smtClean="0">
                <a:solidFill>
                  <a:prstClr val="black"/>
                </a:solidFill>
              </a:rPr>
              <a:t>Procedures</a:t>
            </a:r>
            <a:endParaRPr lang="en-AU" sz="1200" b="1" dirty="0">
              <a:solidFill>
                <a:prstClr val="black"/>
              </a:solidFill>
            </a:endParaRPr>
          </a:p>
        </p:txBody>
      </p:sp>
      <p:sp>
        <p:nvSpPr>
          <p:cNvPr id="156" name="TextBox 155"/>
          <p:cNvSpPr txBox="1"/>
          <p:nvPr/>
        </p:nvSpPr>
        <p:spPr>
          <a:xfrm rot="5400000">
            <a:off x="369057" y="3068814"/>
            <a:ext cx="307777" cy="891331"/>
          </a:xfrm>
          <a:prstGeom prst="rect">
            <a:avLst/>
          </a:prstGeom>
          <a:noFill/>
        </p:spPr>
        <p:txBody>
          <a:bodyPr vert="vert270" wrap="square" rtlCol="0">
            <a:spAutoFit/>
          </a:bodyPr>
          <a:lstStyle/>
          <a:p>
            <a:r>
              <a:rPr lang="en-AU" sz="800" b="1" dirty="0" smtClean="0">
                <a:solidFill>
                  <a:prstClr val="black"/>
                </a:solidFill>
              </a:rPr>
              <a:t>Market</a:t>
            </a:r>
            <a:r>
              <a:rPr lang="en-AU" sz="800" dirty="0" smtClean="0">
                <a:solidFill>
                  <a:prstClr val="black"/>
                </a:solidFill>
              </a:rPr>
              <a:t> </a:t>
            </a:r>
            <a:r>
              <a:rPr lang="en-AU" sz="800" b="1" dirty="0" smtClean="0">
                <a:solidFill>
                  <a:prstClr val="black"/>
                </a:solidFill>
              </a:rPr>
              <a:t>Readiness</a:t>
            </a:r>
            <a:endParaRPr lang="en-AU" sz="800" b="1" dirty="0">
              <a:solidFill>
                <a:prstClr val="black"/>
              </a:solidFill>
            </a:endParaRPr>
          </a:p>
        </p:txBody>
      </p:sp>
      <p:sp>
        <p:nvSpPr>
          <p:cNvPr id="157" name="TextBox 156"/>
          <p:cNvSpPr txBox="1"/>
          <p:nvPr/>
        </p:nvSpPr>
        <p:spPr>
          <a:xfrm rot="5400000">
            <a:off x="426690" y="5281590"/>
            <a:ext cx="307777" cy="1031058"/>
          </a:xfrm>
          <a:prstGeom prst="rect">
            <a:avLst/>
          </a:prstGeom>
          <a:noFill/>
        </p:spPr>
        <p:txBody>
          <a:bodyPr vert="vert270" wrap="square" rtlCol="0">
            <a:spAutoFit/>
          </a:bodyPr>
          <a:lstStyle/>
          <a:p>
            <a:r>
              <a:rPr lang="en-AU" sz="800" b="1" dirty="0" smtClean="0">
                <a:solidFill>
                  <a:prstClr val="black"/>
                </a:solidFill>
              </a:rPr>
              <a:t>Supporting Activities</a:t>
            </a:r>
            <a:endParaRPr lang="en-AU" sz="800" b="1" dirty="0">
              <a:solidFill>
                <a:prstClr val="black"/>
              </a:solidFill>
            </a:endParaRPr>
          </a:p>
        </p:txBody>
      </p:sp>
      <p:sp>
        <p:nvSpPr>
          <p:cNvPr id="158" name="TextBox 157"/>
          <p:cNvSpPr txBox="1"/>
          <p:nvPr/>
        </p:nvSpPr>
        <p:spPr>
          <a:xfrm rot="5400000">
            <a:off x="186845" y="4464192"/>
            <a:ext cx="307777" cy="551368"/>
          </a:xfrm>
          <a:prstGeom prst="rect">
            <a:avLst/>
          </a:prstGeom>
          <a:noFill/>
        </p:spPr>
        <p:txBody>
          <a:bodyPr vert="vert270" wrap="square" rtlCol="0">
            <a:spAutoFit/>
          </a:bodyPr>
          <a:lstStyle/>
          <a:p>
            <a:r>
              <a:rPr lang="en-AU" sz="800" b="1" dirty="0" smtClean="0">
                <a:solidFill>
                  <a:prstClr val="black"/>
                </a:solidFill>
              </a:rPr>
              <a:t>IT Systems</a:t>
            </a:r>
            <a:endParaRPr lang="en-AU" sz="800" b="1" dirty="0">
              <a:solidFill>
                <a:prstClr val="black"/>
              </a:solidFill>
            </a:endParaRPr>
          </a:p>
        </p:txBody>
      </p:sp>
      <p:sp>
        <p:nvSpPr>
          <p:cNvPr id="223" name="Rectangle 222"/>
          <p:cNvSpPr/>
          <p:nvPr/>
        </p:nvSpPr>
        <p:spPr>
          <a:xfrm>
            <a:off x="4478094" y="2101279"/>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227" name="Rectangle 226"/>
          <p:cNvSpPr/>
          <p:nvPr/>
        </p:nvSpPr>
        <p:spPr>
          <a:xfrm>
            <a:off x="5041808" y="2101279"/>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228" name="Rectangle 227"/>
          <p:cNvSpPr/>
          <p:nvPr/>
        </p:nvSpPr>
        <p:spPr>
          <a:xfrm>
            <a:off x="5726495" y="2101279"/>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154" name="Rectangle 153"/>
          <p:cNvSpPr/>
          <p:nvPr/>
        </p:nvSpPr>
        <p:spPr>
          <a:xfrm>
            <a:off x="7376678" y="2373043"/>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159" name="Rectangle 158"/>
          <p:cNvSpPr/>
          <p:nvPr/>
        </p:nvSpPr>
        <p:spPr>
          <a:xfrm>
            <a:off x="3077699" y="3403593"/>
            <a:ext cx="1102415" cy="210463"/>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550" dirty="0" smtClean="0">
                <a:solidFill>
                  <a:prstClr val="black"/>
                </a:solidFill>
              </a:rPr>
              <a:t>Market Readiness Strategy</a:t>
            </a:r>
            <a:endParaRPr lang="en-AU" sz="550" dirty="0">
              <a:solidFill>
                <a:prstClr val="black"/>
              </a:solidFill>
            </a:endParaRPr>
          </a:p>
        </p:txBody>
      </p:sp>
      <p:sp>
        <p:nvSpPr>
          <p:cNvPr id="161" name="Rectangle 160"/>
          <p:cNvSpPr/>
          <p:nvPr/>
        </p:nvSpPr>
        <p:spPr>
          <a:xfrm>
            <a:off x="4438249" y="3632999"/>
            <a:ext cx="2447180" cy="198000"/>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b" anchorCtr="0"/>
          <a:lstStyle/>
          <a:p>
            <a:pPr algn="ctr"/>
            <a:r>
              <a:rPr lang="en-AU" sz="550" dirty="0" smtClean="0">
                <a:solidFill>
                  <a:prstClr val="black"/>
                </a:solidFill>
              </a:rPr>
              <a:t>Industry Training</a:t>
            </a:r>
            <a:endParaRPr lang="en-AU" sz="550" dirty="0">
              <a:solidFill>
                <a:prstClr val="black"/>
              </a:solidFill>
            </a:endParaRPr>
          </a:p>
        </p:txBody>
      </p:sp>
      <p:sp>
        <p:nvSpPr>
          <p:cNvPr id="182" name="Rectangle 181"/>
          <p:cNvSpPr/>
          <p:nvPr/>
        </p:nvSpPr>
        <p:spPr>
          <a:xfrm>
            <a:off x="5941779" y="4361573"/>
            <a:ext cx="1768938" cy="197443"/>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b" anchorCtr="0"/>
          <a:lstStyle/>
          <a:p>
            <a:pPr algn="ctr"/>
            <a:r>
              <a:rPr lang="en-AU" sz="550" dirty="0" smtClean="0">
                <a:solidFill>
                  <a:prstClr val="black"/>
                </a:solidFill>
              </a:rPr>
              <a:t>Transition &amp; Cut Over Planning</a:t>
            </a:r>
            <a:endParaRPr lang="en-AU" sz="550" dirty="0">
              <a:solidFill>
                <a:prstClr val="black"/>
              </a:solidFill>
            </a:endParaRPr>
          </a:p>
        </p:txBody>
      </p:sp>
      <p:sp>
        <p:nvSpPr>
          <p:cNvPr id="203" name="Rectangle 202"/>
          <p:cNvSpPr/>
          <p:nvPr/>
        </p:nvSpPr>
        <p:spPr>
          <a:xfrm>
            <a:off x="4480623" y="4920585"/>
            <a:ext cx="2696952" cy="198000"/>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550" dirty="0" smtClean="0">
                <a:solidFill>
                  <a:prstClr val="black"/>
                </a:solidFill>
              </a:rPr>
              <a:t>AEMO Design</a:t>
            </a:r>
            <a:endParaRPr lang="en-AU" sz="550" dirty="0">
              <a:solidFill>
                <a:prstClr val="black"/>
              </a:solidFill>
            </a:endParaRPr>
          </a:p>
        </p:txBody>
      </p:sp>
      <p:sp>
        <p:nvSpPr>
          <p:cNvPr id="204" name="Rectangle 203"/>
          <p:cNvSpPr/>
          <p:nvPr/>
        </p:nvSpPr>
        <p:spPr>
          <a:xfrm>
            <a:off x="5164002" y="5165388"/>
            <a:ext cx="2726040" cy="198000"/>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550" dirty="0" smtClean="0">
                <a:solidFill>
                  <a:prstClr val="black"/>
                </a:solidFill>
              </a:rPr>
              <a:t>All - IT Development / Internal Testing</a:t>
            </a:r>
            <a:endParaRPr lang="en-AU" sz="550" dirty="0">
              <a:solidFill>
                <a:prstClr val="black"/>
              </a:solidFill>
            </a:endParaRPr>
          </a:p>
        </p:txBody>
      </p:sp>
      <p:sp>
        <p:nvSpPr>
          <p:cNvPr id="210" name="Rectangle 209"/>
          <p:cNvSpPr/>
          <p:nvPr/>
        </p:nvSpPr>
        <p:spPr>
          <a:xfrm>
            <a:off x="7315250" y="5404456"/>
            <a:ext cx="939931" cy="19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550" dirty="0" smtClean="0">
                <a:solidFill>
                  <a:prstClr val="white"/>
                </a:solidFill>
              </a:rPr>
              <a:t>Industry Testing</a:t>
            </a:r>
            <a:endParaRPr lang="en-AU" sz="550" dirty="0">
              <a:solidFill>
                <a:prstClr val="white"/>
              </a:solidFill>
            </a:endParaRPr>
          </a:p>
        </p:txBody>
      </p:sp>
      <p:sp>
        <p:nvSpPr>
          <p:cNvPr id="222" name="Rectangle 221"/>
          <p:cNvSpPr/>
          <p:nvPr/>
        </p:nvSpPr>
        <p:spPr>
          <a:xfrm>
            <a:off x="5182281" y="2974029"/>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231" name="Rectangle 230"/>
          <p:cNvSpPr/>
          <p:nvPr/>
        </p:nvSpPr>
        <p:spPr>
          <a:xfrm>
            <a:off x="5823232" y="2974029"/>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232" name="Rectangle 231"/>
          <p:cNvSpPr/>
          <p:nvPr/>
        </p:nvSpPr>
        <p:spPr>
          <a:xfrm>
            <a:off x="3285118" y="3071808"/>
            <a:ext cx="1350236" cy="197841"/>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500" dirty="0" smtClean="0">
                <a:solidFill>
                  <a:prstClr val="black"/>
                </a:solidFill>
              </a:rPr>
              <a:t>SMP Procedure Development</a:t>
            </a:r>
            <a:endParaRPr lang="en-AU" sz="500" dirty="0">
              <a:solidFill>
                <a:prstClr val="black"/>
              </a:solidFill>
            </a:endParaRPr>
          </a:p>
        </p:txBody>
      </p:sp>
      <p:sp>
        <p:nvSpPr>
          <p:cNvPr id="220" name="Rectangle 219"/>
          <p:cNvSpPr/>
          <p:nvPr/>
        </p:nvSpPr>
        <p:spPr>
          <a:xfrm>
            <a:off x="4574831" y="2974029"/>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cxnSp>
        <p:nvCxnSpPr>
          <p:cNvPr id="233" name="Straight Connector 232"/>
          <p:cNvCxnSpPr/>
          <p:nvPr/>
        </p:nvCxnSpPr>
        <p:spPr>
          <a:xfrm flipV="1">
            <a:off x="139905" y="5672905"/>
            <a:ext cx="8928000" cy="6824"/>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82270" y="1963912"/>
            <a:ext cx="1424709" cy="198000"/>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500" dirty="0" smtClean="0">
                <a:solidFill>
                  <a:prstClr val="black"/>
                </a:solidFill>
              </a:rPr>
              <a:t>EN/MC/MRP </a:t>
            </a:r>
            <a:r>
              <a:rPr lang="en-AU" sz="500" dirty="0">
                <a:solidFill>
                  <a:prstClr val="black"/>
                </a:solidFill>
              </a:rPr>
              <a:t>Package 1 Development</a:t>
            </a:r>
          </a:p>
        </p:txBody>
      </p:sp>
      <p:sp>
        <p:nvSpPr>
          <p:cNvPr id="35" name="Rectangle 34"/>
          <p:cNvSpPr/>
          <p:nvPr/>
        </p:nvSpPr>
        <p:spPr>
          <a:xfrm>
            <a:off x="722404" y="1963912"/>
            <a:ext cx="859866" cy="198000"/>
          </a:xfrm>
          <a:prstGeom prst="rect">
            <a:avLst/>
          </a:prstGeom>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500" dirty="0">
                <a:solidFill>
                  <a:prstClr val="black"/>
                </a:solidFill>
              </a:rPr>
              <a:t>MC Draft </a:t>
            </a:r>
            <a:r>
              <a:rPr lang="en-AU" sz="500" dirty="0" smtClean="0">
                <a:solidFill>
                  <a:prstClr val="black"/>
                </a:solidFill>
              </a:rPr>
              <a:t>Procedures</a:t>
            </a:r>
            <a:endParaRPr lang="en-AU" sz="500" dirty="0">
              <a:solidFill>
                <a:prstClr val="black"/>
              </a:solidFill>
            </a:endParaRPr>
          </a:p>
        </p:txBody>
      </p:sp>
      <p:cxnSp>
        <p:nvCxnSpPr>
          <p:cNvPr id="83" name="Straight Connector 82"/>
          <p:cNvCxnSpPr/>
          <p:nvPr/>
        </p:nvCxnSpPr>
        <p:spPr>
          <a:xfrm flipV="1">
            <a:off x="145598" y="3324372"/>
            <a:ext cx="8928000" cy="6824"/>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145598" y="4587493"/>
            <a:ext cx="8928000" cy="6824"/>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50882" y="1749248"/>
            <a:ext cx="8928000" cy="6824"/>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150882" y="6518074"/>
            <a:ext cx="8928000" cy="6824"/>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8" name="Rectangle 237"/>
          <p:cNvSpPr/>
          <p:nvPr/>
        </p:nvSpPr>
        <p:spPr>
          <a:xfrm>
            <a:off x="5164001" y="6673074"/>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600" b="1" dirty="0">
              <a:solidFill>
                <a:prstClr val="white"/>
              </a:solidFill>
            </a:endParaRPr>
          </a:p>
        </p:txBody>
      </p:sp>
      <p:sp>
        <p:nvSpPr>
          <p:cNvPr id="239" name="Rectangle 3"/>
          <p:cNvSpPr>
            <a:spLocks noChangeArrowheads="1"/>
          </p:cNvSpPr>
          <p:nvPr/>
        </p:nvSpPr>
        <p:spPr bwMode="auto">
          <a:xfrm>
            <a:off x="5352813" y="6680021"/>
            <a:ext cx="344116"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smtClean="0">
                <a:solidFill>
                  <a:prstClr val="black"/>
                </a:solidFill>
                <a:ea typeface="Calibri" panose="020F0502020204030204" pitchFamily="34" charset="0"/>
                <a:cs typeface="Times New Roman" panose="02020603050405020304" pitchFamily="18" charset="0"/>
              </a:rPr>
              <a:t>Publish</a:t>
            </a:r>
            <a:endParaRPr lang="en-AU" altLang="en-US" sz="450" dirty="0">
              <a:solidFill>
                <a:prstClr val="black"/>
              </a:solidFill>
              <a:ea typeface="Calibri" panose="020F0502020204030204" pitchFamily="34" charset="0"/>
              <a:cs typeface="Times New Roman" panose="02020603050405020304" pitchFamily="18" charset="0"/>
            </a:endParaRPr>
          </a:p>
        </p:txBody>
      </p:sp>
      <p:sp>
        <p:nvSpPr>
          <p:cNvPr id="243" name="TextBox 242"/>
          <p:cNvSpPr txBox="1"/>
          <p:nvPr/>
        </p:nvSpPr>
        <p:spPr>
          <a:xfrm rot="5400000">
            <a:off x="172100" y="2728793"/>
            <a:ext cx="307777" cy="360782"/>
          </a:xfrm>
          <a:prstGeom prst="rect">
            <a:avLst/>
          </a:prstGeom>
          <a:noFill/>
        </p:spPr>
        <p:txBody>
          <a:bodyPr vert="vert270" wrap="square" rtlCol="0">
            <a:spAutoFit/>
          </a:bodyPr>
          <a:lstStyle/>
          <a:p>
            <a:r>
              <a:rPr lang="en-AU" sz="800" dirty="0" smtClean="0">
                <a:solidFill>
                  <a:prstClr val="black"/>
                </a:solidFill>
              </a:rPr>
              <a:t>B2B</a:t>
            </a:r>
            <a:endParaRPr lang="en-AU" sz="800" dirty="0">
              <a:solidFill>
                <a:prstClr val="black"/>
              </a:solidFill>
            </a:endParaRPr>
          </a:p>
        </p:txBody>
      </p:sp>
      <p:sp>
        <p:nvSpPr>
          <p:cNvPr id="244" name="Rectangle 243"/>
          <p:cNvSpPr/>
          <p:nvPr/>
        </p:nvSpPr>
        <p:spPr>
          <a:xfrm>
            <a:off x="4441636" y="3629215"/>
            <a:ext cx="468660" cy="15373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550" dirty="0" smtClean="0">
                <a:solidFill>
                  <a:prstClr val="black"/>
                </a:solidFill>
              </a:rPr>
              <a:t>Plan</a:t>
            </a:r>
            <a:endParaRPr lang="en-AU" sz="550" dirty="0">
              <a:solidFill>
                <a:prstClr val="black"/>
              </a:solidFill>
            </a:endParaRPr>
          </a:p>
        </p:txBody>
      </p:sp>
      <p:sp>
        <p:nvSpPr>
          <p:cNvPr id="245" name="Rectangle 244"/>
          <p:cNvSpPr/>
          <p:nvPr/>
        </p:nvSpPr>
        <p:spPr>
          <a:xfrm>
            <a:off x="6416437" y="3629231"/>
            <a:ext cx="468660" cy="15373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550" dirty="0" smtClean="0">
                <a:solidFill>
                  <a:prstClr val="black"/>
                </a:solidFill>
              </a:rPr>
              <a:t>Execute</a:t>
            </a:r>
            <a:endParaRPr lang="en-AU" sz="550" dirty="0">
              <a:solidFill>
                <a:prstClr val="black"/>
              </a:solidFill>
            </a:endParaRPr>
          </a:p>
        </p:txBody>
      </p:sp>
      <p:cxnSp>
        <p:nvCxnSpPr>
          <p:cNvPr id="247" name="Straight Arrow Connector 246"/>
          <p:cNvCxnSpPr>
            <a:stCxn id="244" idx="3"/>
          </p:cNvCxnSpPr>
          <p:nvPr/>
        </p:nvCxnSpPr>
        <p:spPr>
          <a:xfrm>
            <a:off x="4910296" y="3706083"/>
            <a:ext cx="1495545"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a:xfrm>
            <a:off x="6054212" y="3869435"/>
            <a:ext cx="468660" cy="15373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550" dirty="0" smtClean="0">
                <a:solidFill>
                  <a:prstClr val="black"/>
                </a:solidFill>
              </a:rPr>
              <a:t>Plan</a:t>
            </a:r>
            <a:endParaRPr lang="en-AU" sz="550" dirty="0">
              <a:solidFill>
                <a:prstClr val="black"/>
              </a:solidFill>
            </a:endParaRPr>
          </a:p>
        </p:txBody>
      </p:sp>
      <p:cxnSp>
        <p:nvCxnSpPr>
          <p:cNvPr id="163" name="Straight Connector 162"/>
          <p:cNvCxnSpPr/>
          <p:nvPr/>
        </p:nvCxnSpPr>
        <p:spPr>
          <a:xfrm flipV="1">
            <a:off x="177095" y="2734971"/>
            <a:ext cx="8928000" cy="6824"/>
          </a:xfrm>
          <a:prstGeom prst="line">
            <a:avLst/>
          </a:prstGeom>
          <a:ln w="127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3" name="Rectangle 212"/>
          <p:cNvSpPr/>
          <p:nvPr/>
        </p:nvSpPr>
        <p:spPr>
          <a:xfrm>
            <a:off x="5938173" y="3403594"/>
            <a:ext cx="2033253" cy="198000"/>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b" anchorCtr="0"/>
          <a:lstStyle/>
          <a:p>
            <a:pPr algn="ctr"/>
            <a:r>
              <a:rPr lang="en-AU" sz="550" dirty="0">
                <a:solidFill>
                  <a:prstClr val="black"/>
                </a:solidFill>
              </a:rPr>
              <a:t>Registration &amp; Accreditation</a:t>
            </a:r>
          </a:p>
        </p:txBody>
      </p:sp>
      <p:sp>
        <p:nvSpPr>
          <p:cNvPr id="221" name="Rectangle 220"/>
          <p:cNvSpPr>
            <a:spLocks noChangeArrowheads="1"/>
          </p:cNvSpPr>
          <p:nvPr/>
        </p:nvSpPr>
        <p:spPr bwMode="auto">
          <a:xfrm>
            <a:off x="7123947" y="5006882"/>
            <a:ext cx="399579" cy="307397"/>
          </a:xfrm>
          <a:prstGeom prst="rect">
            <a:avLst/>
          </a:prstGeom>
          <a:noFill/>
          <a:ln w="9525">
            <a:noFill/>
            <a:miter lim="800000"/>
            <a:headEnd/>
            <a:tailEnd/>
          </a:ln>
        </p:spPr>
        <p:txBody>
          <a:bodyPr wrap="square" lIns="0" tIns="0" rIns="0" bIns="0">
            <a:noAutofit/>
          </a:bodyPr>
          <a:lstStyle/>
          <a:p>
            <a:pPr algn="ctr"/>
            <a:r>
              <a:rPr lang="en-US" sz="450" b="1" dirty="0" smtClean="0">
                <a:solidFill>
                  <a:srgbClr val="000000"/>
                </a:solidFill>
                <a:latin typeface="Arial" panose="020B0604020202020204" pitchFamily="34" charset="0"/>
              </a:rPr>
              <a:t>Pre-Prod Release</a:t>
            </a:r>
          </a:p>
        </p:txBody>
      </p:sp>
      <p:sp>
        <p:nvSpPr>
          <p:cNvPr id="183" name="Rectangle 182"/>
          <p:cNvSpPr>
            <a:spLocks noChangeArrowheads="1"/>
          </p:cNvSpPr>
          <p:nvPr/>
        </p:nvSpPr>
        <p:spPr bwMode="auto">
          <a:xfrm>
            <a:off x="8113175" y="5006882"/>
            <a:ext cx="304695" cy="307397"/>
          </a:xfrm>
          <a:prstGeom prst="rect">
            <a:avLst/>
          </a:prstGeom>
          <a:noFill/>
          <a:ln w="9525">
            <a:noFill/>
            <a:miter lim="800000"/>
            <a:headEnd/>
            <a:tailEnd/>
          </a:ln>
        </p:spPr>
        <p:txBody>
          <a:bodyPr wrap="square" lIns="0" tIns="0" rIns="0" bIns="0">
            <a:noAutofit/>
          </a:bodyPr>
          <a:lstStyle/>
          <a:p>
            <a:pPr algn="ctr"/>
            <a:r>
              <a:rPr lang="en-US" sz="450" b="1" dirty="0" smtClean="0">
                <a:solidFill>
                  <a:srgbClr val="000000"/>
                </a:solidFill>
                <a:latin typeface="Arial" panose="020B0604020202020204" pitchFamily="34" charset="0"/>
              </a:rPr>
              <a:t>Prod Release</a:t>
            </a:r>
          </a:p>
        </p:txBody>
      </p:sp>
      <p:sp>
        <p:nvSpPr>
          <p:cNvPr id="160" name="Rectangle 159"/>
          <p:cNvSpPr/>
          <p:nvPr/>
        </p:nvSpPr>
        <p:spPr>
          <a:xfrm>
            <a:off x="2941942" y="1853888"/>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217" name="Rectangle 216"/>
          <p:cNvSpPr/>
          <p:nvPr/>
        </p:nvSpPr>
        <p:spPr>
          <a:xfrm>
            <a:off x="3544238" y="1853888"/>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218" name="Rectangle 217"/>
          <p:cNvSpPr/>
          <p:nvPr/>
        </p:nvSpPr>
        <p:spPr>
          <a:xfrm>
            <a:off x="4084827" y="1853888"/>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194" name="Rectangle 193"/>
          <p:cNvSpPr/>
          <p:nvPr/>
        </p:nvSpPr>
        <p:spPr>
          <a:xfrm>
            <a:off x="2071348" y="6278061"/>
            <a:ext cx="2894112" cy="198000"/>
          </a:xfrm>
          <a:prstGeom prst="rect">
            <a:avLst/>
          </a:prstGeom>
          <a:solidFill>
            <a:schemeClr val="tx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550" b="1" dirty="0" smtClean="0">
                <a:solidFill>
                  <a:prstClr val="black"/>
                </a:solidFill>
              </a:rPr>
              <a:t>AER - Electricity </a:t>
            </a:r>
            <a:r>
              <a:rPr lang="en-AU" sz="550" b="1" dirty="0">
                <a:solidFill>
                  <a:prstClr val="black"/>
                </a:solidFill>
              </a:rPr>
              <a:t>ring-fencing guideline 2016</a:t>
            </a:r>
            <a:endParaRPr lang="en-AU" sz="550" dirty="0">
              <a:solidFill>
                <a:prstClr val="black"/>
              </a:solidFill>
            </a:endParaRPr>
          </a:p>
        </p:txBody>
      </p:sp>
      <p:sp>
        <p:nvSpPr>
          <p:cNvPr id="201" name="Rectangle 200"/>
          <p:cNvSpPr>
            <a:spLocks noChangeArrowheads="1"/>
          </p:cNvSpPr>
          <p:nvPr/>
        </p:nvSpPr>
        <p:spPr bwMode="auto">
          <a:xfrm>
            <a:off x="4583209" y="3480901"/>
            <a:ext cx="620363" cy="307397"/>
          </a:xfrm>
          <a:prstGeom prst="rect">
            <a:avLst/>
          </a:prstGeom>
          <a:noFill/>
          <a:ln w="9525">
            <a:noFill/>
            <a:miter lim="800000"/>
            <a:headEnd/>
            <a:tailEnd/>
          </a:ln>
        </p:spPr>
        <p:txBody>
          <a:bodyPr wrap="square" lIns="0" tIns="0" rIns="0" bIns="0">
            <a:noAutofit/>
          </a:bodyPr>
          <a:lstStyle/>
          <a:p>
            <a:pPr algn="ctr"/>
            <a:r>
              <a:rPr lang="en-US" sz="450" b="1" dirty="0" smtClean="0">
                <a:solidFill>
                  <a:srgbClr val="000000"/>
                </a:solidFill>
                <a:latin typeface="Arial" panose="020B0604020202020204" pitchFamily="34" charset="0"/>
              </a:rPr>
              <a:t>Readiness Reporting Commences</a:t>
            </a:r>
          </a:p>
        </p:txBody>
      </p:sp>
      <p:sp>
        <p:nvSpPr>
          <p:cNvPr id="205" name="Rectangle 3"/>
          <p:cNvSpPr>
            <a:spLocks noChangeArrowheads="1"/>
          </p:cNvSpPr>
          <p:nvPr/>
        </p:nvSpPr>
        <p:spPr bwMode="auto">
          <a:xfrm>
            <a:off x="5730863" y="6588900"/>
            <a:ext cx="12257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a:solidFill>
                  <a:prstClr val="black"/>
                </a:solidFill>
                <a:ea typeface="Calibri" panose="020F0502020204030204" pitchFamily="34" charset="0"/>
                <a:cs typeface="Times New Roman" panose="02020603050405020304" pitchFamily="18" charset="0"/>
              </a:rPr>
              <a:t>Milestone</a:t>
            </a:r>
          </a:p>
          <a:p>
            <a:r>
              <a:rPr lang="en-AU" altLang="en-US" sz="450" dirty="0" smtClean="0">
                <a:solidFill>
                  <a:prstClr val="black"/>
                </a:solidFill>
                <a:ea typeface="Calibri" panose="020F0502020204030204" pitchFamily="34" charset="0"/>
                <a:cs typeface="Times New Roman" panose="02020603050405020304" pitchFamily="18" charset="0"/>
              </a:rPr>
              <a:t>Working group meeting</a:t>
            </a:r>
          </a:p>
          <a:p>
            <a:r>
              <a:rPr lang="en-AU" altLang="en-US" sz="450" dirty="0" smtClean="0">
                <a:solidFill>
                  <a:prstClr val="black"/>
                </a:solidFill>
                <a:ea typeface="Calibri" panose="020F0502020204030204" pitchFamily="34" charset="0"/>
                <a:cs typeface="Times New Roman" panose="02020603050405020304" pitchFamily="18" charset="0"/>
              </a:rPr>
              <a:t>Proposed IEC Meetings (Trans &amp; New)</a:t>
            </a:r>
            <a:endParaRPr lang="en-AU" altLang="en-US" sz="450" dirty="0">
              <a:solidFill>
                <a:prstClr val="black"/>
              </a:solidFill>
              <a:ea typeface="Calibri" panose="020F0502020204030204" pitchFamily="34" charset="0"/>
              <a:cs typeface="Times New Roman" panose="02020603050405020304" pitchFamily="18" charset="0"/>
            </a:endParaRPr>
          </a:p>
        </p:txBody>
      </p:sp>
      <p:sp>
        <p:nvSpPr>
          <p:cNvPr id="206" name="Flowchart: Decision 205"/>
          <p:cNvSpPr>
            <a:spLocks noChangeArrowheads="1"/>
          </p:cNvSpPr>
          <p:nvPr/>
        </p:nvSpPr>
        <p:spPr bwMode="auto">
          <a:xfrm>
            <a:off x="5705958" y="6628245"/>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208" name="Flowchart: Decision 207"/>
          <p:cNvSpPr>
            <a:spLocks noChangeArrowheads="1"/>
          </p:cNvSpPr>
          <p:nvPr/>
        </p:nvSpPr>
        <p:spPr bwMode="auto">
          <a:xfrm>
            <a:off x="5705958" y="6696267"/>
            <a:ext cx="54000" cy="54000"/>
          </a:xfrm>
          <a:prstGeom prst="flowChartDecision">
            <a:avLst/>
          </a:prstGeom>
          <a:solidFill>
            <a:srgbClr val="FFC00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219" name="Flowchart: Decision 218"/>
          <p:cNvSpPr>
            <a:spLocks noChangeArrowheads="1"/>
          </p:cNvSpPr>
          <p:nvPr/>
        </p:nvSpPr>
        <p:spPr bwMode="auto">
          <a:xfrm>
            <a:off x="5705958" y="6756926"/>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235" name="Flowchart: Decision 234"/>
          <p:cNvSpPr>
            <a:spLocks noChangeArrowheads="1"/>
          </p:cNvSpPr>
          <p:nvPr/>
        </p:nvSpPr>
        <p:spPr bwMode="auto">
          <a:xfrm>
            <a:off x="7284927" y="489928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237" name="TextBox 236"/>
          <p:cNvSpPr txBox="1"/>
          <p:nvPr/>
        </p:nvSpPr>
        <p:spPr>
          <a:xfrm rot="5400000">
            <a:off x="178283" y="811744"/>
            <a:ext cx="430887" cy="657354"/>
          </a:xfrm>
          <a:prstGeom prst="rect">
            <a:avLst/>
          </a:prstGeom>
          <a:solidFill>
            <a:schemeClr val="bg1"/>
          </a:solidFill>
        </p:spPr>
        <p:txBody>
          <a:bodyPr vert="vert270" wrap="square" rtlCol="0">
            <a:spAutoFit/>
          </a:bodyPr>
          <a:lstStyle/>
          <a:p>
            <a:r>
              <a:rPr lang="en-AU" sz="800" b="1" dirty="0" smtClean="0">
                <a:solidFill>
                  <a:prstClr val="black"/>
                </a:solidFill>
              </a:rPr>
              <a:t>Program Milestones</a:t>
            </a:r>
            <a:endParaRPr lang="en-AU" sz="800" b="1" dirty="0">
              <a:solidFill>
                <a:prstClr val="black"/>
              </a:solidFill>
            </a:endParaRPr>
          </a:p>
        </p:txBody>
      </p:sp>
      <p:sp>
        <p:nvSpPr>
          <p:cNvPr id="13" name="Rectangle 12"/>
          <p:cNvSpPr>
            <a:spLocks noChangeArrowheads="1"/>
          </p:cNvSpPr>
          <p:nvPr/>
        </p:nvSpPr>
        <p:spPr bwMode="auto">
          <a:xfrm>
            <a:off x="654845" y="1027259"/>
            <a:ext cx="573521" cy="511493"/>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10 Sep</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a:solidFill>
                  <a:srgbClr val="000000"/>
                </a:solidFill>
                <a:latin typeface="Arial" panose="020B0604020202020204" pitchFamily="34" charset="0"/>
              </a:rPr>
              <a:t>MRP Direction paper published</a:t>
            </a:r>
          </a:p>
          <a:p>
            <a:pPr algn="ctr"/>
            <a:r>
              <a:rPr lang="en-US" sz="450" dirty="0">
                <a:solidFill>
                  <a:srgbClr val="000000"/>
                </a:solidFill>
                <a:latin typeface="Arial" panose="020B0604020202020204" pitchFamily="34" charset="0"/>
                <a:ea typeface="Times New Roman" panose="02020603050405020304" pitchFamily="18" charset="0"/>
              </a:rPr>
              <a:t>EN Draft Determination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240" name="Flowchart: Decision 239"/>
          <p:cNvSpPr>
            <a:spLocks noChangeArrowheads="1"/>
          </p:cNvSpPr>
          <p:nvPr/>
        </p:nvSpPr>
        <p:spPr bwMode="auto">
          <a:xfrm>
            <a:off x="4857479" y="3387655"/>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88" name="Rectangle 187"/>
          <p:cNvSpPr/>
          <p:nvPr/>
        </p:nvSpPr>
        <p:spPr>
          <a:xfrm>
            <a:off x="6462811" y="2373043"/>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202" name="Rectangle 201"/>
          <p:cNvSpPr/>
          <p:nvPr/>
        </p:nvSpPr>
        <p:spPr>
          <a:xfrm>
            <a:off x="7017391" y="2373043"/>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224" name="Rectangle 223"/>
          <p:cNvSpPr/>
          <p:nvPr/>
        </p:nvSpPr>
        <p:spPr>
          <a:xfrm>
            <a:off x="5567064" y="3871458"/>
            <a:ext cx="972833" cy="198000"/>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b" anchorCtr="0"/>
          <a:lstStyle/>
          <a:p>
            <a:pPr algn="ctr"/>
            <a:r>
              <a:rPr lang="en-AU" sz="550" dirty="0" smtClean="0">
                <a:solidFill>
                  <a:prstClr val="black"/>
                </a:solidFill>
              </a:rPr>
              <a:t>Industry Test Planning</a:t>
            </a:r>
            <a:endParaRPr lang="en-AU" sz="550" dirty="0">
              <a:solidFill>
                <a:prstClr val="black"/>
              </a:solidFill>
            </a:endParaRPr>
          </a:p>
        </p:txBody>
      </p:sp>
      <p:sp>
        <p:nvSpPr>
          <p:cNvPr id="246" name="Rectangle 245"/>
          <p:cNvSpPr/>
          <p:nvPr/>
        </p:nvSpPr>
        <p:spPr>
          <a:xfrm>
            <a:off x="6566382" y="3871458"/>
            <a:ext cx="318716" cy="198000"/>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0" tIns="0" rIns="0" bIns="0" rtlCol="0" anchor="ctr" anchorCtr="0"/>
          <a:lstStyle/>
          <a:p>
            <a:pPr algn="ctr"/>
            <a:r>
              <a:rPr lang="en-AU" sz="550" dirty="0" smtClean="0">
                <a:solidFill>
                  <a:prstClr val="black"/>
                </a:solidFill>
              </a:rPr>
              <a:t>Phase 1</a:t>
            </a:r>
            <a:endParaRPr lang="en-AU" sz="550" dirty="0">
              <a:solidFill>
                <a:prstClr val="black"/>
              </a:solidFill>
            </a:endParaRPr>
          </a:p>
        </p:txBody>
      </p:sp>
      <p:sp>
        <p:nvSpPr>
          <p:cNvPr id="120" name="Rectangle 119"/>
          <p:cNvSpPr/>
          <p:nvPr/>
        </p:nvSpPr>
        <p:spPr>
          <a:xfrm>
            <a:off x="7879743" y="4361572"/>
            <a:ext cx="383949" cy="198000"/>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0" tIns="0" rIns="0" bIns="0" rtlCol="0" anchor="ctr" anchorCtr="0"/>
          <a:lstStyle/>
          <a:p>
            <a:pPr algn="ctr"/>
            <a:r>
              <a:rPr lang="en-AU" sz="550" dirty="0" smtClean="0">
                <a:solidFill>
                  <a:prstClr val="black"/>
                </a:solidFill>
              </a:rPr>
              <a:t>Transition</a:t>
            </a:r>
            <a:endParaRPr lang="en-AU" sz="550" dirty="0">
              <a:solidFill>
                <a:prstClr val="black"/>
              </a:solidFill>
            </a:endParaRPr>
          </a:p>
        </p:txBody>
      </p:sp>
      <p:sp>
        <p:nvSpPr>
          <p:cNvPr id="118" name="Rectangle 117"/>
          <p:cNvSpPr/>
          <p:nvPr/>
        </p:nvSpPr>
        <p:spPr>
          <a:xfrm>
            <a:off x="6720870" y="4117946"/>
            <a:ext cx="441540" cy="198000"/>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0" tIns="0" rIns="0" bIns="0" rtlCol="0" anchor="ctr" anchorCtr="0"/>
          <a:lstStyle/>
          <a:p>
            <a:pPr algn="ctr"/>
            <a:r>
              <a:rPr lang="en-AU" sz="550" dirty="0" smtClean="0">
                <a:solidFill>
                  <a:prstClr val="black"/>
                </a:solidFill>
              </a:rPr>
              <a:t>Phase 2</a:t>
            </a:r>
            <a:endParaRPr lang="en-AU" sz="550" dirty="0">
              <a:solidFill>
                <a:prstClr val="black"/>
              </a:solidFill>
            </a:endParaRPr>
          </a:p>
        </p:txBody>
      </p:sp>
      <p:sp>
        <p:nvSpPr>
          <p:cNvPr id="119" name="Rectangle 118"/>
          <p:cNvSpPr/>
          <p:nvPr/>
        </p:nvSpPr>
        <p:spPr>
          <a:xfrm>
            <a:off x="7315250" y="4117946"/>
            <a:ext cx="709909" cy="198000"/>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0" tIns="0" rIns="0" bIns="0" rtlCol="0" anchor="ctr" anchorCtr="0"/>
          <a:lstStyle/>
          <a:p>
            <a:pPr algn="ctr"/>
            <a:r>
              <a:rPr lang="en-AU" sz="550" dirty="0" smtClean="0">
                <a:solidFill>
                  <a:prstClr val="black"/>
                </a:solidFill>
              </a:rPr>
              <a:t>Market Trial – Phase 3</a:t>
            </a:r>
            <a:endParaRPr lang="en-AU" sz="550" dirty="0">
              <a:solidFill>
                <a:prstClr val="black"/>
              </a:solidFill>
            </a:endParaRPr>
          </a:p>
        </p:txBody>
      </p:sp>
    </p:spTree>
    <p:extLst>
      <p:ext uri="{BB962C8B-B14F-4D97-AF65-F5344CB8AC3E}">
        <p14:creationId xmlns:p14="http://schemas.microsoft.com/office/powerpoint/2010/main" val="3633182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7282" y="477279"/>
          <a:ext cx="8955884" cy="6066053"/>
        </p:xfrm>
        <a:graphic>
          <a:graphicData uri="http://schemas.openxmlformats.org/drawingml/2006/table">
            <a:tbl>
              <a:tblPr firstRow="1" bandRow="1">
                <a:tableStyleId>{5C22544A-7EE6-4342-B048-85BDC9FD1C3A}</a:tableStyleId>
              </a:tblPr>
              <a:tblGrid>
                <a:gridCol w="639706"/>
                <a:gridCol w="639706"/>
                <a:gridCol w="639706"/>
                <a:gridCol w="639706"/>
                <a:gridCol w="639706"/>
                <a:gridCol w="639706"/>
                <a:gridCol w="639706"/>
                <a:gridCol w="639706"/>
                <a:gridCol w="639706"/>
                <a:gridCol w="639706"/>
                <a:gridCol w="639706"/>
                <a:gridCol w="639706"/>
                <a:gridCol w="639706"/>
                <a:gridCol w="639706"/>
              </a:tblGrid>
              <a:tr h="203822">
                <a:tc gridSpan="12">
                  <a:txBody>
                    <a:bodyPr/>
                    <a:lstStyle/>
                    <a:p>
                      <a:pPr marL="0" algn="ctr" defTabSz="914400" rtl="0" eaLnBrk="1" latinLnBrk="0" hangingPunct="1"/>
                      <a:r>
                        <a:rPr lang="en-AU" sz="800" b="1" kern="1200" dirty="0" smtClean="0">
                          <a:solidFill>
                            <a:schemeClr val="lt1"/>
                          </a:solidFill>
                          <a:latin typeface="+mn-lt"/>
                          <a:ea typeface="+mn-ea"/>
                          <a:cs typeface="+mn-cs"/>
                        </a:rPr>
                        <a:t>2016</a:t>
                      </a:r>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endParaRPr lang="en-AU"/>
                    </a:p>
                  </a:txBody>
                  <a:tcPr/>
                </a:tc>
                <a:tc hMerge="1">
                  <a:txBody>
                    <a:bodyPr/>
                    <a:lstStyle/>
                    <a:p>
                      <a:pPr marL="0" algn="ctr" defTabSz="914400" rtl="0" eaLnBrk="1" latinLnBrk="0" hangingPunct="1"/>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endParaRPr lang="en-AU"/>
                    </a:p>
                  </a:txBody>
                  <a:tcPr/>
                </a:tc>
                <a:tc hMerge="1">
                  <a:txBody>
                    <a:bodyPr/>
                    <a:lstStyle/>
                    <a:p>
                      <a:endParaRPr lang="en-AU"/>
                    </a:p>
                  </a:txBody>
                  <a:tcPr/>
                </a:tc>
                <a:tc gridSpan="2">
                  <a:txBody>
                    <a:bodyPr/>
                    <a:lstStyle/>
                    <a:p>
                      <a:pPr marL="0" algn="ctr" defTabSz="914400" rtl="0" eaLnBrk="1" latinLnBrk="0" hangingPunct="1"/>
                      <a:r>
                        <a:rPr lang="en-AU" sz="800" b="1" kern="1200" dirty="0" smtClean="0">
                          <a:solidFill>
                            <a:schemeClr val="lt1"/>
                          </a:solidFill>
                          <a:latin typeface="+mn-lt"/>
                          <a:ea typeface="+mn-ea"/>
                          <a:cs typeface="+mn-cs"/>
                        </a:rPr>
                        <a:t>2017</a:t>
                      </a:r>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1" kern="1200" dirty="0">
                        <a:solidFill>
                          <a:schemeClr val="lt1"/>
                        </a:solidFill>
                        <a:latin typeface="+mn-lt"/>
                        <a:ea typeface="+mn-ea"/>
                        <a:cs typeface="+mn-cs"/>
                      </a:endParaRPr>
                    </a:p>
                  </a:txBody>
                  <a:tcPr marL="68580" marR="68580" marT="34290" marB="34290" anchor="ctr">
                    <a:solidFill>
                      <a:schemeClr val="accent2"/>
                    </a:solidFill>
                  </a:tcPr>
                </a:tc>
              </a:tr>
              <a:tr h="245231">
                <a:tc>
                  <a:txBody>
                    <a:bodyPr/>
                    <a:lstStyle/>
                    <a:p>
                      <a:pPr marL="0" algn="ctr" defTabSz="914400" rtl="0" eaLnBrk="1" latinLnBrk="0" hangingPunct="1"/>
                      <a:r>
                        <a:rPr lang="en-AU" sz="600" b="0" kern="1200" dirty="0" smtClean="0">
                          <a:solidFill>
                            <a:schemeClr val="lt1"/>
                          </a:solidFill>
                          <a:latin typeface="+mn-lt"/>
                          <a:ea typeface="+mn-ea"/>
                          <a:cs typeface="+mn-cs"/>
                        </a:rPr>
                        <a:t>JAN</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FEB</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MAR</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APR</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MAY</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JUN</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JUL</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AUG</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SEP</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OCT</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NOV</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DEC</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JAN</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FEB</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r>
              <a:tr h="5617000">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1"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AU" dirty="0"/>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242" name="Group 241"/>
          <p:cNvGrpSpPr/>
          <p:nvPr/>
        </p:nvGrpSpPr>
        <p:grpSpPr>
          <a:xfrm>
            <a:off x="4499992" y="356960"/>
            <a:ext cx="381083" cy="6010047"/>
            <a:chOff x="10798932" y="366266"/>
            <a:chExt cx="381083" cy="6191600"/>
          </a:xfrm>
        </p:grpSpPr>
        <p:sp>
          <p:nvSpPr>
            <p:cNvPr id="241" name="Rectangle 240"/>
            <p:cNvSpPr>
              <a:spLocks noChangeArrowheads="1"/>
            </p:cNvSpPr>
            <p:nvPr/>
          </p:nvSpPr>
          <p:spPr bwMode="auto">
            <a:xfrm>
              <a:off x="10798932" y="366266"/>
              <a:ext cx="381083" cy="97341"/>
            </a:xfrm>
            <a:prstGeom prst="rect">
              <a:avLst/>
            </a:prstGeom>
            <a:noFill/>
            <a:ln w="9525">
              <a:noFill/>
              <a:miter lim="800000"/>
              <a:headEnd/>
              <a:tailEnd/>
            </a:ln>
          </p:spPr>
          <p:txBody>
            <a:bodyPr wrap="square" lIns="0" tIns="0" rIns="0" bIns="0">
              <a:noAutofit/>
            </a:bodyPr>
            <a:lstStyle/>
            <a:p>
              <a:pPr algn="ctr"/>
              <a:r>
                <a:rPr lang="en-AU" sz="525" dirty="0" smtClean="0">
                  <a:solidFill>
                    <a:srgbClr val="FF0000"/>
                  </a:solidFill>
                  <a:latin typeface="Arial Black" panose="020B0A04020102020204" pitchFamily="34" charset="0"/>
                </a:rPr>
                <a:t>Today</a:t>
              </a:r>
              <a:endParaRPr lang="en-AU" sz="450" dirty="0">
                <a:solidFill>
                  <a:srgbClr val="FF0000"/>
                </a:solidFill>
                <a:latin typeface="Times New Roman" panose="02020603050405020304" pitchFamily="18" charset="0"/>
                <a:ea typeface="Times New Roman" panose="02020603050405020304" pitchFamily="18" charset="0"/>
              </a:endParaRPr>
            </a:p>
          </p:txBody>
        </p:sp>
        <p:cxnSp>
          <p:nvCxnSpPr>
            <p:cNvPr id="236" name="Straight Connector 235"/>
            <p:cNvCxnSpPr/>
            <p:nvPr/>
          </p:nvCxnSpPr>
          <p:spPr>
            <a:xfrm>
              <a:off x="10993215" y="477279"/>
              <a:ext cx="3200" cy="6080587"/>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5" name="Rectangle 2"/>
          <p:cNvSpPr>
            <a:spLocks noChangeArrowheads="1"/>
          </p:cNvSpPr>
          <p:nvPr/>
        </p:nvSpPr>
        <p:spPr bwMode="auto">
          <a:xfrm>
            <a:off x="0" y="52001"/>
            <a:ext cx="20303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AU" sz="1350" dirty="0">
              <a:solidFill>
                <a:prstClr val="black"/>
              </a:solidFill>
            </a:endParaRPr>
          </a:p>
        </p:txBody>
      </p:sp>
      <p:graphicFrame>
        <p:nvGraphicFramePr>
          <p:cNvPr id="6" name="Object 5"/>
          <p:cNvGraphicFramePr>
            <a:graphicFrameLocks noChangeAspect="1"/>
          </p:cNvGraphicFramePr>
          <p:nvPr>
            <p:extLst/>
          </p:nvPr>
        </p:nvGraphicFramePr>
        <p:xfrm>
          <a:off x="7989145" y="65696"/>
          <a:ext cx="1060847" cy="358379"/>
        </p:xfrm>
        <a:graphic>
          <a:graphicData uri="http://schemas.openxmlformats.org/presentationml/2006/ole">
            <mc:AlternateContent xmlns:mc="http://schemas.openxmlformats.org/markup-compatibility/2006">
              <mc:Choice xmlns:v="urn:schemas-microsoft-com:vml" Requires="v">
                <p:oleObj spid="_x0000_s2059" name="Visio" r:id="rId5" imgW="1409824" imgH="476280" progId="Visio.Drawing.15">
                  <p:embed/>
                </p:oleObj>
              </mc:Choice>
              <mc:Fallback>
                <p:oleObj name="Visio" r:id="rId5" imgW="1409824" imgH="476280" progId="Visio.Drawing.1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9145" y="65696"/>
                        <a:ext cx="1060847" cy="358379"/>
                      </a:xfrm>
                      <a:prstGeom prst="rect">
                        <a:avLst/>
                      </a:prstGeom>
                      <a:noFill/>
                      <a:extLst/>
                    </p:spPr>
                  </p:pic>
                </p:oleObj>
              </mc:Fallback>
            </mc:AlternateContent>
          </a:graphicData>
        </a:graphic>
      </p:graphicFrame>
      <p:sp>
        <p:nvSpPr>
          <p:cNvPr id="7" name="Rectangle 3"/>
          <p:cNvSpPr>
            <a:spLocks noChangeArrowheads="1"/>
          </p:cNvSpPr>
          <p:nvPr/>
        </p:nvSpPr>
        <p:spPr bwMode="auto">
          <a:xfrm>
            <a:off x="13372" y="41409"/>
            <a:ext cx="66462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Power of Choice (PoC) Program Overview – Readiness Work Stream</a:t>
            </a:r>
          </a:p>
          <a:p>
            <a:r>
              <a:rPr lang="en-AU" altLang="en-US" sz="600" dirty="0" smtClean="0">
                <a:solidFill>
                  <a:prstClr val="black"/>
                </a:solidFill>
                <a:ea typeface="Calibri" panose="020F0502020204030204" pitchFamily="34" charset="0"/>
                <a:cs typeface="Times New Roman" panose="02020603050405020304" pitchFamily="18" charset="0"/>
              </a:rPr>
              <a:t>High Level </a:t>
            </a:r>
            <a:r>
              <a:rPr lang="en-AU" altLang="en-US" sz="600" dirty="0">
                <a:solidFill>
                  <a:prstClr val="black"/>
                </a:solidFill>
                <a:ea typeface="Calibri" panose="020F0502020204030204" pitchFamily="34" charset="0"/>
                <a:cs typeface="Times New Roman" panose="02020603050405020304" pitchFamily="18" charset="0"/>
              </a:rPr>
              <a:t>Program V6.2 – 18 Jul 2017</a:t>
            </a:r>
            <a:endParaRPr lang="en-AU" altLang="en-US" sz="600" dirty="0">
              <a:solidFill>
                <a:prstClr val="black"/>
              </a:solidFill>
            </a:endParaRPr>
          </a:p>
        </p:txBody>
      </p:sp>
      <p:sp>
        <p:nvSpPr>
          <p:cNvPr id="9" name="Rectangle 3"/>
          <p:cNvSpPr>
            <a:spLocks noChangeArrowheads="1"/>
          </p:cNvSpPr>
          <p:nvPr/>
        </p:nvSpPr>
        <p:spPr bwMode="auto">
          <a:xfrm>
            <a:off x="33586" y="6668479"/>
            <a:ext cx="1395254"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600" dirty="0">
                <a:solidFill>
                  <a:prstClr val="black"/>
                </a:solidFill>
                <a:ea typeface="Calibri" panose="020F0502020204030204" pitchFamily="34" charset="0"/>
                <a:cs typeface="Times New Roman" panose="02020603050405020304" pitchFamily="18" charset="0"/>
              </a:rPr>
              <a:t>For Information: </a:t>
            </a:r>
            <a:r>
              <a:rPr lang="en-AU" altLang="en-US" sz="600" dirty="0">
                <a:solidFill>
                  <a:prstClr val="black"/>
                </a:solidFill>
                <a:ea typeface="Calibri" panose="020F0502020204030204" pitchFamily="34" charset="0"/>
                <a:cs typeface="Times New Roman" panose="02020603050405020304" pitchFamily="18" charset="0"/>
                <a:hlinkClick r:id="rId7"/>
              </a:rPr>
              <a:t>poc@aemo.com.au</a:t>
            </a:r>
            <a:r>
              <a:rPr lang="en-AU" altLang="en-US" sz="600" dirty="0" smtClean="0">
                <a:solidFill>
                  <a:prstClr val="black"/>
                </a:solidFill>
                <a:ea typeface="Calibri" panose="020F0502020204030204" pitchFamily="34" charset="0"/>
                <a:cs typeface="Times New Roman" panose="02020603050405020304" pitchFamily="18" charset="0"/>
              </a:rPr>
              <a:t> </a:t>
            </a:r>
          </a:p>
        </p:txBody>
      </p:sp>
      <p:sp>
        <p:nvSpPr>
          <p:cNvPr id="26" name="Rectangle 3"/>
          <p:cNvSpPr>
            <a:spLocks noChangeArrowheads="1"/>
          </p:cNvSpPr>
          <p:nvPr/>
        </p:nvSpPr>
        <p:spPr bwMode="auto">
          <a:xfrm>
            <a:off x="1523353" y="6680021"/>
            <a:ext cx="185141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a:solidFill>
                  <a:prstClr val="black"/>
                </a:solidFill>
                <a:ea typeface="Calibri" panose="020F0502020204030204" pitchFamily="34" charset="0"/>
                <a:cs typeface="Times New Roman" panose="02020603050405020304" pitchFamily="18" charset="0"/>
              </a:rPr>
              <a:t>EN = Embedded </a:t>
            </a:r>
            <a:r>
              <a:rPr lang="en-AU" altLang="en-US" sz="450" dirty="0" smtClean="0">
                <a:solidFill>
                  <a:prstClr val="black"/>
                </a:solidFill>
                <a:ea typeface="Calibri" panose="020F0502020204030204" pitchFamily="34" charset="0"/>
                <a:cs typeface="Times New Roman" panose="02020603050405020304" pitchFamily="18" charset="0"/>
              </a:rPr>
              <a:t>Network, MRP </a:t>
            </a:r>
            <a:r>
              <a:rPr lang="en-AU" altLang="en-US" sz="450" dirty="0">
                <a:solidFill>
                  <a:prstClr val="black"/>
                </a:solidFill>
                <a:ea typeface="Calibri" panose="020F0502020204030204" pitchFamily="34" charset="0"/>
                <a:cs typeface="Times New Roman" panose="02020603050405020304" pitchFamily="18" charset="0"/>
              </a:rPr>
              <a:t>= </a:t>
            </a:r>
            <a:r>
              <a:rPr lang="en-AU" altLang="en-US" sz="450" dirty="0" smtClean="0">
                <a:solidFill>
                  <a:prstClr val="black"/>
                </a:solidFill>
                <a:ea typeface="Calibri" panose="020F0502020204030204" pitchFamily="34" charset="0"/>
                <a:cs typeface="Times New Roman" panose="02020603050405020304" pitchFamily="18" charset="0"/>
              </a:rPr>
              <a:t>Meter </a:t>
            </a:r>
            <a:r>
              <a:rPr lang="en-AU" altLang="en-US" sz="450" dirty="0">
                <a:solidFill>
                  <a:prstClr val="black"/>
                </a:solidFill>
                <a:ea typeface="Calibri" panose="020F0502020204030204" pitchFamily="34" charset="0"/>
                <a:cs typeface="Times New Roman" panose="02020603050405020304" pitchFamily="18" charset="0"/>
              </a:rPr>
              <a:t>Replacement Processes</a:t>
            </a:r>
          </a:p>
        </p:txBody>
      </p:sp>
      <p:sp>
        <p:nvSpPr>
          <p:cNvPr id="27" name="Rectangle 3"/>
          <p:cNvSpPr>
            <a:spLocks noChangeArrowheads="1"/>
          </p:cNvSpPr>
          <p:nvPr/>
        </p:nvSpPr>
        <p:spPr bwMode="auto">
          <a:xfrm>
            <a:off x="3212311" y="6680021"/>
            <a:ext cx="177378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a:solidFill>
                  <a:prstClr val="black"/>
                </a:solidFill>
                <a:ea typeface="Calibri" panose="020F0502020204030204" pitchFamily="34" charset="0"/>
                <a:cs typeface="Times New Roman" panose="02020603050405020304" pitchFamily="18" charset="0"/>
              </a:rPr>
              <a:t>MC = Metering </a:t>
            </a:r>
            <a:r>
              <a:rPr lang="en-AU" altLang="en-US" sz="450" dirty="0" smtClean="0">
                <a:solidFill>
                  <a:prstClr val="black"/>
                </a:solidFill>
                <a:ea typeface="Calibri" panose="020F0502020204030204" pitchFamily="34" charset="0"/>
                <a:cs typeface="Times New Roman" panose="02020603050405020304" pitchFamily="18" charset="0"/>
              </a:rPr>
              <a:t>Competition, SMP </a:t>
            </a:r>
            <a:r>
              <a:rPr lang="en-AU" altLang="en-US" sz="450" dirty="0">
                <a:solidFill>
                  <a:prstClr val="black"/>
                </a:solidFill>
                <a:ea typeface="Calibri" panose="020F0502020204030204" pitchFamily="34" charset="0"/>
                <a:cs typeface="Times New Roman" panose="02020603050405020304" pitchFamily="18" charset="0"/>
              </a:rPr>
              <a:t>= Shared Market Protocols</a:t>
            </a:r>
          </a:p>
        </p:txBody>
      </p:sp>
      <p:sp>
        <p:nvSpPr>
          <p:cNvPr id="45" name="Rectangle 3"/>
          <p:cNvSpPr>
            <a:spLocks noChangeArrowheads="1"/>
          </p:cNvSpPr>
          <p:nvPr/>
        </p:nvSpPr>
        <p:spPr bwMode="auto">
          <a:xfrm>
            <a:off x="6814407" y="6680021"/>
            <a:ext cx="235263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a:solidFill>
                  <a:prstClr val="black"/>
                </a:solidFill>
                <a:ea typeface="Calibri" panose="020F0502020204030204" pitchFamily="34" charset="0"/>
                <a:cs typeface="Times New Roman" panose="02020603050405020304" pitchFamily="18" charset="0"/>
              </a:rPr>
              <a:t>For detailed meeting schedule and agendas, see </a:t>
            </a:r>
            <a:r>
              <a:rPr lang="en-AU" altLang="en-US" sz="450" dirty="0" smtClean="0">
                <a:solidFill>
                  <a:prstClr val="black"/>
                </a:solidFill>
                <a:ea typeface="Calibri" panose="020F0502020204030204" pitchFamily="34" charset="0"/>
                <a:cs typeface="Times New Roman" panose="02020603050405020304" pitchFamily="18" charset="0"/>
              </a:rPr>
              <a:t>the </a:t>
            </a:r>
            <a:r>
              <a:rPr lang="en-AU" altLang="en-US" sz="450" dirty="0">
                <a:solidFill>
                  <a:prstClr val="black"/>
                </a:solidFill>
                <a:ea typeface="Calibri" panose="020F0502020204030204" pitchFamily="34" charset="0"/>
                <a:cs typeface="Times New Roman" panose="02020603050405020304" pitchFamily="18" charset="0"/>
                <a:hlinkClick r:id="rId8"/>
              </a:rPr>
              <a:t>2016 industry meeting schedule. </a:t>
            </a:r>
            <a:endParaRPr lang="en-AU" altLang="en-US" sz="450" dirty="0">
              <a:solidFill>
                <a:prstClr val="black"/>
              </a:solidFill>
              <a:ea typeface="Calibri" panose="020F0502020204030204" pitchFamily="34" charset="0"/>
              <a:cs typeface="Times New Roman" panose="02020603050405020304" pitchFamily="18" charset="0"/>
            </a:endParaRPr>
          </a:p>
        </p:txBody>
      </p:sp>
      <p:sp>
        <p:nvSpPr>
          <p:cNvPr id="34" name="Rectangle 33"/>
          <p:cNvSpPr/>
          <p:nvPr/>
        </p:nvSpPr>
        <p:spPr>
          <a:xfrm>
            <a:off x="789876" y="2061125"/>
            <a:ext cx="1240454" cy="280800"/>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black">
                    <a:lumMod val="50000"/>
                  </a:prstClr>
                </a:solidFill>
              </a:rPr>
              <a:t>Industry Test Planning EN/MC</a:t>
            </a:r>
            <a:endParaRPr lang="en-AU" sz="600" dirty="0" smtClean="0">
              <a:solidFill>
                <a:prstClr val="black">
                  <a:lumMod val="50000"/>
                </a:prstClr>
              </a:solidFill>
            </a:endParaRPr>
          </a:p>
        </p:txBody>
      </p:sp>
      <p:cxnSp>
        <p:nvCxnSpPr>
          <p:cNvPr id="49" name="Straight Connector 48"/>
          <p:cNvCxnSpPr/>
          <p:nvPr/>
        </p:nvCxnSpPr>
        <p:spPr>
          <a:xfrm flipV="1">
            <a:off x="77282" y="5276450"/>
            <a:ext cx="8928000" cy="6824"/>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67411" y="4322065"/>
            <a:ext cx="8928000" cy="6824"/>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5" name="Rectangle 264"/>
          <p:cNvSpPr/>
          <p:nvPr/>
        </p:nvSpPr>
        <p:spPr>
          <a:xfrm>
            <a:off x="3072232" y="2370791"/>
            <a:ext cx="982744" cy="280800"/>
          </a:xfrm>
          <a:prstGeom prst="rect">
            <a:avLst/>
          </a:prstGeom>
          <a:solidFill>
            <a:schemeClr val="accent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white"/>
                </a:solidFill>
              </a:rPr>
              <a:t>Phase 1 Execution EN/MC</a:t>
            </a:r>
            <a:endParaRPr lang="en-AU" sz="600" dirty="0" smtClean="0">
              <a:solidFill>
                <a:prstClr val="white"/>
              </a:solidFill>
            </a:endParaRPr>
          </a:p>
        </p:txBody>
      </p:sp>
      <p:sp>
        <p:nvSpPr>
          <p:cNvPr id="85" name="Flowchart: Decision 84"/>
          <p:cNvSpPr>
            <a:spLocks noChangeArrowheads="1"/>
          </p:cNvSpPr>
          <p:nvPr/>
        </p:nvSpPr>
        <p:spPr bwMode="auto">
          <a:xfrm>
            <a:off x="2059662"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87" name="TextBox 86"/>
          <p:cNvSpPr txBox="1"/>
          <p:nvPr/>
        </p:nvSpPr>
        <p:spPr>
          <a:xfrm>
            <a:off x="-8333" y="4332589"/>
            <a:ext cx="430887" cy="922355"/>
          </a:xfrm>
          <a:prstGeom prst="rect">
            <a:avLst/>
          </a:prstGeom>
          <a:noFill/>
        </p:spPr>
        <p:txBody>
          <a:bodyPr vert="vert270" wrap="square" rtlCol="0">
            <a:spAutoFit/>
          </a:bodyPr>
          <a:lstStyle/>
          <a:p>
            <a:pPr algn="ctr"/>
            <a:r>
              <a:rPr lang="en-AU" sz="800" b="1" dirty="0" smtClean="0">
                <a:solidFill>
                  <a:prstClr val="black"/>
                </a:solidFill>
              </a:rPr>
              <a:t>Accreditation &amp; Registration</a:t>
            </a:r>
          </a:p>
        </p:txBody>
      </p:sp>
      <p:sp>
        <p:nvSpPr>
          <p:cNvPr id="89" name="TextBox 88"/>
          <p:cNvSpPr txBox="1"/>
          <p:nvPr/>
        </p:nvSpPr>
        <p:spPr>
          <a:xfrm>
            <a:off x="-8333" y="5325609"/>
            <a:ext cx="430887" cy="829432"/>
          </a:xfrm>
          <a:prstGeom prst="rect">
            <a:avLst/>
          </a:prstGeom>
          <a:noFill/>
        </p:spPr>
        <p:txBody>
          <a:bodyPr vert="vert270" wrap="square" rtlCol="0">
            <a:spAutoFit/>
          </a:bodyPr>
          <a:lstStyle/>
          <a:p>
            <a:pPr algn="ctr"/>
            <a:r>
              <a:rPr lang="en-AU" sz="800" b="1" dirty="0" smtClean="0">
                <a:solidFill>
                  <a:prstClr val="black"/>
                </a:solidFill>
              </a:rPr>
              <a:t>Transition &amp; Cutover</a:t>
            </a:r>
            <a:endParaRPr lang="en-AU" sz="1200" b="1" dirty="0">
              <a:solidFill>
                <a:prstClr val="black"/>
              </a:solidFill>
            </a:endParaRPr>
          </a:p>
        </p:txBody>
      </p:sp>
      <p:sp>
        <p:nvSpPr>
          <p:cNvPr id="82" name="Rectangle 81"/>
          <p:cNvSpPr/>
          <p:nvPr/>
        </p:nvSpPr>
        <p:spPr>
          <a:xfrm>
            <a:off x="2754358" y="5693900"/>
            <a:ext cx="1853396" cy="280800"/>
          </a:xfrm>
          <a:prstGeom prst="rect">
            <a:avLst/>
          </a:prstGeom>
          <a:solidFill>
            <a:schemeClr val="accent6">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black">
                    <a:lumMod val="50000"/>
                  </a:prstClr>
                </a:solidFill>
              </a:rPr>
              <a:t>Transition Planning</a:t>
            </a:r>
            <a:endParaRPr lang="en-AU" sz="700" dirty="0" smtClean="0">
              <a:solidFill>
                <a:prstClr val="black">
                  <a:lumMod val="50000"/>
                </a:prstClr>
              </a:solidFill>
            </a:endParaRPr>
          </a:p>
        </p:txBody>
      </p:sp>
      <p:sp>
        <p:nvSpPr>
          <p:cNvPr id="96" name="Rectangle 95"/>
          <p:cNvSpPr/>
          <p:nvPr/>
        </p:nvSpPr>
        <p:spPr>
          <a:xfrm>
            <a:off x="5164001" y="6673074"/>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600" b="1" dirty="0">
              <a:solidFill>
                <a:prstClr val="white"/>
              </a:solidFill>
            </a:endParaRPr>
          </a:p>
        </p:txBody>
      </p:sp>
      <p:sp>
        <p:nvSpPr>
          <p:cNvPr id="97" name="Rectangle 3"/>
          <p:cNvSpPr>
            <a:spLocks noChangeArrowheads="1"/>
          </p:cNvSpPr>
          <p:nvPr/>
        </p:nvSpPr>
        <p:spPr bwMode="auto">
          <a:xfrm>
            <a:off x="5352813" y="6680021"/>
            <a:ext cx="344116"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smtClean="0">
                <a:solidFill>
                  <a:prstClr val="black"/>
                </a:solidFill>
                <a:ea typeface="Calibri" panose="020F0502020204030204" pitchFamily="34" charset="0"/>
                <a:cs typeface="Times New Roman" panose="02020603050405020304" pitchFamily="18" charset="0"/>
              </a:rPr>
              <a:t>Publish</a:t>
            </a:r>
            <a:endParaRPr lang="en-AU" altLang="en-US" sz="450" dirty="0">
              <a:solidFill>
                <a:prstClr val="black"/>
              </a:solidFill>
              <a:ea typeface="Calibri" panose="020F0502020204030204" pitchFamily="34" charset="0"/>
              <a:cs typeface="Times New Roman" panose="02020603050405020304" pitchFamily="18" charset="0"/>
            </a:endParaRPr>
          </a:p>
        </p:txBody>
      </p:sp>
      <p:sp>
        <p:nvSpPr>
          <p:cNvPr id="98" name="Rectangle 3"/>
          <p:cNvSpPr>
            <a:spLocks noChangeArrowheads="1"/>
          </p:cNvSpPr>
          <p:nvPr/>
        </p:nvSpPr>
        <p:spPr bwMode="auto">
          <a:xfrm>
            <a:off x="5730863" y="6674098"/>
            <a:ext cx="1225729"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smtClean="0">
                <a:solidFill>
                  <a:prstClr val="black"/>
                </a:solidFill>
                <a:ea typeface="Calibri" panose="020F0502020204030204" pitchFamily="34" charset="0"/>
                <a:cs typeface="Times New Roman" panose="02020603050405020304" pitchFamily="18" charset="0"/>
              </a:rPr>
              <a:t>Readiness reporting</a:t>
            </a:r>
            <a:endParaRPr lang="en-AU" altLang="en-US" sz="450" dirty="0">
              <a:solidFill>
                <a:prstClr val="black"/>
              </a:solidFill>
              <a:ea typeface="Calibri" panose="020F0502020204030204" pitchFamily="34" charset="0"/>
              <a:cs typeface="Times New Roman" panose="02020603050405020304" pitchFamily="18" charset="0"/>
            </a:endParaRPr>
          </a:p>
        </p:txBody>
      </p:sp>
      <p:sp>
        <p:nvSpPr>
          <p:cNvPr id="101" name="Flowchart: Decision 100"/>
          <p:cNvSpPr>
            <a:spLocks noChangeArrowheads="1"/>
          </p:cNvSpPr>
          <p:nvPr/>
        </p:nvSpPr>
        <p:spPr bwMode="auto">
          <a:xfrm>
            <a:off x="5705958" y="6719712"/>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prstClr val="black"/>
              </a:solidFill>
            </a:endParaRPr>
          </a:p>
        </p:txBody>
      </p:sp>
      <p:cxnSp>
        <p:nvCxnSpPr>
          <p:cNvPr id="102" name="Straight Connector 101"/>
          <p:cNvCxnSpPr/>
          <p:nvPr/>
        </p:nvCxnSpPr>
        <p:spPr>
          <a:xfrm flipV="1">
            <a:off x="105158" y="6158741"/>
            <a:ext cx="8928000" cy="6824"/>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8333" y="2103521"/>
            <a:ext cx="307777" cy="849350"/>
          </a:xfrm>
          <a:prstGeom prst="rect">
            <a:avLst/>
          </a:prstGeom>
          <a:noFill/>
        </p:spPr>
        <p:txBody>
          <a:bodyPr vert="vert270" wrap="square" rtlCol="0">
            <a:spAutoFit/>
          </a:bodyPr>
          <a:lstStyle/>
          <a:p>
            <a:pPr algn="ctr"/>
            <a:r>
              <a:rPr lang="en-AU" sz="800" b="1" dirty="0" smtClean="0">
                <a:solidFill>
                  <a:prstClr val="black"/>
                </a:solidFill>
              </a:rPr>
              <a:t>Industry Testing</a:t>
            </a:r>
            <a:endParaRPr lang="en-AU" sz="1200" b="1" dirty="0">
              <a:solidFill>
                <a:prstClr val="black"/>
              </a:solidFill>
            </a:endParaRPr>
          </a:p>
        </p:txBody>
      </p:sp>
      <p:sp>
        <p:nvSpPr>
          <p:cNvPr id="120" name="Flowchart: Decision 119"/>
          <p:cNvSpPr>
            <a:spLocks noChangeArrowheads="1"/>
          </p:cNvSpPr>
          <p:nvPr/>
        </p:nvSpPr>
        <p:spPr bwMode="auto">
          <a:xfrm>
            <a:off x="6775705"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21" name="Rectangle 120"/>
          <p:cNvSpPr>
            <a:spLocks noChangeArrowheads="1"/>
          </p:cNvSpPr>
          <p:nvPr/>
        </p:nvSpPr>
        <p:spPr bwMode="auto">
          <a:xfrm>
            <a:off x="6990008" y="1035881"/>
            <a:ext cx="409529"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 Dec</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Go-live date</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22" name="Flowchart: Decision 121"/>
          <p:cNvSpPr>
            <a:spLocks noChangeArrowheads="1"/>
          </p:cNvSpPr>
          <p:nvPr/>
        </p:nvSpPr>
        <p:spPr bwMode="auto">
          <a:xfrm>
            <a:off x="7146743"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36" name="Rectangle 135"/>
          <p:cNvSpPr>
            <a:spLocks noChangeArrowheads="1"/>
          </p:cNvSpPr>
          <p:nvPr/>
        </p:nvSpPr>
        <p:spPr bwMode="auto">
          <a:xfrm>
            <a:off x="6642274" y="1035881"/>
            <a:ext cx="361213" cy="420147"/>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 </a:t>
            </a:r>
            <a:r>
              <a:rPr lang="en-AU" sz="525" dirty="0" smtClean="0">
                <a:solidFill>
                  <a:srgbClr val="000000"/>
                </a:solidFill>
                <a:latin typeface="Arial Black" panose="020B0A04020102020204" pitchFamily="34" charset="0"/>
              </a:rPr>
              <a:t>17 Nov</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rPr>
              <a:t>Industry Test Report</a:t>
            </a:r>
          </a:p>
        </p:txBody>
      </p:sp>
      <p:sp>
        <p:nvSpPr>
          <p:cNvPr id="151" name="Rectangle 150"/>
          <p:cNvSpPr>
            <a:spLocks noChangeArrowheads="1"/>
          </p:cNvSpPr>
          <p:nvPr/>
        </p:nvSpPr>
        <p:spPr bwMode="auto">
          <a:xfrm>
            <a:off x="1896139" y="1035881"/>
            <a:ext cx="377934" cy="422313"/>
          </a:xfrm>
          <a:prstGeom prst="rect">
            <a:avLst/>
          </a:prstGeom>
          <a:noFill/>
          <a:ln w="9525">
            <a:noFill/>
            <a:miter lim="800000"/>
            <a:headEnd/>
            <a:tailEnd/>
          </a:ln>
        </p:spPr>
        <p:txBody>
          <a:bodyPr wrap="square" lIns="0" tIns="0" rIns="0" bIns="0">
            <a:noAutofit/>
          </a:bodyPr>
          <a:lstStyle/>
          <a:p>
            <a:pPr algn="ctr"/>
            <a:r>
              <a:rPr lang="en-AU" sz="525">
                <a:solidFill>
                  <a:srgbClr val="000000"/>
                </a:solidFill>
                <a:latin typeface="Arial Black" panose="020B0A04020102020204" pitchFamily="34" charset="0"/>
              </a:rPr>
              <a:t>10 </a:t>
            </a:r>
            <a:r>
              <a:rPr lang="en-AU" sz="525" smtClean="0">
                <a:solidFill>
                  <a:srgbClr val="000000"/>
                </a:solidFill>
                <a:latin typeface="Arial Black" panose="020B0A04020102020204" pitchFamily="34" charset="0"/>
              </a:rPr>
              <a:t>Apr</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a:solidFill>
                  <a:srgbClr val="000000"/>
                </a:solidFill>
                <a:latin typeface="Arial" panose="020B0604020202020204" pitchFamily="34" charset="0"/>
              </a:rPr>
              <a:t>EN/MC changes in pre-production</a:t>
            </a:r>
          </a:p>
        </p:txBody>
      </p:sp>
      <p:sp>
        <p:nvSpPr>
          <p:cNvPr id="168" name="Flowchart: Decision 167"/>
          <p:cNvSpPr>
            <a:spLocks noChangeArrowheads="1"/>
          </p:cNvSpPr>
          <p:nvPr/>
        </p:nvSpPr>
        <p:spPr bwMode="auto">
          <a:xfrm>
            <a:off x="1434504"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70" name="Rectangle 169"/>
          <p:cNvSpPr>
            <a:spLocks noChangeArrowheads="1"/>
          </p:cNvSpPr>
          <p:nvPr/>
        </p:nvSpPr>
        <p:spPr bwMode="auto">
          <a:xfrm>
            <a:off x="1292042" y="1344771"/>
            <a:ext cx="321145" cy="385144"/>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06 Mar</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rPr>
              <a:t>B2B Procedures Published</a:t>
            </a:r>
            <a:endParaRPr lang="en-AU" sz="450" dirty="0">
              <a:solidFill>
                <a:prstClr val="black"/>
              </a:solidFill>
              <a:latin typeface="Times New Roman" panose="02020603050405020304" pitchFamily="18" charset="0"/>
              <a:ea typeface="Times New Roman" panose="02020603050405020304" pitchFamily="18" charset="0"/>
            </a:endParaRPr>
          </a:p>
        </p:txBody>
      </p:sp>
      <p:cxnSp>
        <p:nvCxnSpPr>
          <p:cNvPr id="171" name="Straight Connector 170"/>
          <p:cNvCxnSpPr/>
          <p:nvPr/>
        </p:nvCxnSpPr>
        <p:spPr>
          <a:xfrm flipH="1">
            <a:off x="1466664" y="1007675"/>
            <a:ext cx="3386" cy="30759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24" name="Flowchart: Decision 123"/>
          <p:cNvSpPr>
            <a:spLocks noChangeArrowheads="1"/>
          </p:cNvSpPr>
          <p:nvPr/>
        </p:nvSpPr>
        <p:spPr bwMode="auto">
          <a:xfrm>
            <a:off x="1289596"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27" name="Rectangle 126"/>
          <p:cNvSpPr>
            <a:spLocks noChangeArrowheads="1"/>
          </p:cNvSpPr>
          <p:nvPr/>
        </p:nvSpPr>
        <p:spPr bwMode="auto">
          <a:xfrm>
            <a:off x="1004127" y="1035881"/>
            <a:ext cx="437122"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28 Feb</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rPr>
              <a:t>WP2 Procedures Published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37" name="Rectangle 136"/>
          <p:cNvSpPr/>
          <p:nvPr/>
        </p:nvSpPr>
        <p:spPr>
          <a:xfrm>
            <a:off x="1582510" y="2708169"/>
            <a:ext cx="2912414" cy="280800"/>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black">
                    <a:lumMod val="50000"/>
                  </a:prstClr>
                </a:solidFill>
              </a:rPr>
              <a:t>Industry Test Planning B2B/Market Trial</a:t>
            </a:r>
            <a:endParaRPr lang="en-AU" sz="600" dirty="0" smtClean="0">
              <a:solidFill>
                <a:prstClr val="black">
                  <a:lumMod val="50000"/>
                </a:prstClr>
              </a:solidFill>
            </a:endParaRPr>
          </a:p>
        </p:txBody>
      </p:sp>
      <p:sp>
        <p:nvSpPr>
          <p:cNvPr id="138" name="Rectangle 137"/>
          <p:cNvSpPr/>
          <p:nvPr/>
        </p:nvSpPr>
        <p:spPr>
          <a:xfrm>
            <a:off x="3462727" y="3046270"/>
            <a:ext cx="1098859" cy="280800"/>
          </a:xfrm>
          <a:prstGeom prst="rect">
            <a:avLst/>
          </a:prstGeom>
          <a:solidFill>
            <a:schemeClr val="accent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white"/>
                </a:solidFill>
              </a:rPr>
              <a:t>Phase 2 Execution B2B</a:t>
            </a:r>
          </a:p>
        </p:txBody>
      </p:sp>
      <p:sp>
        <p:nvSpPr>
          <p:cNvPr id="142" name="Rectangle 141"/>
          <p:cNvSpPr/>
          <p:nvPr/>
        </p:nvSpPr>
        <p:spPr>
          <a:xfrm>
            <a:off x="937115" y="4895412"/>
            <a:ext cx="805487" cy="280800"/>
          </a:xfrm>
          <a:prstGeom prst="rect">
            <a:avLst/>
          </a:prstGeom>
          <a:solidFill>
            <a:schemeClr val="accent1">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black">
                    <a:lumMod val="50000"/>
                  </a:prstClr>
                </a:solidFill>
              </a:rPr>
              <a:t>Planning</a:t>
            </a:r>
            <a:endParaRPr lang="en-AU" sz="600" dirty="0" smtClean="0">
              <a:solidFill>
                <a:prstClr val="black">
                  <a:lumMod val="50000"/>
                </a:prstClr>
              </a:solidFill>
            </a:endParaRPr>
          </a:p>
        </p:txBody>
      </p:sp>
      <p:sp>
        <p:nvSpPr>
          <p:cNvPr id="145" name="Rectangle 144"/>
          <p:cNvSpPr/>
          <p:nvPr/>
        </p:nvSpPr>
        <p:spPr>
          <a:xfrm>
            <a:off x="1769543" y="4895412"/>
            <a:ext cx="4706916" cy="280800"/>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a:solidFill>
                  <a:prstClr val="white"/>
                </a:solidFill>
              </a:rPr>
              <a:t>Accreditation and Registration Period</a:t>
            </a:r>
          </a:p>
        </p:txBody>
      </p:sp>
      <p:sp>
        <p:nvSpPr>
          <p:cNvPr id="169" name="Rectangle 168"/>
          <p:cNvSpPr/>
          <p:nvPr/>
        </p:nvSpPr>
        <p:spPr>
          <a:xfrm>
            <a:off x="4957298" y="3423903"/>
            <a:ext cx="1515294" cy="140400"/>
          </a:xfrm>
          <a:prstGeom prst="rect">
            <a:avLst/>
          </a:prstGeom>
          <a:solidFill>
            <a:schemeClr val="accent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white"/>
                </a:solidFill>
              </a:rPr>
              <a:t>Phase 3 Market Trial Execution</a:t>
            </a:r>
            <a:endParaRPr lang="en-AU" sz="600" dirty="0" smtClean="0">
              <a:solidFill>
                <a:prstClr val="white"/>
              </a:solidFill>
            </a:endParaRPr>
          </a:p>
        </p:txBody>
      </p:sp>
      <p:sp>
        <p:nvSpPr>
          <p:cNvPr id="176" name="Rectangle 175"/>
          <p:cNvSpPr/>
          <p:nvPr/>
        </p:nvSpPr>
        <p:spPr>
          <a:xfrm>
            <a:off x="6533689" y="5693900"/>
            <a:ext cx="542875" cy="280800"/>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AU" sz="800" dirty="0" smtClean="0">
                <a:solidFill>
                  <a:prstClr val="black"/>
                </a:solidFill>
              </a:rPr>
              <a:t>Transition</a:t>
            </a:r>
            <a:endParaRPr lang="en-AU" sz="800" dirty="0">
              <a:solidFill>
                <a:prstClr val="black"/>
              </a:solidFill>
            </a:endParaRPr>
          </a:p>
        </p:txBody>
      </p:sp>
      <p:sp>
        <p:nvSpPr>
          <p:cNvPr id="177" name="Rectangle 176"/>
          <p:cNvSpPr/>
          <p:nvPr/>
        </p:nvSpPr>
        <p:spPr>
          <a:xfrm>
            <a:off x="7233628" y="5693900"/>
            <a:ext cx="1790575" cy="280800"/>
          </a:xfrm>
          <a:prstGeom prst="rect">
            <a:avLst/>
          </a:prstGeom>
          <a:solidFill>
            <a:schemeClr val="accent6">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smtClean="0">
                <a:solidFill>
                  <a:prstClr val="white"/>
                </a:solidFill>
              </a:rPr>
              <a:t>Heightened Support</a:t>
            </a:r>
            <a:endParaRPr lang="en-AU" sz="800" dirty="0">
              <a:solidFill>
                <a:prstClr val="white"/>
              </a:solidFill>
            </a:endParaRPr>
          </a:p>
        </p:txBody>
      </p:sp>
      <p:sp>
        <p:nvSpPr>
          <p:cNvPr id="179" name="Rectangle 178"/>
          <p:cNvSpPr>
            <a:spLocks noChangeArrowheads="1"/>
          </p:cNvSpPr>
          <p:nvPr/>
        </p:nvSpPr>
        <p:spPr bwMode="auto">
          <a:xfrm>
            <a:off x="5755786" y="1035881"/>
            <a:ext cx="409529"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2 Oct</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Industry Transition &amp; Cutover Plan Published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80" name="Flowchart: Decision 179"/>
          <p:cNvSpPr>
            <a:spLocks noChangeArrowheads="1"/>
          </p:cNvSpPr>
          <p:nvPr/>
        </p:nvSpPr>
        <p:spPr bwMode="auto">
          <a:xfrm>
            <a:off x="5907253"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81" name="Rectangle 180"/>
          <p:cNvSpPr>
            <a:spLocks noChangeArrowheads="1"/>
          </p:cNvSpPr>
          <p:nvPr/>
        </p:nvSpPr>
        <p:spPr bwMode="auto">
          <a:xfrm>
            <a:off x="3206201" y="1035881"/>
            <a:ext cx="409529"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5 Jun</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Industry Test Plan B2B Published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82" name="Flowchart: Decision 181"/>
          <p:cNvSpPr>
            <a:spLocks noChangeArrowheads="1"/>
          </p:cNvSpPr>
          <p:nvPr/>
        </p:nvSpPr>
        <p:spPr bwMode="auto">
          <a:xfrm>
            <a:off x="3352746"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83" name="Flowchart: Decision 182"/>
          <p:cNvSpPr>
            <a:spLocks noChangeArrowheads="1"/>
          </p:cNvSpPr>
          <p:nvPr/>
        </p:nvSpPr>
        <p:spPr bwMode="auto">
          <a:xfrm>
            <a:off x="6559194" y="6283466"/>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184" name="Flowchart: Decision 183"/>
          <p:cNvSpPr>
            <a:spLocks noChangeArrowheads="1"/>
          </p:cNvSpPr>
          <p:nvPr/>
        </p:nvSpPr>
        <p:spPr bwMode="auto">
          <a:xfrm>
            <a:off x="7190567" y="6296526"/>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185" name="Flowchart: Decision 184"/>
          <p:cNvSpPr>
            <a:spLocks noChangeArrowheads="1"/>
          </p:cNvSpPr>
          <p:nvPr/>
        </p:nvSpPr>
        <p:spPr bwMode="auto">
          <a:xfrm>
            <a:off x="5858152" y="6287819"/>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186" name="Flowchart: Decision 185"/>
          <p:cNvSpPr>
            <a:spLocks noChangeArrowheads="1"/>
          </p:cNvSpPr>
          <p:nvPr/>
        </p:nvSpPr>
        <p:spPr bwMode="auto">
          <a:xfrm>
            <a:off x="5279026" y="6274752"/>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187" name="Flowchart: Decision 186"/>
          <p:cNvSpPr>
            <a:spLocks noChangeArrowheads="1"/>
          </p:cNvSpPr>
          <p:nvPr/>
        </p:nvSpPr>
        <p:spPr bwMode="auto">
          <a:xfrm>
            <a:off x="4654570" y="6279105"/>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189" name="Flowchart: Decision 188"/>
          <p:cNvSpPr>
            <a:spLocks noChangeArrowheads="1"/>
          </p:cNvSpPr>
          <p:nvPr/>
        </p:nvSpPr>
        <p:spPr bwMode="auto">
          <a:xfrm>
            <a:off x="4054976" y="6279103"/>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190" name="Flowchart: Decision 189"/>
          <p:cNvSpPr>
            <a:spLocks noChangeArrowheads="1"/>
          </p:cNvSpPr>
          <p:nvPr/>
        </p:nvSpPr>
        <p:spPr bwMode="auto">
          <a:xfrm>
            <a:off x="3354744" y="6274748"/>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191" name="TextBox 190"/>
          <p:cNvSpPr txBox="1"/>
          <p:nvPr/>
        </p:nvSpPr>
        <p:spPr>
          <a:xfrm rot="5400000">
            <a:off x="297901" y="5969993"/>
            <a:ext cx="430887" cy="829432"/>
          </a:xfrm>
          <a:prstGeom prst="rect">
            <a:avLst/>
          </a:prstGeom>
          <a:noFill/>
        </p:spPr>
        <p:txBody>
          <a:bodyPr vert="vert270" wrap="square" rtlCol="0">
            <a:spAutoFit/>
          </a:bodyPr>
          <a:lstStyle/>
          <a:p>
            <a:r>
              <a:rPr lang="en-AU" sz="800" b="1" dirty="0" smtClean="0">
                <a:solidFill>
                  <a:prstClr val="black"/>
                </a:solidFill>
              </a:rPr>
              <a:t>Readiness Reporting</a:t>
            </a:r>
            <a:endParaRPr lang="en-AU" sz="1200" b="1" dirty="0">
              <a:solidFill>
                <a:prstClr val="black"/>
              </a:solidFill>
            </a:endParaRPr>
          </a:p>
        </p:txBody>
      </p:sp>
      <p:sp>
        <p:nvSpPr>
          <p:cNvPr id="192" name="Rectangle 191"/>
          <p:cNvSpPr>
            <a:spLocks noChangeArrowheads="1"/>
          </p:cNvSpPr>
          <p:nvPr/>
        </p:nvSpPr>
        <p:spPr bwMode="auto">
          <a:xfrm>
            <a:off x="3211201" y="6386911"/>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5 Jun</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193" name="Rectangle 192"/>
          <p:cNvSpPr>
            <a:spLocks noChangeArrowheads="1"/>
          </p:cNvSpPr>
          <p:nvPr/>
        </p:nvSpPr>
        <p:spPr bwMode="auto">
          <a:xfrm>
            <a:off x="3867888" y="6382555"/>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10 Jul</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194" name="Rectangle 193"/>
          <p:cNvSpPr>
            <a:spLocks noChangeArrowheads="1"/>
          </p:cNvSpPr>
          <p:nvPr/>
        </p:nvSpPr>
        <p:spPr bwMode="auto">
          <a:xfrm>
            <a:off x="4471834" y="6386907"/>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7 Aug</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195" name="Rectangle 194"/>
          <p:cNvSpPr>
            <a:spLocks noChangeArrowheads="1"/>
          </p:cNvSpPr>
          <p:nvPr/>
        </p:nvSpPr>
        <p:spPr bwMode="auto">
          <a:xfrm>
            <a:off x="5148537" y="6382550"/>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11 Sep</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196" name="Rectangle 195"/>
          <p:cNvSpPr>
            <a:spLocks noChangeArrowheads="1"/>
          </p:cNvSpPr>
          <p:nvPr/>
        </p:nvSpPr>
        <p:spPr bwMode="auto">
          <a:xfrm>
            <a:off x="5684119" y="6386902"/>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9 Oct</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197" name="Rectangle 196"/>
          <p:cNvSpPr>
            <a:spLocks noChangeArrowheads="1"/>
          </p:cNvSpPr>
          <p:nvPr/>
        </p:nvSpPr>
        <p:spPr bwMode="auto">
          <a:xfrm>
            <a:off x="6363138" y="6382549"/>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6 Nov</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198" name="Rectangle 197"/>
          <p:cNvSpPr>
            <a:spLocks noChangeArrowheads="1"/>
          </p:cNvSpPr>
          <p:nvPr/>
        </p:nvSpPr>
        <p:spPr bwMode="auto">
          <a:xfrm>
            <a:off x="7012032" y="6386901"/>
            <a:ext cx="409529" cy="176325"/>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4</a:t>
            </a:r>
            <a:r>
              <a:rPr lang="en-AU" sz="525" dirty="0" smtClean="0">
                <a:solidFill>
                  <a:srgbClr val="000000"/>
                </a:solidFill>
                <a:latin typeface="Arial Black" panose="020B0A04020102020204" pitchFamily="34" charset="0"/>
              </a:rPr>
              <a:t> Dec</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199" name="Flowchart: Decision 198"/>
          <p:cNvSpPr>
            <a:spLocks noChangeArrowheads="1"/>
          </p:cNvSpPr>
          <p:nvPr/>
        </p:nvSpPr>
        <p:spPr bwMode="auto">
          <a:xfrm>
            <a:off x="2681781" y="6270390"/>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200" name="Rectangle 199"/>
          <p:cNvSpPr>
            <a:spLocks noChangeArrowheads="1"/>
          </p:cNvSpPr>
          <p:nvPr/>
        </p:nvSpPr>
        <p:spPr bwMode="auto">
          <a:xfrm>
            <a:off x="2538238" y="6382553"/>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8 May</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201" name="Flowchart: Decision 200"/>
          <p:cNvSpPr>
            <a:spLocks noChangeArrowheads="1"/>
          </p:cNvSpPr>
          <p:nvPr/>
        </p:nvSpPr>
        <p:spPr bwMode="auto">
          <a:xfrm>
            <a:off x="2008492" y="6266036"/>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202" name="Rectangle 201"/>
          <p:cNvSpPr>
            <a:spLocks noChangeArrowheads="1"/>
          </p:cNvSpPr>
          <p:nvPr/>
        </p:nvSpPr>
        <p:spPr bwMode="auto">
          <a:xfrm>
            <a:off x="1864949" y="6378199"/>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3 Apr</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203" name="Flowchart: Decision 202"/>
          <p:cNvSpPr>
            <a:spLocks noChangeArrowheads="1"/>
          </p:cNvSpPr>
          <p:nvPr/>
        </p:nvSpPr>
        <p:spPr bwMode="auto">
          <a:xfrm>
            <a:off x="1493062" y="6266033"/>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204" name="Rectangle 203"/>
          <p:cNvSpPr>
            <a:spLocks noChangeArrowheads="1"/>
          </p:cNvSpPr>
          <p:nvPr/>
        </p:nvSpPr>
        <p:spPr bwMode="auto">
          <a:xfrm>
            <a:off x="1349519" y="6378196"/>
            <a:ext cx="409529" cy="176325"/>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6</a:t>
            </a:r>
            <a:r>
              <a:rPr lang="en-AU" sz="525" dirty="0" smtClean="0">
                <a:solidFill>
                  <a:srgbClr val="000000"/>
                </a:solidFill>
                <a:latin typeface="Arial Black" panose="020B0A04020102020204" pitchFamily="34" charset="0"/>
              </a:rPr>
              <a:t> Mar</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205" name="Flowchart: Decision 204"/>
          <p:cNvSpPr>
            <a:spLocks noChangeArrowheads="1"/>
          </p:cNvSpPr>
          <p:nvPr/>
        </p:nvSpPr>
        <p:spPr bwMode="auto">
          <a:xfrm>
            <a:off x="818149" y="6270384"/>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206" name="Rectangle 205"/>
          <p:cNvSpPr>
            <a:spLocks noChangeArrowheads="1"/>
          </p:cNvSpPr>
          <p:nvPr/>
        </p:nvSpPr>
        <p:spPr bwMode="auto">
          <a:xfrm>
            <a:off x="674606" y="6382547"/>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8 Feb</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3" name="Rectangle 72"/>
          <p:cNvSpPr>
            <a:spLocks noChangeArrowheads="1"/>
          </p:cNvSpPr>
          <p:nvPr/>
        </p:nvSpPr>
        <p:spPr bwMode="auto">
          <a:xfrm>
            <a:off x="4629754" y="1035881"/>
            <a:ext cx="409529"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16 Aug</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Pre-Production system release</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8" name="Flowchart: Decision 73"/>
          <p:cNvSpPr>
            <a:spLocks noChangeArrowheads="1"/>
          </p:cNvSpPr>
          <p:nvPr/>
        </p:nvSpPr>
        <p:spPr bwMode="auto">
          <a:xfrm>
            <a:off x="4874281"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75" name="Flowchart: Decision 74"/>
          <p:cNvSpPr>
            <a:spLocks noChangeArrowheads="1"/>
          </p:cNvSpPr>
          <p:nvPr/>
        </p:nvSpPr>
        <p:spPr bwMode="auto">
          <a:xfrm>
            <a:off x="3023592"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76" name="Rectangle 75"/>
          <p:cNvSpPr>
            <a:spLocks noChangeArrowheads="1"/>
          </p:cNvSpPr>
          <p:nvPr/>
        </p:nvSpPr>
        <p:spPr bwMode="auto">
          <a:xfrm>
            <a:off x="2860069" y="1035881"/>
            <a:ext cx="377934" cy="422313"/>
          </a:xfrm>
          <a:prstGeom prst="rect">
            <a:avLst/>
          </a:prstGeom>
          <a:noFill/>
          <a:ln w="9525">
            <a:noFill/>
            <a:miter lim="800000"/>
            <a:headEnd/>
            <a:tailEnd/>
          </a:ln>
        </p:spPr>
        <p:txBody>
          <a:bodyPr wrap="square" lIns="0" tIns="0" rIns="0" bIns="0">
            <a:noAutofit/>
          </a:bodyPr>
          <a:lstStyle/>
          <a:p>
            <a:pPr algn="ctr"/>
            <a:r>
              <a:rPr lang="en-AU" sz="525" dirty="0" smtClean="0">
                <a:solidFill>
                  <a:prstClr val="black"/>
                </a:solidFill>
                <a:latin typeface="Arial Black" panose="020B0A04020102020204" pitchFamily="34" charset="0"/>
              </a:rPr>
              <a:t>22 May</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prstClr val="black"/>
                </a:solidFill>
                <a:latin typeface="Arial" panose="020B0604020202020204" pitchFamily="34" charset="0"/>
              </a:rPr>
              <a:t>EN/MC patch release </a:t>
            </a:r>
          </a:p>
        </p:txBody>
      </p:sp>
      <p:sp>
        <p:nvSpPr>
          <p:cNvPr id="78" name="Rectangle 77"/>
          <p:cNvSpPr/>
          <p:nvPr/>
        </p:nvSpPr>
        <p:spPr>
          <a:xfrm>
            <a:off x="2058248" y="2370791"/>
            <a:ext cx="1013984" cy="280800"/>
          </a:xfrm>
          <a:prstGeom prst="rect">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a:solidFill>
                  <a:prstClr val="white"/>
                </a:solidFill>
              </a:rPr>
              <a:t>Test </a:t>
            </a:r>
            <a:r>
              <a:rPr lang="en-AU" sz="800" dirty="0" smtClean="0">
                <a:solidFill>
                  <a:prstClr val="white"/>
                </a:solidFill>
              </a:rPr>
              <a:t>Set-up</a:t>
            </a:r>
          </a:p>
          <a:p>
            <a:pPr algn="ctr"/>
            <a:r>
              <a:rPr lang="en-AU" sz="800" dirty="0" smtClean="0">
                <a:solidFill>
                  <a:prstClr val="white"/>
                </a:solidFill>
              </a:rPr>
              <a:t>EN/MC</a:t>
            </a:r>
            <a:endParaRPr lang="en-AU" sz="800" dirty="0">
              <a:solidFill>
                <a:prstClr val="white"/>
              </a:solidFill>
            </a:endParaRPr>
          </a:p>
        </p:txBody>
      </p:sp>
      <p:sp>
        <p:nvSpPr>
          <p:cNvPr id="77" name="Rectangle 76"/>
          <p:cNvSpPr/>
          <p:nvPr/>
        </p:nvSpPr>
        <p:spPr>
          <a:xfrm>
            <a:off x="4626341" y="5693900"/>
            <a:ext cx="614585" cy="280800"/>
          </a:xfrm>
          <a:prstGeom prst="rect">
            <a:avLst/>
          </a:prstGeom>
          <a:solidFill>
            <a:schemeClr val="accent6">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black">
                    <a:lumMod val="50000"/>
                  </a:prstClr>
                </a:solidFill>
              </a:rPr>
              <a:t>Cutover Planning</a:t>
            </a:r>
            <a:endParaRPr lang="en-AU" sz="700" dirty="0" smtClean="0">
              <a:solidFill>
                <a:prstClr val="black">
                  <a:lumMod val="50000"/>
                </a:prstClr>
              </a:solidFill>
            </a:endParaRPr>
          </a:p>
        </p:txBody>
      </p:sp>
      <p:sp>
        <p:nvSpPr>
          <p:cNvPr id="79" name="Rectangle 72"/>
          <p:cNvSpPr>
            <a:spLocks noChangeArrowheads="1"/>
          </p:cNvSpPr>
          <p:nvPr/>
        </p:nvSpPr>
        <p:spPr bwMode="auto">
          <a:xfrm>
            <a:off x="4928282" y="5348483"/>
            <a:ext cx="471660"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 Sep</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Draft Transition and cutover plan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80" name="Flowchart: Decision 73"/>
          <p:cNvSpPr>
            <a:spLocks noChangeArrowheads="1"/>
          </p:cNvSpPr>
          <p:nvPr/>
        </p:nvSpPr>
        <p:spPr bwMode="auto">
          <a:xfrm>
            <a:off x="5139145" y="5579197"/>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81" name="Rectangle 72"/>
          <p:cNvSpPr>
            <a:spLocks noChangeArrowheads="1"/>
          </p:cNvSpPr>
          <p:nvPr/>
        </p:nvSpPr>
        <p:spPr bwMode="auto">
          <a:xfrm>
            <a:off x="5568452" y="5348483"/>
            <a:ext cx="525196" cy="422313"/>
          </a:xfrm>
          <a:prstGeom prst="rect">
            <a:avLst/>
          </a:prstGeom>
          <a:noFill/>
          <a:ln w="9525">
            <a:noFill/>
            <a:miter lim="800000"/>
            <a:headEnd/>
            <a:tailEnd/>
          </a:ln>
        </p:spPr>
        <p:txBody>
          <a:bodyPr wrap="square" lIns="0" tIns="0" rIns="0" bIns="0">
            <a:noAutofit/>
          </a:bodyPr>
          <a:lstStyle/>
          <a:p>
            <a:pPr algn="ctr"/>
            <a:r>
              <a:rPr lang="en-AU" sz="525" dirty="0" smtClean="0">
                <a:solidFill>
                  <a:prstClr val="black"/>
                </a:solidFill>
                <a:latin typeface="Arial Black" panose="020B0A04020102020204" pitchFamily="34" charset="0"/>
                <a:ea typeface="Times New Roman" panose="02020603050405020304" pitchFamily="18" charset="0"/>
              </a:rPr>
              <a:t>29 Sep</a:t>
            </a:r>
            <a:endParaRPr lang="en-AU" sz="525" dirty="0">
              <a:solidFill>
                <a:prstClr val="black"/>
              </a:solidFill>
              <a:latin typeface="Arial Black" panose="020B0A04020102020204" pitchFamily="34"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Final Transition </a:t>
            </a:r>
            <a:r>
              <a:rPr lang="en-AU" sz="450" dirty="0">
                <a:solidFill>
                  <a:srgbClr val="000000"/>
                </a:solidFill>
                <a:latin typeface="Arial" panose="020B0604020202020204" pitchFamily="34" charset="0"/>
                <a:ea typeface="Times New Roman" panose="02020603050405020304" pitchFamily="18" charset="0"/>
              </a:rPr>
              <a:t>and cutover </a:t>
            </a:r>
            <a:r>
              <a:rPr lang="en-AU" sz="450" dirty="0" smtClean="0">
                <a:solidFill>
                  <a:srgbClr val="000000"/>
                </a:solidFill>
                <a:latin typeface="Arial" panose="020B0604020202020204" pitchFamily="34" charset="0"/>
                <a:ea typeface="Times New Roman" panose="02020603050405020304" pitchFamily="18" charset="0"/>
              </a:rPr>
              <a:t>plan review</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83" name="Flowchart: Decision 73"/>
          <p:cNvSpPr>
            <a:spLocks noChangeArrowheads="1"/>
          </p:cNvSpPr>
          <p:nvPr/>
        </p:nvSpPr>
        <p:spPr bwMode="auto">
          <a:xfrm>
            <a:off x="5796860" y="5579197"/>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84" name="Rectangle 83"/>
          <p:cNvSpPr/>
          <p:nvPr/>
        </p:nvSpPr>
        <p:spPr>
          <a:xfrm>
            <a:off x="4569159" y="3046270"/>
            <a:ext cx="139412" cy="280800"/>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sz="800" dirty="0">
              <a:solidFill>
                <a:prstClr val="black">
                  <a:lumMod val="50000"/>
                </a:prstClr>
              </a:solidFill>
            </a:endParaRPr>
          </a:p>
        </p:txBody>
      </p:sp>
      <p:sp>
        <p:nvSpPr>
          <p:cNvPr id="86" name="Rectangle 85"/>
          <p:cNvSpPr/>
          <p:nvPr/>
        </p:nvSpPr>
        <p:spPr>
          <a:xfrm>
            <a:off x="3882635" y="3475726"/>
            <a:ext cx="756230" cy="28080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black"/>
                </a:solidFill>
              </a:rPr>
              <a:t>Outage Window</a:t>
            </a:r>
            <a:endParaRPr lang="en-AU" sz="600" dirty="0" smtClean="0">
              <a:solidFill>
                <a:prstClr val="black"/>
              </a:solidFill>
            </a:endParaRPr>
          </a:p>
        </p:txBody>
      </p:sp>
      <p:sp>
        <p:nvSpPr>
          <p:cNvPr id="88" name="Rectangle 72"/>
          <p:cNvSpPr>
            <a:spLocks noChangeArrowheads="1"/>
          </p:cNvSpPr>
          <p:nvPr/>
        </p:nvSpPr>
        <p:spPr bwMode="auto">
          <a:xfrm>
            <a:off x="4538659" y="2571235"/>
            <a:ext cx="471660" cy="260931"/>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11 Aug</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Submit entry Criteria checklist</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90" name="Flowchart: Decision 73"/>
          <p:cNvSpPr>
            <a:spLocks noChangeArrowheads="1"/>
          </p:cNvSpPr>
          <p:nvPr/>
        </p:nvSpPr>
        <p:spPr bwMode="auto">
          <a:xfrm>
            <a:off x="4740813" y="2932581"/>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cxnSp>
        <p:nvCxnSpPr>
          <p:cNvPr id="91" name="Straight Connector 90"/>
          <p:cNvCxnSpPr>
            <a:stCxn id="84" idx="2"/>
            <a:endCxn id="86" idx="0"/>
          </p:cNvCxnSpPr>
          <p:nvPr/>
        </p:nvCxnSpPr>
        <p:spPr>
          <a:xfrm flipH="1">
            <a:off x="4260750" y="3327070"/>
            <a:ext cx="378115" cy="1486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92" name="Rectangle 72"/>
          <p:cNvSpPr>
            <a:spLocks noChangeArrowheads="1"/>
          </p:cNvSpPr>
          <p:nvPr/>
        </p:nvSpPr>
        <p:spPr bwMode="auto">
          <a:xfrm>
            <a:off x="4869239" y="1344771"/>
            <a:ext cx="409529"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21 Aug</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Commence Phase 3 Market Trials</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93" name="Flowchart: Decision 73"/>
          <p:cNvSpPr>
            <a:spLocks noChangeArrowheads="1"/>
          </p:cNvSpPr>
          <p:nvPr/>
        </p:nvSpPr>
        <p:spPr bwMode="auto">
          <a:xfrm>
            <a:off x="4991845"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cxnSp>
        <p:nvCxnSpPr>
          <p:cNvPr id="94" name="Straight Connector 93"/>
          <p:cNvCxnSpPr/>
          <p:nvPr/>
        </p:nvCxnSpPr>
        <p:spPr>
          <a:xfrm>
            <a:off x="5036447" y="1043667"/>
            <a:ext cx="34315" cy="21341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7094956" y="5693900"/>
            <a:ext cx="128746" cy="280800"/>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sz="800" dirty="0">
              <a:solidFill>
                <a:prstClr val="black"/>
              </a:solidFill>
            </a:endParaRPr>
          </a:p>
        </p:txBody>
      </p:sp>
      <p:sp>
        <p:nvSpPr>
          <p:cNvPr id="100" name="Rectangle 99"/>
          <p:cNvSpPr/>
          <p:nvPr/>
        </p:nvSpPr>
        <p:spPr>
          <a:xfrm>
            <a:off x="6946012" y="5295710"/>
            <a:ext cx="756230" cy="28080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black"/>
                </a:solidFill>
              </a:rPr>
              <a:t>System Cutover</a:t>
            </a:r>
            <a:endParaRPr lang="en-AU" sz="600" dirty="0" smtClean="0">
              <a:solidFill>
                <a:prstClr val="black"/>
              </a:solidFill>
            </a:endParaRPr>
          </a:p>
        </p:txBody>
      </p:sp>
      <p:cxnSp>
        <p:nvCxnSpPr>
          <p:cNvPr id="103" name="Straight Connector 102"/>
          <p:cNvCxnSpPr>
            <a:stCxn id="99" idx="0"/>
          </p:cNvCxnSpPr>
          <p:nvPr/>
        </p:nvCxnSpPr>
        <p:spPr>
          <a:xfrm flipV="1">
            <a:off x="7159329" y="5561264"/>
            <a:ext cx="191091" cy="13263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05" name="Rectangle 72"/>
          <p:cNvSpPr>
            <a:spLocks noChangeArrowheads="1"/>
          </p:cNvSpPr>
          <p:nvPr/>
        </p:nvSpPr>
        <p:spPr bwMode="auto">
          <a:xfrm>
            <a:off x="1021366" y="4399242"/>
            <a:ext cx="612783"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 Mar</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Qualification, registration &amp; accreditation checklists published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06" name="Flowchart: Decision 73"/>
          <p:cNvSpPr>
            <a:spLocks noChangeArrowheads="1"/>
          </p:cNvSpPr>
          <p:nvPr/>
        </p:nvSpPr>
        <p:spPr bwMode="auto">
          <a:xfrm>
            <a:off x="1336738" y="4783249"/>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07" name="Rectangle 72"/>
          <p:cNvSpPr>
            <a:spLocks noChangeArrowheads="1"/>
          </p:cNvSpPr>
          <p:nvPr/>
        </p:nvSpPr>
        <p:spPr bwMode="auto">
          <a:xfrm>
            <a:off x="1613187" y="4399242"/>
            <a:ext cx="395305"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24 Mar</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Second draft plan published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08" name="Flowchart: Decision 73"/>
          <p:cNvSpPr>
            <a:spLocks noChangeArrowheads="1"/>
          </p:cNvSpPr>
          <p:nvPr/>
        </p:nvSpPr>
        <p:spPr bwMode="auto">
          <a:xfrm>
            <a:off x="1752396" y="4783249"/>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09" name="Rectangle 72"/>
          <p:cNvSpPr>
            <a:spLocks noChangeArrowheads="1"/>
          </p:cNvSpPr>
          <p:nvPr/>
        </p:nvSpPr>
        <p:spPr bwMode="auto">
          <a:xfrm>
            <a:off x="2244912" y="4399242"/>
            <a:ext cx="395305"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28 Apr</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Registration &amp; Accreditation plan published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10" name="Flowchart: Decision 73"/>
          <p:cNvSpPr>
            <a:spLocks noChangeArrowheads="1"/>
          </p:cNvSpPr>
          <p:nvPr/>
        </p:nvSpPr>
        <p:spPr bwMode="auto">
          <a:xfrm>
            <a:off x="2558301" y="4783249"/>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11" name="Rectangle 72"/>
          <p:cNvSpPr>
            <a:spLocks noChangeArrowheads="1"/>
          </p:cNvSpPr>
          <p:nvPr/>
        </p:nvSpPr>
        <p:spPr bwMode="auto">
          <a:xfrm>
            <a:off x="2659019" y="4399242"/>
            <a:ext cx="395305"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9 May</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Participant Information Session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12" name="Flowchart: Decision 73"/>
          <p:cNvSpPr>
            <a:spLocks noChangeArrowheads="1"/>
          </p:cNvSpPr>
          <p:nvPr/>
        </p:nvSpPr>
        <p:spPr bwMode="auto">
          <a:xfrm>
            <a:off x="2702432" y="4783249"/>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cxnSp>
        <p:nvCxnSpPr>
          <p:cNvPr id="113" name="Straight Connector 112"/>
          <p:cNvCxnSpPr/>
          <p:nvPr/>
        </p:nvCxnSpPr>
        <p:spPr>
          <a:xfrm>
            <a:off x="2433331" y="4717359"/>
            <a:ext cx="144198" cy="4598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2743982" y="4738109"/>
            <a:ext cx="116087" cy="3350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23" name="Rectangle 72"/>
          <p:cNvSpPr>
            <a:spLocks noChangeArrowheads="1"/>
          </p:cNvSpPr>
          <p:nvPr/>
        </p:nvSpPr>
        <p:spPr bwMode="auto">
          <a:xfrm>
            <a:off x="6266641" y="4399242"/>
            <a:ext cx="395305"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31 Oct</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Confirmation of registration and accreditation status</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25" name="Flowchart: Decision 73"/>
          <p:cNvSpPr>
            <a:spLocks noChangeArrowheads="1"/>
          </p:cNvSpPr>
          <p:nvPr/>
        </p:nvSpPr>
        <p:spPr bwMode="auto">
          <a:xfrm>
            <a:off x="6423268" y="4783249"/>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26" name="Rectangle 72"/>
          <p:cNvSpPr>
            <a:spLocks noChangeArrowheads="1"/>
          </p:cNvSpPr>
          <p:nvPr/>
        </p:nvSpPr>
        <p:spPr bwMode="auto">
          <a:xfrm>
            <a:off x="4734604" y="3124243"/>
            <a:ext cx="471660"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14 Aug</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Commence daily meetings</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28" name="Flowchart: Decision 73"/>
          <p:cNvSpPr>
            <a:spLocks noChangeArrowheads="1"/>
          </p:cNvSpPr>
          <p:nvPr/>
        </p:nvSpPr>
        <p:spPr bwMode="auto">
          <a:xfrm>
            <a:off x="4832252" y="2932581"/>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cxnSp>
        <p:nvCxnSpPr>
          <p:cNvPr id="129" name="Straight Connector 128"/>
          <p:cNvCxnSpPr>
            <a:stCxn id="88" idx="2"/>
          </p:cNvCxnSpPr>
          <p:nvPr/>
        </p:nvCxnSpPr>
        <p:spPr>
          <a:xfrm>
            <a:off x="4774489" y="2832166"/>
            <a:ext cx="0" cy="9671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6" idx="0"/>
          </p:cNvCxnSpPr>
          <p:nvPr/>
        </p:nvCxnSpPr>
        <p:spPr>
          <a:xfrm>
            <a:off x="4889551" y="3008516"/>
            <a:ext cx="80883" cy="11572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33" name="Rectangle 72"/>
          <p:cNvSpPr>
            <a:spLocks noChangeArrowheads="1"/>
          </p:cNvSpPr>
          <p:nvPr/>
        </p:nvSpPr>
        <p:spPr bwMode="auto">
          <a:xfrm>
            <a:off x="4735935" y="4399242"/>
            <a:ext cx="490548"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16 Aug</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E-Hub Certification screens released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34" name="Flowchart: Decision 73"/>
          <p:cNvSpPr>
            <a:spLocks noChangeArrowheads="1"/>
          </p:cNvSpPr>
          <p:nvPr/>
        </p:nvSpPr>
        <p:spPr bwMode="auto">
          <a:xfrm>
            <a:off x="4946798" y="4783249"/>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35" name="Rectangle 134"/>
          <p:cNvSpPr>
            <a:spLocks noChangeArrowheads="1"/>
          </p:cNvSpPr>
          <p:nvPr/>
        </p:nvSpPr>
        <p:spPr bwMode="auto">
          <a:xfrm>
            <a:off x="4221201" y="1344771"/>
            <a:ext cx="409529"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28 Jul</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Market Trial workbook complete</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39" name="Flowchart: Decision 138"/>
          <p:cNvSpPr>
            <a:spLocks noChangeArrowheads="1"/>
          </p:cNvSpPr>
          <p:nvPr/>
        </p:nvSpPr>
        <p:spPr bwMode="auto">
          <a:xfrm>
            <a:off x="4472253"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cxnSp>
        <p:nvCxnSpPr>
          <p:cNvPr id="140" name="Straight Connector 139"/>
          <p:cNvCxnSpPr>
            <a:endCxn id="135" idx="0"/>
          </p:cNvCxnSpPr>
          <p:nvPr/>
        </p:nvCxnSpPr>
        <p:spPr>
          <a:xfrm flipH="1">
            <a:off x="4425966" y="1035881"/>
            <a:ext cx="65135" cy="30889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4957298" y="3591740"/>
            <a:ext cx="357778" cy="140400"/>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AU" sz="800" dirty="0" smtClean="0">
                <a:solidFill>
                  <a:prstClr val="black">
                    <a:lumMod val="50000"/>
                  </a:prstClr>
                </a:solidFill>
              </a:rPr>
              <a:t>Cycle 1</a:t>
            </a:r>
            <a:endParaRPr lang="en-AU" sz="600" dirty="0" smtClean="0">
              <a:solidFill>
                <a:prstClr val="black">
                  <a:lumMod val="50000"/>
                </a:prstClr>
              </a:solidFill>
            </a:endParaRPr>
          </a:p>
        </p:txBody>
      </p:sp>
      <p:sp>
        <p:nvSpPr>
          <p:cNvPr id="143" name="Rectangle 142"/>
          <p:cNvSpPr/>
          <p:nvPr/>
        </p:nvSpPr>
        <p:spPr>
          <a:xfrm>
            <a:off x="5536056" y="3591740"/>
            <a:ext cx="357778" cy="140400"/>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AU" sz="800" dirty="0" smtClean="0">
                <a:solidFill>
                  <a:prstClr val="black">
                    <a:lumMod val="50000"/>
                  </a:prstClr>
                </a:solidFill>
              </a:rPr>
              <a:t>Cycle 2</a:t>
            </a:r>
            <a:endParaRPr lang="en-AU" sz="600" dirty="0" smtClean="0">
              <a:solidFill>
                <a:prstClr val="black">
                  <a:lumMod val="50000"/>
                </a:prstClr>
              </a:solidFill>
            </a:endParaRPr>
          </a:p>
        </p:txBody>
      </p:sp>
      <p:sp>
        <p:nvSpPr>
          <p:cNvPr id="144" name="Rectangle 143"/>
          <p:cNvSpPr/>
          <p:nvPr/>
        </p:nvSpPr>
        <p:spPr>
          <a:xfrm>
            <a:off x="6116138" y="3591740"/>
            <a:ext cx="357778" cy="140400"/>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AU" sz="800" dirty="0" smtClean="0">
                <a:solidFill>
                  <a:prstClr val="black">
                    <a:lumMod val="50000"/>
                  </a:prstClr>
                </a:solidFill>
              </a:rPr>
              <a:t>Cycle 3</a:t>
            </a:r>
            <a:endParaRPr lang="en-AU" sz="600" dirty="0" smtClean="0">
              <a:solidFill>
                <a:prstClr val="black">
                  <a:lumMod val="50000"/>
                </a:prstClr>
              </a:solidFill>
            </a:endParaRPr>
          </a:p>
        </p:txBody>
      </p:sp>
    </p:spTree>
    <p:extLst>
      <p:ext uri="{BB962C8B-B14F-4D97-AF65-F5344CB8AC3E}">
        <p14:creationId xmlns:p14="http://schemas.microsoft.com/office/powerpoint/2010/main" val="3760295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t/>
            </a:r>
            <a:br>
              <a:rPr lang="en-AU" dirty="0" smtClean="0"/>
            </a:br>
            <a:r>
              <a:rPr lang="en-AU" dirty="0"/>
              <a:t/>
            </a:r>
            <a:br>
              <a:rPr lang="en-AU" dirty="0"/>
            </a:br>
            <a:r>
              <a:rPr lang="en-AU" dirty="0" smtClean="0"/>
              <a:t/>
            </a:r>
            <a:br>
              <a:rPr lang="en-AU" dirty="0" smtClean="0"/>
            </a:br>
            <a:r>
              <a:rPr lang="en-AU" dirty="0" smtClean="0"/>
              <a:t>Power of Choice Milestones </a:t>
            </a:r>
            <a:br>
              <a:rPr lang="en-AU" dirty="0" smtClean="0"/>
            </a:br>
            <a:endParaRPr lang="en-AU" sz="2000" dirty="0"/>
          </a:p>
        </p:txBody>
      </p:sp>
      <p:graphicFrame>
        <p:nvGraphicFramePr>
          <p:cNvPr id="12" name="Table 11"/>
          <p:cNvGraphicFramePr>
            <a:graphicFrameLocks noGrp="1"/>
          </p:cNvGraphicFramePr>
          <p:nvPr>
            <p:extLst/>
          </p:nvPr>
        </p:nvGraphicFramePr>
        <p:xfrm>
          <a:off x="206325" y="1122777"/>
          <a:ext cx="8758165" cy="5283817"/>
        </p:xfrm>
        <a:graphic>
          <a:graphicData uri="http://schemas.openxmlformats.org/drawingml/2006/table">
            <a:tbl>
              <a:tblPr firstRow="1" bandRow="1">
                <a:tableStyleId>{5C22544A-7EE6-4342-B048-85BDC9FD1C3A}</a:tableStyleId>
              </a:tblPr>
              <a:tblGrid>
                <a:gridCol w="3483080"/>
                <a:gridCol w="1065475"/>
                <a:gridCol w="2193384"/>
                <a:gridCol w="847308"/>
                <a:gridCol w="775300"/>
                <a:gridCol w="393618"/>
              </a:tblGrid>
              <a:tr h="179849">
                <a:tc>
                  <a:txBody>
                    <a:bodyPr/>
                    <a:lstStyle/>
                    <a:p>
                      <a:pPr marL="53975" algn="l">
                        <a:spcBef>
                          <a:spcPts val="300"/>
                        </a:spcBef>
                        <a:spcAft>
                          <a:spcPts val="300"/>
                        </a:spcAft>
                      </a:pPr>
                      <a:r>
                        <a:rPr lang="en-AU" sz="9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Deliverable</a:t>
                      </a:r>
                      <a:r>
                        <a:rPr lang="en-AU" sz="900" b="1" baseline="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 Milestone</a:t>
                      </a:r>
                      <a:endParaRPr lang="en-AU"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1"/>
                    </a:solidFill>
                  </a:tcPr>
                </a:tc>
                <a:tc>
                  <a:txBody>
                    <a:bodyPr/>
                    <a:lstStyle/>
                    <a:p>
                      <a:pPr marL="53975" algn="ctr">
                        <a:spcBef>
                          <a:spcPts val="300"/>
                        </a:spcBef>
                        <a:spcAft>
                          <a:spcPts val="300"/>
                        </a:spcAft>
                      </a:pPr>
                      <a:r>
                        <a:rPr lang="en-AU" sz="9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Project / Stream</a:t>
                      </a:r>
                      <a:endParaRPr lang="en-AU"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1"/>
                    </a:solidFill>
                  </a:tcPr>
                </a:tc>
                <a:tc>
                  <a:txBody>
                    <a:bodyPr/>
                    <a:lstStyle/>
                    <a:p>
                      <a:pPr algn="l">
                        <a:spcAft>
                          <a:spcPts val="0"/>
                        </a:spcAft>
                      </a:pPr>
                      <a:r>
                        <a:rPr lang="en-AU" sz="900" b="1"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AU"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1"/>
                    </a:solidFill>
                  </a:tcPr>
                </a:tc>
                <a:tc>
                  <a:txBody>
                    <a:bodyPr/>
                    <a:lstStyle/>
                    <a:p>
                      <a:pPr algn="ctr">
                        <a:spcBef>
                          <a:spcPts val="300"/>
                        </a:spcBef>
                        <a:spcAft>
                          <a:spcPts val="300"/>
                        </a:spcAft>
                      </a:pPr>
                      <a:r>
                        <a:rPr lang="en-AU" sz="900" b="1"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Planned date</a:t>
                      </a:r>
                      <a:endParaRPr lang="en-AU"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1"/>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1"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Expected date</a:t>
                      </a:r>
                      <a:endParaRPr lang="en-AU" sz="9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1"/>
                    </a:solidFill>
                  </a:tcPr>
                </a:tc>
                <a:tc>
                  <a:txBody>
                    <a:bodyPr/>
                    <a:lstStyle/>
                    <a:p>
                      <a:pPr algn="ctr">
                        <a:spcBef>
                          <a:spcPts val="300"/>
                        </a:spcBef>
                        <a:spcAft>
                          <a:spcPts val="300"/>
                        </a:spcAft>
                      </a:pPr>
                      <a:r>
                        <a:rPr lang="en-AU" sz="900" dirty="0" smtClean="0">
                          <a:effectLst/>
                          <a:latin typeface="Arial" panose="020B0604020202020204" pitchFamily="34" charset="0"/>
                          <a:ea typeface="Times New Roman" panose="02020603050405020304" pitchFamily="18" charset="0"/>
                          <a:cs typeface="Times New Roman" panose="02020603050405020304" pitchFamily="18" charset="0"/>
                        </a:rPr>
                        <a:t>Status</a:t>
                      </a:r>
                      <a:endParaRPr lang="en-AU"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tx1"/>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Phase 1</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Test Execution Complete</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Industry Testing</a:t>
                      </a:r>
                    </a:p>
                  </a:txBody>
                  <a:tcPr marL="68580" marR="6858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30 Jun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kumimoji="0" lang="en-AU" sz="900" b="0" i="0" u="none" strike="noStrike" kern="1200" cap="none" spc="0" normalizeH="0" baseline="0" noProof="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8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Phase 3 Market Trial Workbook</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Published</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Industry Testing</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28 Jul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Phase 2</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Test Execution Complete</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Industry Testing</a:t>
                      </a:r>
                    </a:p>
                  </a:txBody>
                  <a:tcPr marL="68580" marR="68580" marT="0" marB="0" anchor="ctr">
                    <a:solidFill>
                      <a:schemeClr val="bg1">
                        <a:lumMod val="95000"/>
                      </a:schemeClr>
                    </a:solidFill>
                  </a:tcPr>
                </a:tc>
                <a:tc>
                  <a:txBody>
                    <a:bodyPr/>
                    <a:lstStyle/>
                    <a:p>
                      <a:pPr algn="l">
                        <a:spcBef>
                          <a:spcPts val="100"/>
                        </a:spcBef>
                        <a:spcAft>
                          <a:spcPts val="100"/>
                        </a:spcAft>
                      </a:pPr>
                      <a:endParaRPr lang="en-AU" sz="900" b="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spcBef>
                          <a:spcPts val="100"/>
                        </a:spcBef>
                        <a:spcAft>
                          <a:spcPts val="100"/>
                        </a:spcAft>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28 Jul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Transition planning workshops conclude</a:t>
                      </a: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Trans &amp; Cut</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Over</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algn="l">
                        <a:spcBef>
                          <a:spcPts val="100"/>
                        </a:spcBef>
                        <a:spcAft>
                          <a:spcPts val="100"/>
                        </a:spcAft>
                      </a:pPr>
                      <a:endParaRPr lang="en-AU" sz="900" b="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spcBef>
                          <a:spcPts val="100"/>
                        </a:spcBef>
                        <a:spcAft>
                          <a:spcPts val="100"/>
                        </a:spcAft>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08 Aug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Market Trial daily meetings commence</a:t>
                      </a: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Industry Testing</a:t>
                      </a:r>
                    </a:p>
                  </a:txBody>
                  <a:tcPr marL="68580" marR="68580" marT="0" marB="0" anchor="ctr">
                    <a:solidFill>
                      <a:schemeClr val="bg1">
                        <a:lumMod val="95000"/>
                      </a:schemeClr>
                    </a:solidFill>
                  </a:tcPr>
                </a:tc>
                <a:tc>
                  <a:txBody>
                    <a:bodyPr/>
                    <a:lstStyle/>
                    <a:p>
                      <a:pPr algn="l">
                        <a:spcBef>
                          <a:spcPts val="100"/>
                        </a:spcBef>
                        <a:spcAft>
                          <a:spcPts val="100"/>
                        </a:spcAft>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algn="ctr">
                        <a:spcBef>
                          <a:spcPts val="100"/>
                        </a:spcBef>
                        <a:spcAft>
                          <a:spcPts val="100"/>
                        </a:spcAft>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14 Aug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AEMO</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releases updates systems into pre-production</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Systems</a:t>
                      </a:r>
                    </a:p>
                  </a:txBody>
                  <a:tcPr marL="68580" marR="68580" marT="0" marB="0" anchor="ctr">
                    <a:solidFill>
                      <a:schemeClr val="bg1">
                        <a:lumMod val="95000"/>
                      </a:schemeClr>
                    </a:solidFill>
                  </a:tcPr>
                </a:tc>
                <a:tc>
                  <a:txBody>
                    <a:bodyPr/>
                    <a:lstStyle/>
                    <a:p>
                      <a:pPr algn="l">
                        <a:spcBef>
                          <a:spcPts val="100"/>
                        </a:spcBef>
                        <a:spcAft>
                          <a:spcPts val="100"/>
                        </a:spcAft>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algn="ctr">
                        <a:spcBef>
                          <a:spcPts val="100"/>
                        </a:spcBef>
                        <a:spcAft>
                          <a:spcPts val="100"/>
                        </a:spcAft>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16 Aug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E-Hub Certification screens released</a:t>
                      </a:r>
                    </a:p>
                  </a:txBody>
                  <a:tcPr marL="68580" marR="68580" marT="0" marB="0" anchor="ctr">
                    <a:solidFill>
                      <a:schemeClr val="bg1">
                        <a:lumMod val="95000"/>
                      </a:schemeClr>
                    </a:solidFill>
                  </a:tcPr>
                </a:tc>
                <a:tc>
                  <a:txBody>
                    <a:bodyPr/>
                    <a:lstStyle/>
                    <a:p>
                      <a:pPr marL="0" algn="ctr" defTabSz="914400" rtl="0" eaLnBrk="1" latinLnBrk="0" hangingPunct="1">
                        <a:spcBef>
                          <a:spcPts val="100"/>
                        </a:spcBef>
                        <a:spcAft>
                          <a:spcPts val="100"/>
                        </a:spcAft>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Readiness</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algn="l">
                        <a:spcBef>
                          <a:spcPts val="100"/>
                        </a:spcBef>
                        <a:spcAft>
                          <a:spcPts val="100"/>
                        </a:spcAft>
                      </a:pPr>
                      <a:endParaRPr lang="en-AU" sz="900" b="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spcBef>
                          <a:spcPts val="100"/>
                        </a:spcBef>
                        <a:spcAft>
                          <a:spcPts val="100"/>
                        </a:spcAft>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16 Aug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Phase</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3 Market Trial cycle 1 commences</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algn="ctr" defTabSz="914400" rtl="0" eaLnBrk="1" latinLnBrk="0" hangingPunct="1">
                        <a:spcBef>
                          <a:spcPts val="100"/>
                        </a:spcBef>
                        <a:spcAft>
                          <a:spcPts val="100"/>
                        </a:spcAft>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Industry Testing</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algn="l">
                        <a:spcBef>
                          <a:spcPts val="100"/>
                        </a:spcBef>
                        <a:spcAft>
                          <a:spcPts val="100"/>
                        </a:spcAft>
                      </a:pPr>
                      <a:endParaRPr lang="en-AU" sz="900" b="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spcBef>
                          <a:spcPts val="100"/>
                        </a:spcBef>
                        <a:spcAft>
                          <a:spcPts val="100"/>
                        </a:spcAft>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21</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Aug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Transition and cutover plan draft released</a:t>
                      </a: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Trans &amp; Cut</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Over</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algn="l">
                        <a:spcBef>
                          <a:spcPts val="100"/>
                        </a:spcBef>
                        <a:spcAft>
                          <a:spcPts val="100"/>
                        </a:spcAft>
                      </a:pPr>
                      <a:endParaRPr lang="en-AU" sz="900" b="0" i="1"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spcBef>
                          <a:spcPts val="100"/>
                        </a:spcBef>
                        <a:spcAft>
                          <a:spcPts val="100"/>
                        </a:spcAft>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01 Sep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DNSPs publish T&amp;C’s on which it will act as the initial MC</a:t>
                      </a: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DNSPs</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i="1"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01 Sep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Phase 3 Market Trial cycle</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1 concludes</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Industry Testing</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i="1"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08 Sep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Phase 3 Market Trial cycle 2 commences</a:t>
                      </a: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Industry Testing</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18 Sep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Transition and cutover plan</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published</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Trans &amp; Cut</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Over</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02 Oct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Phase 3 Market</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Trial cycle 2 concludes</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Industry Testing</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06 Oct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Phase 3 Market Trial cycle</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3 commences</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Industry Testing</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16 Oct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Registration</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&amp; accreditation confirmation status</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Readiness</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31 Oct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Phase 3 Market Trial cycle 3 concludes</a:t>
                      </a: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Industry Testing</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03 Nov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Transition activities commence</a:t>
                      </a: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Trans &amp; Cut</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Over</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13 Nov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Phase</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3 Market Trial Report released</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Industry Testing</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17 Nov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37250">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PoC Effective date </a:t>
                      </a: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All</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Allowance for weekend system cutover</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01 Dec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04 Dec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Cutover Activities commence</a:t>
                      </a: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Trans &amp; Cut</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Over</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COB Friday 1 Dec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01 Dec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Cutover Activities conclude</a:t>
                      </a: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Trans &amp; Cut</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Over</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OOB Monday 4 Dec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04 Dec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Transition</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activities concludes</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Trans &amp; Cut</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Over</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08 Dec</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Heightened Support Period</a:t>
                      </a: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All</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02 Mar 18</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07 Apr 18</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bl>
          </a:graphicData>
        </a:graphic>
      </p:graphicFrame>
      <p:sp>
        <p:nvSpPr>
          <p:cNvPr id="21" name="Oval 20"/>
          <p:cNvSpPr/>
          <p:nvPr/>
        </p:nvSpPr>
        <p:spPr>
          <a:xfrm>
            <a:off x="8712472" y="4981993"/>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2" name="Oval 21"/>
          <p:cNvSpPr/>
          <p:nvPr/>
        </p:nvSpPr>
        <p:spPr>
          <a:xfrm>
            <a:off x="8712472" y="5170571"/>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4" name="Oval 23"/>
          <p:cNvSpPr/>
          <p:nvPr/>
        </p:nvSpPr>
        <p:spPr>
          <a:xfrm>
            <a:off x="8712472" y="5401920"/>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5" name="Oval 24"/>
          <p:cNvSpPr/>
          <p:nvPr/>
        </p:nvSpPr>
        <p:spPr>
          <a:xfrm>
            <a:off x="8712472" y="5829649"/>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9" name="Oval 28"/>
          <p:cNvSpPr/>
          <p:nvPr/>
        </p:nvSpPr>
        <p:spPr>
          <a:xfrm>
            <a:off x="8712472" y="5606825"/>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30" name="Oval 29"/>
          <p:cNvSpPr/>
          <p:nvPr/>
        </p:nvSpPr>
        <p:spPr>
          <a:xfrm>
            <a:off x="8712472" y="6033651"/>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3" name="Oval 22"/>
          <p:cNvSpPr/>
          <p:nvPr/>
        </p:nvSpPr>
        <p:spPr>
          <a:xfrm>
            <a:off x="8712472" y="2078438"/>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6" name="Oval 25"/>
          <p:cNvSpPr/>
          <p:nvPr/>
        </p:nvSpPr>
        <p:spPr>
          <a:xfrm>
            <a:off x="8712472" y="2282440"/>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13" name="Oval 12"/>
          <p:cNvSpPr/>
          <p:nvPr/>
        </p:nvSpPr>
        <p:spPr>
          <a:xfrm>
            <a:off x="8712472" y="1650964"/>
            <a:ext cx="108000" cy="108000"/>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14" name="Oval 13"/>
          <p:cNvSpPr/>
          <p:nvPr/>
        </p:nvSpPr>
        <p:spPr>
          <a:xfrm>
            <a:off x="8712472" y="1855614"/>
            <a:ext cx="108000" cy="108000"/>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15" name="Oval 14"/>
          <p:cNvSpPr/>
          <p:nvPr/>
        </p:nvSpPr>
        <p:spPr>
          <a:xfrm>
            <a:off x="8712472" y="3703048"/>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16" name="Oval 15"/>
          <p:cNvSpPr/>
          <p:nvPr/>
        </p:nvSpPr>
        <p:spPr>
          <a:xfrm>
            <a:off x="8712472" y="3893769"/>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17" name="Oval 16"/>
          <p:cNvSpPr/>
          <p:nvPr/>
        </p:nvSpPr>
        <p:spPr>
          <a:xfrm>
            <a:off x="8712472" y="4125118"/>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18" name="Oval 17"/>
          <p:cNvSpPr/>
          <p:nvPr/>
        </p:nvSpPr>
        <p:spPr>
          <a:xfrm>
            <a:off x="8712472" y="4552847"/>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19" name="Oval 18"/>
          <p:cNvSpPr/>
          <p:nvPr/>
        </p:nvSpPr>
        <p:spPr>
          <a:xfrm>
            <a:off x="8712472" y="4330023"/>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0" name="Oval 19"/>
          <p:cNvSpPr/>
          <p:nvPr/>
        </p:nvSpPr>
        <p:spPr>
          <a:xfrm>
            <a:off x="8712472" y="4756849"/>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7" name="Oval 26"/>
          <p:cNvSpPr/>
          <p:nvPr/>
        </p:nvSpPr>
        <p:spPr>
          <a:xfrm>
            <a:off x="8712472" y="2473948"/>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8" name="Oval 27"/>
          <p:cNvSpPr/>
          <p:nvPr/>
        </p:nvSpPr>
        <p:spPr>
          <a:xfrm>
            <a:off x="8712472" y="2662526"/>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31" name="Oval 30"/>
          <p:cNvSpPr/>
          <p:nvPr/>
        </p:nvSpPr>
        <p:spPr>
          <a:xfrm>
            <a:off x="8712472" y="2893875"/>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32" name="Oval 31"/>
          <p:cNvSpPr/>
          <p:nvPr/>
        </p:nvSpPr>
        <p:spPr>
          <a:xfrm>
            <a:off x="8712472" y="3321604"/>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33" name="Oval 32"/>
          <p:cNvSpPr/>
          <p:nvPr/>
        </p:nvSpPr>
        <p:spPr>
          <a:xfrm>
            <a:off x="8712472" y="3098780"/>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34" name="Oval 33"/>
          <p:cNvSpPr/>
          <p:nvPr/>
        </p:nvSpPr>
        <p:spPr>
          <a:xfrm>
            <a:off x="8712472" y="3512326"/>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35" name="Oval 34"/>
          <p:cNvSpPr/>
          <p:nvPr/>
        </p:nvSpPr>
        <p:spPr>
          <a:xfrm>
            <a:off x="8712472" y="6220887"/>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Tree>
    <p:extLst>
      <p:ext uri="{BB962C8B-B14F-4D97-AF65-F5344CB8AC3E}">
        <p14:creationId xmlns:p14="http://schemas.microsoft.com/office/powerpoint/2010/main" val="2462328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PoC - Program Overview</a:t>
            </a:r>
            <a:br>
              <a:rPr lang="en-AU" dirty="0" smtClean="0"/>
            </a:br>
            <a:r>
              <a:rPr lang="en-AU" sz="1800" dirty="0" smtClean="0"/>
              <a:t>Version history</a:t>
            </a:r>
            <a:endParaRPr lang="en-AU" sz="1800" dirty="0"/>
          </a:p>
        </p:txBody>
      </p:sp>
      <p:sp>
        <p:nvSpPr>
          <p:cNvPr id="3" name="Content Placeholder 2"/>
          <p:cNvSpPr>
            <a:spLocks noGrp="1"/>
          </p:cNvSpPr>
          <p:nvPr>
            <p:ph idx="1"/>
          </p:nvPr>
        </p:nvSpPr>
        <p:spPr>
          <a:xfrm>
            <a:off x="323528" y="1213503"/>
            <a:ext cx="8496944" cy="737217"/>
          </a:xfrm>
        </p:spPr>
        <p:txBody>
          <a:bodyPr>
            <a:noAutofit/>
          </a:bodyPr>
          <a:lstStyle/>
          <a:p>
            <a:pPr marL="0" indent="0">
              <a:buNone/>
            </a:pPr>
            <a:r>
              <a:rPr lang="en-AU" sz="1200" dirty="0" smtClean="0"/>
              <a:t>This table summarises the changes between the Program Overview as information changes or becomes available.</a:t>
            </a:r>
          </a:p>
          <a:p>
            <a:pPr lvl="2"/>
            <a:endParaRPr lang="en-AU" sz="1000" dirty="0" smtClean="0"/>
          </a:p>
          <a:p>
            <a:pPr marL="363538" lvl="1" indent="0">
              <a:buNone/>
            </a:pPr>
            <a:endParaRPr lang="en-AU" sz="1200" dirty="0"/>
          </a:p>
          <a:p>
            <a:pPr marL="363538" lvl="1" indent="0">
              <a:buNone/>
            </a:pPr>
            <a:endParaRPr lang="en-AU" sz="1200" dirty="0" smtClean="0"/>
          </a:p>
          <a:p>
            <a:endParaRPr lang="en-AU" sz="1600" dirty="0" smtClean="0"/>
          </a:p>
        </p:txBody>
      </p:sp>
      <p:graphicFrame>
        <p:nvGraphicFramePr>
          <p:cNvPr id="4" name="Table 3"/>
          <p:cNvGraphicFramePr>
            <a:graphicFrameLocks noGrp="1"/>
          </p:cNvGraphicFramePr>
          <p:nvPr>
            <p:extLst/>
          </p:nvPr>
        </p:nvGraphicFramePr>
        <p:xfrm>
          <a:off x="323529" y="1548874"/>
          <a:ext cx="8496942" cy="4968240"/>
        </p:xfrm>
        <a:graphic>
          <a:graphicData uri="http://schemas.openxmlformats.org/drawingml/2006/table">
            <a:tbl>
              <a:tblPr firstRow="1" bandRow="1">
                <a:tableStyleId>{073A0DAA-6AF3-43AB-8588-CEC1D06C72B9}</a:tableStyleId>
              </a:tblPr>
              <a:tblGrid>
                <a:gridCol w="669040"/>
                <a:gridCol w="772063"/>
                <a:gridCol w="7055839"/>
              </a:tblGrid>
              <a:tr h="182880">
                <a:tc>
                  <a:txBody>
                    <a:bodyPr/>
                    <a:lstStyle/>
                    <a:p>
                      <a:pPr algn="ctr"/>
                      <a:r>
                        <a:rPr lang="en-AU" sz="800" dirty="0" smtClean="0"/>
                        <a:t>Version</a:t>
                      </a:r>
                      <a:endParaRPr lang="en-AU" sz="800" dirty="0"/>
                    </a:p>
                  </a:txBody>
                  <a:tcPr/>
                </a:tc>
                <a:tc>
                  <a:txBody>
                    <a:bodyPr/>
                    <a:lstStyle/>
                    <a:p>
                      <a:pPr algn="ctr"/>
                      <a:r>
                        <a:rPr lang="en-AU" sz="800" dirty="0" smtClean="0"/>
                        <a:t>Date</a:t>
                      </a:r>
                      <a:endParaRPr lang="en-AU" sz="800" dirty="0"/>
                    </a:p>
                  </a:txBody>
                  <a:tcPr/>
                </a:tc>
                <a:tc>
                  <a:txBody>
                    <a:bodyPr/>
                    <a:lstStyle/>
                    <a:p>
                      <a:r>
                        <a:rPr lang="en-AU" sz="800" dirty="0" smtClean="0"/>
                        <a:t>Amendments</a:t>
                      </a:r>
                      <a:endParaRPr lang="en-AU" sz="800" dirty="0"/>
                    </a:p>
                  </a:txBody>
                  <a:tcPr/>
                </a:tc>
              </a:tr>
              <a:tr h="0">
                <a:tc>
                  <a:txBody>
                    <a:bodyPr/>
                    <a:lstStyle/>
                    <a:p>
                      <a:pPr algn="ctr"/>
                      <a:r>
                        <a:rPr lang="en-AU" sz="800" dirty="0" smtClean="0">
                          <a:solidFill>
                            <a:schemeClr val="tx1">
                              <a:lumMod val="50000"/>
                            </a:schemeClr>
                          </a:solidFill>
                        </a:rPr>
                        <a:t>4.0</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10 Jun 16</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Arranged Program Overview into</a:t>
                      </a:r>
                      <a:r>
                        <a:rPr lang="en-AU" sz="800" baseline="0" dirty="0" smtClean="0">
                          <a:solidFill>
                            <a:schemeClr val="tx1">
                              <a:lumMod val="50000"/>
                            </a:schemeClr>
                          </a:solidFill>
                        </a:rPr>
                        <a:t> key workstreams</a:t>
                      </a:r>
                    </a:p>
                    <a:p>
                      <a:pPr marL="171450" indent="-171450">
                        <a:buFont typeface="Arial" panose="020B0604020202020204" pitchFamily="34" charset="0"/>
                        <a:buChar char="•"/>
                      </a:pPr>
                      <a:r>
                        <a:rPr lang="en-AU" sz="800" baseline="0" dirty="0" smtClean="0">
                          <a:solidFill>
                            <a:schemeClr val="tx1">
                              <a:lumMod val="50000"/>
                            </a:schemeClr>
                          </a:solidFill>
                        </a:rPr>
                        <a:t>Removed IEC milestones in lieu of SMP Draft Determination </a:t>
                      </a:r>
                    </a:p>
                  </a:txBody>
                  <a:tcPr anchor="ctr">
                    <a:solidFill>
                      <a:schemeClr val="bg1">
                        <a:lumMod val="95000"/>
                      </a:schemeClr>
                    </a:solidFill>
                  </a:tcPr>
                </a:tc>
              </a:tr>
              <a:tr h="0">
                <a:tc>
                  <a:txBody>
                    <a:bodyPr/>
                    <a:lstStyle/>
                    <a:p>
                      <a:pPr algn="ctr"/>
                      <a:r>
                        <a:rPr lang="en-AU" sz="800" dirty="0" smtClean="0">
                          <a:solidFill>
                            <a:schemeClr val="tx1">
                              <a:lumMod val="50000"/>
                            </a:schemeClr>
                          </a:solidFill>
                        </a:rPr>
                        <a:t>4.1</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23 Jun 16</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Increased AEMO’s “design</a:t>
                      </a:r>
                      <a:r>
                        <a:rPr lang="en-AU" sz="800" baseline="0" dirty="0" smtClean="0">
                          <a:solidFill>
                            <a:schemeClr val="tx1">
                              <a:lumMod val="50000"/>
                            </a:schemeClr>
                          </a:solidFill>
                        </a:rPr>
                        <a:t> phase” to carry on until the end of consultation (1 Mar 17)</a:t>
                      </a:r>
                    </a:p>
                    <a:p>
                      <a:pPr marL="171450" indent="-171450">
                        <a:buFont typeface="Arial" panose="020B0604020202020204" pitchFamily="34" charset="0"/>
                        <a:buChar char="•"/>
                      </a:pPr>
                      <a:r>
                        <a:rPr lang="en-AU" sz="800" baseline="0" dirty="0" smtClean="0">
                          <a:solidFill>
                            <a:schemeClr val="tx1">
                              <a:lumMod val="50000"/>
                            </a:schemeClr>
                          </a:solidFill>
                        </a:rPr>
                        <a:t>Altered WP 1 Procedure Change Process dates to accommodate additional four business days of consultation. </a:t>
                      </a:r>
                      <a:endParaRPr lang="en-AU" sz="800" dirty="0">
                        <a:solidFill>
                          <a:schemeClr val="tx1">
                            <a:lumMod val="50000"/>
                          </a:schemeClr>
                        </a:solidFill>
                      </a:endParaRPr>
                    </a:p>
                  </a:txBody>
                  <a:tcPr anchor="ctr">
                    <a:solidFill>
                      <a:schemeClr val="bg1">
                        <a:lumMod val="95000"/>
                      </a:schemeClr>
                    </a:solidFill>
                  </a:tcPr>
                </a:tc>
              </a:tr>
              <a:tr h="0">
                <a:tc>
                  <a:txBody>
                    <a:bodyPr/>
                    <a:lstStyle/>
                    <a:p>
                      <a:pPr algn="ctr"/>
                      <a:r>
                        <a:rPr lang="en-AU" sz="800" dirty="0" smtClean="0">
                          <a:solidFill>
                            <a:schemeClr val="tx1">
                              <a:lumMod val="50000"/>
                            </a:schemeClr>
                          </a:solidFill>
                        </a:rPr>
                        <a:t>4.2</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19 Au</a:t>
                      </a:r>
                      <a:r>
                        <a:rPr lang="en-AU" sz="800" baseline="0" dirty="0" smtClean="0">
                          <a:solidFill>
                            <a:schemeClr val="tx1">
                              <a:lumMod val="50000"/>
                            </a:schemeClr>
                          </a:solidFill>
                        </a:rPr>
                        <a:t>g 16</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Updated tracking; removed dates associated with B2B Procedures as</a:t>
                      </a:r>
                      <a:r>
                        <a:rPr lang="en-AU" sz="800" baseline="0" dirty="0" smtClean="0">
                          <a:solidFill>
                            <a:schemeClr val="tx1">
                              <a:lumMod val="50000"/>
                            </a:schemeClr>
                          </a:solidFill>
                        </a:rPr>
                        <a:t> a result of B2B Framework Rule being published</a:t>
                      </a:r>
                      <a:endParaRPr lang="en-AU" sz="800" dirty="0">
                        <a:solidFill>
                          <a:schemeClr val="tx1">
                            <a:lumMod val="50000"/>
                          </a:schemeClr>
                        </a:solidFill>
                      </a:endParaRPr>
                    </a:p>
                  </a:txBody>
                  <a:tcPr anchor="ctr">
                    <a:solidFill>
                      <a:schemeClr val="bg1">
                        <a:lumMod val="95000"/>
                      </a:schemeClr>
                    </a:solidFill>
                  </a:tcPr>
                </a:tc>
              </a:tr>
              <a:tr h="0">
                <a:tc>
                  <a:txBody>
                    <a:bodyPr/>
                    <a:lstStyle/>
                    <a:p>
                      <a:pPr algn="ctr"/>
                      <a:r>
                        <a:rPr lang="en-AU" sz="800" dirty="0" smtClean="0">
                          <a:solidFill>
                            <a:schemeClr val="tx1">
                              <a:lumMod val="50000"/>
                            </a:schemeClr>
                          </a:solidFill>
                        </a:rPr>
                        <a:t>4.3</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02 Sep 16</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Updated B2B Procedure consultation with AEMO’s proposed dates (pending IEC approval)</a:t>
                      </a:r>
                      <a:endParaRPr lang="en-AU" sz="800" dirty="0">
                        <a:solidFill>
                          <a:schemeClr val="tx1">
                            <a:lumMod val="50000"/>
                          </a:schemeClr>
                        </a:solidFill>
                      </a:endParaRPr>
                    </a:p>
                  </a:txBody>
                  <a:tcPr anchor="ctr">
                    <a:solidFill>
                      <a:schemeClr val="bg1">
                        <a:lumMod val="95000"/>
                      </a:schemeClr>
                    </a:solidFill>
                  </a:tcPr>
                </a:tc>
              </a:tr>
              <a:tr h="0">
                <a:tc>
                  <a:txBody>
                    <a:bodyPr/>
                    <a:lstStyle/>
                    <a:p>
                      <a:pPr algn="ctr"/>
                      <a:r>
                        <a:rPr lang="en-AU" sz="800" dirty="0" smtClean="0">
                          <a:solidFill>
                            <a:schemeClr val="tx1">
                              <a:lumMod val="50000"/>
                            </a:schemeClr>
                          </a:solidFill>
                        </a:rPr>
                        <a:t>4.4</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10 Oct 16</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Updated terminology – added ‘6</a:t>
                      </a:r>
                      <a:r>
                        <a:rPr lang="en-AU" sz="800" baseline="0" dirty="0" smtClean="0">
                          <a:solidFill>
                            <a:schemeClr val="tx1">
                              <a:lumMod val="50000"/>
                            </a:schemeClr>
                          </a:solidFill>
                        </a:rPr>
                        <a:t> month outlook’ for Procedure development / consultation processes</a:t>
                      </a:r>
                      <a:endParaRPr lang="en-AU" sz="800" dirty="0" smtClean="0">
                        <a:solidFill>
                          <a:schemeClr val="tx1">
                            <a:lumMod val="50000"/>
                          </a:schemeClr>
                        </a:solidFill>
                      </a:endParaRPr>
                    </a:p>
                    <a:p>
                      <a:pPr marL="171450" indent="-171450">
                        <a:buFont typeface="Arial" panose="020B0604020202020204" pitchFamily="34" charset="0"/>
                        <a:buChar char="•"/>
                      </a:pPr>
                      <a:r>
                        <a:rPr lang="en-AU" sz="800" dirty="0" smtClean="0">
                          <a:solidFill>
                            <a:schemeClr val="tx1">
                              <a:lumMod val="50000"/>
                            </a:schemeClr>
                          </a:solidFill>
                        </a:rPr>
                        <a:t>Updated key dates in relation to AEMO WP2 Procedures and B2B Procedure development</a:t>
                      </a:r>
                      <a:r>
                        <a:rPr lang="en-AU" sz="800" baseline="0" dirty="0" smtClean="0">
                          <a:solidFill>
                            <a:schemeClr val="tx1">
                              <a:lumMod val="50000"/>
                            </a:schemeClr>
                          </a:solidFill>
                        </a:rPr>
                        <a:t> / consultation</a:t>
                      </a:r>
                    </a:p>
                    <a:p>
                      <a:pPr marL="171450" indent="-171450">
                        <a:buFont typeface="Arial" panose="020B0604020202020204" pitchFamily="34" charset="0"/>
                        <a:buChar char="•"/>
                      </a:pPr>
                      <a:r>
                        <a:rPr lang="en-AU" sz="800" baseline="0" dirty="0" smtClean="0">
                          <a:solidFill>
                            <a:schemeClr val="tx1">
                              <a:lumMod val="50000"/>
                            </a:schemeClr>
                          </a:solidFill>
                        </a:rPr>
                        <a:t>Included key dates identified in Readiness strategy </a:t>
                      </a:r>
                      <a:endParaRPr lang="en-AU" sz="800" dirty="0">
                        <a:solidFill>
                          <a:schemeClr val="tx1">
                            <a:lumMod val="50000"/>
                          </a:schemeClr>
                        </a:solidFill>
                      </a:endParaRPr>
                    </a:p>
                  </a:txBody>
                  <a:tcPr anchor="ctr">
                    <a:solidFill>
                      <a:schemeClr val="bg1">
                        <a:lumMod val="95000"/>
                      </a:schemeClr>
                    </a:solidFill>
                  </a:tcPr>
                </a:tc>
              </a:tr>
              <a:tr h="0">
                <a:tc>
                  <a:txBody>
                    <a:bodyPr/>
                    <a:lstStyle/>
                    <a:p>
                      <a:pPr algn="ctr"/>
                      <a:r>
                        <a:rPr lang="en-AU" sz="800" dirty="0" smtClean="0">
                          <a:solidFill>
                            <a:schemeClr val="tx1">
                              <a:lumMod val="50000"/>
                            </a:schemeClr>
                          </a:solidFill>
                        </a:rPr>
                        <a:t>4.5</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17</a:t>
                      </a:r>
                      <a:r>
                        <a:rPr lang="en-AU" sz="800" baseline="0" dirty="0" smtClean="0">
                          <a:solidFill>
                            <a:schemeClr val="tx1">
                              <a:lumMod val="50000"/>
                            </a:schemeClr>
                          </a:solidFill>
                        </a:rPr>
                        <a:t> Nov 16</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Amended</a:t>
                      </a:r>
                      <a:r>
                        <a:rPr lang="en-AU" sz="800" baseline="0" dirty="0" smtClean="0">
                          <a:solidFill>
                            <a:schemeClr val="tx1">
                              <a:lumMod val="50000"/>
                            </a:schemeClr>
                          </a:solidFill>
                        </a:rPr>
                        <a:t> dates for Fee Methodology consultation </a:t>
                      </a:r>
                      <a:endParaRPr lang="en-AU" sz="800" dirty="0" smtClean="0">
                        <a:solidFill>
                          <a:schemeClr val="tx1">
                            <a:lumMod val="50000"/>
                          </a:schemeClr>
                        </a:solidFill>
                      </a:endParaRPr>
                    </a:p>
                    <a:p>
                      <a:pPr marL="171450" indent="-171450">
                        <a:buFont typeface="Arial" panose="020B0604020202020204" pitchFamily="34" charset="0"/>
                        <a:buChar char="•"/>
                      </a:pPr>
                      <a:r>
                        <a:rPr lang="en-AU" sz="800" baseline="0" dirty="0" smtClean="0">
                          <a:solidFill>
                            <a:schemeClr val="tx1">
                              <a:lumMod val="50000"/>
                            </a:schemeClr>
                          </a:solidFill>
                        </a:rPr>
                        <a:t>Updated B2B Procedure Consultation dates</a:t>
                      </a:r>
                    </a:p>
                  </a:txBody>
                  <a:tcPr>
                    <a:solidFill>
                      <a:schemeClr val="bg1">
                        <a:lumMod val="95000"/>
                      </a:schemeClr>
                    </a:solidFill>
                  </a:tcPr>
                </a:tc>
              </a:tr>
              <a:tr h="0">
                <a:tc>
                  <a:txBody>
                    <a:bodyPr/>
                    <a:lstStyle/>
                    <a:p>
                      <a:pPr algn="ctr"/>
                      <a:r>
                        <a:rPr lang="en-AU" sz="800" dirty="0" smtClean="0">
                          <a:solidFill>
                            <a:schemeClr val="tx1">
                              <a:lumMod val="50000"/>
                            </a:schemeClr>
                          </a:solidFill>
                        </a:rPr>
                        <a:t>4.6</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16 Dec 16</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Updated Tracking</a:t>
                      </a:r>
                      <a:endParaRPr lang="en-AU" sz="800" dirty="0">
                        <a:solidFill>
                          <a:schemeClr val="tx1">
                            <a:lumMod val="50000"/>
                          </a:schemeClr>
                        </a:solidFill>
                      </a:endParaRPr>
                    </a:p>
                  </a:txBody>
                  <a:tcPr>
                    <a:solidFill>
                      <a:schemeClr val="bg1">
                        <a:lumMod val="95000"/>
                      </a:schemeClr>
                    </a:solidFill>
                  </a:tcPr>
                </a:tc>
              </a:tr>
              <a:tr h="0">
                <a:tc>
                  <a:txBody>
                    <a:bodyPr/>
                    <a:lstStyle/>
                    <a:p>
                      <a:pPr algn="ctr"/>
                      <a:r>
                        <a:rPr lang="en-AU" sz="800" dirty="0" smtClean="0">
                          <a:solidFill>
                            <a:schemeClr val="tx1">
                              <a:lumMod val="50000"/>
                            </a:schemeClr>
                          </a:solidFill>
                        </a:rPr>
                        <a:t>4.7</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21 Dec 16</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Updated Industry</a:t>
                      </a:r>
                      <a:r>
                        <a:rPr lang="en-AU" sz="800" baseline="0" dirty="0" smtClean="0">
                          <a:solidFill>
                            <a:schemeClr val="tx1">
                              <a:lumMod val="50000"/>
                            </a:schemeClr>
                          </a:solidFill>
                        </a:rPr>
                        <a:t> Testing and Transition and cut-over activities to commence earlier. </a:t>
                      </a:r>
                    </a:p>
                    <a:p>
                      <a:pPr marL="171450" indent="-171450">
                        <a:buFont typeface="Arial" panose="020B0604020202020204" pitchFamily="34" charset="0"/>
                        <a:buChar char="•"/>
                      </a:pPr>
                      <a:r>
                        <a:rPr lang="en-AU" sz="800" baseline="0" dirty="0" smtClean="0">
                          <a:solidFill>
                            <a:schemeClr val="tx1">
                              <a:lumMod val="50000"/>
                            </a:schemeClr>
                          </a:solidFill>
                        </a:rPr>
                        <a:t>Removed achieved milestones (Sep 15 – Nov 16)</a:t>
                      </a:r>
                      <a:endParaRPr lang="en-AU" sz="800" dirty="0">
                        <a:solidFill>
                          <a:schemeClr val="tx1">
                            <a:lumMod val="50000"/>
                          </a:schemeClr>
                        </a:solidFill>
                      </a:endParaRPr>
                    </a:p>
                  </a:txBody>
                  <a:tcPr>
                    <a:solidFill>
                      <a:schemeClr val="bg1">
                        <a:lumMod val="95000"/>
                      </a:schemeClr>
                    </a:solidFill>
                  </a:tcPr>
                </a:tc>
              </a:tr>
              <a:tr h="0">
                <a:tc>
                  <a:txBody>
                    <a:bodyPr/>
                    <a:lstStyle/>
                    <a:p>
                      <a:pPr algn="ctr"/>
                      <a:r>
                        <a:rPr lang="en-AU" sz="800" dirty="0" smtClean="0">
                          <a:solidFill>
                            <a:schemeClr val="tx1">
                              <a:lumMod val="50000"/>
                            </a:schemeClr>
                          </a:solidFill>
                        </a:rPr>
                        <a:t>4.8</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25 Jan 17</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Updated Fee Methodology timetable in accordance with AEMO</a:t>
                      </a:r>
                      <a:r>
                        <a:rPr lang="en-AU" sz="800" baseline="0" dirty="0" smtClean="0">
                          <a:solidFill>
                            <a:schemeClr val="tx1">
                              <a:lumMod val="50000"/>
                            </a:schemeClr>
                          </a:solidFill>
                        </a:rPr>
                        <a:t> consultation</a:t>
                      </a:r>
                      <a:endParaRPr lang="en-AU" sz="800" dirty="0">
                        <a:solidFill>
                          <a:schemeClr val="tx1">
                            <a:lumMod val="50000"/>
                          </a:schemeClr>
                        </a:solidFill>
                      </a:endParaRPr>
                    </a:p>
                  </a:txBody>
                  <a:tcPr>
                    <a:solidFill>
                      <a:schemeClr val="bg1">
                        <a:lumMod val="95000"/>
                      </a:schemeClr>
                    </a:solidFill>
                  </a:tcPr>
                </a:tc>
              </a:tr>
              <a:tr h="0">
                <a:tc>
                  <a:txBody>
                    <a:bodyPr/>
                    <a:lstStyle/>
                    <a:p>
                      <a:pPr algn="ctr"/>
                      <a:r>
                        <a:rPr lang="en-AU" sz="800" dirty="0" smtClean="0">
                          <a:solidFill>
                            <a:schemeClr val="tx1">
                              <a:lumMod val="50000"/>
                            </a:schemeClr>
                          </a:solidFill>
                        </a:rPr>
                        <a:t>4.9</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16 Feb 17</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Removed version control updates</a:t>
                      </a:r>
                      <a:r>
                        <a:rPr lang="en-AU" sz="800" baseline="0" dirty="0" smtClean="0">
                          <a:solidFill>
                            <a:schemeClr val="tx1">
                              <a:lumMod val="50000"/>
                            </a:schemeClr>
                          </a:solidFill>
                        </a:rPr>
                        <a:t> prior to 3.5</a:t>
                      </a:r>
                    </a:p>
                    <a:p>
                      <a:pPr marL="171450" indent="-171450">
                        <a:buFont typeface="Arial" panose="020B0604020202020204" pitchFamily="34" charset="0"/>
                        <a:buChar char="•"/>
                      </a:pPr>
                      <a:r>
                        <a:rPr lang="en-AU" sz="800" baseline="0" dirty="0" smtClean="0">
                          <a:solidFill>
                            <a:schemeClr val="tx1">
                              <a:lumMod val="50000"/>
                            </a:schemeClr>
                          </a:solidFill>
                        </a:rPr>
                        <a:t>Removed Industry meeting dates from Program overview (refer to the industry calendar publishes on </a:t>
                      </a:r>
                      <a:r>
                        <a:rPr lang="en-AU" sz="800" baseline="0" dirty="0" smtClean="0">
                          <a:solidFill>
                            <a:schemeClr val="tx1">
                              <a:lumMod val="50000"/>
                            </a:schemeClr>
                          </a:solidFill>
                          <a:hlinkClick r:id="rId2"/>
                        </a:rPr>
                        <a:t>www.aemo.com.au</a:t>
                      </a:r>
                      <a:r>
                        <a:rPr lang="en-AU" sz="800" baseline="0" dirty="0" smtClean="0">
                          <a:solidFill>
                            <a:schemeClr val="tx1">
                              <a:lumMod val="50000"/>
                            </a:schemeClr>
                          </a:solidFill>
                        </a:rPr>
                        <a:t>) </a:t>
                      </a:r>
                    </a:p>
                    <a:p>
                      <a:pPr marL="171450" indent="-171450">
                        <a:buFont typeface="Arial" panose="020B0604020202020204" pitchFamily="34" charset="0"/>
                        <a:buChar char="•"/>
                      </a:pPr>
                      <a:r>
                        <a:rPr lang="en-AU" sz="800" baseline="0" dirty="0" smtClean="0">
                          <a:solidFill>
                            <a:schemeClr val="tx1">
                              <a:lumMod val="50000"/>
                            </a:schemeClr>
                          </a:solidFill>
                        </a:rPr>
                        <a:t>Included a draft Readiness overview slide</a:t>
                      </a:r>
                      <a:endParaRPr lang="en-AU" sz="800" dirty="0">
                        <a:solidFill>
                          <a:schemeClr val="tx1">
                            <a:lumMod val="50000"/>
                          </a:schemeClr>
                        </a:solidFill>
                      </a:endParaRPr>
                    </a:p>
                  </a:txBody>
                  <a:tcPr>
                    <a:solidFill>
                      <a:schemeClr val="bg1">
                        <a:lumMod val="95000"/>
                      </a:schemeClr>
                    </a:solidFill>
                  </a:tcPr>
                </a:tc>
              </a:tr>
              <a:tr h="0">
                <a:tc>
                  <a:txBody>
                    <a:bodyPr/>
                    <a:lstStyle/>
                    <a:p>
                      <a:pPr algn="ctr"/>
                      <a:r>
                        <a:rPr lang="en-AU" sz="800" dirty="0" smtClean="0">
                          <a:solidFill>
                            <a:schemeClr val="tx1">
                              <a:lumMod val="50000"/>
                            </a:schemeClr>
                          </a:solidFill>
                        </a:rPr>
                        <a:t>5.0</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21 Mar</a:t>
                      </a:r>
                      <a:r>
                        <a:rPr lang="en-AU" sz="800" baseline="0" dirty="0" smtClean="0">
                          <a:solidFill>
                            <a:schemeClr val="tx1">
                              <a:lumMod val="50000"/>
                            </a:schemeClr>
                          </a:solidFill>
                        </a:rPr>
                        <a:t> 17</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Removed Procedures Work stream outlook. </a:t>
                      </a:r>
                    </a:p>
                    <a:p>
                      <a:pPr marL="171450" indent="-171450">
                        <a:buFont typeface="Arial" panose="020B0604020202020204" pitchFamily="34" charset="0"/>
                        <a:buChar char="•"/>
                      </a:pPr>
                      <a:r>
                        <a:rPr lang="en-AU" sz="800" dirty="0" smtClean="0">
                          <a:solidFill>
                            <a:schemeClr val="tx1">
                              <a:lumMod val="50000"/>
                            </a:schemeClr>
                          </a:solidFill>
                        </a:rPr>
                        <a:t>Updated</a:t>
                      </a:r>
                      <a:r>
                        <a:rPr lang="en-AU" sz="800" baseline="0" dirty="0" smtClean="0">
                          <a:solidFill>
                            <a:schemeClr val="tx1">
                              <a:lumMod val="50000"/>
                            </a:schemeClr>
                          </a:solidFill>
                        </a:rPr>
                        <a:t> ‘As Built’ package timeframes </a:t>
                      </a:r>
                      <a:endParaRPr lang="en-AU" sz="800" dirty="0">
                        <a:solidFill>
                          <a:schemeClr val="tx1">
                            <a:lumMod val="50000"/>
                          </a:schemeClr>
                        </a:solidFill>
                      </a:endParaRPr>
                    </a:p>
                  </a:txBody>
                  <a:tcPr>
                    <a:solidFill>
                      <a:schemeClr val="bg1">
                        <a:lumMod val="95000"/>
                      </a:schemeClr>
                    </a:solidFill>
                  </a:tcPr>
                </a:tc>
              </a:tr>
              <a:tr h="0">
                <a:tc>
                  <a:txBody>
                    <a:bodyPr/>
                    <a:lstStyle/>
                    <a:p>
                      <a:pPr algn="ctr"/>
                      <a:r>
                        <a:rPr lang="en-AU" sz="800" dirty="0" smtClean="0">
                          <a:solidFill>
                            <a:schemeClr val="tx1">
                              <a:lumMod val="50000"/>
                            </a:schemeClr>
                          </a:solidFill>
                        </a:rPr>
                        <a:t>5.1</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6 Apr 17</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Updated Readiness</a:t>
                      </a:r>
                      <a:r>
                        <a:rPr lang="en-AU" sz="800" baseline="0" dirty="0" smtClean="0">
                          <a:solidFill>
                            <a:schemeClr val="tx1">
                              <a:lumMod val="50000"/>
                            </a:schemeClr>
                          </a:solidFill>
                        </a:rPr>
                        <a:t> Work Stream overview following RWG and ITWG (Apr 2017)</a:t>
                      </a:r>
                      <a:endParaRPr lang="en-AU" sz="800" dirty="0">
                        <a:solidFill>
                          <a:schemeClr val="tx1">
                            <a:lumMod val="50000"/>
                          </a:schemeClr>
                        </a:solidFill>
                      </a:endParaRPr>
                    </a:p>
                  </a:txBody>
                  <a:tcPr>
                    <a:solidFill>
                      <a:schemeClr val="bg1">
                        <a:lumMod val="95000"/>
                      </a:schemeClr>
                    </a:solidFill>
                  </a:tcPr>
                </a:tc>
              </a:tr>
              <a:tr h="0">
                <a:tc>
                  <a:txBody>
                    <a:bodyPr/>
                    <a:lstStyle/>
                    <a:p>
                      <a:pPr algn="ctr"/>
                      <a:r>
                        <a:rPr lang="en-AU" sz="800" dirty="0" smtClean="0">
                          <a:solidFill>
                            <a:schemeClr val="tx1">
                              <a:lumMod val="50000"/>
                            </a:schemeClr>
                          </a:solidFill>
                        </a:rPr>
                        <a:t>5.2</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19 Apr 17</a:t>
                      </a:r>
                      <a:endParaRPr lang="en-AU" sz="800" dirty="0">
                        <a:solidFill>
                          <a:schemeClr val="tx1">
                            <a:lumMod val="50000"/>
                          </a:schemeClr>
                        </a:solidFill>
                      </a:endParaRPr>
                    </a:p>
                  </a:txBody>
                  <a:tcPr anchor="c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dirty="0" smtClean="0">
                          <a:solidFill>
                            <a:schemeClr val="tx1">
                              <a:lumMod val="50000"/>
                            </a:schemeClr>
                          </a:solidFill>
                        </a:rPr>
                        <a:t>Removed Industry Test Box and extended Market Trial Box</a:t>
                      </a:r>
                    </a:p>
                  </a:txBody>
                  <a:tcPr>
                    <a:solidFill>
                      <a:schemeClr val="bg1">
                        <a:lumMod val="95000"/>
                      </a:schemeClr>
                    </a:solidFill>
                  </a:tcPr>
                </a:tc>
              </a:tr>
              <a:tr h="0">
                <a:tc>
                  <a:txBody>
                    <a:bodyPr/>
                    <a:lstStyle/>
                    <a:p>
                      <a:pPr algn="ctr"/>
                      <a:r>
                        <a:rPr lang="en-AU" sz="800" dirty="0" smtClean="0">
                          <a:solidFill>
                            <a:schemeClr val="tx1">
                              <a:lumMod val="50000"/>
                            </a:schemeClr>
                          </a:solidFill>
                        </a:rPr>
                        <a:t>6.0</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19 May 17</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Updated Tracking</a:t>
                      </a:r>
                      <a:endParaRPr lang="en-AU" sz="800" dirty="0">
                        <a:solidFill>
                          <a:schemeClr val="tx1">
                            <a:lumMod val="50000"/>
                          </a:schemeClr>
                        </a:solidFill>
                      </a:endParaRPr>
                    </a:p>
                  </a:txBody>
                  <a:tcPr>
                    <a:solidFill>
                      <a:schemeClr val="bg1">
                        <a:lumMod val="95000"/>
                      </a:schemeClr>
                    </a:solidFill>
                  </a:tcPr>
                </a:tc>
              </a:tr>
              <a:tr h="0">
                <a:tc>
                  <a:txBody>
                    <a:bodyPr/>
                    <a:lstStyle/>
                    <a:p>
                      <a:pPr algn="ctr"/>
                      <a:r>
                        <a:rPr lang="en-AU" sz="800" dirty="0" smtClean="0">
                          <a:solidFill>
                            <a:schemeClr val="tx1">
                              <a:lumMod val="50000"/>
                            </a:schemeClr>
                          </a:solidFill>
                        </a:rPr>
                        <a:t>6.1</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26 May 17</a:t>
                      </a:r>
                      <a:endParaRPr lang="en-AU" sz="800" dirty="0">
                        <a:solidFill>
                          <a:schemeClr val="tx1">
                            <a:lumMod val="50000"/>
                          </a:schemeClr>
                        </a:solidFill>
                      </a:endParaRPr>
                    </a:p>
                  </a:txBody>
                  <a:tcPr anchor="c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dirty="0" smtClean="0">
                          <a:solidFill>
                            <a:schemeClr val="tx1">
                              <a:lumMod val="50000"/>
                            </a:schemeClr>
                          </a:solidFill>
                        </a:rPr>
                        <a:t>Updated Tracking</a:t>
                      </a:r>
                    </a:p>
                  </a:txBody>
                  <a:tcPr>
                    <a:solidFill>
                      <a:schemeClr val="bg1">
                        <a:lumMod val="95000"/>
                      </a:schemeClr>
                    </a:solidFill>
                  </a:tcPr>
                </a:tc>
              </a:tr>
              <a:tr h="0">
                <a:tc>
                  <a:txBody>
                    <a:bodyPr/>
                    <a:lstStyle/>
                    <a:p>
                      <a:pPr algn="ctr"/>
                      <a:r>
                        <a:rPr lang="en-AU" sz="800" dirty="0" smtClean="0">
                          <a:solidFill>
                            <a:schemeClr val="tx1">
                              <a:lumMod val="50000"/>
                            </a:schemeClr>
                          </a:solidFill>
                        </a:rPr>
                        <a:t>6.2</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18 Jul 17</a:t>
                      </a:r>
                      <a:endParaRPr lang="en-AU" sz="800" dirty="0">
                        <a:solidFill>
                          <a:schemeClr val="tx1">
                            <a:lumMod val="50000"/>
                          </a:schemeClr>
                        </a:solidFill>
                      </a:endParaRPr>
                    </a:p>
                  </a:txBody>
                  <a:tcPr anchor="c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dirty="0" smtClean="0">
                          <a:solidFill>
                            <a:schemeClr val="tx1">
                              <a:lumMod val="50000"/>
                            </a:schemeClr>
                          </a:solidFill>
                        </a:rPr>
                        <a:t>Updates Tracking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dirty="0" smtClean="0">
                          <a:solidFill>
                            <a:schemeClr val="tx1">
                              <a:lumMod val="50000"/>
                            </a:schemeClr>
                          </a:solidFill>
                        </a:rPr>
                        <a:t>Update WP 3 / As Built</a:t>
                      </a:r>
                      <a:r>
                        <a:rPr lang="en-AU" sz="800" baseline="0" dirty="0" smtClean="0">
                          <a:solidFill>
                            <a:schemeClr val="tx1">
                              <a:lumMod val="50000"/>
                            </a:schemeClr>
                          </a:solidFill>
                        </a:rPr>
                        <a:t> consultation dates amended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dirty="0" smtClean="0">
                          <a:solidFill>
                            <a:schemeClr val="tx1">
                              <a:lumMod val="50000"/>
                            </a:schemeClr>
                          </a:solidFill>
                        </a:rPr>
                        <a:t>Updated Readiness work stream program overview</a:t>
                      </a:r>
                    </a:p>
                  </a:txBody>
                  <a:tcPr>
                    <a:solidFill>
                      <a:schemeClr val="bg1">
                        <a:lumMod val="95000"/>
                      </a:schemeClr>
                    </a:solidFill>
                  </a:tcPr>
                </a:tc>
              </a:tr>
            </a:tbl>
          </a:graphicData>
        </a:graphic>
      </p:graphicFrame>
    </p:spTree>
    <p:extLst>
      <p:ext uri="{BB962C8B-B14F-4D97-AF65-F5344CB8AC3E}">
        <p14:creationId xmlns:p14="http://schemas.microsoft.com/office/powerpoint/2010/main" val="1831740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0063" y="1124744"/>
            <a:ext cx="7858125" cy="5018881"/>
          </a:xfrm>
        </p:spPr>
        <p:txBody>
          <a:bodyPr/>
          <a:lstStyle/>
          <a:p>
            <a:pPr marL="0" indent="0">
              <a:buNone/>
            </a:pPr>
            <a:r>
              <a:rPr lang="en-AU" dirty="0" smtClean="0"/>
              <a:t>Risk Register Review</a:t>
            </a:r>
          </a:p>
          <a:p>
            <a:pPr marL="0" indent="0">
              <a:buNone/>
            </a:pPr>
            <a:endParaRPr lang="en-AU" dirty="0" smtClean="0"/>
          </a:p>
          <a:p>
            <a:pPr marL="0" indent="0">
              <a:buNone/>
            </a:pPr>
            <a:r>
              <a:rPr lang="en-AU" i="1" dirty="0" smtClean="0"/>
              <a:t>See attached Risk Register</a:t>
            </a:r>
            <a:endParaRPr lang="en-AU" i="1" dirty="0"/>
          </a:p>
        </p:txBody>
      </p:sp>
    </p:spTree>
    <p:extLst>
      <p:ext uri="{BB962C8B-B14F-4D97-AF65-F5344CB8AC3E}">
        <p14:creationId xmlns:p14="http://schemas.microsoft.com/office/powerpoint/2010/main" val="700527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Forward Meeting Plan</a:t>
            </a:r>
            <a:endParaRPr lang="en-AU" dirty="0"/>
          </a:p>
        </p:txBody>
      </p:sp>
      <p:graphicFrame>
        <p:nvGraphicFramePr>
          <p:cNvPr id="5" name="Content Placeholder 3"/>
          <p:cNvGraphicFramePr>
            <a:graphicFrameLocks/>
          </p:cNvGraphicFramePr>
          <p:nvPr>
            <p:extLst>
              <p:ext uri="{D42A27DB-BD31-4B8C-83A1-F6EECF244321}">
                <p14:modId xmlns:p14="http://schemas.microsoft.com/office/powerpoint/2010/main" val="1497105953"/>
              </p:ext>
            </p:extLst>
          </p:nvPr>
        </p:nvGraphicFramePr>
        <p:xfrm>
          <a:off x="4499992" y="1268760"/>
          <a:ext cx="4176464" cy="2457395"/>
        </p:xfrm>
        <a:graphic>
          <a:graphicData uri="http://schemas.openxmlformats.org/drawingml/2006/table">
            <a:tbl>
              <a:tblPr>
                <a:tableStyleId>{5C22544A-7EE6-4342-B048-85BDC9FD1C3A}</a:tableStyleId>
              </a:tblPr>
              <a:tblGrid>
                <a:gridCol w="2885557"/>
                <a:gridCol w="1290907"/>
              </a:tblGrid>
              <a:tr h="306275">
                <a:tc>
                  <a:txBody>
                    <a:bodyPr/>
                    <a:lstStyle/>
                    <a:p>
                      <a:pPr algn="l" fontAlgn="b"/>
                      <a:r>
                        <a:rPr lang="en-AU" sz="1600" b="1" u="none" strike="noStrike" kern="1200" baseline="0" dirty="0" smtClean="0">
                          <a:solidFill>
                            <a:schemeClr val="dk1"/>
                          </a:solidFill>
                          <a:effectLst/>
                          <a:latin typeface="+mn-lt"/>
                          <a:ea typeface="+mn-ea"/>
                          <a:cs typeface="+mn-cs"/>
                        </a:rPr>
                        <a:t>POC-PCF meeting dates</a:t>
                      </a:r>
                      <a:endParaRPr lang="en-AU" sz="1600" b="1" u="none" strike="noStrike" kern="1200" baseline="0" dirty="0">
                        <a:solidFill>
                          <a:schemeClr val="dk1"/>
                        </a:solidFill>
                        <a:effectLst/>
                        <a:latin typeface="+mn-lt"/>
                        <a:ea typeface="+mn-ea"/>
                        <a:cs typeface="+mn-cs"/>
                      </a:endParaRPr>
                    </a:p>
                  </a:txBody>
                  <a:tcPr marL="5867" marR="5867" marT="5867"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AU" sz="1600" b="1" u="none" strike="noStrike" kern="1200" baseline="0" dirty="0" smtClean="0">
                          <a:solidFill>
                            <a:schemeClr val="dk1"/>
                          </a:solidFill>
                          <a:effectLst/>
                          <a:latin typeface="+mn-lt"/>
                          <a:ea typeface="+mn-ea"/>
                          <a:cs typeface="+mn-cs"/>
                        </a:rPr>
                        <a:t>Dates</a:t>
                      </a:r>
                      <a:endParaRPr lang="en-AU" sz="1600" b="1" u="none" strike="noStrike" kern="1200" baseline="0" dirty="0">
                        <a:solidFill>
                          <a:schemeClr val="dk1"/>
                        </a:solidFill>
                        <a:effectLst/>
                        <a:latin typeface="+mn-lt"/>
                        <a:ea typeface="+mn-ea"/>
                        <a:cs typeface="+mn-cs"/>
                      </a:endParaRPr>
                    </a:p>
                  </a:txBody>
                  <a:tcPr marL="5867" marR="5867" marT="5867"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268890">
                <a:tc>
                  <a:txBody>
                    <a:bodyPr/>
                    <a:lstStyle/>
                    <a:p>
                      <a:pPr algn="l" fontAlgn="b"/>
                      <a:r>
                        <a:rPr lang="en-AU" sz="1400" u="none" strike="noStrike" dirty="0">
                          <a:solidFill>
                            <a:schemeClr val="accent4">
                              <a:lumMod val="50000"/>
                            </a:schemeClr>
                          </a:solidFill>
                          <a:effectLst/>
                        </a:rPr>
                        <a:t>POC-PCF Meeting #11</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AU" sz="1400" u="none" strike="noStrike" dirty="0">
                          <a:solidFill>
                            <a:schemeClr val="accent4">
                              <a:lumMod val="50000"/>
                            </a:schemeClr>
                          </a:solidFill>
                          <a:effectLst/>
                        </a:rPr>
                        <a:t>27-Jul-17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889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400" u="none" strike="noStrike" dirty="0" smtClean="0">
                          <a:solidFill>
                            <a:schemeClr val="accent4">
                              <a:lumMod val="50000"/>
                            </a:schemeClr>
                          </a:solidFill>
                          <a:effectLst/>
                        </a:rPr>
                        <a:t>POC-PCF Meeting #11</a:t>
                      </a:r>
                      <a:r>
                        <a:rPr lang="en-AU" sz="1400" b="0" i="0" u="none" strike="noStrike" dirty="0">
                          <a:solidFill>
                            <a:schemeClr val="accent4">
                              <a:lumMod val="50000"/>
                            </a:schemeClr>
                          </a:solidFill>
                          <a:effectLst/>
                          <a:latin typeface="Calibri" panose="020F0502020204030204" pitchFamily="34" charset="0"/>
                        </a:rPr>
                        <a:t>A</a:t>
                      </a:r>
                      <a:endParaRPr lang="en-AU" sz="1400" b="0" i="0" u="none" strike="noStrike" dirty="0" smtClean="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AU" sz="1400" u="none" strike="noStrike" kern="1200" dirty="0" smtClean="0">
                          <a:solidFill>
                            <a:schemeClr val="accent4">
                              <a:lumMod val="50000"/>
                            </a:schemeClr>
                          </a:solidFill>
                          <a:effectLst/>
                          <a:latin typeface="+mn-lt"/>
                          <a:ea typeface="+mn-ea"/>
                          <a:cs typeface="+mn-cs"/>
                        </a:rPr>
                        <a:t>11-Aug-17</a:t>
                      </a:r>
                      <a:endParaRPr lang="en-AU" sz="1400" u="none" strike="noStrike" kern="1200" dirty="0">
                        <a:solidFill>
                          <a:schemeClr val="accent4">
                            <a:lumMod val="50000"/>
                          </a:schemeClr>
                        </a:solidFill>
                        <a:effectLst/>
                        <a:latin typeface="+mn-lt"/>
                        <a:ea typeface="+mn-ea"/>
                        <a:cs typeface="+mn-cs"/>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890">
                <a:tc>
                  <a:txBody>
                    <a:bodyPr/>
                    <a:lstStyle/>
                    <a:p>
                      <a:pPr algn="l" fontAlgn="b"/>
                      <a:r>
                        <a:rPr lang="en-AU" sz="1400" u="none" strike="noStrike" dirty="0">
                          <a:solidFill>
                            <a:schemeClr val="accent4">
                              <a:lumMod val="50000"/>
                            </a:schemeClr>
                          </a:solidFill>
                          <a:effectLst/>
                        </a:rPr>
                        <a:t>POC-PCF Meeting #12</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400" u="none" strike="noStrike" dirty="0">
                          <a:solidFill>
                            <a:schemeClr val="accent4">
                              <a:lumMod val="50000"/>
                            </a:schemeClr>
                          </a:solidFill>
                          <a:effectLst/>
                        </a:rPr>
                        <a:t>24-Aug-17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890">
                <a:tc>
                  <a:txBody>
                    <a:bodyPr/>
                    <a:lstStyle/>
                    <a:p>
                      <a:pPr algn="l" fontAlgn="b"/>
                      <a:r>
                        <a:rPr lang="en-AU" sz="1400" u="none" strike="noStrike" dirty="0">
                          <a:solidFill>
                            <a:schemeClr val="accent4">
                              <a:lumMod val="50000"/>
                            </a:schemeClr>
                          </a:solidFill>
                          <a:effectLst/>
                        </a:rPr>
                        <a:t>POC-PCF Meeting #</a:t>
                      </a:r>
                      <a:r>
                        <a:rPr lang="en-AU" sz="1400" u="none" strike="noStrike" dirty="0" smtClean="0">
                          <a:solidFill>
                            <a:schemeClr val="accent4">
                              <a:lumMod val="50000"/>
                            </a:schemeClr>
                          </a:solidFill>
                          <a:effectLst/>
                        </a:rPr>
                        <a:t>12A</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400" u="none" strike="noStrike" dirty="0" smtClean="0">
                          <a:solidFill>
                            <a:schemeClr val="accent4">
                              <a:lumMod val="50000"/>
                            </a:schemeClr>
                          </a:solidFill>
                          <a:effectLst/>
                        </a:rPr>
                        <a:t>13-Sep-17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890">
                <a:tc>
                  <a:txBody>
                    <a:bodyPr/>
                    <a:lstStyle/>
                    <a:p>
                      <a:pPr algn="l" fontAlgn="b"/>
                      <a:r>
                        <a:rPr lang="en-AU" sz="1400" u="none" strike="noStrike" dirty="0">
                          <a:solidFill>
                            <a:schemeClr val="accent4">
                              <a:lumMod val="50000"/>
                            </a:schemeClr>
                          </a:solidFill>
                          <a:effectLst/>
                        </a:rPr>
                        <a:t>POC-PCF Meeting #13</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400" u="none" strike="noStrike" dirty="0">
                          <a:solidFill>
                            <a:schemeClr val="accent4">
                              <a:lumMod val="50000"/>
                            </a:schemeClr>
                          </a:solidFill>
                          <a:effectLst/>
                        </a:rPr>
                        <a:t>28-Sep-17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890">
                <a:tc>
                  <a:txBody>
                    <a:bodyPr/>
                    <a:lstStyle/>
                    <a:p>
                      <a:pPr algn="l" fontAlgn="b"/>
                      <a:r>
                        <a:rPr lang="en-AU" sz="1400" u="none" strike="noStrike" dirty="0">
                          <a:solidFill>
                            <a:schemeClr val="accent4">
                              <a:lumMod val="50000"/>
                            </a:schemeClr>
                          </a:solidFill>
                          <a:effectLst/>
                        </a:rPr>
                        <a:t>POC-PCF Meeting #14</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400" u="none" strike="noStrike" dirty="0">
                          <a:solidFill>
                            <a:schemeClr val="accent4">
                              <a:lumMod val="50000"/>
                            </a:schemeClr>
                          </a:solidFill>
                          <a:effectLst/>
                        </a:rPr>
                        <a:t>26-Oct-17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890">
                <a:tc>
                  <a:txBody>
                    <a:bodyPr/>
                    <a:lstStyle/>
                    <a:p>
                      <a:pPr algn="l" fontAlgn="b"/>
                      <a:r>
                        <a:rPr lang="en-AU" sz="1400" u="none" strike="noStrike" dirty="0">
                          <a:solidFill>
                            <a:schemeClr val="accent4">
                              <a:lumMod val="50000"/>
                            </a:schemeClr>
                          </a:solidFill>
                          <a:effectLst/>
                        </a:rPr>
                        <a:t>POC-PCF Meeting #15</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400" u="none" strike="noStrike" dirty="0">
                          <a:solidFill>
                            <a:schemeClr val="accent4">
                              <a:lumMod val="50000"/>
                            </a:schemeClr>
                          </a:solidFill>
                          <a:effectLst/>
                        </a:rPr>
                        <a:t>23-Nov-17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890">
                <a:tc>
                  <a:txBody>
                    <a:bodyPr/>
                    <a:lstStyle/>
                    <a:p>
                      <a:pPr algn="l" fontAlgn="b"/>
                      <a:r>
                        <a:rPr lang="en-AU" sz="1400" u="none" strike="noStrike" dirty="0">
                          <a:solidFill>
                            <a:schemeClr val="accent4">
                              <a:lumMod val="50000"/>
                            </a:schemeClr>
                          </a:solidFill>
                          <a:effectLst/>
                        </a:rPr>
                        <a:t>POC-PCF Meeting #16</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AU" sz="1400" u="none" strike="noStrike" dirty="0">
                          <a:solidFill>
                            <a:schemeClr val="accent4">
                              <a:lumMod val="50000"/>
                            </a:schemeClr>
                          </a:solidFill>
                          <a:effectLst/>
                        </a:rPr>
                        <a:t>14-Dec-17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sp>
        <p:nvSpPr>
          <p:cNvPr id="6" name="Content Placeholder 2"/>
          <p:cNvSpPr>
            <a:spLocks noGrp="1"/>
          </p:cNvSpPr>
          <p:nvPr>
            <p:ph idx="1"/>
          </p:nvPr>
        </p:nvSpPr>
        <p:spPr>
          <a:xfrm>
            <a:off x="179512" y="1357298"/>
            <a:ext cx="4248472" cy="4768865"/>
          </a:xfrm>
        </p:spPr>
        <p:txBody>
          <a:bodyPr>
            <a:normAutofit/>
          </a:bodyPr>
          <a:lstStyle/>
          <a:p>
            <a:pPr marL="0" indent="0">
              <a:buNone/>
            </a:pPr>
            <a:r>
              <a:rPr lang="en-AU" sz="2000" dirty="0" smtClean="0"/>
              <a:t>Facilities: </a:t>
            </a:r>
          </a:p>
          <a:p>
            <a:r>
              <a:rPr lang="en-AU" sz="2000" dirty="0" smtClean="0"/>
              <a:t>Melbourne, Sydney, Brisbane, Adelaide offices</a:t>
            </a:r>
          </a:p>
          <a:p>
            <a:r>
              <a:rPr lang="en-AU" sz="2000" dirty="0" smtClean="0"/>
              <a:t>Video conference</a:t>
            </a:r>
          </a:p>
          <a:p>
            <a:r>
              <a:rPr lang="en-AU" sz="2000" dirty="0" smtClean="0"/>
              <a:t>Webinar (when required) </a:t>
            </a:r>
          </a:p>
          <a:p>
            <a:pPr marL="0" indent="0">
              <a:buNone/>
            </a:pPr>
            <a:endParaRPr lang="en-AU" sz="2000" dirty="0" smtClean="0"/>
          </a:p>
          <a:p>
            <a:pPr marL="0" indent="0">
              <a:buNone/>
            </a:pPr>
            <a:endParaRPr lang="en-AU" sz="2000" dirty="0"/>
          </a:p>
        </p:txBody>
      </p:sp>
    </p:spTree>
    <p:extLst>
      <p:ext uri="{BB962C8B-B14F-4D97-AF65-F5344CB8AC3E}">
        <p14:creationId xmlns:p14="http://schemas.microsoft.com/office/powerpoint/2010/main" val="2518282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6429420" cy="1632244"/>
          </a:xfrm>
        </p:spPr>
        <p:txBody>
          <a:bodyPr>
            <a:normAutofit/>
          </a:bodyPr>
          <a:lstStyle/>
          <a:p>
            <a:r>
              <a:rPr lang="en-AU" dirty="0" smtClean="0"/>
              <a:t>Power of Choice PROGRAM UPDATE</a:t>
            </a:r>
            <a:endParaRPr lang="en-AU" dirty="0"/>
          </a:p>
        </p:txBody>
      </p:sp>
    </p:spTree>
    <p:extLst>
      <p:ext uri="{BB962C8B-B14F-4D97-AF65-F5344CB8AC3E}">
        <p14:creationId xmlns:p14="http://schemas.microsoft.com/office/powerpoint/2010/main" val="1780335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843"/>
            <a:ext cx="6472254" cy="857256"/>
          </a:xfrm>
        </p:spPr>
        <p:txBody>
          <a:bodyPr/>
          <a:lstStyle/>
          <a:p>
            <a:r>
              <a:rPr lang="en-AU" dirty="0" smtClean="0"/>
              <a:t>Actions from previous meeting</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489973150"/>
              </p:ext>
            </p:extLst>
          </p:nvPr>
        </p:nvGraphicFramePr>
        <p:xfrm>
          <a:off x="107504" y="1196752"/>
          <a:ext cx="8856983" cy="3871317"/>
        </p:xfrm>
        <a:graphic>
          <a:graphicData uri="http://schemas.openxmlformats.org/drawingml/2006/table">
            <a:tbl>
              <a:tblPr firstRow="1">
                <a:tableStyleId>{073A0DAA-6AF3-43AB-8588-CEC1D06C72B9}</a:tableStyleId>
              </a:tblPr>
              <a:tblGrid>
                <a:gridCol w="288032"/>
                <a:gridCol w="2592288"/>
                <a:gridCol w="1152128"/>
                <a:gridCol w="432048"/>
                <a:gridCol w="864096"/>
                <a:gridCol w="3528391"/>
              </a:tblGrid>
              <a:tr h="251481">
                <a:tc>
                  <a:txBody>
                    <a:bodyPr/>
                    <a:lstStyle/>
                    <a:p>
                      <a:pPr algn="ctr">
                        <a:lnSpc>
                          <a:spcPct val="115000"/>
                        </a:lnSpc>
                        <a:spcBef>
                          <a:spcPts val="300"/>
                        </a:spcBef>
                        <a:spcAft>
                          <a:spcPts val="300"/>
                        </a:spcAft>
                        <a:tabLst>
                          <a:tab pos="1008380" algn="l"/>
                        </a:tabLst>
                      </a:pPr>
                      <a:r>
                        <a:rPr lang="en-AU" sz="9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575" marR="28575" marT="9525" marB="0" anchor="ctr"/>
                </a:tc>
                <a:tc>
                  <a:txBody>
                    <a:bodyPr/>
                    <a:lstStyle/>
                    <a:p>
                      <a:pPr algn="l">
                        <a:lnSpc>
                          <a:spcPct val="115000"/>
                        </a:lnSpc>
                        <a:spcBef>
                          <a:spcPts val="300"/>
                        </a:spcBef>
                        <a:spcAft>
                          <a:spcPts val="300"/>
                        </a:spcAft>
                        <a:tabLst>
                          <a:tab pos="1008380" algn="l"/>
                        </a:tabLst>
                      </a:pPr>
                      <a:r>
                        <a:rPr lang="en-AU" sz="9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Description</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575" marR="28575" marT="9525" marB="0" anchor="ctr"/>
                </a:tc>
                <a:tc>
                  <a:txBody>
                    <a:bodyPr/>
                    <a:lstStyle/>
                    <a:p>
                      <a:pPr algn="ctr">
                        <a:lnSpc>
                          <a:spcPct val="115000"/>
                        </a:lnSpc>
                        <a:spcBef>
                          <a:spcPts val="300"/>
                        </a:spcBef>
                        <a:spcAft>
                          <a:spcPts val="300"/>
                        </a:spcAft>
                        <a:tabLst>
                          <a:tab pos="1008380" algn="l"/>
                        </a:tabLst>
                      </a:pPr>
                      <a:r>
                        <a:rPr lang="en-AU" sz="9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Date </a:t>
                      </a:r>
                      <a:r>
                        <a:rPr lang="en-AU" sz="900" b="1" kern="1200" dirty="0" smtClean="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due</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575" marR="28575" marT="9525" marB="0" anchor="ctr"/>
                </a:tc>
                <a:tc>
                  <a:txBody>
                    <a:bodyPr/>
                    <a:lstStyle/>
                    <a:p>
                      <a:pPr marL="0" marR="0" lvl="0" indent="0" algn="ctr" defTabSz="914400" rtl="0" eaLnBrk="1" fontAlgn="auto" latinLnBrk="0" hangingPunct="1">
                        <a:lnSpc>
                          <a:spcPct val="115000"/>
                        </a:lnSpc>
                        <a:spcBef>
                          <a:spcPts val="300"/>
                        </a:spcBef>
                        <a:spcAft>
                          <a:spcPts val="300"/>
                        </a:spcAft>
                        <a:buClrTx/>
                        <a:buSzTx/>
                        <a:buFontTx/>
                        <a:buNone/>
                        <a:tabLst>
                          <a:tab pos="1008380" algn="l"/>
                        </a:tabLst>
                        <a:defRPr/>
                      </a:pPr>
                      <a:r>
                        <a:rPr lang="en-AU" sz="900" b="1" kern="1200" dirty="0" smtClean="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Status</a:t>
                      </a:r>
                    </a:p>
                  </a:txBody>
                  <a:tcPr marL="28575" marR="28575" marT="9525" marB="0" anchor="ctr"/>
                </a:tc>
                <a:tc>
                  <a:txBody>
                    <a:bodyPr/>
                    <a:lstStyle/>
                    <a:p>
                      <a:pPr marL="0" marR="0" lvl="0" indent="0" algn="ctr" defTabSz="914400" rtl="0" eaLnBrk="1" fontAlgn="auto" latinLnBrk="0" hangingPunct="1">
                        <a:lnSpc>
                          <a:spcPct val="115000"/>
                        </a:lnSpc>
                        <a:spcBef>
                          <a:spcPts val="300"/>
                        </a:spcBef>
                        <a:spcAft>
                          <a:spcPts val="300"/>
                        </a:spcAft>
                        <a:buClrTx/>
                        <a:buSzTx/>
                        <a:buFontTx/>
                        <a:buNone/>
                        <a:tabLst>
                          <a:tab pos="1008380" algn="l"/>
                        </a:tabLst>
                        <a:defRPr/>
                      </a:pPr>
                      <a:r>
                        <a:rPr lang="en-AU" sz="900" b="1" kern="1200" dirty="0" smtClean="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Owner</a:t>
                      </a:r>
                    </a:p>
                  </a:txBody>
                  <a:tcPr marL="28575" marR="28575" marT="9525" marB="0" anchor="ctr"/>
                </a:tc>
                <a:tc>
                  <a:txBody>
                    <a:bodyPr/>
                    <a:lstStyle/>
                    <a:p>
                      <a:pPr algn="l">
                        <a:lnSpc>
                          <a:spcPct val="115000"/>
                        </a:lnSpc>
                        <a:spcBef>
                          <a:spcPts val="300"/>
                        </a:spcBef>
                        <a:spcAft>
                          <a:spcPts val="300"/>
                        </a:spcAft>
                        <a:tabLst>
                          <a:tab pos="1008380" algn="l"/>
                        </a:tabLst>
                      </a:pPr>
                      <a:r>
                        <a:rPr lang="en-AU" sz="900" b="1" kern="1200" dirty="0" smtClean="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Comments/Outcomes</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575" marR="28575" marT="9525" marB="0" anchor="ctr"/>
                </a:tc>
              </a:tr>
              <a:tr h="406647">
                <a:tc>
                  <a:txBody>
                    <a:bodyPr/>
                    <a:lstStyle/>
                    <a:p>
                      <a:pPr marL="0" algn="ctr" defTabSz="914400" rtl="0" eaLnBrk="1" latinLnBrk="0" hangingPunct="0">
                        <a:spcBef>
                          <a:spcPts val="400"/>
                        </a:spcBef>
                        <a:spcAft>
                          <a:spcPts val="6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A04</a:t>
                      </a: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chemeClr val="bg1">
                        <a:lumMod val="75000"/>
                      </a:schemeClr>
                    </a:solidFill>
                  </a:tcPr>
                </a:tc>
                <a:tc>
                  <a:txBody>
                    <a:bodyPr/>
                    <a:lstStyle/>
                    <a:p>
                      <a:pPr marL="0" algn="l" defTabSz="914400" rtl="0" eaLnBrk="1" latinLnBrk="0" hangingPunct="0">
                        <a:spcBef>
                          <a:spcPts val="400"/>
                        </a:spcBef>
                        <a:spcAft>
                          <a:spcPts val="600"/>
                        </a:spcAft>
                      </a:pP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 Norris to share copy of Ergon’s handbook to other attendees.</a:t>
                      </a: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chemeClr val="bg1">
                        <a:lumMod val="75000"/>
                      </a:schemeClr>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chemeClr val="bg1">
                        <a:lumMod val="75000"/>
                      </a:schemeClr>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Closed</a:t>
                      </a:r>
                    </a:p>
                  </a:txBody>
                  <a:tcPr marL="28575" marR="28575" marT="9525" marB="0" anchor="ctr">
                    <a:solidFill>
                      <a:schemeClr val="bg1">
                        <a:lumMod val="75000"/>
                      </a:schemeClr>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Ergon</a:t>
                      </a:r>
                    </a:p>
                  </a:txBody>
                  <a:tcPr marL="28575" marR="28575" marT="9525" marB="0" anchor="ctr">
                    <a:solidFill>
                      <a:schemeClr val="bg1">
                        <a:lumMod val="75000"/>
                      </a:schemeClr>
                    </a:solidFill>
                  </a:tcPr>
                </a:tc>
                <a:tc>
                  <a:txBody>
                    <a:bodyPr/>
                    <a:lstStyle/>
                    <a:p>
                      <a:pPr hangingPunct="0">
                        <a:spcBef>
                          <a:spcPts val="400"/>
                        </a:spcBef>
                        <a:spcAft>
                          <a:spcPts val="300"/>
                        </a:spcAft>
                      </a:pPr>
                      <a:endPar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chemeClr val="bg1">
                        <a:lumMod val="75000"/>
                      </a:schemeClr>
                    </a:solidFill>
                  </a:tcPr>
                </a:tc>
              </a:tr>
              <a:tr h="137829">
                <a:tc rowSpan="11">
                  <a:txBody>
                    <a:bodyPr/>
                    <a:lstStyle/>
                    <a:p>
                      <a:pPr marL="0" algn="ctr" defTabSz="914400" rtl="0" eaLnBrk="1" latinLnBrk="0" hangingPunct="0">
                        <a:spcBef>
                          <a:spcPts val="400"/>
                        </a:spcBef>
                        <a:spcAft>
                          <a:spcPts val="6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A05</a:t>
                      </a: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rowSpan="11">
                  <a:txBody>
                    <a:bodyPr/>
                    <a:lstStyle/>
                    <a:p>
                      <a:pPr marL="0" algn="l" defTabSz="914400" rtl="0" eaLnBrk="1" latinLnBrk="0" hangingPunct="0">
                        <a:spcBef>
                          <a:spcPts val="400"/>
                        </a:spcBef>
                        <a:spcAft>
                          <a:spcPts val="600"/>
                        </a:spcAft>
                      </a:pP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LNSPs to circulate to all retailers draft’s T&amp;C’s (per 11.86.7 of the new Rules) and any associated publications that they are developing (for example a ‘Retailer Handbook’) with industry.</a:t>
                      </a: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strike="sngStrike"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 </a:t>
                      </a:r>
                      <a:r>
                        <a:rPr lang="en-IE" sz="900" strike="noStrike"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 Aug</a:t>
                      </a:r>
                      <a:r>
                        <a:rPr lang="en-IE"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17</a:t>
                      </a:r>
                      <a:endPar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ActewAGL</a:t>
                      </a: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D</a:t>
                      </a: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Currently in the final stages of drafting the T&amp;Cs, plan to circulate 18 August. </a:t>
                      </a:r>
                    </a:p>
                  </a:txBody>
                  <a:tcPr marL="28575" marR="28575" marT="9525" marB="0" anchor="ctr">
                    <a:solidFill>
                      <a:srgbClr val="E7E8EA"/>
                    </a:solidFill>
                  </a:tcPr>
                </a:tc>
              </a:tr>
              <a:tr h="137829">
                <a:tc vMerge="1">
                  <a:txBody>
                    <a:bodyPr/>
                    <a:lstStyle/>
                    <a:p>
                      <a:pPr marL="0" algn="ctr" defTabSz="914400" rtl="0" eaLnBrk="1" latinLnBrk="0" hangingPunct="0">
                        <a:spcBef>
                          <a:spcPts val="400"/>
                        </a:spcBef>
                        <a:spcAft>
                          <a:spcPts val="600"/>
                        </a:spcAft>
                      </a:pP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vMerge="1">
                  <a:txBody>
                    <a:bodyPr/>
                    <a:lstStyle/>
                    <a:p>
                      <a:pPr marL="0" algn="l" defTabSz="914400" rtl="0" eaLnBrk="1" latinLnBrk="0" hangingPunct="0">
                        <a:spcBef>
                          <a:spcPts val="400"/>
                        </a:spcBef>
                        <a:spcAft>
                          <a:spcPts val="600"/>
                        </a:spcAft>
                      </a:pP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Ausgrid</a:t>
                      </a:r>
                      <a:endPar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Will be released at the start of next week (WC 31 July)</a:t>
                      </a:r>
                    </a:p>
                  </a:txBody>
                  <a:tcPr marL="28575" marR="28575" marT="9525" marB="0" anchor="ctr">
                    <a:solidFill>
                      <a:srgbClr val="E7E8EA"/>
                    </a:solidFill>
                  </a:tcPr>
                </a:tc>
              </a:tr>
              <a:tr h="56614">
                <a:tc vMerge="1">
                  <a:txBody>
                    <a:bodyPr/>
                    <a:lstStyle/>
                    <a:p>
                      <a:pPr marL="0" algn="ctr" defTabSz="914400" rtl="0" eaLnBrk="1" latinLnBrk="0" hangingPunct="0">
                        <a:spcBef>
                          <a:spcPts val="400"/>
                        </a:spcBef>
                        <a:spcAft>
                          <a:spcPts val="600"/>
                        </a:spcAft>
                      </a:pP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vMerge="1">
                  <a:txBody>
                    <a:bodyPr/>
                    <a:lstStyle/>
                    <a:p>
                      <a:pPr marL="0" algn="l" defTabSz="914400" rtl="0" eaLnBrk="1" latinLnBrk="0" hangingPunct="0">
                        <a:spcBef>
                          <a:spcPts val="400"/>
                        </a:spcBef>
                        <a:spcAft>
                          <a:spcPts val="600"/>
                        </a:spcAft>
                      </a:pP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AusNet Services</a:t>
                      </a: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Targeting to publish the draft T&amp;Cs in mid-August</a:t>
                      </a:r>
                    </a:p>
                  </a:txBody>
                  <a:tcPr marL="28575" marR="28575" marT="9525" marB="0" anchor="ctr">
                    <a:solidFill>
                      <a:srgbClr val="E7E8EA"/>
                    </a:solidFill>
                  </a:tcPr>
                </a:tc>
              </a:tr>
              <a:tr h="137829">
                <a:tc vMerge="1">
                  <a:txBody>
                    <a:bodyPr/>
                    <a:lstStyle/>
                    <a:p>
                      <a:endParaRPr lang="en-AU"/>
                    </a:p>
                  </a:txBody>
                  <a:tcPr/>
                </a:tc>
                <a:tc vMerge="1">
                  <a:txBody>
                    <a:bodyPr/>
                    <a:lstStyle/>
                    <a:p>
                      <a:endParaRPr lang="en-AU"/>
                    </a:p>
                  </a:txBody>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CitiPower</a:t>
                      </a: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PC</a:t>
                      </a:r>
                      <a:endPar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Targeting to publish the T&amp;Cs for comment in mid-August</a:t>
                      </a:r>
                    </a:p>
                  </a:txBody>
                  <a:tcPr marL="28575" marR="28575" marT="9525" marB="0" anchor="ctr">
                    <a:solidFill>
                      <a:srgbClr val="E7E8EA"/>
                    </a:solidFill>
                  </a:tcPr>
                </a:tc>
              </a:tr>
              <a:tr h="137829">
                <a:tc vMerge="1">
                  <a:txBody>
                    <a:bodyPr/>
                    <a:lstStyle/>
                    <a:p>
                      <a:endParaRPr lang="en-AU"/>
                    </a:p>
                  </a:txBody>
                  <a:tcPr/>
                </a:tc>
                <a:tc vMerge="1">
                  <a:txBody>
                    <a:bodyPr/>
                    <a:lstStyle/>
                    <a:p>
                      <a:endParaRPr lang="en-AU"/>
                    </a:p>
                  </a:txBody>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Endeavour Energy</a:t>
                      </a: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Published 17 July for comment, close date 28 July. </a:t>
                      </a:r>
                    </a:p>
                  </a:txBody>
                  <a:tcPr marL="28575" marR="28575" marT="9525" marB="0" anchor="ctr">
                    <a:solidFill>
                      <a:srgbClr val="E7E8EA"/>
                    </a:solidFill>
                  </a:tcPr>
                </a:tc>
              </a:tr>
              <a:tr h="199479">
                <a:tc vMerge="1">
                  <a:txBody>
                    <a:bodyPr/>
                    <a:lstStyle/>
                    <a:p>
                      <a:endParaRPr lang="en-AU"/>
                    </a:p>
                  </a:txBody>
                  <a:tcPr/>
                </a:tc>
                <a:tc vMerge="1">
                  <a:txBody>
                    <a:bodyPr/>
                    <a:lstStyle/>
                    <a:p>
                      <a:endParaRPr lang="en-AU"/>
                    </a:p>
                  </a:txBody>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Energex &amp; Ergon</a:t>
                      </a: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Will be circulating mid to late August. </a:t>
                      </a:r>
                    </a:p>
                  </a:txBody>
                  <a:tcPr marL="28575" marR="28575" marT="9525" marB="0" anchor="ctr">
                    <a:solidFill>
                      <a:srgbClr val="E7E8EA"/>
                    </a:solidFill>
                  </a:tcPr>
                </a:tc>
              </a:tr>
              <a:tr h="137829">
                <a:tc vMerge="1">
                  <a:txBody>
                    <a:bodyPr/>
                    <a:lstStyle/>
                    <a:p>
                      <a:endParaRPr lang="en-AU"/>
                    </a:p>
                  </a:txBody>
                  <a:tcPr/>
                </a:tc>
                <a:tc vMerge="1">
                  <a:txBody>
                    <a:bodyPr/>
                    <a:lstStyle/>
                    <a:p>
                      <a:endParaRPr lang="en-AU"/>
                    </a:p>
                  </a:txBody>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Essential Energy</a:t>
                      </a: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T&amp;Cs are currently being reviewed by legal and should be published by mid-August</a:t>
                      </a:r>
                    </a:p>
                  </a:txBody>
                  <a:tcPr marL="28575" marR="28575" marT="9525" marB="0" anchor="ctr">
                    <a:solidFill>
                      <a:srgbClr val="E7E8EA"/>
                    </a:solidFill>
                  </a:tcPr>
                </a:tc>
              </a:tr>
              <a:tr h="137829">
                <a:tc vMerge="1">
                  <a:txBody>
                    <a:bodyPr/>
                    <a:lstStyle/>
                    <a:p>
                      <a:endParaRPr lang="en-AU"/>
                    </a:p>
                  </a:txBody>
                  <a:tcPr/>
                </a:tc>
                <a:tc vMerge="1">
                  <a:txBody>
                    <a:bodyPr/>
                    <a:lstStyle/>
                    <a:p>
                      <a:endParaRPr lang="en-AU"/>
                    </a:p>
                  </a:txBody>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 Power Net</a:t>
                      </a: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Working on these internally, expect to publish in late August</a:t>
                      </a:r>
                    </a:p>
                  </a:txBody>
                  <a:tcPr marL="28575" marR="28575" marT="9525" marB="0" anchor="ctr">
                    <a:solidFill>
                      <a:srgbClr val="E7E8EA"/>
                    </a:solidFill>
                  </a:tcPr>
                </a:tc>
              </a:tr>
              <a:tr h="137829">
                <a:tc vMerge="1">
                  <a:txBody>
                    <a:bodyPr/>
                    <a:lstStyle/>
                    <a:p>
                      <a:pPr marL="0" algn="ctr" defTabSz="914400" rtl="0" eaLnBrk="1" latinLnBrk="0" hangingPunct="0">
                        <a:spcBef>
                          <a:spcPts val="400"/>
                        </a:spcBef>
                        <a:spcAft>
                          <a:spcPts val="600"/>
                        </a:spcAft>
                      </a:pP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vMerge="1">
                  <a:txBody>
                    <a:bodyPr/>
                    <a:lstStyle/>
                    <a:p>
                      <a:pPr marL="0" algn="l" defTabSz="914400" rtl="0" eaLnBrk="1" latinLnBrk="0" hangingPunct="0">
                        <a:spcBef>
                          <a:spcPts val="400"/>
                        </a:spcBef>
                        <a:spcAft>
                          <a:spcPts val="600"/>
                        </a:spcAft>
                      </a:pP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Jemena Networks</a:t>
                      </a: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Jemena’s commercial area is having discussions with retailers and the draft is being released through that process between mid to end of August</a:t>
                      </a:r>
                    </a:p>
                  </a:txBody>
                  <a:tcPr marL="28575" marR="28575" marT="9525" marB="0" anchor="ctr">
                    <a:solidFill>
                      <a:srgbClr val="E7E8EA"/>
                    </a:solidFill>
                  </a:tcPr>
                </a:tc>
              </a:tr>
              <a:tr h="137829">
                <a:tc vMerge="1">
                  <a:txBody>
                    <a:bodyPr/>
                    <a:lstStyle/>
                    <a:p>
                      <a:pPr marL="0" algn="ctr" defTabSz="914400" rtl="0" eaLnBrk="1" latinLnBrk="0" hangingPunct="0">
                        <a:spcBef>
                          <a:spcPts val="400"/>
                        </a:spcBef>
                        <a:spcAft>
                          <a:spcPts val="600"/>
                        </a:spcAft>
                      </a:pP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vMerge="1">
                  <a:txBody>
                    <a:bodyPr/>
                    <a:lstStyle/>
                    <a:p>
                      <a:pPr marL="0" algn="l" defTabSz="914400" rtl="0" eaLnBrk="1" latinLnBrk="0" hangingPunct="0">
                        <a:spcBef>
                          <a:spcPts val="400"/>
                        </a:spcBef>
                        <a:spcAft>
                          <a:spcPts val="600"/>
                        </a:spcAft>
                      </a:pP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TasNetworks</a:t>
                      </a:r>
                      <a:endPar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T&amp;Cs are currently under a final legal review, hoping to release by mid-August</a:t>
                      </a:r>
                    </a:p>
                  </a:txBody>
                  <a:tcPr marL="28575" marR="28575" marT="9525" marB="0" anchor="ctr">
                    <a:solidFill>
                      <a:srgbClr val="E7E8EA"/>
                    </a:solidFill>
                  </a:tcPr>
                </a:tc>
              </a:tr>
              <a:tr h="137829">
                <a:tc vMerge="1">
                  <a:txBody>
                    <a:bodyPr/>
                    <a:lstStyle/>
                    <a:p>
                      <a:pPr marL="0" algn="ctr" defTabSz="914400" rtl="0" eaLnBrk="1" latinLnBrk="0" hangingPunct="0">
                        <a:spcBef>
                          <a:spcPts val="400"/>
                        </a:spcBef>
                        <a:spcAft>
                          <a:spcPts val="600"/>
                        </a:spcAft>
                      </a:pP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vMerge="1">
                  <a:txBody>
                    <a:bodyPr/>
                    <a:lstStyle/>
                    <a:p>
                      <a:pPr marL="0" algn="l" defTabSz="914400" rtl="0" eaLnBrk="1" latinLnBrk="0" hangingPunct="0">
                        <a:spcBef>
                          <a:spcPts val="400"/>
                        </a:spcBef>
                        <a:spcAft>
                          <a:spcPts val="600"/>
                        </a:spcAft>
                      </a:pP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United Energy</a:t>
                      </a: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T&amp;Cs also under a final review, and plan to release mid-August</a:t>
                      </a:r>
                    </a:p>
                  </a:txBody>
                  <a:tcPr marL="28575" marR="28575" marT="9525" marB="0" anchor="ctr">
                    <a:solidFill>
                      <a:srgbClr val="E7E8EA"/>
                    </a:solidFill>
                  </a:tcPr>
                </a:tc>
              </a:tr>
              <a:tr h="40966">
                <a:tc>
                  <a:txBody>
                    <a:bodyPr/>
                    <a:lstStyle/>
                    <a:p>
                      <a:pPr marL="0" algn="ctr" defTabSz="914400" rtl="0" eaLnBrk="1" latinLnBrk="0" hangingPunct="0">
                        <a:spcBef>
                          <a:spcPts val="400"/>
                        </a:spcBef>
                        <a:spcAft>
                          <a:spcPts val="6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A06</a:t>
                      </a: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algn="l" defTabSz="914400" rtl="0" eaLnBrk="1" latinLnBrk="0" hangingPunct="0">
                        <a:spcBef>
                          <a:spcPts val="400"/>
                        </a:spcBef>
                        <a:spcAft>
                          <a:spcPts val="600"/>
                        </a:spcAft>
                      </a:pP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Industry Test Lead to report at next PCF on progress of testing. </a:t>
                      </a: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IE" sz="900" strike="sngStrike"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04 Jul 17</a:t>
                      </a:r>
                    </a:p>
                    <a:p>
                      <a:pPr marL="0" marR="0" lvl="0" indent="0" algn="ctr" defTabSz="914400" rtl="0" eaLnBrk="1" fontAlgn="auto" latinLnBrk="0" hangingPunct="0">
                        <a:lnSpc>
                          <a:spcPct val="100000"/>
                        </a:lnSpc>
                        <a:spcBef>
                          <a:spcPts val="0"/>
                        </a:spcBef>
                        <a:spcAft>
                          <a:spcPts val="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 Aug 17</a:t>
                      </a:r>
                    </a:p>
                  </a:txBody>
                  <a:tcPr marL="28575" marR="28575" marT="9525" marB="0" anchor="ctr">
                    <a:solidFill>
                      <a:srgbClr val="E7E8EA"/>
                    </a:solidFill>
                  </a:tcPr>
                </a:tc>
                <a:tc>
                  <a:txBody>
                    <a:bodyPr/>
                    <a:lstStyle/>
                    <a:p>
                      <a:pPr algn="ctr" hangingPunct="0">
                        <a:spcBef>
                          <a:spcPts val="0"/>
                        </a:spcBef>
                        <a:spcAft>
                          <a:spcPts val="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0"/>
                        </a:spcBef>
                        <a:spcAft>
                          <a:spcPts val="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AEMO (ITWG</a:t>
                      </a: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Lead)</a:t>
                      </a:r>
                      <a:endPar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Note: report</a:t>
                      </a: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on first days of market trial</a:t>
                      </a:r>
                      <a:endPar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r>
              <a:tr h="40966">
                <a:tc>
                  <a:txBody>
                    <a:bodyPr/>
                    <a:lstStyle/>
                    <a:p>
                      <a:pPr marL="0" algn="ctr" defTabSz="914400" rtl="0" eaLnBrk="1" latinLnBrk="0" hangingPunct="0">
                        <a:spcBef>
                          <a:spcPts val="400"/>
                        </a:spcBef>
                        <a:spcAft>
                          <a:spcPts val="6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A07</a:t>
                      </a: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chemeClr val="bg1">
                        <a:lumMod val="75000"/>
                      </a:schemeClr>
                    </a:solidFill>
                  </a:tcPr>
                </a:tc>
                <a:tc>
                  <a:txBody>
                    <a:bodyPr/>
                    <a:lstStyle/>
                    <a:p>
                      <a:pPr marL="0" algn="l" defTabSz="914400" rtl="0" eaLnBrk="1" latinLnBrk="0" hangingPunct="0">
                        <a:spcBef>
                          <a:spcPts val="400"/>
                        </a:spcBef>
                        <a:spcAft>
                          <a:spcPts val="600"/>
                        </a:spcAft>
                      </a:pP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 Healy to circulate test results publishing on HPQC.</a:t>
                      </a: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chemeClr val="bg1">
                        <a:lumMod val="75000"/>
                      </a:schemeClr>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chemeClr val="bg1">
                        <a:lumMod val="75000"/>
                      </a:schemeClr>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Closed</a:t>
                      </a:r>
                    </a:p>
                  </a:txBody>
                  <a:tcPr marL="28575" marR="28575" marT="9525" marB="0" anchor="ctr">
                    <a:solidFill>
                      <a:schemeClr val="bg1">
                        <a:lumMod val="75000"/>
                      </a:schemeClr>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AEMO</a:t>
                      </a:r>
                    </a:p>
                  </a:txBody>
                  <a:tcPr marL="28575" marR="28575" marT="9525" marB="0" anchor="ctr">
                    <a:solidFill>
                      <a:schemeClr val="bg1">
                        <a:lumMod val="75000"/>
                      </a:schemeClr>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Circulated via email on date 23 Jun 17</a:t>
                      </a:r>
                    </a:p>
                  </a:txBody>
                  <a:tcPr marL="28575" marR="28575" marT="9525" marB="0" anchor="ctr">
                    <a:solidFill>
                      <a:schemeClr val="bg1">
                        <a:lumMod val="75000"/>
                      </a:schemeClr>
                    </a:solidFill>
                  </a:tcPr>
                </a:tc>
              </a:tr>
              <a:tr h="40966">
                <a:tc>
                  <a:txBody>
                    <a:bodyPr/>
                    <a:lstStyle/>
                    <a:p>
                      <a:pPr marL="0" algn="ctr" defTabSz="914400" rtl="0" eaLnBrk="1" latinLnBrk="0" hangingPunct="0">
                        <a:spcBef>
                          <a:spcPts val="400"/>
                        </a:spcBef>
                        <a:spcAft>
                          <a:spcPts val="6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A08</a:t>
                      </a: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chemeClr val="bg1">
                        <a:lumMod val="75000"/>
                      </a:schemeClr>
                    </a:solidFill>
                  </a:tcPr>
                </a:tc>
                <a:tc>
                  <a:txBody>
                    <a:bodyPr/>
                    <a:lstStyle/>
                    <a:p>
                      <a:pPr marL="0" algn="l" defTabSz="914400" rtl="0" eaLnBrk="1" latinLnBrk="0" hangingPunct="0">
                        <a:spcBef>
                          <a:spcPts val="400"/>
                        </a:spcBef>
                        <a:spcAft>
                          <a:spcPts val="600"/>
                        </a:spcAft>
                      </a:pP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Testing results to be included in PCF pack monthly</a:t>
                      </a: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chemeClr val="bg1">
                        <a:lumMod val="75000"/>
                      </a:schemeClr>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04</a:t>
                      </a:r>
                      <a:r>
                        <a:rPr lang="en-IE"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Jul 17</a:t>
                      </a:r>
                      <a:endPar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chemeClr val="bg1">
                        <a:lumMod val="75000"/>
                      </a:schemeClr>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Closed</a:t>
                      </a:r>
                    </a:p>
                  </a:txBody>
                  <a:tcPr marL="28575" marR="28575" marT="9525" marB="0" anchor="ctr">
                    <a:solidFill>
                      <a:schemeClr val="bg1">
                        <a:lumMod val="75000"/>
                      </a:schemeClr>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AEMO</a:t>
                      </a:r>
                    </a:p>
                  </a:txBody>
                  <a:tcPr marL="28575" marR="28575" marT="9525" marB="0" anchor="ctr">
                    <a:solidFill>
                      <a:schemeClr val="bg1">
                        <a:lumMod val="75000"/>
                      </a:schemeClr>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Circulated via email on date 23 Jun 17</a:t>
                      </a:r>
                    </a:p>
                  </a:txBody>
                  <a:tcPr marL="28575" marR="28575" marT="9525" marB="0" anchor="ctr">
                    <a:solidFill>
                      <a:schemeClr val="bg1">
                        <a:lumMod val="75000"/>
                      </a:schemeClr>
                    </a:solidFill>
                  </a:tcPr>
                </a:tc>
              </a:tr>
              <a:tr h="40966">
                <a:tc>
                  <a:txBody>
                    <a:bodyPr/>
                    <a:lstStyle/>
                    <a:p>
                      <a:pPr marL="0" algn="ctr" defTabSz="914400" rtl="0" eaLnBrk="1" latinLnBrk="0" hangingPunct="0">
                        <a:spcBef>
                          <a:spcPts val="400"/>
                        </a:spcBef>
                        <a:spcAft>
                          <a:spcPts val="6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A09</a:t>
                      </a: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chemeClr val="bg1">
                        <a:lumMod val="75000"/>
                      </a:schemeClr>
                    </a:solidFill>
                  </a:tcPr>
                </a:tc>
                <a:tc>
                  <a:txBody>
                    <a:bodyPr/>
                    <a:lstStyle/>
                    <a:p>
                      <a:pPr marL="0" algn="l" defTabSz="914400" rtl="0" eaLnBrk="1" latinLnBrk="0" hangingPunct="0">
                        <a:spcBef>
                          <a:spcPts val="400"/>
                        </a:spcBef>
                        <a:spcAft>
                          <a:spcPts val="600"/>
                        </a:spcAft>
                      </a:pP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AEMO to speak to AEMC regarding communications, potentially with the AER.</a:t>
                      </a: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chemeClr val="bg1">
                        <a:lumMod val="75000"/>
                      </a:schemeClr>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04 Jul 17</a:t>
                      </a:r>
                    </a:p>
                  </a:txBody>
                  <a:tcPr marL="28575" marR="28575" marT="9525" marB="0" anchor="ctr">
                    <a:solidFill>
                      <a:schemeClr val="bg1">
                        <a:lumMod val="75000"/>
                      </a:schemeClr>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Closed</a:t>
                      </a:r>
                    </a:p>
                  </a:txBody>
                  <a:tcPr marL="28575" marR="28575" marT="9525" marB="0" anchor="ctr">
                    <a:solidFill>
                      <a:schemeClr val="bg1">
                        <a:lumMod val="75000"/>
                      </a:schemeClr>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AEMO</a:t>
                      </a:r>
                    </a:p>
                  </a:txBody>
                  <a:tcPr marL="28575" marR="28575" marT="9525" marB="0" anchor="ctr">
                    <a:solidFill>
                      <a:schemeClr val="bg1">
                        <a:lumMod val="75000"/>
                      </a:schemeClr>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AER/AEMC/AEMO have</a:t>
                      </a: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discussed the possibility of a joint communication. </a:t>
                      </a:r>
                      <a:endPar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chemeClr val="bg1">
                        <a:lumMod val="75000"/>
                      </a:schemeClr>
                    </a:solidFill>
                  </a:tcPr>
                </a:tc>
              </a:tr>
            </a:tbl>
          </a:graphicData>
        </a:graphic>
      </p:graphicFrame>
    </p:spTree>
    <p:extLst>
      <p:ext uri="{BB962C8B-B14F-4D97-AF65-F5344CB8AC3E}">
        <p14:creationId xmlns:p14="http://schemas.microsoft.com/office/powerpoint/2010/main" val="2505927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843"/>
            <a:ext cx="6472254" cy="857256"/>
          </a:xfrm>
        </p:spPr>
        <p:txBody>
          <a:bodyPr/>
          <a:lstStyle/>
          <a:p>
            <a:r>
              <a:rPr lang="en-AU" dirty="0" smtClean="0"/>
              <a:t>Actions from previous meeting</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3953750079"/>
              </p:ext>
            </p:extLst>
          </p:nvPr>
        </p:nvGraphicFramePr>
        <p:xfrm>
          <a:off x="107504" y="1196753"/>
          <a:ext cx="8856983" cy="3673136"/>
        </p:xfrm>
        <a:graphic>
          <a:graphicData uri="http://schemas.openxmlformats.org/drawingml/2006/table">
            <a:tbl>
              <a:tblPr firstRow="1">
                <a:tableStyleId>{073A0DAA-6AF3-43AB-8588-CEC1D06C72B9}</a:tableStyleId>
              </a:tblPr>
              <a:tblGrid>
                <a:gridCol w="288032"/>
                <a:gridCol w="3312368"/>
                <a:gridCol w="648072"/>
                <a:gridCol w="432048"/>
                <a:gridCol w="1008112"/>
                <a:gridCol w="3168351"/>
              </a:tblGrid>
              <a:tr h="114058">
                <a:tc>
                  <a:txBody>
                    <a:bodyPr/>
                    <a:lstStyle/>
                    <a:p>
                      <a:pPr algn="ctr">
                        <a:lnSpc>
                          <a:spcPct val="115000"/>
                        </a:lnSpc>
                        <a:spcBef>
                          <a:spcPts val="300"/>
                        </a:spcBef>
                        <a:spcAft>
                          <a:spcPts val="300"/>
                        </a:spcAft>
                        <a:tabLst>
                          <a:tab pos="1008380" algn="l"/>
                        </a:tabLst>
                      </a:pPr>
                      <a:r>
                        <a:rPr lang="en-AU" sz="9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575" marR="28575" marT="9525" marB="0" anchor="ctr"/>
                </a:tc>
                <a:tc>
                  <a:txBody>
                    <a:bodyPr/>
                    <a:lstStyle/>
                    <a:p>
                      <a:pPr algn="l">
                        <a:lnSpc>
                          <a:spcPct val="115000"/>
                        </a:lnSpc>
                        <a:spcBef>
                          <a:spcPts val="300"/>
                        </a:spcBef>
                        <a:spcAft>
                          <a:spcPts val="300"/>
                        </a:spcAft>
                        <a:tabLst>
                          <a:tab pos="1008380" algn="l"/>
                        </a:tabLst>
                      </a:pPr>
                      <a:r>
                        <a:rPr lang="en-AU" sz="9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Description</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575" marR="28575" marT="9525" marB="0" anchor="ctr"/>
                </a:tc>
                <a:tc>
                  <a:txBody>
                    <a:bodyPr/>
                    <a:lstStyle/>
                    <a:p>
                      <a:pPr algn="ctr">
                        <a:lnSpc>
                          <a:spcPct val="115000"/>
                        </a:lnSpc>
                        <a:spcBef>
                          <a:spcPts val="300"/>
                        </a:spcBef>
                        <a:spcAft>
                          <a:spcPts val="300"/>
                        </a:spcAft>
                        <a:tabLst>
                          <a:tab pos="1008380" algn="l"/>
                        </a:tabLst>
                      </a:pPr>
                      <a:r>
                        <a:rPr lang="en-AU" sz="9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Date </a:t>
                      </a:r>
                      <a:r>
                        <a:rPr lang="en-AU" sz="900" b="1" kern="1200" dirty="0" smtClean="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due</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575" marR="28575" marT="9525" marB="0" anchor="ctr"/>
                </a:tc>
                <a:tc>
                  <a:txBody>
                    <a:bodyPr/>
                    <a:lstStyle/>
                    <a:p>
                      <a:pPr marL="0" marR="0" lvl="0" indent="0" algn="ctr" defTabSz="914400" rtl="0" eaLnBrk="1" fontAlgn="auto" latinLnBrk="0" hangingPunct="1">
                        <a:lnSpc>
                          <a:spcPct val="115000"/>
                        </a:lnSpc>
                        <a:spcBef>
                          <a:spcPts val="300"/>
                        </a:spcBef>
                        <a:spcAft>
                          <a:spcPts val="300"/>
                        </a:spcAft>
                        <a:buClrTx/>
                        <a:buSzTx/>
                        <a:buFontTx/>
                        <a:buNone/>
                        <a:tabLst>
                          <a:tab pos="1008380" algn="l"/>
                        </a:tabLst>
                        <a:defRPr/>
                      </a:pPr>
                      <a:r>
                        <a:rPr lang="en-AU" sz="900" b="1" kern="1200" dirty="0" smtClean="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Status</a:t>
                      </a:r>
                    </a:p>
                  </a:txBody>
                  <a:tcPr marL="28575" marR="28575" marT="9525" marB="0" anchor="ctr"/>
                </a:tc>
                <a:tc>
                  <a:txBody>
                    <a:bodyPr/>
                    <a:lstStyle/>
                    <a:p>
                      <a:pPr marL="0" marR="0" lvl="0" indent="0" algn="ctr" defTabSz="914400" rtl="0" eaLnBrk="1" fontAlgn="auto" latinLnBrk="0" hangingPunct="1">
                        <a:lnSpc>
                          <a:spcPct val="115000"/>
                        </a:lnSpc>
                        <a:spcBef>
                          <a:spcPts val="300"/>
                        </a:spcBef>
                        <a:spcAft>
                          <a:spcPts val="300"/>
                        </a:spcAft>
                        <a:buClrTx/>
                        <a:buSzTx/>
                        <a:buFontTx/>
                        <a:buNone/>
                        <a:tabLst>
                          <a:tab pos="1008380" algn="l"/>
                        </a:tabLst>
                        <a:defRPr/>
                      </a:pPr>
                      <a:r>
                        <a:rPr lang="en-AU" sz="900" b="1" kern="1200" dirty="0" smtClean="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Owner</a:t>
                      </a:r>
                    </a:p>
                  </a:txBody>
                  <a:tcPr marL="28575" marR="28575" marT="9525" marB="0" anchor="ctr"/>
                </a:tc>
                <a:tc>
                  <a:txBody>
                    <a:bodyPr/>
                    <a:lstStyle/>
                    <a:p>
                      <a:pPr algn="l">
                        <a:lnSpc>
                          <a:spcPct val="115000"/>
                        </a:lnSpc>
                        <a:spcBef>
                          <a:spcPts val="300"/>
                        </a:spcBef>
                        <a:spcAft>
                          <a:spcPts val="300"/>
                        </a:spcAft>
                        <a:tabLst>
                          <a:tab pos="1008380" algn="l"/>
                        </a:tabLst>
                      </a:pPr>
                      <a:r>
                        <a:rPr lang="en-AU" sz="900" b="1" kern="1200" dirty="0" smtClean="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Comments/Outcomes</a:t>
                      </a:r>
                      <a:endParaRPr lang="en-A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575" marR="28575" marT="9525" marB="0" anchor="ctr"/>
                </a:tc>
              </a:tr>
              <a:tr h="100028">
                <a:tc rowSpan="7">
                  <a:txBody>
                    <a:bodyPr/>
                    <a:lstStyle/>
                    <a:p>
                      <a:pPr marL="0" algn="ctr" defTabSz="914400" rtl="0" eaLnBrk="1" latinLnBrk="0" hangingPunct="0">
                        <a:spcBef>
                          <a:spcPts val="400"/>
                        </a:spcBef>
                        <a:spcAft>
                          <a:spcPts val="6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A10</a:t>
                      </a: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rowSpan="7">
                  <a:txBody>
                    <a:bodyPr/>
                    <a:lstStyle/>
                    <a:p>
                      <a:pPr marL="0" algn="l" defTabSz="914400" rtl="0" eaLnBrk="1" latinLnBrk="0" hangingPunct="0">
                        <a:spcBef>
                          <a:spcPts val="400"/>
                        </a:spcBef>
                        <a:spcAft>
                          <a:spcPts val="600"/>
                        </a:spcAft>
                      </a:pP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LNSPs to circulate to all retailers ‘end of life meter replacement programs’ for existing fleets to facilitate adequate retailer and MC planning by Friday 7th July.</a:t>
                      </a: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ActewAGL</a:t>
                      </a: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D</a:t>
                      </a: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txBody>
                  <a:tcPr marL="28575" marR="28575" marT="9525" marB="0" anchor="ctr">
                    <a:solidFill>
                      <a:srgbClr val="E7E8EA"/>
                    </a:solidFill>
                  </a:tcPr>
                </a:tc>
              </a:tr>
              <a:tr h="100028">
                <a:tc vMerge="1">
                  <a:txBody>
                    <a:bodyPr/>
                    <a:lstStyle/>
                    <a:p>
                      <a:pPr marL="0" algn="ctr" defTabSz="914400" rtl="0" eaLnBrk="1" latinLnBrk="0" hangingPunct="0">
                        <a:spcBef>
                          <a:spcPts val="400"/>
                        </a:spcBef>
                        <a:spcAft>
                          <a:spcPts val="600"/>
                        </a:spcAft>
                      </a:pP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vMerge="1">
                  <a:txBody>
                    <a:bodyPr/>
                    <a:lstStyle/>
                    <a:p>
                      <a:pPr marL="0" algn="l" defTabSz="914400" rtl="0" eaLnBrk="1" latinLnBrk="0" hangingPunct="0">
                        <a:spcBef>
                          <a:spcPts val="400"/>
                        </a:spcBef>
                        <a:spcAft>
                          <a:spcPts val="600"/>
                        </a:spcAft>
                      </a:pP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Ausgrid</a:t>
                      </a:r>
                      <a:endPar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Currently meeting with retailers and sending as requested</a:t>
                      </a:r>
                    </a:p>
                  </a:txBody>
                  <a:tcPr marL="28575" marR="28575" marT="9525" marB="0" anchor="ctr">
                    <a:solidFill>
                      <a:srgbClr val="E7E8EA"/>
                    </a:solidFill>
                  </a:tcPr>
                </a:tc>
              </a:tr>
              <a:tr h="176572">
                <a:tc vMerge="1">
                  <a:txBody>
                    <a:bodyPr/>
                    <a:lstStyle/>
                    <a:p>
                      <a:pPr marL="0" algn="ctr" defTabSz="914400" rtl="0" eaLnBrk="1" latinLnBrk="0" hangingPunct="0">
                        <a:spcBef>
                          <a:spcPts val="400"/>
                        </a:spcBef>
                        <a:spcAft>
                          <a:spcPts val="600"/>
                        </a:spcAft>
                      </a:pP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vMerge="1">
                  <a:txBody>
                    <a:bodyPr/>
                    <a:lstStyle/>
                    <a:p>
                      <a:pPr marL="0" algn="l" defTabSz="914400" rtl="0" eaLnBrk="1" latinLnBrk="0" hangingPunct="0">
                        <a:spcBef>
                          <a:spcPts val="400"/>
                        </a:spcBef>
                        <a:spcAft>
                          <a:spcPts val="600"/>
                        </a:spcAft>
                      </a:pP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Endeavour Energy</a:t>
                      </a: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Currently meeting with retailers and providing the total number in the network area and ask retailers to portion that based on their proportion of National Metering Identifiers (NMIs) in that network area</a:t>
                      </a:r>
                    </a:p>
                  </a:txBody>
                  <a:tcPr marL="28575" marR="28575" marT="9525" marB="0" anchor="ctr">
                    <a:solidFill>
                      <a:srgbClr val="E7E8EA"/>
                    </a:solidFill>
                  </a:tcPr>
                </a:tc>
              </a:tr>
              <a:tr h="176572">
                <a:tc vMerge="1">
                  <a:txBody>
                    <a:bodyPr/>
                    <a:lstStyle/>
                    <a:p>
                      <a:pPr marL="0" algn="ctr" defTabSz="914400" rtl="0" eaLnBrk="1" latinLnBrk="0" hangingPunct="0">
                        <a:spcBef>
                          <a:spcPts val="400"/>
                        </a:spcBef>
                        <a:spcAft>
                          <a:spcPts val="600"/>
                        </a:spcAft>
                      </a:pP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vMerge="1">
                  <a:txBody>
                    <a:bodyPr/>
                    <a:lstStyle/>
                    <a:p>
                      <a:pPr marL="0" algn="l" defTabSz="914400" rtl="0" eaLnBrk="1" latinLnBrk="0" hangingPunct="0">
                        <a:spcBef>
                          <a:spcPts val="400"/>
                        </a:spcBef>
                        <a:spcAft>
                          <a:spcPts val="600"/>
                        </a:spcAft>
                      </a:pP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Energex &amp; Ergon</a:t>
                      </a: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Energex is working closely with Ergon and providing information where requested</a:t>
                      </a:r>
                    </a:p>
                  </a:txBody>
                  <a:tcPr marL="28575" marR="28575" marT="9525" marB="0" anchor="ctr">
                    <a:solidFill>
                      <a:srgbClr val="E7E8EA"/>
                    </a:solidFill>
                  </a:tcPr>
                </a:tc>
              </a:tr>
              <a:tr h="176572">
                <a:tc vMerge="1">
                  <a:txBody>
                    <a:bodyPr/>
                    <a:lstStyle/>
                    <a:p>
                      <a:pPr marL="0" algn="ctr" defTabSz="914400" rtl="0" eaLnBrk="1" latinLnBrk="0" hangingPunct="0">
                        <a:spcBef>
                          <a:spcPts val="400"/>
                        </a:spcBef>
                        <a:spcAft>
                          <a:spcPts val="600"/>
                        </a:spcAft>
                      </a:pP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vMerge="1">
                  <a:txBody>
                    <a:bodyPr/>
                    <a:lstStyle/>
                    <a:p>
                      <a:pPr marL="0" algn="l" defTabSz="914400" rtl="0" eaLnBrk="1" latinLnBrk="0" hangingPunct="0">
                        <a:spcBef>
                          <a:spcPts val="400"/>
                        </a:spcBef>
                        <a:spcAft>
                          <a:spcPts val="600"/>
                        </a:spcAft>
                      </a:pP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Essential Energy</a:t>
                      </a: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txBody>
                  <a:tcPr marL="28575" marR="28575" marT="9525" marB="0" anchor="ctr">
                    <a:solidFill>
                      <a:srgbClr val="E7E8EA"/>
                    </a:solidFill>
                  </a:tcPr>
                </a:tc>
              </a:tr>
              <a:tr h="176572">
                <a:tc vMerge="1">
                  <a:txBody>
                    <a:bodyPr/>
                    <a:lstStyle/>
                    <a:p>
                      <a:pPr marL="0" algn="ctr" defTabSz="914400" rtl="0" eaLnBrk="1" latinLnBrk="0" hangingPunct="0">
                        <a:spcBef>
                          <a:spcPts val="400"/>
                        </a:spcBef>
                        <a:spcAft>
                          <a:spcPts val="600"/>
                        </a:spcAft>
                      </a:pP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vMerge="1">
                  <a:txBody>
                    <a:bodyPr/>
                    <a:lstStyle/>
                    <a:p>
                      <a:pPr marL="0" algn="l" defTabSz="914400" rtl="0" eaLnBrk="1" latinLnBrk="0" hangingPunct="0">
                        <a:spcBef>
                          <a:spcPts val="400"/>
                        </a:spcBef>
                        <a:spcAft>
                          <a:spcPts val="600"/>
                        </a:spcAft>
                      </a:pP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 Power Net</a:t>
                      </a: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Very broad numbers are being shared with retailers however the next level of detail will not be available until later in year (November) due to testing needing to be completed prior to analysis</a:t>
                      </a:r>
                    </a:p>
                  </a:txBody>
                  <a:tcPr marL="28575" marR="28575" marT="9525" marB="0" anchor="ctr">
                    <a:solidFill>
                      <a:srgbClr val="E7E8EA"/>
                    </a:solidFill>
                  </a:tcPr>
                </a:tc>
              </a:tr>
              <a:tr h="100028">
                <a:tc vMerge="1">
                  <a:txBody>
                    <a:bodyPr/>
                    <a:lstStyle/>
                    <a:p>
                      <a:pPr marL="0" algn="ctr" defTabSz="914400" rtl="0" eaLnBrk="1" latinLnBrk="0" hangingPunct="0">
                        <a:spcBef>
                          <a:spcPts val="400"/>
                        </a:spcBef>
                        <a:spcAft>
                          <a:spcPts val="600"/>
                        </a:spcAft>
                      </a:pP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vMerge="1">
                  <a:txBody>
                    <a:bodyPr/>
                    <a:lstStyle/>
                    <a:p>
                      <a:pPr marL="0" algn="l" defTabSz="914400" rtl="0" eaLnBrk="1" latinLnBrk="0" hangingPunct="0">
                        <a:spcBef>
                          <a:spcPts val="400"/>
                        </a:spcBef>
                        <a:spcAft>
                          <a:spcPts val="600"/>
                        </a:spcAft>
                      </a:pP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300"/>
                        </a:spcAft>
                        <a:buClrTx/>
                        <a:buSzTx/>
                        <a:buFontTx/>
                        <a:buNone/>
                        <a:tabLst/>
                        <a:defRPr/>
                      </a:pPr>
                      <a:r>
                        <a:rPr lang="en-AU" sz="900" kern="14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TasNetworks</a:t>
                      </a:r>
                      <a:endPar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Currently meeting with retailers and sending as requested</a:t>
                      </a:r>
                    </a:p>
                  </a:txBody>
                  <a:tcPr marL="28575" marR="28575" marT="9525" marB="0" anchor="ctr">
                    <a:solidFill>
                      <a:srgbClr val="E7E8EA"/>
                    </a:solidFill>
                  </a:tcPr>
                </a:tc>
              </a:tr>
              <a:tr h="287093">
                <a:tc>
                  <a:txBody>
                    <a:bodyPr/>
                    <a:lstStyle/>
                    <a:p>
                      <a:pPr marL="0" algn="ctr" defTabSz="914400" rtl="0" eaLnBrk="1" latinLnBrk="0" hangingPunct="0">
                        <a:spcBef>
                          <a:spcPts val="400"/>
                        </a:spcBef>
                        <a:spcAft>
                          <a:spcPts val="6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A11</a:t>
                      </a: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chemeClr val="bg1">
                        <a:lumMod val="75000"/>
                      </a:schemeClr>
                    </a:solidFill>
                  </a:tcPr>
                </a:tc>
                <a:tc>
                  <a:txBody>
                    <a:bodyPr/>
                    <a:lstStyle/>
                    <a:p>
                      <a:pPr marL="0" algn="l" defTabSz="914400" rtl="0" eaLnBrk="1" latinLnBrk="0" hangingPunct="0">
                        <a:spcBef>
                          <a:spcPts val="400"/>
                        </a:spcBef>
                        <a:spcAft>
                          <a:spcPts val="600"/>
                        </a:spcAft>
                      </a:pP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Retailers / LNSPs to provide forecasts of new connections over the period of December to February to feed into transition and cut-over planning and contingency planning activities. </a:t>
                      </a: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chemeClr val="bg1">
                        <a:lumMod val="75000"/>
                      </a:schemeClr>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chemeClr val="bg1">
                        <a:lumMod val="75000"/>
                      </a:schemeClr>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Closed</a:t>
                      </a:r>
                    </a:p>
                  </a:txBody>
                  <a:tcPr marL="28575" marR="28575" marT="9525" marB="0" anchor="ctr">
                    <a:solidFill>
                      <a:schemeClr val="bg1">
                        <a:lumMod val="75000"/>
                      </a:schemeClr>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LNSP &amp; Retailers</a:t>
                      </a:r>
                    </a:p>
                  </a:txBody>
                  <a:tcPr marL="28575" marR="28575" marT="9525" marB="0" anchor="ctr">
                    <a:solidFill>
                      <a:schemeClr val="bg1">
                        <a:lumMod val="75000"/>
                      </a:schemeClr>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Forecasts</a:t>
                      </a: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provided as part of Transition and cut-over planning</a:t>
                      </a:r>
                      <a:endPar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chemeClr val="bg1">
                        <a:lumMod val="75000"/>
                      </a:schemeClr>
                    </a:solidFill>
                  </a:tcPr>
                </a:tc>
              </a:tr>
              <a:tr h="287093">
                <a:tc>
                  <a:txBody>
                    <a:bodyPr/>
                    <a:lstStyle/>
                    <a:p>
                      <a:pPr marL="0" algn="ctr" defTabSz="914400" rtl="0" eaLnBrk="1" latinLnBrk="0" hangingPunct="0">
                        <a:spcBef>
                          <a:spcPts val="400"/>
                        </a:spcBef>
                        <a:spcAft>
                          <a:spcPts val="6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A12</a:t>
                      </a: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algn="l" defTabSz="914400" rtl="0" eaLnBrk="1" latinLnBrk="0" hangingPunct="0">
                        <a:spcBef>
                          <a:spcPts val="400"/>
                        </a:spcBef>
                        <a:spcAft>
                          <a:spcPts val="600"/>
                        </a:spcAft>
                      </a:pP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LNSPs to provide example of corrective works program undertaken to rectify customer supply as a result of a natural disaster. Example program to focus on metering installations. </a:t>
                      </a: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 Jul 17</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LNSP</a:t>
                      </a: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Energex: ~42,000 meters required replacing</a:t>
                      </a: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following the 2011 Brisbane Floods. Replacement rate is TBC by Energex</a:t>
                      </a:r>
                    </a:p>
                    <a:p>
                      <a:pPr marL="0" marR="0" lvl="0" indent="0" algn="l" defTabSz="914400" rtl="0" eaLnBrk="1" fontAlgn="auto" latinLnBrk="0" hangingPunct="0">
                        <a:lnSpc>
                          <a:spcPct val="100000"/>
                        </a:lnSpc>
                        <a:spcBef>
                          <a:spcPts val="0"/>
                        </a:spcBef>
                        <a:spcAft>
                          <a:spcPts val="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AusNet:</a:t>
                      </a: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noted that 30 day meter stock was sufficient coverage for both, many meters followed  new connection processes. </a:t>
                      </a:r>
                      <a:endPar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r>
              <a:tr h="287093">
                <a:tc>
                  <a:txBody>
                    <a:bodyPr/>
                    <a:lstStyle/>
                    <a:p>
                      <a:pPr marL="0" algn="ctr" defTabSz="914400" rtl="0" eaLnBrk="1" latinLnBrk="0" hangingPunct="0">
                        <a:spcBef>
                          <a:spcPts val="400"/>
                        </a:spcBef>
                        <a:spcAft>
                          <a:spcPts val="6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A13</a:t>
                      </a:r>
                      <a:endParaRPr lang="en-AU" sz="900" kern="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algn="l" defTabSz="914400" rtl="0" eaLnBrk="1" latinLnBrk="0" hangingPunct="0">
                        <a:spcBef>
                          <a:spcPts val="400"/>
                        </a:spcBef>
                        <a:spcAft>
                          <a:spcPts val="600"/>
                        </a:spcAft>
                      </a:pP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Retailers to provide an information request regarding end of life replacement meters to AEMO for circulation. </a:t>
                      </a:r>
                      <a:endParaRPr lang="en-AU" sz="900" kern="14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c>
                  <a:txBody>
                    <a:bodyPr/>
                    <a:lstStyle/>
                    <a:p>
                      <a:pPr marL="0" marR="0" lvl="0" indent="0" algn="ctr" defTabSz="914400" rtl="0" eaLnBrk="1" fontAlgn="auto" latinLnBrk="0" hangingPunct="0">
                        <a:lnSpc>
                          <a:spcPct val="100000"/>
                        </a:lnSpc>
                        <a:spcBef>
                          <a:spcPts val="400"/>
                        </a:spcBef>
                        <a:spcAft>
                          <a:spcPts val="600"/>
                        </a:spcAft>
                        <a:buClrTx/>
                        <a:buSzTx/>
                        <a:buFontTx/>
                        <a:buNone/>
                        <a:tabLst/>
                        <a:defRPr/>
                      </a:pPr>
                      <a:r>
                        <a:rPr lang="en-IE"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04 Aug 17</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Open</a:t>
                      </a:r>
                    </a:p>
                  </a:txBody>
                  <a:tcPr marL="28575" marR="28575" marT="9525" marB="0" anchor="ctr">
                    <a:solidFill>
                      <a:srgbClr val="E7E8EA"/>
                    </a:solidFill>
                  </a:tcPr>
                </a:tc>
                <a:tc>
                  <a:txBody>
                    <a:bodyPr/>
                    <a:lstStyle/>
                    <a:p>
                      <a:pPr algn="ctr" hangingPunct="0">
                        <a:spcBef>
                          <a:spcPts val="400"/>
                        </a:spcBef>
                        <a:spcAft>
                          <a:spcPts val="300"/>
                        </a:spcAft>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Retailers (</a:t>
                      </a:r>
                      <a:r>
                        <a:rPr lang="en-AU" sz="900" kern="14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Alinta</a:t>
                      </a: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lead)) </a:t>
                      </a:r>
                    </a:p>
                  </a:txBody>
                  <a:tcPr marL="28575" marR="28575" marT="9525" marB="0" anchor="ctr">
                    <a:solidFill>
                      <a:srgbClr val="E7E8EA"/>
                    </a:solidFill>
                  </a:tcPr>
                </a:tc>
                <a:tc>
                  <a:txBody>
                    <a:bodyPr/>
                    <a:lstStyle/>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Information provided</a:t>
                      </a: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to AEMO and circulated with </a:t>
                      </a:r>
                      <a:r>
                        <a:rPr lang="en-AU" sz="900" kern="1400" baseline="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PoC</a:t>
                      </a: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-PCF Pack for 11 August discussion. </a:t>
                      </a:r>
                    </a:p>
                    <a:p>
                      <a:pPr marL="0" marR="0" lvl="0" indent="0" algn="l" defTabSz="914400" rtl="0" eaLnBrk="1" fontAlgn="auto" latinLnBrk="0" hangingPunct="0">
                        <a:lnSpc>
                          <a:spcPct val="100000"/>
                        </a:lnSpc>
                        <a:spcBef>
                          <a:spcPts val="400"/>
                        </a:spcBef>
                        <a:spcAft>
                          <a:spcPts val="300"/>
                        </a:spcAft>
                        <a:buClrTx/>
                        <a:buSzTx/>
                        <a:buFontTx/>
                        <a:buNone/>
                        <a:tabLst/>
                        <a:defRPr/>
                      </a:pPr>
                      <a:r>
                        <a:rPr lang="en-AU" sz="900" kern="1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Note attachment : Item 2</a:t>
                      </a:r>
                      <a:endParaRPr lang="en-AU" sz="900" kern="1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8575" marR="28575" marT="9525" marB="0" anchor="ctr">
                    <a:solidFill>
                      <a:srgbClr val="E7E8EA"/>
                    </a:solidFill>
                  </a:tcPr>
                </a:tc>
              </a:tr>
            </a:tbl>
          </a:graphicData>
        </a:graphic>
      </p:graphicFrame>
    </p:spTree>
    <p:extLst>
      <p:ext uri="{BB962C8B-B14F-4D97-AF65-F5344CB8AC3E}">
        <p14:creationId xmlns:p14="http://schemas.microsoft.com/office/powerpoint/2010/main" val="1320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843"/>
            <a:ext cx="6472254" cy="857256"/>
          </a:xfrm>
        </p:spPr>
        <p:txBody>
          <a:bodyPr/>
          <a:lstStyle/>
          <a:p>
            <a:r>
              <a:rPr lang="en-AU" dirty="0" smtClean="0"/>
              <a:t>AEMO Program Update</a:t>
            </a:r>
            <a:endParaRPr lang="en-AU" dirty="0"/>
          </a:p>
        </p:txBody>
      </p:sp>
      <p:sp>
        <p:nvSpPr>
          <p:cNvPr id="3" name="Content Placeholder 2"/>
          <p:cNvSpPr>
            <a:spLocks noGrp="1"/>
          </p:cNvSpPr>
          <p:nvPr>
            <p:ph idx="1"/>
          </p:nvPr>
        </p:nvSpPr>
        <p:spPr>
          <a:xfrm>
            <a:off x="457200" y="1268760"/>
            <a:ext cx="8435280" cy="5328592"/>
          </a:xfrm>
        </p:spPr>
        <p:txBody>
          <a:bodyPr>
            <a:noAutofit/>
          </a:bodyPr>
          <a:lstStyle/>
          <a:p>
            <a:pPr marL="0" indent="0">
              <a:buNone/>
            </a:pPr>
            <a:r>
              <a:rPr lang="en-AU" sz="1400" b="1" dirty="0"/>
              <a:t>General:</a:t>
            </a:r>
          </a:p>
          <a:p>
            <a:r>
              <a:rPr lang="en-AU" sz="1400" dirty="0" smtClean="0"/>
              <a:t>PWC results circulated as part of pack. </a:t>
            </a:r>
          </a:p>
          <a:p>
            <a:pPr lvl="0"/>
            <a:r>
              <a:rPr lang="en-AU" sz="1400" dirty="0" smtClean="0"/>
              <a:t>Executive </a:t>
            </a:r>
            <a:r>
              <a:rPr lang="en-AU" sz="1400" dirty="0"/>
              <a:t>Forum; approx. two weeks, late August</a:t>
            </a:r>
          </a:p>
          <a:p>
            <a:pPr lvl="0"/>
            <a:r>
              <a:rPr lang="en-AU" sz="1400" dirty="0"/>
              <a:t>PCF next session will be held 24 August </a:t>
            </a:r>
            <a:r>
              <a:rPr lang="en-AU" sz="1400" dirty="0" smtClean="0"/>
              <a:t>2017</a:t>
            </a:r>
            <a:endParaRPr lang="en-AU" sz="1200" b="1" dirty="0"/>
          </a:p>
          <a:p>
            <a:pPr marL="0" lvl="0" indent="0">
              <a:buNone/>
            </a:pPr>
            <a:endParaRPr lang="en-AU" sz="1400" dirty="0"/>
          </a:p>
          <a:p>
            <a:pPr marL="0" indent="0">
              <a:buNone/>
            </a:pPr>
            <a:r>
              <a:rPr lang="en-AU" sz="1400" b="1" dirty="0"/>
              <a:t>AEMO Procedures</a:t>
            </a:r>
            <a:endParaRPr lang="en-AU" sz="1400" dirty="0"/>
          </a:p>
          <a:p>
            <a:r>
              <a:rPr lang="en-AU" sz="1400" dirty="0"/>
              <a:t>AEMO Procedure pack 3 submission closed on </a:t>
            </a:r>
            <a:r>
              <a:rPr lang="en-AU" sz="1400" dirty="0" smtClean="0"/>
              <a:t>9 August ~ 15 submissions </a:t>
            </a:r>
            <a:endParaRPr lang="en-AU" sz="1400" dirty="0"/>
          </a:p>
          <a:p>
            <a:r>
              <a:rPr lang="en-AU" sz="1400" dirty="0" smtClean="0"/>
              <a:t>Final </a:t>
            </a:r>
            <a:r>
              <a:rPr lang="en-AU" sz="1400" dirty="0"/>
              <a:t>determination will be published </a:t>
            </a:r>
            <a:r>
              <a:rPr lang="en-AU" sz="1400" dirty="0" smtClean="0"/>
              <a:t>on 1 September 2017; effective date 1 December 2017</a:t>
            </a:r>
            <a:endParaRPr lang="en-AU" sz="1400" dirty="0"/>
          </a:p>
          <a:p>
            <a:endParaRPr lang="en-AU" sz="1400" dirty="0"/>
          </a:p>
          <a:p>
            <a:pPr marL="0" indent="0">
              <a:buNone/>
            </a:pPr>
            <a:r>
              <a:rPr lang="en-AU" sz="1400" b="1" dirty="0"/>
              <a:t>B2B Procedures</a:t>
            </a:r>
          </a:p>
          <a:p>
            <a:pPr lvl="0"/>
            <a:r>
              <a:rPr lang="en-AU" sz="1400" dirty="0" smtClean="0"/>
              <a:t>Current </a:t>
            </a:r>
            <a:r>
              <a:rPr lang="en-AU" sz="1400" dirty="0"/>
              <a:t>list </a:t>
            </a:r>
            <a:r>
              <a:rPr lang="en-AU" sz="1400" dirty="0" smtClean="0"/>
              <a:t>of clarifications is </a:t>
            </a:r>
            <a:r>
              <a:rPr lang="en-AU" sz="1400" dirty="0"/>
              <a:t>available on AEMO website </a:t>
            </a:r>
            <a:r>
              <a:rPr lang="en-AU" sz="1400" u="sng" dirty="0">
                <a:hlinkClick r:id="rId2"/>
              </a:rPr>
              <a:t>Power of Choice B2B consultation</a:t>
            </a:r>
            <a:r>
              <a:rPr lang="en-AU" sz="1400" dirty="0"/>
              <a:t> </a:t>
            </a:r>
          </a:p>
          <a:p>
            <a:pPr lvl="0"/>
            <a:r>
              <a:rPr lang="en-AU" sz="1400" dirty="0"/>
              <a:t>Any suggested improvements or changes not identified as error corrections will be the subject to a consultation in 2018</a:t>
            </a:r>
            <a:r>
              <a:rPr lang="en-AU" sz="1400" dirty="0" smtClean="0"/>
              <a:t>.</a:t>
            </a:r>
          </a:p>
          <a:p>
            <a:pPr lvl="0"/>
            <a:endParaRPr lang="en-AU" sz="1400" dirty="0"/>
          </a:p>
          <a:p>
            <a:pPr marL="0" lvl="0" indent="0">
              <a:buNone/>
            </a:pPr>
            <a:r>
              <a:rPr lang="en-AU" sz="1400" b="1" dirty="0"/>
              <a:t>Systems</a:t>
            </a:r>
          </a:p>
          <a:p>
            <a:r>
              <a:rPr lang="en-AU" sz="1400" dirty="0"/>
              <a:t>AMEO system release expected in outage window from 16 August 2017</a:t>
            </a:r>
          </a:p>
          <a:p>
            <a:r>
              <a:rPr lang="en-AU" sz="1400" dirty="0"/>
              <a:t>Hotfixes may be applied during period 16 Aug – 20 Aug 17</a:t>
            </a:r>
          </a:p>
          <a:p>
            <a:pPr lvl="0"/>
            <a:endParaRPr lang="en-AU" sz="1400" dirty="0"/>
          </a:p>
        </p:txBody>
      </p:sp>
    </p:spTree>
    <p:extLst>
      <p:ext uri="{BB962C8B-B14F-4D97-AF65-F5344CB8AC3E}">
        <p14:creationId xmlns:p14="http://schemas.microsoft.com/office/powerpoint/2010/main" val="3871944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AEMO Program </a:t>
            </a:r>
            <a:r>
              <a:rPr lang="en-AU" dirty="0" smtClean="0"/>
              <a:t>Update</a:t>
            </a:r>
            <a:endParaRPr lang="en-AU" dirty="0"/>
          </a:p>
        </p:txBody>
      </p:sp>
      <p:sp>
        <p:nvSpPr>
          <p:cNvPr id="3" name="Content Placeholder 2"/>
          <p:cNvSpPr>
            <a:spLocks noGrp="1"/>
          </p:cNvSpPr>
          <p:nvPr>
            <p:ph idx="1"/>
          </p:nvPr>
        </p:nvSpPr>
        <p:spPr>
          <a:xfrm>
            <a:off x="323528" y="1196752"/>
            <a:ext cx="8496944" cy="4929411"/>
          </a:xfrm>
        </p:spPr>
        <p:txBody>
          <a:bodyPr>
            <a:noAutofit/>
          </a:bodyPr>
          <a:lstStyle/>
          <a:p>
            <a:pPr marL="0" lvl="0" indent="0">
              <a:buNone/>
            </a:pPr>
            <a:r>
              <a:rPr lang="en-AU" sz="1400" b="1" dirty="0" smtClean="0"/>
              <a:t>Readiness:</a:t>
            </a:r>
          </a:p>
          <a:p>
            <a:pPr fontAlgn="ctr"/>
            <a:r>
              <a:rPr lang="en-AU" sz="1400" dirty="0" smtClean="0"/>
              <a:t>Industry Testing Planning:</a:t>
            </a:r>
          </a:p>
          <a:p>
            <a:pPr lvl="1" fontAlgn="ctr"/>
            <a:r>
              <a:rPr lang="en-AU" sz="1400" dirty="0" smtClean="0"/>
              <a:t>B2B Testing (Phase 2) – completed</a:t>
            </a:r>
          </a:p>
          <a:p>
            <a:pPr lvl="1" fontAlgn="ctr"/>
            <a:r>
              <a:rPr lang="en-AU" sz="1400" dirty="0" smtClean="0"/>
              <a:t>Market Trial (Phase 3) – final test plan published – commences 21 August </a:t>
            </a:r>
          </a:p>
          <a:p>
            <a:pPr fontAlgn="ctr"/>
            <a:r>
              <a:rPr lang="en-AU" sz="1400" dirty="0" smtClean="0"/>
              <a:t>Accreditation and Registration Industry Plan </a:t>
            </a:r>
          </a:p>
          <a:p>
            <a:pPr lvl="1" fontAlgn="ctr"/>
            <a:r>
              <a:rPr lang="en-AU" sz="1400" dirty="0" smtClean="0"/>
              <a:t>First MC registration has been completed</a:t>
            </a:r>
          </a:p>
          <a:p>
            <a:pPr fontAlgn="ctr"/>
            <a:r>
              <a:rPr lang="en-AU" sz="1400" dirty="0" smtClean="0"/>
              <a:t>Transition and Cutover</a:t>
            </a:r>
          </a:p>
          <a:p>
            <a:pPr lvl="1"/>
            <a:r>
              <a:rPr lang="en-AU" sz="1400" dirty="0" smtClean="0"/>
              <a:t>Requirements have been finalised – draft plan available for industry review no later than 23 Aug </a:t>
            </a:r>
          </a:p>
          <a:p>
            <a:r>
              <a:rPr lang="en-AU" sz="1400" dirty="0"/>
              <a:t>Upcoming </a:t>
            </a:r>
            <a:r>
              <a:rPr lang="en-AU" sz="1400" dirty="0" smtClean="0"/>
              <a:t>sessions</a:t>
            </a:r>
            <a:endParaRPr lang="en-AU" sz="1400" dirty="0"/>
          </a:p>
          <a:p>
            <a:pPr lvl="1"/>
            <a:r>
              <a:rPr lang="en-AU" sz="1400" dirty="0"/>
              <a:t>ITCFG 17 Aug 2017 – Staged approach (transitional model)</a:t>
            </a:r>
          </a:p>
          <a:p>
            <a:pPr lvl="1"/>
            <a:r>
              <a:rPr lang="en-AU" sz="1400" dirty="0"/>
              <a:t>RWG 18 August 2017 – Contingency planning, including scenario development and decision criteria </a:t>
            </a:r>
            <a:endParaRPr lang="en-AU" sz="1400" dirty="0" smtClean="0"/>
          </a:p>
          <a:p>
            <a:r>
              <a:rPr lang="en-AU" sz="1600" dirty="0" smtClean="0"/>
              <a:t>Readiness reporting:</a:t>
            </a:r>
          </a:p>
          <a:p>
            <a:pPr lvl="1"/>
            <a:r>
              <a:rPr lang="en-AU" sz="1400" dirty="0" smtClean="0"/>
              <a:t>Aug compiled report due 14 Aug</a:t>
            </a:r>
          </a:p>
          <a:p>
            <a:pPr lvl="1"/>
            <a:r>
              <a:rPr lang="en-AU" sz="1400" dirty="0" smtClean="0"/>
              <a:t>3 x new reporting parties (1 x retailer; 1 x MC/MDP/MP; 1 x ENM)</a:t>
            </a:r>
            <a:endParaRPr lang="en-AU" sz="1400" dirty="0"/>
          </a:p>
          <a:p>
            <a:pPr marL="0" lvl="0" indent="0">
              <a:buNone/>
            </a:pPr>
            <a:endParaRPr lang="en-AU" sz="1400" dirty="0"/>
          </a:p>
          <a:p>
            <a:endParaRPr lang="en-AU" sz="1600" dirty="0"/>
          </a:p>
        </p:txBody>
      </p:sp>
    </p:spTree>
    <p:extLst>
      <p:ext uri="{BB962C8B-B14F-4D97-AF65-F5344CB8AC3E}">
        <p14:creationId xmlns:p14="http://schemas.microsoft.com/office/powerpoint/2010/main" val="2378880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Industry Issues Register</a:t>
            </a:r>
            <a:endParaRPr lang="en-AU" dirty="0"/>
          </a:p>
        </p:txBody>
      </p:sp>
      <p:sp>
        <p:nvSpPr>
          <p:cNvPr id="3" name="Content Placeholder 2"/>
          <p:cNvSpPr>
            <a:spLocks noGrp="1"/>
          </p:cNvSpPr>
          <p:nvPr>
            <p:ph idx="1"/>
          </p:nvPr>
        </p:nvSpPr>
        <p:spPr>
          <a:xfrm>
            <a:off x="457200" y="1268760"/>
            <a:ext cx="8507288" cy="5256585"/>
          </a:xfrm>
        </p:spPr>
        <p:txBody>
          <a:bodyPr>
            <a:normAutofit lnSpcReduction="10000"/>
          </a:bodyPr>
          <a:lstStyle/>
          <a:p>
            <a:pPr marL="0" indent="0">
              <a:buNone/>
            </a:pPr>
            <a:r>
              <a:rPr lang="en-AU" sz="1600" b="1" dirty="0" smtClean="0"/>
              <a:t>System cut-over:</a:t>
            </a:r>
            <a:endParaRPr lang="en-AU" sz="1600" b="1" dirty="0"/>
          </a:p>
          <a:p>
            <a:pPr lvl="0"/>
            <a:r>
              <a:rPr lang="en-AU" sz="1600" dirty="0" smtClean="0"/>
              <a:t>Industry raised an issue for discussion:</a:t>
            </a:r>
            <a:endParaRPr lang="en-AU" sz="1600" dirty="0"/>
          </a:p>
          <a:p>
            <a:pPr lvl="1"/>
            <a:r>
              <a:rPr lang="en-AU" sz="1600" dirty="0" smtClean="0"/>
              <a:t>Current assumptions are that the existing market arrangements and systems will cease to operate on Thursday 30 November, </a:t>
            </a:r>
            <a:r>
              <a:rPr lang="en-AU" sz="1600" dirty="0"/>
              <a:t>n</a:t>
            </a:r>
            <a:r>
              <a:rPr lang="en-AU" sz="1600" dirty="0" smtClean="0"/>
              <a:t>ew arrangements (Rules, Procedures etc.) will commence morning of Friday 1</a:t>
            </a:r>
            <a:r>
              <a:rPr lang="en-AU" sz="1600" baseline="30000" dirty="0" smtClean="0"/>
              <a:t>st</a:t>
            </a:r>
            <a:r>
              <a:rPr lang="en-AU" sz="1600" dirty="0" smtClean="0"/>
              <a:t> December.</a:t>
            </a:r>
          </a:p>
          <a:p>
            <a:pPr lvl="1"/>
            <a:r>
              <a:rPr lang="en-AU" sz="1600" dirty="0" smtClean="0"/>
              <a:t>In effect, an overnight cut-over.</a:t>
            </a:r>
          </a:p>
          <a:p>
            <a:r>
              <a:rPr lang="en-AU" sz="1600" dirty="0" smtClean="0"/>
              <a:t>Discussion:</a:t>
            </a:r>
          </a:p>
          <a:p>
            <a:pPr lvl="1"/>
            <a:r>
              <a:rPr lang="en-AU" sz="1600" dirty="0" smtClean="0"/>
              <a:t>Participants have advised a range of systems outage timings spanning from 12 to 48+ hours.</a:t>
            </a:r>
          </a:p>
          <a:p>
            <a:pPr lvl="1"/>
            <a:r>
              <a:rPr lang="en-AU" sz="1600" dirty="0" smtClean="0"/>
              <a:t>Participants raised impacts to month end processes.</a:t>
            </a:r>
            <a:endParaRPr lang="en-AU" sz="1600" dirty="0"/>
          </a:p>
          <a:p>
            <a:pPr marL="0" lvl="0" indent="0">
              <a:buNone/>
            </a:pPr>
            <a:endParaRPr lang="en-AU" sz="1600" b="1" dirty="0"/>
          </a:p>
          <a:p>
            <a:pPr marL="0" lvl="0" indent="0">
              <a:buNone/>
            </a:pPr>
            <a:r>
              <a:rPr lang="en-AU" sz="1600" b="1" dirty="0" smtClean="0"/>
              <a:t>Actions taken:</a:t>
            </a:r>
            <a:endParaRPr lang="en-AU" sz="1600" b="1" dirty="0"/>
          </a:p>
          <a:p>
            <a:r>
              <a:rPr lang="en-AU" sz="1600" strike="sngStrike" dirty="0" smtClean="0"/>
              <a:t>AEMO seeking feedback on a proposed cut-over period spanning COB Friday 2 December to commencement of business, Monday 4 December.</a:t>
            </a:r>
            <a:endParaRPr lang="en-AU" sz="1600" strike="sngStrike" dirty="0"/>
          </a:p>
          <a:p>
            <a:r>
              <a:rPr lang="en-AU" sz="1600" strike="sngStrike" dirty="0" smtClean="0"/>
              <a:t>Industry feedback provided by Wednesday, 26 May 2017.</a:t>
            </a:r>
          </a:p>
          <a:p>
            <a:r>
              <a:rPr lang="en-AU" sz="1600" strike="sngStrike" dirty="0" smtClean="0"/>
              <a:t>AEMO discussing with AER approaches that may be required to give effect to a weekend system cut-over</a:t>
            </a:r>
          </a:p>
          <a:p>
            <a:r>
              <a:rPr lang="en-AU" sz="1600" dirty="0" smtClean="0"/>
              <a:t>AEMO / AER considering ‘letter of no action’ that may be required for weekend cutover approach. </a:t>
            </a:r>
          </a:p>
          <a:p>
            <a:r>
              <a:rPr lang="en-AU" sz="1600" dirty="0" smtClean="0"/>
              <a:t>AEMO expects that final mechanisms will be in place by end of September. </a:t>
            </a:r>
          </a:p>
          <a:p>
            <a:endParaRPr lang="en-AU" sz="1600" dirty="0"/>
          </a:p>
        </p:txBody>
      </p:sp>
    </p:spTree>
    <p:extLst>
      <p:ext uri="{BB962C8B-B14F-4D97-AF65-F5344CB8AC3E}">
        <p14:creationId xmlns:p14="http://schemas.microsoft.com/office/powerpoint/2010/main" val="1767577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Watching briefs</a:t>
            </a:r>
            <a:endParaRPr lang="en-AU" dirty="0"/>
          </a:p>
        </p:txBody>
      </p:sp>
      <p:sp>
        <p:nvSpPr>
          <p:cNvPr id="3" name="Content Placeholder 2"/>
          <p:cNvSpPr>
            <a:spLocks noGrp="1"/>
          </p:cNvSpPr>
          <p:nvPr>
            <p:ph idx="1"/>
          </p:nvPr>
        </p:nvSpPr>
        <p:spPr>
          <a:xfrm>
            <a:off x="251520" y="1124744"/>
            <a:ext cx="8640960" cy="5544616"/>
          </a:xfrm>
        </p:spPr>
        <p:txBody>
          <a:bodyPr>
            <a:normAutofit/>
          </a:bodyPr>
          <a:lstStyle/>
          <a:p>
            <a:r>
              <a:rPr lang="en-AU" sz="1600" b="1" dirty="0" smtClean="0"/>
              <a:t>Translation Tool</a:t>
            </a:r>
            <a:endParaRPr lang="en-AU" sz="1600" b="1" dirty="0"/>
          </a:p>
          <a:p>
            <a:pPr lvl="1"/>
            <a:r>
              <a:rPr lang="en-AU" sz="1600" dirty="0" smtClean="0"/>
              <a:t>Translation </a:t>
            </a:r>
            <a:r>
              <a:rPr lang="en-AU" sz="1600" dirty="0"/>
              <a:t>tool </a:t>
            </a:r>
            <a:r>
              <a:rPr lang="en-AU" sz="1600" dirty="0" smtClean="0"/>
              <a:t>delivered to industry for testing </a:t>
            </a:r>
            <a:endParaRPr lang="en-AU" sz="1600" dirty="0"/>
          </a:p>
          <a:p>
            <a:pPr lvl="1"/>
            <a:r>
              <a:rPr lang="en-AU" sz="1600" dirty="0" smtClean="0"/>
              <a:t>It </a:t>
            </a:r>
            <a:r>
              <a:rPr lang="en-AU" sz="1600" dirty="0"/>
              <a:t>is reported to AEMO that the tool will be available to participants who may require it in time to support testing </a:t>
            </a:r>
            <a:r>
              <a:rPr lang="en-AU" sz="1600" dirty="0" smtClean="0"/>
              <a:t>cycle 2 of Market Trials</a:t>
            </a:r>
            <a:endParaRPr lang="en-AU" sz="1600" dirty="0"/>
          </a:p>
          <a:p>
            <a:endParaRPr lang="en-AU" sz="1600" dirty="0"/>
          </a:p>
          <a:p>
            <a:r>
              <a:rPr lang="en-AU" sz="1600" dirty="0" smtClean="0"/>
              <a:t>Proposed Decision framework (as circulated by Jemena) </a:t>
            </a:r>
          </a:p>
          <a:p>
            <a:pPr lvl="1"/>
            <a:r>
              <a:rPr lang="en-AU" sz="1400" dirty="0" smtClean="0"/>
              <a:t>Discussed at IEC – IEC supportive of actively engaging a B2B-WG member in early stages of process (during daily defect meetings for example) to expedite triage processes</a:t>
            </a:r>
          </a:p>
          <a:p>
            <a:pPr lvl="1"/>
            <a:r>
              <a:rPr lang="en-AU" sz="1400" dirty="0" smtClean="0"/>
              <a:t>IEC typically comfortable with SLAs for resolution, however noted not willing to meet regularly – therefore will provide some delegation to the B2B-WG</a:t>
            </a:r>
          </a:p>
          <a:p>
            <a:pPr lvl="1"/>
            <a:r>
              <a:rPr lang="en-AU" sz="1400" dirty="0" smtClean="0"/>
              <a:t>AEMO comfortable with providing SLAs around issue resolution for B2M and system related defects / issues</a:t>
            </a:r>
          </a:p>
          <a:p>
            <a:pPr lvl="1"/>
            <a:r>
              <a:rPr lang="en-AU" sz="1400" dirty="0" smtClean="0"/>
              <a:t>AEMO releasing an update on Wednesday 16 August –  intent is to include process in Test Plan</a:t>
            </a:r>
          </a:p>
          <a:p>
            <a:pPr lvl="1"/>
            <a:endParaRPr lang="en-AU" sz="1400" dirty="0"/>
          </a:p>
          <a:p>
            <a:pPr marL="0" indent="0">
              <a:buNone/>
            </a:pPr>
            <a:r>
              <a:rPr lang="en-AU" sz="1600" dirty="0" smtClean="0"/>
              <a:t> </a:t>
            </a:r>
          </a:p>
        </p:txBody>
      </p:sp>
    </p:spTree>
    <p:extLst>
      <p:ext uri="{BB962C8B-B14F-4D97-AF65-F5344CB8AC3E}">
        <p14:creationId xmlns:p14="http://schemas.microsoft.com/office/powerpoint/2010/main" val="1355282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0063" y="1124744"/>
            <a:ext cx="7858125" cy="5018881"/>
          </a:xfrm>
        </p:spPr>
        <p:txBody>
          <a:bodyPr/>
          <a:lstStyle/>
          <a:p>
            <a:pPr marL="0" indent="0">
              <a:buNone/>
            </a:pPr>
            <a:r>
              <a:rPr lang="en-AU" dirty="0" smtClean="0"/>
              <a:t>Program schedule </a:t>
            </a:r>
          </a:p>
          <a:p>
            <a:pPr marL="0" indent="0">
              <a:buNone/>
            </a:pPr>
            <a:endParaRPr lang="en-AU" dirty="0" smtClean="0"/>
          </a:p>
        </p:txBody>
      </p:sp>
    </p:spTree>
    <p:extLst>
      <p:ext uri="{BB962C8B-B14F-4D97-AF65-F5344CB8AC3E}">
        <p14:creationId xmlns:p14="http://schemas.microsoft.com/office/powerpoint/2010/main" val="3264737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MCF Presentation - September 2014" id="{35628267-518E-483A-BF6F-6B4B5A8962DB}" vid="{3334492E-F98E-4952-9A34-64E83E2930BE}"/>
    </a:ext>
  </a:extLst>
</a:theme>
</file>

<file path=ppt/theme/theme10.xml><?xml version="1.0" encoding="utf-8"?>
<a:theme xmlns:a="http://schemas.openxmlformats.org/drawingml/2006/main" name="5_Office Them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ternal AEMO powerpoint template.pptx" id="{1C6B682F-29C1-4B7F-8BBF-507962EDAB27}" vid="{B501CB5A-AC99-4B0F-8D8B-B0C7B0429B05}"/>
    </a:ext>
  </a:extLst>
</a:theme>
</file>

<file path=ppt/theme/theme11.xml><?xml version="1.0" encoding="utf-8"?>
<a:theme xmlns:a="http://schemas.openxmlformats.org/drawingml/2006/main" name="1_Office Them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ternal AEMO powerpoint template.pptx" id="{1C6B682F-29C1-4B7F-8BBF-507962EDAB27}" vid="{B501CB5A-AC99-4B0F-8D8B-B0C7B0429B05}"/>
    </a:ext>
  </a:extLst>
</a:theme>
</file>

<file path=ppt/theme/theme12.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EMO09">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MCF Presentation - September 2014" id="{35628267-518E-483A-BF6F-6B4B5A8962DB}" vid="{966B3682-E9FC-4DD7-B65F-3FB446357E9D}"/>
    </a:ext>
  </a:extLst>
</a:theme>
</file>

<file path=ppt/theme/theme3.xml><?xml version="1.0" encoding="utf-8"?>
<a:theme xmlns:a="http://schemas.openxmlformats.org/drawingml/2006/main" name="2_AEMO Internal - Whit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EMO Internal - Whit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AEMO Internal - Whit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AEMO Internal - Whit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ternal AEMO powerpoint template.pptx" id="{1C6B682F-29C1-4B7F-8BBF-507962EDAB27}" vid="{B501CB5A-AC99-4B0F-8D8B-B0C7B0429B05}"/>
    </a:ext>
  </a:extLst>
</a:theme>
</file>

<file path=ppt/theme/theme8.xml><?xml version="1.0" encoding="utf-8"?>
<a:theme xmlns:a="http://schemas.openxmlformats.org/drawingml/2006/main" name="3_Office Them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ternal AEMO powerpoint template.pptx" id="{1C6B682F-29C1-4B7F-8BBF-507962EDAB27}" vid="{B501CB5A-AC99-4B0F-8D8B-B0C7B0429B05}"/>
    </a:ext>
  </a:extLst>
</a:theme>
</file>

<file path=ppt/theme/theme9.xml><?xml version="1.0" encoding="utf-8"?>
<a:theme xmlns:a="http://schemas.openxmlformats.org/drawingml/2006/main" name="4_Office Them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ternal AEMO powerpoint template.pptx" id="{1C6B682F-29C1-4B7F-8BBF-507962EDAB27}" vid="{B501CB5A-AC99-4B0F-8D8B-B0C7B0429B0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409ac0fb-07cb-4169-8a26-def2760b5502" ContentTypeId="0x0101009BE89D58CAF0934CA32A20BCFFD353DC"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EMOCustodian xmlns="a14523ce-dede-483e-883a-2d83261080bd">
      <UserInfo>
        <DisplayName>Ben Healy</DisplayName>
        <AccountId>939</AccountId>
        <AccountType/>
      </UserInfo>
    </AEMOCustodian>
    <ArchiveDocument xmlns="a14523ce-dede-483e-883a-2d83261080bd">false</ArchiveDocument>
    <AEMODocumentTypeTaxHTField0 xmlns="a14523ce-dede-483e-883a-2d83261080bd">
      <Terms xmlns="http://schemas.microsoft.com/office/infopath/2007/PartnerControls">
        <TermInfo xmlns="http://schemas.microsoft.com/office/infopath/2007/PartnerControls">
          <TermName xmlns="http://schemas.microsoft.com/office/infopath/2007/PartnerControls">Operational Record</TermName>
          <TermId xmlns="http://schemas.microsoft.com/office/infopath/2007/PartnerControls">859762f2-4462-42eb-9744-c955c7e2c540</TermId>
        </TermInfo>
      </Terms>
    </AEMODocumentTypeTaxHTField0>
    <AEMOKeywordsTaxHTField0 xmlns="a14523ce-dede-483e-883a-2d83261080bd">
      <Terms xmlns="http://schemas.microsoft.com/office/infopath/2007/PartnerControls"/>
    </AEMOKeywordsTaxHTField0>
    <TaxCatchAll xmlns="a14523ce-dede-483e-883a-2d83261080bd">
      <Value>1</Value>
    </TaxCatchAll>
    <AEMODescription xmlns="a14523ce-dede-483e-883a-2d83261080bd" xsi:nil="true"/>
    <_dlc_DocId xmlns="a14523ce-dede-483e-883a-2d83261080bd">PROJECT-352-6996</_dlc_DocId>
    <_dlc_DocIdUrl xmlns="a14523ce-dede-483e-883a-2d83261080bd">
      <Url>http://sharedocs/projects/pocprogram/_layouts/15/DocIdRedir.aspx?ID=PROJECT-352-6996</Url>
      <Description>PROJECT-352-6996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AEMODocument" ma:contentTypeID="0x0101009BE89D58CAF0934CA32A20BCFFD353DC00DDEC116C19245B4398932FF2C50DC75A" ma:contentTypeVersion="0" ma:contentTypeDescription="" ma:contentTypeScope="" ma:versionID="89bccbf02eec9f969d3651569cced181">
  <xsd:schema xmlns:xsd="http://www.w3.org/2001/XMLSchema" xmlns:xs="http://www.w3.org/2001/XMLSchema" xmlns:p="http://schemas.microsoft.com/office/2006/metadata/properties" xmlns:ns2="a14523ce-dede-483e-883a-2d83261080bd" targetNamespace="http://schemas.microsoft.com/office/2006/metadata/properties" ma:root="true" ma:fieldsID="7d74405751bc119387ad193d718cb389" ns2:_="">
    <xsd:import namespace="a14523ce-dede-483e-883a-2d83261080bd"/>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AEMOCustodian" minOccurs="0"/>
                <xsd:element ref="ns2:AEMODescription" minOccurs="0"/>
                <xsd:element ref="ns2:AEMODocumentTypeTaxHTField0" minOccurs="0"/>
                <xsd:element ref="ns2:AEMOKeywordsTaxHTField0" minOccurs="0"/>
                <xsd:element ref="ns2:Archive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523ce-dede-483e-883a-2d8326108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93fb317b-587c-4d3f-8b3e-5de22a86522e}" ma:internalName="TaxCatchAll" ma:showField="CatchAllData" ma:web="dba14153-4303-4379-8f24-de02eb1e2c4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93fb317b-587c-4d3f-8b3e-5de22a86522e}" ma:internalName="TaxCatchAllLabel" ma:readOnly="true" ma:showField="CatchAllDataLabel" ma:web="dba14153-4303-4379-8f24-de02eb1e2c4a">
      <xsd:complexType>
        <xsd:complexContent>
          <xsd:extension base="dms:MultiChoiceLookup">
            <xsd:sequence>
              <xsd:element name="Value" type="dms:Lookup" maxOccurs="unbounded" minOccurs="0" nillable="true"/>
            </xsd:sequence>
          </xsd:extension>
        </xsd:complexContent>
      </xsd:complexType>
    </xsd:element>
    <xsd:element name="AEMOCustodian" ma:index="13" nillable="true" ma:displayName="AEMOCustodian" ma:list="UserInfo" ma:SharePointGroup="0" ma:internalName="AEMOCustodia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EMODescription" ma:index="14" nillable="true" ma:displayName="AEMODescription" ma:internalName="AEMODescription">
      <xsd:simpleType>
        <xsd:restriction base="dms:Note"/>
      </xsd:simpleType>
    </xsd:element>
    <xsd:element name="AEMODocumentTypeTaxHTField0" ma:index="15" nillable="true" ma:taxonomy="true" ma:internalName="AEMODocumentTypeTaxHTField0" ma:taxonomyFieldName="AEMODocumentType" ma:displayName="AEMODocumentType" ma:default="1;#Operational Record|859762f2-4462-42eb-9744-c955c7e2c540" ma:fieldId="{da861434-c661-4929-8c0f-a462c80621ee}" ma:sspId="409ac0fb-07cb-4169-8a26-def2760b5502" ma:termSetId="7d85e329-3a18-4351-8865-4c9585fd1cc0" ma:anchorId="00000000-0000-0000-0000-000000000000" ma:open="false" ma:isKeyword="false">
      <xsd:complexType>
        <xsd:sequence>
          <xsd:element ref="pc:Terms" minOccurs="0" maxOccurs="1"/>
        </xsd:sequence>
      </xsd:complexType>
    </xsd:element>
    <xsd:element name="AEMOKeywordsTaxHTField0" ma:index="17" nillable="true" ma:taxonomy="true" ma:internalName="AEMOKeywordsTaxHTField0" ma:taxonomyFieldName="AEMOKeywords" ma:displayName="AEMOKeywords" ma:default="" ma:fieldId="{443585ba-fce9-427e-bd78-308c17c973aa}" ma:taxonomyMulti="true" ma:sspId="409ac0fb-07cb-4169-8a26-def2760b5502" ma:termSetId="70885f33-8be5-4917-bc67-8833a068ef45" ma:anchorId="00000000-0000-0000-0000-000000000000" ma:open="true" ma:isKeyword="false">
      <xsd:complexType>
        <xsd:sequence>
          <xsd:element ref="pc:Terms" minOccurs="0" maxOccurs="1"/>
        </xsd:sequence>
      </xsd:complexType>
    </xsd:element>
    <xsd:element name="ArchiveDocument" ma:index="19" nillable="true" ma:displayName="ArchiveDocument" ma:default="0" ma:description="Checking this box will send the document to the AEMO Archive and leave a link in its place." ma:internalName="ArchiveDocument">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DBF39CCE-81F4-4224-ADF9-2DD0BEB503C3}">
  <ds:schemaRefs>
    <ds:schemaRef ds:uri="Microsoft.SharePoint.Taxonomy.ContentTypeSync"/>
  </ds:schemaRefs>
</ds:datastoreItem>
</file>

<file path=customXml/itemProps2.xml><?xml version="1.0" encoding="utf-8"?>
<ds:datastoreItem xmlns:ds="http://schemas.openxmlformats.org/officeDocument/2006/customXml" ds:itemID="{CC218661-9379-4823-9798-8CBD112AB1DE}">
  <ds:schemaRefs>
    <ds:schemaRef ds:uri="http://schemas.microsoft.com/sharepoint/v3/contenttype/forms"/>
  </ds:schemaRefs>
</ds:datastoreItem>
</file>

<file path=customXml/itemProps3.xml><?xml version="1.0" encoding="utf-8"?>
<ds:datastoreItem xmlns:ds="http://schemas.openxmlformats.org/officeDocument/2006/customXml" ds:itemID="{40E43073-57B6-4713-8FA4-44D0827A27D9}">
  <ds:schemaRefs>
    <ds:schemaRef ds:uri="http://schemas.openxmlformats.org/package/2006/metadata/core-properties"/>
    <ds:schemaRef ds:uri="http://purl.org/dc/terms/"/>
    <ds:schemaRef ds:uri="http://www.w3.org/XML/1998/namespace"/>
    <ds:schemaRef ds:uri="a14523ce-dede-483e-883a-2d83261080bd"/>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dcmitype/"/>
  </ds:schemaRefs>
</ds:datastoreItem>
</file>

<file path=customXml/itemProps4.xml><?xml version="1.0" encoding="utf-8"?>
<ds:datastoreItem xmlns:ds="http://schemas.openxmlformats.org/officeDocument/2006/customXml" ds:itemID="{0F13C0F7-3A54-4521-8822-FF65FC9BD9D0}">
  <ds:schemaRefs>
    <ds:schemaRef ds:uri="http://schemas.microsoft.com/sharepoint/events"/>
  </ds:schemaRefs>
</ds:datastoreItem>
</file>

<file path=customXml/itemProps5.xml><?xml version="1.0" encoding="utf-8"?>
<ds:datastoreItem xmlns:ds="http://schemas.openxmlformats.org/officeDocument/2006/customXml" ds:itemID="{E7E4FE20-90BF-495C-8418-A29908B4B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523ce-dede-483e-883a-2d83261080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E2D443DB-53ED-49B5-893A-4803F158F703}">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RMCF Presentation - November 2014</Template>
  <TotalTime>7925</TotalTime>
  <Words>2708</Words>
  <Application>Microsoft Office PowerPoint</Application>
  <PresentationFormat>On-screen Show (4:3)</PresentationFormat>
  <Paragraphs>644</Paragraphs>
  <Slides>15</Slides>
  <Notes>5</Notes>
  <HiddenSlides>0</HiddenSlides>
  <MMClips>0</MMClips>
  <ScaleCrop>false</ScaleCrop>
  <HeadingPairs>
    <vt:vector size="8" baseType="variant">
      <vt:variant>
        <vt:lpstr>Fonts Used</vt:lpstr>
      </vt:variant>
      <vt:variant>
        <vt:i4>7</vt:i4>
      </vt:variant>
      <vt:variant>
        <vt:lpstr>Theme</vt:lpstr>
      </vt:variant>
      <vt:variant>
        <vt:i4>12</vt:i4>
      </vt:variant>
      <vt:variant>
        <vt:lpstr>Embedded OLE Servers</vt:lpstr>
      </vt:variant>
      <vt:variant>
        <vt:i4>1</vt:i4>
      </vt:variant>
      <vt:variant>
        <vt:lpstr>Slide Titles</vt:lpstr>
      </vt:variant>
      <vt:variant>
        <vt:i4>15</vt:i4>
      </vt:variant>
    </vt:vector>
  </HeadingPairs>
  <TitlesOfParts>
    <vt:vector size="35" baseType="lpstr">
      <vt:lpstr>Arial</vt:lpstr>
      <vt:lpstr>Arial Black</vt:lpstr>
      <vt:lpstr>Calibri</vt:lpstr>
      <vt:lpstr>Calibri Light</vt:lpstr>
      <vt:lpstr>Courier New</vt:lpstr>
      <vt:lpstr>Times New Roman</vt:lpstr>
      <vt:lpstr>Wingdings</vt:lpstr>
      <vt:lpstr>Office Theme</vt:lpstr>
      <vt:lpstr>AEMO09</vt:lpstr>
      <vt:lpstr>2_AEMO Internal - White</vt:lpstr>
      <vt:lpstr>AEMO Internal - White</vt:lpstr>
      <vt:lpstr>3_AEMO Internal - White</vt:lpstr>
      <vt:lpstr>1_AEMO Internal - White</vt:lpstr>
      <vt:lpstr>2_Office Theme</vt:lpstr>
      <vt:lpstr>3_Office Theme</vt:lpstr>
      <vt:lpstr>4_Office Theme</vt:lpstr>
      <vt:lpstr>5_Office Theme</vt:lpstr>
      <vt:lpstr>1_Office Theme</vt:lpstr>
      <vt:lpstr>6_Office Theme</vt:lpstr>
      <vt:lpstr>Visio</vt:lpstr>
      <vt:lpstr>PROGRAM CONSULTATIVE FORUM Meeting pack</vt:lpstr>
      <vt:lpstr>Power of Choice PROGRAM UPDATE</vt:lpstr>
      <vt:lpstr>Actions from previous meeting</vt:lpstr>
      <vt:lpstr>Actions from previous meeting</vt:lpstr>
      <vt:lpstr>AEMO Program Update</vt:lpstr>
      <vt:lpstr>AEMO Program Update</vt:lpstr>
      <vt:lpstr>Industry Issues Register</vt:lpstr>
      <vt:lpstr>Watching briefs</vt:lpstr>
      <vt:lpstr>PowerPoint Presentation</vt:lpstr>
      <vt:lpstr>PowerPoint Presentation</vt:lpstr>
      <vt:lpstr>PowerPoint Presentation</vt:lpstr>
      <vt:lpstr>   Power of Choice Milestones  </vt:lpstr>
      <vt:lpstr>PoC - Program Overview Version history</vt:lpstr>
      <vt:lpstr>PowerPoint Presentation</vt:lpstr>
      <vt:lpstr>Forward Meeting Plan</vt:lpstr>
    </vt:vector>
  </TitlesOfParts>
  <Company>AEMO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CONSULTATIVE FORUM Meeting pack</dc:title>
  <dc:creator>Tania Bagnato</dc:creator>
  <cp:lastModifiedBy>Hyma Vulpala</cp:lastModifiedBy>
  <cp:revision>522</cp:revision>
  <cp:lastPrinted>2016-11-23T02:56:10Z</cp:lastPrinted>
  <dcterms:created xsi:type="dcterms:W3CDTF">2014-11-05T02:16:53Z</dcterms:created>
  <dcterms:modified xsi:type="dcterms:W3CDTF">2017-09-04T07:40:17Z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0x0101009BE89D58CAF0934CA32A20BCFFD353DC00DDEC116C19245B4398932FF2C50DC75A</vt:lpwstr>
  </property>
  <property fmtid="{D5CDD505-2E9C-101B-9397-08002B2CF9AE}" pid="3" name="_dlc_DocIdItemGuid">
    <vt:lpwstr>5600b490-23a7-44d2-b123-e516895302bd</vt:lpwstr>
  </property>
  <property fmtid="{D5CDD505-2E9C-101B-9397-08002B2CF9AE}" pid="4" name="AEMODocumentType">
    <vt:lpwstr>1;#Operational Record|859762f2-4462-42eb-9744-c955c7e2c540</vt:lpwstr>
  </property>
  <property fmtid="{D5CDD505-2E9C-101B-9397-08002B2CF9AE}" pid="5" name="AEMOKeywords">
    <vt:lpwstr/>
  </property>
</Properties>
</file>