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  <p:sldMasterId id="2147483694" r:id="rId9"/>
    <p:sldMasterId id="2147483705" r:id="rId10"/>
    <p:sldMasterId id="2147483728" r:id="rId11"/>
    <p:sldMasterId id="2147483739" r:id="rId12"/>
    <p:sldMasterId id="2147483762" r:id="rId13"/>
    <p:sldMasterId id="2147483770" r:id="rId14"/>
    <p:sldMasterId id="2147483778" r:id="rId15"/>
    <p:sldMasterId id="2147483798" r:id="rId16"/>
    <p:sldMasterId id="2147483806" r:id="rId17"/>
    <p:sldMasterId id="2147483814" r:id="rId18"/>
  </p:sldMasterIdLst>
  <p:notesMasterIdLst>
    <p:notesMasterId r:id="rId44"/>
  </p:notesMasterIdLst>
  <p:handoutMasterIdLst>
    <p:handoutMasterId r:id="rId45"/>
  </p:handoutMasterIdLst>
  <p:sldIdLst>
    <p:sldId id="256" r:id="rId19"/>
    <p:sldId id="481" r:id="rId20"/>
    <p:sldId id="502" r:id="rId21"/>
    <p:sldId id="524" r:id="rId22"/>
    <p:sldId id="525" r:id="rId23"/>
    <p:sldId id="513" r:id="rId24"/>
    <p:sldId id="516" r:id="rId25"/>
    <p:sldId id="514" r:id="rId26"/>
    <p:sldId id="515" r:id="rId27"/>
    <p:sldId id="527" r:id="rId28"/>
    <p:sldId id="526" r:id="rId29"/>
    <p:sldId id="520" r:id="rId30"/>
    <p:sldId id="517" r:id="rId31"/>
    <p:sldId id="518" r:id="rId32"/>
    <p:sldId id="519" r:id="rId33"/>
    <p:sldId id="521" r:id="rId34"/>
    <p:sldId id="487" r:id="rId35"/>
    <p:sldId id="498" r:id="rId36"/>
    <p:sldId id="522" r:id="rId37"/>
    <p:sldId id="510" r:id="rId38"/>
    <p:sldId id="511" r:id="rId39"/>
    <p:sldId id="508" r:id="rId40"/>
    <p:sldId id="512" r:id="rId41"/>
    <p:sldId id="495" r:id="rId42"/>
    <p:sldId id="497" r:id="rId4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95171" autoAdjust="0"/>
  </p:normalViewPr>
  <p:slideViewPr>
    <p:cSldViewPr>
      <p:cViewPr varScale="1">
        <p:scale>
          <a:sx n="70" d="100"/>
          <a:sy n="70" d="100"/>
        </p:scale>
        <p:origin x="9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7.xml"/><Relationship Id="rId18" Type="http://schemas.openxmlformats.org/officeDocument/2006/relationships/slideMaster" Target="slideMasters/slideMaster12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August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August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August 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22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1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August 17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1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5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3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8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08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97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5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4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22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0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43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8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777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57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1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9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9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0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11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4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31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59559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5243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59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036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460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4131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2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67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80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48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95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9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006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53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204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4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23/08/2017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.vsd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1.vsd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" TargetMode="Externa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emo.com.au/Stakeholder-Consultation/Consultations/Power-of-Choice-B2B-consultation-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PROGRAM CONSULTATIVE FORUM</a:t>
            </a:r>
            <a:br>
              <a:rPr lang="en-AU" b="1" dirty="0" smtClean="0"/>
            </a:br>
            <a:r>
              <a:rPr lang="en-AU" b="1" dirty="0" smtClean="0"/>
              <a:t>Meeting pack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 smtClean="0"/>
              <a:t>DATE:</a:t>
            </a:r>
            <a:r>
              <a:rPr lang="en-AU" sz="1200" dirty="0" smtClean="0"/>
              <a:t>		Thursday 24 August 2017</a:t>
            </a:r>
          </a:p>
          <a:p>
            <a:r>
              <a:rPr lang="en-AU" sz="1200" b="1" dirty="0" smtClean="0"/>
              <a:t>TIME</a:t>
            </a:r>
            <a:r>
              <a:rPr lang="en-AU" sz="1200" dirty="0" smtClean="0"/>
              <a:t>:  		</a:t>
            </a:r>
            <a:r>
              <a:rPr lang="en-AU" sz="1200" dirty="0" smtClean="0"/>
              <a:t>10.00 </a:t>
            </a:r>
            <a:r>
              <a:rPr lang="en-AU" sz="1200" dirty="0"/>
              <a:t>A</a:t>
            </a:r>
            <a:r>
              <a:rPr lang="en-AU" sz="1200" dirty="0" smtClean="0"/>
              <a:t>M – 1.00 PM (AEST)</a:t>
            </a:r>
          </a:p>
          <a:p>
            <a:r>
              <a:rPr lang="en-AU" sz="1200" b="1" dirty="0" smtClean="0"/>
              <a:t>VENUE: </a:t>
            </a:r>
            <a:r>
              <a:rPr lang="en-AU" sz="1200" dirty="0" smtClean="0"/>
              <a:t>		AEMO OFFICES; MEL, SYD, ADE, BRI </a:t>
            </a:r>
          </a:p>
          <a:p>
            <a:r>
              <a:rPr lang="en-AU" sz="1200" b="1" dirty="0" smtClean="0"/>
              <a:t>TELECONFERENCE:</a:t>
            </a:r>
            <a:r>
              <a:rPr lang="en-AU" sz="1200" dirty="0" smtClean="0"/>
              <a:t>	DIAL IN: 1800 055 132; PIN: 35565358 </a:t>
            </a:r>
          </a:p>
          <a:p>
            <a:r>
              <a:rPr lang="en-AU" sz="1200" b="1" dirty="0" smtClean="0"/>
              <a:t>CONTACT:	</a:t>
            </a:r>
            <a:r>
              <a:rPr lang="en-AU" sz="1200" dirty="0" smtClean="0"/>
              <a:t>	</a:t>
            </a:r>
            <a:r>
              <a:rPr lang="en-AU" sz="1200" u="sng" dirty="0" smtClean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Contingency planning update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079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Contingency planning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6149"/>
            <a:ext cx="8784976" cy="49911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sz="2200" dirty="0" smtClean="0"/>
              <a:t>RWG meeting held on 18 August – key outcomes: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AEMO </a:t>
            </a:r>
            <a:r>
              <a:rPr lang="en-AU" sz="2000" dirty="0" smtClean="0"/>
              <a:t>to establish </a:t>
            </a:r>
            <a:r>
              <a:rPr lang="en-AU" sz="2000" dirty="0"/>
              <a:t>a Contingency Planning Working Group (CPWG)</a:t>
            </a:r>
          </a:p>
          <a:p>
            <a:pPr lvl="2">
              <a:spcBef>
                <a:spcPts val="600"/>
              </a:spcBef>
            </a:pPr>
            <a:r>
              <a:rPr lang="en-AU" sz="1800" dirty="0" smtClean="0"/>
              <a:t>CPWG will identify industry scenarios, triggers and actions and develop an industry </a:t>
            </a:r>
            <a:r>
              <a:rPr lang="en-AU" sz="1800" dirty="0"/>
              <a:t>contingency </a:t>
            </a:r>
            <a:r>
              <a:rPr lang="en-AU" sz="1800" dirty="0" smtClean="0"/>
              <a:t>plan which forma part of the POC Market Readiness Strategy</a:t>
            </a:r>
          </a:p>
          <a:p>
            <a:pPr lvl="2">
              <a:spcBef>
                <a:spcPts val="600"/>
              </a:spcBef>
            </a:pPr>
            <a:r>
              <a:rPr lang="en-AU" sz="1800" dirty="0"/>
              <a:t>CPWG will be a </a:t>
            </a:r>
            <a:r>
              <a:rPr lang="en-AU" sz="1800" dirty="0" smtClean="0"/>
              <a:t>sub-working group </a:t>
            </a:r>
            <a:r>
              <a:rPr lang="en-AU" sz="1800" dirty="0"/>
              <a:t>comprised of </a:t>
            </a:r>
            <a:r>
              <a:rPr lang="en-AU" sz="1800" dirty="0" smtClean="0"/>
              <a:t>RWG reps</a:t>
            </a:r>
            <a:endParaRPr lang="en-AU" sz="1800" dirty="0"/>
          </a:p>
          <a:p>
            <a:pPr lvl="2">
              <a:spcBef>
                <a:spcPts val="600"/>
              </a:spcBef>
            </a:pPr>
            <a:r>
              <a:rPr lang="en-AU" sz="1800" dirty="0" smtClean="0"/>
              <a:t>Draft </a:t>
            </a:r>
            <a:r>
              <a:rPr lang="en-AU" sz="1800" dirty="0"/>
              <a:t>CPWG Terms of </a:t>
            </a:r>
            <a:r>
              <a:rPr lang="en-AU" sz="1800" dirty="0" smtClean="0"/>
              <a:t>Reference have been circulated, </a:t>
            </a:r>
            <a:r>
              <a:rPr lang="en-AU" sz="1800" dirty="0"/>
              <a:t>including </a:t>
            </a:r>
            <a:r>
              <a:rPr lang="en-AU" sz="1800" dirty="0" smtClean="0"/>
              <a:t>an upcoming </a:t>
            </a:r>
            <a:r>
              <a:rPr lang="en-AU" sz="1800" dirty="0"/>
              <a:t>meeting schedule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100" dirty="0" smtClean="0"/>
              <a:t>AEMO </a:t>
            </a:r>
            <a:r>
              <a:rPr lang="en-AU" sz="2100" dirty="0"/>
              <a:t>has </a:t>
            </a:r>
            <a:r>
              <a:rPr lang="en-AU" sz="2100" dirty="0" smtClean="0"/>
              <a:t>circulated an initial list of high-level scenarios</a:t>
            </a:r>
            <a:endParaRPr lang="en-AU" sz="2100" dirty="0"/>
          </a:p>
          <a:p>
            <a:pPr lvl="2">
              <a:spcBef>
                <a:spcPts val="600"/>
              </a:spcBef>
            </a:pPr>
            <a:r>
              <a:rPr lang="en-AU" sz="1800" dirty="0" smtClean="0"/>
              <a:t>RWG feedback </a:t>
            </a:r>
            <a:r>
              <a:rPr lang="en-AU" sz="1800" dirty="0"/>
              <a:t>requested by 24 August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2100" dirty="0" smtClean="0"/>
              <a:t>Next </a:t>
            </a:r>
            <a:r>
              <a:rPr lang="en-AU" sz="2100" dirty="0"/>
              <a:t>steps</a:t>
            </a:r>
            <a:r>
              <a:rPr lang="en-AU" sz="2100" dirty="0" smtClean="0"/>
              <a:t>:</a:t>
            </a:r>
          </a:p>
          <a:p>
            <a:pPr lvl="2">
              <a:spcBef>
                <a:spcPts val="600"/>
              </a:spcBef>
            </a:pPr>
            <a:r>
              <a:rPr lang="en-AU" sz="1800" dirty="0"/>
              <a:t>CPWG will meet on 29 August to review </a:t>
            </a:r>
            <a:r>
              <a:rPr lang="en-AU" sz="1800" dirty="0" smtClean="0"/>
              <a:t>the initial </a:t>
            </a:r>
            <a:r>
              <a:rPr lang="en-AU" sz="1800" dirty="0"/>
              <a:t>list of </a:t>
            </a:r>
            <a:r>
              <a:rPr lang="en-AU" sz="1800" dirty="0" smtClean="0"/>
              <a:t>scenarios</a:t>
            </a:r>
          </a:p>
          <a:p>
            <a:pPr lvl="2">
              <a:spcBef>
                <a:spcPts val="600"/>
              </a:spcBef>
            </a:pPr>
            <a:r>
              <a:rPr lang="en-AU" sz="1800" dirty="0" smtClean="0"/>
              <a:t>CPWG to finalise the industry contingency plan by end September</a:t>
            </a:r>
            <a:endParaRPr lang="en-AU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AU" sz="2100" dirty="0"/>
          </a:p>
          <a:p>
            <a:pPr lvl="1"/>
            <a:endParaRPr lang="en-AU" dirty="0"/>
          </a:p>
          <a:p>
            <a:pPr marL="363538" lvl="1" indent="0">
              <a:buNone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610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August Readiness Report Summary</a:t>
            </a:r>
          </a:p>
        </p:txBody>
      </p:sp>
    </p:spTree>
    <p:extLst>
      <p:ext uri="{BB962C8B-B14F-4D97-AF65-F5344CB8AC3E}">
        <p14:creationId xmlns:p14="http://schemas.microsoft.com/office/powerpoint/2010/main" val="21107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AUGUST 2017 READINESS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Summary:</a:t>
            </a:r>
            <a:endParaRPr lang="en-AU" b="1" dirty="0"/>
          </a:p>
          <a:p>
            <a:r>
              <a:rPr lang="en-AU" dirty="0" smtClean="0"/>
              <a:t>Project status remains amber in August 2017:</a:t>
            </a:r>
          </a:p>
          <a:p>
            <a:pPr lvl="1"/>
            <a:r>
              <a:rPr lang="en-AU" dirty="0" smtClean="0"/>
              <a:t>Status of “</a:t>
            </a:r>
            <a:r>
              <a:rPr lang="en-AU" b="1" dirty="0" smtClean="0">
                <a:solidFill>
                  <a:schemeClr val="accent1"/>
                </a:solidFill>
              </a:rPr>
              <a:t>at risk</a:t>
            </a:r>
            <a:r>
              <a:rPr lang="en-AU" dirty="0" smtClean="0"/>
              <a:t>” of achieving project deliverables on schedule.</a:t>
            </a:r>
          </a:p>
          <a:p>
            <a:pPr lvl="1"/>
            <a:r>
              <a:rPr lang="en-AU" dirty="0" smtClean="0"/>
              <a:t>Progress increased to approximately </a:t>
            </a:r>
            <a:r>
              <a:rPr lang="en-AU" b="1" dirty="0" smtClean="0"/>
              <a:t>50%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Risk rating remains at “</a:t>
            </a:r>
            <a:r>
              <a:rPr lang="en-AU" b="1" dirty="0" smtClean="0">
                <a:solidFill>
                  <a:schemeClr val="accent1"/>
                </a:solidFill>
              </a:rPr>
              <a:t>Medium</a:t>
            </a:r>
            <a:r>
              <a:rPr lang="en-AU" dirty="0" smtClean="0"/>
              <a:t>”.</a:t>
            </a:r>
          </a:p>
          <a:p>
            <a:r>
              <a:rPr lang="en-AU" dirty="0" smtClean="0"/>
              <a:t>Participant categories:</a:t>
            </a:r>
          </a:p>
          <a:p>
            <a:pPr lvl="1"/>
            <a:r>
              <a:rPr lang="en-AU" dirty="0" smtClean="0"/>
              <a:t>Retailer</a:t>
            </a:r>
            <a:r>
              <a:rPr lang="en-AU" dirty="0"/>
              <a:t> </a:t>
            </a:r>
            <a:r>
              <a:rPr lang="en-AU" dirty="0" smtClean="0"/>
              <a:t>and Distributors are mainly reporting green (“within scheduled”) or amber (“at risk”) with a medium or high risk rating.</a:t>
            </a:r>
          </a:p>
          <a:p>
            <a:pPr lvl="1"/>
            <a:r>
              <a:rPr lang="en-AU" dirty="0"/>
              <a:t>Meter </a:t>
            </a:r>
            <a:r>
              <a:rPr lang="en-AU" dirty="0" smtClean="0"/>
              <a:t>Providers, Meter </a:t>
            </a:r>
            <a:r>
              <a:rPr lang="en-AU" dirty="0"/>
              <a:t>Data Providers </a:t>
            </a:r>
            <a:r>
              <a:rPr lang="en-AU" dirty="0" smtClean="0"/>
              <a:t>mainly reporting green or amber with a medium risk rating.</a:t>
            </a:r>
          </a:p>
          <a:p>
            <a:pPr lvl="1"/>
            <a:r>
              <a:rPr lang="en-AU" dirty="0" smtClean="0"/>
              <a:t>Prospective Metering Coordinators mainly reporting green or amber, with one reporting red (“not within schedule”) due to IT vendor delays.</a:t>
            </a:r>
          </a:p>
          <a:p>
            <a:pPr lvl="1"/>
            <a:r>
              <a:rPr lang="en-AU" dirty="0" smtClean="0"/>
              <a:t>Prospective Embedded Network Managers mainly reporting amber, with two reporting red due to running behind their planned schedules and uncertainty associated with different jurisdictional treatments of embedded networks.</a:t>
            </a:r>
          </a:p>
          <a:p>
            <a:pPr lvl="1"/>
            <a:r>
              <a:rPr lang="en-AU" dirty="0" smtClean="0"/>
              <a:t>AEMO overall reporting green with a medium risk rating.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1613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AUGUST </a:t>
            </a:r>
            <a:r>
              <a:rPr lang="en-AU" dirty="0"/>
              <a:t>2017 READINESS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Highlighted risks:</a:t>
            </a:r>
            <a:endParaRPr lang="en-AU" b="1" dirty="0"/>
          </a:p>
          <a:p>
            <a:r>
              <a:rPr lang="en-AU" dirty="0" smtClean="0"/>
              <a:t>Amber progress status relates primarily to constrained timelines for delivery:</a:t>
            </a:r>
          </a:p>
          <a:p>
            <a:pPr lvl="1"/>
            <a:r>
              <a:rPr lang="en-AU" dirty="0" smtClean="0"/>
              <a:t>Compressed timeframes for system design, build and testing.</a:t>
            </a:r>
          </a:p>
          <a:p>
            <a:pPr lvl="1"/>
            <a:r>
              <a:rPr lang="en-AU" dirty="0" smtClean="0"/>
              <a:t>Compressed timeframes for registration and accreditation – including e-hub accreditation.</a:t>
            </a:r>
          </a:p>
          <a:p>
            <a:r>
              <a:rPr lang="en-AU" dirty="0" smtClean="0"/>
              <a:t>Issue contributing to the Medium risk rating include:</a:t>
            </a:r>
          </a:p>
          <a:p>
            <a:pPr lvl="1"/>
            <a:r>
              <a:rPr lang="en-AU" dirty="0"/>
              <a:t>Number and complexity of commercial arrangements to be updated</a:t>
            </a:r>
            <a:r>
              <a:rPr lang="en-AU" dirty="0" smtClean="0"/>
              <a:t>.</a:t>
            </a:r>
          </a:p>
          <a:p>
            <a:pPr lvl="2"/>
            <a:r>
              <a:rPr lang="en-AU" dirty="0" smtClean="0"/>
              <a:t>A staged approach to transition is being examined </a:t>
            </a:r>
            <a:r>
              <a:rPr lang="en-AU" dirty="0"/>
              <a:t>investigated by the </a:t>
            </a:r>
            <a:r>
              <a:rPr lang="en-AU" dirty="0" smtClean="0"/>
              <a:t>ITCFG.</a:t>
            </a:r>
            <a:endParaRPr lang="en-AU" dirty="0"/>
          </a:p>
          <a:p>
            <a:pPr lvl="1"/>
            <a:r>
              <a:rPr lang="en-AU" dirty="0" smtClean="0"/>
              <a:t>Lack of alignment across industry processes </a:t>
            </a:r>
            <a:r>
              <a:rPr lang="en-AU" dirty="0"/>
              <a:t>including faults and emergency </a:t>
            </a:r>
            <a:r>
              <a:rPr lang="en-AU" dirty="0" smtClean="0"/>
              <a:t>processes. </a:t>
            </a:r>
          </a:p>
          <a:p>
            <a:pPr lvl="2"/>
            <a:r>
              <a:rPr lang="en-AU" dirty="0" smtClean="0"/>
              <a:t>Participants are actively engaging with each other to discuss and align B2B processes. </a:t>
            </a:r>
          </a:p>
          <a:p>
            <a:pPr lvl="2"/>
            <a:r>
              <a:rPr lang="en-AU" dirty="0" smtClean="0"/>
              <a:t>Faults and emergency processes now clarified across most jurisdictions.</a:t>
            </a:r>
          </a:p>
          <a:p>
            <a:pPr lvl="2"/>
            <a:r>
              <a:rPr lang="en-AU" dirty="0" smtClean="0"/>
              <a:t>Market Trial commences on 21 August.</a:t>
            </a:r>
          </a:p>
          <a:p>
            <a:pPr lvl="1"/>
            <a:r>
              <a:rPr lang="en-AU" dirty="0"/>
              <a:t>Lack of clarity on jurisdictional safety </a:t>
            </a:r>
            <a:r>
              <a:rPr lang="en-AU" dirty="0" smtClean="0"/>
              <a:t>regulations</a:t>
            </a:r>
            <a:r>
              <a:rPr lang="en-AU" dirty="0"/>
              <a:t>. </a:t>
            </a:r>
            <a:endParaRPr lang="en-AU" dirty="0" smtClean="0"/>
          </a:p>
          <a:p>
            <a:pPr lvl="2"/>
            <a:r>
              <a:rPr lang="en-AU" dirty="0" smtClean="0"/>
              <a:t>Participants </a:t>
            </a:r>
            <a:r>
              <a:rPr lang="en-AU" dirty="0"/>
              <a:t>are actively engaging with jurisdictional safety </a:t>
            </a:r>
            <a:r>
              <a:rPr lang="en-AU" dirty="0" smtClean="0"/>
              <a:t>regulators.</a:t>
            </a:r>
            <a:endParaRPr lang="en-AU" dirty="0"/>
          </a:p>
          <a:p>
            <a:pPr lvl="1"/>
            <a:r>
              <a:rPr lang="en-AU" dirty="0" smtClean="0"/>
              <a:t>Concerns regarding other participants’ readiness.</a:t>
            </a:r>
          </a:p>
          <a:p>
            <a:pPr lvl="2"/>
            <a:r>
              <a:rPr lang="en-AU" dirty="0"/>
              <a:t>Contingency planning by the Readiness Working Group to commence in August.</a:t>
            </a:r>
          </a:p>
          <a:p>
            <a:pPr lvl="1"/>
            <a:r>
              <a:rPr lang="en-AU" dirty="0" smtClean="0"/>
              <a:t>Uncertainties in transition and cutover activities and the timing of cutover.  </a:t>
            </a:r>
          </a:p>
          <a:p>
            <a:pPr lvl="2"/>
            <a:r>
              <a:rPr lang="en-AU" dirty="0"/>
              <a:t>The draft Industry Transition and Cutover Plan </a:t>
            </a:r>
            <a:r>
              <a:rPr lang="en-AU" dirty="0" smtClean="0"/>
              <a:t>will be released for industry review and comment in late August.</a:t>
            </a:r>
          </a:p>
          <a:p>
            <a:pPr lvl="1"/>
            <a:r>
              <a:rPr lang="en-AU" dirty="0" smtClean="0"/>
              <a:t>Lack of clarity of treatment of embedded networks in Victoria.</a:t>
            </a:r>
          </a:p>
          <a:p>
            <a:pPr lvl="2"/>
            <a:r>
              <a:rPr lang="en-AU" dirty="0" smtClean="0"/>
              <a:t>Awaiting final approach from the Victorian government 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066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AUGUST </a:t>
            </a:r>
            <a:r>
              <a:rPr lang="en-AU" dirty="0"/>
              <a:t>2017 READINESS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Number of submissions:</a:t>
            </a:r>
          </a:p>
          <a:p>
            <a:r>
              <a:rPr lang="en-AU" dirty="0" smtClean="0"/>
              <a:t>47 reports received in total representing the following participant roles (increased from 44 in June):</a:t>
            </a:r>
          </a:p>
          <a:p>
            <a:pPr lvl="1"/>
            <a:r>
              <a:rPr lang="en-AU" dirty="0" smtClean="0"/>
              <a:t>23 retailers (increased from 22)</a:t>
            </a:r>
          </a:p>
          <a:p>
            <a:pPr lvl="1"/>
            <a:r>
              <a:rPr lang="en-AU" dirty="0" smtClean="0"/>
              <a:t>13 distribution businesses (includes initial MC, MP and MDP)</a:t>
            </a:r>
          </a:p>
          <a:p>
            <a:pPr lvl="1"/>
            <a:r>
              <a:rPr lang="en-AU" dirty="0" smtClean="0"/>
              <a:t>10 metering companies (MPD, MP) (increased from 9)</a:t>
            </a:r>
          </a:p>
          <a:p>
            <a:pPr lvl="1"/>
            <a:r>
              <a:rPr lang="en-AU" dirty="0" smtClean="0"/>
              <a:t>10 metering coordinators (MC) </a:t>
            </a:r>
            <a:r>
              <a:rPr lang="en-AU" dirty="0"/>
              <a:t>(increased from 9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7 embedded network manager (ENM) </a:t>
            </a:r>
            <a:r>
              <a:rPr lang="en-AU" dirty="0"/>
              <a:t>(increased from </a:t>
            </a:r>
            <a:r>
              <a:rPr lang="en-AU" dirty="0" smtClean="0"/>
              <a:t>5)</a:t>
            </a:r>
          </a:p>
          <a:p>
            <a:r>
              <a:rPr lang="en-AU" dirty="0" smtClean="0"/>
              <a:t>Approximately 13 retailers are not yet taking part in industry reporting</a:t>
            </a:r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r>
              <a:rPr lang="en-AU" sz="1400" i="1" dirty="0" smtClean="0"/>
              <a:t>Note that organisations can nominate for multiple roles and participants can submit combined reports (i.e. one report for two distribution businesses)</a:t>
            </a:r>
          </a:p>
          <a:p>
            <a:pPr marL="363538" lvl="1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1100" dirty="0" smtClean="0"/>
          </a:p>
        </p:txBody>
      </p:sp>
      <p:sp>
        <p:nvSpPr>
          <p:cNvPr id="4" name="Up Arrow 3"/>
          <p:cNvSpPr/>
          <p:nvPr/>
        </p:nvSpPr>
        <p:spPr>
          <a:xfrm>
            <a:off x="467412" y="1700808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Up Arrow 4"/>
          <p:cNvSpPr/>
          <p:nvPr/>
        </p:nvSpPr>
        <p:spPr>
          <a:xfrm>
            <a:off x="875250" y="3591257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Up Arrow 5"/>
          <p:cNvSpPr/>
          <p:nvPr/>
        </p:nvSpPr>
        <p:spPr>
          <a:xfrm>
            <a:off x="875250" y="4075473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Up Arrow 6"/>
          <p:cNvSpPr/>
          <p:nvPr/>
        </p:nvSpPr>
        <p:spPr>
          <a:xfrm>
            <a:off x="875250" y="4501059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Up Arrow 7"/>
          <p:cNvSpPr/>
          <p:nvPr/>
        </p:nvSpPr>
        <p:spPr>
          <a:xfrm>
            <a:off x="875250" y="2511161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Left-Right Arrow 9"/>
          <p:cNvSpPr/>
          <p:nvPr/>
        </p:nvSpPr>
        <p:spPr>
          <a:xfrm>
            <a:off x="875250" y="2997360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Down Arrow 10"/>
          <p:cNvSpPr/>
          <p:nvPr/>
        </p:nvSpPr>
        <p:spPr>
          <a:xfrm>
            <a:off x="467412" y="4941168"/>
            <a:ext cx="21813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032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Issue and Risk Log</a:t>
            </a:r>
          </a:p>
        </p:txBody>
      </p:sp>
    </p:spTree>
    <p:extLst>
      <p:ext uri="{BB962C8B-B14F-4D97-AF65-F5344CB8AC3E}">
        <p14:creationId xmlns:p14="http://schemas.microsoft.com/office/powerpoint/2010/main" val="18058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Issues 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b="1" dirty="0" smtClean="0"/>
              <a:t>System cut-over:</a:t>
            </a:r>
            <a:endParaRPr lang="en-AU" sz="1600" b="1" dirty="0"/>
          </a:p>
          <a:p>
            <a:pPr lvl="0"/>
            <a:r>
              <a:rPr lang="en-AU" sz="1600" dirty="0" smtClean="0"/>
              <a:t>Industry raised an issue for discussion:</a:t>
            </a:r>
            <a:endParaRPr lang="en-AU" sz="1600" dirty="0"/>
          </a:p>
          <a:p>
            <a:pPr lvl="1"/>
            <a:r>
              <a:rPr lang="en-AU" sz="1600" dirty="0" smtClean="0"/>
              <a:t>Current assumptions are that the existing market arrangements and systems will cease to operate on Thursday 30 November, </a:t>
            </a:r>
            <a:r>
              <a:rPr lang="en-AU" sz="1600" dirty="0"/>
              <a:t>n</a:t>
            </a:r>
            <a:r>
              <a:rPr lang="en-AU" sz="1600" dirty="0" smtClean="0"/>
              <a:t>ew arrangements (Rules, Procedures etc.) will commence morning of Friday 1</a:t>
            </a:r>
            <a:r>
              <a:rPr lang="en-AU" sz="1600" baseline="30000" dirty="0" smtClean="0"/>
              <a:t>st</a:t>
            </a:r>
            <a:r>
              <a:rPr lang="en-AU" sz="1600" dirty="0" smtClean="0"/>
              <a:t> December.</a:t>
            </a:r>
          </a:p>
          <a:p>
            <a:pPr lvl="1"/>
            <a:r>
              <a:rPr lang="en-AU" sz="1600" dirty="0" smtClean="0"/>
              <a:t>In effect, an overnight cut-over.</a:t>
            </a:r>
          </a:p>
          <a:p>
            <a:r>
              <a:rPr lang="en-AU" sz="1600" dirty="0" smtClean="0"/>
              <a:t>Discussion:</a:t>
            </a:r>
          </a:p>
          <a:p>
            <a:pPr lvl="1"/>
            <a:r>
              <a:rPr lang="en-AU" sz="1600" dirty="0" smtClean="0"/>
              <a:t>Participants have advised a range of systems outage timings spanning from 12 to 48+ hours.</a:t>
            </a:r>
          </a:p>
          <a:p>
            <a:pPr lvl="1"/>
            <a:r>
              <a:rPr lang="en-AU" sz="1600" dirty="0" smtClean="0"/>
              <a:t>Participants raised impacts to month end processes.</a:t>
            </a:r>
            <a:endParaRPr lang="en-AU" sz="1600" dirty="0"/>
          </a:p>
          <a:p>
            <a:pPr marL="0" lvl="0" indent="0">
              <a:buNone/>
            </a:pPr>
            <a:endParaRPr lang="en-AU" sz="1600" b="1" dirty="0"/>
          </a:p>
          <a:p>
            <a:pPr marL="0" lvl="0" indent="0">
              <a:buNone/>
            </a:pPr>
            <a:r>
              <a:rPr lang="en-AU" sz="1600" b="1" dirty="0" smtClean="0"/>
              <a:t>Actions taken:</a:t>
            </a:r>
            <a:endParaRPr lang="en-AU" sz="1600" b="1" dirty="0"/>
          </a:p>
          <a:p>
            <a:r>
              <a:rPr lang="en-AU" sz="1600" dirty="0" smtClean="0"/>
              <a:t>AEMO / AER considering ‘letter of no action’ that may be required for weekend cutover approach. </a:t>
            </a:r>
          </a:p>
          <a:p>
            <a:r>
              <a:rPr lang="en-AU" sz="1600" dirty="0" smtClean="0"/>
              <a:t>AEMO expects that final mechanisms will be in place by end of September. 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7675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Watching briefs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r>
              <a:rPr lang="en-AU" sz="1600" b="1" dirty="0" smtClean="0"/>
              <a:t>Translation Tool</a:t>
            </a:r>
            <a:endParaRPr lang="en-AU" sz="1600" b="1" dirty="0"/>
          </a:p>
          <a:p>
            <a:pPr lvl="1"/>
            <a:r>
              <a:rPr lang="en-AU" sz="1600" dirty="0" smtClean="0"/>
              <a:t>Translation </a:t>
            </a:r>
            <a:r>
              <a:rPr lang="en-AU" sz="1600" dirty="0"/>
              <a:t>tool </a:t>
            </a:r>
            <a:r>
              <a:rPr lang="en-AU" sz="1600" dirty="0" smtClean="0"/>
              <a:t>delivered to industry for testing </a:t>
            </a:r>
            <a:endParaRPr lang="en-AU" sz="1600" dirty="0"/>
          </a:p>
          <a:p>
            <a:pPr lvl="1"/>
            <a:r>
              <a:rPr lang="en-AU" sz="1600" dirty="0" smtClean="0"/>
              <a:t>It </a:t>
            </a:r>
            <a:r>
              <a:rPr lang="en-AU" sz="1600" dirty="0"/>
              <a:t>is reported to AEMO that the tool will be available to participants who may require it in time to support testing </a:t>
            </a:r>
            <a:r>
              <a:rPr lang="en-AU" sz="1600" dirty="0" smtClean="0"/>
              <a:t>cycle 2 of Market Trials</a:t>
            </a:r>
            <a:endParaRPr lang="en-AU" sz="1600" dirty="0"/>
          </a:p>
          <a:p>
            <a:endParaRPr lang="en-AU" sz="1600" dirty="0"/>
          </a:p>
          <a:p>
            <a:r>
              <a:rPr lang="en-AU" sz="1600" dirty="0" smtClean="0"/>
              <a:t>Proposed Decision framework (as circulated by Jemena) </a:t>
            </a:r>
          </a:p>
          <a:p>
            <a:pPr lvl="1"/>
            <a:r>
              <a:rPr lang="en-AU" sz="1400" dirty="0" smtClean="0"/>
              <a:t>Discussed at IEC – IEC supportive of actively engaging a B2B-WG member in early stages of process (during daily defect meetings for example) to expedite triage processes</a:t>
            </a:r>
          </a:p>
          <a:p>
            <a:pPr lvl="1"/>
            <a:r>
              <a:rPr lang="en-AU" sz="1400" dirty="0" smtClean="0"/>
              <a:t>IEC typically comfortable with SLAs for resolution, however noted not willing to meet regularly – therefore will provide some delegation to the B2B-WG</a:t>
            </a:r>
          </a:p>
          <a:p>
            <a:pPr lvl="1"/>
            <a:r>
              <a:rPr lang="en-AU" sz="1400" dirty="0" smtClean="0"/>
              <a:t>AEMO comfortable with providing SLAs around issue resolution for B2M and system related defects / issues</a:t>
            </a:r>
          </a:p>
          <a:p>
            <a:pPr lvl="1"/>
            <a:r>
              <a:rPr lang="en-AU" sz="1400" dirty="0" smtClean="0"/>
              <a:t>AEMO releasing an update on Wednesday 16 August –  intent is to include process in Test Plan</a:t>
            </a:r>
          </a:p>
          <a:p>
            <a:pPr lvl="1"/>
            <a:endParaRPr lang="en-AU" sz="1400" dirty="0"/>
          </a:p>
          <a:p>
            <a:pPr marL="0" indent="0">
              <a:buNone/>
            </a:pPr>
            <a:r>
              <a:rPr lang="en-AU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2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Program Schedule</a:t>
            </a:r>
          </a:p>
        </p:txBody>
      </p:sp>
    </p:spTree>
    <p:extLst>
      <p:ext uri="{BB962C8B-B14F-4D97-AF65-F5344CB8AC3E}">
        <p14:creationId xmlns:p14="http://schemas.microsoft.com/office/powerpoint/2010/main" val="42177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PROGRAM UPDATE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3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7187005" y="316996"/>
            <a:ext cx="381083" cy="6240870"/>
            <a:chOff x="6001443" y="316996"/>
            <a:chExt cx="381083" cy="624087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6001443" y="316996"/>
              <a:ext cx="381083" cy="14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6191985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V6.4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2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Aug 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B2B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2765" y="2478023"/>
            <a:ext cx="1030107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9897" y="2478023"/>
            <a:ext cx="89648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679520"/>
            <a:ext cx="2986241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762662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6019767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781585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762662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776496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22696" y="5762662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282634" y="4361572"/>
            <a:ext cx="80061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5281590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464192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376678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941779" y="4361573"/>
            <a:ext cx="1768938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&amp; Cut Over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920585"/>
            <a:ext cx="269695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5165388"/>
            <a:ext cx="2726040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5404456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67290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587493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518074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B2B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938173" y="3403594"/>
            <a:ext cx="20332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5006882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5006882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6278061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46281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1739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97283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 Planning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566382" y="3871458"/>
            <a:ext cx="318716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Phase 1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79743" y="4361572"/>
            <a:ext cx="38394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720870" y="4117946"/>
            <a:ext cx="44154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Phase 2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315250" y="4117946"/>
            <a:ext cx="70990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Trial – Phase 3</a:t>
            </a:r>
            <a:endParaRPr lang="en-AU" sz="5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4894531" y="356960"/>
            <a:ext cx="381083" cy="6010047"/>
            <a:chOff x="11630963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11630963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11825246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 – Readiness Work Stream</a:t>
            </a:r>
          </a:p>
          <a:p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V6.4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2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Aug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EN/MC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527645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432206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3072232" y="2370791"/>
            <a:ext cx="982744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Phase 1 Execution EN/MC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05966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8333" y="4332589"/>
            <a:ext cx="430887" cy="922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prstClr val="black"/>
                </a:solidFill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8333" y="5325609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prstClr val="black"/>
                </a:solidFill>
              </a:rPr>
              <a:t>Transition &amp; Cutover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54358" y="5693900"/>
            <a:ext cx="185339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Transition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-8333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800" b="1" dirty="0" smtClean="0">
                <a:solidFill>
                  <a:prstClr val="black"/>
                </a:solidFill>
              </a:rPr>
              <a:t>Industry Testing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Go-live date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17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89613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>
                <a:solidFill>
                  <a:srgbClr val="000000"/>
                </a:solidFill>
                <a:latin typeface="Arial Black" panose="020B0A04020102020204" pitchFamily="34" charset="0"/>
              </a:rPr>
              <a:t>10 </a:t>
            </a:r>
            <a:r>
              <a:rPr lang="en-AU" sz="525" smtClean="0">
                <a:solidFill>
                  <a:srgbClr val="000000"/>
                </a:solidFill>
                <a:latin typeface="Arial Black" panose="020B0A04020102020204" pitchFamily="34" charset="0"/>
              </a:rPr>
              <a:t>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WP2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Industry Test Planning B2B/Market Trial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2727" y="3046270"/>
            <a:ext cx="1098859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Phase 2 Execution B2B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4895412"/>
            <a:ext cx="805487" cy="28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Planning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895412"/>
            <a:ext cx="4706916" cy="280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prstClr val="white"/>
                </a:solidFill>
              </a:rPr>
              <a:t>Accreditation and Registration Period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957298" y="3423903"/>
            <a:ext cx="1515294" cy="140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Phase 3 Market Trial Execution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533689" y="5693900"/>
            <a:ext cx="542875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/>
                </a:solidFill>
              </a:rPr>
              <a:t>Transition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233628" y="5693900"/>
            <a:ext cx="1790575" cy="28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Heightened Support</a:t>
            </a:r>
            <a:endParaRPr lang="en-AU" sz="800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Transition &amp; Cutover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Industry Test Plan B2B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Readiness Reporting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4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6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72"/>
          <p:cNvSpPr>
            <a:spLocks noChangeArrowheads="1"/>
          </p:cNvSpPr>
          <p:nvPr/>
        </p:nvSpPr>
        <p:spPr bwMode="auto">
          <a:xfrm>
            <a:off x="4629754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16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Pre-Production system release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22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prstClr val="black"/>
                </a:solidFill>
                <a:latin typeface="Arial" panose="020B0604020202020204" pitchFamily="34" charset="0"/>
              </a:rPr>
              <a:t>EN/MC patch release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8248" y="2370791"/>
            <a:ext cx="1013984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>
                <a:solidFill>
                  <a:schemeClr val="bg1"/>
                </a:solidFill>
              </a:rPr>
              <a:t>Test </a:t>
            </a:r>
            <a:r>
              <a:rPr lang="en-AU" sz="800" dirty="0" smtClean="0">
                <a:solidFill>
                  <a:schemeClr val="bg1"/>
                </a:solidFill>
              </a:rPr>
              <a:t>Set-up</a:t>
            </a:r>
          </a:p>
          <a:p>
            <a:pPr algn="ctr"/>
            <a:r>
              <a:rPr lang="en-AU" sz="800" dirty="0" smtClean="0">
                <a:solidFill>
                  <a:schemeClr val="bg1"/>
                </a:solidFill>
              </a:rPr>
              <a:t>EN/MC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26341" y="5693900"/>
            <a:ext cx="614585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Cutover Planning</a:t>
            </a:r>
            <a:endParaRPr lang="en-AU" sz="7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4928282" y="534848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Draft Transition and cutover plan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Flowchart: Decision 73"/>
          <p:cNvSpPr>
            <a:spLocks noChangeArrowheads="1"/>
          </p:cNvSpPr>
          <p:nvPr/>
        </p:nvSpPr>
        <p:spPr bwMode="auto">
          <a:xfrm>
            <a:off x="5139145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568452" y="5348483"/>
            <a:ext cx="525196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29 Sep</a:t>
            </a:r>
            <a:endParaRPr lang="en-AU" sz="525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Transition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cutover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 review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Flowchart: Decision 73"/>
          <p:cNvSpPr>
            <a:spLocks noChangeArrowheads="1"/>
          </p:cNvSpPr>
          <p:nvPr/>
        </p:nvSpPr>
        <p:spPr bwMode="auto">
          <a:xfrm>
            <a:off x="5796860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69159" y="3046270"/>
            <a:ext cx="139412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82635" y="3475726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/>
                </a:solidFill>
              </a:rPr>
              <a:t>Outage Window</a:t>
            </a:r>
            <a:endParaRPr lang="en-AU" sz="6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4538659" y="2571235"/>
            <a:ext cx="471660" cy="2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Submit entry Criteria checklist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0" name="Flowchart: Decision 73"/>
          <p:cNvSpPr>
            <a:spLocks noChangeArrowheads="1"/>
          </p:cNvSpPr>
          <p:nvPr/>
        </p:nvSpPr>
        <p:spPr bwMode="auto">
          <a:xfrm>
            <a:off x="4740813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91" name="Straight Connector 90"/>
          <p:cNvCxnSpPr>
            <a:stCxn id="84" idx="2"/>
            <a:endCxn id="86" idx="0"/>
          </p:cNvCxnSpPr>
          <p:nvPr/>
        </p:nvCxnSpPr>
        <p:spPr>
          <a:xfrm flipH="1">
            <a:off x="4260750" y="3327070"/>
            <a:ext cx="378115" cy="1486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4869239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Commence Phase 3 Market Trials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Flowchart: Decision 73"/>
          <p:cNvSpPr>
            <a:spLocks noChangeArrowheads="1"/>
          </p:cNvSpPr>
          <p:nvPr/>
        </p:nvSpPr>
        <p:spPr bwMode="auto">
          <a:xfrm>
            <a:off x="499184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036447" y="1043667"/>
            <a:ext cx="34315" cy="21341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094956" y="5693900"/>
            <a:ext cx="128746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946012" y="5295710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/>
                </a:solidFill>
              </a:rPr>
              <a:t>System Cutover</a:t>
            </a:r>
            <a:endParaRPr lang="en-AU" sz="600" dirty="0" smtClean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99" idx="0"/>
          </p:cNvCxnSpPr>
          <p:nvPr/>
        </p:nvCxnSpPr>
        <p:spPr>
          <a:xfrm flipV="1">
            <a:off x="7159329" y="5561264"/>
            <a:ext cx="191091" cy="13263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72"/>
          <p:cNvSpPr>
            <a:spLocks noChangeArrowheads="1"/>
          </p:cNvSpPr>
          <p:nvPr/>
        </p:nvSpPr>
        <p:spPr bwMode="auto">
          <a:xfrm>
            <a:off x="1021366" y="4399242"/>
            <a:ext cx="61278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Qualification, registration &amp; accreditation checklists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Flowchart: Decision 73"/>
          <p:cNvSpPr>
            <a:spLocks noChangeArrowheads="1"/>
          </p:cNvSpPr>
          <p:nvPr/>
        </p:nvSpPr>
        <p:spPr bwMode="auto">
          <a:xfrm>
            <a:off x="133673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1613187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24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Second draft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Flowchart: Decision 73"/>
          <p:cNvSpPr>
            <a:spLocks noChangeArrowheads="1"/>
          </p:cNvSpPr>
          <p:nvPr/>
        </p:nvSpPr>
        <p:spPr bwMode="auto">
          <a:xfrm>
            <a:off x="1752396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09" name="Rectangle 72"/>
          <p:cNvSpPr>
            <a:spLocks noChangeArrowheads="1"/>
          </p:cNvSpPr>
          <p:nvPr/>
        </p:nvSpPr>
        <p:spPr bwMode="auto">
          <a:xfrm>
            <a:off x="2244912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Accreditation plan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Flowchart: Decision 73"/>
          <p:cNvSpPr>
            <a:spLocks noChangeArrowheads="1"/>
          </p:cNvSpPr>
          <p:nvPr/>
        </p:nvSpPr>
        <p:spPr bwMode="auto">
          <a:xfrm>
            <a:off x="2558301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11" name="Rectangle 72"/>
          <p:cNvSpPr>
            <a:spLocks noChangeArrowheads="1"/>
          </p:cNvSpPr>
          <p:nvPr/>
        </p:nvSpPr>
        <p:spPr bwMode="auto">
          <a:xfrm>
            <a:off x="2659019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9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Participant Information Session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" name="Flowchart: Decision 73"/>
          <p:cNvSpPr>
            <a:spLocks noChangeArrowheads="1"/>
          </p:cNvSpPr>
          <p:nvPr/>
        </p:nvSpPr>
        <p:spPr bwMode="auto">
          <a:xfrm>
            <a:off x="2702432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2433331" y="4717359"/>
            <a:ext cx="144198" cy="4598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743982" y="4738109"/>
            <a:ext cx="116087" cy="3350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72"/>
          <p:cNvSpPr>
            <a:spLocks noChangeArrowheads="1"/>
          </p:cNvSpPr>
          <p:nvPr/>
        </p:nvSpPr>
        <p:spPr bwMode="auto">
          <a:xfrm>
            <a:off x="6266641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31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Confirmation of registration and accreditation status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5" name="Flowchart: Decision 73"/>
          <p:cNvSpPr>
            <a:spLocks noChangeArrowheads="1"/>
          </p:cNvSpPr>
          <p:nvPr/>
        </p:nvSpPr>
        <p:spPr bwMode="auto">
          <a:xfrm>
            <a:off x="642326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26" name="Rectangle 72"/>
          <p:cNvSpPr>
            <a:spLocks noChangeArrowheads="1"/>
          </p:cNvSpPr>
          <p:nvPr/>
        </p:nvSpPr>
        <p:spPr bwMode="auto">
          <a:xfrm>
            <a:off x="4734604" y="312424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14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Commence daily meetings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8" name="Flowchart: Decision 73"/>
          <p:cNvSpPr>
            <a:spLocks noChangeArrowheads="1"/>
          </p:cNvSpPr>
          <p:nvPr/>
        </p:nvSpPr>
        <p:spPr bwMode="auto">
          <a:xfrm>
            <a:off x="4832252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29" name="Straight Connector 128"/>
          <p:cNvCxnSpPr>
            <a:stCxn id="88" idx="2"/>
          </p:cNvCxnSpPr>
          <p:nvPr/>
        </p:nvCxnSpPr>
        <p:spPr>
          <a:xfrm>
            <a:off x="4774489" y="2832166"/>
            <a:ext cx="0" cy="9671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26" idx="0"/>
          </p:cNvCxnSpPr>
          <p:nvPr/>
        </p:nvCxnSpPr>
        <p:spPr>
          <a:xfrm>
            <a:off x="4889551" y="3008516"/>
            <a:ext cx="80883" cy="1157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4735935" y="4399242"/>
            <a:ext cx="49054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16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E-Hub Certification screens released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4" name="Flowchart: Decision 73"/>
          <p:cNvSpPr>
            <a:spLocks noChangeArrowheads="1"/>
          </p:cNvSpPr>
          <p:nvPr/>
        </p:nvSpPr>
        <p:spPr bwMode="auto">
          <a:xfrm>
            <a:off x="494679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221201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Market Trial workbook complete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Flowchart: Decision 138"/>
          <p:cNvSpPr>
            <a:spLocks noChangeArrowheads="1"/>
          </p:cNvSpPr>
          <p:nvPr/>
        </p:nvSpPr>
        <p:spPr bwMode="auto">
          <a:xfrm>
            <a:off x="4472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140" name="Straight Connector 139"/>
          <p:cNvCxnSpPr>
            <a:endCxn id="135" idx="0"/>
          </p:cNvCxnSpPr>
          <p:nvPr/>
        </p:nvCxnSpPr>
        <p:spPr>
          <a:xfrm flipH="1">
            <a:off x="4425966" y="1035881"/>
            <a:ext cx="65135" cy="3088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495729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Cycle 1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536056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Cycle 2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11613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AU" sz="800" dirty="0" smtClean="0">
                <a:solidFill>
                  <a:prstClr val="black">
                    <a:lumMod val="50000"/>
                  </a:prstClr>
                </a:solidFill>
              </a:rPr>
              <a:t>Cycle 3</a:t>
            </a:r>
            <a:endParaRPr lang="en-AU" sz="600" dirty="0" smtClean="0">
              <a:solidFill>
                <a:prstClr val="black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93916"/>
              </p:ext>
            </p:extLst>
          </p:nvPr>
        </p:nvGraphicFramePr>
        <p:xfrm>
          <a:off x="206325" y="1122777"/>
          <a:ext cx="8758165" cy="528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Jun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Workbook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Jul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Jul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planning workshops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Trial daily meetings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releases updates systems into pre-production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E-Hub Certification screens released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cycle 1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 draft released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DNSPs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2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Trial cycle 2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accreditation confirmation status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3 concludes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Report released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Allowance for weekend system cutover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 Friday 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OOB Monday 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Dec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Heightened Support Period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Mar 18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Apr 18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8712472" y="49819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8296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60682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12472" y="60336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12472" y="370304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12472" y="389376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12472" y="412511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12472" y="455284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12472" y="433002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12472" y="47568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12472" y="3321604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712472" y="3098780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712472" y="3512326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12472" y="622088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350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 smtClean="0"/>
              <a:t>This table summarises the changes between the Program Overview as information changes or becomes available.</a:t>
            </a:r>
          </a:p>
          <a:p>
            <a:pPr lvl="2"/>
            <a:endParaRPr lang="en-AU" sz="1000" dirty="0" smtClean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 smtClean="0"/>
          </a:p>
          <a:p>
            <a:endParaRPr lang="en-AU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9" y="1548874"/>
          <a:ext cx="8496942" cy="5059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Version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Date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Amendments</a:t>
                      </a:r>
                      <a:endParaRPr lang="en-A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Increased AEMO’s “design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phase” to carry on until the end of consultation (1 Mar 17)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Altered WP 1 Procedure Change Process dates to accommodate additional four business days of consultation.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tracking; removed dates associated with B2B Procedures as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 result of B2B Framework Rule being published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02 Sep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with AEMO’s proposed dates (pending IEC approval)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Oct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terminology – added ‘6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month outlook’ for Procedure development / consultation processes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key dates in relation to AEMO WP2 Procedures and B2B Procedure development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/ consultation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key dates identified in Readiness strategy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Nov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dates for Fee Methodology consultation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Industry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and Transition and cut-over activities to commence earlier.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achieved milestones (Sep 15 – Nov 16)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4.8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 Jan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Fee Methodology timetable in accordance with AEMO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4.9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Feb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version control updates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prior to 3.5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meeting dates from Program overview (refer to the industry calendar publishes on 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2"/>
                        </a:rPr>
                        <a:t>www.aemo.com.au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a draft Readiness overview slide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Mar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Procedures Work stream outlook.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‘As Built’ package timeframes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Work Stream overview following RWG and ITWG (Apr 2017)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Test Box and extended Market Trial Box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May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 May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 Jul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Updates Tracking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 WP 3 / As Built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 dates amended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 work stream program overview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 Aug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7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24 Aug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98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2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124744"/>
            <a:ext cx="7858125" cy="501888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Risk Register Review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i="1" dirty="0" smtClean="0"/>
              <a:t>See attached Risk Register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7005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Forward Meeting Plan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351497"/>
              </p:ext>
            </p:extLst>
          </p:nvPr>
        </p:nvGraphicFramePr>
        <p:xfrm>
          <a:off x="4499992" y="1268760"/>
          <a:ext cx="4176464" cy="191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7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POC-PCF meeting dates</a:t>
                      </a:r>
                      <a:endParaRPr lang="en-AU" sz="16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  <a:endParaRPr lang="en-AU" sz="16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#12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24-Aug-17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12A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13-Sep-17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#13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28-Sep-17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#14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#15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57298"/>
            <a:ext cx="4248472" cy="4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Facilities: </a:t>
            </a:r>
          </a:p>
          <a:p>
            <a:r>
              <a:rPr lang="en-AU" sz="2000" dirty="0" smtClean="0"/>
              <a:t>Melbourne, Sydney, Brisbane, Adelaide offices</a:t>
            </a:r>
          </a:p>
          <a:p>
            <a:r>
              <a:rPr lang="en-AU" sz="2000" dirty="0" smtClean="0"/>
              <a:t>Video conference</a:t>
            </a:r>
          </a:p>
          <a:p>
            <a:r>
              <a:rPr lang="en-AU" sz="2000" dirty="0" smtClean="0"/>
              <a:t>Webinar (when required) </a:t>
            </a:r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7" name="Oval 6"/>
          <p:cNvSpPr/>
          <p:nvPr/>
        </p:nvSpPr>
        <p:spPr>
          <a:xfrm>
            <a:off x="107504" y="6309320"/>
            <a:ext cx="432048" cy="4320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Actions from previous meeting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72205"/>
              </p:ext>
            </p:extLst>
          </p:nvPr>
        </p:nvGraphicFramePr>
        <p:xfrm>
          <a:off x="107504" y="1196752"/>
          <a:ext cx="8856983" cy="53938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</a:t>
                      </a: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Owner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Comments/Outcomes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829">
                <a:tc rowSpan="1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circulate to all retailers draft’s T&amp;C’s (per 11.86.7 of the new Rules) and any associated publications that they are developing (for example a ‘Retailer Handbook’) with industry.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strike="sngStrike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lang="en-IE" sz="900" strike="noStrike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Aug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17</a:t>
                      </a:r>
                      <a:endParaRPr lang="en-IE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ActewAGL</a:t>
                      </a: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Releasing 18 August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90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Ausgrid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Releasing late next week (WC 14 Aug) or early week after (WC 21 Aug)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14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AusNet Services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Releasing next week (WC 14 Aug)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  <a:endParaRPr kumimoji="0" lang="en-IE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CitiPower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PC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Releasing next week (WC 14 Aug)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  <a:endParaRPr kumimoji="0" lang="en-IE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Endeavour Energy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Released draft for retailer review on 17 July</a:t>
                      </a: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Two retailers provided feedback.  Endeavour Energy is reviewing the feedback and will publish the final version by 1 September.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4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  <a:endParaRPr kumimoji="0" lang="en-IE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Energex &amp; Ergon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Will be circulating mid to late August.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Essential Energy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Releasing next week (WC 14 Aug)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  <a:endParaRPr kumimoji="0" lang="en-IE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Power Net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Working on these internally, expect to publish in late August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Jemena Networks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Jemena’s commercial area is having discussions with retailers and the draft is being released through that process between mid to end of August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  <a:endParaRPr kumimoji="0" lang="en-IE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TasNetworks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D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raft sent to retailers and will go to board next week (WV 14 Aug) for final sign off.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829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United Energy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Releasing 18 August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6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 Lead to report at next PCF on progress of testing. 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strike="sngStrike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 Jul 17</a:t>
                      </a: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 (ITWG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Lead)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Note: report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first days of market trial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66">
                <a:tc rowSpan="7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circulate to all retailers ‘end of life meter replacement programs’ for existing fleets to facilitate adequate retailer and MC planning by Friday 7th July.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  <a:endParaRPr kumimoji="0" lang="en-IE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ActewAGL</a:t>
                      </a: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will be supplied by 18 Aug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16631"/>
                  </a:ext>
                </a:extLst>
              </a:tr>
              <a:tr h="409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Ausgrid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will be supplied by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25 Aug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68994"/>
                  </a:ext>
                </a:extLst>
              </a:tr>
              <a:tr h="40966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Endeavour Energy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Networks area is 15k to 20k per annum</a:t>
                      </a: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21188"/>
                  </a:ext>
                </a:extLst>
              </a:tr>
              <a:tr h="40966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Energex &amp; Ergon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will be supplied as soon as possible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41102"/>
                  </a:ext>
                </a:extLst>
              </a:tr>
              <a:tr h="40966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Essential Energy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will be supplied by 18 Aug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72586"/>
                  </a:ext>
                </a:extLst>
              </a:tr>
              <a:tr h="40966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 Power Net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Have sent AEMO Information for 3 Years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00771"/>
                  </a:ext>
                </a:extLst>
              </a:tr>
              <a:tr h="40966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sng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 </a:t>
                      </a: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 Aug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TasNetworks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will be supplied by 18 Aug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464479"/>
                  </a:ext>
                </a:extLst>
              </a:tr>
              <a:tr h="4096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provide example of corrective works program undertaken to rectify customer supply as a result of a natural disaster. Example program to focus on metering installations. 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Energex: 42,461 meters required replacing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following the 2011 Brisbane Floods. Replacement rate was 3 – 6 months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Energex: 228 Disconnected Premises following Cyclone Debbie</a:t>
                      </a:r>
                      <a:endParaRPr lang="en-AU" sz="900" kern="140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Ergon: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still investigating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AusNet</a:t>
                      </a: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noted that 30 day meter stock was sufficient coverage for both, many meters followed  new connection processes.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58155"/>
                  </a:ext>
                </a:extLst>
              </a:tr>
              <a:tr h="4096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Retailers to provide an information request regarding end of life replacement meters to AEMO for circulation. 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 Aug 17</a:t>
                      </a:r>
                    </a:p>
                  </a:txBody>
                  <a:tcPr marL="28575" marR="2857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Retailers (</a:t>
                      </a: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Alinta</a:t>
                      </a: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lead)) </a:t>
                      </a:r>
                    </a:p>
                  </a:txBody>
                  <a:tcPr marL="28575" marR="2857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provided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 AEMO and circulated with </a:t>
                      </a:r>
                      <a:r>
                        <a:rPr lang="en-AU" sz="900" kern="1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PoC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-PCF Pack for 11 August discussion. </a:t>
                      </a: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Note attachment : Item 2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0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AEMO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b="1" dirty="0"/>
              <a:t>General:</a:t>
            </a:r>
          </a:p>
          <a:p>
            <a:pPr lvl="0"/>
            <a:r>
              <a:rPr lang="en-AU" sz="1400" dirty="0" smtClean="0"/>
              <a:t>Next Exec forum Monday 28 Aug</a:t>
            </a:r>
          </a:p>
          <a:p>
            <a:pPr lvl="0"/>
            <a:r>
              <a:rPr lang="en-AU" sz="1400" dirty="0" smtClean="0"/>
              <a:t>Communication plan – verbal update. </a:t>
            </a:r>
          </a:p>
          <a:p>
            <a:pPr marL="0" lv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AEMO Procedures</a:t>
            </a:r>
            <a:endParaRPr lang="en-AU" sz="1400" dirty="0"/>
          </a:p>
          <a:p>
            <a:r>
              <a:rPr lang="en-AU" sz="1400" dirty="0" smtClean="0"/>
              <a:t>Final </a:t>
            </a:r>
            <a:r>
              <a:rPr lang="en-AU" sz="1400" dirty="0"/>
              <a:t>determination will be published </a:t>
            </a:r>
            <a:r>
              <a:rPr lang="en-AU" sz="1400" dirty="0" smtClean="0"/>
              <a:t>on 1 September 2017; effective date 1 December 2017</a:t>
            </a:r>
            <a:endParaRPr lang="en-AU" sz="1400" dirty="0"/>
          </a:p>
          <a:p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B2B Procedures</a:t>
            </a:r>
          </a:p>
          <a:p>
            <a:pPr lvl="0"/>
            <a:r>
              <a:rPr lang="en-AU" sz="1400" dirty="0" smtClean="0"/>
              <a:t>Current </a:t>
            </a:r>
            <a:r>
              <a:rPr lang="en-AU" sz="1400" dirty="0"/>
              <a:t>list </a:t>
            </a:r>
            <a:r>
              <a:rPr lang="en-AU" sz="1400" dirty="0" smtClean="0"/>
              <a:t>of clarifications is </a:t>
            </a:r>
            <a:r>
              <a:rPr lang="en-AU" sz="1400" dirty="0"/>
              <a:t>available on AEMO website </a:t>
            </a:r>
            <a:r>
              <a:rPr lang="en-AU" sz="1400" u="sng" dirty="0">
                <a:hlinkClick r:id="rId2"/>
              </a:rPr>
              <a:t>Power of Choice B2B consultation</a:t>
            </a:r>
            <a:r>
              <a:rPr lang="en-AU" sz="1400" dirty="0"/>
              <a:t> </a:t>
            </a:r>
          </a:p>
          <a:p>
            <a:pPr lvl="0"/>
            <a:r>
              <a:rPr lang="en-AU" sz="1400" dirty="0"/>
              <a:t>Any suggested improvements or changes not identified as error corrections will be the subject to a consultation in 2018</a:t>
            </a:r>
            <a:r>
              <a:rPr lang="en-AU" sz="1400" dirty="0" smtClean="0"/>
              <a:t>.</a:t>
            </a:r>
          </a:p>
          <a:p>
            <a:pPr lvl="0"/>
            <a:endParaRPr lang="en-AU" sz="1400" dirty="0"/>
          </a:p>
          <a:p>
            <a:pPr marL="0" lvl="0" indent="0">
              <a:buNone/>
            </a:pPr>
            <a:r>
              <a:rPr lang="en-AU" sz="1400" b="1" dirty="0"/>
              <a:t>Systems</a:t>
            </a:r>
          </a:p>
          <a:p>
            <a:r>
              <a:rPr lang="en-AU" sz="1400" dirty="0" smtClean="0"/>
              <a:t>AEMO system released into pre-production environment 17 August</a:t>
            </a:r>
          </a:p>
          <a:p>
            <a:endParaRPr lang="en-AU" sz="1400" dirty="0"/>
          </a:p>
          <a:p>
            <a:pPr lvl="0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5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</a:t>
            </a:r>
            <a:r>
              <a:rPr lang="en-AU" dirty="0" smtClean="0"/>
              <a:t>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 smtClean="0"/>
              <a:t>Readiness:</a:t>
            </a:r>
          </a:p>
          <a:p>
            <a:pPr fontAlgn="ctr"/>
            <a:r>
              <a:rPr lang="en-AU" sz="1400" dirty="0" smtClean="0"/>
              <a:t>Industry Testing Planning:</a:t>
            </a:r>
          </a:p>
          <a:p>
            <a:pPr lvl="1" fontAlgn="ctr"/>
            <a:r>
              <a:rPr lang="en-AU" sz="1400" dirty="0" smtClean="0"/>
              <a:t>Market Trial (Phase 3) – final test plan published – commenced 21 August </a:t>
            </a:r>
          </a:p>
          <a:p>
            <a:pPr fontAlgn="ctr"/>
            <a:r>
              <a:rPr lang="en-AU" sz="1400" dirty="0" smtClean="0"/>
              <a:t>Accreditation and Registration Industry Plan </a:t>
            </a:r>
          </a:p>
          <a:p>
            <a:pPr lvl="1" fontAlgn="ctr"/>
            <a:r>
              <a:rPr lang="en-AU" sz="1400" dirty="0" smtClean="0"/>
              <a:t>First MC registration has been completed</a:t>
            </a:r>
          </a:p>
          <a:p>
            <a:pPr fontAlgn="ctr"/>
            <a:r>
              <a:rPr lang="en-AU" sz="1400" dirty="0" smtClean="0"/>
              <a:t>Transition and Cutover</a:t>
            </a:r>
          </a:p>
          <a:p>
            <a:pPr lvl="1"/>
            <a:r>
              <a:rPr lang="en-AU" sz="1400" dirty="0" smtClean="0"/>
              <a:t>Requirements have been finalised – draft plan available for industry review no later than 23 Aug </a:t>
            </a:r>
          </a:p>
          <a:p>
            <a:r>
              <a:rPr lang="en-AU" sz="1400" dirty="0" smtClean="0"/>
              <a:t>Contingency planning</a:t>
            </a:r>
          </a:p>
          <a:p>
            <a:pPr lvl="1"/>
            <a:r>
              <a:rPr lang="en-AU" sz="1400" dirty="0" smtClean="0"/>
              <a:t>Commenced 18 August</a:t>
            </a:r>
          </a:p>
          <a:p>
            <a:pPr lvl="1"/>
            <a:r>
              <a:rPr lang="en-AU" sz="1400" dirty="0" smtClean="0"/>
              <a:t>Focus group established to expedite scenario development</a:t>
            </a:r>
          </a:p>
          <a:p>
            <a:pPr lvl="1"/>
            <a:r>
              <a:rPr lang="en-AU" sz="1400" dirty="0" smtClean="0"/>
              <a:t>Decisions escalated to the </a:t>
            </a:r>
            <a:r>
              <a:rPr lang="en-AU" sz="1400" dirty="0" err="1" smtClean="0"/>
              <a:t>PoC</a:t>
            </a:r>
            <a:r>
              <a:rPr lang="en-AU" sz="1400" dirty="0" smtClean="0"/>
              <a:t>-PCF</a:t>
            </a:r>
          </a:p>
          <a:p>
            <a:pPr lvl="1"/>
            <a:r>
              <a:rPr lang="en-AU" sz="1400" dirty="0" smtClean="0"/>
              <a:t>Attached updated list of scenarios</a:t>
            </a:r>
          </a:p>
          <a:p>
            <a:r>
              <a:rPr lang="en-AU" sz="1400" dirty="0" smtClean="0"/>
              <a:t>ITCFG</a:t>
            </a:r>
          </a:p>
          <a:p>
            <a:pPr lvl="1"/>
            <a:r>
              <a:rPr lang="en-AU" sz="1400" dirty="0" smtClean="0"/>
              <a:t>Met 18 August – reviewed processes under ‘transitional model’ for input to Exec Forum</a:t>
            </a:r>
          </a:p>
          <a:p>
            <a:pPr lvl="1"/>
            <a:r>
              <a:rPr lang="en-AU" sz="1400" dirty="0" smtClean="0"/>
              <a:t>Initial Transition and Cut-Over planned reviewed on 23 August 2017</a:t>
            </a:r>
          </a:p>
          <a:p>
            <a:pPr marL="0" lvl="0" indent="0">
              <a:buNone/>
            </a:pPr>
            <a:endParaRPr lang="en-AU" sz="1400" dirty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65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AEMO Program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b="1" dirty="0" smtClean="0"/>
              <a:t>CEO Letter Clarification:</a:t>
            </a:r>
            <a:endParaRPr lang="en-AU" sz="1400" b="1" dirty="0"/>
          </a:p>
          <a:p>
            <a:pPr marL="0" indent="0">
              <a:buNone/>
            </a:pPr>
            <a:endParaRPr lang="en-AU" sz="1400" dirty="0" smtClean="0"/>
          </a:p>
          <a:p>
            <a:pPr marL="0" indent="0">
              <a:buNone/>
            </a:pPr>
            <a:r>
              <a:rPr lang="en-AU" sz="1400" dirty="0" smtClean="0"/>
              <a:t>AEMO notes </a:t>
            </a:r>
            <a:r>
              <a:rPr lang="en-AU" sz="1400" dirty="0"/>
              <a:t>the following statement from the CEO </a:t>
            </a:r>
            <a:r>
              <a:rPr lang="en-AU" sz="1400" dirty="0" smtClean="0"/>
              <a:t>letters dated 15 August 2017 (dot-point in the list):</a:t>
            </a:r>
            <a:endParaRPr lang="en-AU" sz="1400" dirty="0"/>
          </a:p>
          <a:p>
            <a:pPr marL="0" indent="0">
              <a:buNone/>
            </a:pPr>
            <a:endParaRPr lang="en-AU" sz="1400" i="1" dirty="0" smtClean="0"/>
          </a:p>
          <a:p>
            <a:r>
              <a:rPr lang="en-AU" sz="1400" i="1" dirty="0" smtClean="0"/>
              <a:t>Retailers </a:t>
            </a:r>
            <a:r>
              <a:rPr lang="en-AU" sz="1400" i="1" dirty="0"/>
              <a:t>would have the option to send service orders to Metering Coordinators from 4 December.</a:t>
            </a:r>
          </a:p>
          <a:p>
            <a:pPr marL="0" indent="0">
              <a:buNone/>
            </a:pPr>
            <a:r>
              <a:rPr lang="en-AU" sz="1400" dirty="0"/>
              <a:t> </a:t>
            </a:r>
          </a:p>
          <a:p>
            <a:pPr marL="0" indent="0">
              <a:buNone/>
            </a:pPr>
            <a:r>
              <a:rPr lang="en-AU" sz="1400" dirty="0" smtClean="0"/>
              <a:t>Could have been written as:</a:t>
            </a:r>
            <a:endParaRPr lang="en-AU" sz="1400" dirty="0"/>
          </a:p>
          <a:p>
            <a:pPr marL="0" indent="0">
              <a:buNone/>
            </a:pPr>
            <a:endParaRPr lang="en-AU" sz="1400" dirty="0" smtClean="0"/>
          </a:p>
          <a:p>
            <a:r>
              <a:rPr lang="en-AU" sz="1400" i="1" dirty="0" smtClean="0"/>
              <a:t>Retailers </a:t>
            </a:r>
            <a:r>
              <a:rPr lang="en-AU" sz="1400" i="1" dirty="0"/>
              <a:t>would have the option to send service order requests to metering coordinators or local network service providers up until 30 November 17. </a:t>
            </a:r>
          </a:p>
          <a:p>
            <a:r>
              <a:rPr lang="en-AU" sz="1400" i="1" dirty="0" smtClean="0"/>
              <a:t>Following </a:t>
            </a:r>
            <a:r>
              <a:rPr lang="en-AU" sz="1400" i="1" dirty="0"/>
              <a:t>4 December, retailers would send service orders to metering coordinators. </a:t>
            </a:r>
          </a:p>
          <a:p>
            <a:pPr lvl="1"/>
            <a:endParaRPr lang="en-AU" sz="1600" dirty="0"/>
          </a:p>
          <a:p>
            <a:pPr marL="0" indent="0" fontAlgn="ctr">
              <a:buNone/>
            </a:pPr>
            <a:endParaRPr lang="en-AU" sz="1400" dirty="0"/>
          </a:p>
          <a:p>
            <a:pPr fontAlgn="ctr"/>
            <a:endParaRPr lang="en-AU" sz="1400" dirty="0" smtClean="0"/>
          </a:p>
          <a:p>
            <a:endParaRPr lang="en-AU" sz="1400" dirty="0" smtClean="0"/>
          </a:p>
          <a:p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7107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Transition and cutover period overview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7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AEMO Program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5167"/>
            <a:ext cx="8901855" cy="37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AEMO Program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928992" cy="37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5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1.xml><?xml version="1.0" encoding="utf-8"?>
<a:theme xmlns:a="http://schemas.openxmlformats.org/drawingml/2006/main" name="1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3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9.xml><?xml version="1.0" encoding="utf-8"?>
<a:theme xmlns:a="http://schemas.openxmlformats.org/drawingml/2006/main" name="4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PROJECT-352-7115</_dlc_DocId>
    <_dlc_DocIdUrl xmlns="a14523ce-dede-483e-883a-2d83261080bd">
      <Url>http://sharedocs/projects/pocprogram/_layouts/15/DocIdRedir.aspx?ID=PROJECT-352-7115</Url>
      <Description>PROJECT-352-7115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443DB-53ED-49B5-893A-4803F158F70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DBF39CCE-81F4-4224-ADF9-2DD0BEB503C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E43073-57B6-4713-8FA4-44D0827A27D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E7E4FE20-90BF-495C-8418-A29908B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8608</TotalTime>
  <Words>3141</Words>
  <Application>Microsoft Office PowerPoint</Application>
  <PresentationFormat>On-screen Show (4:3)</PresentationFormat>
  <Paragraphs>683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Cambria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3_Office Theme</vt:lpstr>
      <vt:lpstr>4_Office Theme</vt:lpstr>
      <vt:lpstr>5_Office Theme</vt:lpstr>
      <vt:lpstr>1_Office Theme</vt:lpstr>
      <vt:lpstr>6_Office Theme</vt:lpstr>
      <vt:lpstr>Visio</vt:lpstr>
      <vt:lpstr>PROGRAM CONSULTATIVE FORUM Meeting pack</vt:lpstr>
      <vt:lpstr>Power of Choice PROGRAM UPDATE</vt:lpstr>
      <vt:lpstr>Actions from previous meeting</vt:lpstr>
      <vt:lpstr>AEMO Program Update</vt:lpstr>
      <vt:lpstr>AEMO Program Update</vt:lpstr>
      <vt:lpstr>AEMO Program</vt:lpstr>
      <vt:lpstr>Power of Choice Transition and cutover period overview</vt:lpstr>
      <vt:lpstr>AEMO Program</vt:lpstr>
      <vt:lpstr>AEMO Program</vt:lpstr>
      <vt:lpstr>Power of Choice  Contingency planning update</vt:lpstr>
      <vt:lpstr>Contingency planning</vt:lpstr>
      <vt:lpstr>Power of Choice  August Readiness Report Summary</vt:lpstr>
      <vt:lpstr>AUGUST 2017 READINESS REPORT</vt:lpstr>
      <vt:lpstr>AUGUST 2017 READINESS REPORT</vt:lpstr>
      <vt:lpstr>AUGUST 2017 READINESS REPORT</vt:lpstr>
      <vt:lpstr>Power of Choice  Issue and Risk Log</vt:lpstr>
      <vt:lpstr>Industry Issues Register</vt:lpstr>
      <vt:lpstr>Watching briefs</vt:lpstr>
      <vt:lpstr>Power of Choice  Program Schedule</vt:lpstr>
      <vt:lpstr>PowerPoint Presentation</vt:lpstr>
      <vt:lpstr>PowerPoint Presentation</vt:lpstr>
      <vt:lpstr>   Power of Choice Milestones  </vt:lpstr>
      <vt:lpstr>PoC - Program Overview Version history</vt:lpstr>
      <vt:lpstr>PowerPoint Presentation</vt:lpstr>
      <vt:lpstr>Forward Meeting Plan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Ben.Healy@aemo.com.au</cp:lastModifiedBy>
  <cp:revision>538</cp:revision>
  <cp:lastPrinted>2017-08-23T02:13:58Z</cp:lastPrinted>
  <dcterms:created xsi:type="dcterms:W3CDTF">2014-11-05T02:16:53Z</dcterms:created>
  <dcterms:modified xsi:type="dcterms:W3CDTF">2017-08-23T10:31:22Z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e9f028ed-0a5b-4c9b-8d59-f127606638a0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