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  <p:sldMasterId id="2147483694" r:id="rId9"/>
    <p:sldMasterId id="2147483705" r:id="rId10"/>
    <p:sldMasterId id="2147483728" r:id="rId11"/>
    <p:sldMasterId id="2147483739" r:id="rId12"/>
    <p:sldMasterId id="2147483762" r:id="rId13"/>
    <p:sldMasterId id="2147483770" r:id="rId14"/>
    <p:sldMasterId id="2147483778" r:id="rId15"/>
    <p:sldMasterId id="2147483798" r:id="rId16"/>
    <p:sldMasterId id="2147483830" r:id="rId17"/>
  </p:sldMasterIdLst>
  <p:notesMasterIdLst>
    <p:notesMasterId r:id="rId34"/>
  </p:notesMasterIdLst>
  <p:handoutMasterIdLst>
    <p:handoutMasterId r:id="rId35"/>
  </p:handoutMasterIdLst>
  <p:sldIdLst>
    <p:sldId id="256" r:id="rId18"/>
    <p:sldId id="495" r:id="rId19"/>
    <p:sldId id="436" r:id="rId20"/>
    <p:sldId id="484" r:id="rId21"/>
    <p:sldId id="437" r:id="rId22"/>
    <p:sldId id="483" r:id="rId23"/>
    <p:sldId id="482" r:id="rId24"/>
    <p:sldId id="486" r:id="rId25"/>
    <p:sldId id="493" r:id="rId26"/>
    <p:sldId id="492" r:id="rId27"/>
    <p:sldId id="463" r:id="rId28"/>
    <p:sldId id="487" r:id="rId29"/>
    <p:sldId id="488" r:id="rId30"/>
    <p:sldId id="489" r:id="rId31"/>
    <p:sldId id="490" r:id="rId32"/>
    <p:sldId id="304" r:id="rId3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9290" autoAdjust="0"/>
  </p:normalViewPr>
  <p:slideViewPr>
    <p:cSldViewPr>
      <p:cViewPr varScale="1">
        <p:scale>
          <a:sx n="97" d="100"/>
          <a:sy n="97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June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June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5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4453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3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8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08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97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5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4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22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0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43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8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777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57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1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9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9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0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11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4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31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4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8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109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3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23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291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53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42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6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05/06/2017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MCF@aemo.com.a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Electricity/National-Electricity-Market-NEM/Power-of-Choice/Readiness-Work-Stream/Industry-Readiness-Report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111.vsd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222.vsd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EXECUTIVE forum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 smtClean="0"/>
              <a:t>DATE:</a:t>
            </a:r>
            <a:r>
              <a:rPr lang="en-AU" sz="1200" dirty="0" smtClean="0"/>
              <a:t>		MON 29 MAY 2017</a:t>
            </a:r>
          </a:p>
          <a:p>
            <a:r>
              <a:rPr lang="en-AU" sz="1200" b="1" dirty="0" smtClean="0"/>
              <a:t>TIME</a:t>
            </a:r>
            <a:r>
              <a:rPr lang="en-AU" sz="1200" dirty="0" smtClean="0"/>
              <a:t>:  		1:30 PM– 2.30 PM (AEST)</a:t>
            </a:r>
          </a:p>
          <a:p>
            <a:r>
              <a:rPr lang="en-AU" sz="1200" b="1" dirty="0" smtClean="0"/>
              <a:t>VENUE: </a:t>
            </a:r>
            <a:r>
              <a:rPr lang="en-AU" sz="1200" dirty="0" smtClean="0"/>
              <a:t>		AEMO OFFICES; MEL, SYD, ADE, BRI </a:t>
            </a:r>
          </a:p>
          <a:p>
            <a:r>
              <a:rPr lang="en-AU" sz="1200" b="1" dirty="0" smtClean="0"/>
              <a:t>TELECONFERENCE:</a:t>
            </a:r>
            <a:r>
              <a:rPr lang="en-AU" sz="1200" dirty="0" smtClean="0"/>
              <a:t>	DIAL IN: 1800 055 132; PIN: 34862194</a:t>
            </a:r>
          </a:p>
          <a:p>
            <a:r>
              <a:rPr lang="en-AU" sz="1200" b="1" dirty="0" smtClean="0"/>
              <a:t>CONTACT:	</a:t>
            </a:r>
            <a:r>
              <a:rPr lang="en-AU" sz="1200" dirty="0" smtClean="0"/>
              <a:t>	</a:t>
            </a:r>
            <a:r>
              <a:rPr lang="en-AU" sz="1200" u="sng" dirty="0" smtClean="0">
                <a:solidFill>
                  <a:schemeClr val="tx2">
                    <a:lumMod val="75000"/>
                  </a:schemeClr>
                </a:solidFill>
              </a:rPr>
              <a:t>poc</a:t>
            </a:r>
            <a:r>
              <a:rPr lang="en-AU" sz="1200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@aemo.com.au</a:t>
            </a:r>
            <a:r>
              <a:rPr lang="en-AU" sz="1200" dirty="0" smtClean="0"/>
              <a:t> </a:t>
            </a:r>
          </a:p>
          <a:p>
            <a:endParaRPr lang="en-A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Readiness update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Industry Readiness Reporting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9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Market readiness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b="1" dirty="0" smtClean="0"/>
              <a:t>Market Readiness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May Industry Readiness Reports – received 35 participant reports. Market Readiness Reports can be found here </a:t>
            </a:r>
            <a:r>
              <a:rPr lang="en-AU" sz="1200" dirty="0" smtClean="0">
                <a:hlinkClick r:id="rId3"/>
              </a:rPr>
              <a:t>Industry Readiness Reporting</a:t>
            </a:r>
            <a:r>
              <a:rPr lang="en-AU" sz="12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Accreditation and Registration: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Final versions of the POC Industry Accreditation and Registration Plan and B2B e-Hub Accreditation Revocation Process published on 28 April.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Industry Testing: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Final versions of the POC Industry Test Strategy, EN/MC Industry Testing Plan and Test Workbook endorsed on 12 May.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Testing for Phase 1 (EN/MC changes) commenced on 23 May, concluding on 30 June.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Transition &amp; Cutover: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Planning discussions continue with the POC Transition &amp; Cutover Focus Group.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 marL="36353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dirty="0" smtClean="0"/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 smtClean="0"/>
          </a:p>
          <a:p>
            <a:pPr marL="0" indent="0">
              <a:buNone/>
            </a:pPr>
            <a:endParaRPr lang="en-AU" sz="1700" strike="sngStrike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2695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May 2017 READINESS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Summary:</a:t>
            </a:r>
            <a:endParaRPr lang="en-AU" b="1" dirty="0"/>
          </a:p>
          <a:p>
            <a:r>
              <a:rPr lang="en-AU" dirty="0" smtClean="0"/>
              <a:t>Project status remains amber in May 2017:</a:t>
            </a:r>
          </a:p>
          <a:p>
            <a:pPr lvl="1"/>
            <a:r>
              <a:rPr lang="en-AU" dirty="0" smtClean="0"/>
              <a:t>Status of “at risk” of achieving project deliverables on schedule.</a:t>
            </a:r>
          </a:p>
          <a:p>
            <a:pPr lvl="1"/>
            <a:r>
              <a:rPr lang="en-AU" dirty="0" smtClean="0"/>
              <a:t>Progress increased to approximately 30% (from 20%).</a:t>
            </a:r>
          </a:p>
          <a:p>
            <a:pPr lvl="1"/>
            <a:r>
              <a:rPr lang="en-AU" dirty="0" smtClean="0"/>
              <a:t>Risk rating of “medium”.</a:t>
            </a:r>
          </a:p>
          <a:p>
            <a:r>
              <a:rPr lang="en-AU" dirty="0" smtClean="0"/>
              <a:t>Participant categories:</a:t>
            </a:r>
          </a:p>
          <a:p>
            <a:pPr lvl="1"/>
            <a:r>
              <a:rPr lang="en-AU" dirty="0" smtClean="0"/>
              <a:t>Retailer</a:t>
            </a:r>
            <a:r>
              <a:rPr lang="en-AU" dirty="0"/>
              <a:t>, Distributors, Meter Providers and Meter Data Providers </a:t>
            </a:r>
            <a:r>
              <a:rPr lang="en-AU" dirty="0" smtClean="0"/>
              <a:t>mainly reporting amber (“at risk”).</a:t>
            </a:r>
          </a:p>
          <a:p>
            <a:pPr lvl="1"/>
            <a:r>
              <a:rPr lang="en-AU" dirty="0" smtClean="0"/>
              <a:t>Prospective Metering Coordinators mainly reporting amber and red (“not within schedule”) with a high risk rating.</a:t>
            </a:r>
          </a:p>
          <a:p>
            <a:pPr lvl="1"/>
            <a:r>
              <a:rPr lang="en-AU" dirty="0" smtClean="0"/>
              <a:t>AEMO and prospective Embedded Network Managers overall reporting green (“within schedule”).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6105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MAY 2017 READINESS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Summary (cont.):</a:t>
            </a:r>
            <a:endParaRPr lang="en-AU" b="1" dirty="0"/>
          </a:p>
          <a:p>
            <a:r>
              <a:rPr lang="en-AU" dirty="0" smtClean="0"/>
              <a:t>Jurisdictional status and risk rating in line with overall project status with additional risks highlighted:</a:t>
            </a:r>
          </a:p>
          <a:p>
            <a:pPr lvl="1"/>
            <a:r>
              <a:rPr lang="en-AU" dirty="0" smtClean="0"/>
              <a:t>High risk rating in Victoria from Retailers – due to uncertainty related to the impacts of the Victorian Government decision to defer metering competition.</a:t>
            </a:r>
          </a:p>
          <a:p>
            <a:pPr lvl="1"/>
            <a:r>
              <a:rPr lang="en-AU" dirty="0"/>
              <a:t>H</a:t>
            </a:r>
            <a:r>
              <a:rPr lang="en-AU" dirty="0" smtClean="0"/>
              <a:t>igh risk rating in NSW from Distribution </a:t>
            </a:r>
            <a:r>
              <a:rPr lang="en-AU" dirty="0"/>
              <a:t>Businesses </a:t>
            </a:r>
            <a:r>
              <a:rPr lang="en-AU" dirty="0" smtClean="0"/>
              <a:t>– due to risks associated with system delivery in time for industry testing in August 2017.</a:t>
            </a:r>
          </a:p>
          <a:p>
            <a:pPr lvl="1"/>
            <a:r>
              <a:rPr lang="en-AU" dirty="0" smtClean="0"/>
              <a:t>High risk rating in all jurisdictions from Metering Providers, Meter Data Providers and Metering Data Providers – due to current status of systems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84857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May </a:t>
            </a:r>
            <a:r>
              <a:rPr lang="en-AU" dirty="0"/>
              <a:t>2017 READINESS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Highlighted risks:</a:t>
            </a:r>
            <a:endParaRPr lang="en-AU" b="1" dirty="0"/>
          </a:p>
          <a:p>
            <a:r>
              <a:rPr lang="en-AU" dirty="0" smtClean="0"/>
              <a:t>Amber status relates primarily to constrained timelines for delivery:</a:t>
            </a:r>
          </a:p>
          <a:p>
            <a:pPr lvl="1"/>
            <a:r>
              <a:rPr lang="en-AU" dirty="0" smtClean="0"/>
              <a:t>Uncertainties in operation of business processes (e.g. meter churn), distribution business' faults and emergencies processes, Victorian OIC.</a:t>
            </a:r>
          </a:p>
          <a:p>
            <a:pPr lvl="1"/>
            <a:r>
              <a:rPr lang="en-AU" dirty="0" smtClean="0"/>
              <a:t>Compressed timeframes for system design, build and testing.</a:t>
            </a:r>
          </a:p>
          <a:p>
            <a:pPr lvl="1"/>
            <a:r>
              <a:rPr lang="en-AU" dirty="0" smtClean="0"/>
              <a:t>Compressed timeframes for registration and accreditation – including e-hub accreditation.</a:t>
            </a:r>
          </a:p>
          <a:p>
            <a:pPr lvl="1"/>
            <a:r>
              <a:rPr lang="en-AU" dirty="0" smtClean="0"/>
              <a:t>Compressed timeframes for transition and cutover planning, and timing and implications of cutover activities.</a:t>
            </a:r>
          </a:p>
          <a:p>
            <a:r>
              <a:rPr lang="en-AU" dirty="0" smtClean="0"/>
              <a:t>Other issues highlighted include:</a:t>
            </a:r>
          </a:p>
          <a:p>
            <a:pPr lvl="1"/>
            <a:r>
              <a:rPr lang="en-AU" dirty="0" smtClean="0"/>
              <a:t>Lack of clarity on safety regulations.</a:t>
            </a:r>
          </a:p>
          <a:p>
            <a:pPr lvl="1"/>
            <a:r>
              <a:rPr lang="en-AU" dirty="0" smtClean="0"/>
              <a:t>Number and level of maturity of competitive metering providers, Metering Coordinators and Embedded Network Managers.</a:t>
            </a:r>
          </a:p>
          <a:p>
            <a:r>
              <a:rPr lang="en-AU" dirty="0" smtClean="0"/>
              <a:t>Mitigating actions include:</a:t>
            </a:r>
          </a:p>
          <a:p>
            <a:pPr lvl="1"/>
            <a:r>
              <a:rPr lang="en-AU" dirty="0" smtClean="0"/>
              <a:t>AEMO progressing industry test planning, with Industry Test Strategy nearing completion and detailed planning commencing.</a:t>
            </a:r>
          </a:p>
          <a:p>
            <a:pPr lvl="1"/>
            <a:r>
              <a:rPr lang="en-AU" dirty="0" smtClean="0"/>
              <a:t>AEMO established the Industry Transition and Cutover Focus Group.</a:t>
            </a:r>
          </a:p>
          <a:p>
            <a:pPr lvl="1"/>
            <a:r>
              <a:rPr lang="en-AU" dirty="0" smtClean="0"/>
              <a:t>AEMO to encourage competitive metering providers and prospective new participants to actively engage in the POC program.</a:t>
            </a:r>
          </a:p>
          <a:p>
            <a:pPr lvl="1"/>
            <a:r>
              <a:rPr lang="en-AU" dirty="0" smtClean="0"/>
              <a:t>Participants encouraged to commence registration and accreditation. 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6751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MAY </a:t>
            </a:r>
            <a:r>
              <a:rPr lang="en-AU" dirty="0"/>
              <a:t>2017 READINESS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Number of submissions:</a:t>
            </a:r>
          </a:p>
          <a:p>
            <a:r>
              <a:rPr lang="en-AU" dirty="0" smtClean="0"/>
              <a:t>35 reports received in total representing the following participant roles (increased from 34 in April):</a:t>
            </a:r>
          </a:p>
          <a:p>
            <a:pPr lvl="1"/>
            <a:r>
              <a:rPr lang="en-AU" dirty="0" smtClean="0"/>
              <a:t>18 retailers (increased from 17)</a:t>
            </a:r>
          </a:p>
          <a:p>
            <a:pPr lvl="1"/>
            <a:r>
              <a:rPr lang="en-AU" dirty="0" smtClean="0"/>
              <a:t>13 distribution businesses (includes initial MC, MP and MDP)</a:t>
            </a:r>
          </a:p>
          <a:p>
            <a:pPr lvl="1"/>
            <a:r>
              <a:rPr lang="en-AU" dirty="0" smtClean="0"/>
              <a:t>5 metering companies (MPD, MP) (unchanged)</a:t>
            </a:r>
          </a:p>
          <a:p>
            <a:pPr lvl="1"/>
            <a:r>
              <a:rPr lang="en-AU" dirty="0" smtClean="0"/>
              <a:t>5 metering coordinators (MC) (decreased from 6)</a:t>
            </a:r>
          </a:p>
          <a:p>
            <a:pPr lvl="1"/>
            <a:r>
              <a:rPr lang="en-AU" dirty="0" smtClean="0"/>
              <a:t>2 embedded network manager (ENM) (decreased from 3)</a:t>
            </a:r>
          </a:p>
          <a:p>
            <a:r>
              <a:rPr lang="en-AU" dirty="0" smtClean="0"/>
              <a:t>Approximately 19 retailers are not yet taking part in industry reporting</a:t>
            </a:r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r>
              <a:rPr lang="en-AU" sz="1400" i="1" dirty="0" smtClean="0"/>
              <a:t>Note that organisations can nominate for multiple roles and participants can submit combined reports (i.e. one report for two distribution businesses)</a:t>
            </a:r>
          </a:p>
          <a:p>
            <a:pPr marL="363538" lvl="1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1100" dirty="0" smtClean="0"/>
          </a:p>
        </p:txBody>
      </p:sp>
    </p:spTree>
    <p:extLst>
      <p:ext uri="{BB962C8B-B14F-4D97-AF65-F5344CB8AC3E}">
        <p14:creationId xmlns:p14="http://schemas.microsoft.com/office/powerpoint/2010/main" val="64178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124744"/>
            <a:ext cx="7858125" cy="501888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Next Meeting: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Friday 25 July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5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PROGRAM UPDATE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05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AEMO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b="1" dirty="0"/>
              <a:t>General:</a:t>
            </a:r>
          </a:p>
          <a:p>
            <a:r>
              <a:rPr lang="en-AU" sz="1400" dirty="0"/>
              <a:t>AEMO released a series of letters to participant organisations CEOs to thank for support to date and to encourage further participation with AEMO and the readiness work. </a:t>
            </a:r>
          </a:p>
          <a:p>
            <a:pPr marL="0" lv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AEMO Procedures</a:t>
            </a:r>
            <a:endParaRPr lang="en-AU" sz="1400" dirty="0"/>
          </a:p>
          <a:p>
            <a:r>
              <a:rPr lang="en-AU" sz="1400" dirty="0"/>
              <a:t>AEMO published an information paper on 12 May to give clarity to industry on the matters to be addressed in Package 3.</a:t>
            </a:r>
          </a:p>
          <a:p>
            <a:r>
              <a:rPr lang="en-AU" sz="1400" dirty="0"/>
              <a:t>AEMO published Package 3 consultation and procedures on 19 </a:t>
            </a:r>
            <a:r>
              <a:rPr lang="en-AU" sz="1400" dirty="0" smtClean="0"/>
              <a:t>May</a:t>
            </a:r>
          </a:p>
          <a:p>
            <a:r>
              <a:rPr lang="en-AU" sz="1400" dirty="0" smtClean="0"/>
              <a:t>Consultation closes on 27 June 2017</a:t>
            </a:r>
            <a:endParaRPr lang="en-AU" sz="1400" dirty="0"/>
          </a:p>
          <a:p>
            <a:r>
              <a:rPr lang="en-AU" sz="1400" dirty="0"/>
              <a:t>The team is working closely with Victorian Government to understand the implications of their announcement to delay metering competition in Victoria at this stage </a:t>
            </a:r>
            <a:r>
              <a:rPr lang="en-AU" sz="1400" b="1" dirty="0"/>
              <a:t>no changes to procedures are anticipated.</a:t>
            </a:r>
          </a:p>
          <a:p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B2B Procedures</a:t>
            </a:r>
          </a:p>
          <a:p>
            <a:pPr lvl="0"/>
            <a:r>
              <a:rPr lang="en-AU" sz="1400" dirty="0"/>
              <a:t>The IEC decided to accept the recommendation of the B2B Working Group and will not run a formal consultation on B2B Procedures at this stage.</a:t>
            </a:r>
          </a:p>
          <a:p>
            <a:pPr lvl="0"/>
            <a:r>
              <a:rPr lang="en-AU" sz="1400" dirty="0"/>
              <a:t>The IEC released a memo detailing this decision and the process for the management of manifest errors identified in the procedures by participant and AEMO.</a:t>
            </a:r>
          </a:p>
          <a:p>
            <a:pPr lvl="0"/>
            <a:r>
              <a:rPr lang="en-AU" sz="1400" dirty="0"/>
              <a:t>The B2B Working Group has a compiled a log of small clarifications and corrections which AEMO will publish on the IECs behalf.</a:t>
            </a:r>
          </a:p>
          <a:p>
            <a:pPr lvl="0"/>
            <a:r>
              <a:rPr lang="en-AU" sz="1400" dirty="0"/>
              <a:t>Any suggested improvements or changes not identified as error corrections will be the subject to a consultation in 2018.</a:t>
            </a:r>
          </a:p>
        </p:txBody>
      </p:sp>
    </p:spTree>
    <p:extLst>
      <p:ext uri="{BB962C8B-B14F-4D97-AF65-F5344CB8AC3E}">
        <p14:creationId xmlns:p14="http://schemas.microsoft.com/office/powerpoint/2010/main" val="1119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Update AND UPCOMING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/>
              <a:t>Systems</a:t>
            </a:r>
          </a:p>
          <a:p>
            <a:r>
              <a:rPr lang="en-AU" sz="1400" dirty="0"/>
              <a:t>Gas Convergence / Platform was released “Live” into production on Sunday 21 May 2017</a:t>
            </a:r>
          </a:p>
          <a:p>
            <a:r>
              <a:rPr lang="en-AU" sz="1400" dirty="0"/>
              <a:t>The SMP Technical Guide (guide to the new Web Methods interfaces and system) was published on 19</a:t>
            </a:r>
            <a:r>
              <a:rPr lang="en-AU" sz="1400" baseline="30000" dirty="0"/>
              <a:t>th</a:t>
            </a:r>
            <a:r>
              <a:rPr lang="en-AU" sz="1400" dirty="0"/>
              <a:t> May</a:t>
            </a:r>
            <a:r>
              <a:rPr lang="en-AU" sz="1400" dirty="0" smtClean="0"/>
              <a:t>.</a:t>
            </a:r>
          </a:p>
          <a:p>
            <a:r>
              <a:rPr lang="en-AU" sz="1400" dirty="0" smtClean="0"/>
              <a:t>r36 schema published on website + patch release(s) in accordance with B2B Change Log</a:t>
            </a:r>
          </a:p>
          <a:p>
            <a:r>
              <a:rPr lang="en-AU" sz="1400" dirty="0" smtClean="0"/>
              <a:t>r37 schema required for API users, currently in draft format on AEMO website – feedback by 1 June, current plan finalised end of </a:t>
            </a:r>
            <a:r>
              <a:rPr lang="en-AU" sz="1400" dirty="0"/>
              <a:t>J</a:t>
            </a:r>
            <a:r>
              <a:rPr lang="en-AU" sz="1400" dirty="0" smtClean="0"/>
              <a:t>une </a:t>
            </a:r>
            <a:endParaRPr lang="en-AU" sz="1400" dirty="0"/>
          </a:p>
          <a:p>
            <a:pPr marL="0" lvl="0" indent="0">
              <a:buNone/>
            </a:pPr>
            <a:endParaRPr lang="en-AU" sz="1400" dirty="0"/>
          </a:p>
          <a:p>
            <a:pPr marL="0" lvl="0" indent="0">
              <a:buNone/>
            </a:pPr>
            <a:r>
              <a:rPr lang="en-AU" sz="1400" b="1" dirty="0"/>
              <a:t>Readiness:</a:t>
            </a:r>
          </a:p>
          <a:p>
            <a:pPr fontAlgn="ctr"/>
            <a:r>
              <a:rPr lang="en-AU" sz="1400" dirty="0"/>
              <a:t>Industry Testing Planning:</a:t>
            </a:r>
          </a:p>
          <a:p>
            <a:pPr lvl="1" fontAlgn="ctr"/>
            <a:r>
              <a:rPr lang="en-AU" sz="1400" dirty="0"/>
              <a:t>Industry Testing Strategy – final version has been approved and published</a:t>
            </a:r>
          </a:p>
          <a:p>
            <a:pPr lvl="1" fontAlgn="ctr"/>
            <a:r>
              <a:rPr lang="en-AU" sz="1400" dirty="0"/>
              <a:t>EN/MC Testing (Phase 1) – final version has been approved; testing to </a:t>
            </a:r>
            <a:r>
              <a:rPr lang="en-AU" sz="1400" dirty="0" smtClean="0"/>
              <a:t>commenced </a:t>
            </a:r>
            <a:r>
              <a:rPr lang="en-AU" sz="1400" dirty="0"/>
              <a:t>23 May</a:t>
            </a:r>
          </a:p>
          <a:p>
            <a:pPr lvl="1" fontAlgn="ctr"/>
            <a:r>
              <a:rPr lang="en-AU" sz="1400" dirty="0"/>
              <a:t>B2B Testing (Phase 2) – test execution targeted to commence early-June</a:t>
            </a:r>
          </a:p>
          <a:p>
            <a:pPr lvl="1" fontAlgn="ctr"/>
            <a:r>
              <a:rPr lang="en-AU" sz="1400" dirty="0"/>
              <a:t>Market Trial (Phase 3) – test execution targeted to commence mid-August</a:t>
            </a:r>
          </a:p>
          <a:p>
            <a:pPr lvl="0"/>
            <a:r>
              <a:rPr lang="en-AU" sz="1400" dirty="0" smtClean="0"/>
              <a:t>For </a:t>
            </a:r>
            <a:r>
              <a:rPr lang="en-AU" sz="1400" dirty="0"/>
              <a:t>Industry Testing Phase 3 (Market Trials) - SMP and MSATS release planned for 21 August</a:t>
            </a:r>
          </a:p>
          <a:p>
            <a:pPr fontAlgn="ctr"/>
            <a:r>
              <a:rPr lang="en-AU" sz="1400" dirty="0"/>
              <a:t>Accreditation and Registration Industry Plan – final version has been published</a:t>
            </a:r>
          </a:p>
          <a:p>
            <a:pPr fontAlgn="ctr"/>
            <a:r>
              <a:rPr lang="en-AU" sz="1400" dirty="0"/>
              <a:t>Transition and Cutover – planning discussions are continuing with the Readiness Working </a:t>
            </a:r>
            <a:r>
              <a:rPr lang="en-AU" sz="1400" dirty="0" smtClean="0"/>
              <a:t>Group</a:t>
            </a:r>
          </a:p>
          <a:p>
            <a:pPr lvl="1" fontAlgn="ctr"/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903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 – upcoming MEETINGS / FORUMS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b="1" dirty="0"/>
              <a:t>Program:</a:t>
            </a:r>
          </a:p>
          <a:p>
            <a:pPr lvl="0"/>
            <a:r>
              <a:rPr lang="en-AU" sz="1400" dirty="0"/>
              <a:t>PCF next session will be held </a:t>
            </a:r>
            <a:r>
              <a:rPr lang="en-AU" sz="1400" dirty="0" smtClean="0"/>
              <a:t>9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June </a:t>
            </a:r>
            <a:r>
              <a:rPr lang="en-AU" sz="1400" dirty="0"/>
              <a:t>2017.</a:t>
            </a:r>
          </a:p>
          <a:p>
            <a:pPr lvl="1"/>
            <a:r>
              <a:rPr lang="en-AU" sz="1400" dirty="0"/>
              <a:t>AEMO to update and facilitate a review of the Industry Risk </a:t>
            </a:r>
            <a:r>
              <a:rPr lang="en-AU" sz="1400" dirty="0" smtClean="0"/>
              <a:t>Register</a:t>
            </a:r>
          </a:p>
          <a:p>
            <a:pPr lvl="1"/>
            <a:r>
              <a:rPr lang="en-AU" sz="1400" dirty="0" smtClean="0"/>
              <a:t>Update on External Readiness Review</a:t>
            </a:r>
          </a:p>
          <a:p>
            <a:pPr marL="0" lvl="0" indent="0">
              <a:buNone/>
            </a:pPr>
            <a:endParaRPr lang="en-AU" sz="1400" dirty="0"/>
          </a:p>
          <a:p>
            <a:pPr lvl="0"/>
            <a:endParaRPr lang="en-AU" sz="1400" b="1" dirty="0"/>
          </a:p>
          <a:p>
            <a:pPr marL="0" lvl="0" indent="0">
              <a:buNone/>
            </a:pPr>
            <a:r>
              <a:rPr lang="en-AU" sz="1400" b="1" dirty="0"/>
              <a:t>Systems:</a:t>
            </a:r>
          </a:p>
          <a:p>
            <a:r>
              <a:rPr lang="en-AU" sz="1400" dirty="0"/>
              <a:t>Next SWG meeting is 15</a:t>
            </a:r>
            <a:r>
              <a:rPr lang="en-AU" sz="1400" baseline="30000" dirty="0"/>
              <a:t>th</a:t>
            </a:r>
            <a:r>
              <a:rPr lang="en-AU" sz="1400" dirty="0"/>
              <a:t> June 2017 </a:t>
            </a:r>
          </a:p>
          <a:p>
            <a:pPr marL="0" lvl="0" indent="0">
              <a:buNone/>
            </a:pPr>
            <a:endParaRPr lang="en-AU" sz="1400" b="1" dirty="0"/>
          </a:p>
          <a:p>
            <a:pPr marL="0" lvl="0" indent="0">
              <a:buNone/>
            </a:pPr>
            <a:r>
              <a:rPr lang="en-AU" sz="1400" b="1" dirty="0"/>
              <a:t>Readiness:</a:t>
            </a:r>
          </a:p>
          <a:p>
            <a:r>
              <a:rPr lang="en-AU" sz="1400" dirty="0"/>
              <a:t>Next ITWG meeting will be 2</a:t>
            </a:r>
            <a:r>
              <a:rPr lang="en-AU" sz="1400" baseline="30000" dirty="0"/>
              <a:t>nd</a:t>
            </a:r>
            <a:r>
              <a:rPr lang="en-AU" sz="1400" dirty="0"/>
              <a:t> June 2017.</a:t>
            </a:r>
          </a:p>
          <a:p>
            <a:r>
              <a:rPr lang="en-AU" sz="1400" dirty="0"/>
              <a:t>First Industry Transition and Cut Over Focus </a:t>
            </a:r>
            <a:r>
              <a:rPr lang="en-AU" sz="1400" dirty="0" smtClean="0"/>
              <a:t>Group </a:t>
            </a:r>
            <a:r>
              <a:rPr lang="en-AU" sz="1400" dirty="0"/>
              <a:t>Meeting </a:t>
            </a:r>
            <a:r>
              <a:rPr lang="en-AU" sz="1400" dirty="0" smtClean="0"/>
              <a:t>was </a:t>
            </a:r>
            <a:r>
              <a:rPr lang="en-AU" sz="1400" dirty="0"/>
              <a:t>conducted on 26</a:t>
            </a:r>
            <a:r>
              <a:rPr lang="en-AU" sz="1400" baseline="30000" dirty="0"/>
              <a:t>th</a:t>
            </a:r>
            <a:r>
              <a:rPr lang="en-AU" sz="1400" dirty="0"/>
              <a:t> May </a:t>
            </a:r>
            <a:r>
              <a:rPr lang="en-AU" sz="1400" dirty="0" smtClean="0"/>
              <a:t>2017</a:t>
            </a:r>
          </a:p>
          <a:p>
            <a:pPr lvl="1"/>
            <a:r>
              <a:rPr lang="en-AU" sz="1400" dirty="0" smtClean="0"/>
              <a:t>Weekly meeting arranged</a:t>
            </a:r>
          </a:p>
          <a:p>
            <a:pPr lvl="1"/>
            <a:r>
              <a:rPr lang="en-AU" sz="1400" dirty="0" smtClean="0"/>
              <a:t>Verbal update on process for Transition and Cut-over plan development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06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398"/>
                <a:gridCol w="27325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6372513" y="316996"/>
            <a:ext cx="381083" cy="6240870"/>
            <a:chOff x="5186951" y="316996"/>
            <a:chExt cx="381083" cy="624087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5186951" y="316996"/>
              <a:ext cx="381083" cy="14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5377493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V6.1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26 May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B2B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2765" y="2478023"/>
            <a:ext cx="1030107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3516" y="2478023"/>
            <a:ext cx="1712571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472793"/>
            <a:ext cx="2986241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555935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5813040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574858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555935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569769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22696" y="5555935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282634" y="4115084"/>
            <a:ext cx="80061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5074863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257465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8197080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939216" y="4115085"/>
            <a:ext cx="1716914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&amp; Cut Over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713858"/>
            <a:ext cx="269695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4958661"/>
            <a:ext cx="2726040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5197729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46617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380766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311347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B2B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938173" y="3403594"/>
            <a:ext cx="20332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4800155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4800155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6071334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46281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51575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10647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650426" y="3871458"/>
            <a:ext cx="1473352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Execution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90042" y="4115084"/>
            <a:ext cx="37365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</a:t>
            </a:r>
            <a:endParaRPr lang="en-AU" sz="5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2940150" y="356960"/>
            <a:ext cx="381083" cy="6010047"/>
            <a:chOff x="9676582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9676582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9870865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 – Readiness Work Stream</a:t>
            </a: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V6.1 – 26 May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EN/MC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474222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381724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3072232" y="2370791"/>
            <a:ext cx="982744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Industry Test Execution EN/MC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05966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5400000">
            <a:off x="314389" y="3970713"/>
            <a:ext cx="43088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 rot="5400000">
            <a:off x="301913" y="4610797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Transition &amp; Cutover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05950" y="4965802"/>
            <a:ext cx="4111093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Transition &amp; Cutover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5400000">
            <a:off x="348068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Industry Testing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Go-live date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Mid-Nov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 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89613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WP2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B2B/Market Trial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2727" y="3046270"/>
            <a:ext cx="1411553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Industry Test Execution B2B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Connectivity/functionality testing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3955221"/>
            <a:ext cx="805487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Planning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291517"/>
            <a:ext cx="4706916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Accreditation and Registration Period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874279" y="3370874"/>
            <a:ext cx="1576821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Market Trial Execution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476459" y="5380650"/>
            <a:ext cx="653191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Transition &amp; Cutover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124924" y="5693900"/>
            <a:ext cx="1908233" cy="28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Post Go-Live </a:t>
            </a:r>
          </a:p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Heightened Support</a:t>
            </a:r>
            <a:endParaRPr lang="en-AU" sz="800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Transition &amp; Cutover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Test Plan B2B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Readiness Reporting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72"/>
          <p:cNvSpPr>
            <a:spLocks noChangeArrowheads="1"/>
          </p:cNvSpPr>
          <p:nvPr/>
        </p:nvSpPr>
        <p:spPr bwMode="auto">
          <a:xfrm>
            <a:off x="472554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Mid-Aug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B2B changes in pre-production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22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prstClr val="black"/>
                </a:solidFill>
                <a:latin typeface="Arial" panose="020B0604020202020204" pitchFamily="34" charset="0"/>
              </a:rPr>
              <a:t>EN/MC patch release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8248" y="2370791"/>
            <a:ext cx="1013984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bg1"/>
                </a:solidFill>
              </a:rPr>
              <a:t>Test </a:t>
            </a:r>
            <a:r>
              <a:rPr lang="en-AU" sz="800" dirty="0" smtClean="0">
                <a:solidFill>
                  <a:schemeClr val="bg1"/>
                </a:solidFill>
              </a:rPr>
              <a:t>Set-up</a:t>
            </a:r>
          </a:p>
          <a:p>
            <a:pPr algn="ctr"/>
            <a:r>
              <a:rPr lang="en-AU" sz="800" dirty="0" smtClean="0">
                <a:solidFill>
                  <a:schemeClr val="bg1"/>
                </a:solidFill>
              </a:rPr>
              <a:t>EN/MC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Issues 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b="1" dirty="0" smtClean="0"/>
              <a:t>System cut-over:</a:t>
            </a:r>
            <a:endParaRPr lang="en-AU" sz="1600" b="1" dirty="0"/>
          </a:p>
          <a:p>
            <a:pPr lvl="0"/>
            <a:r>
              <a:rPr lang="en-AU" sz="1600" dirty="0" smtClean="0"/>
              <a:t>Industry raised an issue for discussion:</a:t>
            </a:r>
            <a:endParaRPr lang="en-AU" sz="1600" dirty="0"/>
          </a:p>
          <a:p>
            <a:pPr lvl="1"/>
            <a:r>
              <a:rPr lang="en-AU" sz="1600" dirty="0" smtClean="0"/>
              <a:t>Current assumptions are that the existing market arrangements and systems will cease to operate on Thursday 30 November, </a:t>
            </a:r>
            <a:r>
              <a:rPr lang="en-AU" sz="1600" dirty="0"/>
              <a:t>n</a:t>
            </a:r>
            <a:r>
              <a:rPr lang="en-AU" sz="1600" dirty="0" smtClean="0"/>
              <a:t>ew arrangements (Rules, Procedures etc.) will commence morning of Friday 1</a:t>
            </a:r>
            <a:r>
              <a:rPr lang="en-AU" sz="1600" baseline="30000" dirty="0" smtClean="0"/>
              <a:t>st</a:t>
            </a:r>
            <a:r>
              <a:rPr lang="en-AU" sz="1600" dirty="0" smtClean="0"/>
              <a:t> December.</a:t>
            </a:r>
          </a:p>
          <a:p>
            <a:pPr lvl="1"/>
            <a:r>
              <a:rPr lang="en-AU" sz="1600" dirty="0" smtClean="0"/>
              <a:t>In effect, an overnight cut-over</a:t>
            </a:r>
          </a:p>
          <a:p>
            <a:endParaRPr lang="en-AU" sz="1600" dirty="0" smtClean="0"/>
          </a:p>
          <a:p>
            <a:r>
              <a:rPr lang="en-AU" sz="1600" dirty="0" smtClean="0"/>
              <a:t>Discussion:</a:t>
            </a:r>
          </a:p>
          <a:p>
            <a:pPr lvl="1"/>
            <a:r>
              <a:rPr lang="en-AU" sz="1600" dirty="0" smtClean="0"/>
              <a:t>Participants have advised a range of systems outage timings spanning from 12 to 48+ hours</a:t>
            </a:r>
          </a:p>
          <a:p>
            <a:pPr lvl="1"/>
            <a:r>
              <a:rPr lang="en-AU" sz="1600" dirty="0" smtClean="0"/>
              <a:t>Participants raised impacts to month end processes </a:t>
            </a:r>
            <a:endParaRPr lang="en-AU" sz="1600" dirty="0"/>
          </a:p>
          <a:p>
            <a:pPr marL="0" lvl="0" indent="0">
              <a:buNone/>
            </a:pPr>
            <a:endParaRPr lang="en-AU" sz="1600" b="1" dirty="0"/>
          </a:p>
          <a:p>
            <a:pPr marL="0" lvl="0" indent="0">
              <a:buNone/>
            </a:pPr>
            <a:r>
              <a:rPr lang="en-AU" sz="1600" b="1" dirty="0" smtClean="0"/>
              <a:t>Next steps:</a:t>
            </a:r>
            <a:endParaRPr lang="en-AU" sz="1600" b="1" dirty="0"/>
          </a:p>
          <a:p>
            <a:r>
              <a:rPr lang="en-AU" sz="1600" dirty="0" smtClean="0"/>
              <a:t>AEMO seeking feedback on a proposed cut-over period spanning COB Friday 2 December to commencement of business, Monday 5 December.</a:t>
            </a:r>
            <a:endParaRPr lang="en-AU" sz="1600" dirty="0"/>
          </a:p>
          <a:p>
            <a:r>
              <a:rPr lang="en-AU" sz="1600" dirty="0" smtClean="0"/>
              <a:t>Industry feedback required by 31 May 2017.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7464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Watching briefs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r>
              <a:rPr lang="en-AU" sz="1600" b="1" dirty="0"/>
              <a:t>Treatment of Vic AMI meters</a:t>
            </a:r>
          </a:p>
          <a:p>
            <a:pPr lvl="1"/>
            <a:r>
              <a:rPr lang="en-AU" sz="1300" dirty="0"/>
              <a:t>Alterations to Market systems (Meter Type identification codes; ‘MRIM’ &amp; ‘RWD’)</a:t>
            </a:r>
          </a:p>
          <a:p>
            <a:pPr lvl="1"/>
            <a:r>
              <a:rPr lang="en-AU" sz="1300" dirty="0"/>
              <a:t>Updates to substitution methodology ‘labels’ in </a:t>
            </a:r>
            <a:r>
              <a:rPr lang="en-AU" sz="1300" dirty="0" smtClean="0"/>
              <a:t>data provision</a:t>
            </a:r>
            <a:endParaRPr lang="en-AU" sz="1300" dirty="0"/>
          </a:p>
          <a:p>
            <a:pPr lvl="1"/>
            <a:r>
              <a:rPr lang="en-AU" sz="1300" dirty="0"/>
              <a:t>Requirement for VIC DBs to accredit against the MDP Type 4 with consideration to arrangements made under clause 11.86.7</a:t>
            </a:r>
          </a:p>
          <a:p>
            <a:pPr lvl="1"/>
            <a:r>
              <a:rPr lang="en-AU" sz="1300" dirty="0"/>
              <a:t>Other obligations: removal of </a:t>
            </a:r>
            <a:r>
              <a:rPr lang="en-AU" sz="1300" dirty="0" smtClean="0"/>
              <a:t>NSRD</a:t>
            </a:r>
          </a:p>
          <a:p>
            <a:pPr lvl="1"/>
            <a:endParaRPr lang="en-AU" sz="1300" dirty="0"/>
          </a:p>
          <a:p>
            <a:pPr marL="14288" indent="0">
              <a:buNone/>
            </a:pPr>
            <a:r>
              <a:rPr lang="en-AU" sz="1500" dirty="0" smtClean="0">
                <a:solidFill>
                  <a:schemeClr val="bg2"/>
                </a:solidFill>
              </a:rPr>
              <a:t>Vic Govt announcement on 10 May 2017 intentions for meter classification. </a:t>
            </a:r>
          </a:p>
          <a:p>
            <a:pPr marL="0" indent="0">
              <a:buNone/>
            </a:pPr>
            <a:r>
              <a:rPr lang="en-AU" sz="1600" i="1" dirty="0">
                <a:solidFill>
                  <a:schemeClr val="bg2"/>
                </a:solidFill>
              </a:rPr>
              <a:t>“These Orders will also specify that Victorian smart meters (including new and replacement meters) should continue to be classified as 'type 5 metering installations' (rather than type 4 metering installations) and continue to meet the Victorian Minimum AMI Functionality Specification and Victorian Minimum AMI Service Level Specification going forward.”</a:t>
            </a:r>
          </a:p>
          <a:p>
            <a:endParaRPr lang="en-AU" sz="1600" b="1" dirty="0" smtClean="0"/>
          </a:p>
          <a:p>
            <a:r>
              <a:rPr lang="en-AU" sz="1600" b="1" dirty="0" smtClean="0"/>
              <a:t>Vic </a:t>
            </a:r>
            <a:r>
              <a:rPr lang="en-AU" sz="1600" b="1" dirty="0"/>
              <a:t>Govt. Consultation on Competition in Metering </a:t>
            </a:r>
          </a:p>
          <a:p>
            <a:pPr lvl="1"/>
            <a:r>
              <a:rPr lang="en-AU" sz="1300" dirty="0" smtClean="0"/>
              <a:t>Decision made: Option 4</a:t>
            </a:r>
          </a:p>
          <a:p>
            <a:pPr lvl="1"/>
            <a:r>
              <a:rPr lang="en-AU" sz="1300" dirty="0" smtClean="0"/>
              <a:t>Detail to be worked through in a focus group</a:t>
            </a:r>
          </a:p>
          <a:p>
            <a:pPr lvl="2"/>
            <a:r>
              <a:rPr lang="en-AU" sz="1300" dirty="0" smtClean="0"/>
              <a:t>Basic principle: in Victoria, the FRMP will be required to appoint the LNSP as the MC</a:t>
            </a:r>
          </a:p>
          <a:p>
            <a:pPr lvl="1"/>
            <a:r>
              <a:rPr lang="en-AU" sz="1300" dirty="0" smtClean="0"/>
              <a:t>Potential </a:t>
            </a:r>
            <a:r>
              <a:rPr lang="en-AU" sz="1300" dirty="0"/>
              <a:t>alterations to Procedures &amp; systems to accommodate outcomes </a:t>
            </a:r>
          </a:p>
          <a:p>
            <a:pPr marL="0" indent="0">
              <a:buNone/>
            </a:pPr>
            <a:endParaRPr lang="en-AU" sz="1300" b="1" dirty="0" smtClean="0"/>
          </a:p>
          <a:p>
            <a:pPr marL="0" indent="0">
              <a:buNone/>
            </a:pPr>
            <a:r>
              <a:rPr lang="en-AU" sz="1500" dirty="0">
                <a:solidFill>
                  <a:schemeClr val="bg2"/>
                </a:solidFill>
              </a:rPr>
              <a:t>Vic Govt </a:t>
            </a:r>
            <a:r>
              <a:rPr lang="en-AU" sz="1500" dirty="0" smtClean="0">
                <a:solidFill>
                  <a:schemeClr val="bg2"/>
                </a:solidFill>
              </a:rPr>
              <a:t>planning on releasing a draft Order-in-Council in May.</a:t>
            </a:r>
          </a:p>
          <a:p>
            <a:pPr marL="0" indent="0">
              <a:buNone/>
            </a:pPr>
            <a:r>
              <a:rPr lang="en-AU" sz="1500" dirty="0" smtClean="0">
                <a:solidFill>
                  <a:schemeClr val="bg2"/>
                </a:solidFill>
              </a:rPr>
              <a:t>AEMO envisages that no subsequent Procedure changes will be required – to be confirmed</a:t>
            </a:r>
          </a:p>
        </p:txBody>
      </p:sp>
    </p:spTree>
    <p:extLst>
      <p:ext uri="{BB962C8B-B14F-4D97-AF65-F5344CB8AC3E}">
        <p14:creationId xmlns:p14="http://schemas.microsoft.com/office/powerpoint/2010/main" val="26171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5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3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9.xml><?xml version="1.0" encoding="utf-8"?>
<a:theme xmlns:a="http://schemas.openxmlformats.org/drawingml/2006/main" name="4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Karen Olesnicky</DisplayName>
        <AccountId>358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PROJECT-352-6456</_dlc_DocId>
    <_dlc_DocIdUrl xmlns="a14523ce-dede-483e-883a-2d83261080bd">
      <Url>http://sharedocs/projects/pocprogram/_layouts/15/DocIdRedir.aspx?ID=PROJECT-352-6456</Url>
      <Description>PROJECT-352-6456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Props1.xml><?xml version="1.0" encoding="utf-8"?>
<ds:datastoreItem xmlns:ds="http://schemas.openxmlformats.org/officeDocument/2006/customXml" ds:itemID="{E2D443DB-53ED-49B5-893A-4803F158F70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31B0417-AA77-4DC4-9328-5C9C9BD79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0E43073-57B6-4713-8FA4-44D0827A27D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4523ce-dede-483e-883a-2d83261080bd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DBF39CCE-81F4-4224-ADF9-2DD0BEB503C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7712</TotalTime>
  <Words>1992</Words>
  <Application>Microsoft Office PowerPoint</Application>
  <PresentationFormat>On-screen Show (4:3)</PresentationFormat>
  <Paragraphs>374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3_Office Theme</vt:lpstr>
      <vt:lpstr>4_Office Theme</vt:lpstr>
      <vt:lpstr>5_Office Theme</vt:lpstr>
      <vt:lpstr>1_Office Theme</vt:lpstr>
      <vt:lpstr>Visio</vt:lpstr>
      <vt:lpstr>EXECUTIVE forum </vt:lpstr>
      <vt:lpstr>Power of Choice PROGRAM UPDATE</vt:lpstr>
      <vt:lpstr>AEMO Program Update</vt:lpstr>
      <vt:lpstr>AEMO Program Update AND UPCOMING TASKS</vt:lpstr>
      <vt:lpstr>AEMO Program Update – upcoming MEETINGS / FORUMS</vt:lpstr>
      <vt:lpstr>PowerPoint Presentation</vt:lpstr>
      <vt:lpstr>PowerPoint Presentation</vt:lpstr>
      <vt:lpstr>Industry Issues Register</vt:lpstr>
      <vt:lpstr>Watching briefs</vt:lpstr>
      <vt:lpstr>Power of Choice Readiness update   Industry Readiness Reporting</vt:lpstr>
      <vt:lpstr>Market readiness update</vt:lpstr>
      <vt:lpstr>May 2017 READINESS REPORT</vt:lpstr>
      <vt:lpstr>MAY 2017 READINESS REPORT</vt:lpstr>
      <vt:lpstr>May 2017 READINESS REPORT</vt:lpstr>
      <vt:lpstr>MAY 2017 READINESS REPORT</vt:lpstr>
      <vt:lpstr>PowerPoint Presentation</vt:lpstr>
    </vt:vector>
  </TitlesOfParts>
  <Company>AEMO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260517 PoC RMCF Update - May Meeting</dc:title>
  <dc:creator>Tania Bagnato</dc:creator>
  <cp:lastModifiedBy>Felicity Bodger</cp:lastModifiedBy>
  <cp:revision>499</cp:revision>
  <cp:lastPrinted>2016-11-23T02:56:10Z</cp:lastPrinted>
  <dcterms:created xsi:type="dcterms:W3CDTF">2014-11-05T02:16:53Z</dcterms:created>
  <dcterms:modified xsi:type="dcterms:W3CDTF">2017-06-05T00:31:40Z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634fe246-9067-4b56-a648-3c1ada39241b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