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7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7"/>
    <p:sldMasterId id="2147483671" r:id="rId8"/>
    <p:sldMasterId id="2147483694" r:id="rId9"/>
    <p:sldMasterId id="2147483705" r:id="rId10"/>
    <p:sldMasterId id="2147483728" r:id="rId11"/>
    <p:sldMasterId id="2147483739" r:id="rId12"/>
    <p:sldMasterId id="2147483762" r:id="rId13"/>
    <p:sldMasterId id="2147483770" r:id="rId14"/>
    <p:sldMasterId id="2147483778" r:id="rId15"/>
    <p:sldMasterId id="2147483798" r:id="rId16"/>
    <p:sldMasterId id="2147483806" r:id="rId17"/>
  </p:sldMasterIdLst>
  <p:notesMasterIdLst>
    <p:notesMasterId r:id="rId32"/>
  </p:notesMasterIdLst>
  <p:handoutMasterIdLst>
    <p:handoutMasterId r:id="rId33"/>
  </p:handoutMasterIdLst>
  <p:sldIdLst>
    <p:sldId id="256" r:id="rId18"/>
    <p:sldId id="262" r:id="rId19"/>
    <p:sldId id="436" r:id="rId20"/>
    <p:sldId id="437" r:id="rId21"/>
    <p:sldId id="450" r:id="rId22"/>
    <p:sldId id="451" r:id="rId23"/>
    <p:sldId id="454" r:id="rId24"/>
    <p:sldId id="456" r:id="rId25"/>
    <p:sldId id="457" r:id="rId26"/>
    <p:sldId id="455" r:id="rId27"/>
    <p:sldId id="442" r:id="rId28"/>
    <p:sldId id="458" r:id="rId29"/>
    <p:sldId id="433" r:id="rId30"/>
    <p:sldId id="449" r:id="rId3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ia Bagnato" initials="T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 autoAdjust="0"/>
    <p:restoredTop sz="99290" autoAdjust="0"/>
  </p:normalViewPr>
  <p:slideViewPr>
    <p:cSldViewPr>
      <p:cViewPr varScale="1">
        <p:scale>
          <a:sx n="86" d="100"/>
          <a:sy n="86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Master" Target="slideMasters/slideMaster7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1.xml"/><Relationship Id="rId12" Type="http://schemas.openxmlformats.org/officeDocument/2006/relationships/slideMaster" Target="slideMasters/slideMaster6.xml"/><Relationship Id="rId17" Type="http://schemas.openxmlformats.org/officeDocument/2006/relationships/slideMaster" Target="slideMasters/slideMaster11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0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5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9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4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Master" Target="slideMasters/slideMaster8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BEE0F-9B4D-491C-84BB-3E9E0070B385}" type="datetime6">
              <a:rPr lang="en-AU" smtClean="0"/>
              <a:pPr/>
              <a:t>December 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B4BD-713B-4495-9D01-E89249673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71412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CC81A-B302-4C12-B328-398E6FA12FC5}" type="datetime6">
              <a:rPr lang="en-AU" smtClean="0"/>
              <a:pPr/>
              <a:t>December 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5DB7-4594-4DFF-AA9B-D4C01173DE38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98503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1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3C024-FF04-452E-A843-7509EA20A5BF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2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21964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255244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0" y="161768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178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661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0481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462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696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6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5600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204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6033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5969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2322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213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207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22209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2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600" indent="-363600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400" indent="-363600">
              <a:buFont typeface="Wingdings" pitchFamily="2" charset="2"/>
              <a:buChar char="Ø"/>
              <a:defRPr/>
            </a:lvl3pPr>
            <a:lvl4pPr marL="1346400" indent="-270000">
              <a:buFont typeface="Arial" pitchFamily="34" charset="0"/>
              <a:buChar char="•"/>
              <a:defRPr/>
            </a:lvl4pPr>
            <a:lvl5pPr marL="1612800" indent="-270000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7195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1384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483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6864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438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5669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449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0095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9571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61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94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33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077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006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8303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Page-White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141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-Page-GREY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6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39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3591" indent="-363591">
              <a:buFont typeface="Arial" pitchFamily="34" charset="0"/>
              <a:buChar char="•"/>
              <a:defRPr cap="none" baseline="0"/>
            </a:lvl1pPr>
            <a:lvl2pPr>
              <a:buFont typeface="Courier New" pitchFamily="49" charset="0"/>
              <a:buChar char="o"/>
              <a:defRPr sz="2200"/>
            </a:lvl2pPr>
            <a:lvl3pPr marL="1076373" indent="-363591">
              <a:buFont typeface="Wingdings" pitchFamily="2" charset="2"/>
              <a:buChar char="Ø"/>
              <a:defRPr/>
            </a:lvl3pPr>
            <a:lvl4pPr marL="1346366" indent="-269993">
              <a:buFont typeface="Arial" pitchFamily="34" charset="0"/>
              <a:buChar char="•"/>
              <a:defRPr/>
            </a:lvl4pPr>
            <a:lvl5pPr marL="1612760" indent="-269993">
              <a:buFont typeface="Courier New" pitchFamily="49" charset="0"/>
              <a:buChar char="o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115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3988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32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pic>
        <p:nvPicPr>
          <p:cNvPr id="6" name="Picture 5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4160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3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4"/>
            <a:ext cx="7858125" cy="4714875"/>
          </a:xfrm>
        </p:spPr>
        <p:txBody>
          <a:bodyPr/>
          <a:lstStyle>
            <a:lvl1pPr marL="457189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18" indent="-457189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2149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713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301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57301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364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itle 1"/>
          <p:cNvSpPr txBox="1">
            <a:spLocks/>
          </p:cNvSpPr>
          <p:nvPr userDrawn="1"/>
        </p:nvSpPr>
        <p:spPr>
          <a:xfrm>
            <a:off x="4716016" y="-1626"/>
            <a:ext cx="4418628" cy="3068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1600" i="1" cap="none" dirty="0" smtClean="0">
                <a:solidFill>
                  <a:srgbClr val="FFFFFF"/>
                </a:solidFill>
              </a:rPr>
              <a:t>Power of Choice – Metering Competition</a:t>
            </a:r>
            <a:endParaRPr lang="en-AU" sz="16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3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39267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9638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5919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631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09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d lines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429420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440725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5634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3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24854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25081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9037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59769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550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840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lver 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lver lin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-14257"/>
            <a:ext cx="9144000" cy="6872258"/>
          </a:xfrm>
          <a:prstGeom prst="rect">
            <a:avLst/>
          </a:prstGeom>
        </p:spPr>
      </p:pic>
      <p:pic>
        <p:nvPicPr>
          <p:cNvPr id="8" name="Picture 7" descr="Header 1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6357982" cy="714380"/>
          </a:xfrm>
        </p:spPr>
        <p:txBody>
          <a:bodyPr anchor="b">
            <a:normAutofit/>
          </a:bodyPr>
          <a:lstStyle>
            <a:lvl1pPr algn="l">
              <a:defRPr sz="2400" b="0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tx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32204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90213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93431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18884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77777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576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-Page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4348" y="500042"/>
            <a:ext cx="7772400" cy="1470025"/>
          </a:xfrm>
        </p:spPr>
        <p:txBody>
          <a:bodyPr anchor="b">
            <a:normAutofit/>
          </a:bodyPr>
          <a:lstStyle>
            <a:lvl1pPr algn="l">
              <a:defRPr sz="3000" cap="all" baseline="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4348" y="2214554"/>
            <a:ext cx="6400800" cy="500066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October 09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13192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42936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1195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ider-Red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7600" cy="686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772400" cy="714380"/>
          </a:xfrm>
        </p:spPr>
        <p:txBody>
          <a:bodyPr anchor="b">
            <a:normAutofit/>
          </a:bodyPr>
          <a:lstStyle>
            <a:lvl1pPr algn="l"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00063" y="1428750"/>
            <a:ext cx="7858125" cy="4714875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0738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>
              <a:buFont typeface="Courier New" pitchFamily="49" charset="0"/>
              <a:buChar char="o"/>
              <a:defRPr>
                <a:solidFill>
                  <a:schemeClr val="bg1"/>
                </a:solidFill>
              </a:defRPr>
            </a:lvl4pPr>
            <a:lvl5pP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05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8111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23412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23125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63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578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669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34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867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3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528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315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89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0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7" r:id="rId5"/>
    <p:sldLayoutId id="2147483655" r:id="rId6"/>
    <p:sldLayoutId id="2147483658" r:id="rId7"/>
    <p:sldLayoutId id="2147483652" r:id="rId8"/>
    <p:sldLayoutId id="2147483653" r:id="rId9"/>
    <p:sldLayoutId id="214748365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2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C40A-FBBF-47F1-AF1C-B3CC4D5DF21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13/12/2016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C447A-C061-4668-AB21-66DB28DB5A00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9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/>
              <a:t>SLIDE </a:t>
            </a:r>
            <a:fld id="{B602A6DE-BF6F-4EAB-917C-8134D0F37D4B}" type="slidenum">
              <a:rPr lang="en-AU" sz="1100" smtClean="0"/>
              <a:pPr algn="r"/>
              <a:t>‹#›</a:t>
            </a:fld>
            <a:endParaRPr lang="en-AU" sz="1100" dirty="0"/>
          </a:p>
        </p:txBody>
      </p:sp>
      <p:pic>
        <p:nvPicPr>
          <p:cNvPr id="6" name="Picture 5" descr="Header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1480"/>
            <a:ext cx="14287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9" r:id="rId2"/>
    <p:sldLayoutId id="2147483680" r:id="rId3"/>
    <p:sldLayoutId id="2147483681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68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600" indent="-363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400" indent="-363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4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800" indent="-270000" algn="l" defTabSz="914400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</p:sldLayoutIdLst>
  <p:hf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14290"/>
            <a:ext cx="6329378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543792" y="6357959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28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</p:sldLayoutIdLst>
  <p:hf sldNum="0" hdr="0" ftr="0" dt="0"/>
  <p:txStyles>
    <p:titleStyle>
      <a:lvl1pPr algn="l" defTabSz="914377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91" indent="-363591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70" indent="-349242" algn="l" defTabSz="914377" rtl="0" eaLnBrk="1" latinLnBrk="0" hangingPunct="1">
        <a:spcBef>
          <a:spcPts val="528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73" indent="-363591" algn="l" defTabSz="914377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366" indent="-269993" algn="l" defTabSz="91437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760" indent="-269993" algn="l" defTabSz="914377" rtl="0" eaLnBrk="1" latinLnBrk="0" hangingPunct="1">
        <a:spcBef>
          <a:spcPts val="384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5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2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head-Generic.jpg"/>
          <p:cNvPicPr>
            <a:picLocks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7600" cy="10789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472254" cy="8572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76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543792" y="6357958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100" dirty="0" smtClean="0">
                <a:solidFill>
                  <a:srgbClr val="1E4164"/>
                </a:solidFill>
              </a:rPr>
              <a:t>SLIDE </a:t>
            </a:r>
            <a:fld id="{B602A6DE-BF6F-4EAB-917C-8134D0F37D4B}" type="slidenum">
              <a:rPr lang="en-AU" sz="1100" smtClean="0">
                <a:solidFill>
                  <a:srgbClr val="1E4164"/>
                </a:solidFill>
              </a:rPr>
              <a:pPr algn="r"/>
              <a:t>‹#›</a:t>
            </a:fld>
            <a:endParaRPr lang="en-AU" sz="1100" dirty="0">
              <a:solidFill>
                <a:srgbClr val="1E4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5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63538" indent="-363538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12788" indent="-3492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3538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613" indent="-268288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68288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mo.com.au/Stakeholder-Consultation/Consultations/Power-of-Choice---AEMO-Procedure-Changes-Package-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1.vsdx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emo.com.au/About-the-Industry/~/media/Files/About%20the%20industry/Working%20Groups/2016/External%202016%20Industry%20Meeting%20Schedule.ashx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mailto:poc@aemo.com.au" TargetMode="External"/><Relationship Id="rId2" Type="http://schemas.openxmlformats.org/officeDocument/2006/relationships/slideLayout" Target="../slideLayouts/slideLayout8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Visio_Drawing2.vsdx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EXECUTIVE forum 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2204864"/>
            <a:ext cx="6400800" cy="716090"/>
          </a:xfrm>
        </p:spPr>
        <p:txBody>
          <a:bodyPr>
            <a:noAutofit/>
          </a:bodyPr>
          <a:lstStyle/>
          <a:p>
            <a:r>
              <a:rPr lang="en-AU" sz="1200" b="1" dirty="0" smtClean="0"/>
              <a:t>DATE:</a:t>
            </a:r>
            <a:r>
              <a:rPr lang="en-AU" sz="1200" dirty="0" smtClean="0"/>
              <a:t>	15 DECEMBER 2016</a:t>
            </a:r>
          </a:p>
          <a:p>
            <a:r>
              <a:rPr lang="en-AU" sz="1200" b="1" dirty="0" smtClean="0"/>
              <a:t>TIME</a:t>
            </a:r>
            <a:r>
              <a:rPr lang="en-AU" sz="1200" dirty="0" smtClean="0"/>
              <a:t>:  	10.30 AM – 12.00 PM</a:t>
            </a:r>
          </a:p>
          <a:p>
            <a:r>
              <a:rPr lang="en-AU" sz="1200" b="1" dirty="0" smtClean="0"/>
              <a:t>VENUE: </a:t>
            </a:r>
            <a:r>
              <a:rPr lang="en-AU" sz="1200" dirty="0" smtClean="0"/>
              <a:t>	AEMO OFFICES, TELECONFERENCE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13503"/>
            <a:ext cx="8496944" cy="73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 smtClean="0"/>
              <a:t>This table summarises the changes between the Program Overview as information changes or becomes available.</a:t>
            </a:r>
          </a:p>
          <a:p>
            <a:pPr lvl="2"/>
            <a:endParaRPr lang="en-AU" sz="1000" dirty="0" smtClean="0"/>
          </a:p>
          <a:p>
            <a:pPr marL="363538" lvl="1" indent="0">
              <a:buNone/>
            </a:pPr>
            <a:endParaRPr lang="en-AU" sz="1200" dirty="0"/>
          </a:p>
          <a:p>
            <a:pPr marL="363538" lvl="1" indent="0">
              <a:buNone/>
            </a:pPr>
            <a:endParaRPr lang="en-AU" sz="1200" dirty="0" smtClean="0"/>
          </a:p>
          <a:p>
            <a:endParaRPr lang="en-AU" sz="16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23529" y="1548874"/>
          <a:ext cx="8496942" cy="432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040"/>
                <a:gridCol w="772063"/>
                <a:gridCol w="7055839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Version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Date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Amendments</a:t>
                      </a:r>
                      <a:endParaRPr lang="en-AU" sz="800" dirty="0"/>
                    </a:p>
                  </a:txBody>
                  <a:tcPr/>
                </a:tc>
              </a:tr>
              <a:tr h="138128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 Feb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SMP DD and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FD dates in accordance with AEMC update 11 Feb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258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Feb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DRM DD date from 18 Feb to 9 Jun – Removed the DRM FD until advice is available from AEMC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milestone for ring-fencing &amp; exemption guidelines and DNSPs to publish standard T&amp;C’s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76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04 Mar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MTR following guidance published by AEMC on 25 Feb 2016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Separated initial B2B consultation – scheduled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to begin on 8 Apr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 dates according to AEMC update (2 March 2016) – SMP dates moved back/DRM FD date released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 Apr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DRM/ASU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until further guidance – expanded timeline to focus on the Dec 2017 delivery and heightened support into Q1 2018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Combined MC/EM/MRP into single project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SMP draft rule dates as published by AEMC – included proposed timeline for conducting SMP procedure consultation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May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Expanded key milestone dates.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 Jun 16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proposed dates for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testing periods</a:t>
                      </a: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(Aug 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Nov 17).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Expanded on proposed fee methodology timetable to accommodate consultation process.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Jun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Arranged Program Overview into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key workstreams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IEC milestones in lieu of SMP Draft Determination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 Jun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Increased AEMO’s “design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phase” to carry on until the end of consultation (1 Mar 17)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Altered WP 1 Procedure Change Process dates to accommodate additional four business days of consultation.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tracking; removed dates associated with B2B Procedures as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 result of B2B Framework Rule being published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02 Sep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with AEMO’s proposed dates (pending IEC approval)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Oct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terminology – added ‘6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month outlook’ for Procedure development / consultation processes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key dates in relation to AEMO WP2 Procedures and B2B Procedure development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/ consultation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key dates identified in Readiness strategy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Nov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dates for Fee Methodology consultation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dates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07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522866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Procedures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b="1" dirty="0" smtClean="0"/>
              <a:t>Work Package 2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AEMO to publish the Draft Determination on 13 December.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POC-PWG meeting on 20 December (via teleconference) to discuss key issues from the Draft Determination.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2</a:t>
            </a:r>
            <a:r>
              <a:rPr lang="en-AU" sz="1200" baseline="30000" dirty="0" smtClean="0"/>
              <a:t>nd</a:t>
            </a:r>
            <a:r>
              <a:rPr lang="en-AU" sz="1200" dirty="0" smtClean="0"/>
              <a:t> stage submissions close on 16 January.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/>
              <a:t>AEMO will publish the Final Determination on 28 February.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AEMO </a:t>
            </a:r>
            <a:r>
              <a:rPr lang="en-AU" sz="1200" dirty="0"/>
              <a:t>will release all other Package 2 guidelines and checklists not subject to NER consultation following the publication of the Draft Determination.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All consultation materials are </a:t>
            </a:r>
            <a:r>
              <a:rPr lang="en-AU" sz="1200" dirty="0"/>
              <a:t>available on AEMO’s website – </a:t>
            </a:r>
            <a:r>
              <a:rPr lang="en-AU" sz="1200" dirty="0">
                <a:hlinkClick r:id="rId3"/>
              </a:rPr>
              <a:t>click here </a:t>
            </a:r>
            <a:r>
              <a:rPr lang="en-AU" sz="1200" dirty="0"/>
              <a:t>for link.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 smtClean="0"/>
          </a:p>
          <a:p>
            <a:pPr marL="0" indent="0">
              <a:buNone/>
            </a:pPr>
            <a:endParaRPr lang="en-AU" sz="1700" strike="sngStrike" dirty="0"/>
          </a:p>
          <a:p>
            <a:pPr lvl="1"/>
            <a:endParaRPr lang="en-AU" sz="1500" dirty="0" smtClean="0"/>
          </a:p>
          <a:p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 smtClean="0"/>
          </a:p>
        </p:txBody>
      </p:sp>
    </p:spTree>
    <p:extLst>
      <p:ext uri="{BB962C8B-B14F-4D97-AF65-F5344CB8AC3E}">
        <p14:creationId xmlns:p14="http://schemas.microsoft.com/office/powerpoint/2010/main" val="1807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6995120" cy="522866"/>
          </a:xfrm>
        </p:spPr>
        <p:txBody>
          <a:bodyPr>
            <a:normAutofit/>
          </a:bodyPr>
          <a:lstStyle/>
          <a:p>
            <a:r>
              <a:rPr lang="en-AU" dirty="0" smtClean="0"/>
              <a:t>Power of choice Procedures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848872" cy="5472608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200" b="1" dirty="0" smtClean="0"/>
              <a:t>B2B Procedures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We </a:t>
            </a:r>
            <a:r>
              <a:rPr lang="en-AU" sz="1200" dirty="0"/>
              <a:t>have received 30 submissions (including a handful of late submissions) and just over 2000 individual comments in the first stage consultation period</a:t>
            </a:r>
            <a:r>
              <a:rPr lang="en-AU" sz="12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The </a:t>
            </a:r>
            <a:r>
              <a:rPr lang="en-AU" sz="1200" dirty="0"/>
              <a:t>B2B Working Group and the AEMO drafting team have </a:t>
            </a:r>
            <a:r>
              <a:rPr lang="en-AU" sz="1200" dirty="0" smtClean="0"/>
              <a:t>collated, synthesised and commenced redrafting procedures to be reviewed </a:t>
            </a:r>
            <a:r>
              <a:rPr lang="en-AU" sz="1200" dirty="0"/>
              <a:t>and </a:t>
            </a:r>
            <a:r>
              <a:rPr lang="en-AU" sz="1200" dirty="0" smtClean="0"/>
              <a:t>recommended to the </a:t>
            </a:r>
            <a:r>
              <a:rPr lang="en-AU" sz="1200" dirty="0"/>
              <a:t>IEC to publish draft </a:t>
            </a:r>
            <a:r>
              <a:rPr lang="en-AU" sz="1200" dirty="0" smtClean="0"/>
              <a:t>procedures.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Provide responses </a:t>
            </a:r>
            <a:r>
              <a:rPr lang="en-AU" sz="1200" dirty="0"/>
              <a:t>to all industry comments and reasoning for including or not including </a:t>
            </a:r>
            <a:r>
              <a:rPr lang="en-AU" sz="1200" dirty="0" smtClean="0"/>
              <a:t>recommended. </a:t>
            </a:r>
            <a:r>
              <a:rPr lang="en-AU" sz="1200" dirty="0"/>
              <a:t>changes</a:t>
            </a:r>
            <a:r>
              <a:rPr lang="en-AU" sz="12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B2B-WGG meeting on the 14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and 15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December to consider draft B2B procedures.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200" dirty="0" smtClean="0"/>
              <a:t>IEC meeting on 21</a:t>
            </a:r>
            <a:r>
              <a:rPr lang="en-AU" sz="1200" baseline="30000" dirty="0" smtClean="0"/>
              <a:t>st</a:t>
            </a:r>
            <a:r>
              <a:rPr lang="en-AU" sz="1200" dirty="0" smtClean="0"/>
              <a:t> December</a:t>
            </a:r>
          </a:p>
          <a:p>
            <a:pPr>
              <a:spcBef>
                <a:spcPts val="800"/>
              </a:spcBef>
            </a:pPr>
            <a:r>
              <a:rPr lang="en-AU" sz="1200" dirty="0"/>
              <a:t>Four key Procedures updates: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Service Order Process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Customer Site Details Notification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Meter Data Process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One Way </a:t>
            </a:r>
            <a:r>
              <a:rPr lang="en-AU" sz="1200" dirty="0" smtClean="0"/>
              <a:t>Notification</a:t>
            </a:r>
            <a:endParaRPr lang="en-AU" sz="1200" dirty="0"/>
          </a:p>
          <a:p>
            <a:pPr>
              <a:spcBef>
                <a:spcPts val="800"/>
              </a:spcBef>
            </a:pPr>
            <a:r>
              <a:rPr lang="en-AU" sz="1200" dirty="0"/>
              <a:t>Other documents: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Technical Delivery Specification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Business Guide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Glossary update for B2B terminology</a:t>
            </a:r>
          </a:p>
          <a:p>
            <a:pPr lvl="1">
              <a:spcBef>
                <a:spcPts val="800"/>
              </a:spcBef>
            </a:pPr>
            <a:r>
              <a:rPr lang="en-AU" sz="1200" dirty="0"/>
              <a:t>ROLR Procedure Part B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200" dirty="0" smtClean="0"/>
          </a:p>
          <a:p>
            <a:pPr marL="0" indent="0">
              <a:buNone/>
            </a:pPr>
            <a:endParaRPr lang="en-AU" sz="1700" strike="sngStrike" dirty="0"/>
          </a:p>
          <a:p>
            <a:pPr lvl="1"/>
            <a:endParaRPr lang="en-AU" sz="1500" dirty="0" smtClean="0"/>
          </a:p>
          <a:p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/>
          </a:p>
          <a:p>
            <a:pPr marL="0" indent="0">
              <a:buNone/>
            </a:pPr>
            <a:endParaRPr lang="en-AU" sz="1500" dirty="0" smtClean="0"/>
          </a:p>
          <a:p>
            <a:pPr marL="0" indent="0">
              <a:buNone/>
            </a:pPr>
            <a:endParaRPr lang="en-AU" sz="1500" dirty="0" smtClean="0"/>
          </a:p>
        </p:txBody>
      </p:sp>
    </p:spTree>
    <p:extLst>
      <p:ext uri="{BB962C8B-B14F-4D97-AF65-F5344CB8AC3E}">
        <p14:creationId xmlns:p14="http://schemas.microsoft.com/office/powerpoint/2010/main" val="251114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B2b Procedures update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67203"/>
            <a:ext cx="8229600" cy="2282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1520" y="1268760"/>
            <a:ext cx="7941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B2B Working Group 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7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 readiness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AU" sz="1400" b="1" dirty="0" smtClean="0"/>
              <a:t>Readiness Working Group – 28 November meeting 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RWG considered the following matters at its meeting:</a:t>
            </a:r>
          </a:p>
          <a:p>
            <a:pPr lvl="1">
              <a:spcBef>
                <a:spcPts val="800"/>
              </a:spcBef>
            </a:pPr>
            <a:r>
              <a:rPr lang="en-AU" sz="1200" dirty="0" smtClean="0"/>
              <a:t>Reviewed the November monthly readiness reports;</a:t>
            </a:r>
          </a:p>
          <a:p>
            <a:pPr lvl="1">
              <a:spcBef>
                <a:spcPts val="800"/>
              </a:spcBef>
            </a:pPr>
            <a:r>
              <a:rPr lang="en-AU" sz="1200" dirty="0" smtClean="0"/>
              <a:t>Provided feedback and considered possible minor refinements to the reporting template; </a:t>
            </a:r>
          </a:p>
          <a:p>
            <a:pPr lvl="1">
              <a:spcBef>
                <a:spcPts val="800"/>
              </a:spcBef>
            </a:pPr>
            <a:r>
              <a:rPr lang="en-AU" sz="1200" dirty="0" smtClean="0"/>
              <a:t>Considered the potential for AEMO to split industry testing into two testing periods (one for MC/EN, one for e-Hub);</a:t>
            </a:r>
          </a:p>
          <a:p>
            <a:pPr lvl="1">
              <a:spcBef>
                <a:spcPts val="800"/>
              </a:spcBef>
            </a:pPr>
            <a:r>
              <a:rPr lang="en-AU" sz="1200" dirty="0" smtClean="0"/>
              <a:t>Noted the RWG’s upcoming work program.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AU" sz="1400" b="1" dirty="0" smtClean="0"/>
              <a:t>Industry readiness progress reports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RWG reviewed </a:t>
            </a:r>
            <a:r>
              <a:rPr lang="en-AU" sz="1200" dirty="0"/>
              <a:t>the first monthly readiness reports </a:t>
            </a:r>
            <a:r>
              <a:rPr lang="en-AU" sz="1200" dirty="0" smtClean="0"/>
              <a:t>(industry “within schedule”, “medium risk”).</a:t>
            </a:r>
            <a:endParaRPr lang="en-AU" sz="1200" dirty="0"/>
          </a:p>
          <a:p>
            <a:pPr>
              <a:spcBef>
                <a:spcPts val="800"/>
              </a:spcBef>
            </a:pPr>
            <a:r>
              <a:rPr lang="en-AU" sz="1200" dirty="0" smtClean="0"/>
              <a:t>Reflecting RWG feedback, AEMO will distribute a mildly revised reporting template to RWG members.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The next monthly readiness report – a consolidated Dec/Jan report – is due to AEMO by 16 January.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AU" sz="1400" b="1" dirty="0" smtClean="0"/>
              <a:t>Potential for splitting industry testing into two test periods</a:t>
            </a:r>
            <a:endParaRPr lang="en-AU" sz="1400" b="1" dirty="0"/>
          </a:p>
          <a:p>
            <a:pPr>
              <a:spcBef>
                <a:spcPts val="800"/>
              </a:spcBef>
            </a:pPr>
            <a:r>
              <a:rPr lang="en-AU" sz="1200" dirty="0" smtClean="0"/>
              <a:t>MC/EN industry testing in April, and e-Hub industry testing in August (as per Market Readiness Strategy).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AEMO aiming to have all system changes, including for schema, in pre-production environment by 3 April 2017.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RWG members asked to provide feedback to AEMO on whether their organisations would be ready to test in April.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AU" sz="1400" b="1" dirty="0" smtClean="0"/>
              <a:t>Readiness Working Group – future meetings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13 Feb – Review 1</a:t>
            </a:r>
            <a:r>
              <a:rPr lang="en-AU" sz="1200" baseline="30000" dirty="0" smtClean="0"/>
              <a:t>st</a:t>
            </a:r>
            <a:r>
              <a:rPr lang="en-AU" sz="1200" dirty="0" smtClean="0"/>
              <a:t> draft of Registration &amp; Accreditation Plan, and discuss industry testing for MC/EN system changes.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8 Mar – Review 1</a:t>
            </a:r>
            <a:r>
              <a:rPr lang="en-AU" sz="1200" baseline="30000" dirty="0" smtClean="0"/>
              <a:t>st</a:t>
            </a:r>
            <a:r>
              <a:rPr lang="en-AU" sz="1200" dirty="0" smtClean="0"/>
              <a:t> draft of Industry Testing Plan for e-Hub (market trial).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24 Mar – Q1 readiness update.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5 Apr – Review 1</a:t>
            </a:r>
            <a:r>
              <a:rPr lang="en-AU" sz="1200" baseline="30000" dirty="0" smtClean="0"/>
              <a:t>st</a:t>
            </a:r>
            <a:r>
              <a:rPr lang="en-AU" sz="1200" dirty="0" smtClean="0"/>
              <a:t> draft of Transition &amp; Cutover Plan.</a:t>
            </a:r>
          </a:p>
        </p:txBody>
      </p:sp>
    </p:spTree>
    <p:extLst>
      <p:ext uri="{BB962C8B-B14F-4D97-AF65-F5344CB8AC3E}">
        <p14:creationId xmlns:p14="http://schemas.microsoft.com/office/powerpoint/2010/main" val="97728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63" y="188640"/>
            <a:ext cx="6357982" cy="714380"/>
          </a:xfrm>
        </p:spPr>
        <p:txBody>
          <a:bodyPr/>
          <a:lstStyle/>
          <a:p>
            <a:r>
              <a:rPr lang="en-AU" b="1" dirty="0" smtClean="0">
                <a:solidFill>
                  <a:srgbClr val="C00000"/>
                </a:solidFill>
              </a:rPr>
              <a:t>Agenda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3568" y="1340768"/>
            <a:ext cx="7858125" cy="4930899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AU" sz="2800" dirty="0" smtClean="0"/>
              <a:t>Welcome and Introduction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AU" sz="2800" dirty="0" smtClean="0"/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AU" sz="2800" dirty="0" smtClean="0"/>
              <a:t>Apologies and Minutes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AU" sz="2800" dirty="0" smtClean="0"/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AU" sz="2800" dirty="0" smtClean="0"/>
              <a:t>Power </a:t>
            </a:r>
            <a:r>
              <a:rPr lang="en-AU" sz="2800" dirty="0"/>
              <a:t>of Choice </a:t>
            </a:r>
            <a:r>
              <a:rPr lang="en-AU" sz="2800" dirty="0" smtClean="0"/>
              <a:t>– Program Update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AU" sz="2800" dirty="0"/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AU" sz="2800" dirty="0" smtClean="0"/>
              <a:t>Work Stream Updates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AU" sz="2800" dirty="0" smtClean="0"/>
          </a:p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AU" sz="2800" dirty="0" smtClean="0"/>
              <a:t>Meeting Close</a:t>
            </a:r>
          </a:p>
          <a:p>
            <a:pPr>
              <a:spcBef>
                <a:spcPts val="400"/>
              </a:spcBef>
              <a:spcAft>
                <a:spcPts val="200"/>
              </a:spcAft>
            </a:pPr>
            <a:endParaRPr lang="en-AU" sz="2400" dirty="0" smtClean="0"/>
          </a:p>
          <a:p>
            <a:pPr>
              <a:buAutoNum type="arabicPeriod" startAt="3"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2565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b="1" dirty="0" smtClean="0"/>
              <a:t>General:</a:t>
            </a:r>
          </a:p>
          <a:p>
            <a:r>
              <a:rPr lang="en-AU" sz="1200" dirty="0" smtClean="0"/>
              <a:t>B2B Procedure Consultation is underway and working through submissions from the Initial Draft. </a:t>
            </a:r>
          </a:p>
          <a:p>
            <a:pPr marL="0" lv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1200" b="1" dirty="0" smtClean="0"/>
              <a:t>AEMO Procedures</a:t>
            </a:r>
            <a:endParaRPr lang="en-AU" sz="1200" dirty="0"/>
          </a:p>
          <a:p>
            <a:r>
              <a:rPr lang="en-AU" sz="1200" dirty="0" smtClean="0"/>
              <a:t>Package 2 consultation – 26 first stage submissions have been received.</a:t>
            </a:r>
          </a:p>
          <a:p>
            <a:r>
              <a:rPr lang="en-AU" sz="1200" dirty="0" smtClean="0"/>
              <a:t>AEMO intends on publishing the Draft Determination on 13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December.</a:t>
            </a:r>
          </a:p>
          <a:p>
            <a:r>
              <a:rPr lang="en-AU" sz="1200" dirty="0" smtClean="0"/>
              <a:t>POC-PWG </a:t>
            </a:r>
            <a:r>
              <a:rPr lang="en-AU" sz="1200" dirty="0"/>
              <a:t>meeting on 20 December </a:t>
            </a:r>
            <a:r>
              <a:rPr lang="en-AU" sz="1200" dirty="0" smtClean="0"/>
              <a:t>to </a:t>
            </a:r>
            <a:r>
              <a:rPr lang="en-AU" sz="1200" dirty="0"/>
              <a:t>discuss key issues from the Draft Determination</a:t>
            </a:r>
            <a:r>
              <a:rPr lang="en-AU" sz="1200" dirty="0" smtClean="0"/>
              <a:t>.</a:t>
            </a:r>
          </a:p>
          <a:p>
            <a:pPr marL="0" indent="0">
              <a:buNone/>
            </a:pPr>
            <a:endParaRPr lang="en-AU" sz="1200" dirty="0" smtClean="0"/>
          </a:p>
          <a:p>
            <a:pPr marL="0" indent="0">
              <a:buNone/>
            </a:pPr>
            <a:r>
              <a:rPr lang="en-AU" sz="1200" b="1" dirty="0" smtClean="0"/>
              <a:t>B2B Procedures</a:t>
            </a:r>
            <a:endParaRPr lang="en-AU" sz="1200" dirty="0"/>
          </a:p>
          <a:p>
            <a:pPr lvl="0"/>
            <a:r>
              <a:rPr lang="en-AU" sz="1200" dirty="0" smtClean="0"/>
              <a:t>B2B-WG consultation underway – 30 </a:t>
            </a:r>
            <a:r>
              <a:rPr lang="en-AU" sz="1200" dirty="0"/>
              <a:t>first stage submissions have been </a:t>
            </a:r>
            <a:r>
              <a:rPr lang="en-AU" sz="1200" dirty="0" smtClean="0"/>
              <a:t>received.</a:t>
            </a:r>
          </a:p>
          <a:p>
            <a:pPr lvl="0"/>
            <a:r>
              <a:rPr lang="en-AU" sz="1200" dirty="0" smtClean="0"/>
              <a:t>AEMO intends on publishing the Draft Determination on 23</a:t>
            </a:r>
            <a:r>
              <a:rPr lang="en-AU" sz="1200" baseline="30000" dirty="0" smtClean="0"/>
              <a:t>rd</a:t>
            </a:r>
            <a:r>
              <a:rPr lang="en-AU" sz="1200" dirty="0" smtClean="0"/>
              <a:t> December.</a:t>
            </a:r>
          </a:p>
          <a:p>
            <a:pPr marL="0" lvl="0" indent="0">
              <a:buNone/>
            </a:pPr>
            <a:endParaRPr lang="en-AU" sz="1200" dirty="0"/>
          </a:p>
          <a:p>
            <a:pPr marL="0" lvl="0" indent="0">
              <a:buNone/>
            </a:pPr>
            <a:r>
              <a:rPr lang="en-AU" sz="1200" b="1" dirty="0" smtClean="0">
                <a:solidFill>
                  <a:srgbClr val="002060"/>
                </a:solidFill>
              </a:rPr>
              <a:t>Systems</a:t>
            </a:r>
            <a:endParaRPr lang="en-AU" sz="1200" b="1" dirty="0">
              <a:solidFill>
                <a:srgbClr val="002060"/>
              </a:solidFill>
            </a:endParaRPr>
          </a:p>
          <a:p>
            <a:pPr lvl="0"/>
            <a:r>
              <a:rPr lang="en-AU" sz="1200" dirty="0" smtClean="0">
                <a:solidFill>
                  <a:srgbClr val="002060"/>
                </a:solidFill>
              </a:rPr>
              <a:t>Notified Parties solution presented to the B2B working group. </a:t>
            </a:r>
          </a:p>
          <a:p>
            <a:pPr lvl="0"/>
            <a:r>
              <a:rPr lang="en-AU" sz="1200" dirty="0" smtClean="0">
                <a:solidFill>
                  <a:srgbClr val="002060"/>
                </a:solidFill>
              </a:rPr>
              <a:t>New Interfacing protocols &amp; interoperability solution identified by the focus group.</a:t>
            </a:r>
          </a:p>
          <a:p>
            <a:pPr marL="0" lvl="0" indent="0">
              <a:buNone/>
            </a:pPr>
            <a:endParaRPr lang="en-AU" sz="1200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AU" sz="1200" b="1" dirty="0" smtClean="0">
                <a:solidFill>
                  <a:srgbClr val="002060"/>
                </a:solidFill>
              </a:rPr>
              <a:t>Readiness:</a:t>
            </a:r>
          </a:p>
          <a:p>
            <a:r>
              <a:rPr lang="en-AU" sz="1200" dirty="0" smtClean="0">
                <a:solidFill>
                  <a:srgbClr val="002060"/>
                </a:solidFill>
              </a:rPr>
              <a:t>Considering split industry </a:t>
            </a:r>
            <a:r>
              <a:rPr lang="en-AU" sz="1200" dirty="0">
                <a:solidFill>
                  <a:srgbClr val="002060"/>
                </a:solidFill>
              </a:rPr>
              <a:t>t</a:t>
            </a:r>
            <a:r>
              <a:rPr lang="en-AU" sz="1200" dirty="0" smtClean="0">
                <a:solidFill>
                  <a:srgbClr val="002060"/>
                </a:solidFill>
              </a:rPr>
              <a:t>esting (EN/MC and e-hub).</a:t>
            </a:r>
          </a:p>
          <a:p>
            <a:r>
              <a:rPr lang="en-AU" sz="1200" dirty="0" smtClean="0">
                <a:solidFill>
                  <a:srgbClr val="002060"/>
                </a:solidFill>
              </a:rPr>
              <a:t>Refining the Reporting Template.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194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AEMO Program Update – upcoming tasks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200" b="1" dirty="0" smtClean="0"/>
              <a:t>Program</a:t>
            </a:r>
            <a:r>
              <a:rPr lang="en-AU" sz="1200" b="1" dirty="0"/>
              <a:t>:</a:t>
            </a:r>
            <a:endParaRPr lang="en-AU" sz="1200" dirty="0"/>
          </a:p>
          <a:p>
            <a:pPr lvl="0"/>
            <a:r>
              <a:rPr lang="en-AU" sz="1200" dirty="0" smtClean="0"/>
              <a:t>PCF next session will be 15 December (PM).</a:t>
            </a:r>
          </a:p>
          <a:p>
            <a:pPr marL="0" lvl="0" indent="0">
              <a:buNone/>
            </a:pPr>
            <a:endParaRPr lang="en-AU" sz="1300" dirty="0"/>
          </a:p>
          <a:p>
            <a:pPr marL="0" indent="0">
              <a:buNone/>
            </a:pPr>
            <a:r>
              <a:rPr lang="en-AU" sz="1200" b="1" dirty="0"/>
              <a:t>AEMO </a:t>
            </a:r>
            <a:r>
              <a:rPr lang="en-AU" sz="1200" b="1" dirty="0" smtClean="0"/>
              <a:t>Procedures (Package 2):</a:t>
            </a:r>
            <a:endParaRPr lang="en-AU" sz="1200" dirty="0"/>
          </a:p>
          <a:p>
            <a:r>
              <a:rPr lang="en-AU" sz="1200" dirty="0" smtClean="0"/>
              <a:t>POC-PWG meeting on 20 December to </a:t>
            </a:r>
            <a:r>
              <a:rPr lang="en-AU" sz="1200" dirty="0"/>
              <a:t>discuss key issues from the Draft Determination.</a:t>
            </a:r>
          </a:p>
          <a:p>
            <a:pPr marL="0" indent="0">
              <a:buNone/>
            </a:pPr>
            <a:endParaRPr lang="en-AU" sz="1200" b="1" dirty="0" smtClean="0"/>
          </a:p>
          <a:p>
            <a:pPr marL="0" indent="0">
              <a:buNone/>
            </a:pPr>
            <a:r>
              <a:rPr lang="en-AU" sz="1200" b="1" dirty="0" smtClean="0"/>
              <a:t>B2B Procedures:</a:t>
            </a:r>
            <a:endParaRPr lang="en-AU" sz="1200" dirty="0"/>
          </a:p>
          <a:p>
            <a:pPr lvl="0"/>
            <a:r>
              <a:rPr lang="en-AU" sz="1200" dirty="0" smtClean="0"/>
              <a:t>B2B WG are considering guidance received from the IEC. Updates to Procedures will be incorporated into Draft scheduled for release on 23</a:t>
            </a:r>
            <a:r>
              <a:rPr lang="en-AU" sz="1200" baseline="30000" dirty="0" smtClean="0"/>
              <a:t>rd</a:t>
            </a:r>
            <a:r>
              <a:rPr lang="en-AU" sz="1200" dirty="0" smtClean="0"/>
              <a:t> December. </a:t>
            </a:r>
          </a:p>
          <a:p>
            <a:pPr lvl="0"/>
            <a:endParaRPr lang="en-AU" sz="1300" b="1" dirty="0"/>
          </a:p>
          <a:p>
            <a:pPr marL="0" lvl="0" indent="0">
              <a:buNone/>
            </a:pPr>
            <a:r>
              <a:rPr lang="en-AU" sz="1200" b="1" dirty="0" smtClean="0"/>
              <a:t>Systems:</a:t>
            </a:r>
          </a:p>
          <a:p>
            <a:r>
              <a:rPr lang="en-AU" sz="1200" dirty="0" smtClean="0">
                <a:solidFill>
                  <a:srgbClr val="002060"/>
                </a:solidFill>
              </a:rPr>
              <a:t>SWG focus is contributing to the development of the Technical Design Specification (TDS).</a:t>
            </a:r>
          </a:p>
          <a:p>
            <a:r>
              <a:rPr lang="en-AU" sz="1200" dirty="0">
                <a:solidFill>
                  <a:srgbClr val="002060"/>
                </a:solidFill>
              </a:rPr>
              <a:t>AEMO </a:t>
            </a:r>
            <a:r>
              <a:rPr lang="en-AU" sz="1200" dirty="0" smtClean="0">
                <a:solidFill>
                  <a:srgbClr val="002060"/>
                </a:solidFill>
              </a:rPr>
              <a:t>will </a:t>
            </a:r>
            <a:r>
              <a:rPr lang="en-AU" sz="1200" dirty="0">
                <a:solidFill>
                  <a:srgbClr val="002060"/>
                </a:solidFill>
              </a:rPr>
              <a:t>present the proposed schema changes required for B2B &amp; B2M to the group on 19</a:t>
            </a:r>
            <a:r>
              <a:rPr lang="en-AU" sz="1200" baseline="30000" dirty="0">
                <a:solidFill>
                  <a:srgbClr val="002060"/>
                </a:solidFill>
              </a:rPr>
              <a:t>th</a:t>
            </a:r>
            <a:r>
              <a:rPr lang="en-AU" sz="1200" dirty="0">
                <a:solidFill>
                  <a:srgbClr val="002060"/>
                </a:solidFill>
              </a:rPr>
              <a:t> </a:t>
            </a:r>
            <a:r>
              <a:rPr lang="en-AU" sz="1200" dirty="0" smtClean="0">
                <a:solidFill>
                  <a:srgbClr val="002060"/>
                </a:solidFill>
              </a:rPr>
              <a:t>December.</a:t>
            </a:r>
            <a:endParaRPr lang="en-AU" sz="1200" dirty="0">
              <a:solidFill>
                <a:srgbClr val="002060"/>
              </a:solidFill>
            </a:endParaRPr>
          </a:p>
          <a:p>
            <a:r>
              <a:rPr lang="en-AU" sz="1200" dirty="0" smtClean="0">
                <a:solidFill>
                  <a:srgbClr val="002060"/>
                </a:solidFill>
              </a:rPr>
              <a:t>LVI &amp; Peer to Peer discussions planned for the new year. </a:t>
            </a:r>
          </a:p>
          <a:p>
            <a:endParaRPr lang="en-AU" sz="13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AU" sz="1200" b="1" dirty="0" smtClean="0">
                <a:solidFill>
                  <a:srgbClr val="002060"/>
                </a:solidFill>
              </a:rPr>
              <a:t>Readiness:</a:t>
            </a:r>
          </a:p>
          <a:p>
            <a:pPr>
              <a:spcBef>
                <a:spcPts val="800"/>
              </a:spcBef>
            </a:pPr>
            <a:r>
              <a:rPr lang="en-AU" sz="1200" dirty="0" smtClean="0"/>
              <a:t>Review first </a:t>
            </a:r>
            <a:r>
              <a:rPr lang="en-AU" sz="1200" dirty="0"/>
              <a:t>draft of Registration &amp; Accreditation </a:t>
            </a:r>
            <a:r>
              <a:rPr lang="en-AU" sz="1200" dirty="0" smtClean="0"/>
              <a:t>Plan on the 13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Feb.</a:t>
            </a:r>
            <a:endParaRPr lang="en-AU" sz="1200" dirty="0"/>
          </a:p>
          <a:p>
            <a:pPr>
              <a:spcBef>
                <a:spcPts val="800"/>
              </a:spcBef>
            </a:pPr>
            <a:r>
              <a:rPr lang="en-AU" sz="1200" dirty="0" smtClean="0"/>
              <a:t>Review first draft </a:t>
            </a:r>
            <a:r>
              <a:rPr lang="en-AU" sz="1200" dirty="0"/>
              <a:t>of Industry Testing Plan for e-Hub (market trial</a:t>
            </a:r>
            <a:r>
              <a:rPr lang="en-AU" sz="1200" dirty="0" smtClean="0"/>
              <a:t>) on 8</a:t>
            </a:r>
            <a:r>
              <a:rPr lang="en-AU" sz="1200" baseline="30000" dirty="0" smtClean="0"/>
              <a:t>th</a:t>
            </a:r>
            <a:r>
              <a:rPr lang="en-AU" sz="1200" dirty="0" smtClean="0"/>
              <a:t> Mar.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4061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Table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87428"/>
              </p:ext>
            </p:extLst>
          </p:nvPr>
        </p:nvGraphicFramePr>
        <p:xfrm>
          <a:off x="77281" y="477279"/>
          <a:ext cx="9003324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398"/>
                <a:gridCol w="27325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  <a:gridCol w="272828"/>
              </a:tblGrid>
              <a:tr h="203822">
                <a:tc grid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1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" name="Rounded Rectangle 245"/>
          <p:cNvSpPr/>
          <p:nvPr/>
        </p:nvSpPr>
        <p:spPr>
          <a:xfrm>
            <a:off x="1313439" y="6403320"/>
            <a:ext cx="7718643" cy="19692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AU" sz="525" dirty="0" smtClean="0">
                <a:solidFill>
                  <a:schemeClr val="tx1"/>
                </a:solidFill>
              </a:rPr>
              <a:t>Working Groups’</a:t>
            </a:r>
            <a:endParaRPr lang="en-AU" sz="525" dirty="0">
              <a:solidFill>
                <a:schemeClr val="tx1"/>
              </a:solidFill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4934654" y="366266"/>
            <a:ext cx="381083" cy="6191600"/>
            <a:chOff x="4487113" y="366266"/>
            <a:chExt cx="381083" cy="6191600"/>
          </a:xfrm>
        </p:grpSpPr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4487113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58" name="Straight Connector 257"/>
            <p:cNvCxnSpPr/>
            <p:nvPr/>
          </p:nvCxnSpPr>
          <p:spPr>
            <a:xfrm>
              <a:off x="4681396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9" name="Rounded Rectangle 258"/>
          <p:cNvSpPr/>
          <p:nvPr/>
        </p:nvSpPr>
        <p:spPr>
          <a:xfrm>
            <a:off x="3346935" y="6183529"/>
            <a:ext cx="4984754" cy="19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AU" sz="525" dirty="0" smtClean="0">
                <a:solidFill>
                  <a:schemeClr val="tx1"/>
                </a:solidFill>
              </a:rPr>
              <a:t>Planned Transitional and New IEC Meetings</a:t>
            </a:r>
            <a:endParaRPr lang="en-AU" sz="525" dirty="0">
              <a:solidFill>
                <a:schemeClr val="tx1"/>
              </a:solidFill>
            </a:endParaRPr>
          </a:p>
        </p:txBody>
      </p:sp>
      <p:sp>
        <p:nvSpPr>
          <p:cNvPr id="260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261" name="Object 260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" name="Rectangle 3"/>
          <p:cNvSpPr>
            <a:spLocks noChangeArrowheads="1"/>
          </p:cNvSpPr>
          <p:nvPr/>
        </p:nvSpPr>
        <p:spPr bwMode="auto">
          <a:xfrm>
            <a:off x="13373" y="41409"/>
            <a:ext cx="30883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Overview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V4.6 </a:t>
            </a:r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16 December 16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263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4" name="Flowchart: Decision 263"/>
          <p:cNvSpPr>
            <a:spLocks noChangeArrowheads="1"/>
          </p:cNvSpPr>
          <p:nvPr/>
        </p:nvSpPr>
        <p:spPr bwMode="auto">
          <a:xfrm>
            <a:off x="1587444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1400051" y="1027259"/>
            <a:ext cx="40528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26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MC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" name="Flowchart: Decision 265"/>
          <p:cNvSpPr>
            <a:spLocks noChangeArrowheads="1"/>
          </p:cNvSpPr>
          <p:nvPr/>
        </p:nvSpPr>
        <p:spPr bwMode="auto">
          <a:xfrm>
            <a:off x="91461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67" name="Flowchart: Decision 266"/>
          <p:cNvSpPr>
            <a:spLocks noChangeArrowheads="1"/>
          </p:cNvSpPr>
          <p:nvPr/>
        </p:nvSpPr>
        <p:spPr bwMode="auto">
          <a:xfrm>
            <a:off x="184615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68" name="Rectangle 267"/>
          <p:cNvSpPr>
            <a:spLocks noChangeArrowheads="1"/>
          </p:cNvSpPr>
          <p:nvPr/>
        </p:nvSpPr>
        <p:spPr bwMode="auto">
          <a:xfrm>
            <a:off x="1644921" y="1366566"/>
            <a:ext cx="460463" cy="26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525" dirty="0">
                <a:solidFill>
                  <a:srgbClr val="000000"/>
                </a:solidFill>
                <a:latin typeface="Arial Black" panose="020B0A04020102020204" pitchFamily="34" charset="0"/>
              </a:rPr>
              <a:t>17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Final Determination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MRP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9" name="Flowchart: Decision 268"/>
          <p:cNvSpPr>
            <a:spLocks noChangeArrowheads="1"/>
          </p:cNvSpPr>
          <p:nvPr/>
        </p:nvSpPr>
        <p:spPr bwMode="auto">
          <a:xfrm>
            <a:off x="257243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0" name="Rectangle 269"/>
          <p:cNvSpPr>
            <a:spLocks noChangeArrowheads="1"/>
          </p:cNvSpPr>
          <p:nvPr/>
        </p:nvSpPr>
        <p:spPr bwMode="auto">
          <a:xfrm>
            <a:off x="2316050" y="1023520"/>
            <a:ext cx="405289" cy="30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1" name="Flowchart: Decision 270"/>
          <p:cNvSpPr>
            <a:spLocks noChangeArrowheads="1"/>
          </p:cNvSpPr>
          <p:nvPr/>
        </p:nvSpPr>
        <p:spPr bwMode="auto">
          <a:xfrm>
            <a:off x="413748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2" name="Rectangle 271"/>
          <p:cNvSpPr>
            <a:spLocks noChangeArrowheads="1"/>
          </p:cNvSpPr>
          <p:nvPr/>
        </p:nvSpPr>
        <p:spPr bwMode="auto">
          <a:xfrm>
            <a:off x="3954719" y="1027259"/>
            <a:ext cx="399635" cy="36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MRP 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3" name="Flowchart: Decision 272"/>
          <p:cNvSpPr>
            <a:spLocks noChangeArrowheads="1"/>
          </p:cNvSpPr>
          <p:nvPr/>
        </p:nvSpPr>
        <p:spPr bwMode="auto">
          <a:xfrm>
            <a:off x="5778476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4" name="Rectangle 273"/>
          <p:cNvSpPr>
            <a:spLocks noChangeArrowheads="1"/>
          </p:cNvSpPr>
          <p:nvPr/>
        </p:nvSpPr>
        <p:spPr bwMode="auto">
          <a:xfrm>
            <a:off x="5549878" y="1011357"/>
            <a:ext cx="488229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5" name="Flowchart: Decision 274"/>
          <p:cNvSpPr>
            <a:spLocks noChangeArrowheads="1"/>
          </p:cNvSpPr>
          <p:nvPr/>
        </p:nvSpPr>
        <p:spPr bwMode="auto">
          <a:xfrm>
            <a:off x="824126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6" name="Rectangle 275"/>
          <p:cNvSpPr>
            <a:spLocks noChangeArrowheads="1"/>
          </p:cNvSpPr>
          <p:nvPr/>
        </p:nvSpPr>
        <p:spPr bwMode="auto">
          <a:xfrm>
            <a:off x="7930806" y="1027259"/>
            <a:ext cx="716826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EN &amp; MC &amp;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MRP &amp; B2B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Effective Date (Go-Live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sz="45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DNSPs &amp; Retailers to publish amended standard contracts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77" name="Straight Connector 276"/>
          <p:cNvCxnSpPr/>
          <p:nvPr/>
        </p:nvCxnSpPr>
        <p:spPr>
          <a:xfrm>
            <a:off x="1873091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8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279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280" name="Flowchart: Decision 279"/>
          <p:cNvSpPr>
            <a:spLocks noChangeArrowheads="1"/>
          </p:cNvSpPr>
          <p:nvPr/>
        </p:nvSpPr>
        <p:spPr bwMode="auto">
          <a:xfrm>
            <a:off x="122274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015156" y="1366566"/>
            <a:ext cx="427256" cy="3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SMP Advice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3014985" y="1963912"/>
            <a:ext cx="1151094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</a:t>
            </a:r>
            <a:r>
              <a:rPr lang="en-AU" sz="500" dirty="0">
                <a:solidFill>
                  <a:prstClr val="white"/>
                </a:solidFill>
              </a:rPr>
              <a:t>1 Procedure Consultation</a:t>
            </a:r>
          </a:p>
        </p:txBody>
      </p:sp>
      <p:sp>
        <p:nvSpPr>
          <p:cNvPr id="283" name="Rectangle 282"/>
          <p:cNvSpPr/>
          <p:nvPr/>
        </p:nvSpPr>
        <p:spPr>
          <a:xfrm>
            <a:off x="3226693" y="2215791"/>
            <a:ext cx="131465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2 Development</a:t>
            </a:r>
          </a:p>
        </p:txBody>
      </p:sp>
      <p:sp>
        <p:nvSpPr>
          <p:cNvPr id="284" name="Rectangle 283"/>
          <p:cNvSpPr/>
          <p:nvPr/>
        </p:nvSpPr>
        <p:spPr>
          <a:xfrm>
            <a:off x="4541348" y="2215791"/>
            <a:ext cx="125406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EN/MC/MRP WP 2</a:t>
            </a:r>
          </a:p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Procedure </a:t>
            </a:r>
            <a:r>
              <a:rPr lang="en-AU" sz="500" dirty="0">
                <a:solidFill>
                  <a:prstClr val="white"/>
                </a:solidFill>
              </a:rPr>
              <a:t>Consultation</a:t>
            </a:r>
          </a:p>
        </p:txBody>
      </p:sp>
      <p:sp>
        <p:nvSpPr>
          <p:cNvPr id="285" name="Flowchart: Decision 284"/>
          <p:cNvSpPr>
            <a:spLocks noChangeArrowheads="1"/>
          </p:cNvSpPr>
          <p:nvPr/>
        </p:nvSpPr>
        <p:spPr bwMode="auto">
          <a:xfrm>
            <a:off x="189805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86" name="Flowchart: Decision 285"/>
          <p:cNvSpPr>
            <a:spLocks noChangeArrowheads="1"/>
          </p:cNvSpPr>
          <p:nvPr/>
        </p:nvSpPr>
        <p:spPr bwMode="auto">
          <a:xfrm>
            <a:off x="2361836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87" name="Flowchart: Decision 286"/>
          <p:cNvSpPr>
            <a:spLocks noChangeArrowheads="1"/>
          </p:cNvSpPr>
          <p:nvPr/>
        </p:nvSpPr>
        <p:spPr bwMode="auto">
          <a:xfrm>
            <a:off x="210597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88" name="Flowchart: Decision 287"/>
          <p:cNvSpPr>
            <a:spLocks noChangeArrowheads="1"/>
          </p:cNvSpPr>
          <p:nvPr/>
        </p:nvSpPr>
        <p:spPr bwMode="auto">
          <a:xfrm>
            <a:off x="2270529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89" name="Flowchart: Decision 288"/>
          <p:cNvSpPr>
            <a:spLocks noChangeArrowheads="1"/>
          </p:cNvSpPr>
          <p:nvPr/>
        </p:nvSpPr>
        <p:spPr bwMode="auto">
          <a:xfrm>
            <a:off x="2489701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0" name="Flowchart: Decision 289"/>
          <p:cNvSpPr>
            <a:spLocks noChangeArrowheads="1"/>
          </p:cNvSpPr>
          <p:nvPr/>
        </p:nvSpPr>
        <p:spPr bwMode="auto">
          <a:xfrm>
            <a:off x="2618332" y="6471290"/>
            <a:ext cx="54000" cy="56822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1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5362124" y="2478023"/>
            <a:ext cx="1523305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Package </a:t>
            </a:r>
            <a:r>
              <a:rPr lang="en-AU" sz="500" dirty="0">
                <a:solidFill>
                  <a:prstClr val="black"/>
                </a:solidFill>
              </a:rPr>
              <a:t>3 </a:t>
            </a:r>
            <a:r>
              <a:rPr lang="en-AU" sz="500" dirty="0" smtClean="0">
                <a:solidFill>
                  <a:prstClr val="black"/>
                </a:solidFill>
              </a:rPr>
              <a:t>‘As Built’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898841" y="2478023"/>
            <a:ext cx="1384823" cy="19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 WP </a:t>
            </a:r>
            <a:r>
              <a:rPr lang="en-AU" sz="500" dirty="0">
                <a:solidFill>
                  <a:prstClr val="white"/>
                </a:solidFill>
              </a:rPr>
              <a:t>3 </a:t>
            </a:r>
            <a:r>
              <a:rPr lang="en-AU" sz="500" dirty="0" smtClean="0">
                <a:solidFill>
                  <a:prstClr val="white"/>
                </a:solidFill>
              </a:rPr>
              <a:t>&amp; ‘As built’ Procedure Consultation (If required)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294" name="Flowchart: Decision 293"/>
          <p:cNvSpPr>
            <a:spLocks noChangeArrowheads="1"/>
          </p:cNvSpPr>
          <p:nvPr/>
        </p:nvSpPr>
        <p:spPr bwMode="auto">
          <a:xfrm>
            <a:off x="1339610" y="6476708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5" name="Flowchart: Decision 294"/>
          <p:cNvSpPr>
            <a:spLocks noChangeArrowheads="1"/>
          </p:cNvSpPr>
          <p:nvPr/>
        </p:nvSpPr>
        <p:spPr bwMode="auto">
          <a:xfrm>
            <a:off x="1609221" y="6476708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6" name="Flowchart: Decision 295"/>
          <p:cNvSpPr>
            <a:spLocks noChangeArrowheads="1"/>
          </p:cNvSpPr>
          <p:nvPr/>
        </p:nvSpPr>
        <p:spPr bwMode="auto">
          <a:xfrm>
            <a:off x="599344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7" name="Flowchart: Decision 296"/>
          <p:cNvSpPr>
            <a:spLocks noChangeArrowheads="1"/>
          </p:cNvSpPr>
          <p:nvPr/>
        </p:nvSpPr>
        <p:spPr bwMode="auto">
          <a:xfrm>
            <a:off x="612880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8" name="Flowchart: Decision 297"/>
          <p:cNvSpPr>
            <a:spLocks noChangeArrowheads="1"/>
          </p:cNvSpPr>
          <p:nvPr/>
        </p:nvSpPr>
        <p:spPr bwMode="auto">
          <a:xfrm>
            <a:off x="572482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9" name="TextBox 298"/>
          <p:cNvSpPr txBox="1"/>
          <p:nvPr/>
        </p:nvSpPr>
        <p:spPr>
          <a:xfrm rot="5400000">
            <a:off x="31560" y="205771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cxnSp>
        <p:nvCxnSpPr>
          <p:cNvPr id="300" name="Straight Connector 299"/>
          <p:cNvCxnSpPr/>
          <p:nvPr/>
        </p:nvCxnSpPr>
        <p:spPr>
          <a:xfrm flipH="1">
            <a:off x="3807867" y="1000319"/>
            <a:ext cx="100884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Flowchart: Decision 300"/>
          <p:cNvSpPr>
            <a:spLocks noChangeArrowheads="1"/>
          </p:cNvSpPr>
          <p:nvPr/>
        </p:nvSpPr>
        <p:spPr bwMode="auto">
          <a:xfrm>
            <a:off x="833168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2" name="Flowchart: Decision 301"/>
          <p:cNvSpPr>
            <a:spLocks noChangeArrowheads="1"/>
          </p:cNvSpPr>
          <p:nvPr/>
        </p:nvSpPr>
        <p:spPr bwMode="auto">
          <a:xfrm>
            <a:off x="455359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3" name="Flowchart: Decision 302"/>
          <p:cNvSpPr>
            <a:spLocks noChangeArrowheads="1"/>
          </p:cNvSpPr>
          <p:nvPr/>
        </p:nvSpPr>
        <p:spPr bwMode="auto">
          <a:xfrm>
            <a:off x="482689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4" name="Flowchart: Decision 303"/>
          <p:cNvSpPr>
            <a:spLocks noChangeArrowheads="1"/>
          </p:cNvSpPr>
          <p:nvPr/>
        </p:nvSpPr>
        <p:spPr bwMode="auto">
          <a:xfrm>
            <a:off x="494209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5" name="Flowchart: Decision 304"/>
          <p:cNvSpPr>
            <a:spLocks noChangeArrowheads="1"/>
          </p:cNvSpPr>
          <p:nvPr/>
        </p:nvSpPr>
        <p:spPr bwMode="auto">
          <a:xfrm>
            <a:off x="537368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6" name="Flowchart: Decision 305"/>
          <p:cNvSpPr>
            <a:spLocks noChangeArrowheads="1"/>
          </p:cNvSpPr>
          <p:nvPr/>
        </p:nvSpPr>
        <p:spPr bwMode="auto">
          <a:xfrm>
            <a:off x="6673116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7" name="Flowchart: Decision 306"/>
          <p:cNvSpPr>
            <a:spLocks noChangeArrowheads="1"/>
          </p:cNvSpPr>
          <p:nvPr/>
        </p:nvSpPr>
        <p:spPr bwMode="auto">
          <a:xfrm>
            <a:off x="694513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8" name="Flowchart: Decision 307"/>
          <p:cNvSpPr>
            <a:spLocks noChangeArrowheads="1"/>
          </p:cNvSpPr>
          <p:nvPr/>
        </p:nvSpPr>
        <p:spPr bwMode="auto">
          <a:xfrm>
            <a:off x="648328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09" name="Flowchart: Decision 308"/>
          <p:cNvSpPr>
            <a:spLocks noChangeArrowheads="1"/>
          </p:cNvSpPr>
          <p:nvPr/>
        </p:nvSpPr>
        <p:spPr bwMode="auto">
          <a:xfrm>
            <a:off x="739319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0" name="Flowchart: Decision 309"/>
          <p:cNvSpPr>
            <a:spLocks noChangeArrowheads="1"/>
          </p:cNvSpPr>
          <p:nvPr/>
        </p:nvSpPr>
        <p:spPr bwMode="auto">
          <a:xfrm>
            <a:off x="7743329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1" name="Flowchart: Decision 310"/>
          <p:cNvSpPr>
            <a:spLocks noChangeArrowheads="1"/>
          </p:cNvSpPr>
          <p:nvPr/>
        </p:nvSpPr>
        <p:spPr bwMode="auto">
          <a:xfrm>
            <a:off x="7096947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2" name="Flowchart: Decision 311"/>
          <p:cNvSpPr>
            <a:spLocks noChangeArrowheads="1"/>
          </p:cNvSpPr>
          <p:nvPr/>
        </p:nvSpPr>
        <p:spPr bwMode="auto">
          <a:xfrm>
            <a:off x="756702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3" name="Flowchart: Decision 312"/>
          <p:cNvSpPr>
            <a:spLocks noChangeArrowheads="1"/>
          </p:cNvSpPr>
          <p:nvPr/>
        </p:nvSpPr>
        <p:spPr bwMode="auto">
          <a:xfrm>
            <a:off x="7933117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4" name="Flowchart: Decision 313"/>
          <p:cNvSpPr>
            <a:spLocks noChangeArrowheads="1"/>
          </p:cNvSpPr>
          <p:nvPr/>
        </p:nvSpPr>
        <p:spPr bwMode="auto">
          <a:xfrm>
            <a:off x="812880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5" name="Flowchart: Decision 314"/>
          <p:cNvSpPr>
            <a:spLocks noChangeArrowheads="1"/>
          </p:cNvSpPr>
          <p:nvPr/>
        </p:nvSpPr>
        <p:spPr bwMode="auto">
          <a:xfrm>
            <a:off x="680276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6" name="Flowchart: Decision 315"/>
          <p:cNvSpPr>
            <a:spLocks noChangeArrowheads="1"/>
          </p:cNvSpPr>
          <p:nvPr/>
        </p:nvSpPr>
        <p:spPr bwMode="auto">
          <a:xfrm>
            <a:off x="7232994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7" name="Flowchart: Decision 316"/>
          <p:cNvSpPr>
            <a:spLocks noChangeArrowheads="1"/>
          </p:cNvSpPr>
          <p:nvPr/>
        </p:nvSpPr>
        <p:spPr bwMode="auto">
          <a:xfrm>
            <a:off x="359028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18" name="Rectangle 317"/>
          <p:cNvSpPr>
            <a:spLocks noChangeArrowheads="1"/>
          </p:cNvSpPr>
          <p:nvPr/>
        </p:nvSpPr>
        <p:spPr bwMode="auto">
          <a:xfrm>
            <a:off x="3411696" y="1027259"/>
            <a:ext cx="381083" cy="25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9" name="Flowchart: Decision 318"/>
          <p:cNvSpPr>
            <a:spLocks noChangeArrowheads="1"/>
          </p:cNvSpPr>
          <p:nvPr/>
        </p:nvSpPr>
        <p:spPr bwMode="auto">
          <a:xfrm>
            <a:off x="5110001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0" name="Flowchart: Decision 319"/>
          <p:cNvSpPr>
            <a:spLocks noChangeArrowheads="1"/>
          </p:cNvSpPr>
          <p:nvPr/>
        </p:nvSpPr>
        <p:spPr bwMode="auto">
          <a:xfrm>
            <a:off x="5495878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1" name="Rectangle 320"/>
          <p:cNvSpPr>
            <a:spLocks noChangeArrowheads="1"/>
          </p:cNvSpPr>
          <p:nvPr/>
        </p:nvSpPr>
        <p:spPr bwMode="auto">
          <a:xfrm>
            <a:off x="3398818" y="1366566"/>
            <a:ext cx="561042" cy="45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Procedures Finalised</a:t>
            </a: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B2B Recommendation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Flowchart: Decision 321"/>
          <p:cNvSpPr>
            <a:spLocks noChangeArrowheads="1"/>
          </p:cNvSpPr>
          <p:nvPr/>
        </p:nvSpPr>
        <p:spPr bwMode="auto">
          <a:xfrm>
            <a:off x="3891662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3" name="Flowchart: Decision 322"/>
          <p:cNvSpPr>
            <a:spLocks noChangeArrowheads="1"/>
          </p:cNvSpPr>
          <p:nvPr/>
        </p:nvSpPr>
        <p:spPr bwMode="auto">
          <a:xfrm>
            <a:off x="8243634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4" name="Rectangle 323"/>
          <p:cNvSpPr>
            <a:spLocks noChangeArrowheads="1"/>
          </p:cNvSpPr>
          <p:nvPr/>
        </p:nvSpPr>
        <p:spPr bwMode="auto">
          <a:xfrm>
            <a:off x="3983723" y="1398316"/>
            <a:ext cx="351732" cy="36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Election Complete - IEC Formed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5" name="Flowchart: Decision 324"/>
          <p:cNvSpPr>
            <a:spLocks noChangeArrowheads="1"/>
          </p:cNvSpPr>
          <p:nvPr/>
        </p:nvSpPr>
        <p:spPr bwMode="auto">
          <a:xfrm>
            <a:off x="6351841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6" name="Rectangle 325"/>
          <p:cNvSpPr>
            <a:spLocks noChangeArrowheads="1"/>
          </p:cNvSpPr>
          <p:nvPr/>
        </p:nvSpPr>
        <p:spPr bwMode="auto">
          <a:xfrm>
            <a:off x="6089232" y="1366566"/>
            <a:ext cx="553725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IEC recommends B2B Procedures Finalised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27" name="Straight Connector 326"/>
          <p:cNvCxnSpPr/>
          <p:nvPr/>
        </p:nvCxnSpPr>
        <p:spPr>
          <a:xfrm>
            <a:off x="6369889" y="1000319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Flowchart: Decision 327"/>
          <p:cNvSpPr>
            <a:spLocks noChangeArrowheads="1"/>
          </p:cNvSpPr>
          <p:nvPr/>
        </p:nvSpPr>
        <p:spPr bwMode="auto">
          <a:xfrm>
            <a:off x="2867065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29" name="Rectangle 328"/>
          <p:cNvSpPr>
            <a:spLocks noChangeArrowheads="1"/>
          </p:cNvSpPr>
          <p:nvPr/>
        </p:nvSpPr>
        <p:spPr bwMode="auto">
          <a:xfrm>
            <a:off x="2696616" y="1023520"/>
            <a:ext cx="381083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07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0" name="Flowchart: Decision 329"/>
          <p:cNvSpPr>
            <a:spLocks noChangeArrowheads="1"/>
          </p:cNvSpPr>
          <p:nvPr/>
        </p:nvSpPr>
        <p:spPr bwMode="auto">
          <a:xfrm>
            <a:off x="3672154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1" name="Flowchart: Decision 330"/>
          <p:cNvSpPr>
            <a:spLocks noChangeArrowheads="1"/>
          </p:cNvSpPr>
          <p:nvPr/>
        </p:nvSpPr>
        <p:spPr bwMode="auto">
          <a:xfrm>
            <a:off x="3807867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2" name="Flowchart: Decision 331"/>
          <p:cNvSpPr>
            <a:spLocks noChangeArrowheads="1"/>
          </p:cNvSpPr>
          <p:nvPr/>
        </p:nvSpPr>
        <p:spPr bwMode="auto">
          <a:xfrm>
            <a:off x="4049018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3" name="Flowchart: Decision 332"/>
          <p:cNvSpPr>
            <a:spLocks noChangeArrowheads="1"/>
          </p:cNvSpPr>
          <p:nvPr/>
        </p:nvSpPr>
        <p:spPr bwMode="auto">
          <a:xfrm>
            <a:off x="4240051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4" name="Flowchart: Decision 333"/>
          <p:cNvSpPr>
            <a:spLocks noChangeArrowheads="1"/>
          </p:cNvSpPr>
          <p:nvPr/>
        </p:nvSpPr>
        <p:spPr bwMode="auto">
          <a:xfrm>
            <a:off x="3191112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5" name="Flowchart: Decision 334"/>
          <p:cNvSpPr>
            <a:spLocks noChangeArrowheads="1"/>
          </p:cNvSpPr>
          <p:nvPr/>
        </p:nvSpPr>
        <p:spPr bwMode="auto">
          <a:xfrm>
            <a:off x="3481237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6" name="Flowchart: Decision 335"/>
          <p:cNvSpPr>
            <a:spLocks noChangeArrowheads="1"/>
          </p:cNvSpPr>
          <p:nvPr/>
        </p:nvSpPr>
        <p:spPr bwMode="auto">
          <a:xfrm>
            <a:off x="2927250" y="6469962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7" name="Flowchart: Decision 336"/>
          <p:cNvSpPr>
            <a:spLocks noChangeArrowheads="1"/>
          </p:cNvSpPr>
          <p:nvPr/>
        </p:nvSpPr>
        <p:spPr bwMode="auto">
          <a:xfrm>
            <a:off x="4391322" y="6465480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8" name="Flowchart: Decision 337"/>
          <p:cNvSpPr>
            <a:spLocks noChangeArrowheads="1"/>
          </p:cNvSpPr>
          <p:nvPr/>
        </p:nvSpPr>
        <p:spPr bwMode="auto">
          <a:xfrm>
            <a:off x="4659043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39" name="Flowchart: Decision 338"/>
          <p:cNvSpPr>
            <a:spLocks noChangeArrowheads="1"/>
          </p:cNvSpPr>
          <p:nvPr/>
        </p:nvSpPr>
        <p:spPr bwMode="auto">
          <a:xfrm>
            <a:off x="499409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40" name="Rectangle 339"/>
          <p:cNvSpPr>
            <a:spLocks noChangeArrowheads="1"/>
          </p:cNvSpPr>
          <p:nvPr/>
        </p:nvSpPr>
        <p:spPr bwMode="auto">
          <a:xfrm>
            <a:off x="4761649" y="1011357"/>
            <a:ext cx="48001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 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MC &amp; EN Ring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fencing and network exemption guidelines</a:t>
            </a:r>
          </a:p>
        </p:txBody>
      </p:sp>
      <p:sp>
        <p:nvSpPr>
          <p:cNvPr id="341" name="Rectangle 340"/>
          <p:cNvSpPr>
            <a:spLocks noChangeArrowheads="1"/>
          </p:cNvSpPr>
          <p:nvPr/>
        </p:nvSpPr>
        <p:spPr bwMode="auto">
          <a:xfrm>
            <a:off x="7225529" y="1027259"/>
            <a:ext cx="475377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>
                <a:solidFill>
                  <a:srgbClr val="000000"/>
                </a:solidFill>
                <a:latin typeface="Arial" panose="020B0604020202020204" pitchFamily="34" charset="0"/>
              </a:rPr>
              <a:t>DNSPs to publish standard terms and conditions on which it will act as the initial Metering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Coordinator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2" name="Flowchart: Decision 341"/>
          <p:cNvSpPr>
            <a:spLocks noChangeArrowheads="1"/>
          </p:cNvSpPr>
          <p:nvPr/>
        </p:nvSpPr>
        <p:spPr bwMode="auto">
          <a:xfrm>
            <a:off x="7415567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3898856" y="4472793"/>
            <a:ext cx="109524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Requirements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3003044" y="2810496"/>
            <a:ext cx="1237007" cy="2099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Conceptual  IT Designs  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345" name="Straight Connector 344"/>
          <p:cNvCxnSpPr/>
          <p:nvPr/>
        </p:nvCxnSpPr>
        <p:spPr>
          <a:xfrm>
            <a:off x="1250303" y="1012964"/>
            <a:ext cx="0" cy="31044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Rectangle 345"/>
          <p:cNvSpPr/>
          <p:nvPr/>
        </p:nvSpPr>
        <p:spPr>
          <a:xfrm>
            <a:off x="4637681" y="3071808"/>
            <a:ext cx="1259842" cy="196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white"/>
                </a:solidFill>
              </a:rPr>
              <a:t>SMP B2B </a:t>
            </a:r>
            <a:r>
              <a:rPr lang="en-AU" sz="500" dirty="0">
                <a:solidFill>
                  <a:prstClr val="white"/>
                </a:solidFill>
              </a:rPr>
              <a:t>Procedure </a:t>
            </a:r>
            <a:r>
              <a:rPr lang="en-AU" sz="500" dirty="0" smtClean="0">
                <a:solidFill>
                  <a:prstClr val="white"/>
                </a:solidFill>
              </a:rPr>
              <a:t>Consultation</a:t>
            </a:r>
            <a:endParaRPr lang="en-AU" sz="500" dirty="0">
              <a:solidFill>
                <a:prstClr val="white"/>
              </a:solidFill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3640225" y="5316867"/>
            <a:ext cx="274307" cy="19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450" dirty="0">
              <a:solidFill>
                <a:prstClr val="white"/>
              </a:solidFill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3481237" y="5573972"/>
            <a:ext cx="417620" cy="19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 IEC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3679069" y="5335790"/>
            <a:ext cx="23854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IEC Election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2978476" y="5316867"/>
            <a:ext cx="646801" cy="1980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AU" sz="450" dirty="0">
              <a:solidFill>
                <a:prstClr val="black"/>
              </a:solidFill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2974275" y="5330701"/>
            <a:ext cx="693738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AU" sz="550" dirty="0" smtClean="0">
                <a:solidFill>
                  <a:prstClr val="black"/>
                </a:solidFill>
              </a:rPr>
              <a:t>Election Procedures</a:t>
            </a:r>
          </a:p>
          <a:p>
            <a:r>
              <a:rPr lang="en-AU" sz="550" dirty="0" smtClean="0">
                <a:solidFill>
                  <a:prstClr val="black"/>
                </a:solidFill>
              </a:rPr>
              <a:t>&amp; Operating Manual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4722696" y="5316867"/>
            <a:ext cx="1485136" cy="198000"/>
          </a:xfrm>
          <a:prstGeom prst="rect">
            <a:avLst/>
          </a:prstGeom>
          <a:solidFill>
            <a:srgbClr val="B676A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Fee methodology *(if required) 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353" name="Flowchart: Decision 352"/>
          <p:cNvSpPr>
            <a:spLocks noChangeArrowheads="1"/>
          </p:cNvSpPr>
          <p:nvPr/>
        </p:nvSpPr>
        <p:spPr bwMode="auto">
          <a:xfrm>
            <a:off x="3548421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54" name="Flowchart: Decision 353"/>
          <p:cNvSpPr>
            <a:spLocks noChangeArrowheads="1"/>
          </p:cNvSpPr>
          <p:nvPr/>
        </p:nvSpPr>
        <p:spPr bwMode="auto">
          <a:xfrm>
            <a:off x="382164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55" name="Flowchart: Decision 354"/>
          <p:cNvSpPr>
            <a:spLocks noChangeArrowheads="1"/>
          </p:cNvSpPr>
          <p:nvPr/>
        </p:nvSpPr>
        <p:spPr bwMode="auto">
          <a:xfrm>
            <a:off x="4199238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56" name="Flowchart: Decision 355"/>
          <p:cNvSpPr>
            <a:spLocks noChangeArrowheads="1"/>
          </p:cNvSpPr>
          <p:nvPr/>
        </p:nvSpPr>
        <p:spPr bwMode="auto">
          <a:xfrm>
            <a:off x="4378836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57" name="Flowchart: Decision 356"/>
          <p:cNvSpPr>
            <a:spLocks noChangeArrowheads="1"/>
          </p:cNvSpPr>
          <p:nvPr/>
        </p:nvSpPr>
        <p:spPr bwMode="auto">
          <a:xfrm>
            <a:off x="4984459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58" name="Flowchart: Decision 357"/>
          <p:cNvSpPr>
            <a:spLocks noChangeArrowheads="1"/>
          </p:cNvSpPr>
          <p:nvPr/>
        </p:nvSpPr>
        <p:spPr bwMode="auto">
          <a:xfrm>
            <a:off x="547785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59" name="Flowchart: Decision 358"/>
          <p:cNvSpPr>
            <a:spLocks noChangeArrowheads="1"/>
          </p:cNvSpPr>
          <p:nvPr/>
        </p:nvSpPr>
        <p:spPr bwMode="auto">
          <a:xfrm>
            <a:off x="6396445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60" name="Flowchart: Decision 359"/>
          <p:cNvSpPr>
            <a:spLocks noChangeArrowheads="1"/>
          </p:cNvSpPr>
          <p:nvPr/>
        </p:nvSpPr>
        <p:spPr bwMode="auto">
          <a:xfrm>
            <a:off x="7191973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61" name="Flowchart: Decision 360"/>
          <p:cNvSpPr>
            <a:spLocks noChangeArrowheads="1"/>
          </p:cNvSpPr>
          <p:nvPr/>
        </p:nvSpPr>
        <p:spPr bwMode="auto">
          <a:xfrm>
            <a:off x="8152474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62" name="Rectangle 361"/>
          <p:cNvSpPr>
            <a:spLocks noChangeArrowheads="1"/>
          </p:cNvSpPr>
          <p:nvPr/>
        </p:nvSpPr>
        <p:spPr bwMode="auto">
          <a:xfrm>
            <a:off x="6444522" y="1011357"/>
            <a:ext cx="477831" cy="3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– AEMO publish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B2B Procedures &amp; Accreditation </a:t>
            </a:r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Process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3" name="Flowchart: Decision 362"/>
          <p:cNvSpPr>
            <a:spLocks noChangeArrowheads="1"/>
          </p:cNvSpPr>
          <p:nvPr/>
        </p:nvSpPr>
        <p:spPr bwMode="auto">
          <a:xfrm>
            <a:off x="6619379" y="921164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8411931" y="4115085"/>
            <a:ext cx="661668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Heightened Support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65" name="TextBox 364"/>
          <p:cNvSpPr txBox="1"/>
          <p:nvPr/>
        </p:nvSpPr>
        <p:spPr>
          <a:xfrm rot="5400000">
            <a:off x="239838" y="1564219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366" name="TextBox 365"/>
          <p:cNvSpPr txBox="1"/>
          <p:nvPr/>
        </p:nvSpPr>
        <p:spPr>
          <a:xfrm rot="5400000">
            <a:off x="369057" y="3068814"/>
            <a:ext cx="307777" cy="8913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Market</a:t>
            </a:r>
            <a:r>
              <a:rPr lang="en-AU" sz="800" dirty="0" smtClean="0">
                <a:solidFill>
                  <a:prstClr val="black"/>
                </a:solidFill>
              </a:rPr>
              <a:t> </a:t>
            </a:r>
            <a:r>
              <a:rPr lang="en-AU" sz="800" b="1" dirty="0" smtClean="0">
                <a:solidFill>
                  <a:prstClr val="black"/>
                </a:solidFill>
              </a:rPr>
              <a:t>Readiness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367" name="TextBox 366"/>
          <p:cNvSpPr txBox="1"/>
          <p:nvPr/>
        </p:nvSpPr>
        <p:spPr>
          <a:xfrm rot="5400000">
            <a:off x="426690" y="4835795"/>
            <a:ext cx="307777" cy="10310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Supporting Activities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368" name="TextBox 367"/>
          <p:cNvSpPr txBox="1"/>
          <p:nvPr/>
        </p:nvSpPr>
        <p:spPr>
          <a:xfrm rot="5400000">
            <a:off x="186845" y="4257465"/>
            <a:ext cx="307777" cy="551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IT Systems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4478094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5041808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5726495" y="210127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8197080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373" name="Rectangle 372"/>
          <p:cNvSpPr/>
          <p:nvPr/>
        </p:nvSpPr>
        <p:spPr>
          <a:xfrm>
            <a:off x="3077699" y="3403593"/>
            <a:ext cx="1102415" cy="2104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Market Readiness Strategy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4438249" y="3632999"/>
            <a:ext cx="2447180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Training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5976194" y="3869337"/>
            <a:ext cx="2268429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Industry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6169391" y="4115085"/>
            <a:ext cx="2235534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Transition / Cut Over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4480623" y="4713858"/>
            <a:ext cx="1308713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AEMO Design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5164002" y="4958661"/>
            <a:ext cx="2122992" cy="19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All - IT Development / Internal Testing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7315250" y="4958661"/>
            <a:ext cx="939931" cy="19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white"/>
                </a:solidFill>
              </a:rPr>
              <a:t>Industry Testing</a:t>
            </a:r>
            <a:endParaRPr lang="en-AU" sz="550" dirty="0">
              <a:solidFill>
                <a:prstClr val="white"/>
              </a:solidFill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518228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5823232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3285118" y="3071808"/>
            <a:ext cx="1350236" cy="1978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SMP Procedure Development</a:t>
            </a:r>
            <a:endParaRPr lang="en-AU" sz="500" dirty="0">
              <a:solidFill>
                <a:prstClr val="black"/>
              </a:solidFill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4574831" y="2974029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cxnSp>
        <p:nvCxnSpPr>
          <p:cNvPr id="384" name="Straight Connector 383"/>
          <p:cNvCxnSpPr/>
          <p:nvPr/>
        </p:nvCxnSpPr>
        <p:spPr>
          <a:xfrm flipV="1">
            <a:off x="139905" y="5227110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Rectangle 384"/>
          <p:cNvSpPr/>
          <p:nvPr/>
        </p:nvSpPr>
        <p:spPr>
          <a:xfrm>
            <a:off x="1582270" y="1963912"/>
            <a:ext cx="1424709" cy="19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00" dirty="0" smtClean="0">
                <a:solidFill>
                  <a:prstClr val="black"/>
                </a:solidFill>
              </a:rPr>
              <a:t>EN/MC/MRP </a:t>
            </a:r>
            <a:r>
              <a:rPr lang="en-AU" sz="500" dirty="0">
                <a:solidFill>
                  <a:prstClr val="black"/>
                </a:solidFill>
              </a:rPr>
              <a:t>Package 1 Development</a:t>
            </a:r>
          </a:p>
        </p:txBody>
      </p:sp>
      <p:sp>
        <p:nvSpPr>
          <p:cNvPr id="386" name="Rectangle 385"/>
          <p:cNvSpPr/>
          <p:nvPr/>
        </p:nvSpPr>
        <p:spPr>
          <a:xfrm>
            <a:off x="722404" y="1963912"/>
            <a:ext cx="859866" cy="19800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00" dirty="0">
                <a:solidFill>
                  <a:prstClr val="black"/>
                </a:solidFill>
              </a:rPr>
              <a:t>MC Draft </a:t>
            </a:r>
            <a:r>
              <a:rPr lang="en-AU" sz="500" dirty="0" smtClean="0">
                <a:solidFill>
                  <a:prstClr val="black"/>
                </a:solidFill>
              </a:rPr>
              <a:t>Procedures</a:t>
            </a:r>
            <a:endParaRPr lang="en-AU" sz="500" dirty="0">
              <a:solidFill>
                <a:prstClr val="black"/>
              </a:solidFill>
            </a:endParaRPr>
          </a:p>
        </p:txBody>
      </p:sp>
      <p:cxnSp>
        <p:nvCxnSpPr>
          <p:cNvPr id="387" name="Straight Connector 386"/>
          <p:cNvCxnSpPr/>
          <p:nvPr/>
        </p:nvCxnSpPr>
        <p:spPr>
          <a:xfrm flipV="1">
            <a:off x="145598" y="3324372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/>
          <p:nvPr/>
        </p:nvCxnSpPr>
        <p:spPr>
          <a:xfrm flipV="1">
            <a:off x="145598" y="4380766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>
          <a:xfrm flipV="1">
            <a:off x="150882" y="1749248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>
          <a:xfrm flipV="1">
            <a:off x="150882" y="6072279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Rectangle 390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392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3" name="TextBox 392"/>
          <p:cNvSpPr txBox="1"/>
          <p:nvPr/>
        </p:nvSpPr>
        <p:spPr>
          <a:xfrm rot="5400000">
            <a:off x="172100" y="2728793"/>
            <a:ext cx="307777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SMP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4441636" y="362921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6416437" y="3629231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396" name="Straight Arrow Connector 395"/>
          <p:cNvCxnSpPr>
            <a:stCxn id="394" idx="3"/>
          </p:cNvCxnSpPr>
          <p:nvPr/>
        </p:nvCxnSpPr>
        <p:spPr>
          <a:xfrm>
            <a:off x="4910296" y="3706083"/>
            <a:ext cx="14955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7" name="Rectangle 396"/>
          <p:cNvSpPr/>
          <p:nvPr/>
        </p:nvSpPr>
        <p:spPr>
          <a:xfrm>
            <a:off x="6054212" y="3869435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7633145" y="3869336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399" name="Straight Arrow Connector 398"/>
          <p:cNvCxnSpPr>
            <a:stCxn id="397" idx="3"/>
            <a:endCxn id="398" idx="1"/>
          </p:cNvCxnSpPr>
          <p:nvPr/>
        </p:nvCxnSpPr>
        <p:spPr>
          <a:xfrm flipV="1">
            <a:off x="6522872" y="3946204"/>
            <a:ext cx="1110273" cy="9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Rectangle 399"/>
          <p:cNvSpPr/>
          <p:nvPr/>
        </p:nvSpPr>
        <p:spPr>
          <a:xfrm>
            <a:off x="6171511" y="4110447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Plan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7890066" y="4110424"/>
            <a:ext cx="468660" cy="153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Execute</a:t>
            </a:r>
            <a:endParaRPr lang="en-AU" sz="550" dirty="0">
              <a:solidFill>
                <a:prstClr val="black"/>
              </a:solidFill>
            </a:endParaRPr>
          </a:p>
        </p:txBody>
      </p:sp>
      <p:cxnSp>
        <p:nvCxnSpPr>
          <p:cNvPr id="402" name="Straight Arrow Connector 401"/>
          <p:cNvCxnSpPr>
            <a:stCxn id="400" idx="3"/>
            <a:endCxn id="401" idx="1"/>
          </p:cNvCxnSpPr>
          <p:nvPr/>
        </p:nvCxnSpPr>
        <p:spPr>
          <a:xfrm flipV="1">
            <a:off x="6640171" y="4187292"/>
            <a:ext cx="1249895" cy="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Connector 402"/>
          <p:cNvCxnSpPr/>
          <p:nvPr/>
        </p:nvCxnSpPr>
        <p:spPr>
          <a:xfrm flipV="1">
            <a:off x="177095" y="2734971"/>
            <a:ext cx="8928000" cy="6824"/>
          </a:xfrm>
          <a:prstGeom prst="line">
            <a:avLst/>
          </a:prstGeom>
          <a:ln w="12700"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4" name="Rectangle 403"/>
          <p:cNvSpPr/>
          <p:nvPr/>
        </p:nvSpPr>
        <p:spPr>
          <a:xfrm>
            <a:off x="5828869" y="3403594"/>
            <a:ext cx="2149308" cy="19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AU" sz="550" dirty="0">
                <a:solidFill>
                  <a:prstClr val="black"/>
                </a:solidFill>
              </a:rPr>
              <a:t>Registration &amp; Accreditation</a:t>
            </a:r>
          </a:p>
        </p:txBody>
      </p:sp>
      <p:sp>
        <p:nvSpPr>
          <p:cNvPr id="405" name="Rectangle 404"/>
          <p:cNvSpPr>
            <a:spLocks noChangeArrowheads="1"/>
          </p:cNvSpPr>
          <p:nvPr/>
        </p:nvSpPr>
        <p:spPr bwMode="auto">
          <a:xfrm>
            <a:off x="7123947" y="4800155"/>
            <a:ext cx="399579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Pre-Prod Release</a:t>
            </a:r>
          </a:p>
        </p:txBody>
      </p:sp>
      <p:sp>
        <p:nvSpPr>
          <p:cNvPr id="406" name="Rectangle 405"/>
          <p:cNvSpPr/>
          <p:nvPr/>
        </p:nvSpPr>
        <p:spPr>
          <a:xfrm>
            <a:off x="3405188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3686802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408" name="Rectangle 407"/>
          <p:cNvSpPr>
            <a:spLocks noChangeArrowheads="1"/>
          </p:cNvSpPr>
          <p:nvPr/>
        </p:nvSpPr>
        <p:spPr bwMode="auto">
          <a:xfrm>
            <a:off x="8113175" y="4800155"/>
            <a:ext cx="304695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Prod Release</a:t>
            </a:r>
          </a:p>
        </p:txBody>
      </p:sp>
      <p:sp>
        <p:nvSpPr>
          <p:cNvPr id="409" name="Rectangle 408"/>
          <p:cNvSpPr/>
          <p:nvPr/>
        </p:nvSpPr>
        <p:spPr>
          <a:xfrm>
            <a:off x="2941942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3544238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4084827" y="1853888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2071348" y="5832266"/>
            <a:ext cx="2894112" cy="19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550" b="1" dirty="0" smtClean="0">
                <a:solidFill>
                  <a:prstClr val="black"/>
                </a:solidFill>
              </a:rPr>
              <a:t>AER - Electricity </a:t>
            </a:r>
            <a:r>
              <a:rPr lang="en-AU" sz="550" b="1" dirty="0">
                <a:solidFill>
                  <a:prstClr val="black"/>
                </a:solidFill>
              </a:rPr>
              <a:t>ring-fencing guideline 2016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413" name="Rectangle 412"/>
          <p:cNvSpPr>
            <a:spLocks noChangeArrowheads="1"/>
          </p:cNvSpPr>
          <p:nvPr/>
        </p:nvSpPr>
        <p:spPr bwMode="auto">
          <a:xfrm>
            <a:off x="4583209" y="3480901"/>
            <a:ext cx="620363" cy="30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45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Readiness Reporting Commences</a:t>
            </a:r>
          </a:p>
        </p:txBody>
      </p:sp>
      <p:sp>
        <p:nvSpPr>
          <p:cNvPr id="414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5" name="Flowchart: Decision 414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16" name="Flowchart: Decision 415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17" name="Flowchart: Decision 416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18" name="Flowchart: Decision 417"/>
          <p:cNvSpPr>
            <a:spLocks noChangeArrowheads="1"/>
          </p:cNvSpPr>
          <p:nvPr/>
        </p:nvSpPr>
        <p:spPr bwMode="auto">
          <a:xfrm>
            <a:off x="7284927" y="4692553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19" name="TextBox 418"/>
          <p:cNvSpPr txBox="1"/>
          <p:nvPr/>
        </p:nvSpPr>
        <p:spPr>
          <a:xfrm rot="5400000">
            <a:off x="178283" y="811744"/>
            <a:ext cx="430887" cy="65735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Program Milestones</a:t>
            </a:r>
            <a:endParaRPr lang="en-AU" sz="800" b="1" dirty="0">
              <a:solidFill>
                <a:prstClr val="black"/>
              </a:solidFill>
            </a:endParaRPr>
          </a:p>
        </p:txBody>
      </p:sp>
      <p:sp>
        <p:nvSpPr>
          <p:cNvPr id="420" name="Rectangle 419"/>
          <p:cNvSpPr>
            <a:spLocks noChangeArrowheads="1"/>
          </p:cNvSpPr>
          <p:nvPr/>
        </p:nvSpPr>
        <p:spPr bwMode="auto">
          <a:xfrm>
            <a:off x="654845" y="1027259"/>
            <a:ext cx="573521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10 Sep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</a:rPr>
              <a:t>MRP Direction paper published</a:t>
            </a:r>
          </a:p>
          <a:p>
            <a:pPr algn="ctr"/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1" name="Flowchart: Decision 420"/>
          <p:cNvSpPr>
            <a:spLocks noChangeArrowheads="1"/>
          </p:cNvSpPr>
          <p:nvPr/>
        </p:nvSpPr>
        <p:spPr bwMode="auto">
          <a:xfrm>
            <a:off x="4857479" y="338765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22" name="Flowchart: Decision 421"/>
          <p:cNvSpPr>
            <a:spLocks noChangeArrowheads="1"/>
          </p:cNvSpPr>
          <p:nvPr/>
        </p:nvSpPr>
        <p:spPr bwMode="auto">
          <a:xfrm>
            <a:off x="864763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23" name="Flowchart: Decision 422"/>
          <p:cNvSpPr>
            <a:spLocks noChangeArrowheads="1"/>
          </p:cNvSpPr>
          <p:nvPr/>
        </p:nvSpPr>
        <p:spPr bwMode="auto">
          <a:xfrm>
            <a:off x="8901632" y="6461403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6846675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7531824" y="2373043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Table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842777"/>
              </p:ext>
            </p:extLst>
          </p:nvPr>
        </p:nvGraphicFramePr>
        <p:xfrm>
          <a:off x="77282" y="477279"/>
          <a:ext cx="9027812" cy="60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418"/>
                <a:gridCol w="730265"/>
                <a:gridCol w="983367"/>
                <a:gridCol w="731418"/>
                <a:gridCol w="731418"/>
                <a:gridCol w="731418"/>
                <a:gridCol w="731418"/>
                <a:gridCol w="731418"/>
                <a:gridCol w="731418"/>
                <a:gridCol w="731418"/>
                <a:gridCol w="731418"/>
                <a:gridCol w="731418"/>
              </a:tblGrid>
              <a:tr h="203822">
                <a:tc gridSpan="9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solidFill>
                      <a:schemeClr val="accent2"/>
                    </a:solidFill>
                  </a:tcPr>
                </a:tc>
              </a:tr>
              <a:tr h="24523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AUG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SEP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OCT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NOV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JAN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FEB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AU" sz="6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</a:t>
                      </a:r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B w="12700" cmpd="sng"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6170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AU" sz="6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vert="vert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7" name="Rounded Rectangle 126"/>
          <p:cNvSpPr/>
          <p:nvPr/>
        </p:nvSpPr>
        <p:spPr>
          <a:xfrm>
            <a:off x="2262577" y="6183529"/>
            <a:ext cx="6761553" cy="1980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AU" sz="525" dirty="0" smtClean="0">
                <a:solidFill>
                  <a:schemeClr val="tx1"/>
                </a:solidFill>
              </a:rPr>
              <a:t>Planned Transitional and IEC Meetings</a:t>
            </a:r>
            <a:endParaRPr lang="en-AU" sz="525" dirty="0">
              <a:solidFill>
                <a:schemeClr val="tx1"/>
              </a:solidFill>
            </a:endParaRPr>
          </a:p>
        </p:txBody>
      </p:sp>
      <p:grpSp>
        <p:nvGrpSpPr>
          <p:cNvPr id="128" name="Group 127"/>
          <p:cNvGrpSpPr/>
          <p:nvPr/>
        </p:nvGrpSpPr>
        <p:grpSpPr>
          <a:xfrm>
            <a:off x="6246479" y="366266"/>
            <a:ext cx="381083" cy="6191600"/>
            <a:chOff x="7691901" y="366266"/>
            <a:chExt cx="381083" cy="6191600"/>
          </a:xfrm>
        </p:grpSpPr>
        <p:sp>
          <p:nvSpPr>
            <p:cNvPr id="137" name="Rectangle 136"/>
            <p:cNvSpPr>
              <a:spLocks noChangeArrowheads="1"/>
            </p:cNvSpPr>
            <p:nvPr/>
          </p:nvSpPr>
          <p:spPr bwMode="auto">
            <a:xfrm>
              <a:off x="7691901" y="366266"/>
              <a:ext cx="381083" cy="97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noAutofit/>
            </a:bodyPr>
            <a:lstStyle/>
            <a:p>
              <a:pPr algn="ctr"/>
              <a:r>
                <a:rPr lang="en-AU" sz="525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Today</a:t>
              </a:r>
              <a:endParaRPr lang="en-AU" sz="4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7886184" y="477279"/>
              <a:ext cx="3200" cy="6080587"/>
            </a:xfrm>
            <a:prstGeom prst="line">
              <a:avLst/>
            </a:prstGeom>
            <a:ln w="127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ctangle 2"/>
          <p:cNvSpPr>
            <a:spLocks noChangeArrowheads="1"/>
          </p:cNvSpPr>
          <p:nvPr/>
        </p:nvSpPr>
        <p:spPr bwMode="auto">
          <a:xfrm>
            <a:off x="0" y="52001"/>
            <a:ext cx="20303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graphicFrame>
        <p:nvGraphicFramePr>
          <p:cNvPr id="145" name="Object 144"/>
          <p:cNvGraphicFramePr>
            <a:graphicFrameLocks noChangeAspect="1"/>
          </p:cNvGraphicFramePr>
          <p:nvPr>
            <p:extLst/>
          </p:nvPr>
        </p:nvGraphicFramePr>
        <p:xfrm>
          <a:off x="7989145" y="65696"/>
          <a:ext cx="1060847" cy="358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Visio" r:id="rId5" imgW="1409824" imgH="476280" progId="Visio.Drawing.15">
                  <p:embed/>
                </p:oleObj>
              </mc:Choice>
              <mc:Fallback>
                <p:oleObj name="Visio" r:id="rId5" imgW="1409824" imgH="47628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9145" y="65696"/>
                        <a:ext cx="1060847" cy="35837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" name="Rectangle 3"/>
          <p:cNvSpPr>
            <a:spLocks noChangeArrowheads="1"/>
          </p:cNvSpPr>
          <p:nvPr/>
        </p:nvSpPr>
        <p:spPr bwMode="auto">
          <a:xfrm>
            <a:off x="13372" y="41409"/>
            <a:ext cx="66462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3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 of Choice (PoC) Program </a:t>
            </a:r>
            <a:r>
              <a:rPr lang="en-AU" altLang="en-US" sz="135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– Procedure Workstreams (6 month outlook)</a:t>
            </a:r>
            <a:endParaRPr lang="en-AU" altLang="en-US" sz="13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Program V4.6 – 16 December 16</a:t>
            </a:r>
            <a:endParaRPr lang="en-AU" altLang="en-US" sz="600" dirty="0">
              <a:solidFill>
                <a:prstClr val="black"/>
              </a:solidFill>
            </a:endParaRPr>
          </a:p>
        </p:txBody>
      </p:sp>
      <p:sp>
        <p:nvSpPr>
          <p:cNvPr id="147" name="Rectangle 3"/>
          <p:cNvSpPr>
            <a:spLocks noChangeArrowheads="1"/>
          </p:cNvSpPr>
          <p:nvPr/>
        </p:nvSpPr>
        <p:spPr bwMode="auto">
          <a:xfrm>
            <a:off x="33586" y="6668479"/>
            <a:ext cx="1395254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6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Information: 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poc@aemo.com.au</a:t>
            </a:r>
            <a:r>
              <a:rPr lang="en-AU" altLang="en-US" sz="60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1" name="Rectangle 3"/>
          <p:cNvSpPr>
            <a:spLocks noChangeArrowheads="1"/>
          </p:cNvSpPr>
          <p:nvPr/>
        </p:nvSpPr>
        <p:spPr bwMode="auto">
          <a:xfrm>
            <a:off x="1523353" y="6680021"/>
            <a:ext cx="18514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= Embedded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Network, MRP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Meter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Replacement Processes</a:t>
            </a:r>
          </a:p>
        </p:txBody>
      </p:sp>
      <p:sp>
        <p:nvSpPr>
          <p:cNvPr id="169" name="Rectangle 3"/>
          <p:cNvSpPr>
            <a:spLocks noChangeArrowheads="1"/>
          </p:cNvSpPr>
          <p:nvPr/>
        </p:nvSpPr>
        <p:spPr bwMode="auto">
          <a:xfrm>
            <a:off x="3212311" y="6680021"/>
            <a:ext cx="177378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MC = Metering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Competition, SMP </a:t>
            </a:r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Shared Market Protocols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1530424" y="2047142"/>
            <a:ext cx="949515" cy="2316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AEMO Review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Stage 2</a:t>
            </a:r>
            <a:endParaRPr lang="en-AU" sz="700" dirty="0">
              <a:solidFill>
                <a:prstClr val="white"/>
              </a:solidFill>
            </a:endParaRPr>
          </a:p>
        </p:txBody>
      </p:sp>
      <p:sp>
        <p:nvSpPr>
          <p:cNvPr id="177" name="Rectangle 3"/>
          <p:cNvSpPr>
            <a:spLocks noChangeArrowheads="1"/>
          </p:cNvSpPr>
          <p:nvPr/>
        </p:nvSpPr>
        <p:spPr bwMode="auto">
          <a:xfrm>
            <a:off x="6814407" y="6680021"/>
            <a:ext cx="2352638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detailed meeting schedule and agendas, see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2016 industry meeting schedule. 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8" name="Flowchart: Decision 177"/>
          <p:cNvSpPr>
            <a:spLocks noChangeArrowheads="1"/>
          </p:cNvSpPr>
          <p:nvPr/>
        </p:nvSpPr>
        <p:spPr bwMode="auto">
          <a:xfrm>
            <a:off x="2403869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79" name="Flowchart: Decision 178"/>
          <p:cNvSpPr>
            <a:spLocks noChangeArrowheads="1"/>
          </p:cNvSpPr>
          <p:nvPr/>
        </p:nvSpPr>
        <p:spPr bwMode="auto">
          <a:xfrm>
            <a:off x="4049153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0" name="Flowchart: Decision 179"/>
          <p:cNvSpPr>
            <a:spLocks noChangeArrowheads="1"/>
          </p:cNvSpPr>
          <p:nvPr/>
        </p:nvSpPr>
        <p:spPr bwMode="auto">
          <a:xfrm>
            <a:off x="5197977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1" name="Flowchart: Decision 180"/>
          <p:cNvSpPr>
            <a:spLocks noChangeArrowheads="1"/>
          </p:cNvSpPr>
          <p:nvPr/>
        </p:nvSpPr>
        <p:spPr bwMode="auto">
          <a:xfrm>
            <a:off x="6597750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2" name="Flowchart: Decision 181"/>
          <p:cNvSpPr>
            <a:spLocks noChangeArrowheads="1"/>
          </p:cNvSpPr>
          <p:nvPr/>
        </p:nvSpPr>
        <p:spPr bwMode="auto">
          <a:xfrm>
            <a:off x="8207179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1339433" y="2607490"/>
            <a:ext cx="1585269" cy="280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>
                    <a:lumMod val="50000"/>
                  </a:schemeClr>
                </a:solidFill>
              </a:rPr>
              <a:t>Group 1</a:t>
            </a:r>
          </a:p>
          <a:p>
            <a:pPr algn="ctr"/>
            <a:r>
              <a:rPr lang="en-AU" sz="600" dirty="0" smtClean="0">
                <a:solidFill>
                  <a:schemeClr val="tx1">
                    <a:lumMod val="50000"/>
                  </a:schemeClr>
                </a:solidFill>
              </a:rPr>
              <a:t>Accreditation / Deregistration Procedures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520491" y="2047142"/>
            <a:ext cx="1002862" cy="2368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schemeClr val="tx1"/>
                </a:solidFill>
              </a:rPr>
              <a:t>Consultation Stage 1</a:t>
            </a:r>
            <a:endParaRPr lang="en-AU" sz="700" dirty="0">
              <a:solidFill>
                <a:schemeClr val="tx1"/>
              </a:solidFill>
            </a:endParaRPr>
          </a:p>
        </p:txBody>
      </p:sp>
      <p:cxnSp>
        <p:nvCxnSpPr>
          <p:cNvPr id="185" name="Straight Connector 184"/>
          <p:cNvCxnSpPr/>
          <p:nvPr/>
        </p:nvCxnSpPr>
        <p:spPr>
          <a:xfrm flipV="1">
            <a:off x="105158" y="4090454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2480973" y="2047142"/>
            <a:ext cx="572569" cy="2368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schemeClr val="tx1"/>
                </a:solidFill>
              </a:rPr>
              <a:t>Stage 3</a:t>
            </a:r>
            <a:endParaRPr lang="en-AU" sz="700" dirty="0">
              <a:solidFill>
                <a:schemeClr val="tx1"/>
              </a:solidFill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3053542" y="2047142"/>
            <a:ext cx="900242" cy="2316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AEMO Review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Stage 4</a:t>
            </a:r>
            <a:endParaRPr lang="en-AU" sz="700" dirty="0">
              <a:solidFill>
                <a:prstClr val="white"/>
              </a:solidFill>
            </a:endParaRPr>
          </a:p>
        </p:txBody>
      </p:sp>
      <p:cxnSp>
        <p:nvCxnSpPr>
          <p:cNvPr id="189" name="Straight Connector 188"/>
          <p:cNvCxnSpPr/>
          <p:nvPr/>
        </p:nvCxnSpPr>
        <p:spPr>
          <a:xfrm flipV="1">
            <a:off x="105158" y="2423761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/>
          <p:cNvSpPr/>
          <p:nvPr/>
        </p:nvSpPr>
        <p:spPr>
          <a:xfrm>
            <a:off x="468867" y="2114819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3892698" y="2097602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397615" y="2112806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524676" y="1850739"/>
            <a:ext cx="3420562" cy="189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prstClr val="white"/>
                </a:solidFill>
              </a:rPr>
              <a:t>WORK PACKAGE 1</a:t>
            </a:r>
            <a:endParaRPr lang="en-AU" sz="1000" dirty="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5868882" y="3700186"/>
            <a:ext cx="731450" cy="24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AEMO Review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Stage 2</a:t>
            </a:r>
            <a:endParaRPr lang="en-AU" sz="700" dirty="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932518" y="3700186"/>
            <a:ext cx="924932" cy="24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schemeClr val="tx1"/>
                </a:solidFill>
              </a:rPr>
              <a:t>Consultation Stage 1</a:t>
            </a:r>
            <a:endParaRPr lang="en-AU" sz="700" dirty="0">
              <a:solidFill>
                <a:schemeClr val="tx1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6596900" y="3700186"/>
            <a:ext cx="707384" cy="24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schemeClr val="tx1"/>
                </a:solidFill>
              </a:rPr>
              <a:t>Stage 3</a:t>
            </a:r>
            <a:endParaRPr lang="en-AU" sz="700" dirty="0">
              <a:solidFill>
                <a:schemeClr val="tx1"/>
              </a:solidFill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7304285" y="3700186"/>
            <a:ext cx="1043067" cy="24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AEMO Review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Stage 4</a:t>
            </a:r>
            <a:endParaRPr lang="en-AU" sz="700" dirty="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4880894" y="3767864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8261337" y="3750647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513541" y="3765851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4925005" y="3503783"/>
            <a:ext cx="3422348" cy="1942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prstClr val="white"/>
                </a:solidFill>
              </a:rPr>
              <a:t>WORK PACKAGE 2</a:t>
            </a:r>
            <a:endParaRPr lang="en-AU" sz="1000" dirty="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707633" y="2935923"/>
            <a:ext cx="1176519" cy="2808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Group 2</a:t>
            </a:r>
          </a:p>
          <a:p>
            <a:pPr algn="ctr"/>
            <a:r>
              <a:rPr lang="en-AU" sz="600" dirty="0" smtClean="0">
                <a:solidFill>
                  <a:prstClr val="white"/>
                </a:solidFill>
              </a:rPr>
              <a:t>ENM SLP / Accred Procedures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3535237" y="3295795"/>
            <a:ext cx="999892" cy="28087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Group 3</a:t>
            </a:r>
          </a:p>
          <a:p>
            <a:pPr algn="ctr"/>
            <a:r>
              <a:rPr lang="en-AU" sz="600" dirty="0" smtClean="0">
                <a:solidFill>
                  <a:prstClr val="white"/>
                </a:solidFill>
              </a:rPr>
              <a:t>NMI Procedure / Glossary</a:t>
            </a:r>
          </a:p>
        </p:txBody>
      </p:sp>
      <p:sp>
        <p:nvSpPr>
          <p:cNvPr id="204" name="Flowchart: Decision 203"/>
          <p:cNvSpPr>
            <a:spLocks noChangeArrowheads="1"/>
          </p:cNvSpPr>
          <p:nvPr/>
        </p:nvSpPr>
        <p:spPr bwMode="auto">
          <a:xfrm>
            <a:off x="3042918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13995" y="4187785"/>
            <a:ext cx="1216334" cy="280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>
                    <a:lumMod val="50000"/>
                  </a:schemeClr>
                </a:solidFill>
              </a:rPr>
              <a:t>Communication Mapping</a:t>
            </a:r>
            <a:endParaRPr lang="en-AU" sz="7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6" name="Rectangle 205"/>
          <p:cNvSpPr>
            <a:spLocks noChangeArrowheads="1"/>
          </p:cNvSpPr>
          <p:nvPr/>
        </p:nvSpPr>
        <p:spPr bwMode="auto">
          <a:xfrm>
            <a:off x="2202309" y="1054568"/>
            <a:ext cx="527613" cy="61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30 Jun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SMP Final </a:t>
            </a:r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Determination</a:t>
            </a:r>
          </a:p>
          <a:p>
            <a:pPr algn="ctr"/>
            <a:endParaRPr lang="en-AU" sz="45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AU" sz="53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29 Jun</a:t>
            </a:r>
            <a:endParaRPr lang="en-AU" sz="53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AEMO WP1 publishes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2540963" y="4512621"/>
            <a:ext cx="1002823" cy="280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>
                    <a:lumMod val="50000"/>
                  </a:schemeClr>
                </a:solidFill>
              </a:rPr>
              <a:t>Scope / Procedure Structure</a:t>
            </a:r>
            <a:endParaRPr lang="en-AU" sz="7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2853526" y="4832359"/>
            <a:ext cx="1722393" cy="280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>
                    <a:lumMod val="50000"/>
                  </a:schemeClr>
                </a:solidFill>
              </a:rPr>
              <a:t>Payload / Transaction Design </a:t>
            </a:r>
            <a:endParaRPr lang="en-AU" sz="7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3995054" y="5157942"/>
            <a:ext cx="1247683" cy="2808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prstClr val="white"/>
                </a:solidFill>
              </a:rPr>
              <a:t>AEMO Procedure Drafting / Updating</a:t>
            </a:r>
            <a:endParaRPr lang="en-AU" sz="600" dirty="0" smtClean="0">
              <a:solidFill>
                <a:prstClr val="white"/>
              </a:solidFill>
            </a:endParaRPr>
          </a:p>
        </p:txBody>
      </p:sp>
      <p:sp>
        <p:nvSpPr>
          <p:cNvPr id="210" name="Flowchart: Decision 209"/>
          <p:cNvSpPr>
            <a:spLocks noChangeArrowheads="1"/>
          </p:cNvSpPr>
          <p:nvPr/>
        </p:nvSpPr>
        <p:spPr bwMode="auto">
          <a:xfrm>
            <a:off x="2457869" y="94047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5400000">
            <a:off x="31560" y="2989537"/>
            <a:ext cx="553998" cy="3607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12" name="TextBox 211"/>
          <p:cNvSpPr txBox="1"/>
          <p:nvPr/>
        </p:nvSpPr>
        <p:spPr>
          <a:xfrm rot="5400000">
            <a:off x="274281" y="2426178"/>
            <a:ext cx="43088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</a:p>
          <a:p>
            <a:r>
              <a:rPr lang="en-AU" sz="800" b="1" dirty="0" smtClean="0">
                <a:solidFill>
                  <a:prstClr val="black"/>
                </a:solidFill>
              </a:rPr>
              <a:t>Work Package #2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 rot="5400000">
            <a:off x="172100" y="4330740"/>
            <a:ext cx="307777" cy="360782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B2B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15" name="TextBox 214"/>
          <p:cNvSpPr txBox="1"/>
          <p:nvPr/>
        </p:nvSpPr>
        <p:spPr>
          <a:xfrm rot="5400000">
            <a:off x="239838" y="4058950"/>
            <a:ext cx="307777" cy="65735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2118596" y="4187785"/>
            <a:ext cx="562740" cy="280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>
                    <a:lumMod val="50000"/>
                  </a:schemeClr>
                </a:solidFill>
              </a:rPr>
              <a:t>Establish WG</a:t>
            </a:r>
            <a:endParaRPr lang="en-AU" sz="7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5164001" y="6673074"/>
            <a:ext cx="126000" cy="12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600" b="1" dirty="0">
              <a:solidFill>
                <a:prstClr val="white"/>
              </a:solidFill>
            </a:endParaRPr>
          </a:p>
        </p:txBody>
      </p:sp>
      <p:sp>
        <p:nvSpPr>
          <p:cNvPr id="222" name="Rectangle 3"/>
          <p:cNvSpPr>
            <a:spLocks noChangeArrowheads="1"/>
          </p:cNvSpPr>
          <p:nvPr/>
        </p:nvSpPr>
        <p:spPr bwMode="auto">
          <a:xfrm>
            <a:off x="5352813" y="6680021"/>
            <a:ext cx="34411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Publish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3" name="Rectangle 3"/>
          <p:cNvSpPr>
            <a:spLocks noChangeArrowheads="1"/>
          </p:cNvSpPr>
          <p:nvPr/>
        </p:nvSpPr>
        <p:spPr bwMode="auto">
          <a:xfrm>
            <a:off x="5730863" y="6588900"/>
            <a:ext cx="12257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45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Milestone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Working group meeting</a:t>
            </a:r>
          </a:p>
          <a:p>
            <a:r>
              <a:rPr lang="en-AU" altLang="en-US" sz="450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Proposed IEC Meetings (Trans &amp; New)</a:t>
            </a:r>
            <a:endParaRPr lang="en-AU" altLang="en-US" sz="45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4" name="Flowchart: Decision 223"/>
          <p:cNvSpPr>
            <a:spLocks noChangeArrowheads="1"/>
          </p:cNvSpPr>
          <p:nvPr/>
        </p:nvSpPr>
        <p:spPr bwMode="auto">
          <a:xfrm>
            <a:off x="5705958" y="662824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26" name="Flowchart: Decision 225"/>
          <p:cNvSpPr>
            <a:spLocks noChangeArrowheads="1"/>
          </p:cNvSpPr>
          <p:nvPr/>
        </p:nvSpPr>
        <p:spPr bwMode="auto">
          <a:xfrm>
            <a:off x="5705958" y="6696267"/>
            <a:ext cx="54000" cy="54000"/>
          </a:xfrm>
          <a:prstGeom prst="flowChartDecision">
            <a:avLst/>
          </a:prstGeom>
          <a:solidFill>
            <a:srgbClr val="FFC00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27" name="Flowchart: Decision 226"/>
          <p:cNvSpPr>
            <a:spLocks noChangeArrowheads="1"/>
          </p:cNvSpPr>
          <p:nvPr/>
        </p:nvSpPr>
        <p:spPr bwMode="auto">
          <a:xfrm>
            <a:off x="5705958" y="6756926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105158" y="6115204"/>
            <a:ext cx="8928000" cy="6824"/>
          </a:xfrm>
          <a:prstGeom prst="line">
            <a:avLst/>
          </a:prstGeom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Box 230"/>
          <p:cNvSpPr txBox="1"/>
          <p:nvPr/>
        </p:nvSpPr>
        <p:spPr>
          <a:xfrm rot="5400000">
            <a:off x="31560" y="1732243"/>
            <a:ext cx="553998" cy="3607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dirty="0" smtClean="0">
                <a:solidFill>
                  <a:prstClr val="black"/>
                </a:solidFill>
              </a:rPr>
              <a:t>MC / 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EN /</a:t>
            </a:r>
          </a:p>
          <a:p>
            <a:r>
              <a:rPr lang="en-AU" sz="800" dirty="0" smtClean="0">
                <a:solidFill>
                  <a:prstClr val="black"/>
                </a:solidFill>
              </a:rPr>
              <a:t>MRP</a:t>
            </a: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 rot="5400000">
            <a:off x="274281" y="1168884"/>
            <a:ext cx="430887" cy="84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AU" sz="800" b="1" dirty="0" smtClean="0">
                <a:solidFill>
                  <a:prstClr val="black"/>
                </a:solidFill>
              </a:rPr>
              <a:t>Procedures</a:t>
            </a:r>
          </a:p>
          <a:p>
            <a:r>
              <a:rPr lang="en-AU" sz="800" b="1" dirty="0" smtClean="0">
                <a:solidFill>
                  <a:prstClr val="black"/>
                </a:solidFill>
              </a:rPr>
              <a:t>Work Package #1</a:t>
            </a:r>
            <a:endParaRPr lang="en-AU" sz="1200" b="1" dirty="0">
              <a:solidFill>
                <a:prstClr val="black"/>
              </a:solidFill>
            </a:endParaRPr>
          </a:p>
        </p:txBody>
      </p:sp>
      <p:sp>
        <p:nvSpPr>
          <p:cNvPr id="233" name="Rectangle 232"/>
          <p:cNvSpPr>
            <a:spLocks noChangeArrowheads="1"/>
          </p:cNvSpPr>
          <p:nvPr/>
        </p:nvSpPr>
        <p:spPr bwMode="auto">
          <a:xfrm>
            <a:off x="373041" y="1054568"/>
            <a:ext cx="381083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22 Apr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WP1 Consultation begins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4" name="Flowchart: Decision 233"/>
          <p:cNvSpPr>
            <a:spLocks noChangeArrowheads="1"/>
          </p:cNvSpPr>
          <p:nvPr/>
        </p:nvSpPr>
        <p:spPr bwMode="auto">
          <a:xfrm>
            <a:off x="541513" y="94047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38" name="Rectangle 237"/>
          <p:cNvSpPr>
            <a:spLocks noChangeArrowheads="1"/>
          </p:cNvSpPr>
          <p:nvPr/>
        </p:nvSpPr>
        <p:spPr bwMode="auto">
          <a:xfrm>
            <a:off x="1308094" y="1054568"/>
            <a:ext cx="381083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31 May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WP1 Submissions Close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9" name="Flowchart: Decision 238"/>
          <p:cNvSpPr>
            <a:spLocks noChangeArrowheads="1"/>
          </p:cNvSpPr>
          <p:nvPr/>
        </p:nvSpPr>
        <p:spPr bwMode="auto">
          <a:xfrm>
            <a:off x="1476566" y="94047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43" name="Rectangle 242"/>
          <p:cNvSpPr>
            <a:spLocks noChangeArrowheads="1"/>
          </p:cNvSpPr>
          <p:nvPr/>
        </p:nvSpPr>
        <p:spPr bwMode="auto">
          <a:xfrm>
            <a:off x="2804126" y="1054568"/>
            <a:ext cx="46529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20 Jul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WP1 second stage submissions close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4" name="Flowchart: Decision 243"/>
          <p:cNvSpPr>
            <a:spLocks noChangeArrowheads="1"/>
          </p:cNvSpPr>
          <p:nvPr/>
        </p:nvSpPr>
        <p:spPr bwMode="auto">
          <a:xfrm>
            <a:off x="3024849" y="94047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>
            <a:spLocks noChangeArrowheads="1"/>
          </p:cNvSpPr>
          <p:nvPr/>
        </p:nvSpPr>
        <p:spPr bwMode="auto">
          <a:xfrm>
            <a:off x="3720331" y="1054568"/>
            <a:ext cx="46529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31 Aug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WP1 AEMO publishes final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7" name="Flowchart: Decision 246"/>
          <p:cNvSpPr>
            <a:spLocks noChangeArrowheads="1"/>
          </p:cNvSpPr>
          <p:nvPr/>
        </p:nvSpPr>
        <p:spPr bwMode="auto">
          <a:xfrm>
            <a:off x="3941054" y="94047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48" name="Rectangle 247"/>
          <p:cNvSpPr>
            <a:spLocks noChangeArrowheads="1"/>
          </p:cNvSpPr>
          <p:nvPr/>
        </p:nvSpPr>
        <p:spPr bwMode="auto">
          <a:xfrm>
            <a:off x="4845087" y="1392427"/>
            <a:ext cx="46529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17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‘Request’ AEMO to conduct Procedure Consultation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9" name="Flowchart: Decision 248"/>
          <p:cNvSpPr>
            <a:spLocks noChangeArrowheads="1"/>
          </p:cNvSpPr>
          <p:nvPr/>
        </p:nvSpPr>
        <p:spPr bwMode="auto">
          <a:xfrm>
            <a:off x="5114059" y="94649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50" name="Rectangle 249"/>
          <p:cNvSpPr>
            <a:spLocks noChangeArrowheads="1"/>
          </p:cNvSpPr>
          <p:nvPr/>
        </p:nvSpPr>
        <p:spPr bwMode="auto">
          <a:xfrm>
            <a:off x="4664802" y="1061627"/>
            <a:ext cx="444696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10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WP2 Consultation begins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3" name="Flowchart: Decision 252"/>
          <p:cNvSpPr>
            <a:spLocks noChangeArrowheads="1"/>
          </p:cNvSpPr>
          <p:nvPr/>
        </p:nvSpPr>
        <p:spPr bwMode="auto">
          <a:xfrm>
            <a:off x="4919091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54" name="Rectangle 253"/>
          <p:cNvSpPr>
            <a:spLocks noChangeArrowheads="1"/>
          </p:cNvSpPr>
          <p:nvPr/>
        </p:nvSpPr>
        <p:spPr bwMode="auto">
          <a:xfrm>
            <a:off x="5560509" y="1061627"/>
            <a:ext cx="396738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15 Nov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WP2 Submissions Close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5" name="Flowchart: Decision 254"/>
          <p:cNvSpPr>
            <a:spLocks noChangeArrowheads="1"/>
          </p:cNvSpPr>
          <p:nvPr/>
        </p:nvSpPr>
        <p:spPr bwMode="auto">
          <a:xfrm>
            <a:off x="5766868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56" name="Rectangle 255"/>
          <p:cNvSpPr>
            <a:spLocks noChangeArrowheads="1"/>
          </p:cNvSpPr>
          <p:nvPr/>
        </p:nvSpPr>
        <p:spPr bwMode="auto">
          <a:xfrm>
            <a:off x="6148017" y="1063088"/>
            <a:ext cx="368998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13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AEMO WP2 publishes Draft Determination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7" name="Flowchart: Decision 256"/>
          <p:cNvSpPr>
            <a:spLocks noChangeArrowheads="1"/>
          </p:cNvSpPr>
          <p:nvPr/>
        </p:nvSpPr>
        <p:spPr bwMode="auto">
          <a:xfrm>
            <a:off x="6562368" y="9489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58" name="Rectangle 257"/>
          <p:cNvSpPr>
            <a:spLocks noChangeArrowheads="1"/>
          </p:cNvSpPr>
          <p:nvPr/>
        </p:nvSpPr>
        <p:spPr bwMode="auto">
          <a:xfrm>
            <a:off x="6988095" y="1063088"/>
            <a:ext cx="409529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16 Jan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WP2 second stage submissions close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9" name="Flowchart: Decision 258"/>
          <p:cNvSpPr>
            <a:spLocks noChangeArrowheads="1"/>
          </p:cNvSpPr>
          <p:nvPr/>
        </p:nvSpPr>
        <p:spPr bwMode="auto">
          <a:xfrm>
            <a:off x="7258274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211057" y="5742760"/>
            <a:ext cx="448569" cy="24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B2B Review Stage 2</a:t>
            </a:r>
            <a:endParaRPr lang="en-AU" sz="700" dirty="0">
              <a:solidFill>
                <a:prstClr val="white"/>
              </a:solidFill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5331114" y="5742760"/>
            <a:ext cx="879944" cy="24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schemeClr val="tx1"/>
                </a:solidFill>
              </a:rPr>
              <a:t>Consultation Stage 1</a:t>
            </a:r>
            <a:endParaRPr lang="en-AU" sz="700" dirty="0">
              <a:solidFill>
                <a:schemeClr val="tx1"/>
              </a:solidFill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6671860" y="5742760"/>
            <a:ext cx="780688" cy="24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schemeClr val="tx1"/>
                </a:solidFill>
              </a:rPr>
              <a:t>Stage 3</a:t>
            </a:r>
            <a:endParaRPr lang="en-AU" sz="700" dirty="0">
              <a:solidFill>
                <a:schemeClr val="tx1"/>
              </a:solidFill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7464782" y="5742760"/>
            <a:ext cx="1034952" cy="24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B2B Review</a:t>
            </a:r>
          </a:p>
          <a:p>
            <a:pPr algn="ctr"/>
            <a:r>
              <a:rPr lang="en-AU" sz="700" dirty="0" smtClean="0">
                <a:solidFill>
                  <a:prstClr val="white"/>
                </a:solidFill>
              </a:rPr>
              <a:t>Stage 4</a:t>
            </a:r>
            <a:endParaRPr lang="en-AU" sz="700" dirty="0">
              <a:solidFill>
                <a:prstClr val="white"/>
              </a:solidFill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5285359" y="5810438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439376" y="5793221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6613001" y="5808425"/>
            <a:ext cx="146086" cy="15239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600" b="1" dirty="0" smtClean="0">
                <a:solidFill>
                  <a:prstClr val="white"/>
                </a:solidFill>
              </a:rPr>
              <a:t>P</a:t>
            </a:r>
            <a:endParaRPr lang="en-AU" sz="200" b="1" dirty="0">
              <a:solidFill>
                <a:prstClr val="white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5325973" y="5546357"/>
            <a:ext cx="3173760" cy="1942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000" dirty="0" smtClean="0">
                <a:solidFill>
                  <a:prstClr val="white"/>
                </a:solidFill>
              </a:rPr>
              <a:t>B2B PROCEDURES</a:t>
            </a:r>
            <a:endParaRPr lang="en-AU" sz="1000" dirty="0">
              <a:solidFill>
                <a:prstClr val="white"/>
              </a:solidFill>
            </a:endParaRPr>
          </a:p>
        </p:txBody>
      </p:sp>
      <p:sp>
        <p:nvSpPr>
          <p:cNvPr id="270" name="Flowchart: Decision 269"/>
          <p:cNvSpPr>
            <a:spLocks noChangeArrowheads="1"/>
          </p:cNvSpPr>
          <p:nvPr/>
        </p:nvSpPr>
        <p:spPr bwMode="auto">
          <a:xfrm>
            <a:off x="6332692" y="9489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1" name="Rectangle 270"/>
          <p:cNvSpPr>
            <a:spLocks noChangeArrowheads="1"/>
          </p:cNvSpPr>
          <p:nvPr/>
        </p:nvSpPr>
        <p:spPr bwMode="auto">
          <a:xfrm>
            <a:off x="6431611" y="1392427"/>
            <a:ext cx="361213" cy="4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W/C 19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IEC endorse draft procedures for consultation </a:t>
            </a:r>
          </a:p>
        </p:txBody>
      </p:sp>
      <p:sp>
        <p:nvSpPr>
          <p:cNvPr id="272" name="Flowchart: Decision 271"/>
          <p:cNvSpPr>
            <a:spLocks noChangeArrowheads="1"/>
          </p:cNvSpPr>
          <p:nvPr/>
        </p:nvSpPr>
        <p:spPr bwMode="auto">
          <a:xfrm>
            <a:off x="8046629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3" name="Rectangle 272"/>
          <p:cNvSpPr>
            <a:spLocks noChangeArrowheads="1"/>
          </p:cNvSpPr>
          <p:nvPr/>
        </p:nvSpPr>
        <p:spPr bwMode="auto">
          <a:xfrm>
            <a:off x="7871773" y="1063088"/>
            <a:ext cx="425443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W/C 20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IEC ‘Recommends’ final Procedures 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4" name="Flowchart: Decision 273"/>
          <p:cNvSpPr>
            <a:spLocks noChangeArrowheads="1"/>
          </p:cNvSpPr>
          <p:nvPr/>
        </p:nvSpPr>
        <p:spPr bwMode="auto">
          <a:xfrm>
            <a:off x="7350243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5" name="Flowchart: Decision 274"/>
          <p:cNvSpPr>
            <a:spLocks noChangeArrowheads="1"/>
          </p:cNvSpPr>
          <p:nvPr/>
        </p:nvSpPr>
        <p:spPr bwMode="auto">
          <a:xfrm>
            <a:off x="8329739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76" name="Rectangle 275"/>
          <p:cNvSpPr>
            <a:spLocks noChangeArrowheads="1"/>
          </p:cNvSpPr>
          <p:nvPr/>
        </p:nvSpPr>
        <p:spPr bwMode="auto">
          <a:xfrm>
            <a:off x="8178786" y="1392427"/>
            <a:ext cx="388152" cy="5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28 Feb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MC </a:t>
            </a:r>
            <a:endParaRPr lang="en-US" sz="4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Registration &amp; EN MSL and Accreditation Documentation </a:t>
            </a:r>
            <a:r>
              <a:rPr lang="en-US" sz="4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2260199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2923478" y="6255219"/>
            <a:ext cx="338870" cy="1623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550" dirty="0" smtClean="0">
                <a:solidFill>
                  <a:prstClr val="black"/>
                </a:solidFill>
              </a:rPr>
              <a:t>Trans</a:t>
            </a:r>
            <a:endParaRPr lang="en-AU" sz="550" dirty="0">
              <a:solidFill>
                <a:prstClr val="black"/>
              </a:solidFill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4681965" y="5498491"/>
            <a:ext cx="562740" cy="2808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800" dirty="0" smtClean="0">
                <a:solidFill>
                  <a:schemeClr val="tx1">
                    <a:lumMod val="50000"/>
                  </a:schemeClr>
                </a:solidFill>
              </a:rPr>
              <a:t>Industry Review</a:t>
            </a:r>
            <a:endParaRPr lang="en-AU" sz="7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80" name="Rectangle 279"/>
          <p:cNvSpPr>
            <a:spLocks noChangeArrowheads="1"/>
          </p:cNvSpPr>
          <p:nvPr/>
        </p:nvSpPr>
        <p:spPr bwMode="auto">
          <a:xfrm>
            <a:off x="5110261" y="1075191"/>
            <a:ext cx="404246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27 Oct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Consultation begins</a:t>
            </a:r>
          </a:p>
        </p:txBody>
      </p:sp>
      <p:sp>
        <p:nvSpPr>
          <p:cNvPr id="281" name="Flowchart: Decision 280"/>
          <p:cNvSpPr>
            <a:spLocks noChangeArrowheads="1"/>
          </p:cNvSpPr>
          <p:nvPr/>
        </p:nvSpPr>
        <p:spPr bwMode="auto">
          <a:xfrm>
            <a:off x="5244337" y="946495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282" name="Straight Connector 281"/>
          <p:cNvCxnSpPr/>
          <p:nvPr/>
        </p:nvCxnSpPr>
        <p:spPr>
          <a:xfrm flipH="1">
            <a:off x="5059854" y="1037179"/>
            <a:ext cx="72857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5814320" y="1392427"/>
            <a:ext cx="396738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02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Submissions Close </a:t>
            </a:r>
          </a:p>
        </p:txBody>
      </p:sp>
      <p:sp>
        <p:nvSpPr>
          <p:cNvPr id="284" name="Flowchart: Decision 283"/>
          <p:cNvSpPr>
            <a:spLocks noChangeArrowheads="1"/>
          </p:cNvSpPr>
          <p:nvPr/>
        </p:nvSpPr>
        <p:spPr bwMode="auto">
          <a:xfrm>
            <a:off x="6176296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cxnSp>
        <p:nvCxnSpPr>
          <p:cNvPr id="285" name="Straight Connector 284"/>
          <p:cNvCxnSpPr/>
          <p:nvPr/>
        </p:nvCxnSpPr>
        <p:spPr>
          <a:xfrm flipH="1">
            <a:off x="6078770" y="1032788"/>
            <a:ext cx="610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Flowchart: Decision 285"/>
          <p:cNvSpPr>
            <a:spLocks noChangeArrowheads="1"/>
          </p:cNvSpPr>
          <p:nvPr/>
        </p:nvSpPr>
        <p:spPr bwMode="auto">
          <a:xfrm>
            <a:off x="6646400" y="948997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87" name="Rectangle 286"/>
          <p:cNvSpPr>
            <a:spLocks noChangeArrowheads="1"/>
          </p:cNvSpPr>
          <p:nvPr/>
        </p:nvSpPr>
        <p:spPr bwMode="auto">
          <a:xfrm>
            <a:off x="6567615" y="1063088"/>
            <a:ext cx="465290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>
                <a:solidFill>
                  <a:srgbClr val="000000"/>
                </a:solidFill>
                <a:latin typeface="Arial Black" panose="020B0A04020102020204" pitchFamily="34" charset="0"/>
              </a:rPr>
              <a:t>2</a:t>
            </a:r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3 Dec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AEMO publishes Draft Determination</a:t>
            </a:r>
          </a:p>
        </p:txBody>
      </p:sp>
      <p:sp>
        <p:nvSpPr>
          <p:cNvPr id="288" name="Rectangle 287"/>
          <p:cNvSpPr>
            <a:spLocks noChangeArrowheads="1"/>
          </p:cNvSpPr>
          <p:nvPr/>
        </p:nvSpPr>
        <p:spPr bwMode="auto">
          <a:xfrm>
            <a:off x="7211951" y="1392427"/>
            <a:ext cx="437122" cy="4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20 Jan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AU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second stage submission close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9" name="Straight Connector 288"/>
          <p:cNvCxnSpPr/>
          <p:nvPr/>
        </p:nvCxnSpPr>
        <p:spPr>
          <a:xfrm flipH="1">
            <a:off x="7388915" y="1037179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Flowchart: Decision 289"/>
          <p:cNvSpPr>
            <a:spLocks noChangeArrowheads="1"/>
          </p:cNvSpPr>
          <p:nvPr/>
        </p:nvSpPr>
        <p:spPr bwMode="auto">
          <a:xfrm>
            <a:off x="8482139" y="947536"/>
            <a:ext cx="54000" cy="54000"/>
          </a:xfrm>
          <a:prstGeom prst="flowChartDecision">
            <a:avLst/>
          </a:prstGeom>
          <a:solidFill>
            <a:srgbClr val="C41230"/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1" name="Rectangle 290"/>
          <p:cNvSpPr>
            <a:spLocks noChangeArrowheads="1"/>
          </p:cNvSpPr>
          <p:nvPr/>
        </p:nvSpPr>
        <p:spPr bwMode="auto">
          <a:xfrm>
            <a:off x="8425425" y="1063089"/>
            <a:ext cx="321145" cy="38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525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06 Mar</a:t>
            </a:r>
            <a:endParaRPr lang="en-AU" sz="525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450" dirty="0" smtClean="0">
                <a:solidFill>
                  <a:srgbClr val="000000"/>
                </a:solidFill>
                <a:latin typeface="Arial" panose="020B0604020202020204" pitchFamily="34" charset="0"/>
              </a:rPr>
              <a:t>B2B Procedures Published</a:t>
            </a:r>
            <a:endParaRPr lang="en-AU" sz="45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2" name="Straight Connector 291"/>
          <p:cNvCxnSpPr/>
          <p:nvPr/>
        </p:nvCxnSpPr>
        <p:spPr>
          <a:xfrm flipH="1">
            <a:off x="8349522" y="1037179"/>
            <a:ext cx="3386" cy="307592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>
            <a:off x="6562368" y="1032788"/>
            <a:ext cx="27316" cy="345327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Flowchart: Decision 293"/>
          <p:cNvSpPr>
            <a:spLocks noChangeArrowheads="1"/>
          </p:cNvSpPr>
          <p:nvPr/>
        </p:nvSpPr>
        <p:spPr bwMode="auto">
          <a:xfrm>
            <a:off x="7488718" y="6237237"/>
            <a:ext cx="54000" cy="54000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solidFill>
              <a:srgbClr val="1E4164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AU" sz="1350" dirty="0">
              <a:solidFill>
                <a:prstClr val="black"/>
              </a:solidFill>
            </a:endParaRPr>
          </a:p>
        </p:txBody>
      </p:sp>
      <p:sp>
        <p:nvSpPr>
          <p:cNvPr id="295" name="Curved Up Arrow 294"/>
          <p:cNvSpPr/>
          <p:nvPr/>
        </p:nvSpPr>
        <p:spPr>
          <a:xfrm>
            <a:off x="5125831" y="5462999"/>
            <a:ext cx="180000" cy="108000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96" name="Curved Up Arrow 295"/>
          <p:cNvSpPr/>
          <p:nvPr/>
        </p:nvSpPr>
        <p:spPr>
          <a:xfrm flipH="1" flipV="1">
            <a:off x="5113309" y="5337852"/>
            <a:ext cx="180000" cy="108000"/>
          </a:xfrm>
          <a:prstGeom prst="curved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97" name="Rectangle 296"/>
          <p:cNvSpPr>
            <a:spLocks noChangeArrowheads="1"/>
          </p:cNvSpPr>
          <p:nvPr/>
        </p:nvSpPr>
        <p:spPr bwMode="auto">
          <a:xfrm>
            <a:off x="5220411" y="5413586"/>
            <a:ext cx="786140" cy="1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/>
            <a:r>
              <a:rPr lang="en-AU" sz="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Iterative process</a:t>
            </a:r>
            <a:endParaRPr lang="en-AU" sz="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4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23225"/>
              </p:ext>
            </p:extLst>
          </p:nvPr>
        </p:nvGraphicFramePr>
        <p:xfrm>
          <a:off x="206325" y="1122779"/>
          <a:ext cx="8759650" cy="504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421"/>
                <a:gridCol w="1121134"/>
                <a:gridCol w="2193384"/>
                <a:gridCol w="847308"/>
                <a:gridCol w="775300"/>
                <a:gridCol w="395103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 / Notes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MRP Directions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paper &amp; EN draft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EN, MRP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Sep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AU" sz="9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 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SMP advice paper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Early-Oct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 final rule determination 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Nov 15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Nov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release final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Dec 15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release draft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Dec 15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 draft rule determination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Early-Feb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Apr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AEMC publish final rule determination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MRP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Mar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pre-consultation workshops conclude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</a:t>
                      </a: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,MRP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Mar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releases Pre-Consultation Paper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 Apr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notice first stage 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Apr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AEMC publish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final rule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May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first stage 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May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 Readiness Work Stream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engagement</a:t>
                      </a: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Jun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Jun 16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 Jun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Jul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Jul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publishes final procedure determination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later than 1 Sep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Aug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 Aug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notice first stage consultation (WP2)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notice first stage consultation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Oct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 Oct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IEC Election complete – IEC formed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this is a no later than date. 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Sep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Sep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finalises Industry Readiness Reporting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Plan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Readiness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06 Oct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 Systems Work Stream engagement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Systems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07 Oct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Readiness Reporting commences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Readiness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9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69646"/>
              </p:ext>
            </p:extLst>
          </p:nvPr>
        </p:nvGraphicFramePr>
        <p:xfrm>
          <a:off x="206325" y="1122777"/>
          <a:ext cx="8758165" cy="504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080"/>
                <a:gridCol w="1065475"/>
                <a:gridCol w="2193384"/>
                <a:gridCol w="847308"/>
                <a:gridCol w="775300"/>
                <a:gridCol w="393618"/>
              </a:tblGrid>
              <a:tr h="179849">
                <a:tc>
                  <a:txBody>
                    <a:bodyPr/>
                    <a:lstStyle/>
                    <a:p>
                      <a:pPr marL="53975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Deliverable</a:t>
                      </a:r>
                      <a:r>
                        <a:rPr lang="en-AU" sz="900" b="1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Milestone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/ Stream</a:t>
                      </a:r>
                      <a:endParaRPr lang="en-AU" sz="9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Planned date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Expected date</a:t>
                      </a:r>
                      <a:endParaRPr lang="en-AU" sz="9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9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Status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/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 first stage consultation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Nov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02 Dec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commences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consultation of Fee Methodology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03 Nov 16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AER publishes ring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fencing &amp; network exemption guidelines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E416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AU" sz="9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1E416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 draft procedure determination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later than 4 January 2017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Dec 16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System implementation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period commences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Mid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 Fee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Methodology first stage consultation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concludes</a:t>
                      </a:r>
                      <a:r>
                        <a:rPr lang="en-AU" sz="900" b="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MC,EN,MRP</a:t>
                      </a:r>
                      <a:endParaRPr lang="en-AU" sz="900" b="0" i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Jan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concludes</a:t>
                      </a:r>
                      <a:r>
                        <a:rPr lang="en-AU" sz="900" b="0" i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second stage consultation </a:t>
                      </a:r>
                      <a:endParaRPr lang="en-AU" sz="900" b="0" i="1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All</a:t>
                      </a:r>
                      <a:endParaRPr lang="en-AU" sz="900" b="0" i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AU" sz="900" b="0" i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Dec 16</a:t>
                      </a:r>
                      <a:endParaRPr lang="en-AU" sz="900" b="0" i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seeks IEC recommendation for B2B changes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TBC Preceding AMEO Feb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Board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Jan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Late Feb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MC,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EN,MRP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is n</a:t>
                      </a: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 later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Feb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AEMO publishes final procedure determination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B2B: 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Obligation is no later</a:t>
                      </a:r>
                      <a:r>
                        <a:rPr lang="en-AU" sz="900" b="0" i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than 1 Jun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i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06 Mar 17</a:t>
                      </a:r>
                      <a:endParaRPr lang="en-AU" sz="900" b="0" i="1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AEMO publishes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Fee Methodology (participant fee structure)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SMP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If required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01 Mar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Commencement of registration / accreditation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activities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readiness strategy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testing period detailed planning commences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detailed cut-over and transition planning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Apr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testing and trial period commences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 be determined in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test plan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Aug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 publish T&amp;C’s on which it will act as the initial 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Sep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Accreditation and Registration activities completed 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cut-over and transition plan completed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Readiness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Oct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DNSPs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publish distributor deemed standard connection  contracts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Retailers publish</a:t>
                      </a:r>
                      <a:r>
                        <a:rPr lang="en-AU" sz="900" b="0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Elect &amp; Gas standard retail contracts</a:t>
                      </a:r>
                      <a:endParaRPr lang="en-AU" sz="900" b="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MC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7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PoC Effective date 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900" b="0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Dec 17</a:t>
                      </a: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900" b="0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8712472" y="2257522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712472" y="2488871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712472" y="2714786"/>
            <a:ext cx="108000" cy="108000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712472" y="292210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12472" y="311068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712472" y="330116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712472" y="350581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712472" y="373173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12472" y="393904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12472" y="4127626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12472" y="4358975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712472" y="475186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712472" y="4546462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12472" y="498199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712472" y="51705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712472" y="5401920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712472" y="5794813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712472" y="558940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12472" y="5981397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89097" y="3244334"/>
            <a:ext cx="36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100"/>
              </a:spcBef>
              <a:spcAft>
                <a:spcPts val="100"/>
              </a:spcAft>
              <a:defRPr/>
            </a:pPr>
            <a:r>
              <a:rPr lang="en-AU" dirty="0">
                <a:solidFill>
                  <a:srgbClr val="1E4164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AU" dirty="0">
              <a:solidFill>
                <a:srgbClr val="1E4164">
                  <a:lumMod val="50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PoC - Program Overview</a:t>
            </a:r>
            <a:br>
              <a:rPr lang="en-AU" dirty="0" smtClean="0"/>
            </a:br>
            <a:r>
              <a:rPr lang="en-AU" sz="1800" dirty="0" smtClean="0"/>
              <a:t>Version history</a:t>
            </a:r>
            <a:endParaRPr lang="en-AU" sz="1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213503"/>
            <a:ext cx="8496944" cy="737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1200" dirty="0" smtClean="0"/>
              <a:t>This table summarises the changes between the Program Overview as information changes or becomes available.</a:t>
            </a:r>
          </a:p>
          <a:p>
            <a:pPr lvl="2"/>
            <a:endParaRPr lang="en-AU" sz="1000" dirty="0" smtClean="0"/>
          </a:p>
          <a:p>
            <a:pPr marL="363538" lvl="1" indent="0">
              <a:buNone/>
            </a:pPr>
            <a:endParaRPr lang="en-AU" sz="1200" dirty="0"/>
          </a:p>
          <a:p>
            <a:pPr marL="363538" lvl="1" indent="0">
              <a:buNone/>
            </a:pPr>
            <a:endParaRPr lang="en-AU" sz="1200" dirty="0" smtClean="0"/>
          </a:p>
          <a:p>
            <a:endParaRPr lang="en-AU" sz="16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1799"/>
              </p:ext>
            </p:extLst>
          </p:nvPr>
        </p:nvGraphicFramePr>
        <p:xfrm>
          <a:off x="323529" y="1548874"/>
          <a:ext cx="8496942" cy="432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9040"/>
                <a:gridCol w="772063"/>
                <a:gridCol w="7055839"/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Version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/>
                        <a:t>Date</a:t>
                      </a:r>
                      <a:endParaRPr lang="en-A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800" dirty="0" smtClean="0"/>
                        <a:t>Amendments</a:t>
                      </a:r>
                      <a:endParaRPr lang="en-AU" sz="800" dirty="0"/>
                    </a:p>
                  </a:txBody>
                  <a:tcPr/>
                </a:tc>
              </a:tr>
              <a:tr h="138128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11 Feb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SMP DD and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FD dates in accordance with AEMC update 11 Feb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258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Feb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DRM DD date from 18 Feb to 9 Jun – Removed the DRM FD until advice is available from AEMC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milestone for ring-fencing &amp; exemption guidelines and DNSPs to publish standard T&amp;C’s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0176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04 Mar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MTR following guidance published by AEMC on 25 Feb 2016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Separated initial B2B consultation – scheduled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to begin on 8 Apr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 dates according to AEMC update (2 March 2016) – SMP dates moved back/DRM FD date released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22 Apr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DRM/ASU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until further guidance – expanded timeline to focus on the Dec 2017 delivery and heightened support into Q1 2018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Combined MC/EM/MRP into single project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SMP draft rule dates as published by AEMC – included proposed timeline for conducting SMP procedure consultation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May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Expanded key milestone dates.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3.7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 Jun 16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proposed dates for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testing periods</a:t>
                      </a: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(Aug 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– Nov 17).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Expanded on proposed fee methodology timetable to accommodate consultation process.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4.0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Jun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Arranged Program Overview into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key workstreams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Removed IEC milestones in lieu of SMP Draft Determination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4.1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23 Jun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Increased AEMO’s “design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phase” to carry on until the end of consultation (1 Mar 17)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Altered WP 1 Procedure Change Process dates to accommodate additional four business days of consultation.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4.2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19 Au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g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tracking; removed dates associated with B2B Procedures as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a result of B2B Framework Rule being published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4.3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02 Sep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with AEMO’s proposed dates (pending IEC approval)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4.4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10 Oct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terminology – added ‘6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month outlook’ for Procedure development / consultation processes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key dates in relation to AEMO WP2 Procedures and B2B Procedure development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/ consultation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Included key dates identified in Readiness strategy 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4.5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17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Nov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Amended</a:t>
                      </a: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 dates for Fee Methodology consultation </a:t>
                      </a:r>
                      <a:endParaRPr lang="en-AU" sz="800" dirty="0" smtClean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B2B Procedure Consultation dates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4.6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16 Dec 16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Updated Tracking</a:t>
                      </a:r>
                      <a:endParaRPr lang="en-AU" sz="800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06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3334492E-F98E-4952-9A34-64E83E2930BE}"/>
    </a:ext>
  </a:extLst>
</a:theme>
</file>

<file path=ppt/theme/theme10.xml><?xml version="1.0" encoding="utf-8"?>
<a:theme xmlns:a="http://schemas.openxmlformats.org/drawingml/2006/main" name="5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EMO09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MCF Presentation - September 2014" id="{35628267-518E-483A-BF6F-6B4B5A8962DB}" vid="{966B3682-E9FC-4DD7-B65F-3FB446357E9D}"/>
    </a:ext>
  </a:extLst>
</a:theme>
</file>

<file path=ppt/theme/theme3.xml><?xml version="1.0" encoding="utf-8"?>
<a:theme xmlns:a="http://schemas.openxmlformats.org/drawingml/2006/main" name="2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EMO Internal - Whit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8.xml><?xml version="1.0" encoding="utf-8"?>
<a:theme xmlns:a="http://schemas.openxmlformats.org/drawingml/2006/main" name="3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ppt/theme/theme9.xml><?xml version="1.0" encoding="utf-8"?>
<a:theme xmlns:a="http://schemas.openxmlformats.org/drawingml/2006/main" name="4_Office Theme">
  <a:themeElements>
    <a:clrScheme name="AEMO09">
      <a:dk1>
        <a:srgbClr val="1E4164"/>
      </a:dk1>
      <a:lt1>
        <a:srgbClr val="FFFFFF"/>
      </a:lt1>
      <a:dk2>
        <a:srgbClr val="F37421"/>
      </a:dk2>
      <a:lt2>
        <a:srgbClr val="C41230"/>
      </a:lt2>
      <a:accent1>
        <a:srgbClr val="FFC222"/>
      </a:accent1>
      <a:accent2>
        <a:srgbClr val="948671"/>
      </a:accent2>
      <a:accent3>
        <a:srgbClr val="FFFFFF"/>
      </a:accent3>
      <a:accent4>
        <a:srgbClr val="1E4164"/>
      </a:accent4>
      <a:accent5>
        <a:srgbClr val="A9C399"/>
      </a:accent5>
      <a:accent6>
        <a:srgbClr val="CB7E80"/>
      </a:accent6>
      <a:hlink>
        <a:srgbClr val="F37421"/>
      </a:hlink>
      <a:folHlink>
        <a:srgbClr val="C4123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l AEMO powerpoint template.pptx" id="{1C6B682F-29C1-4B7F-8BBF-507962EDAB27}" vid="{B501CB5A-AC99-4B0F-8D8B-B0C7B0429B0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EMOCustodian xmlns="a14523ce-dede-483e-883a-2d83261080bd">
      <UserInfo>
        <DisplayName>Karen Olesnicky</DisplayName>
        <AccountId>358</AccountId>
        <AccountType/>
      </UserInfo>
    </AEMOCustodian>
    <ArchiveDocument xmlns="a14523ce-dede-483e-883a-2d83261080bd">false</ArchiveDocument>
    <AEMODocumentTypeTaxHTField0 xmlns="a14523ce-dede-483e-883a-2d83261080bd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Operational Record</TermName>
          <TermId xmlns="http://schemas.microsoft.com/office/infopath/2007/PartnerControls">859762f2-4462-42eb-9744-c955c7e2c540</TermId>
        </TermInfo>
      </Terms>
    </AEMODocumentTypeTaxHTField0>
    <AEMOKeywordsTaxHTField0 xmlns="a14523ce-dede-483e-883a-2d83261080bd">
      <Terms xmlns="http://schemas.microsoft.com/office/infopath/2007/PartnerControls"/>
    </AEMOKeywordsTaxHTField0>
    <TaxCatchAll xmlns="a14523ce-dede-483e-883a-2d83261080bd">
      <Value>1</Value>
    </TaxCatchAll>
    <AEMODescription xmlns="a14523ce-dede-483e-883a-2d83261080bd" xsi:nil="true"/>
    <_dlc_DocId xmlns="a14523ce-dede-483e-883a-2d83261080bd">PROJECT-352-5413</_dlc_DocId>
    <_dlc_DocIdUrl xmlns="a14523ce-dede-483e-883a-2d83261080bd">
      <Url>http://sharedocs/projects/pocprogram/_layouts/15/DocIdRedir.aspx?ID=PROJECT-352-5413</Url>
      <Description>PROJECT-352-5413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EMODocument" ma:contentTypeID="0x0101009BE89D58CAF0934CA32A20BCFFD353DC00DDEC116C19245B4398932FF2C50DC75A" ma:contentTypeVersion="0" ma:contentTypeDescription="" ma:contentTypeScope="" ma:versionID="89bccbf02eec9f969d3651569cced181">
  <xsd:schema xmlns:xsd="http://www.w3.org/2001/XMLSchema" xmlns:xs="http://www.w3.org/2001/XMLSchema" xmlns:p="http://schemas.microsoft.com/office/2006/metadata/properties" xmlns:ns2="a14523ce-dede-483e-883a-2d83261080bd" targetNamespace="http://schemas.microsoft.com/office/2006/metadata/properties" ma:root="true" ma:fieldsID="7d74405751bc119387ad193d718cb389" ns2:_="">
    <xsd:import namespace="a14523ce-dede-483e-883a-2d83261080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AEMOCustodian" minOccurs="0"/>
                <xsd:element ref="ns2:AEMODescription" minOccurs="0"/>
                <xsd:element ref="ns2:AEMODocumentTypeTaxHTField0" minOccurs="0"/>
                <xsd:element ref="ns2:AEMOKeywordsTaxHTField0" minOccurs="0"/>
                <xsd:element ref="ns2:Archive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523ce-dede-483e-883a-2d83261080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1" nillable="true" ma:displayName="Taxonomy Catch All Column" ma:hidden="true" ma:list="{93fb317b-587c-4d3f-8b3e-5de22a86522e}" ma:internalName="TaxCatchAll" ma:showField="CatchAllData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93fb317b-587c-4d3f-8b3e-5de22a86522e}" ma:internalName="TaxCatchAllLabel" ma:readOnly="true" ma:showField="CatchAllDataLabel" ma:web="dba14153-4303-4379-8f24-de02eb1e2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EMOCustodian" ma:index="13" nillable="true" ma:displayName="AEMOCustodian" ma:list="UserInfo" ma:SharePointGroup="0" ma:internalName="AEMOCustodia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EMODescription" ma:index="14" nillable="true" ma:displayName="AEMODescription" ma:internalName="AEMODescription">
      <xsd:simpleType>
        <xsd:restriction base="dms:Note"/>
      </xsd:simpleType>
    </xsd:element>
    <xsd:element name="AEMODocumentTypeTaxHTField0" ma:index="15" nillable="true" ma:taxonomy="true" ma:internalName="AEMODocumentTypeTaxHTField0" ma:taxonomyFieldName="AEMODocumentType" ma:displayName="AEMODocumentType" ma:default="1;#Operational Record|859762f2-4462-42eb-9744-c955c7e2c540" ma:fieldId="{da861434-c661-4929-8c0f-a462c80621ee}" ma:sspId="409ac0fb-07cb-4169-8a26-def2760b5502" ma:termSetId="7d85e329-3a18-4351-8865-4c9585fd1c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MOKeywordsTaxHTField0" ma:index="17" nillable="true" ma:taxonomy="true" ma:internalName="AEMOKeywordsTaxHTField0" ma:taxonomyFieldName="AEMOKeywords" ma:displayName="AEMOKeywords" ma:default="" ma:fieldId="{443585ba-fce9-427e-bd78-308c17c973aa}" ma:taxonomyMulti="true" ma:sspId="409ac0fb-07cb-4169-8a26-def2760b5502" ma:termSetId="70885f33-8be5-4917-bc67-8833a068ef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ArchiveDocument" ma:index="19" nillable="true" ma:displayName="ArchiveDocument" ma:default="0" ma:description="Checking this box will send the document to the AEMO Archive and leave a link in its place." ma:internalName="Archive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6.xml><?xml version="1.0" encoding="utf-8"?>
<?mso-contentType ?>
<SharedContentType xmlns="Microsoft.SharePoint.Taxonomy.ContentTypeSync" SourceId="409ac0fb-07cb-4169-8a26-def2760b5502" ContentTypeId="0x0101009BE89D58CAF0934CA32A20BCFFD353DC" PreviousValue="false"/>
</file>

<file path=customXml/itemProps1.xml><?xml version="1.0" encoding="utf-8"?>
<ds:datastoreItem xmlns:ds="http://schemas.openxmlformats.org/officeDocument/2006/customXml" ds:itemID="{CC218661-9379-4823-9798-8CBD112AB1DE}"/>
</file>

<file path=customXml/itemProps2.xml><?xml version="1.0" encoding="utf-8"?>
<ds:datastoreItem xmlns:ds="http://schemas.openxmlformats.org/officeDocument/2006/customXml" ds:itemID="{40E43073-57B6-4713-8FA4-44D0827A27D9}"/>
</file>

<file path=customXml/itemProps3.xml><?xml version="1.0" encoding="utf-8"?>
<ds:datastoreItem xmlns:ds="http://schemas.openxmlformats.org/officeDocument/2006/customXml" ds:itemID="{99A95179-2380-4A9F-9661-25B2A05353F3}"/>
</file>

<file path=customXml/itemProps4.xml><?xml version="1.0" encoding="utf-8"?>
<ds:datastoreItem xmlns:ds="http://schemas.openxmlformats.org/officeDocument/2006/customXml" ds:itemID="{0F13C0F7-3A54-4521-8822-FF65FC9BD9D0}"/>
</file>

<file path=customXml/itemProps5.xml><?xml version="1.0" encoding="utf-8"?>
<ds:datastoreItem xmlns:ds="http://schemas.openxmlformats.org/officeDocument/2006/customXml" ds:itemID="{E2D443DB-53ED-49B5-893A-4803F158F703}"/>
</file>

<file path=customXml/itemProps6.xml><?xml version="1.0" encoding="utf-8"?>
<ds:datastoreItem xmlns:ds="http://schemas.openxmlformats.org/officeDocument/2006/customXml" ds:itemID="{DBF39CCE-81F4-4224-ADF9-2DD0BEB503C3}"/>
</file>

<file path=docProps/app.xml><?xml version="1.0" encoding="utf-8"?>
<Properties xmlns="http://schemas.openxmlformats.org/officeDocument/2006/extended-properties" xmlns:vt="http://schemas.openxmlformats.org/officeDocument/2006/docPropsVTypes">
  <Template>RMCF Presentation - November 2014</Template>
  <TotalTime>5800</TotalTime>
  <Words>2894</Words>
  <Application>Microsoft Office PowerPoint</Application>
  <PresentationFormat>On-screen Show (4:3)</PresentationFormat>
  <Paragraphs>712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AEMO09</vt:lpstr>
      <vt:lpstr>2_AEMO Internal - White</vt:lpstr>
      <vt:lpstr>AEMO Internal - White</vt:lpstr>
      <vt:lpstr>3_AEMO Internal - White</vt:lpstr>
      <vt:lpstr>1_AEMO Internal - White</vt:lpstr>
      <vt:lpstr>2_Office Theme</vt:lpstr>
      <vt:lpstr>3_Office Theme</vt:lpstr>
      <vt:lpstr>4_Office Theme</vt:lpstr>
      <vt:lpstr>5_Office Theme</vt:lpstr>
      <vt:lpstr>1_Office Theme</vt:lpstr>
      <vt:lpstr>Visio</vt:lpstr>
      <vt:lpstr>EXECUTIVE forum </vt:lpstr>
      <vt:lpstr>Agenda</vt:lpstr>
      <vt:lpstr>AEMO Program Update</vt:lpstr>
      <vt:lpstr>AEMO Program Update – upcoming tasks</vt:lpstr>
      <vt:lpstr>PowerPoint Presentation</vt:lpstr>
      <vt:lpstr>PowerPoint Presentation</vt:lpstr>
      <vt:lpstr>PoC - Program Overview Version history</vt:lpstr>
      <vt:lpstr>PoC - Program Overview Version history</vt:lpstr>
      <vt:lpstr>PoC - Program Overview Version history</vt:lpstr>
      <vt:lpstr>PoC - Program Overview Version history</vt:lpstr>
      <vt:lpstr>Power of choice Procedures</vt:lpstr>
      <vt:lpstr>Power of choice Procedures</vt:lpstr>
      <vt:lpstr>B2b Procedures update</vt:lpstr>
      <vt:lpstr>market readiness update</vt:lpstr>
    </vt:vector>
  </TitlesOfParts>
  <Company>AEMO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RMCF Handout - October 2016</dc:title>
  <dc:creator>Tania Bagnato</dc:creator>
  <cp:lastModifiedBy>Jennifer Fikret</cp:lastModifiedBy>
  <cp:revision>408</cp:revision>
  <cp:lastPrinted>2016-11-23T02:56:10Z</cp:lastPrinted>
  <dcterms:created xsi:type="dcterms:W3CDTF">2014-11-05T02:16:53Z</dcterms:created>
  <dcterms:modified xsi:type="dcterms:W3CDTF">2016-12-12T23:40:54Z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0x0101009BE89D58CAF0934CA32A20BCFFD353DC00DDEC116C19245B4398932FF2C50DC75A</vt:lpwstr>
  </property>
  <property fmtid="{D5CDD505-2E9C-101B-9397-08002B2CF9AE}" pid="3" name="_dlc_DocIdItemGuid">
    <vt:lpwstr>58b5afb7-6e04-416e-9d43-b0d0c4aabf67</vt:lpwstr>
  </property>
  <property fmtid="{D5CDD505-2E9C-101B-9397-08002B2CF9AE}" pid="4" name="AEMODocumentType">
    <vt:lpwstr>1;#Operational Record|859762f2-4462-42eb-9744-c955c7e2c540</vt:lpwstr>
  </property>
  <property fmtid="{D5CDD505-2E9C-101B-9397-08002B2CF9AE}" pid="5" name="AEMOKeywords">
    <vt:lpwstr/>
  </property>
</Properties>
</file>