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7"/>
    <p:sldMasterId id="2147483668" r:id="rId8"/>
  </p:sldMasterIdLst>
  <p:notesMasterIdLst>
    <p:notesMasterId r:id="rId25"/>
  </p:notesMasterIdLst>
  <p:handoutMasterIdLst>
    <p:handoutMasterId r:id="rId26"/>
  </p:handoutMasterIdLst>
  <p:sldIdLst>
    <p:sldId id="357" r:id="rId9"/>
    <p:sldId id="261" r:id="rId10"/>
    <p:sldId id="256" r:id="rId11"/>
    <p:sldId id="387" r:id="rId12"/>
    <p:sldId id="368" r:id="rId13"/>
    <p:sldId id="369" r:id="rId14"/>
    <p:sldId id="388" r:id="rId15"/>
    <p:sldId id="384" r:id="rId16"/>
    <p:sldId id="365" r:id="rId17"/>
    <p:sldId id="377" r:id="rId18"/>
    <p:sldId id="379" r:id="rId19"/>
    <p:sldId id="389" r:id="rId20"/>
    <p:sldId id="383" r:id="rId21"/>
    <p:sldId id="362" r:id="rId22"/>
    <p:sldId id="367" r:id="rId23"/>
    <p:sldId id="390" r:id="rId24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Sheridan" initials="TS" lastIdx="1" clrIdx="0">
    <p:extLst/>
  </p:cmAuthor>
  <p:cmAuthor id="2" name="Brendan Ring" initials="BR" lastIdx="1" clrIdx="1">
    <p:extLst>
      <p:ext uri="{19B8F6BF-5375-455C-9EA6-DF929625EA0E}">
        <p15:presenceInfo xmlns:p15="http://schemas.microsoft.com/office/powerpoint/2012/main" userId="S-1-5-21-256186967-1468483519-2110688028-19948" providerId="AD"/>
      </p:ext>
    </p:extLst>
  </p:cmAuthor>
  <p:cmAuthor id="3" name="AEMO" initials="AEMO" lastIdx="2" clrIdx="2">
    <p:extLst>
      <p:ext uri="{19B8F6BF-5375-455C-9EA6-DF929625EA0E}">
        <p15:presenceInfo xmlns:p15="http://schemas.microsoft.com/office/powerpoint/2012/main" userId="AEM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52" autoAdjust="0"/>
    <p:restoredTop sz="94660"/>
  </p:normalViewPr>
  <p:slideViewPr>
    <p:cSldViewPr>
      <p:cViewPr varScale="1">
        <p:scale>
          <a:sx n="97" d="100"/>
          <a:sy n="97" d="100"/>
        </p:scale>
        <p:origin x="253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398"/>
    </p:cViewPr>
  </p:sorterViewPr>
  <p:notesViewPr>
    <p:cSldViewPr>
      <p:cViewPr varScale="1">
        <p:scale>
          <a:sx n="53" d="100"/>
          <a:sy n="53" d="100"/>
        </p:scale>
        <p:origin x="-1842" y="-10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2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5" Type="http://schemas.openxmlformats.org/officeDocument/2006/relationships/customXml" Target="../customXml/item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presProps" Target="pres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BEE0F-9B4D-491C-84BB-3E9E0070B385}" type="datetime6">
              <a:rPr lang="en-AU" smtClean="0"/>
              <a:pPr/>
              <a:t>March 17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B4BD-713B-4495-9D01-E8924967338D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72491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CC81A-B302-4C12-B328-398E6FA12FC5}" type="datetime6">
              <a:rPr lang="en-AU" smtClean="0"/>
              <a:pPr/>
              <a:t>March 17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55DB7-4594-4DFF-AA9B-D4C01173DE38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9128095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7A960-76EE-46E0-83E8-8CE5A69466FA}" type="slidenum">
              <a:rPr lang="en-AU" smtClean="0"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72283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07A960-76EE-46E0-83E8-8CE5A69466FA}" type="slidenum">
              <a:rPr lang="en-AU" smtClean="0"/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61511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itle-Page-Red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76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4348" y="500042"/>
            <a:ext cx="7772400" cy="1470025"/>
          </a:xfrm>
        </p:spPr>
        <p:txBody>
          <a:bodyPr anchor="b">
            <a:normAutofit/>
          </a:bodyPr>
          <a:lstStyle>
            <a:lvl1pPr algn="l">
              <a:defRPr sz="3000" cap="all" baseline="0">
                <a:solidFill>
                  <a:schemeClr val="accent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4348" y="2214554"/>
            <a:ext cx="6400800" cy="500066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October 09</a:t>
            </a:r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lver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ilver li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-14257"/>
            <a:ext cx="9144000" cy="68722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429420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pic>
        <p:nvPicPr>
          <p:cNvPr id="6" name="Picture 5" descr="Header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d lines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3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429420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pic>
        <p:nvPicPr>
          <p:cNvPr id="8" name="Picture 7" descr="Header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lver 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ilver li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-14257"/>
            <a:ext cx="9144000" cy="6872258"/>
          </a:xfrm>
          <a:prstGeom prst="rect">
            <a:avLst/>
          </a:prstGeom>
        </p:spPr>
      </p:pic>
      <p:pic>
        <p:nvPicPr>
          <p:cNvPr id="8" name="Picture 7" descr="Header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357982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4572000" y="1617681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4040188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57298"/>
            <a:ext cx="4041775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ivider-Red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76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772400" cy="714380"/>
          </a:xfrm>
        </p:spPr>
        <p:txBody>
          <a:bodyPr anchor="b">
            <a:normAutofit/>
          </a:bodyPr>
          <a:lstStyle>
            <a:lvl1pPr algn="l"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ivider-Red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76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772400" cy="714380"/>
          </a:xfrm>
        </p:spPr>
        <p:txBody>
          <a:bodyPr anchor="b">
            <a:normAutofit/>
          </a:bodyPr>
          <a:lstStyle>
            <a:lvl1pPr algn="l"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bg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bg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bg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4040188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57298"/>
            <a:ext cx="4041775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ed lines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32" cy="6858000"/>
          </a:xfrm>
          <a:prstGeom prst="rect">
            <a:avLst/>
          </a:prstGeom>
        </p:spPr>
      </p:pic>
      <p:pic>
        <p:nvPicPr>
          <p:cNvPr id="6" name="Picture 5" descr="Header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357982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4.jpeg"/><Relationship Id="rId4" Type="http://schemas.openxmlformats.org/officeDocument/2006/relationships/slideLayout" Target="../slideLayouts/slideLayout11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asthead-Generic.jpg"/>
          <p:cNvPicPr>
            <a:picLocks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0" y="0"/>
            <a:ext cx="9147600" cy="107899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6472254" cy="8572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543792" y="6357958"/>
            <a:ext cx="1143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100" dirty="0" smtClean="0"/>
              <a:t>SLIDE </a:t>
            </a:r>
            <a:fld id="{B602A6DE-BF6F-4EAB-917C-8134D0F37D4B}" type="slidenum">
              <a:rPr lang="en-AU" sz="1100" smtClean="0"/>
              <a:pPr algn="r"/>
              <a:t>‹#›</a:t>
            </a:fld>
            <a:endParaRPr lang="en-AU" sz="11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  <p:sldLayoutId id="2147483652" r:id="rId5"/>
    <p:sldLayoutId id="2147483653" r:id="rId6"/>
    <p:sldLayoutId id="2147483654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363538" indent="-363538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492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363538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613" indent="-268288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12900" indent="-268288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6329378" cy="8572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8" name="TextBox 7"/>
          <p:cNvSpPr txBox="1"/>
          <p:nvPr/>
        </p:nvSpPr>
        <p:spPr>
          <a:xfrm>
            <a:off x="7543792" y="6357958"/>
            <a:ext cx="1143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100" dirty="0" smtClean="0"/>
              <a:t>SLIDE </a:t>
            </a:r>
            <a:fld id="{B602A6DE-BF6F-4EAB-917C-8134D0F37D4B}" type="slidenum">
              <a:rPr lang="en-AU" sz="1100" smtClean="0"/>
              <a:pPr algn="r"/>
              <a:t>‹#›</a:t>
            </a:fld>
            <a:endParaRPr lang="en-AU" sz="1100" dirty="0"/>
          </a:p>
        </p:txBody>
      </p:sp>
      <p:pic>
        <p:nvPicPr>
          <p:cNvPr id="6" name="Picture 5" descr="Header 1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600" indent="-363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492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400" indent="-363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6400" indent="-2700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12800" indent="-2700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emo.com.au/Stakeholder-Consultation/Consultations/~/~/link.aspx?_id=2E5296DDD67A43AD8F8CA93AC7851851&amp;_z=z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mo.com.au/Stakeholder-Consultation/Industry-forums-and-working-groups/Retail-meetings/~/link.aspx?_id=55DE02235FD34FD6BE882F7F570CB56B&amp;_z=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oc@aemo.com.au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emc.gov.au/Rule-Changes/Embedded-Network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er.gov.au/networks-pipelines/guidelines-schemes-models-reviews/review-of-network-service-provider-registration-exemption-guideline-2016" TargetMode="External"/><Relationship Id="rId2" Type="http://schemas.openxmlformats.org/officeDocument/2006/relationships/hyperlink" Target="https://www.aer.gov.au/networks-pipelines/guidelines-schemes-models-reviews/network-service-provider-registration-exemption-guideline-august-201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er.gov.au/retail-markets/retail-guidelines/retail-exempt-selling-guideline-march-2016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emo.com.au/Stakeholder-Consultation/Consultations/Power-of-Choice---AEMO-Procedure-Changes-Package-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124744"/>
            <a:ext cx="7674076" cy="1512168"/>
          </a:xfrm>
        </p:spPr>
        <p:txBody>
          <a:bodyPr>
            <a:noAutofit/>
          </a:bodyPr>
          <a:lstStyle/>
          <a:p>
            <a:r>
              <a:rPr lang="en-AU" sz="2800" dirty="0" smtClean="0"/>
              <a:t/>
            </a:r>
            <a:br>
              <a:rPr lang="en-AU" sz="2800" dirty="0" smtClean="0"/>
            </a:br>
            <a:r>
              <a:rPr lang="en-AU" sz="2800" dirty="0" smtClean="0"/>
              <a:t/>
            </a:r>
            <a:br>
              <a:rPr lang="en-AU" sz="2800" dirty="0" smtClean="0"/>
            </a:br>
            <a:r>
              <a:rPr lang="en-AU" sz="2800" dirty="0" smtClean="0"/>
              <a:t>Power of choice – </a:t>
            </a:r>
            <a:br>
              <a:rPr lang="en-AU" sz="2800" dirty="0" smtClean="0"/>
            </a:br>
            <a:r>
              <a:rPr lang="en-AU" sz="2800" dirty="0" smtClean="0"/>
              <a:t>embedded networks information session</a:t>
            </a:r>
            <a:endParaRPr lang="en-AU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2780928"/>
            <a:ext cx="6400800" cy="500066"/>
          </a:xfrm>
        </p:spPr>
        <p:txBody>
          <a:bodyPr/>
          <a:lstStyle/>
          <a:p>
            <a:r>
              <a:rPr lang="en-AU" dirty="0" smtClean="0">
                <a:solidFill>
                  <a:schemeClr val="bg1"/>
                </a:solidFill>
              </a:rPr>
              <a:t>20 October </a:t>
            </a:r>
            <a:r>
              <a:rPr lang="en-AU" dirty="0" smtClean="0"/>
              <a:t>2016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3630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067128" cy="857256"/>
          </a:xfrm>
        </p:spPr>
        <p:txBody>
          <a:bodyPr>
            <a:normAutofit/>
          </a:bodyPr>
          <a:lstStyle/>
          <a:p>
            <a:r>
              <a:rPr lang="en-AU" dirty="0" smtClean="0"/>
              <a:t>3. Consultation Matter – </a:t>
            </a:r>
            <a:br>
              <a:rPr lang="en-AU" dirty="0" smtClean="0"/>
            </a:br>
            <a:r>
              <a:rPr lang="en-AU" dirty="0" smtClean="0"/>
              <a:t>Service </a:t>
            </a:r>
            <a:r>
              <a:rPr lang="en-AU" dirty="0"/>
              <a:t>Level Procedure for </a:t>
            </a:r>
            <a:r>
              <a:rPr lang="en-AU" dirty="0" smtClean="0"/>
              <a:t>ENM’</a:t>
            </a:r>
            <a:r>
              <a:rPr lang="en-AU" cap="none" dirty="0" smtClean="0"/>
              <a:t>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340" y="1268760"/>
            <a:ext cx="8795084" cy="4824536"/>
          </a:xfr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Aft>
                <a:spcPts val="600"/>
              </a:spcAft>
            </a:pPr>
            <a:r>
              <a:rPr lang="en-AU" sz="2000" dirty="0" smtClean="0"/>
              <a:t>The Service Level Procedure for ENM’s is made in accordance with clause 7.16.6A of the embedded networks rule change.</a:t>
            </a:r>
          </a:p>
          <a:p>
            <a:pPr>
              <a:spcBef>
                <a:spcPts val="600"/>
              </a:spcBef>
            </a:pPr>
            <a:endParaRPr lang="en-AU" sz="2000" dirty="0" smtClean="0"/>
          </a:p>
          <a:p>
            <a:pPr>
              <a:spcBef>
                <a:spcPts val="600"/>
              </a:spcBef>
            </a:pPr>
            <a:r>
              <a:rPr lang="en-AU" sz="2000" dirty="0" smtClean="0"/>
              <a:t>Key </a:t>
            </a:r>
            <a:r>
              <a:rPr lang="en-AU" sz="2000" dirty="0"/>
              <a:t>obligation:</a:t>
            </a:r>
          </a:p>
          <a:p>
            <a:pPr lvl="1"/>
            <a:r>
              <a:rPr lang="en-AU" sz="2000" dirty="0"/>
              <a:t>The ENM must act in the role of </a:t>
            </a:r>
            <a:r>
              <a:rPr lang="en-AU" sz="2000" b="1" dirty="0" smtClean="0"/>
              <a:t>Local Network Service Provider (LNSP)</a:t>
            </a:r>
            <a:r>
              <a:rPr lang="en-AU" sz="2000" dirty="0" smtClean="0"/>
              <a:t> </a:t>
            </a:r>
            <a:r>
              <a:rPr lang="en-AU" sz="2000" dirty="0"/>
              <a:t>in MSATS for its child connection points and perform the </a:t>
            </a:r>
            <a:r>
              <a:rPr lang="en-AU" sz="2000" dirty="0" smtClean="0"/>
              <a:t>following functions:</a:t>
            </a:r>
            <a:endParaRPr lang="en-AU" sz="2000" dirty="0"/>
          </a:p>
          <a:p>
            <a:pPr lvl="2"/>
            <a:r>
              <a:rPr lang="en-AU" dirty="0"/>
              <a:t>Create Child NMIs</a:t>
            </a:r>
          </a:p>
          <a:p>
            <a:pPr lvl="2"/>
            <a:r>
              <a:rPr lang="en-AU" dirty="0"/>
              <a:t>Maintain NMI Standing Data for Child NMIs</a:t>
            </a:r>
          </a:p>
          <a:p>
            <a:pPr lvl="2"/>
            <a:r>
              <a:rPr lang="en-AU" dirty="0"/>
              <a:t>Make a NMI a Child NMI</a:t>
            </a:r>
          </a:p>
          <a:p>
            <a:pPr marL="0" indent="0">
              <a:buNone/>
            </a:pPr>
            <a:endParaRPr lang="en-AU" sz="2000" dirty="0" smtClean="0"/>
          </a:p>
          <a:p>
            <a:endParaRPr lang="en-AU" sz="2000" dirty="0"/>
          </a:p>
          <a:p>
            <a:endParaRPr lang="en-AU" sz="2000" dirty="0" smtClean="0"/>
          </a:p>
        </p:txBody>
      </p:sp>
    </p:spTree>
    <p:extLst>
      <p:ext uri="{BB962C8B-B14F-4D97-AF65-F5344CB8AC3E}">
        <p14:creationId xmlns:p14="http://schemas.microsoft.com/office/powerpoint/2010/main" val="294909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3. Consultation matter – </a:t>
            </a:r>
            <a:br>
              <a:rPr lang="en-AU" dirty="0" smtClean="0"/>
            </a:br>
            <a:r>
              <a:rPr lang="en-AU" dirty="0" smtClean="0"/>
              <a:t>Service </a:t>
            </a:r>
            <a:r>
              <a:rPr lang="en-AU" dirty="0"/>
              <a:t>Level Procedure for ENM’</a:t>
            </a:r>
            <a:r>
              <a:rPr lang="en-AU" cap="none" dirty="0"/>
              <a:t>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57298"/>
            <a:ext cx="8579296" cy="5096038"/>
          </a:xfrm>
        </p:spPr>
        <p:txBody>
          <a:bodyPr>
            <a:noAutofit/>
          </a:bodyPr>
          <a:lstStyle/>
          <a:p>
            <a:r>
              <a:rPr lang="en-AU" sz="2000" dirty="0" smtClean="0"/>
              <a:t>Key features:</a:t>
            </a:r>
          </a:p>
          <a:p>
            <a:pPr lvl="1"/>
            <a:r>
              <a:rPr lang="en-AU" sz="2000" dirty="0"/>
              <a:t>ENM obligations including the provision of ENM services</a:t>
            </a:r>
          </a:p>
          <a:p>
            <a:pPr lvl="1"/>
            <a:r>
              <a:rPr lang="en-AU" sz="2000" dirty="0"/>
              <a:t>The use of ENM sub-contractors, and the insurance requirements</a:t>
            </a:r>
          </a:p>
          <a:p>
            <a:pPr lvl="1"/>
            <a:r>
              <a:rPr lang="en-AU" sz="2000" dirty="0"/>
              <a:t>Systems and interface requirements (i.e. MSATS, B2B e-Hub)</a:t>
            </a:r>
          </a:p>
          <a:p>
            <a:pPr lvl="1"/>
            <a:r>
              <a:rPr lang="en-AU" sz="2000" dirty="0" smtClean="0"/>
              <a:t>Audits </a:t>
            </a:r>
            <a:r>
              <a:rPr lang="en-AU" sz="2000" dirty="0"/>
              <a:t>undertaken by AEMO to review ENM services, systems, and data</a:t>
            </a:r>
          </a:p>
          <a:p>
            <a:pPr lvl="1"/>
            <a:r>
              <a:rPr lang="en-AU" sz="2000" dirty="0"/>
              <a:t>Review of ENM accreditation by AEMO which may lead to ENM applying for re-accreditation</a:t>
            </a:r>
          </a:p>
          <a:p>
            <a:pPr lvl="1"/>
            <a:r>
              <a:rPr lang="en-AU" sz="2000" dirty="0"/>
              <a:t>Dispute resolution process </a:t>
            </a:r>
          </a:p>
          <a:p>
            <a:pPr lvl="1"/>
            <a:r>
              <a:rPr lang="en-AU" sz="2000" dirty="0"/>
              <a:t>Embedded Network Information which the ENM must maintain (i.e. EN wiring information</a:t>
            </a:r>
            <a:r>
              <a:rPr lang="en-AU" sz="2000" dirty="0" smtClean="0"/>
              <a:t>)</a:t>
            </a:r>
          </a:p>
          <a:p>
            <a:pPr lvl="1"/>
            <a:r>
              <a:rPr lang="en-AU" sz="2000" dirty="0"/>
              <a:t>Delivery of information upon deregistration, the ENM must deliver information to AEMO or AEMO’s nominee if the ENM is to be deregistered</a:t>
            </a:r>
          </a:p>
          <a:p>
            <a:pPr lvl="1"/>
            <a:endParaRPr lang="en-AU" sz="2000" dirty="0"/>
          </a:p>
          <a:p>
            <a:pPr lvl="1"/>
            <a:endParaRPr lang="en-AU" sz="2000" dirty="0" smtClean="0"/>
          </a:p>
          <a:p>
            <a:pPr lvl="3"/>
            <a:endParaRPr lang="en-AU" sz="2000" dirty="0" smtClean="0"/>
          </a:p>
          <a:p>
            <a:pPr lvl="2"/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2845627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3. Consultation matter – </a:t>
            </a:r>
            <a:br>
              <a:rPr lang="en-AU" dirty="0" smtClean="0"/>
            </a:br>
            <a:r>
              <a:rPr lang="en-AU" dirty="0" smtClean="0"/>
              <a:t>Service </a:t>
            </a:r>
            <a:r>
              <a:rPr lang="en-AU" dirty="0"/>
              <a:t>Level Procedure for ENM’</a:t>
            </a:r>
            <a:r>
              <a:rPr lang="en-AU" cap="none" dirty="0"/>
              <a:t>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57298"/>
            <a:ext cx="8579296" cy="5096038"/>
          </a:xfrm>
        </p:spPr>
        <p:txBody>
          <a:bodyPr>
            <a:noAutofit/>
          </a:bodyPr>
          <a:lstStyle/>
          <a:p>
            <a:r>
              <a:rPr lang="en-AU" sz="2000" dirty="0" smtClean="0"/>
              <a:t>Key features: CONT’D</a:t>
            </a:r>
          </a:p>
          <a:p>
            <a:pPr lvl="1"/>
            <a:r>
              <a:rPr lang="en-AU" sz="2000" dirty="0"/>
              <a:t>Market interface functions performed by the ENM:</a:t>
            </a:r>
          </a:p>
          <a:p>
            <a:pPr lvl="2"/>
            <a:r>
              <a:rPr lang="en-AU" dirty="0"/>
              <a:t>NMI Allocation – the process the ENM must follow to allocate NMIs to embedded network child connection points</a:t>
            </a:r>
          </a:p>
          <a:p>
            <a:pPr lvl="2"/>
            <a:r>
              <a:rPr lang="en-AU" dirty="0"/>
              <a:t>Distribution Loss Factor allocation – the ENM must assign DLF code and TNI code to the embedded network child connection points</a:t>
            </a:r>
          </a:p>
          <a:p>
            <a:pPr lvl="2"/>
            <a:r>
              <a:rPr lang="en-AU" dirty="0"/>
              <a:t>MSATS setup:</a:t>
            </a:r>
          </a:p>
          <a:p>
            <a:pPr lvl="3"/>
            <a:r>
              <a:rPr lang="en-AU" sz="2000" dirty="0"/>
              <a:t>Market exit: when a child connection point is no longer settled in the market</a:t>
            </a:r>
          </a:p>
          <a:p>
            <a:pPr lvl="3"/>
            <a:r>
              <a:rPr lang="en-AU" sz="2000" dirty="0"/>
              <a:t>Resumption as child connection point, when a child connection point returns to being settled in the market</a:t>
            </a:r>
          </a:p>
          <a:p>
            <a:pPr lvl="3"/>
            <a:r>
              <a:rPr lang="en-AU" sz="2000" dirty="0"/>
              <a:t>Physical rewiring to join an embedded network, when </a:t>
            </a:r>
            <a:r>
              <a:rPr lang="en-AU" sz="2000" dirty="0" smtClean="0"/>
              <a:t>a </a:t>
            </a:r>
            <a:r>
              <a:rPr lang="en-AU" sz="2000" dirty="0"/>
              <a:t>NMI moves from a distribution network to an embedded network</a:t>
            </a:r>
          </a:p>
          <a:p>
            <a:pPr lvl="3"/>
            <a:r>
              <a:rPr lang="en-AU" sz="2000" dirty="0"/>
              <a:t>Network Tariff Code update for Child NMIs</a:t>
            </a:r>
            <a:r>
              <a:rPr lang="en-AU" sz="2000" dirty="0" smtClean="0"/>
              <a:t>.</a:t>
            </a:r>
          </a:p>
          <a:p>
            <a:pPr lvl="2"/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3394941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96038"/>
          </a:xfrm>
        </p:spPr>
        <p:txBody>
          <a:bodyPr>
            <a:normAutofit/>
          </a:bodyPr>
          <a:lstStyle/>
          <a:p>
            <a:r>
              <a:rPr lang="en-AU" sz="2000" dirty="0" smtClean="0"/>
              <a:t>MSATS Procedures have already been updated AEMO to incorporate changes resulting from the embedded networks rule change </a:t>
            </a:r>
          </a:p>
          <a:p>
            <a:endParaRPr lang="en-AU" sz="2000" dirty="0" smtClean="0"/>
          </a:p>
          <a:p>
            <a:r>
              <a:rPr lang="en-AU" sz="2000" dirty="0" smtClean="0"/>
              <a:t>Final versions of the MSATS Procedures were published by AEMO on 31 August 2016 (effective from 1 December 2017) and can be found at: </a:t>
            </a:r>
          </a:p>
          <a:p>
            <a:pPr marL="349250" lvl="1" indent="0">
              <a:buNone/>
            </a:pPr>
            <a:r>
              <a:rPr lang="en-AU" sz="2000" dirty="0" smtClean="0">
                <a:hlinkClick r:id="rId2"/>
              </a:rPr>
              <a:t>http://www.aemo.com.au/Stakeholder-Consultation/Consultations/~/~/link.aspx?_id=2E5296DDD67A43AD8F8CA93AC7851851&amp;_z=z</a:t>
            </a:r>
            <a:endParaRPr lang="en-AU" sz="2000" dirty="0" smtClean="0"/>
          </a:p>
          <a:p>
            <a:endParaRPr lang="en-AU" sz="20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7544" y="188640"/>
            <a:ext cx="6472254" cy="8572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 cap="all" baseline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/>
              <a:t>3. Consultation matter – </a:t>
            </a:r>
            <a:br>
              <a:rPr lang="en-AU" dirty="0" smtClean="0"/>
            </a:br>
            <a:r>
              <a:rPr lang="en-AU" dirty="0" smtClean="0"/>
              <a:t>Service Level Procedure for ENM’</a:t>
            </a:r>
            <a:r>
              <a:rPr lang="en-AU" cap="none" dirty="0" smtClean="0"/>
              <a:t>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7619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4</a:t>
            </a:r>
            <a:r>
              <a:rPr lang="en-AU" dirty="0" smtClean="0"/>
              <a:t>. Consultation process – </a:t>
            </a:r>
            <a:br>
              <a:rPr lang="en-AU" dirty="0" smtClean="0"/>
            </a:br>
            <a:r>
              <a:rPr lang="en-AU" dirty="0" smtClean="0"/>
              <a:t>key dates and milestones</a:t>
            </a:r>
            <a:endParaRPr lang="en-AU" dirty="0"/>
          </a:p>
        </p:txBody>
      </p:sp>
      <p:sp>
        <p:nvSpPr>
          <p:cNvPr id="3" name="Rectangle 2"/>
          <p:cNvSpPr/>
          <p:nvPr/>
        </p:nvSpPr>
        <p:spPr>
          <a:xfrm>
            <a:off x="529208" y="5301208"/>
            <a:ext cx="83632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consultation will be conducted in </a:t>
            </a:r>
            <a:r>
              <a:rPr lang="en-AU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accordance with the </a:t>
            </a:r>
            <a:r>
              <a:rPr lang="en-AU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consultation procedure </a:t>
            </a:r>
            <a:r>
              <a:rPr lang="en-AU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under clause </a:t>
            </a:r>
            <a:r>
              <a:rPr lang="en-AU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8.9 of the NER.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725891"/>
              </p:ext>
            </p:extLst>
          </p:nvPr>
        </p:nvGraphicFramePr>
        <p:xfrm>
          <a:off x="583621" y="2132856"/>
          <a:ext cx="6612963" cy="27363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4013"/>
                <a:gridCol w="4988950"/>
              </a:tblGrid>
              <a:tr h="464679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400" b="1" u="none" strike="noStrike" dirty="0" smtClean="0">
                          <a:effectLst/>
                        </a:rPr>
                        <a:t> Date</a:t>
                      </a:r>
                      <a:endParaRPr lang="en-A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87313" algn="l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400" b="1" u="none" strike="noStrike" dirty="0" smtClean="0">
                          <a:effectLst/>
                        </a:rPr>
                        <a:t>Milestone</a:t>
                      </a:r>
                      <a:endParaRPr lang="en-A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1444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 dirty="0" smtClean="0">
                          <a:effectLst/>
                        </a:rPr>
                        <a:t> 10 October 2016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en-A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AEMO </a:t>
                      </a:r>
                      <a:r>
                        <a:rPr lang="en-A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publishes Notice of First Stage Consultation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1444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 dirty="0" smtClean="0">
                          <a:effectLst/>
                        </a:rPr>
                        <a:t> 15 November 2016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en-A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Submissions </a:t>
                      </a:r>
                      <a:r>
                        <a:rPr lang="en-A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close for </a:t>
                      </a:r>
                      <a:r>
                        <a:rPr lang="en-A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First Stage </a:t>
                      </a:r>
                      <a:r>
                        <a:rPr lang="en-A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</a:t>
                      </a:r>
                      <a:r>
                        <a:rPr lang="en-A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Consultation</a:t>
                      </a:r>
                      <a:endParaRPr lang="en-A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5848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 dirty="0" smtClean="0">
                          <a:effectLst/>
                        </a:rPr>
                        <a:t> 13</a:t>
                      </a:r>
                      <a:r>
                        <a:rPr lang="en-AU" sz="1400" u="none" strike="noStrike" baseline="0" dirty="0" smtClean="0">
                          <a:effectLst/>
                        </a:rPr>
                        <a:t> December 2016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en-AU" sz="1400" u="none" strike="noStrike" dirty="0" smtClean="0">
                          <a:effectLst/>
                        </a:rPr>
                        <a:t>AEMO </a:t>
                      </a:r>
                      <a:r>
                        <a:rPr lang="en-AU" sz="1400" u="none" strike="noStrike" dirty="0">
                          <a:effectLst/>
                        </a:rPr>
                        <a:t>publishes Notice of Second Stage Consultation </a:t>
                      </a:r>
                      <a:endParaRPr lang="en-AU" sz="1400" u="none" strike="noStrike" dirty="0" smtClean="0">
                        <a:effectLst/>
                      </a:endParaRPr>
                    </a:p>
                    <a:p>
                      <a:pPr marL="87313" indent="0" algn="l" fontAlgn="b"/>
                      <a:r>
                        <a:rPr lang="en-AU" sz="1400" u="none" strike="noStrike" dirty="0" smtClean="0">
                          <a:effectLst/>
                        </a:rPr>
                        <a:t>(</a:t>
                      </a:r>
                      <a:r>
                        <a:rPr lang="en-AU" sz="1400" u="none" strike="noStrike" dirty="0">
                          <a:effectLst/>
                        </a:rPr>
                        <a:t>Draft Determination)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1444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 dirty="0" smtClean="0">
                          <a:effectLst/>
                        </a:rPr>
                        <a:t> 16</a:t>
                      </a:r>
                      <a:r>
                        <a:rPr lang="en-AU" sz="1400" u="none" strike="noStrike" baseline="0" dirty="0" smtClean="0">
                          <a:effectLst/>
                        </a:rPr>
                        <a:t> January 2017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en-A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Submissions </a:t>
                      </a:r>
                      <a:r>
                        <a:rPr lang="en-A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close for </a:t>
                      </a:r>
                      <a:r>
                        <a:rPr lang="en-A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Second Stage </a:t>
                      </a:r>
                      <a:r>
                        <a:rPr lang="en-A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</a:t>
                      </a:r>
                      <a:r>
                        <a:rPr lang="en-A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Consultation</a:t>
                      </a:r>
                      <a:endParaRPr lang="en-A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1444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 dirty="0" smtClean="0">
                          <a:effectLst/>
                        </a:rPr>
                        <a:t> 28 February 2017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en-A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AEMO </a:t>
                      </a:r>
                      <a:r>
                        <a:rPr lang="en-A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publishes Final Determination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Right Brace 4"/>
          <p:cNvSpPr/>
          <p:nvPr/>
        </p:nvSpPr>
        <p:spPr>
          <a:xfrm>
            <a:off x="7182566" y="3645024"/>
            <a:ext cx="451944" cy="648072"/>
          </a:xfrm>
          <a:prstGeom prst="rightBrace">
            <a:avLst>
              <a:gd name="adj1" fmla="val 8333"/>
              <a:gd name="adj2" fmla="val 49128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634510" y="3697868"/>
            <a:ext cx="12241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20 business days</a:t>
            </a:r>
            <a:endParaRPr lang="en-AU" sz="1400" dirty="0"/>
          </a:p>
        </p:txBody>
      </p:sp>
      <p:sp>
        <p:nvSpPr>
          <p:cNvPr id="7" name="Right Brace 6"/>
          <p:cNvSpPr/>
          <p:nvPr/>
        </p:nvSpPr>
        <p:spPr>
          <a:xfrm>
            <a:off x="7182566" y="2708920"/>
            <a:ext cx="451944" cy="648072"/>
          </a:xfrm>
          <a:prstGeom prst="rightBrace">
            <a:avLst>
              <a:gd name="adj1" fmla="val 8333"/>
              <a:gd name="adj2" fmla="val 49128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634510" y="2761764"/>
            <a:ext cx="12241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25 business days</a:t>
            </a:r>
            <a:endParaRPr lang="en-AU" sz="1400" dirty="0"/>
          </a:p>
        </p:txBody>
      </p:sp>
      <p:sp>
        <p:nvSpPr>
          <p:cNvPr id="9" name="Rectangle 8"/>
          <p:cNvSpPr/>
          <p:nvPr/>
        </p:nvSpPr>
        <p:spPr>
          <a:xfrm>
            <a:off x="485809" y="1432166"/>
            <a:ext cx="836327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2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Consultation timeline</a:t>
            </a:r>
          </a:p>
        </p:txBody>
      </p:sp>
    </p:spTree>
    <p:extLst>
      <p:ext uri="{BB962C8B-B14F-4D97-AF65-F5344CB8AC3E}">
        <p14:creationId xmlns:p14="http://schemas.microsoft.com/office/powerpoint/2010/main" val="155127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4. Consultation process – </a:t>
            </a:r>
            <a:br>
              <a:rPr lang="en-AU" dirty="0" smtClean="0"/>
            </a:br>
            <a:r>
              <a:rPr lang="en-AU" dirty="0" smtClean="0"/>
              <a:t>how to make a submission?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3528" y="1357298"/>
            <a:ext cx="8496944" cy="4768865"/>
          </a:xfrm>
        </p:spPr>
        <p:txBody>
          <a:bodyPr>
            <a:normAutofit/>
          </a:bodyPr>
          <a:lstStyle/>
          <a:p>
            <a:r>
              <a:rPr lang="en-AU" sz="2000" dirty="0" smtClean="0"/>
              <a:t>All consultation materials are contained on the </a:t>
            </a:r>
            <a:r>
              <a:rPr lang="en-AU" sz="2000" dirty="0"/>
              <a:t>AEMO website at: </a:t>
            </a:r>
            <a:r>
              <a:rPr lang="en-AU" sz="2000" dirty="0">
                <a:hlinkClick r:id="rId3"/>
              </a:rPr>
              <a:t>http://www.aemo.com.au/Stakeholder-Consultation/Industry-forums-and-working-groups/Retail-meetings/~/link.aspx?_id=55DE02235FD34FD6BE882F7F570CB56B&amp;_</a:t>
            </a:r>
            <a:r>
              <a:rPr lang="en-AU" sz="2000" dirty="0" smtClean="0">
                <a:hlinkClick r:id="rId3"/>
              </a:rPr>
              <a:t>z=z</a:t>
            </a:r>
            <a:endParaRPr lang="en-AU" sz="2000" dirty="0" smtClean="0"/>
          </a:p>
          <a:p>
            <a:endParaRPr lang="en-AU" sz="2000" dirty="0"/>
          </a:p>
          <a:p>
            <a:r>
              <a:rPr lang="en-AU" sz="2000" dirty="0" smtClean="0"/>
              <a:t>AEMO has developed a participant response template to assist stakeholders in providing submissions.</a:t>
            </a:r>
          </a:p>
          <a:p>
            <a:endParaRPr lang="en-AU" sz="2000" dirty="0"/>
          </a:p>
          <a:p>
            <a:r>
              <a:rPr lang="en-AU" sz="2000" dirty="0" smtClean="0"/>
              <a:t>All first stage submissions must be emailed to AEMO in word and pdf format by </a:t>
            </a:r>
            <a:r>
              <a:rPr lang="en-AU" sz="2000" b="1" dirty="0" smtClean="0"/>
              <a:t>5pm ADST on Tuesday 15 November 2016</a:t>
            </a:r>
            <a:r>
              <a:rPr lang="en-AU" sz="2000" dirty="0" smtClean="0"/>
              <a:t>.</a:t>
            </a:r>
          </a:p>
          <a:p>
            <a:endParaRPr lang="en-AU" sz="2000" dirty="0"/>
          </a:p>
          <a:p>
            <a:r>
              <a:rPr lang="en-AU" sz="2000" dirty="0" smtClean="0"/>
              <a:t>Please email any questions to AEMO at </a:t>
            </a:r>
            <a:r>
              <a:rPr lang="en-AU" sz="2000" dirty="0" smtClean="0">
                <a:hlinkClick r:id="rId4"/>
              </a:rPr>
              <a:t>poc@aemo.com.au</a:t>
            </a:r>
            <a:r>
              <a:rPr lang="en-AU" sz="2000" dirty="0" smtClean="0"/>
              <a:t>   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222228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6.  questions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AU" dirty="0" smtClean="0"/>
          </a:p>
          <a:p>
            <a:endParaRPr lang="en-AU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201729"/>
            <a:ext cx="5339250" cy="508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34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AGENDA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8464425" cy="4714875"/>
          </a:xfrm>
        </p:spPr>
        <p:txBody>
          <a:bodyPr>
            <a:normAutofit fontScale="92500" lnSpcReduction="20000"/>
          </a:bodyPr>
          <a:lstStyle/>
          <a:p>
            <a:pPr defTabSz="447675"/>
            <a:r>
              <a:rPr lang="en-AU" dirty="0" smtClean="0"/>
              <a:t>Introduction</a:t>
            </a:r>
            <a:endParaRPr lang="en-AU" dirty="0"/>
          </a:p>
          <a:p>
            <a:pPr marL="962025" lvl="2" indent="-342900" defTabSz="447675"/>
            <a:r>
              <a:rPr lang="en-AU" dirty="0" smtClean="0"/>
              <a:t> Purpose</a:t>
            </a:r>
            <a:endParaRPr lang="en-AU" dirty="0"/>
          </a:p>
          <a:p>
            <a:pPr defTabSz="447675">
              <a:buAutoNum type="arabicPeriod" startAt="2"/>
            </a:pPr>
            <a:r>
              <a:rPr lang="en-AU" dirty="0" smtClean="0"/>
              <a:t>Background</a:t>
            </a:r>
          </a:p>
          <a:p>
            <a:pPr marL="962025" lvl="2" indent="-342900" defTabSz="447675"/>
            <a:r>
              <a:rPr lang="en-AU" sz="2100" dirty="0"/>
              <a:t> </a:t>
            </a:r>
            <a:r>
              <a:rPr lang="en-AU" sz="2100" dirty="0" smtClean="0"/>
              <a:t>What </a:t>
            </a:r>
            <a:r>
              <a:rPr lang="en-AU" sz="2100" dirty="0"/>
              <a:t>is Power of Choice?</a:t>
            </a:r>
          </a:p>
          <a:p>
            <a:pPr marL="962025" lvl="2" indent="-342900" defTabSz="447675"/>
            <a:r>
              <a:rPr lang="en-AU" sz="2100" dirty="0"/>
              <a:t> </a:t>
            </a:r>
            <a:r>
              <a:rPr lang="en-AU" sz="2100" dirty="0" smtClean="0"/>
              <a:t>Embedded </a:t>
            </a:r>
            <a:r>
              <a:rPr lang="en-AU" sz="2100" dirty="0"/>
              <a:t>Networks final rule change</a:t>
            </a:r>
          </a:p>
          <a:p>
            <a:pPr marL="962025" lvl="2" indent="-342900" defTabSz="447675"/>
            <a:r>
              <a:rPr lang="en-AU" sz="2100" dirty="0"/>
              <a:t> </a:t>
            </a:r>
            <a:r>
              <a:rPr lang="en-AU" sz="2100" dirty="0" smtClean="0"/>
              <a:t>AER </a:t>
            </a:r>
            <a:r>
              <a:rPr lang="en-AU" sz="2100" dirty="0"/>
              <a:t>network service provider registration exemption guideline</a:t>
            </a:r>
          </a:p>
          <a:p>
            <a:pPr marL="962025" lvl="2" indent="-342900" defTabSz="447675"/>
            <a:r>
              <a:rPr lang="en-AU" sz="2100" dirty="0"/>
              <a:t> </a:t>
            </a:r>
            <a:r>
              <a:rPr lang="en-AU" sz="2100" dirty="0" smtClean="0"/>
              <a:t>AER </a:t>
            </a:r>
            <a:r>
              <a:rPr lang="en-AU" sz="2100" dirty="0"/>
              <a:t>exempt selling guideline</a:t>
            </a:r>
          </a:p>
          <a:p>
            <a:pPr>
              <a:buAutoNum type="arabicPeriod" startAt="3"/>
            </a:pPr>
            <a:r>
              <a:rPr lang="en-AU" dirty="0" smtClean="0"/>
              <a:t>Consultation Matter</a:t>
            </a:r>
          </a:p>
          <a:p>
            <a:pPr marL="962025" lvl="2" indent="-342900" defTabSz="447675"/>
            <a:r>
              <a:rPr lang="en-AU" sz="2100" dirty="0"/>
              <a:t> </a:t>
            </a:r>
            <a:r>
              <a:rPr lang="en-AU" sz="2100" dirty="0" smtClean="0"/>
              <a:t>Service </a:t>
            </a:r>
            <a:r>
              <a:rPr lang="en-AU" sz="2100" dirty="0"/>
              <a:t>Level Procedure for Embedded Network Managers</a:t>
            </a:r>
          </a:p>
          <a:p>
            <a:pPr marL="962025" lvl="2" indent="-342900" defTabSz="447675"/>
            <a:r>
              <a:rPr lang="en-AU" sz="2100" dirty="0"/>
              <a:t> </a:t>
            </a:r>
            <a:r>
              <a:rPr lang="en-AU" sz="2100" dirty="0" smtClean="0"/>
              <a:t>Key </a:t>
            </a:r>
            <a:r>
              <a:rPr lang="en-AU" sz="2100" dirty="0"/>
              <a:t>features and obligations</a:t>
            </a:r>
            <a:r>
              <a:rPr lang="en-AU" dirty="0" smtClean="0"/>
              <a:t>	</a:t>
            </a:r>
          </a:p>
          <a:p>
            <a:pPr defTabSz="447675">
              <a:buAutoNum type="arabicPeriod" startAt="4"/>
            </a:pPr>
            <a:r>
              <a:rPr lang="en-AU" dirty="0" smtClean="0"/>
              <a:t>Consultation Process</a:t>
            </a:r>
          </a:p>
          <a:p>
            <a:pPr marL="962025" lvl="2" indent="-342900" defTabSz="447675"/>
            <a:r>
              <a:rPr lang="en-AU" sz="2100" dirty="0"/>
              <a:t> </a:t>
            </a:r>
            <a:r>
              <a:rPr lang="en-AU" sz="2100" dirty="0" smtClean="0"/>
              <a:t>Key </a:t>
            </a:r>
            <a:r>
              <a:rPr lang="en-AU" sz="2100" dirty="0"/>
              <a:t>dates and milestones</a:t>
            </a:r>
          </a:p>
          <a:p>
            <a:pPr marL="962025" lvl="2" indent="-342900" defTabSz="447675"/>
            <a:r>
              <a:rPr lang="en-AU" sz="2100" dirty="0"/>
              <a:t> </a:t>
            </a:r>
            <a:r>
              <a:rPr lang="en-AU" sz="2100" dirty="0" smtClean="0"/>
              <a:t>How </a:t>
            </a:r>
            <a:r>
              <a:rPr lang="en-AU" sz="2100" dirty="0"/>
              <a:t>to make a </a:t>
            </a:r>
            <a:r>
              <a:rPr lang="en-AU" sz="2100" dirty="0" smtClean="0"/>
              <a:t>submission?</a:t>
            </a:r>
            <a:endParaRPr lang="en-AU" sz="2100" dirty="0"/>
          </a:p>
          <a:p>
            <a:pPr defTabSz="447675">
              <a:buAutoNum type="arabicPeriod" startAt="4"/>
            </a:pPr>
            <a:r>
              <a:rPr lang="en-AU" dirty="0" smtClean="0"/>
              <a:t>Close</a:t>
            </a:r>
          </a:p>
          <a:p>
            <a:endParaRPr lang="en-AU" dirty="0">
              <a:solidFill>
                <a:srgbClr val="FFFF00"/>
              </a:solidFill>
            </a:endParaRPr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1.  Introduction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1. introduction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AU" sz="2000" dirty="0" smtClean="0"/>
              <a:t>Purpose of the meeting: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000" dirty="0" smtClean="0"/>
              <a:t>Inform Embedded Network Operators and potential Embedded Network Managers of the new regulatory framework related to embedded networks.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000" dirty="0" smtClean="0"/>
              <a:t>Provide an overview of the AEMO consultation process for the new Service Level Procedure for Embedded Network Managers.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000" dirty="0" smtClean="0"/>
              <a:t>More broadly, to identify potential </a:t>
            </a:r>
            <a:r>
              <a:rPr lang="en-AU" sz="2000" dirty="0"/>
              <a:t>Embedded Network </a:t>
            </a:r>
            <a:r>
              <a:rPr lang="en-AU" sz="2000" dirty="0" smtClean="0"/>
              <a:t>Managers and engage other interested parties.</a:t>
            </a:r>
            <a:endParaRPr lang="en-AU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AU" sz="2000" dirty="0" smtClean="0"/>
          </a:p>
          <a:p>
            <a:endParaRPr lang="en-AU" dirty="0"/>
          </a:p>
          <a:p>
            <a:pPr marL="0" indent="0">
              <a:buNone/>
            </a:pPr>
            <a:r>
              <a:rPr lang="en-AU" dirty="0" smtClean="0"/>
              <a:t>  </a:t>
            </a:r>
          </a:p>
          <a:p>
            <a:pPr marL="349250" lvl="1" indent="0">
              <a:buNone/>
            </a:pPr>
            <a:endParaRPr lang="en-AU" dirty="0" smtClean="0"/>
          </a:p>
          <a:p>
            <a:pPr marL="349250" lvl="1" indent="0">
              <a:buNone/>
            </a:pPr>
            <a:endParaRPr lang="en-AU" dirty="0" smtClean="0"/>
          </a:p>
          <a:p>
            <a:pPr marL="349250" lvl="1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pPr marL="349250" lvl="1" indent="0">
              <a:buNone/>
            </a:pPr>
            <a:endParaRPr lang="en-AU" dirty="0"/>
          </a:p>
          <a:p>
            <a:pPr marL="349250" lvl="1" indent="0">
              <a:buNone/>
            </a:pPr>
            <a:endParaRPr lang="en-AU" dirty="0" smtClean="0"/>
          </a:p>
          <a:p>
            <a:pPr marL="349250" lvl="1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69917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2. Background – </a:t>
            </a:r>
            <a:br>
              <a:rPr lang="en-AU" dirty="0" smtClean="0"/>
            </a:br>
            <a:r>
              <a:rPr lang="en-AU" dirty="0" smtClean="0"/>
              <a:t>What is power of choice?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57298"/>
            <a:ext cx="8568952" cy="5096038"/>
          </a:xfrm>
        </p:spPr>
        <p:txBody>
          <a:bodyPr>
            <a:normAutofit fontScale="85000" lnSpcReduction="10000"/>
          </a:bodyPr>
          <a:lstStyle/>
          <a:p>
            <a:r>
              <a:rPr lang="en-AU" b="1" dirty="0" smtClean="0"/>
              <a:t>Power of Choice (POC)</a:t>
            </a:r>
            <a:r>
              <a:rPr lang="en-AU" dirty="0" smtClean="0"/>
              <a:t> is a package of reforms to the </a:t>
            </a:r>
            <a:r>
              <a:rPr lang="en-AU" b="1" dirty="0"/>
              <a:t>National Electricity Market (NEM</a:t>
            </a:r>
            <a:r>
              <a:rPr lang="en-AU" b="1" dirty="0" smtClean="0"/>
              <a:t>)</a:t>
            </a:r>
            <a:r>
              <a:rPr lang="en-AU" dirty="0" smtClean="0"/>
              <a:t> initiated by the Australian Energy Market Commission (AEMC) so that consumers can have greater flexibility over the way they use electricity and manage expenditure.</a:t>
            </a:r>
          </a:p>
          <a:p>
            <a:pPr marL="0" indent="0">
              <a:buNone/>
            </a:pPr>
            <a:endParaRPr lang="en-AU" dirty="0"/>
          </a:p>
          <a:p>
            <a:r>
              <a:rPr lang="en-AU" dirty="0" smtClean="0"/>
              <a:t>The AEMC’s POC review has resulted in multiple rule changes to the </a:t>
            </a:r>
            <a:r>
              <a:rPr lang="en-AU" b="1" dirty="0" smtClean="0"/>
              <a:t>National Electricity Rules (NER)</a:t>
            </a:r>
            <a:r>
              <a:rPr lang="en-AU" dirty="0" smtClean="0"/>
              <a:t> and the </a:t>
            </a:r>
            <a:r>
              <a:rPr lang="en-AU" b="1" dirty="0" smtClean="0"/>
              <a:t>National Electricity Retail Rules (NERR)</a:t>
            </a:r>
            <a:r>
              <a:rPr lang="en-AU" dirty="0" smtClean="0"/>
              <a:t>.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The following final rule changes have been published by the AEMC: </a:t>
            </a:r>
          </a:p>
          <a:p>
            <a:pPr lvl="1"/>
            <a:r>
              <a:rPr lang="en-AU" dirty="0" smtClean="0"/>
              <a:t>Expanding competition in metering and related services</a:t>
            </a:r>
          </a:p>
          <a:p>
            <a:pPr lvl="1"/>
            <a:r>
              <a:rPr lang="en-AU" dirty="0" smtClean="0"/>
              <a:t>Embedded Networks</a:t>
            </a:r>
          </a:p>
          <a:p>
            <a:pPr lvl="1"/>
            <a:r>
              <a:rPr lang="en-AU" dirty="0" smtClean="0"/>
              <a:t>Meter Replacement Processes</a:t>
            </a:r>
          </a:p>
          <a:p>
            <a:pPr marL="363538" lvl="1" indent="0">
              <a:buNone/>
            </a:pPr>
            <a:endParaRPr lang="en-AU" dirty="0" smtClean="0"/>
          </a:p>
          <a:p>
            <a:r>
              <a:rPr lang="en-AU" dirty="0" smtClean="0"/>
              <a:t>AEMO is currently consulting on procedure changes that are required by these POC rule changes.</a:t>
            </a:r>
            <a:endParaRPr lang="en-AU" dirty="0"/>
          </a:p>
          <a:p>
            <a:pPr marL="363538" lvl="1" indent="0">
              <a:buNone/>
            </a:pPr>
            <a:endParaRPr lang="en-AU" dirty="0" smtClean="0"/>
          </a:p>
          <a:p>
            <a:pPr lvl="1"/>
            <a:endParaRPr lang="en-AU" dirty="0" smtClean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4152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715200" cy="857256"/>
          </a:xfrm>
        </p:spPr>
        <p:txBody>
          <a:bodyPr>
            <a:normAutofit/>
          </a:bodyPr>
          <a:lstStyle/>
          <a:p>
            <a:r>
              <a:rPr lang="en-AU" dirty="0" smtClean="0"/>
              <a:t>2. Background – </a:t>
            </a:r>
            <a:br>
              <a:rPr lang="en-AU" dirty="0" smtClean="0"/>
            </a:br>
            <a:r>
              <a:rPr lang="en-AU" dirty="0" smtClean="0"/>
              <a:t>embedded Networks rule change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57298"/>
            <a:ext cx="8435280" cy="524005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000" dirty="0" smtClean="0"/>
              <a:t>On </a:t>
            </a:r>
            <a:r>
              <a:rPr lang="en-AU" sz="2000" dirty="0"/>
              <a:t>17 December 2015, the AEMC made a final </a:t>
            </a:r>
            <a:r>
              <a:rPr lang="en-AU" sz="2000" dirty="0" smtClean="0"/>
              <a:t>rule change to </a:t>
            </a:r>
            <a:r>
              <a:rPr lang="en-AU" sz="2000" dirty="0"/>
              <a:t>reduce the barriers to embedded network customers accessing retail market </a:t>
            </a:r>
            <a:r>
              <a:rPr lang="en-AU" sz="2000" dirty="0" smtClean="0"/>
              <a:t>offers - </a:t>
            </a:r>
            <a:r>
              <a:rPr lang="en-AU" sz="2000" dirty="0" smtClean="0">
                <a:hlinkClick r:id="rId2"/>
              </a:rPr>
              <a:t>click here </a:t>
            </a:r>
            <a:r>
              <a:rPr lang="en-AU" sz="2000" dirty="0" smtClean="0"/>
              <a:t>for a link to AEMC’s final rule determination.</a:t>
            </a:r>
          </a:p>
          <a:p>
            <a:pPr>
              <a:spcBef>
                <a:spcPts val="600"/>
              </a:spcBef>
            </a:pPr>
            <a:endParaRPr lang="en-AU" sz="2000" dirty="0" smtClean="0"/>
          </a:p>
          <a:p>
            <a:pPr>
              <a:spcBef>
                <a:spcPts val="600"/>
              </a:spcBef>
            </a:pPr>
            <a:r>
              <a:rPr lang="en-AU" sz="2000" dirty="0" smtClean="0"/>
              <a:t>The final rule commences on 1 December 2017 and creates </a:t>
            </a:r>
            <a:r>
              <a:rPr lang="en-AU" sz="2000" dirty="0"/>
              <a:t>a </a:t>
            </a:r>
            <a:r>
              <a:rPr lang="en-AU" sz="2000" dirty="0" smtClean="0"/>
              <a:t>new accredited </a:t>
            </a:r>
            <a:r>
              <a:rPr lang="en-AU" sz="2000" dirty="0"/>
              <a:t>provider role – </a:t>
            </a:r>
            <a:r>
              <a:rPr lang="en-AU" sz="2000" b="1" dirty="0" smtClean="0"/>
              <a:t>Embedded </a:t>
            </a:r>
            <a:r>
              <a:rPr lang="en-AU" sz="2000" b="1" dirty="0"/>
              <a:t>N</a:t>
            </a:r>
            <a:r>
              <a:rPr lang="en-AU" sz="2000" b="1" dirty="0" smtClean="0"/>
              <a:t>etwork Manager (ENM)</a:t>
            </a:r>
            <a:r>
              <a:rPr lang="en-AU" sz="2000" dirty="0" smtClean="0"/>
              <a:t> – </a:t>
            </a:r>
            <a:r>
              <a:rPr lang="en-AU" sz="2000" dirty="0"/>
              <a:t>to perform the market </a:t>
            </a:r>
            <a:r>
              <a:rPr lang="en-AU" sz="2000" dirty="0" smtClean="0"/>
              <a:t>interface functions </a:t>
            </a:r>
            <a:r>
              <a:rPr lang="en-AU" sz="2000" dirty="0"/>
              <a:t>that link embedded network customers to </a:t>
            </a:r>
            <a:r>
              <a:rPr lang="en-AU" sz="2000" dirty="0" smtClean="0"/>
              <a:t>NEM systems.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AU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000" dirty="0" smtClean="0"/>
              <a:t>The final rule triggers </a:t>
            </a:r>
            <a:r>
              <a:rPr lang="en-AU" sz="2000" dirty="0"/>
              <a:t>changes </a:t>
            </a:r>
            <a:r>
              <a:rPr lang="en-AU" sz="2000" dirty="0" smtClean="0"/>
              <a:t>to AEMO </a:t>
            </a:r>
            <a:r>
              <a:rPr lang="en-AU" sz="2000" dirty="0"/>
              <a:t>procedures and the </a:t>
            </a:r>
            <a:r>
              <a:rPr lang="en-AU" sz="2000" b="1" dirty="0"/>
              <a:t>Australian Energy Regulator's (AER)</a:t>
            </a:r>
            <a:r>
              <a:rPr lang="en-AU" sz="2000" dirty="0"/>
              <a:t> </a:t>
            </a:r>
            <a:r>
              <a:rPr lang="en-AU" sz="2000" dirty="0" smtClean="0"/>
              <a:t>network service provider registration exemption guideline</a:t>
            </a:r>
            <a:r>
              <a:rPr lang="en-AU" sz="2000" dirty="0"/>
              <a:t>. </a:t>
            </a:r>
            <a:br>
              <a:rPr lang="en-AU" sz="2000" dirty="0"/>
            </a:br>
            <a:endParaRPr lang="en-AU" sz="2000" dirty="0"/>
          </a:p>
          <a:p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389740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715200" cy="857256"/>
          </a:xfrm>
        </p:spPr>
        <p:txBody>
          <a:bodyPr>
            <a:normAutofit/>
          </a:bodyPr>
          <a:lstStyle/>
          <a:p>
            <a:r>
              <a:rPr lang="en-AU" dirty="0" smtClean="0"/>
              <a:t>2. Background – </a:t>
            </a:r>
            <a:br>
              <a:rPr lang="en-AU" dirty="0" smtClean="0"/>
            </a:br>
            <a:r>
              <a:rPr lang="en-AU" dirty="0" smtClean="0"/>
              <a:t>embedded Networks rule change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57298"/>
            <a:ext cx="8435280" cy="5240054"/>
          </a:xfrm>
        </p:spPr>
        <p:txBody>
          <a:bodyPr>
            <a:noAutofit/>
          </a:bodyPr>
          <a:lstStyle/>
          <a:p>
            <a:r>
              <a:rPr lang="en-AU" sz="2000" dirty="0" smtClean="0"/>
              <a:t>Together</a:t>
            </a:r>
            <a:r>
              <a:rPr lang="en-AU" sz="2000" dirty="0"/>
              <a:t>, these </a:t>
            </a:r>
            <a:r>
              <a:rPr lang="en-AU" sz="2000" dirty="0" smtClean="0"/>
              <a:t>amendments:</a:t>
            </a:r>
            <a:endParaRPr lang="en-AU" sz="2000" dirty="0"/>
          </a:p>
          <a:p>
            <a:pPr lvl="1"/>
            <a:r>
              <a:rPr lang="en-AU" sz="2000" dirty="0"/>
              <a:t>s</a:t>
            </a:r>
            <a:r>
              <a:rPr lang="en-AU" sz="2000" dirty="0" smtClean="0"/>
              <a:t>et </a:t>
            </a:r>
            <a:r>
              <a:rPr lang="en-AU" sz="2000" dirty="0"/>
              <a:t>out the detailed functions, responsibilities, and governance arrangements </a:t>
            </a:r>
            <a:r>
              <a:rPr lang="en-AU" sz="2000" dirty="0" smtClean="0"/>
              <a:t>for ENM’s; </a:t>
            </a:r>
            <a:r>
              <a:rPr lang="en-AU" sz="2000" dirty="0"/>
              <a:t>and</a:t>
            </a:r>
          </a:p>
          <a:p>
            <a:pPr lvl="1"/>
            <a:r>
              <a:rPr lang="en-AU" sz="2000" dirty="0" smtClean="0"/>
              <a:t>specify </a:t>
            </a:r>
            <a:r>
              <a:rPr lang="en-AU" sz="2000" dirty="0"/>
              <a:t>which </a:t>
            </a:r>
            <a:r>
              <a:rPr lang="en-AU" sz="2000" dirty="0" smtClean="0"/>
              <a:t>Embedded Network Operators are </a:t>
            </a:r>
            <a:r>
              <a:rPr lang="en-AU" sz="2000" dirty="0"/>
              <a:t>required to appoint an </a:t>
            </a:r>
            <a:r>
              <a:rPr lang="en-AU" sz="2000" dirty="0" smtClean="0"/>
              <a:t>ENM.</a:t>
            </a:r>
            <a:r>
              <a:rPr lang="en-AU" sz="2000" dirty="0"/>
              <a:t/>
            </a:r>
            <a:br>
              <a:rPr lang="en-AU" sz="2000" dirty="0"/>
            </a:br>
            <a:endParaRPr lang="en-AU" sz="2000" dirty="0"/>
          </a:p>
          <a:p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54804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57298"/>
            <a:ext cx="8712968" cy="5384070"/>
          </a:xfrm>
        </p:spPr>
        <p:txBody>
          <a:bodyPr>
            <a:noAutofit/>
          </a:bodyPr>
          <a:lstStyle/>
          <a:p>
            <a:r>
              <a:rPr lang="en-AU" sz="1850" dirty="0"/>
              <a:t>The </a:t>
            </a:r>
            <a:r>
              <a:rPr lang="en-AU" sz="1850" dirty="0" smtClean="0"/>
              <a:t>AER </a:t>
            </a:r>
            <a:r>
              <a:rPr lang="en-AU" sz="1850" dirty="0"/>
              <a:t>Network Service Provider Registration Exemption Guideline can be found at: </a:t>
            </a:r>
          </a:p>
          <a:p>
            <a:pPr marL="349250" lvl="1" indent="0">
              <a:spcAft>
                <a:spcPts val="600"/>
              </a:spcAft>
              <a:buNone/>
            </a:pPr>
            <a:r>
              <a:rPr lang="en-AU" sz="1850" dirty="0">
                <a:hlinkClick r:id="rId2"/>
              </a:rPr>
              <a:t>https://www.aer.gov.au/networks-pipelines/guidelines-schemes-models-reviews/network-service-provider-registration-exemption-guideline-august-2013</a:t>
            </a:r>
            <a:endParaRPr lang="en-AU" sz="1850" dirty="0"/>
          </a:p>
          <a:p>
            <a:pPr>
              <a:spcBef>
                <a:spcPts val="600"/>
              </a:spcBef>
            </a:pPr>
            <a:r>
              <a:rPr lang="en-AU" sz="1850" dirty="0" smtClean="0"/>
              <a:t>The Embedded Networks rule change requires the AER to update this guideline by 1 December 2016.  The AER is currently reviewing the guideline, details of the review and a draft version of the new guideline can be found at:</a:t>
            </a:r>
          </a:p>
          <a:p>
            <a:pPr marL="349250" lvl="1" indent="0">
              <a:spcAft>
                <a:spcPts val="600"/>
              </a:spcAft>
              <a:buNone/>
            </a:pPr>
            <a:r>
              <a:rPr lang="en-AU" sz="1850" dirty="0">
                <a:hlinkClick r:id="rId3"/>
              </a:rPr>
              <a:t>https://</a:t>
            </a:r>
            <a:r>
              <a:rPr lang="en-AU" sz="1850" dirty="0" smtClean="0">
                <a:hlinkClick r:id="rId3"/>
              </a:rPr>
              <a:t>www.aer.gov.au/networks-pipelines/guidelines-schemes-models-reviews/review-of-network-service-provider-registration-exemption-guideline-2016</a:t>
            </a:r>
            <a:r>
              <a:rPr lang="en-AU" sz="1850" dirty="0" smtClean="0"/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1850" dirty="0" smtClean="0"/>
              <a:t>Changes to the AER guideline will specify </a:t>
            </a:r>
            <a:r>
              <a:rPr lang="en-AU" sz="1850" dirty="0"/>
              <a:t>which embedded network </a:t>
            </a:r>
            <a:r>
              <a:rPr lang="en-AU" sz="1850" dirty="0" smtClean="0"/>
              <a:t>operators, owners, or controllers </a:t>
            </a:r>
            <a:r>
              <a:rPr lang="en-AU" sz="1850" dirty="0"/>
              <a:t>are required to appoint an </a:t>
            </a:r>
            <a:r>
              <a:rPr lang="en-AU" sz="1850" dirty="0" smtClean="0"/>
              <a:t>ENM.</a:t>
            </a:r>
          </a:p>
          <a:p>
            <a:r>
              <a:rPr lang="en-AU" sz="1850" dirty="0"/>
              <a:t>The AER Exempt Selling Guideline can be found at: </a:t>
            </a:r>
          </a:p>
          <a:p>
            <a:pPr marL="349250" lvl="1" indent="0">
              <a:buNone/>
            </a:pPr>
            <a:r>
              <a:rPr lang="en-AU" sz="1850" dirty="0">
                <a:hlinkClick r:id="rId4"/>
              </a:rPr>
              <a:t>http://</a:t>
            </a:r>
            <a:r>
              <a:rPr lang="en-AU" sz="1850" dirty="0" smtClean="0">
                <a:hlinkClick r:id="rId4"/>
              </a:rPr>
              <a:t>www.aer.gov.au/retail-markets/retail-guidelines/retail-exempt-selling-guideline-march-2016</a:t>
            </a:r>
            <a:r>
              <a:rPr lang="en-AU" sz="1850" dirty="0" smtClean="0"/>
              <a:t> </a:t>
            </a:r>
            <a:endParaRPr lang="en-AU" sz="1850" dirty="0"/>
          </a:p>
          <a:p>
            <a:pPr marL="0" indent="0">
              <a:buNone/>
            </a:pPr>
            <a:r>
              <a:rPr lang="en-AU" sz="1850" dirty="0" smtClean="0"/>
              <a:t> </a:t>
            </a:r>
          </a:p>
          <a:p>
            <a:endParaRPr lang="en-AU" sz="1850" dirty="0"/>
          </a:p>
          <a:p>
            <a:pPr marL="342900" indent="-342900"/>
            <a:endParaRPr lang="en-AU" sz="1850" dirty="0" smtClean="0"/>
          </a:p>
          <a:p>
            <a:pPr marL="349250" lvl="1" indent="0">
              <a:buNone/>
            </a:pPr>
            <a:endParaRPr lang="en-AU" sz="1850" dirty="0"/>
          </a:p>
          <a:p>
            <a:pPr marL="0" indent="0">
              <a:buNone/>
            </a:pPr>
            <a:endParaRPr lang="en-AU" sz="1850" dirty="0" smtClean="0"/>
          </a:p>
          <a:p>
            <a:pPr marL="349250" lvl="1" indent="0">
              <a:buNone/>
            </a:pPr>
            <a:endParaRPr lang="en-AU" sz="1850" dirty="0"/>
          </a:p>
          <a:p>
            <a:pPr marL="349250" lvl="1" indent="0">
              <a:buNone/>
            </a:pPr>
            <a:endParaRPr lang="en-AU" sz="1850" dirty="0" smtClean="0"/>
          </a:p>
          <a:p>
            <a:pPr marL="349250" lvl="1" indent="0">
              <a:buNone/>
            </a:pPr>
            <a:endParaRPr lang="en-AU" sz="185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6472254" cy="857256"/>
          </a:xfrm>
        </p:spPr>
        <p:txBody>
          <a:bodyPr>
            <a:normAutofit/>
          </a:bodyPr>
          <a:lstStyle/>
          <a:p>
            <a:r>
              <a:rPr lang="en-AU" dirty="0" smtClean="0"/>
              <a:t>2. background – </a:t>
            </a:r>
            <a:br>
              <a:rPr lang="en-AU" dirty="0" smtClean="0"/>
            </a:br>
            <a:r>
              <a:rPr lang="en-AU" dirty="0" smtClean="0"/>
              <a:t>aer exemption guideline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03950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323528" y="1357298"/>
            <a:ext cx="8496944" cy="4768865"/>
          </a:xfrm>
        </p:spPr>
        <p:txBody>
          <a:bodyPr>
            <a:normAutofit fontScale="92500" lnSpcReduction="10000"/>
          </a:bodyPr>
          <a:lstStyle/>
          <a:p>
            <a:pPr marL="342900" indent="-342900"/>
            <a:r>
              <a:rPr lang="en-AU" sz="2200" dirty="0"/>
              <a:t>The </a:t>
            </a:r>
            <a:r>
              <a:rPr lang="en-AU" sz="2200" dirty="0" smtClean="0"/>
              <a:t>final rule </a:t>
            </a:r>
            <a:r>
              <a:rPr lang="en-AU" sz="2200" dirty="0"/>
              <a:t>change requires </a:t>
            </a:r>
            <a:r>
              <a:rPr lang="en-AU" sz="2200" dirty="0" smtClean="0"/>
              <a:t>AEMO </a:t>
            </a:r>
            <a:r>
              <a:rPr lang="en-AU" sz="2200" dirty="0"/>
              <a:t>to </a:t>
            </a:r>
            <a:r>
              <a:rPr lang="en-AU" sz="2200" dirty="0" smtClean="0"/>
              <a:t>develop and publish the following by 1 March 2017:</a:t>
            </a:r>
          </a:p>
          <a:p>
            <a:pPr marL="692150" lvl="1" indent="-342900"/>
            <a:r>
              <a:rPr lang="en-AU" dirty="0" smtClean="0"/>
              <a:t>Service Level Procedure for ENM’s</a:t>
            </a:r>
          </a:p>
          <a:p>
            <a:pPr marL="692150" lvl="1" indent="-342900"/>
            <a:r>
              <a:rPr lang="en-AU" dirty="0" smtClean="0"/>
              <a:t>Guide to Embedded Networks referred to in clause 7.16.6B of the Embedded Network rule change</a:t>
            </a:r>
          </a:p>
          <a:p>
            <a:pPr marL="692150" lvl="1" indent="-342900"/>
            <a:endParaRPr lang="en-AU" dirty="0"/>
          </a:p>
          <a:p>
            <a:r>
              <a:rPr lang="en-AU" sz="2200" dirty="0" smtClean="0"/>
              <a:t>AEMO is currently conducting stakeholder consultation on the Service Level Procedure for ENM’s, details can be found at:</a:t>
            </a:r>
          </a:p>
          <a:p>
            <a:pPr marL="349250" lvl="1" indent="0">
              <a:buNone/>
            </a:pPr>
            <a:r>
              <a:rPr lang="en-AU" dirty="0">
                <a:hlinkClick r:id="rId2"/>
              </a:rPr>
              <a:t>http://www.aemo.com.au/Stakeholder-Consultation/Consultations/Power-of-Choice---</a:t>
            </a:r>
            <a:r>
              <a:rPr lang="en-AU" dirty="0" smtClean="0">
                <a:hlinkClick r:id="rId2"/>
              </a:rPr>
              <a:t>AEMO-Procedure-Changes-Package-2</a:t>
            </a:r>
            <a:r>
              <a:rPr lang="en-AU" dirty="0" smtClean="0"/>
              <a:t> </a:t>
            </a:r>
          </a:p>
          <a:p>
            <a:pPr marL="349250" lvl="1" indent="0">
              <a:buNone/>
            </a:pPr>
            <a:endParaRPr lang="en-AU" dirty="0" smtClean="0"/>
          </a:p>
          <a:p>
            <a:pPr marL="342900" indent="-342900"/>
            <a:r>
              <a:rPr lang="en-AU" sz="2200" dirty="0" smtClean="0"/>
              <a:t>The AEMO Guide to Embedded Networks is not subject to NER consultation, however AEMO will be seeking stakeholder input before its publication on 1 March 2017.</a:t>
            </a:r>
          </a:p>
          <a:p>
            <a:pPr marL="349250" lvl="1" indent="0">
              <a:buNone/>
            </a:pPr>
            <a:endParaRPr lang="en-AU" dirty="0"/>
          </a:p>
          <a:p>
            <a:pPr marL="349250" lvl="1" indent="0">
              <a:buNone/>
            </a:pPr>
            <a:endParaRPr lang="en-AU" dirty="0" smtClean="0"/>
          </a:p>
          <a:p>
            <a:pPr marL="349250" lvl="1" indent="0">
              <a:buNone/>
            </a:pPr>
            <a:endParaRPr lang="en-AU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3. Consultation Matter – </a:t>
            </a:r>
            <a:br>
              <a:rPr lang="en-AU" dirty="0" smtClean="0"/>
            </a:br>
            <a:r>
              <a:rPr lang="en-AU" dirty="0" smtClean="0"/>
              <a:t>Service </a:t>
            </a:r>
            <a:r>
              <a:rPr lang="en-AU" dirty="0"/>
              <a:t>Level Procedure for </a:t>
            </a:r>
            <a:r>
              <a:rPr lang="en-AU" dirty="0" smtClean="0"/>
              <a:t>ENM’</a:t>
            </a:r>
            <a:r>
              <a:rPr lang="en-AU" cap="none" dirty="0" smtClean="0"/>
              <a:t>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2959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EMO09">
      <a:dk1>
        <a:srgbClr val="1E4164"/>
      </a:dk1>
      <a:lt1>
        <a:srgbClr val="FFFFFF"/>
      </a:lt1>
      <a:dk2>
        <a:srgbClr val="F37421"/>
      </a:dk2>
      <a:lt2>
        <a:srgbClr val="C41230"/>
      </a:lt2>
      <a:accent1>
        <a:srgbClr val="FFC222"/>
      </a:accent1>
      <a:accent2>
        <a:srgbClr val="948671"/>
      </a:accent2>
      <a:accent3>
        <a:srgbClr val="FFFFFF"/>
      </a:accent3>
      <a:accent4>
        <a:srgbClr val="1E4164"/>
      </a:accent4>
      <a:accent5>
        <a:srgbClr val="A9C399"/>
      </a:accent5>
      <a:accent6>
        <a:srgbClr val="CB7E80"/>
      </a:accent6>
      <a:hlink>
        <a:srgbClr val="F37421"/>
      </a:hlink>
      <a:folHlink>
        <a:srgbClr val="C4123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EMO09">
  <a:themeElements>
    <a:clrScheme name="AEMO09">
      <a:dk1>
        <a:srgbClr val="1E4164"/>
      </a:dk1>
      <a:lt1>
        <a:srgbClr val="FFFFFF"/>
      </a:lt1>
      <a:dk2>
        <a:srgbClr val="F37421"/>
      </a:dk2>
      <a:lt2>
        <a:srgbClr val="C41230"/>
      </a:lt2>
      <a:accent1>
        <a:srgbClr val="FFC222"/>
      </a:accent1>
      <a:accent2>
        <a:srgbClr val="948671"/>
      </a:accent2>
      <a:accent3>
        <a:srgbClr val="FFFFFF"/>
      </a:accent3>
      <a:accent4>
        <a:srgbClr val="1E4164"/>
      </a:accent4>
      <a:accent5>
        <a:srgbClr val="A9C399"/>
      </a:accent5>
      <a:accent6>
        <a:srgbClr val="CB7E80"/>
      </a:accent6>
      <a:hlink>
        <a:srgbClr val="F37421"/>
      </a:hlink>
      <a:folHlink>
        <a:srgbClr val="C4123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SharedContentType xmlns="Microsoft.SharePoint.Taxonomy.ContentTypeSync" SourceId="409ac0fb-07cb-4169-8a26-def2760b5502" ContentTypeId="0x0101009BE89D58CAF0934CA32A20BCFFD353DC" PreviousValue="false"/>
</file>

<file path=customXml/item2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EMODocument" ma:contentTypeID="0x0101009BE89D58CAF0934CA32A20BCFFD353DC00DDEC116C19245B4398932FF2C50DC75A" ma:contentTypeVersion="0" ma:contentTypeDescription="" ma:contentTypeScope="" ma:versionID="89bccbf02eec9f969d3651569cced181">
  <xsd:schema xmlns:xsd="http://www.w3.org/2001/XMLSchema" xmlns:xs="http://www.w3.org/2001/XMLSchema" xmlns:p="http://schemas.microsoft.com/office/2006/metadata/properties" xmlns:ns2="a14523ce-dede-483e-883a-2d83261080bd" targetNamespace="http://schemas.microsoft.com/office/2006/metadata/properties" ma:root="true" ma:fieldsID="7d74405751bc119387ad193d718cb389" ns2:_="">
    <xsd:import namespace="a14523ce-dede-483e-883a-2d83261080b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AEMOCustodian" minOccurs="0"/>
                <xsd:element ref="ns2:AEMODescription" minOccurs="0"/>
                <xsd:element ref="ns2:AEMODocumentTypeTaxHTField0" minOccurs="0"/>
                <xsd:element ref="ns2:AEMOKeywordsTaxHTField0" minOccurs="0"/>
                <xsd:element ref="ns2:ArchiveDocum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4523ce-dede-483e-883a-2d83261080b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1" nillable="true" ma:displayName="Taxonomy Catch All Column" ma:hidden="true" ma:list="{93fb317b-587c-4d3f-8b3e-5de22a86522e}" ma:internalName="TaxCatchAll" ma:showField="CatchAllData" ma:web="dba14153-4303-4379-8f24-de02eb1e2c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93fb317b-587c-4d3f-8b3e-5de22a86522e}" ma:internalName="TaxCatchAllLabel" ma:readOnly="true" ma:showField="CatchAllDataLabel" ma:web="dba14153-4303-4379-8f24-de02eb1e2c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EMOCustodian" ma:index="13" nillable="true" ma:displayName="AEMOCustodian" ma:list="UserInfo" ma:SharePointGroup="0" ma:internalName="AEMOCustodian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EMODescription" ma:index="14" nillable="true" ma:displayName="AEMODescription" ma:internalName="AEMODescription">
      <xsd:simpleType>
        <xsd:restriction base="dms:Note"/>
      </xsd:simpleType>
    </xsd:element>
    <xsd:element name="AEMODocumentTypeTaxHTField0" ma:index="15" nillable="true" ma:taxonomy="true" ma:internalName="AEMODocumentTypeTaxHTField0" ma:taxonomyFieldName="AEMODocumentType" ma:displayName="AEMODocumentType" ma:default="1;#Operational Record|859762f2-4462-42eb-9744-c955c7e2c540" ma:fieldId="{da861434-c661-4929-8c0f-a462c80621ee}" ma:sspId="409ac0fb-07cb-4169-8a26-def2760b5502" ma:termSetId="7d85e329-3a18-4351-8865-4c9585fd1cc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EMOKeywordsTaxHTField0" ma:index="17" nillable="true" ma:taxonomy="true" ma:internalName="AEMOKeywordsTaxHTField0" ma:taxonomyFieldName="AEMOKeywords" ma:displayName="AEMOKeywords" ma:default="" ma:fieldId="{443585ba-fce9-427e-bd78-308c17c973aa}" ma:taxonomyMulti="true" ma:sspId="409ac0fb-07cb-4169-8a26-def2760b5502" ma:termSetId="70885f33-8be5-4917-bc67-8833a068ef4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ArchiveDocument" ma:index="19" nillable="true" ma:displayName="ArchiveDocument" ma:default="0" ma:description="Checking this box will send the document to the AEMO Archive and leave a link in its place." ma:internalName="ArchiveDocumen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14523ce-dede-483e-883a-2d83261080bd">PROJECT-352-5975</_dlc_DocId>
    <TaxCatchAll xmlns="a14523ce-dede-483e-883a-2d83261080bd">
      <Value>1</Value>
      <Value>9</Value>
    </TaxCatchAll>
    <AEMODocumentTypeTaxHTField0 xmlns="a14523ce-dede-483e-883a-2d83261080bd">
      <Terms xmlns="http://schemas.microsoft.com/office/infopath/2007/PartnerControls">
        <TermInfo xmlns="http://schemas.microsoft.com/office/infopath/2007/PartnerControls">
          <TermName xmlns="http://schemas.microsoft.com/office/infopath/2007/PartnerControls">Operational Record</TermName>
          <TermId xmlns="http://schemas.microsoft.com/office/infopath/2007/PartnerControls">859762f2-4462-42eb-9744-c955c7e2c540</TermId>
        </TermInfo>
      </Terms>
    </AEMODocumentTypeTaxHTField0>
    <_dlc_DocIdUrl xmlns="a14523ce-dede-483e-883a-2d83261080bd">
      <Url>http://sharedocs/projects/pocprogram/_layouts/15/DocIdRedir.aspx?ID=PROJECT-352-5975</Url>
      <Description>PROJECT-352-5975</Description>
    </_dlc_DocIdUrl>
    <AEMOCustodian xmlns="a14523ce-dede-483e-883a-2d83261080bd">
      <UserInfo>
        <DisplayName/>
        <AccountId xsi:nil="true"/>
        <AccountType/>
      </UserInfo>
    </AEMOCustodian>
    <ArchiveDocument xmlns="a14523ce-dede-483e-883a-2d83261080bd">false</ArchiveDocument>
    <AEMOKeywordsTaxHTField0 xmlns="a14523ce-dede-483e-883a-2d83261080b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Project management</TermName>
          <TermId xmlns="http://schemas.microsoft.com/office/infopath/2007/PartnerControls">7ebbf2dd-9796-4b14-9303-aab6234575aa</TermId>
        </TermInfo>
      </Terms>
    </AEMOKeywordsTaxHTField0>
    <AEMODescription xmlns="a14523ce-dede-483e-883a-2d83261080bd" xsi:nil="true"/>
  </documentManagement>
</p:properties>
</file>

<file path=customXml/item6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3C1A3BE-6D35-4C2C-A6C3-CA5F1A0EF7A9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850729A3-C4B1-4EDE-BB28-901C7B8711ED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7E761412-752A-4C9D-82C8-1A27E8B89C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4523ce-dede-483e-883a-2d83261080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50AA620E-2EA9-43B5-A1D9-CF4F79AC6440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FC12E295-A392-417F-9BD2-A84C9D72E9E3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a14523ce-dede-483e-883a-2d83261080bd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purl.org/dc/terms/"/>
    <ds:schemaRef ds:uri="http://purl.org/dc/elements/1.1/"/>
  </ds:schemaRefs>
</ds:datastoreItem>
</file>

<file path=customXml/itemProps6.xml><?xml version="1.0" encoding="utf-8"?>
<ds:datastoreItem xmlns:ds="http://schemas.openxmlformats.org/officeDocument/2006/customXml" ds:itemID="{26FD9001-382D-4D26-9F68-35B7D2BAC1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AEMO External - Red</Template>
  <TotalTime>5614</TotalTime>
  <Words>1086</Words>
  <Application>Microsoft Office PowerPoint</Application>
  <PresentationFormat>On-screen Show (4:3)</PresentationFormat>
  <Paragraphs>145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Courier New</vt:lpstr>
      <vt:lpstr>Times New Roman</vt:lpstr>
      <vt:lpstr>Wingdings</vt:lpstr>
      <vt:lpstr>Office Theme</vt:lpstr>
      <vt:lpstr>AEMO09</vt:lpstr>
      <vt:lpstr>  Power of choice –  embedded networks information session</vt:lpstr>
      <vt:lpstr>AGENDA</vt:lpstr>
      <vt:lpstr>1.  Introduction</vt:lpstr>
      <vt:lpstr>1. introduction</vt:lpstr>
      <vt:lpstr>2. Background –  What is power of choice?</vt:lpstr>
      <vt:lpstr>2. Background –  embedded Networks rule change</vt:lpstr>
      <vt:lpstr>2. Background –  embedded Networks rule change</vt:lpstr>
      <vt:lpstr>2. background –  aer exemption guideline</vt:lpstr>
      <vt:lpstr>3. Consultation Matter –  Service Level Procedure for ENM’s</vt:lpstr>
      <vt:lpstr>3. Consultation Matter –  Service Level Procedure for ENM’s</vt:lpstr>
      <vt:lpstr>3. Consultation matter –  Service Level Procedure for ENM’s</vt:lpstr>
      <vt:lpstr>3. Consultation matter –  Service Level Procedure for ENM’s</vt:lpstr>
      <vt:lpstr>PowerPoint Presentation</vt:lpstr>
      <vt:lpstr>4. Consultation process –  key dates and milestones</vt:lpstr>
      <vt:lpstr>4. Consultation process –  how to make a submission?</vt:lpstr>
      <vt:lpstr>6.  questions</vt:lpstr>
    </vt:vector>
  </TitlesOfParts>
  <Company>AEMO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POC Procedures Working Group (POC-pWG)</dc:title>
  <dc:creator>Ben Healy</dc:creator>
  <cp:lastModifiedBy>Felicity Bodger</cp:lastModifiedBy>
  <cp:revision>339</cp:revision>
  <cp:lastPrinted>2016-10-14T01:51:37Z</cp:lastPrinted>
  <dcterms:created xsi:type="dcterms:W3CDTF">2014-07-17T00:34:38Z</dcterms:created>
  <dcterms:modified xsi:type="dcterms:W3CDTF">2017-03-21T04:21:25Z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040c056a-bf09-40ac-9311-c1f73135e6f2</vt:lpwstr>
  </property>
  <property fmtid="{D5CDD505-2E9C-101B-9397-08002B2CF9AE}" pid="3" name="ContentTypeId">
    <vt:lpwstr>0x0101009BE89D58CAF0934CA32A20BCFFD353DC00DDEC116C19245B4398932FF2C50DC75A</vt:lpwstr>
  </property>
  <property fmtid="{D5CDD505-2E9C-101B-9397-08002B2CF9AE}" pid="4" name="AEMODocumentType">
    <vt:lpwstr>1;#Operational Record|859762f2-4462-42eb-9744-c955c7e2c540</vt:lpwstr>
  </property>
  <property fmtid="{D5CDD505-2E9C-101B-9397-08002B2CF9AE}" pid="5" name="AEMOKeywords">
    <vt:lpwstr>9;#Project management|7ebbf2dd-9796-4b14-9303-aab6234575aa</vt:lpwstr>
  </property>
</Properties>
</file>