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78_C1C9B42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4"/>
  </p:notesMasterIdLst>
  <p:sldIdLst>
    <p:sldId id="359" r:id="rId5"/>
    <p:sldId id="259" r:id="rId6"/>
    <p:sldId id="376" r:id="rId7"/>
    <p:sldId id="258" r:id="rId8"/>
    <p:sldId id="368" r:id="rId9"/>
    <p:sldId id="370" r:id="rId10"/>
    <p:sldId id="285" r:id="rId11"/>
    <p:sldId id="367" r:id="rId12"/>
    <p:sldId id="371" r:id="rId13"/>
    <p:sldId id="374" r:id="rId14"/>
    <p:sldId id="372" r:id="rId15"/>
    <p:sldId id="373" r:id="rId16"/>
    <p:sldId id="361" r:id="rId17"/>
    <p:sldId id="375" r:id="rId18"/>
    <p:sldId id="377" r:id="rId19"/>
    <p:sldId id="378" r:id="rId20"/>
    <p:sldId id="379" r:id="rId21"/>
    <p:sldId id="380" r:id="rId22"/>
    <p:sldId id="268" r:id="rId2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4B7C19-C69C-AF68-E8A9-F442E6DFEBD5}" name="Shari Bunney" initials="SB" userId="S::Shari.Perera@aemo.com.au::605d63f6-d7c6-4b67-9a0f-cc767cac4eb1" providerId="AD"/>
  <p188:author id="{03898EB0-733D-613D-B83D-AFE6CC3CA357}" name="Quinn Patterson" initials="QP" userId="S::quinn.patterson@aemo.com.au::5d9700dc-037a-403f-a44a-f314e73d6fbd" providerId="AD"/>
  <p188:author id="{F2E33CC5-7FA2-C7D7-9071-16B2EDF88A2F}" name="Samantha Lloyd" initials="SL" userId="S::Samantha.Lloyd@aemo.com.au::16c9d7c0-eb33-4572-bd61-d6c73e79fa6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ooi\Desktop\Graphs%20for%20slid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[Graphs for slides.xlsx]Sheet3!PivotTable1</c:name>
    <c:fmtId val="6"/>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Sheet3!$B$3:$B$4</c:f>
              <c:strCache>
                <c:ptCount val="1"/>
                <c:pt idx="0">
                  <c:v>Battery</c:v>
                </c:pt>
              </c:strCache>
            </c:strRef>
          </c:tx>
          <c:spPr>
            <a:solidFill>
              <a:schemeClr val="accent1"/>
            </a:solidFill>
            <a:ln>
              <a:noFill/>
            </a:ln>
            <a:effectLst/>
          </c:spPr>
          <c:invertIfNegative val="0"/>
          <c:cat>
            <c:multiLvlStrRef>
              <c:f>Sheet3!$A$5:$A$55</c:f>
              <c:multiLvlStrCache>
                <c:ptCount val="45"/>
                <c:lvl>
                  <c:pt idx="0">
                    <c:v>2025</c:v>
                  </c:pt>
                  <c:pt idx="1">
                    <c:v>2026</c:v>
                  </c:pt>
                  <c:pt idx="2">
                    <c:v>2027</c:v>
                  </c:pt>
                  <c:pt idx="3">
                    <c:v>2028</c:v>
                  </c:pt>
                  <c:pt idx="4">
                    <c:v>2029</c:v>
                  </c:pt>
                  <c:pt idx="5">
                    <c:v>2030</c:v>
                  </c:pt>
                  <c:pt idx="6">
                    <c:v>2031</c:v>
                  </c:pt>
                  <c:pt idx="7">
                    <c:v>2032</c:v>
                  </c:pt>
                  <c:pt idx="8">
                    <c:v>2033</c:v>
                  </c:pt>
                  <c:pt idx="9">
                    <c:v>2025</c:v>
                  </c:pt>
                  <c:pt idx="10">
                    <c:v>2026</c:v>
                  </c:pt>
                  <c:pt idx="11">
                    <c:v>2027</c:v>
                  </c:pt>
                  <c:pt idx="12">
                    <c:v>2028</c:v>
                  </c:pt>
                  <c:pt idx="13">
                    <c:v>2029</c:v>
                  </c:pt>
                  <c:pt idx="14">
                    <c:v>2030</c:v>
                  </c:pt>
                  <c:pt idx="15">
                    <c:v>2031</c:v>
                  </c:pt>
                  <c:pt idx="16">
                    <c:v>2032</c:v>
                  </c:pt>
                  <c:pt idx="17">
                    <c:v>2033</c:v>
                  </c:pt>
                  <c:pt idx="18">
                    <c:v>2025</c:v>
                  </c:pt>
                  <c:pt idx="19">
                    <c:v>2026</c:v>
                  </c:pt>
                  <c:pt idx="20">
                    <c:v>2027</c:v>
                  </c:pt>
                  <c:pt idx="21">
                    <c:v>2028</c:v>
                  </c:pt>
                  <c:pt idx="22">
                    <c:v>2029</c:v>
                  </c:pt>
                  <c:pt idx="23">
                    <c:v>2030</c:v>
                  </c:pt>
                  <c:pt idx="24">
                    <c:v>2031</c:v>
                  </c:pt>
                  <c:pt idx="25">
                    <c:v>2032</c:v>
                  </c:pt>
                  <c:pt idx="26">
                    <c:v>2033</c:v>
                  </c:pt>
                  <c:pt idx="27">
                    <c:v>2025</c:v>
                  </c:pt>
                  <c:pt idx="28">
                    <c:v>2026</c:v>
                  </c:pt>
                  <c:pt idx="29">
                    <c:v>2027</c:v>
                  </c:pt>
                  <c:pt idx="30">
                    <c:v>2028</c:v>
                  </c:pt>
                  <c:pt idx="31">
                    <c:v>2029</c:v>
                  </c:pt>
                  <c:pt idx="32">
                    <c:v>2030</c:v>
                  </c:pt>
                  <c:pt idx="33">
                    <c:v>2031</c:v>
                  </c:pt>
                  <c:pt idx="34">
                    <c:v>2032</c:v>
                  </c:pt>
                  <c:pt idx="35">
                    <c:v>2033</c:v>
                  </c:pt>
                  <c:pt idx="36">
                    <c:v>2025</c:v>
                  </c:pt>
                  <c:pt idx="37">
                    <c:v>2026</c:v>
                  </c:pt>
                  <c:pt idx="38">
                    <c:v>2027</c:v>
                  </c:pt>
                  <c:pt idx="39">
                    <c:v>2028</c:v>
                  </c:pt>
                  <c:pt idx="40">
                    <c:v>2029</c:v>
                  </c:pt>
                  <c:pt idx="41">
                    <c:v>2030</c:v>
                  </c:pt>
                  <c:pt idx="42">
                    <c:v>2031</c:v>
                  </c:pt>
                  <c:pt idx="43">
                    <c:v>2032</c:v>
                  </c:pt>
                  <c:pt idx="44">
                    <c:v>2033</c:v>
                  </c:pt>
                </c:lvl>
                <c:lvl>
                  <c:pt idx="0">
                    <c:v>Dederang</c:v>
                  </c:pt>
                  <c:pt idx="9">
                    <c:v>Hazelwood</c:v>
                  </c:pt>
                  <c:pt idx="18">
                    <c:v>Moorabool</c:v>
                  </c:pt>
                  <c:pt idx="27">
                    <c:v>Red Cliffs</c:v>
                  </c:pt>
                  <c:pt idx="36">
                    <c:v>Thomastown</c:v>
                  </c:pt>
                </c:lvl>
              </c:multiLvlStrCache>
            </c:multiLvlStrRef>
          </c:cat>
          <c:val>
            <c:numRef>
              <c:f>Sheet3!$B$5:$B$55</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586</c:v>
                </c:pt>
                <c:pt idx="25">
                  <c:v>586</c:v>
                </c:pt>
                <c:pt idx="26">
                  <c:v>586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numCache>
            </c:numRef>
          </c:val>
          <c:extLst>
            <c:ext xmlns:c16="http://schemas.microsoft.com/office/drawing/2014/chart" uri="{C3380CC4-5D6E-409C-BE32-E72D297353CC}">
              <c16:uniqueId val="{00000000-0C8C-4DE1-A143-DA2E2F31A9BC}"/>
            </c:ext>
          </c:extLst>
        </c:ser>
        <c:ser>
          <c:idx val="1"/>
          <c:order val="1"/>
          <c:tx>
            <c:strRef>
              <c:f>Sheet3!$C$3:$C$4</c:f>
              <c:strCache>
                <c:ptCount val="1"/>
                <c:pt idx="0">
                  <c:v>Solar</c:v>
                </c:pt>
              </c:strCache>
            </c:strRef>
          </c:tx>
          <c:spPr>
            <a:solidFill>
              <a:schemeClr val="accent2"/>
            </a:solidFill>
            <a:ln>
              <a:noFill/>
            </a:ln>
            <a:effectLst/>
          </c:spPr>
          <c:invertIfNegative val="0"/>
          <c:cat>
            <c:multiLvlStrRef>
              <c:f>Sheet3!$A$5:$A$55</c:f>
              <c:multiLvlStrCache>
                <c:ptCount val="45"/>
                <c:lvl>
                  <c:pt idx="0">
                    <c:v>2025</c:v>
                  </c:pt>
                  <c:pt idx="1">
                    <c:v>2026</c:v>
                  </c:pt>
                  <c:pt idx="2">
                    <c:v>2027</c:v>
                  </c:pt>
                  <c:pt idx="3">
                    <c:v>2028</c:v>
                  </c:pt>
                  <c:pt idx="4">
                    <c:v>2029</c:v>
                  </c:pt>
                  <c:pt idx="5">
                    <c:v>2030</c:v>
                  </c:pt>
                  <c:pt idx="6">
                    <c:v>2031</c:v>
                  </c:pt>
                  <c:pt idx="7">
                    <c:v>2032</c:v>
                  </c:pt>
                  <c:pt idx="8">
                    <c:v>2033</c:v>
                  </c:pt>
                  <c:pt idx="9">
                    <c:v>2025</c:v>
                  </c:pt>
                  <c:pt idx="10">
                    <c:v>2026</c:v>
                  </c:pt>
                  <c:pt idx="11">
                    <c:v>2027</c:v>
                  </c:pt>
                  <c:pt idx="12">
                    <c:v>2028</c:v>
                  </c:pt>
                  <c:pt idx="13">
                    <c:v>2029</c:v>
                  </c:pt>
                  <c:pt idx="14">
                    <c:v>2030</c:v>
                  </c:pt>
                  <c:pt idx="15">
                    <c:v>2031</c:v>
                  </c:pt>
                  <c:pt idx="16">
                    <c:v>2032</c:v>
                  </c:pt>
                  <c:pt idx="17">
                    <c:v>2033</c:v>
                  </c:pt>
                  <c:pt idx="18">
                    <c:v>2025</c:v>
                  </c:pt>
                  <c:pt idx="19">
                    <c:v>2026</c:v>
                  </c:pt>
                  <c:pt idx="20">
                    <c:v>2027</c:v>
                  </c:pt>
                  <c:pt idx="21">
                    <c:v>2028</c:v>
                  </c:pt>
                  <c:pt idx="22">
                    <c:v>2029</c:v>
                  </c:pt>
                  <c:pt idx="23">
                    <c:v>2030</c:v>
                  </c:pt>
                  <c:pt idx="24">
                    <c:v>2031</c:v>
                  </c:pt>
                  <c:pt idx="25">
                    <c:v>2032</c:v>
                  </c:pt>
                  <c:pt idx="26">
                    <c:v>2033</c:v>
                  </c:pt>
                  <c:pt idx="27">
                    <c:v>2025</c:v>
                  </c:pt>
                  <c:pt idx="28">
                    <c:v>2026</c:v>
                  </c:pt>
                  <c:pt idx="29">
                    <c:v>2027</c:v>
                  </c:pt>
                  <c:pt idx="30">
                    <c:v>2028</c:v>
                  </c:pt>
                  <c:pt idx="31">
                    <c:v>2029</c:v>
                  </c:pt>
                  <c:pt idx="32">
                    <c:v>2030</c:v>
                  </c:pt>
                  <c:pt idx="33">
                    <c:v>2031</c:v>
                  </c:pt>
                  <c:pt idx="34">
                    <c:v>2032</c:v>
                  </c:pt>
                  <c:pt idx="35">
                    <c:v>2033</c:v>
                  </c:pt>
                  <c:pt idx="36">
                    <c:v>2025</c:v>
                  </c:pt>
                  <c:pt idx="37">
                    <c:v>2026</c:v>
                  </c:pt>
                  <c:pt idx="38">
                    <c:v>2027</c:v>
                  </c:pt>
                  <c:pt idx="39">
                    <c:v>2028</c:v>
                  </c:pt>
                  <c:pt idx="40">
                    <c:v>2029</c:v>
                  </c:pt>
                  <c:pt idx="41">
                    <c:v>2030</c:v>
                  </c:pt>
                  <c:pt idx="42">
                    <c:v>2031</c:v>
                  </c:pt>
                  <c:pt idx="43">
                    <c:v>2032</c:v>
                  </c:pt>
                  <c:pt idx="44">
                    <c:v>2033</c:v>
                  </c:pt>
                </c:lvl>
                <c:lvl>
                  <c:pt idx="0">
                    <c:v>Dederang</c:v>
                  </c:pt>
                  <c:pt idx="9">
                    <c:v>Hazelwood</c:v>
                  </c:pt>
                  <c:pt idx="18">
                    <c:v>Moorabool</c:v>
                  </c:pt>
                  <c:pt idx="27">
                    <c:v>Red Cliffs</c:v>
                  </c:pt>
                  <c:pt idx="36">
                    <c:v>Thomastown</c:v>
                  </c:pt>
                </c:lvl>
              </c:multiLvlStrCache>
            </c:multiLvlStrRef>
          </c:cat>
          <c:val>
            <c:numRef>
              <c:f>Sheet3!$C$5:$C$55</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354</c:v>
                </c:pt>
                <c:pt idx="35">
                  <c:v>1437</c:v>
                </c:pt>
                <c:pt idx="36">
                  <c:v>0</c:v>
                </c:pt>
                <c:pt idx="37">
                  <c:v>0</c:v>
                </c:pt>
                <c:pt idx="38">
                  <c:v>0</c:v>
                </c:pt>
                <c:pt idx="39">
                  <c:v>0</c:v>
                </c:pt>
                <c:pt idx="40">
                  <c:v>0</c:v>
                </c:pt>
                <c:pt idx="41">
                  <c:v>0</c:v>
                </c:pt>
                <c:pt idx="42">
                  <c:v>0</c:v>
                </c:pt>
                <c:pt idx="43">
                  <c:v>0</c:v>
                </c:pt>
                <c:pt idx="44">
                  <c:v>0</c:v>
                </c:pt>
              </c:numCache>
            </c:numRef>
          </c:val>
          <c:extLst>
            <c:ext xmlns:c16="http://schemas.microsoft.com/office/drawing/2014/chart" uri="{C3380CC4-5D6E-409C-BE32-E72D297353CC}">
              <c16:uniqueId val="{00000001-0C8C-4DE1-A143-DA2E2F31A9BC}"/>
            </c:ext>
          </c:extLst>
        </c:ser>
        <c:ser>
          <c:idx val="2"/>
          <c:order val="2"/>
          <c:tx>
            <c:strRef>
              <c:f>Sheet3!$D$3:$D$4</c:f>
              <c:strCache>
                <c:ptCount val="1"/>
                <c:pt idx="0">
                  <c:v>Wind</c:v>
                </c:pt>
              </c:strCache>
            </c:strRef>
          </c:tx>
          <c:spPr>
            <a:solidFill>
              <a:schemeClr val="accent3"/>
            </a:solidFill>
            <a:ln>
              <a:noFill/>
            </a:ln>
            <a:effectLst/>
          </c:spPr>
          <c:invertIfNegative val="0"/>
          <c:cat>
            <c:multiLvlStrRef>
              <c:f>Sheet3!$A$5:$A$55</c:f>
              <c:multiLvlStrCache>
                <c:ptCount val="45"/>
                <c:lvl>
                  <c:pt idx="0">
                    <c:v>2025</c:v>
                  </c:pt>
                  <c:pt idx="1">
                    <c:v>2026</c:v>
                  </c:pt>
                  <c:pt idx="2">
                    <c:v>2027</c:v>
                  </c:pt>
                  <c:pt idx="3">
                    <c:v>2028</c:v>
                  </c:pt>
                  <c:pt idx="4">
                    <c:v>2029</c:v>
                  </c:pt>
                  <c:pt idx="5">
                    <c:v>2030</c:v>
                  </c:pt>
                  <c:pt idx="6">
                    <c:v>2031</c:v>
                  </c:pt>
                  <c:pt idx="7">
                    <c:v>2032</c:v>
                  </c:pt>
                  <c:pt idx="8">
                    <c:v>2033</c:v>
                  </c:pt>
                  <c:pt idx="9">
                    <c:v>2025</c:v>
                  </c:pt>
                  <c:pt idx="10">
                    <c:v>2026</c:v>
                  </c:pt>
                  <c:pt idx="11">
                    <c:v>2027</c:v>
                  </c:pt>
                  <c:pt idx="12">
                    <c:v>2028</c:v>
                  </c:pt>
                  <c:pt idx="13">
                    <c:v>2029</c:v>
                  </c:pt>
                  <c:pt idx="14">
                    <c:v>2030</c:v>
                  </c:pt>
                  <c:pt idx="15">
                    <c:v>2031</c:v>
                  </c:pt>
                  <c:pt idx="16">
                    <c:v>2032</c:v>
                  </c:pt>
                  <c:pt idx="17">
                    <c:v>2033</c:v>
                  </c:pt>
                  <c:pt idx="18">
                    <c:v>2025</c:v>
                  </c:pt>
                  <c:pt idx="19">
                    <c:v>2026</c:v>
                  </c:pt>
                  <c:pt idx="20">
                    <c:v>2027</c:v>
                  </c:pt>
                  <c:pt idx="21">
                    <c:v>2028</c:v>
                  </c:pt>
                  <c:pt idx="22">
                    <c:v>2029</c:v>
                  </c:pt>
                  <c:pt idx="23">
                    <c:v>2030</c:v>
                  </c:pt>
                  <c:pt idx="24">
                    <c:v>2031</c:v>
                  </c:pt>
                  <c:pt idx="25">
                    <c:v>2032</c:v>
                  </c:pt>
                  <c:pt idx="26">
                    <c:v>2033</c:v>
                  </c:pt>
                  <c:pt idx="27">
                    <c:v>2025</c:v>
                  </c:pt>
                  <c:pt idx="28">
                    <c:v>2026</c:v>
                  </c:pt>
                  <c:pt idx="29">
                    <c:v>2027</c:v>
                  </c:pt>
                  <c:pt idx="30">
                    <c:v>2028</c:v>
                  </c:pt>
                  <c:pt idx="31">
                    <c:v>2029</c:v>
                  </c:pt>
                  <c:pt idx="32">
                    <c:v>2030</c:v>
                  </c:pt>
                  <c:pt idx="33">
                    <c:v>2031</c:v>
                  </c:pt>
                  <c:pt idx="34">
                    <c:v>2032</c:v>
                  </c:pt>
                  <c:pt idx="35">
                    <c:v>2033</c:v>
                  </c:pt>
                  <c:pt idx="36">
                    <c:v>2025</c:v>
                  </c:pt>
                  <c:pt idx="37">
                    <c:v>2026</c:v>
                  </c:pt>
                  <c:pt idx="38">
                    <c:v>2027</c:v>
                  </c:pt>
                  <c:pt idx="39">
                    <c:v>2028</c:v>
                  </c:pt>
                  <c:pt idx="40">
                    <c:v>2029</c:v>
                  </c:pt>
                  <c:pt idx="41">
                    <c:v>2030</c:v>
                  </c:pt>
                  <c:pt idx="42">
                    <c:v>2031</c:v>
                  </c:pt>
                  <c:pt idx="43">
                    <c:v>2032</c:v>
                  </c:pt>
                  <c:pt idx="44">
                    <c:v>2033</c:v>
                  </c:pt>
                </c:lvl>
                <c:lvl>
                  <c:pt idx="0">
                    <c:v>Dederang</c:v>
                  </c:pt>
                  <c:pt idx="9">
                    <c:v>Hazelwood</c:v>
                  </c:pt>
                  <c:pt idx="18">
                    <c:v>Moorabool</c:v>
                  </c:pt>
                  <c:pt idx="27">
                    <c:v>Red Cliffs</c:v>
                  </c:pt>
                  <c:pt idx="36">
                    <c:v>Thomastown</c:v>
                  </c:pt>
                </c:lvl>
              </c:multiLvlStrCache>
            </c:multiLvlStrRef>
          </c:cat>
          <c:val>
            <c:numRef>
              <c:f>Sheet3!$D$5:$D$55</c:f>
              <c:numCache>
                <c:formatCode>General</c:formatCode>
                <c:ptCount val="45"/>
                <c:pt idx="0">
                  <c:v>0</c:v>
                </c:pt>
                <c:pt idx="1">
                  <c:v>0</c:v>
                </c:pt>
                <c:pt idx="2">
                  <c:v>0</c:v>
                </c:pt>
                <c:pt idx="3">
                  <c:v>0</c:v>
                </c:pt>
                <c:pt idx="4">
                  <c:v>0</c:v>
                </c:pt>
                <c:pt idx="5">
                  <c:v>0</c:v>
                </c:pt>
                <c:pt idx="6">
                  <c:v>0</c:v>
                </c:pt>
                <c:pt idx="7">
                  <c:v>264</c:v>
                </c:pt>
                <c:pt idx="8">
                  <c:v>264</c:v>
                </c:pt>
                <c:pt idx="9">
                  <c:v>374</c:v>
                </c:pt>
                <c:pt idx="10">
                  <c:v>394</c:v>
                </c:pt>
                <c:pt idx="11">
                  <c:v>394</c:v>
                </c:pt>
                <c:pt idx="12">
                  <c:v>394</c:v>
                </c:pt>
                <c:pt idx="13">
                  <c:v>833</c:v>
                </c:pt>
                <c:pt idx="14">
                  <c:v>1482</c:v>
                </c:pt>
                <c:pt idx="15">
                  <c:v>2001</c:v>
                </c:pt>
                <c:pt idx="16">
                  <c:v>2001</c:v>
                </c:pt>
                <c:pt idx="17">
                  <c:v>2001</c:v>
                </c:pt>
                <c:pt idx="18">
                  <c:v>0</c:v>
                </c:pt>
                <c:pt idx="19">
                  <c:v>0</c:v>
                </c:pt>
                <c:pt idx="20">
                  <c:v>92</c:v>
                </c:pt>
                <c:pt idx="21">
                  <c:v>92</c:v>
                </c:pt>
                <c:pt idx="22">
                  <c:v>92</c:v>
                </c:pt>
                <c:pt idx="23">
                  <c:v>153</c:v>
                </c:pt>
                <c:pt idx="24">
                  <c:v>358</c:v>
                </c:pt>
                <c:pt idx="25">
                  <c:v>870</c:v>
                </c:pt>
                <c:pt idx="26">
                  <c:v>970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numCache>
            </c:numRef>
          </c:val>
          <c:extLst>
            <c:ext xmlns:c16="http://schemas.microsoft.com/office/drawing/2014/chart" uri="{C3380CC4-5D6E-409C-BE32-E72D297353CC}">
              <c16:uniqueId val="{00000002-0C8C-4DE1-A143-DA2E2F31A9BC}"/>
            </c:ext>
          </c:extLst>
        </c:ser>
        <c:dLbls>
          <c:showLegendKey val="0"/>
          <c:showVal val="0"/>
          <c:showCatName val="0"/>
          <c:showSerName val="0"/>
          <c:showPercent val="0"/>
          <c:showBubbleSize val="0"/>
        </c:dLbls>
        <c:gapWidth val="150"/>
        <c:overlap val="100"/>
        <c:axId val="741308488"/>
        <c:axId val="514835448"/>
      </c:barChart>
      <c:catAx>
        <c:axId val="74130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4835448"/>
        <c:crosses val="autoZero"/>
        <c:auto val="1"/>
        <c:lblAlgn val="ctr"/>
        <c:lblOffset val="100"/>
        <c:noMultiLvlLbl val="0"/>
      </c:catAx>
      <c:valAx>
        <c:axId val="514835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AU" sz="1200" b="0" i="0" u="none" strike="noStrike" kern="1200" baseline="0" dirty="0" smtClean="0">
                    <a:solidFill>
                      <a:schemeClr val="tx1">
                        <a:lumMod val="65000"/>
                        <a:lumOff val="35000"/>
                      </a:schemeClr>
                    </a:solidFill>
                    <a:latin typeface="+mn-lt"/>
                    <a:ea typeface="+mn-ea"/>
                    <a:cs typeface="+mn-cs"/>
                  </a:defRPr>
                </a:pPr>
                <a:r>
                  <a:rPr lang="en-AU" sz="1200"/>
                  <a:t>Capacity (MW)</a:t>
                </a:r>
              </a:p>
            </c:rich>
          </c:tx>
          <c:overlay val="0"/>
          <c:spPr>
            <a:noFill/>
            <a:ln>
              <a:noFill/>
            </a:ln>
            <a:effectLst/>
          </c:spPr>
          <c:txPr>
            <a:bodyPr rot="-5400000" spcFirstLastPara="1" vertOverflow="ellipsis" vert="horz" wrap="square" anchor="ctr" anchorCtr="1"/>
            <a:lstStyle/>
            <a:p>
              <a:pPr>
                <a:defRPr lang="en-AU" sz="1200" b="0" i="0" u="none" strike="noStrike" kern="1200" baseline="0" dirty="0" smtClean="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1308488"/>
        <c:crosses val="autoZero"/>
        <c:crossBetween val="between"/>
      </c:valAx>
      <c:spPr>
        <a:noFill/>
        <a:ln>
          <a:noFill/>
        </a:ln>
        <a:effectLst/>
      </c:spPr>
    </c:plotArea>
    <c:legend>
      <c:legendPos val="r"/>
      <c:layout>
        <c:manualLayout>
          <c:xMode val="edge"/>
          <c:yMode val="edge"/>
          <c:x val="0.91912139537208259"/>
          <c:y val="3.2545787129612792E-2"/>
          <c:w val="7.7216790905630925E-2"/>
          <c:h val="0.16535118614797309"/>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78_C1C9B428.xml><?xml version="1.0" encoding="utf-8"?>
<p188:cmLst xmlns:a="http://schemas.openxmlformats.org/drawingml/2006/main" xmlns:r="http://schemas.openxmlformats.org/officeDocument/2006/relationships" xmlns:p188="http://schemas.microsoft.com/office/powerpoint/2018/8/main">
  <p188:cm id="{D2C17755-E88D-46DC-8A27-87507AA79543}" authorId="{F2E33CC5-7FA2-C7D7-9071-16B2EDF88A2F}" created="2023-07-31T02:07:33.881">
    <pc:sldMkLst xmlns:pc="http://schemas.microsoft.com/office/powerpoint/2013/main/command">
      <pc:docMk/>
      <pc:sldMk cId="3251221544" sldId="376"/>
    </pc:sldMkLst>
    <p188:txBody>
      <a:bodyPr/>
      <a:lstStyle/>
      <a:p>
        <a:r>
          <a:rPr lang="en-AU"/>
          <a:t>[@YiSiang], I've made some suggestions on this slide see what you think. It would be good to take a min up front to outline the objective/scope of engagement and mention process/housekeeping. I'm happy to do this if you agree with the approach. I'd be grateful for your review and input on the objective!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4AEE1-03D0-4C34-843C-53D113107C24}" type="doc">
      <dgm:prSet loTypeId="urn:microsoft.com/office/officeart/2005/8/layout/hProcess11" loCatId="process" qsTypeId="urn:microsoft.com/office/officeart/2005/8/quickstyle/simple1" qsCatId="simple" csTypeId="urn:microsoft.com/office/officeart/2005/8/colors/accent1_2" csCatId="accent1" phldr="1"/>
      <dgm:spPr/>
    </dgm:pt>
    <dgm:pt modelId="{4065EC8E-36BE-41CC-82A4-70E5680C396E}">
      <dgm:prSet phldrT="[Text]"/>
      <dgm:spPr/>
      <dgm:t>
        <a:bodyPr/>
        <a:lstStyle/>
        <a:p>
          <a:r>
            <a:rPr lang="en-AU" b="1"/>
            <a:t>14 July 2023 </a:t>
          </a:r>
          <a:br>
            <a:rPr lang="en-AU" b="1"/>
          </a:br>
          <a:r>
            <a:rPr lang="en-AU"/>
            <a:t>Project Specification Consultation Report (PSCR) &amp; Request of Information (RFI) published</a:t>
          </a:r>
        </a:p>
      </dgm:t>
    </dgm:pt>
    <dgm:pt modelId="{21ADBECE-F130-4EFB-A398-44E96342FB59}" type="parTrans" cxnId="{F4B30468-FE33-45A4-AE58-A4029CC3EC42}">
      <dgm:prSet/>
      <dgm:spPr/>
      <dgm:t>
        <a:bodyPr/>
        <a:lstStyle/>
        <a:p>
          <a:endParaRPr lang="en-AU"/>
        </a:p>
      </dgm:t>
    </dgm:pt>
    <dgm:pt modelId="{60EBB002-3D2B-4DC7-A7E2-10B3904B69F4}" type="sibTrans" cxnId="{F4B30468-FE33-45A4-AE58-A4029CC3EC42}">
      <dgm:prSet/>
      <dgm:spPr/>
      <dgm:t>
        <a:bodyPr/>
        <a:lstStyle/>
        <a:p>
          <a:endParaRPr lang="en-AU"/>
        </a:p>
      </dgm:t>
    </dgm:pt>
    <dgm:pt modelId="{14BC9E4B-D7BC-4381-8582-031D6FBAFDA9}">
      <dgm:prSet phldrT="[Text]"/>
      <dgm:spPr/>
      <dgm:t>
        <a:bodyPr/>
        <a:lstStyle/>
        <a:p>
          <a:r>
            <a:rPr lang="en-AU" b="1"/>
            <a:t>6 October 2023 </a:t>
          </a:r>
          <a:br>
            <a:rPr lang="en-AU" b="1"/>
          </a:br>
          <a:r>
            <a:rPr lang="en-AU"/>
            <a:t>PSCR &amp; RFI submissions closes</a:t>
          </a:r>
        </a:p>
      </dgm:t>
    </dgm:pt>
    <dgm:pt modelId="{C1BDABAC-1C70-4771-9FD4-428725D753EE}" type="parTrans" cxnId="{AEB5512C-004F-419A-ADFA-605306B72500}">
      <dgm:prSet/>
      <dgm:spPr/>
      <dgm:t>
        <a:bodyPr/>
        <a:lstStyle/>
        <a:p>
          <a:endParaRPr lang="en-AU"/>
        </a:p>
      </dgm:t>
    </dgm:pt>
    <dgm:pt modelId="{990C3727-CF7B-480C-9EF9-F41A263F9C3F}" type="sibTrans" cxnId="{AEB5512C-004F-419A-ADFA-605306B72500}">
      <dgm:prSet/>
      <dgm:spPr/>
      <dgm:t>
        <a:bodyPr/>
        <a:lstStyle/>
        <a:p>
          <a:endParaRPr lang="en-AU"/>
        </a:p>
      </dgm:t>
    </dgm:pt>
    <dgm:pt modelId="{91AF2CD7-460F-4525-8C87-83BBA3A27BD7}">
      <dgm:prSet phldrT="[Text]"/>
      <dgm:spPr/>
      <dgm:t>
        <a:bodyPr/>
        <a:lstStyle/>
        <a:p>
          <a:r>
            <a:rPr lang="en-AU" b="1"/>
            <a:t>Early 2024 </a:t>
          </a:r>
          <a:br>
            <a:rPr lang="en-AU" b="1"/>
          </a:br>
          <a:r>
            <a:rPr lang="en-AU" b="0"/>
            <a:t>Project Assessment Draft Report (PADR</a:t>
          </a:r>
          <a:r>
            <a:rPr lang="en-AU"/>
            <a:t>) expected release</a:t>
          </a:r>
        </a:p>
      </dgm:t>
    </dgm:pt>
    <dgm:pt modelId="{21B67413-1A22-46B2-937D-704E57117FD4}" type="parTrans" cxnId="{07CC3F7C-5668-48B1-A948-13DD32E5BE08}">
      <dgm:prSet/>
      <dgm:spPr/>
      <dgm:t>
        <a:bodyPr/>
        <a:lstStyle/>
        <a:p>
          <a:endParaRPr lang="en-AU"/>
        </a:p>
      </dgm:t>
    </dgm:pt>
    <dgm:pt modelId="{505E813F-ADCE-43BA-B08B-DC3FB3ED4CBA}" type="sibTrans" cxnId="{07CC3F7C-5668-48B1-A948-13DD32E5BE08}">
      <dgm:prSet/>
      <dgm:spPr/>
      <dgm:t>
        <a:bodyPr/>
        <a:lstStyle/>
        <a:p>
          <a:endParaRPr lang="en-AU"/>
        </a:p>
      </dgm:t>
    </dgm:pt>
    <dgm:pt modelId="{34D7812A-FF9A-4996-AF45-83FC00392668}">
      <dgm:prSet phldrT="[Text]"/>
      <dgm:spPr/>
      <dgm:t>
        <a:bodyPr/>
        <a:lstStyle/>
        <a:p>
          <a:r>
            <a:rPr lang="en-AU" b="1"/>
            <a:t>Mid 2024 </a:t>
          </a:r>
          <a:br>
            <a:rPr lang="en-AU" b="1"/>
          </a:br>
          <a:r>
            <a:rPr lang="en-AU" b="0"/>
            <a:t>Project Assessment Conclusions Report (PACR) expected </a:t>
          </a:r>
          <a:r>
            <a:rPr lang="en-AU"/>
            <a:t>release</a:t>
          </a:r>
        </a:p>
      </dgm:t>
    </dgm:pt>
    <dgm:pt modelId="{19D0D970-0083-470C-A36B-AFFB55803F7B}" type="parTrans" cxnId="{4FC487C7-3E0C-4F6C-B463-2EB1D887EB30}">
      <dgm:prSet/>
      <dgm:spPr/>
      <dgm:t>
        <a:bodyPr/>
        <a:lstStyle/>
        <a:p>
          <a:endParaRPr lang="en-AU"/>
        </a:p>
      </dgm:t>
    </dgm:pt>
    <dgm:pt modelId="{F8A1548B-B4B6-4DE1-B9D5-AE44AB51DFF8}" type="sibTrans" cxnId="{4FC487C7-3E0C-4F6C-B463-2EB1D887EB30}">
      <dgm:prSet/>
      <dgm:spPr/>
      <dgm:t>
        <a:bodyPr/>
        <a:lstStyle/>
        <a:p>
          <a:endParaRPr lang="en-AU"/>
        </a:p>
      </dgm:t>
    </dgm:pt>
    <dgm:pt modelId="{EEFB3D40-FAF6-40BB-AB9D-FC97C190C663}">
      <dgm:prSet phldrT="[Text]"/>
      <dgm:spPr/>
      <dgm:t>
        <a:bodyPr/>
        <a:lstStyle/>
        <a:p>
          <a:r>
            <a:rPr lang="en-AU" b="1"/>
            <a:t>Late 2024 </a:t>
          </a:r>
          <a:br>
            <a:rPr lang="en-AU" b="1"/>
          </a:br>
          <a:r>
            <a:rPr lang="en-AU"/>
            <a:t>System Strength Services contracts established</a:t>
          </a:r>
        </a:p>
      </dgm:t>
    </dgm:pt>
    <dgm:pt modelId="{D054FB36-7B12-4978-A0D8-A2DA3087DFE5}" type="parTrans" cxnId="{709F2BDA-9239-44D8-AF69-52A13D3BDA50}">
      <dgm:prSet/>
      <dgm:spPr/>
      <dgm:t>
        <a:bodyPr/>
        <a:lstStyle/>
        <a:p>
          <a:endParaRPr lang="en-AU"/>
        </a:p>
      </dgm:t>
    </dgm:pt>
    <dgm:pt modelId="{854C73D6-E220-4758-BF27-25F2162D3531}" type="sibTrans" cxnId="{709F2BDA-9239-44D8-AF69-52A13D3BDA50}">
      <dgm:prSet/>
      <dgm:spPr/>
      <dgm:t>
        <a:bodyPr/>
        <a:lstStyle/>
        <a:p>
          <a:endParaRPr lang="en-AU"/>
        </a:p>
      </dgm:t>
    </dgm:pt>
    <dgm:pt modelId="{E59080D7-137B-49DE-AFA8-98305297D0D6}">
      <dgm:prSet phldrT="[Text]"/>
      <dgm:spPr/>
      <dgm:t>
        <a:bodyPr/>
        <a:lstStyle/>
        <a:p>
          <a:r>
            <a:rPr lang="en-AU" b="1"/>
            <a:t>2 December 2025 </a:t>
          </a:r>
          <a:br>
            <a:rPr lang="en-AU" b="1"/>
          </a:br>
          <a:r>
            <a:rPr lang="en-AU"/>
            <a:t>System Strength obligation commences</a:t>
          </a:r>
        </a:p>
      </dgm:t>
    </dgm:pt>
    <dgm:pt modelId="{2BAAFBB0-8241-49EE-91D7-4A3380284DB6}" type="parTrans" cxnId="{A37843B5-710E-4315-B998-2C16C495FEB7}">
      <dgm:prSet/>
      <dgm:spPr/>
      <dgm:t>
        <a:bodyPr/>
        <a:lstStyle/>
        <a:p>
          <a:endParaRPr lang="en-AU"/>
        </a:p>
      </dgm:t>
    </dgm:pt>
    <dgm:pt modelId="{2E9BE41A-0735-4C97-AA46-187E6F850FF7}" type="sibTrans" cxnId="{A37843B5-710E-4315-B998-2C16C495FEB7}">
      <dgm:prSet/>
      <dgm:spPr/>
      <dgm:t>
        <a:bodyPr/>
        <a:lstStyle/>
        <a:p>
          <a:endParaRPr lang="en-AU"/>
        </a:p>
      </dgm:t>
    </dgm:pt>
    <dgm:pt modelId="{191CEB32-41FD-4F2F-970C-357F04C1129A}" type="pres">
      <dgm:prSet presAssocID="{4434AEE1-03D0-4C34-843C-53D113107C24}" presName="Name0" presStyleCnt="0">
        <dgm:presLayoutVars>
          <dgm:dir/>
          <dgm:resizeHandles val="exact"/>
        </dgm:presLayoutVars>
      </dgm:prSet>
      <dgm:spPr/>
    </dgm:pt>
    <dgm:pt modelId="{6FF7C118-655A-4C59-AAEE-8239F8F51287}" type="pres">
      <dgm:prSet presAssocID="{4434AEE1-03D0-4C34-843C-53D113107C24}" presName="arrow" presStyleLbl="bgShp" presStyleIdx="0" presStyleCnt="1"/>
      <dgm:spPr/>
    </dgm:pt>
    <dgm:pt modelId="{2A4A6322-0F2A-4959-AF27-481B3AAE2D7B}" type="pres">
      <dgm:prSet presAssocID="{4434AEE1-03D0-4C34-843C-53D113107C24}" presName="points" presStyleCnt="0"/>
      <dgm:spPr/>
    </dgm:pt>
    <dgm:pt modelId="{996FCD40-A9E0-40EE-B6E4-D1B87531A14D}" type="pres">
      <dgm:prSet presAssocID="{4065EC8E-36BE-41CC-82A4-70E5680C396E}" presName="compositeA" presStyleCnt="0"/>
      <dgm:spPr/>
    </dgm:pt>
    <dgm:pt modelId="{104B5DD0-79F2-4E1F-B48C-5ABABFF22031}" type="pres">
      <dgm:prSet presAssocID="{4065EC8E-36BE-41CC-82A4-70E5680C396E}" presName="textA" presStyleLbl="revTx" presStyleIdx="0" presStyleCnt="6">
        <dgm:presLayoutVars>
          <dgm:bulletEnabled val="1"/>
        </dgm:presLayoutVars>
      </dgm:prSet>
      <dgm:spPr/>
    </dgm:pt>
    <dgm:pt modelId="{010F9975-CB6B-40DC-AC84-D684ABEAFBD7}" type="pres">
      <dgm:prSet presAssocID="{4065EC8E-36BE-41CC-82A4-70E5680C396E}" presName="circleA" presStyleLbl="node1" presStyleIdx="0" presStyleCnt="6"/>
      <dgm:spPr/>
    </dgm:pt>
    <dgm:pt modelId="{C047F033-DADF-4E56-9C0F-6F3079A92EDA}" type="pres">
      <dgm:prSet presAssocID="{4065EC8E-36BE-41CC-82A4-70E5680C396E}" presName="spaceA" presStyleCnt="0"/>
      <dgm:spPr/>
    </dgm:pt>
    <dgm:pt modelId="{851344D3-CF26-48F2-941A-39B382322655}" type="pres">
      <dgm:prSet presAssocID="{60EBB002-3D2B-4DC7-A7E2-10B3904B69F4}" presName="space" presStyleCnt="0"/>
      <dgm:spPr/>
    </dgm:pt>
    <dgm:pt modelId="{BF295EB7-E689-4967-9E06-75CCB0F93E34}" type="pres">
      <dgm:prSet presAssocID="{14BC9E4B-D7BC-4381-8582-031D6FBAFDA9}" presName="compositeB" presStyleCnt="0"/>
      <dgm:spPr/>
    </dgm:pt>
    <dgm:pt modelId="{3C6AFB98-298C-4847-AA7A-2AAA5C119B02}" type="pres">
      <dgm:prSet presAssocID="{14BC9E4B-D7BC-4381-8582-031D6FBAFDA9}" presName="textB" presStyleLbl="revTx" presStyleIdx="1" presStyleCnt="6">
        <dgm:presLayoutVars>
          <dgm:bulletEnabled val="1"/>
        </dgm:presLayoutVars>
      </dgm:prSet>
      <dgm:spPr/>
    </dgm:pt>
    <dgm:pt modelId="{AF6FB136-C86D-475C-9E98-FD80F3891694}" type="pres">
      <dgm:prSet presAssocID="{14BC9E4B-D7BC-4381-8582-031D6FBAFDA9}" presName="circleB" presStyleLbl="node1" presStyleIdx="1" presStyleCnt="6"/>
      <dgm:spPr/>
    </dgm:pt>
    <dgm:pt modelId="{F283093D-6AB1-4C36-85CC-18DC3B3A2F05}" type="pres">
      <dgm:prSet presAssocID="{14BC9E4B-D7BC-4381-8582-031D6FBAFDA9}" presName="spaceB" presStyleCnt="0"/>
      <dgm:spPr/>
    </dgm:pt>
    <dgm:pt modelId="{A12CCD97-D747-493E-BDF6-620A118F0889}" type="pres">
      <dgm:prSet presAssocID="{990C3727-CF7B-480C-9EF9-F41A263F9C3F}" presName="space" presStyleCnt="0"/>
      <dgm:spPr/>
    </dgm:pt>
    <dgm:pt modelId="{C534BA18-5E26-4BDC-8B94-C83E05EE29A5}" type="pres">
      <dgm:prSet presAssocID="{91AF2CD7-460F-4525-8C87-83BBA3A27BD7}" presName="compositeA" presStyleCnt="0"/>
      <dgm:spPr/>
    </dgm:pt>
    <dgm:pt modelId="{25AE90F8-97C5-4D29-B358-245A2164F1E3}" type="pres">
      <dgm:prSet presAssocID="{91AF2CD7-460F-4525-8C87-83BBA3A27BD7}" presName="textA" presStyleLbl="revTx" presStyleIdx="2" presStyleCnt="6">
        <dgm:presLayoutVars>
          <dgm:bulletEnabled val="1"/>
        </dgm:presLayoutVars>
      </dgm:prSet>
      <dgm:spPr/>
    </dgm:pt>
    <dgm:pt modelId="{58B9E0D2-A3AB-4105-82DD-3D48F15BA82D}" type="pres">
      <dgm:prSet presAssocID="{91AF2CD7-460F-4525-8C87-83BBA3A27BD7}" presName="circleA" presStyleLbl="node1" presStyleIdx="2" presStyleCnt="6"/>
      <dgm:spPr/>
    </dgm:pt>
    <dgm:pt modelId="{02C9F96A-4B5A-4EE6-9B53-83516E25CF56}" type="pres">
      <dgm:prSet presAssocID="{91AF2CD7-460F-4525-8C87-83BBA3A27BD7}" presName="spaceA" presStyleCnt="0"/>
      <dgm:spPr/>
    </dgm:pt>
    <dgm:pt modelId="{A49A4020-935C-40AA-86B6-73A26699D1E0}" type="pres">
      <dgm:prSet presAssocID="{505E813F-ADCE-43BA-B08B-DC3FB3ED4CBA}" presName="space" presStyleCnt="0"/>
      <dgm:spPr/>
    </dgm:pt>
    <dgm:pt modelId="{B4E88EE1-A034-4FAC-B503-D9820414BAE4}" type="pres">
      <dgm:prSet presAssocID="{34D7812A-FF9A-4996-AF45-83FC00392668}" presName="compositeB" presStyleCnt="0"/>
      <dgm:spPr/>
    </dgm:pt>
    <dgm:pt modelId="{B18930E6-710A-4DFE-9242-D33404601EAD}" type="pres">
      <dgm:prSet presAssocID="{34D7812A-FF9A-4996-AF45-83FC00392668}" presName="textB" presStyleLbl="revTx" presStyleIdx="3" presStyleCnt="6">
        <dgm:presLayoutVars>
          <dgm:bulletEnabled val="1"/>
        </dgm:presLayoutVars>
      </dgm:prSet>
      <dgm:spPr/>
    </dgm:pt>
    <dgm:pt modelId="{C9C085F1-CE92-45BE-AB2E-5C827FCAF9BD}" type="pres">
      <dgm:prSet presAssocID="{34D7812A-FF9A-4996-AF45-83FC00392668}" presName="circleB" presStyleLbl="node1" presStyleIdx="3" presStyleCnt="6"/>
      <dgm:spPr/>
    </dgm:pt>
    <dgm:pt modelId="{19DC5F99-FF7D-40D7-BCFD-1AEA6CCB1F69}" type="pres">
      <dgm:prSet presAssocID="{34D7812A-FF9A-4996-AF45-83FC00392668}" presName="spaceB" presStyleCnt="0"/>
      <dgm:spPr/>
    </dgm:pt>
    <dgm:pt modelId="{F866DA03-C22C-404B-8643-E9C03C1B6878}" type="pres">
      <dgm:prSet presAssocID="{F8A1548B-B4B6-4DE1-B9D5-AE44AB51DFF8}" presName="space" presStyleCnt="0"/>
      <dgm:spPr/>
    </dgm:pt>
    <dgm:pt modelId="{7DAEFD94-0370-453C-928D-7F600473A57D}" type="pres">
      <dgm:prSet presAssocID="{EEFB3D40-FAF6-40BB-AB9D-FC97C190C663}" presName="compositeA" presStyleCnt="0"/>
      <dgm:spPr/>
    </dgm:pt>
    <dgm:pt modelId="{5A1F8391-81AD-47DD-A458-6CF6778BB770}" type="pres">
      <dgm:prSet presAssocID="{EEFB3D40-FAF6-40BB-AB9D-FC97C190C663}" presName="textA" presStyleLbl="revTx" presStyleIdx="4" presStyleCnt="6">
        <dgm:presLayoutVars>
          <dgm:bulletEnabled val="1"/>
        </dgm:presLayoutVars>
      </dgm:prSet>
      <dgm:spPr/>
    </dgm:pt>
    <dgm:pt modelId="{CB93BD02-8D3A-40EF-92B3-F8EEB80C89C2}" type="pres">
      <dgm:prSet presAssocID="{EEFB3D40-FAF6-40BB-AB9D-FC97C190C663}" presName="circleA" presStyleLbl="node1" presStyleIdx="4" presStyleCnt="6"/>
      <dgm:spPr/>
    </dgm:pt>
    <dgm:pt modelId="{F30E4FC7-7B2D-4A04-A063-9260808879ED}" type="pres">
      <dgm:prSet presAssocID="{EEFB3D40-FAF6-40BB-AB9D-FC97C190C663}" presName="spaceA" presStyleCnt="0"/>
      <dgm:spPr/>
    </dgm:pt>
    <dgm:pt modelId="{DA0542F0-8008-46BB-A028-FB45175F891C}" type="pres">
      <dgm:prSet presAssocID="{854C73D6-E220-4758-BF27-25F2162D3531}" presName="space" presStyleCnt="0"/>
      <dgm:spPr/>
    </dgm:pt>
    <dgm:pt modelId="{1198E6CB-EDE3-4FD7-9FB4-7C5442CC1274}" type="pres">
      <dgm:prSet presAssocID="{E59080D7-137B-49DE-AFA8-98305297D0D6}" presName="compositeB" presStyleCnt="0"/>
      <dgm:spPr/>
    </dgm:pt>
    <dgm:pt modelId="{03F5918B-3A6A-4952-8D4D-E4F711F6CBA2}" type="pres">
      <dgm:prSet presAssocID="{E59080D7-137B-49DE-AFA8-98305297D0D6}" presName="textB" presStyleLbl="revTx" presStyleIdx="5" presStyleCnt="6">
        <dgm:presLayoutVars>
          <dgm:bulletEnabled val="1"/>
        </dgm:presLayoutVars>
      </dgm:prSet>
      <dgm:spPr/>
    </dgm:pt>
    <dgm:pt modelId="{C9A6D88A-9C61-4721-83EE-23A8C814FE6F}" type="pres">
      <dgm:prSet presAssocID="{E59080D7-137B-49DE-AFA8-98305297D0D6}" presName="circleB" presStyleLbl="node1" presStyleIdx="5" presStyleCnt="6"/>
      <dgm:spPr/>
    </dgm:pt>
    <dgm:pt modelId="{95C918B7-3609-4F3B-A818-635F8790BCE1}" type="pres">
      <dgm:prSet presAssocID="{E59080D7-137B-49DE-AFA8-98305297D0D6}" presName="spaceB" presStyleCnt="0"/>
      <dgm:spPr/>
    </dgm:pt>
  </dgm:ptLst>
  <dgm:cxnLst>
    <dgm:cxn modelId="{BF3FA607-BD7F-4581-B7B0-D3DB23B1734B}" type="presOf" srcId="{EEFB3D40-FAF6-40BB-AB9D-FC97C190C663}" destId="{5A1F8391-81AD-47DD-A458-6CF6778BB770}" srcOrd="0" destOrd="0" presId="urn:microsoft.com/office/officeart/2005/8/layout/hProcess11"/>
    <dgm:cxn modelId="{AEB5512C-004F-419A-ADFA-605306B72500}" srcId="{4434AEE1-03D0-4C34-843C-53D113107C24}" destId="{14BC9E4B-D7BC-4381-8582-031D6FBAFDA9}" srcOrd="1" destOrd="0" parTransId="{C1BDABAC-1C70-4771-9FD4-428725D753EE}" sibTransId="{990C3727-CF7B-480C-9EF9-F41A263F9C3F}"/>
    <dgm:cxn modelId="{5BDA9738-8C39-421C-AC7C-2BA58C4EB9F5}" type="presOf" srcId="{91AF2CD7-460F-4525-8C87-83BBA3A27BD7}" destId="{25AE90F8-97C5-4D29-B358-245A2164F1E3}" srcOrd="0" destOrd="0" presId="urn:microsoft.com/office/officeart/2005/8/layout/hProcess11"/>
    <dgm:cxn modelId="{F4B30468-FE33-45A4-AE58-A4029CC3EC42}" srcId="{4434AEE1-03D0-4C34-843C-53D113107C24}" destId="{4065EC8E-36BE-41CC-82A4-70E5680C396E}" srcOrd="0" destOrd="0" parTransId="{21ADBECE-F130-4EFB-A398-44E96342FB59}" sibTransId="{60EBB002-3D2B-4DC7-A7E2-10B3904B69F4}"/>
    <dgm:cxn modelId="{3781DE74-7398-4AF6-ABDB-24D75CCB718C}" type="presOf" srcId="{34D7812A-FF9A-4996-AF45-83FC00392668}" destId="{B18930E6-710A-4DFE-9242-D33404601EAD}" srcOrd="0" destOrd="0" presId="urn:microsoft.com/office/officeart/2005/8/layout/hProcess11"/>
    <dgm:cxn modelId="{07CC3F7C-5668-48B1-A948-13DD32E5BE08}" srcId="{4434AEE1-03D0-4C34-843C-53D113107C24}" destId="{91AF2CD7-460F-4525-8C87-83BBA3A27BD7}" srcOrd="2" destOrd="0" parTransId="{21B67413-1A22-46B2-937D-704E57117FD4}" sibTransId="{505E813F-ADCE-43BA-B08B-DC3FB3ED4CBA}"/>
    <dgm:cxn modelId="{85C6FC7C-F316-4270-8E1A-EBFBDA2D3973}" type="presOf" srcId="{4434AEE1-03D0-4C34-843C-53D113107C24}" destId="{191CEB32-41FD-4F2F-970C-357F04C1129A}" srcOrd="0" destOrd="0" presId="urn:microsoft.com/office/officeart/2005/8/layout/hProcess11"/>
    <dgm:cxn modelId="{A37843B5-710E-4315-B998-2C16C495FEB7}" srcId="{4434AEE1-03D0-4C34-843C-53D113107C24}" destId="{E59080D7-137B-49DE-AFA8-98305297D0D6}" srcOrd="5" destOrd="0" parTransId="{2BAAFBB0-8241-49EE-91D7-4A3380284DB6}" sibTransId="{2E9BE41A-0735-4C97-AA46-187E6F850FF7}"/>
    <dgm:cxn modelId="{4FC487C7-3E0C-4F6C-B463-2EB1D887EB30}" srcId="{4434AEE1-03D0-4C34-843C-53D113107C24}" destId="{34D7812A-FF9A-4996-AF45-83FC00392668}" srcOrd="3" destOrd="0" parTransId="{19D0D970-0083-470C-A36B-AFFB55803F7B}" sibTransId="{F8A1548B-B4B6-4DE1-B9D5-AE44AB51DFF8}"/>
    <dgm:cxn modelId="{D7EAFED5-7219-4C64-BB19-61CBFC886C1B}" type="presOf" srcId="{E59080D7-137B-49DE-AFA8-98305297D0D6}" destId="{03F5918B-3A6A-4952-8D4D-E4F711F6CBA2}" srcOrd="0" destOrd="0" presId="urn:microsoft.com/office/officeart/2005/8/layout/hProcess11"/>
    <dgm:cxn modelId="{709F2BDA-9239-44D8-AF69-52A13D3BDA50}" srcId="{4434AEE1-03D0-4C34-843C-53D113107C24}" destId="{EEFB3D40-FAF6-40BB-AB9D-FC97C190C663}" srcOrd="4" destOrd="0" parTransId="{D054FB36-7B12-4978-A0D8-A2DA3087DFE5}" sibTransId="{854C73D6-E220-4758-BF27-25F2162D3531}"/>
    <dgm:cxn modelId="{C935EDE2-AD09-4DE4-9BDA-B00CF2016363}" type="presOf" srcId="{14BC9E4B-D7BC-4381-8582-031D6FBAFDA9}" destId="{3C6AFB98-298C-4847-AA7A-2AAA5C119B02}" srcOrd="0" destOrd="0" presId="urn:microsoft.com/office/officeart/2005/8/layout/hProcess11"/>
    <dgm:cxn modelId="{0896D8EB-D6A1-41BA-BEF1-4E8010E8D962}" type="presOf" srcId="{4065EC8E-36BE-41CC-82A4-70E5680C396E}" destId="{104B5DD0-79F2-4E1F-B48C-5ABABFF22031}" srcOrd="0" destOrd="0" presId="urn:microsoft.com/office/officeart/2005/8/layout/hProcess11"/>
    <dgm:cxn modelId="{EF89089B-F9DD-42BB-80CD-8E725671DA9A}" type="presParOf" srcId="{191CEB32-41FD-4F2F-970C-357F04C1129A}" destId="{6FF7C118-655A-4C59-AAEE-8239F8F51287}" srcOrd="0" destOrd="0" presId="urn:microsoft.com/office/officeart/2005/8/layout/hProcess11"/>
    <dgm:cxn modelId="{D209C111-35E1-48EA-938B-77028C2ADBD8}" type="presParOf" srcId="{191CEB32-41FD-4F2F-970C-357F04C1129A}" destId="{2A4A6322-0F2A-4959-AF27-481B3AAE2D7B}" srcOrd="1" destOrd="0" presId="urn:microsoft.com/office/officeart/2005/8/layout/hProcess11"/>
    <dgm:cxn modelId="{8C27F470-99FB-4FD8-99AB-5A68272D2441}" type="presParOf" srcId="{2A4A6322-0F2A-4959-AF27-481B3AAE2D7B}" destId="{996FCD40-A9E0-40EE-B6E4-D1B87531A14D}" srcOrd="0" destOrd="0" presId="urn:microsoft.com/office/officeart/2005/8/layout/hProcess11"/>
    <dgm:cxn modelId="{0CB55299-9D3E-445E-9B98-3CF225EF7670}" type="presParOf" srcId="{996FCD40-A9E0-40EE-B6E4-D1B87531A14D}" destId="{104B5DD0-79F2-4E1F-B48C-5ABABFF22031}" srcOrd="0" destOrd="0" presId="urn:microsoft.com/office/officeart/2005/8/layout/hProcess11"/>
    <dgm:cxn modelId="{31DE5092-1D92-49CE-A79D-9ABF7E616715}" type="presParOf" srcId="{996FCD40-A9E0-40EE-B6E4-D1B87531A14D}" destId="{010F9975-CB6B-40DC-AC84-D684ABEAFBD7}" srcOrd="1" destOrd="0" presId="urn:microsoft.com/office/officeart/2005/8/layout/hProcess11"/>
    <dgm:cxn modelId="{927737A5-C582-44AD-A647-3C9B78DCA79D}" type="presParOf" srcId="{996FCD40-A9E0-40EE-B6E4-D1B87531A14D}" destId="{C047F033-DADF-4E56-9C0F-6F3079A92EDA}" srcOrd="2" destOrd="0" presId="urn:microsoft.com/office/officeart/2005/8/layout/hProcess11"/>
    <dgm:cxn modelId="{74DFA798-72E1-43AB-9ED7-2F2FC5DD9651}" type="presParOf" srcId="{2A4A6322-0F2A-4959-AF27-481B3AAE2D7B}" destId="{851344D3-CF26-48F2-941A-39B382322655}" srcOrd="1" destOrd="0" presId="urn:microsoft.com/office/officeart/2005/8/layout/hProcess11"/>
    <dgm:cxn modelId="{6051A917-9232-46B6-AFAF-81085F74F04D}" type="presParOf" srcId="{2A4A6322-0F2A-4959-AF27-481B3AAE2D7B}" destId="{BF295EB7-E689-4967-9E06-75CCB0F93E34}" srcOrd="2" destOrd="0" presId="urn:microsoft.com/office/officeart/2005/8/layout/hProcess11"/>
    <dgm:cxn modelId="{457F22AE-3A6D-45E8-9AA5-33D8B1B78A77}" type="presParOf" srcId="{BF295EB7-E689-4967-9E06-75CCB0F93E34}" destId="{3C6AFB98-298C-4847-AA7A-2AAA5C119B02}" srcOrd="0" destOrd="0" presId="urn:microsoft.com/office/officeart/2005/8/layout/hProcess11"/>
    <dgm:cxn modelId="{35960B91-5EC4-4A3B-A6BE-59B26A7BD001}" type="presParOf" srcId="{BF295EB7-E689-4967-9E06-75CCB0F93E34}" destId="{AF6FB136-C86D-475C-9E98-FD80F3891694}" srcOrd="1" destOrd="0" presId="urn:microsoft.com/office/officeart/2005/8/layout/hProcess11"/>
    <dgm:cxn modelId="{E4D0C090-7698-4055-ABF7-1B6524A5F7AA}" type="presParOf" srcId="{BF295EB7-E689-4967-9E06-75CCB0F93E34}" destId="{F283093D-6AB1-4C36-85CC-18DC3B3A2F05}" srcOrd="2" destOrd="0" presId="urn:microsoft.com/office/officeart/2005/8/layout/hProcess11"/>
    <dgm:cxn modelId="{9E617B26-9BEF-470A-A482-F7E2C566842F}" type="presParOf" srcId="{2A4A6322-0F2A-4959-AF27-481B3AAE2D7B}" destId="{A12CCD97-D747-493E-BDF6-620A118F0889}" srcOrd="3" destOrd="0" presId="urn:microsoft.com/office/officeart/2005/8/layout/hProcess11"/>
    <dgm:cxn modelId="{E2644345-FC19-49FC-BE0F-0824DB1C331B}" type="presParOf" srcId="{2A4A6322-0F2A-4959-AF27-481B3AAE2D7B}" destId="{C534BA18-5E26-4BDC-8B94-C83E05EE29A5}" srcOrd="4" destOrd="0" presId="urn:microsoft.com/office/officeart/2005/8/layout/hProcess11"/>
    <dgm:cxn modelId="{F2940FAE-431E-4F7A-A87D-1A43EDAE7815}" type="presParOf" srcId="{C534BA18-5E26-4BDC-8B94-C83E05EE29A5}" destId="{25AE90F8-97C5-4D29-B358-245A2164F1E3}" srcOrd="0" destOrd="0" presId="urn:microsoft.com/office/officeart/2005/8/layout/hProcess11"/>
    <dgm:cxn modelId="{9E6EF766-7A04-4D0E-B60A-C587B3D44C73}" type="presParOf" srcId="{C534BA18-5E26-4BDC-8B94-C83E05EE29A5}" destId="{58B9E0D2-A3AB-4105-82DD-3D48F15BA82D}" srcOrd="1" destOrd="0" presId="urn:microsoft.com/office/officeart/2005/8/layout/hProcess11"/>
    <dgm:cxn modelId="{E0F5C025-9CB7-4AAC-BB0D-E73A5CADDEE6}" type="presParOf" srcId="{C534BA18-5E26-4BDC-8B94-C83E05EE29A5}" destId="{02C9F96A-4B5A-4EE6-9B53-83516E25CF56}" srcOrd="2" destOrd="0" presId="urn:microsoft.com/office/officeart/2005/8/layout/hProcess11"/>
    <dgm:cxn modelId="{5012F83C-8A9C-4A3C-8750-4F63E71D9552}" type="presParOf" srcId="{2A4A6322-0F2A-4959-AF27-481B3AAE2D7B}" destId="{A49A4020-935C-40AA-86B6-73A26699D1E0}" srcOrd="5" destOrd="0" presId="urn:microsoft.com/office/officeart/2005/8/layout/hProcess11"/>
    <dgm:cxn modelId="{BC5D0EAE-34C5-491F-A2F2-2932E76C8584}" type="presParOf" srcId="{2A4A6322-0F2A-4959-AF27-481B3AAE2D7B}" destId="{B4E88EE1-A034-4FAC-B503-D9820414BAE4}" srcOrd="6" destOrd="0" presId="urn:microsoft.com/office/officeart/2005/8/layout/hProcess11"/>
    <dgm:cxn modelId="{65B14C00-01BA-44A1-8E8D-D8B1AEF6AAA6}" type="presParOf" srcId="{B4E88EE1-A034-4FAC-B503-D9820414BAE4}" destId="{B18930E6-710A-4DFE-9242-D33404601EAD}" srcOrd="0" destOrd="0" presId="urn:microsoft.com/office/officeart/2005/8/layout/hProcess11"/>
    <dgm:cxn modelId="{A75F8C01-5785-42B5-96BF-01170F700665}" type="presParOf" srcId="{B4E88EE1-A034-4FAC-B503-D9820414BAE4}" destId="{C9C085F1-CE92-45BE-AB2E-5C827FCAF9BD}" srcOrd="1" destOrd="0" presId="urn:microsoft.com/office/officeart/2005/8/layout/hProcess11"/>
    <dgm:cxn modelId="{3F666FBB-4A4C-47C7-A5AE-C5AE5C2341E0}" type="presParOf" srcId="{B4E88EE1-A034-4FAC-B503-D9820414BAE4}" destId="{19DC5F99-FF7D-40D7-BCFD-1AEA6CCB1F69}" srcOrd="2" destOrd="0" presId="urn:microsoft.com/office/officeart/2005/8/layout/hProcess11"/>
    <dgm:cxn modelId="{A6C3D4BE-2402-4427-9AF6-216CA8DB2271}" type="presParOf" srcId="{2A4A6322-0F2A-4959-AF27-481B3AAE2D7B}" destId="{F866DA03-C22C-404B-8643-E9C03C1B6878}" srcOrd="7" destOrd="0" presId="urn:microsoft.com/office/officeart/2005/8/layout/hProcess11"/>
    <dgm:cxn modelId="{81AAA455-9623-4206-B659-CB234FF1BA98}" type="presParOf" srcId="{2A4A6322-0F2A-4959-AF27-481B3AAE2D7B}" destId="{7DAEFD94-0370-453C-928D-7F600473A57D}" srcOrd="8" destOrd="0" presId="urn:microsoft.com/office/officeart/2005/8/layout/hProcess11"/>
    <dgm:cxn modelId="{18A645D0-BE5C-43D3-B4C2-981D8BC034A9}" type="presParOf" srcId="{7DAEFD94-0370-453C-928D-7F600473A57D}" destId="{5A1F8391-81AD-47DD-A458-6CF6778BB770}" srcOrd="0" destOrd="0" presId="urn:microsoft.com/office/officeart/2005/8/layout/hProcess11"/>
    <dgm:cxn modelId="{27ADF9D5-3672-4ADE-8A7B-1E4C4D6E0B06}" type="presParOf" srcId="{7DAEFD94-0370-453C-928D-7F600473A57D}" destId="{CB93BD02-8D3A-40EF-92B3-F8EEB80C89C2}" srcOrd="1" destOrd="0" presId="urn:microsoft.com/office/officeart/2005/8/layout/hProcess11"/>
    <dgm:cxn modelId="{C73E5E6B-E5BA-4A48-BF97-524E7789A6B1}" type="presParOf" srcId="{7DAEFD94-0370-453C-928D-7F600473A57D}" destId="{F30E4FC7-7B2D-4A04-A063-9260808879ED}" srcOrd="2" destOrd="0" presId="urn:microsoft.com/office/officeart/2005/8/layout/hProcess11"/>
    <dgm:cxn modelId="{1915691A-EDCA-47BB-B81E-14B0AE68AFCC}" type="presParOf" srcId="{2A4A6322-0F2A-4959-AF27-481B3AAE2D7B}" destId="{DA0542F0-8008-46BB-A028-FB45175F891C}" srcOrd="9" destOrd="0" presId="urn:microsoft.com/office/officeart/2005/8/layout/hProcess11"/>
    <dgm:cxn modelId="{B53D41FC-FD78-4804-BD9A-5A7F60AA6A4C}" type="presParOf" srcId="{2A4A6322-0F2A-4959-AF27-481B3AAE2D7B}" destId="{1198E6CB-EDE3-4FD7-9FB4-7C5442CC1274}" srcOrd="10" destOrd="0" presId="urn:microsoft.com/office/officeart/2005/8/layout/hProcess11"/>
    <dgm:cxn modelId="{B4743D78-7F6E-441C-98CA-57D57CA758A4}" type="presParOf" srcId="{1198E6CB-EDE3-4FD7-9FB4-7C5442CC1274}" destId="{03F5918B-3A6A-4952-8D4D-E4F711F6CBA2}" srcOrd="0" destOrd="0" presId="urn:microsoft.com/office/officeart/2005/8/layout/hProcess11"/>
    <dgm:cxn modelId="{FE041AC9-7EDF-41DE-88A6-6A49BA445021}" type="presParOf" srcId="{1198E6CB-EDE3-4FD7-9FB4-7C5442CC1274}" destId="{C9A6D88A-9C61-4721-83EE-23A8C814FE6F}" srcOrd="1" destOrd="0" presId="urn:microsoft.com/office/officeart/2005/8/layout/hProcess11"/>
    <dgm:cxn modelId="{B5379DF3-CCE3-425D-BD43-FA8E2AFC2947}" type="presParOf" srcId="{1198E6CB-EDE3-4FD7-9FB4-7C5442CC1274}" destId="{95C918B7-3609-4F3B-A818-635F8790BCE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C118-655A-4C59-AAEE-8239F8F51287}">
      <dsp:nvSpPr>
        <dsp:cNvPr id="0" name=""/>
        <dsp:cNvSpPr/>
      </dsp:nvSpPr>
      <dsp:spPr>
        <a:xfrm>
          <a:off x="0" y="1225867"/>
          <a:ext cx="10726737" cy="16344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B5DD0-79F2-4E1F-B48C-5ABABFF22031}">
      <dsp:nvSpPr>
        <dsp:cNvPr id="0" name=""/>
        <dsp:cNvSpPr/>
      </dsp:nvSpPr>
      <dsp:spPr>
        <a:xfrm>
          <a:off x="2651" y="0"/>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AU" sz="1300" b="1" kern="1200"/>
            <a:t>14 July 2023 </a:t>
          </a:r>
          <a:br>
            <a:rPr lang="en-AU" sz="1300" b="1" kern="1200"/>
          </a:br>
          <a:r>
            <a:rPr lang="en-AU" sz="1300" kern="1200"/>
            <a:t>Project Specification Consultation Report (PSCR) &amp; Request of Information (RFI) published</a:t>
          </a:r>
        </a:p>
      </dsp:txBody>
      <dsp:txXfrm>
        <a:off x="2651" y="0"/>
        <a:ext cx="1543801" cy="1634490"/>
      </dsp:txXfrm>
    </dsp:sp>
    <dsp:sp modelId="{010F9975-CB6B-40DC-AC84-D684ABEAFBD7}">
      <dsp:nvSpPr>
        <dsp:cNvPr id="0" name=""/>
        <dsp:cNvSpPr/>
      </dsp:nvSpPr>
      <dsp:spPr>
        <a:xfrm>
          <a:off x="570241"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AFB98-298C-4847-AA7A-2AAA5C119B02}">
      <dsp:nvSpPr>
        <dsp:cNvPr id="0" name=""/>
        <dsp:cNvSpPr/>
      </dsp:nvSpPr>
      <dsp:spPr>
        <a:xfrm>
          <a:off x="1623643" y="2451734"/>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AU" sz="1300" b="1" kern="1200"/>
            <a:t>6 October 2023 </a:t>
          </a:r>
          <a:br>
            <a:rPr lang="en-AU" sz="1300" b="1" kern="1200"/>
          </a:br>
          <a:r>
            <a:rPr lang="en-AU" sz="1300" kern="1200"/>
            <a:t>PSCR &amp; RFI submissions closes</a:t>
          </a:r>
        </a:p>
      </dsp:txBody>
      <dsp:txXfrm>
        <a:off x="1623643" y="2451734"/>
        <a:ext cx="1543801" cy="1634490"/>
      </dsp:txXfrm>
    </dsp:sp>
    <dsp:sp modelId="{AF6FB136-C86D-475C-9E98-FD80F3891694}">
      <dsp:nvSpPr>
        <dsp:cNvPr id="0" name=""/>
        <dsp:cNvSpPr/>
      </dsp:nvSpPr>
      <dsp:spPr>
        <a:xfrm>
          <a:off x="2191232"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E90F8-97C5-4D29-B358-245A2164F1E3}">
      <dsp:nvSpPr>
        <dsp:cNvPr id="0" name=""/>
        <dsp:cNvSpPr/>
      </dsp:nvSpPr>
      <dsp:spPr>
        <a:xfrm>
          <a:off x="3244634" y="0"/>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AU" sz="1300" b="1" kern="1200"/>
            <a:t>Early 2024 </a:t>
          </a:r>
          <a:br>
            <a:rPr lang="en-AU" sz="1300" b="1" kern="1200"/>
          </a:br>
          <a:r>
            <a:rPr lang="en-AU" sz="1300" b="0" kern="1200"/>
            <a:t>Project Assessment Draft Report (PADR</a:t>
          </a:r>
          <a:r>
            <a:rPr lang="en-AU" sz="1300" kern="1200"/>
            <a:t>) expected release</a:t>
          </a:r>
        </a:p>
      </dsp:txBody>
      <dsp:txXfrm>
        <a:off x="3244634" y="0"/>
        <a:ext cx="1543801" cy="1634490"/>
      </dsp:txXfrm>
    </dsp:sp>
    <dsp:sp modelId="{58B9E0D2-A3AB-4105-82DD-3D48F15BA82D}">
      <dsp:nvSpPr>
        <dsp:cNvPr id="0" name=""/>
        <dsp:cNvSpPr/>
      </dsp:nvSpPr>
      <dsp:spPr>
        <a:xfrm>
          <a:off x="3812224"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930E6-710A-4DFE-9242-D33404601EAD}">
      <dsp:nvSpPr>
        <dsp:cNvPr id="0" name=""/>
        <dsp:cNvSpPr/>
      </dsp:nvSpPr>
      <dsp:spPr>
        <a:xfrm>
          <a:off x="4865626" y="2451734"/>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AU" sz="1300" b="1" kern="1200"/>
            <a:t>Mid 2024 </a:t>
          </a:r>
          <a:br>
            <a:rPr lang="en-AU" sz="1300" b="1" kern="1200"/>
          </a:br>
          <a:r>
            <a:rPr lang="en-AU" sz="1300" b="0" kern="1200"/>
            <a:t>Project Assessment Conclusions Report (PACR) expected </a:t>
          </a:r>
          <a:r>
            <a:rPr lang="en-AU" sz="1300" kern="1200"/>
            <a:t>release</a:t>
          </a:r>
        </a:p>
      </dsp:txBody>
      <dsp:txXfrm>
        <a:off x="4865626" y="2451734"/>
        <a:ext cx="1543801" cy="1634490"/>
      </dsp:txXfrm>
    </dsp:sp>
    <dsp:sp modelId="{C9C085F1-CE92-45BE-AB2E-5C827FCAF9BD}">
      <dsp:nvSpPr>
        <dsp:cNvPr id="0" name=""/>
        <dsp:cNvSpPr/>
      </dsp:nvSpPr>
      <dsp:spPr>
        <a:xfrm>
          <a:off x="5433216"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F8391-81AD-47DD-A458-6CF6778BB770}">
      <dsp:nvSpPr>
        <dsp:cNvPr id="0" name=""/>
        <dsp:cNvSpPr/>
      </dsp:nvSpPr>
      <dsp:spPr>
        <a:xfrm>
          <a:off x="6486618" y="0"/>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AU" sz="1300" b="1" kern="1200"/>
            <a:t>Late 2024 </a:t>
          </a:r>
          <a:br>
            <a:rPr lang="en-AU" sz="1300" b="1" kern="1200"/>
          </a:br>
          <a:r>
            <a:rPr lang="en-AU" sz="1300" kern="1200"/>
            <a:t>System Strength Services contracts established</a:t>
          </a:r>
        </a:p>
      </dsp:txBody>
      <dsp:txXfrm>
        <a:off x="6486618" y="0"/>
        <a:ext cx="1543801" cy="1634490"/>
      </dsp:txXfrm>
    </dsp:sp>
    <dsp:sp modelId="{CB93BD02-8D3A-40EF-92B3-F8EEB80C89C2}">
      <dsp:nvSpPr>
        <dsp:cNvPr id="0" name=""/>
        <dsp:cNvSpPr/>
      </dsp:nvSpPr>
      <dsp:spPr>
        <a:xfrm>
          <a:off x="7054207"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5918B-3A6A-4952-8D4D-E4F711F6CBA2}">
      <dsp:nvSpPr>
        <dsp:cNvPr id="0" name=""/>
        <dsp:cNvSpPr/>
      </dsp:nvSpPr>
      <dsp:spPr>
        <a:xfrm>
          <a:off x="8107610" y="2451734"/>
          <a:ext cx="1543801" cy="16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AU" sz="1300" b="1" kern="1200"/>
            <a:t>2 December 2025 </a:t>
          </a:r>
          <a:br>
            <a:rPr lang="en-AU" sz="1300" b="1" kern="1200"/>
          </a:br>
          <a:r>
            <a:rPr lang="en-AU" sz="1300" kern="1200"/>
            <a:t>System Strength obligation commences</a:t>
          </a:r>
        </a:p>
      </dsp:txBody>
      <dsp:txXfrm>
        <a:off x="8107610" y="2451734"/>
        <a:ext cx="1543801" cy="1634490"/>
      </dsp:txXfrm>
    </dsp:sp>
    <dsp:sp modelId="{C9A6D88A-9C61-4721-83EE-23A8C814FE6F}">
      <dsp:nvSpPr>
        <dsp:cNvPr id="0" name=""/>
        <dsp:cNvSpPr/>
      </dsp:nvSpPr>
      <dsp:spPr>
        <a:xfrm>
          <a:off x="8675199" y="1838801"/>
          <a:ext cx="408622" cy="408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14EB6A6-EFEE-4618-A0B7-F4B4D7B6C2C1}" type="datetimeFigureOut">
              <a:rPr lang="en-AU" smtClean="0"/>
              <a:t>21/08/2023</a:t>
            </a:fld>
            <a:endParaRPr lang="en-AU"/>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2689958-7363-4AA7-B636-4C629D572F19}" type="slidenum">
              <a:rPr lang="en-AU" smtClean="0"/>
              <a:t>‹#›</a:t>
            </a:fld>
            <a:endParaRPr lang="en-AU"/>
          </a:p>
        </p:txBody>
      </p:sp>
    </p:spTree>
    <p:extLst>
      <p:ext uri="{BB962C8B-B14F-4D97-AF65-F5344CB8AC3E}">
        <p14:creationId xmlns:p14="http://schemas.microsoft.com/office/powerpoint/2010/main" val="185119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Sam:</a:t>
            </a:r>
          </a:p>
        </p:txBody>
      </p:sp>
      <p:sp>
        <p:nvSpPr>
          <p:cNvPr id="4" name="Slide Number Placeholder 3"/>
          <p:cNvSpPr>
            <a:spLocks noGrp="1"/>
          </p:cNvSpPr>
          <p:nvPr>
            <p:ph type="sldNum" sz="quarter" idx="5"/>
          </p:nvPr>
        </p:nvSpPr>
        <p:spPr/>
        <p:txBody>
          <a:bodyPr/>
          <a:lstStyle/>
          <a:p>
            <a:fld id="{22689958-7363-4AA7-B636-4C629D572F19}" type="slidenum">
              <a:rPr lang="en-AU" smtClean="0"/>
              <a:t>1</a:t>
            </a:fld>
            <a:endParaRPr lang="en-AU"/>
          </a:p>
        </p:txBody>
      </p:sp>
    </p:spTree>
    <p:extLst>
      <p:ext uri="{BB962C8B-B14F-4D97-AF65-F5344CB8AC3E}">
        <p14:creationId xmlns:p14="http://schemas.microsoft.com/office/powerpoint/2010/main" val="31146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Therefore, AVP needs to provide sufficient system strength service to enable the stable voltage waveform of the following IBR in the various nodes.</a:t>
            </a:r>
          </a:p>
          <a:p>
            <a:endParaRPr lang="en-AU"/>
          </a:p>
          <a:p>
            <a:r>
              <a:rPr lang="en-AU"/>
              <a:t>Acknowledge the uncertainty of where this projects may be in the REZ (or even which REZ).</a:t>
            </a:r>
          </a:p>
        </p:txBody>
      </p:sp>
      <p:sp>
        <p:nvSpPr>
          <p:cNvPr id="4" name="Slide Number Placeholder 3"/>
          <p:cNvSpPr>
            <a:spLocks noGrp="1"/>
          </p:cNvSpPr>
          <p:nvPr>
            <p:ph type="sldNum" sz="quarter" idx="5"/>
          </p:nvPr>
        </p:nvSpPr>
        <p:spPr/>
        <p:txBody>
          <a:bodyPr/>
          <a:lstStyle/>
          <a:p>
            <a:fld id="{22689958-7363-4AA7-B636-4C629D572F19}" type="slidenum">
              <a:rPr lang="en-AU" smtClean="0"/>
              <a:t>10</a:t>
            </a:fld>
            <a:endParaRPr lang="en-AU"/>
          </a:p>
        </p:txBody>
      </p:sp>
    </p:spTree>
    <p:extLst>
      <p:ext uri="{BB962C8B-B14F-4D97-AF65-F5344CB8AC3E}">
        <p14:creationId xmlns:p14="http://schemas.microsoft.com/office/powerpoint/2010/main" val="159989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AVP’s analysis has identified that 6 synchronous condensers will be required in Victoria from 2 December 2025, with a short term requirement for a synchronous condenser in the Red Cliffs System Strength node should PEC Stage 2 be commissioned after December 2025. The majority of the synchronous condensers are to be located in the Hazelwood system strength node with 1 located in the Moorabool system strength node. This is in addition to the 2 system strength solutions that have been procured by the Victorian Government’s REZ Development Plan.</a:t>
            </a:r>
          </a:p>
          <a:p>
            <a:endParaRPr lang="en-AU"/>
          </a:p>
          <a:p>
            <a:r>
              <a:rPr lang="en-AU"/>
              <a:t>It is anticipated the 6 synchronous condensers plus Vic Gov services will enable AVP to meet both the minimum fault level and efficient level of IBR components of the system strength standard. 2 additional synchronous condensers were identified to be required from 2030 at the Moorabool system strength node whilst an additional synchronous condenser will be required from 2032. It should be noted that this are indicative network solutions and does not preclude other services capable of providing similar services as to these synchronous condensers.</a:t>
            </a:r>
          </a:p>
          <a:p>
            <a:endParaRPr lang="en-AU"/>
          </a:p>
          <a:p>
            <a:r>
              <a:rPr lang="en-AU"/>
              <a:t>We expect to be further refining the equivalent network solution with additional information provided by the PSCR  and RFI submissions or as IBR generation project matures.</a:t>
            </a:r>
          </a:p>
        </p:txBody>
      </p:sp>
      <p:sp>
        <p:nvSpPr>
          <p:cNvPr id="4" name="Slide Number Placeholder 3"/>
          <p:cNvSpPr>
            <a:spLocks noGrp="1"/>
          </p:cNvSpPr>
          <p:nvPr>
            <p:ph type="sldNum" sz="quarter" idx="5"/>
          </p:nvPr>
        </p:nvSpPr>
        <p:spPr/>
        <p:txBody>
          <a:bodyPr/>
          <a:lstStyle/>
          <a:p>
            <a:fld id="{22689958-7363-4AA7-B636-4C629D572F19}" type="slidenum">
              <a:rPr lang="en-AU" smtClean="0"/>
              <a:t>11</a:t>
            </a:fld>
            <a:endParaRPr lang="en-AU"/>
          </a:p>
        </p:txBody>
      </p:sp>
    </p:spTree>
    <p:extLst>
      <p:ext uri="{BB962C8B-B14F-4D97-AF65-F5344CB8AC3E}">
        <p14:creationId xmlns:p14="http://schemas.microsoft.com/office/powerpoint/2010/main" val="331082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30000"/>
              </a:lnSpc>
              <a:spcBef>
                <a:spcPts val="500"/>
              </a:spcBef>
              <a:spcAft>
                <a:spcPts val="300"/>
              </a:spcAft>
              <a:buClr>
                <a:srgbClr val="A3519B"/>
              </a:buClr>
              <a:buFont typeface="Symbol" panose="05050102010706020507" pitchFamily="18" charset="2"/>
              <a:buChar char=""/>
              <a:tabLst>
                <a:tab pos="228600" algn="l"/>
                <a:tab pos="457200" algn="l"/>
              </a:tabLst>
            </a:pPr>
            <a:r>
              <a:rPr lang="en-AU" sz="1800" u="sng">
                <a:solidFill>
                  <a:srgbClr val="424242"/>
                </a:solidFill>
                <a:effectLst/>
                <a:latin typeface="Arial Nova" panose="020F0502020204030204"/>
                <a:ea typeface="Arial Nova" panose="020F0502020204030204"/>
                <a:cs typeface="Times New Roman" panose="02020603050405020304" pitchFamily="18" charset="0"/>
              </a:rPr>
              <a:t>Synchronous machines – synchronous condensers and synchronous generators such as coal, gas and hydro</a:t>
            </a:r>
            <a:r>
              <a:rPr lang="en-AU" sz="1800">
                <a:solidFill>
                  <a:srgbClr val="424242"/>
                </a:solidFill>
                <a:effectLst/>
                <a:latin typeface="Arial Nova" panose="020F0502020204030204"/>
                <a:ea typeface="Arial Nova" panose="020F0502020204030204"/>
                <a:cs typeface="Times New Roman" panose="02020603050405020304" pitchFamily="18" charset="0"/>
              </a:rPr>
              <a:t>   are capable of providing system strength services when dispatched, as quantified in the current Victorian system strength minimum generator combinations for a secure state.  </a:t>
            </a:r>
          </a:p>
          <a:p>
            <a:pPr marL="342900" lvl="0" indent="-342900">
              <a:lnSpc>
                <a:spcPct val="130000"/>
              </a:lnSpc>
              <a:spcBef>
                <a:spcPts val="500"/>
              </a:spcBef>
              <a:spcAft>
                <a:spcPts val="300"/>
              </a:spcAft>
              <a:buClr>
                <a:srgbClr val="A3519B"/>
              </a:buClr>
              <a:buFont typeface="Symbol" panose="05050102010706020507" pitchFamily="18" charset="2"/>
              <a:buChar char=""/>
              <a:tabLst>
                <a:tab pos="228600" algn="l"/>
                <a:tab pos="457200" algn="l"/>
              </a:tabLst>
            </a:pPr>
            <a:r>
              <a:rPr lang="en-AU" sz="1800">
                <a:solidFill>
                  <a:srgbClr val="424242"/>
                </a:solidFill>
                <a:effectLst/>
                <a:latin typeface="Arial Nova" panose="020F0502020204030204"/>
                <a:ea typeface="Arial Nova" panose="020F0502020204030204"/>
                <a:cs typeface="Times New Roman" panose="02020603050405020304" pitchFamily="18" charset="0"/>
              </a:rPr>
              <a:t>Modification to existing synchronous generators – synchronous generators may either be able to dynamically switch between operation as a synchronous condenser and operation as a generator, or to permanently convert from operation as a generator to operation as a synchronous condenser where hybrid operation is not feasible. The Australian Renewable Energy Agency (ARENA) has published a paper exploring the feasibility and technical challenges of converting synchronous generators into synchronous condensers. The paper was written in collaboration with AEMO, transmission network service providers (TNSPs), original equipment manufacturers (</a:t>
            </a:r>
            <a:r>
              <a:rPr lang="en-AU" sz="1800" u="sng">
                <a:solidFill>
                  <a:srgbClr val="424242"/>
                </a:solidFill>
                <a:effectLst/>
                <a:latin typeface="Arial Nova" panose="020F0502020204030204"/>
                <a:ea typeface="Arial Nova" panose="020F0502020204030204"/>
                <a:cs typeface="Times New Roman" panose="02020603050405020304" pitchFamily="18" charset="0"/>
              </a:rPr>
              <a:t>OEMs</a:t>
            </a:r>
            <a:r>
              <a:rPr lang="en-AU" sz="1800">
                <a:solidFill>
                  <a:srgbClr val="424242"/>
                </a:solidFill>
                <a:effectLst/>
                <a:latin typeface="Arial Nova" panose="020F0502020204030204"/>
                <a:ea typeface="Arial Nova" panose="020F0502020204030204"/>
                <a:cs typeface="Times New Roman" panose="02020603050405020304" pitchFamily="18" charset="0"/>
              </a:rPr>
              <a:t> ) and generators.</a:t>
            </a:r>
          </a:p>
          <a:p>
            <a:pPr marL="342900" lvl="0" indent="-342900">
              <a:lnSpc>
                <a:spcPct val="130000"/>
              </a:lnSpc>
              <a:spcBef>
                <a:spcPts val="500"/>
              </a:spcBef>
              <a:spcAft>
                <a:spcPts val="300"/>
              </a:spcAft>
              <a:buClr>
                <a:srgbClr val="A3519B"/>
              </a:buClr>
              <a:buFont typeface="Symbol" panose="05050102010706020507" pitchFamily="18" charset="2"/>
              <a:buChar char=""/>
              <a:tabLst>
                <a:tab pos="228600" algn="l"/>
                <a:tab pos="457200" algn="l"/>
              </a:tabLst>
            </a:pPr>
            <a:r>
              <a:rPr lang="en-AU" sz="1800">
                <a:solidFill>
                  <a:srgbClr val="424242"/>
                </a:solidFill>
                <a:effectLst/>
                <a:latin typeface="Arial Nova" panose="020F0502020204030204"/>
                <a:ea typeface="Arial Nova" panose="020F0502020204030204"/>
                <a:cs typeface="Times New Roman" panose="02020603050405020304" pitchFamily="18" charset="0"/>
              </a:rPr>
              <a:t>Grid-forming batteries, generators, SVCs and STATCOMs – grid-forming inverters, when appropriately tuned and configured, may be capable of providing system strength services. </a:t>
            </a:r>
            <a:r>
              <a:rPr lang="en-AU" sz="1800">
                <a:effectLst/>
                <a:latin typeface="Arial Nova" panose="020F0502020204030204"/>
                <a:ea typeface="Arial Nova" panose="020F0502020204030204"/>
                <a:cs typeface="Times New Roman" panose="02020603050405020304" pitchFamily="18" charset="0"/>
              </a:rPr>
              <a:t> </a:t>
            </a:r>
          </a:p>
          <a:p>
            <a:pPr marL="0" lvl="0" indent="0">
              <a:lnSpc>
                <a:spcPct val="130000"/>
              </a:lnSpc>
              <a:spcBef>
                <a:spcPts val="500"/>
              </a:spcBef>
              <a:spcAft>
                <a:spcPts val="300"/>
              </a:spcAft>
              <a:buClr>
                <a:srgbClr val="A3519B"/>
              </a:buClr>
              <a:buFont typeface="Symbol" panose="05050102010706020507" pitchFamily="18" charset="2"/>
              <a:buNone/>
              <a:tabLst>
                <a:tab pos="228600" algn="l"/>
                <a:tab pos="457200" algn="l"/>
              </a:tabLst>
            </a:pPr>
            <a:endParaRPr lang="en-AU" sz="1800">
              <a:effectLst/>
              <a:latin typeface="Arial Nova" panose="020F0502020204030204"/>
              <a:ea typeface="Arial Nova" panose="020F0502020204030204"/>
              <a:cs typeface="Times New Roman" panose="02020603050405020304" pitchFamily="18" charset="0"/>
            </a:endParaRPr>
          </a:p>
          <a:p>
            <a:pPr marL="0" lvl="0" indent="0">
              <a:lnSpc>
                <a:spcPct val="130000"/>
              </a:lnSpc>
              <a:spcBef>
                <a:spcPts val="500"/>
              </a:spcBef>
              <a:spcAft>
                <a:spcPts val="300"/>
              </a:spcAft>
              <a:buClr>
                <a:srgbClr val="A3519B"/>
              </a:buClr>
              <a:buFont typeface="Symbol" panose="05050102010706020507" pitchFamily="18" charset="2"/>
              <a:buNone/>
              <a:tabLst>
                <a:tab pos="228600" algn="l"/>
                <a:tab pos="457200" algn="l"/>
              </a:tabLst>
            </a:pPr>
            <a:r>
              <a:rPr lang="en-AU" sz="1800">
                <a:effectLst/>
                <a:latin typeface="Arial Nova" panose="020F0502020204030204"/>
                <a:ea typeface="Arial Nova" panose="020F0502020204030204"/>
                <a:cs typeface="Times New Roman" panose="02020603050405020304" pitchFamily="18" charset="0"/>
              </a:rPr>
              <a:t>This is not an exhaustive list – we are open to submissions where the service is capable of assisting AVP meet the system strength standard. </a:t>
            </a:r>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12</a:t>
            </a:fld>
            <a:endParaRPr lang="en-AU"/>
          </a:p>
        </p:txBody>
      </p:sp>
    </p:spTree>
    <p:extLst>
      <p:ext uri="{BB962C8B-B14F-4D97-AF65-F5344CB8AC3E}">
        <p14:creationId xmlns:p14="http://schemas.microsoft.com/office/powerpoint/2010/main" val="428026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13</a:t>
            </a:fld>
            <a:endParaRPr lang="en-AU"/>
          </a:p>
        </p:txBody>
      </p:sp>
    </p:spTree>
    <p:extLst>
      <p:ext uri="{BB962C8B-B14F-4D97-AF65-F5344CB8AC3E}">
        <p14:creationId xmlns:p14="http://schemas.microsoft.com/office/powerpoint/2010/main" val="215314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14</a:t>
            </a:fld>
            <a:endParaRPr lang="en-AU"/>
          </a:p>
        </p:txBody>
      </p:sp>
    </p:spTree>
    <p:extLst>
      <p:ext uri="{BB962C8B-B14F-4D97-AF65-F5344CB8AC3E}">
        <p14:creationId xmlns:p14="http://schemas.microsoft.com/office/powerpoint/2010/main" val="396568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15</a:t>
            </a:fld>
            <a:endParaRPr lang="en-AU"/>
          </a:p>
        </p:txBody>
      </p:sp>
    </p:spTree>
    <p:extLst>
      <p:ext uri="{BB962C8B-B14F-4D97-AF65-F5344CB8AC3E}">
        <p14:creationId xmlns:p14="http://schemas.microsoft.com/office/powerpoint/2010/main" val="300040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16</a:t>
            </a:fld>
            <a:endParaRPr lang="en-AU"/>
          </a:p>
        </p:txBody>
      </p:sp>
    </p:spTree>
    <p:extLst>
      <p:ext uri="{BB962C8B-B14F-4D97-AF65-F5344CB8AC3E}">
        <p14:creationId xmlns:p14="http://schemas.microsoft.com/office/powerpoint/2010/main" val="36072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17</a:t>
            </a:fld>
            <a:endParaRPr lang="en-AU"/>
          </a:p>
        </p:txBody>
      </p:sp>
    </p:spTree>
    <p:extLst>
      <p:ext uri="{BB962C8B-B14F-4D97-AF65-F5344CB8AC3E}">
        <p14:creationId xmlns:p14="http://schemas.microsoft.com/office/powerpoint/2010/main" val="3929686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18</a:t>
            </a:fld>
            <a:endParaRPr lang="en-AU"/>
          </a:p>
        </p:txBody>
      </p:sp>
    </p:spTree>
    <p:extLst>
      <p:ext uri="{BB962C8B-B14F-4D97-AF65-F5344CB8AC3E}">
        <p14:creationId xmlns:p14="http://schemas.microsoft.com/office/powerpoint/2010/main" val="3054311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19</a:t>
            </a:fld>
            <a:endParaRPr lang="en-AU"/>
          </a:p>
        </p:txBody>
      </p:sp>
    </p:spTree>
    <p:extLst>
      <p:ext uri="{BB962C8B-B14F-4D97-AF65-F5344CB8AC3E}">
        <p14:creationId xmlns:p14="http://schemas.microsoft.com/office/powerpoint/2010/main" val="418176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Sam:</a:t>
            </a:r>
          </a:p>
        </p:txBody>
      </p:sp>
      <p:sp>
        <p:nvSpPr>
          <p:cNvPr id="4" name="Slide Number Placeholder 3"/>
          <p:cNvSpPr>
            <a:spLocks noGrp="1"/>
          </p:cNvSpPr>
          <p:nvPr>
            <p:ph type="sldNum" sz="quarter" idx="5"/>
          </p:nvPr>
        </p:nvSpPr>
        <p:spPr/>
        <p:txBody>
          <a:bodyPr/>
          <a:lstStyle/>
          <a:p>
            <a:fld id="{22689958-7363-4AA7-B636-4C629D572F19}" type="slidenum">
              <a:rPr lang="en-AU" smtClean="0"/>
              <a:t>2</a:t>
            </a:fld>
            <a:endParaRPr lang="en-AU"/>
          </a:p>
        </p:txBody>
      </p:sp>
    </p:spTree>
    <p:extLst>
      <p:ext uri="{BB962C8B-B14F-4D97-AF65-F5344CB8AC3E}">
        <p14:creationId xmlns:p14="http://schemas.microsoft.com/office/powerpoint/2010/main" val="142375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Sam</a:t>
            </a:r>
          </a:p>
        </p:txBody>
      </p:sp>
      <p:sp>
        <p:nvSpPr>
          <p:cNvPr id="4" name="Slide Number Placeholder 3"/>
          <p:cNvSpPr>
            <a:spLocks noGrp="1"/>
          </p:cNvSpPr>
          <p:nvPr>
            <p:ph type="sldNum" sz="quarter" idx="5"/>
          </p:nvPr>
        </p:nvSpPr>
        <p:spPr/>
        <p:txBody>
          <a:bodyPr/>
          <a:lstStyle/>
          <a:p>
            <a:fld id="{22689958-7363-4AA7-B636-4C629D572F19}" type="slidenum">
              <a:rPr lang="en-AU" smtClean="0"/>
              <a:t>3</a:t>
            </a:fld>
            <a:endParaRPr lang="en-AU"/>
          </a:p>
        </p:txBody>
      </p:sp>
    </p:spTree>
    <p:extLst>
      <p:ext uri="{BB962C8B-B14F-4D97-AF65-F5344CB8AC3E}">
        <p14:creationId xmlns:p14="http://schemas.microsoft.com/office/powerpoint/2010/main" val="230839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Jason:</a:t>
            </a:r>
          </a:p>
          <a:p>
            <a:r>
              <a:rPr lang="en-AU"/>
              <a:t>Sam has taken us though the welcome to country and the objective of today’s session.</a:t>
            </a:r>
          </a:p>
          <a:p>
            <a:r>
              <a:rPr lang="en-AU"/>
              <a:t>I’ll take a few minutes to talk through system strength requirement and the indicative timelines we’re working to, YiSiang will talk us through the key points in the project specification consultation report, which first step in the regulatory investment test. That should only 10-15 mins, and then we should have around an hour to go answer the questions you have, including a number of pre-submitted questions.</a:t>
            </a:r>
          </a:p>
          <a:p>
            <a:r>
              <a:rPr lang="en-AU"/>
              <a:t>Please submit your questions via </a:t>
            </a:r>
            <a:r>
              <a:rPr lang="en-AU" err="1"/>
              <a:t>slido</a:t>
            </a:r>
            <a:r>
              <a:rPr lang="en-AU"/>
              <a:t>, using the code “AEMO” as noted at the bottom of the slides</a:t>
            </a:r>
          </a:p>
        </p:txBody>
      </p:sp>
      <p:sp>
        <p:nvSpPr>
          <p:cNvPr id="4" name="Slide Number Placeholder 3"/>
          <p:cNvSpPr>
            <a:spLocks noGrp="1"/>
          </p:cNvSpPr>
          <p:nvPr>
            <p:ph type="sldNum" sz="quarter" idx="5"/>
          </p:nvPr>
        </p:nvSpPr>
        <p:spPr/>
        <p:txBody>
          <a:bodyPr/>
          <a:lstStyle/>
          <a:p>
            <a:fld id="{22689958-7363-4AA7-B636-4C629D572F19}" type="slidenum">
              <a:rPr lang="en-AU" smtClean="0"/>
              <a:t>4</a:t>
            </a:fld>
            <a:endParaRPr lang="en-AU"/>
          </a:p>
        </p:txBody>
      </p:sp>
    </p:spTree>
    <p:extLst>
      <p:ext uri="{BB962C8B-B14F-4D97-AF65-F5344CB8AC3E}">
        <p14:creationId xmlns:p14="http://schemas.microsoft.com/office/powerpoint/2010/main" val="204665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Jason:</a:t>
            </a:r>
          </a:p>
          <a:p>
            <a:pPr marL="171450" indent="-171450">
              <a:buFont typeface="Arial" panose="020B0604020202020204" pitchFamily="34" charset="0"/>
              <a:buChar char="•"/>
            </a:pPr>
            <a:r>
              <a:rPr lang="en-AU"/>
              <a:t>The rule change that commenced 2 December 2022 introduces changes in approach of the system strength framework. AVP as the designated System Strength Service Provider for Victoria has system strength obligations that it will need to meet.</a:t>
            </a:r>
          </a:p>
          <a:p>
            <a:pPr marL="171450" indent="-171450">
              <a:buFont typeface="Arial" panose="020B0604020202020204" pitchFamily="34" charset="0"/>
              <a:buChar char="•"/>
            </a:pPr>
            <a:r>
              <a:rPr lang="en-AU"/>
              <a:t>In line with NER requirements, AVP will through this RIT-T identify the optimal portfolio of system strength services to meet the system strength requirements</a:t>
            </a:r>
          </a:p>
          <a:p>
            <a:pPr marL="171450" indent="-171450">
              <a:buFont typeface="Arial" panose="020B0604020202020204" pitchFamily="34" charset="0"/>
              <a:buChar char="•"/>
            </a:pPr>
            <a:r>
              <a:rPr lang="en-AU"/>
              <a:t>AEMO also intends to run a competitive procurement process in parallel for which the RFI is the first step.</a:t>
            </a:r>
          </a:p>
        </p:txBody>
      </p:sp>
      <p:sp>
        <p:nvSpPr>
          <p:cNvPr id="4" name="Slide Number Placeholder 3"/>
          <p:cNvSpPr>
            <a:spLocks noGrp="1"/>
          </p:cNvSpPr>
          <p:nvPr>
            <p:ph type="sldNum" sz="quarter" idx="5"/>
          </p:nvPr>
        </p:nvSpPr>
        <p:spPr/>
        <p:txBody>
          <a:bodyPr/>
          <a:lstStyle/>
          <a:p>
            <a:fld id="{22689958-7363-4AA7-B636-4C629D572F19}" type="slidenum">
              <a:rPr lang="en-AU" smtClean="0"/>
              <a:t>5</a:t>
            </a:fld>
            <a:endParaRPr lang="en-AU"/>
          </a:p>
        </p:txBody>
      </p:sp>
    </p:spTree>
    <p:extLst>
      <p:ext uri="{BB962C8B-B14F-4D97-AF65-F5344CB8AC3E}">
        <p14:creationId xmlns:p14="http://schemas.microsoft.com/office/powerpoint/2010/main" val="141596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Jason:</a:t>
            </a:r>
          </a:p>
          <a:p>
            <a:r>
              <a:rPr lang="en-AU"/>
              <a:t>The slide shows the indicative timeline for the regulatory investment test process that AVP is following in order to meet its system strength obligation.  We also intend for the procurement process to be closely tied to the various RIT-T report milestones.</a:t>
            </a:r>
          </a:p>
          <a:p>
            <a:endParaRPr lang="en-AU"/>
          </a:p>
          <a:p>
            <a:r>
              <a:rPr lang="en-AU"/>
              <a:t>In preparing the Project Assessment Draft Report (PADR), AVP will assess the various credible options and this will be heavily guided by the submissions to both the PSCR and RFI. As part of the process, the net benefit of each credible option will be identified in which AEMO will rank the various credible solution that allow a proposed preferred option. </a:t>
            </a:r>
          </a:p>
          <a:p>
            <a:endParaRPr lang="en-AU"/>
          </a:p>
          <a:p>
            <a:r>
              <a:rPr lang="en-AU"/>
              <a:t>There will be a 6 week consultation period after the PADR is published and, considering any submissions to the PADR, a Project Assessment Conclusions Report will be prepared and published identifying the preferred option.</a:t>
            </a:r>
          </a:p>
          <a:p>
            <a:endParaRPr lang="en-AU"/>
          </a:p>
          <a:p>
            <a:r>
              <a:rPr lang="en-AU"/>
              <a:t>This will be followed up with the procurement process to establish system strength service contracts to meet the system strength obligations.</a:t>
            </a:r>
          </a:p>
          <a:p>
            <a:endParaRPr lang="en-AU"/>
          </a:p>
          <a:p>
            <a:r>
              <a:rPr lang="en-AU"/>
              <a:t>AVP understands that the timing from establishing contracts to meet the commencement of the system strength obligation is tight, but it is also acknowledged that it is plausible that the preferred option will consist of a portfolio of solutions and network support agreements, so not all proposed solutions are necessarily required to be in service by 2 December 2025.</a:t>
            </a:r>
          </a:p>
          <a:p>
            <a:endParaRPr lang="en-AU"/>
          </a:p>
          <a:p>
            <a:endParaRPr lang="en-AU"/>
          </a:p>
          <a:p>
            <a:r>
              <a:rPr lang="en-AU"/>
              <a:t>It is also worth noting some regulatory uncertainty remains around the treatment of emissions in the National Electricity Objective and how that will flow into the RIT-T, and the Operational Security Mechanism and how that will feed into the services contract, so these factors do have potential to impact on these indicative timings.</a:t>
            </a:r>
          </a:p>
        </p:txBody>
      </p:sp>
      <p:sp>
        <p:nvSpPr>
          <p:cNvPr id="4" name="Slide Number Placeholder 3"/>
          <p:cNvSpPr>
            <a:spLocks noGrp="1"/>
          </p:cNvSpPr>
          <p:nvPr>
            <p:ph type="sldNum" sz="quarter" idx="5"/>
          </p:nvPr>
        </p:nvSpPr>
        <p:spPr/>
        <p:txBody>
          <a:bodyPr/>
          <a:lstStyle/>
          <a:p>
            <a:fld id="{22689958-7363-4AA7-B636-4C629D572F19}" type="slidenum">
              <a:rPr lang="en-AU" smtClean="0"/>
              <a:t>6</a:t>
            </a:fld>
            <a:endParaRPr lang="en-AU"/>
          </a:p>
        </p:txBody>
      </p:sp>
    </p:spTree>
    <p:extLst>
      <p:ext uri="{BB962C8B-B14F-4D97-AF65-F5344CB8AC3E}">
        <p14:creationId xmlns:p14="http://schemas.microsoft.com/office/powerpoint/2010/main" val="388818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Introducing the system strength standard that AVP needs to meet by 2 Dec 2025</a:t>
            </a:r>
          </a:p>
          <a:p>
            <a:endParaRPr lang="en-AU"/>
          </a:p>
          <a:p>
            <a:r>
              <a:rPr lang="en-AU"/>
              <a:t>System strength can broadly be described as the ability of the power system to maintain and control the voltage waveform at any given location in the power system, both during steady state operation and following a disturbance</a:t>
            </a:r>
          </a:p>
          <a:p>
            <a:endParaRPr lang="en-AU"/>
          </a:p>
          <a:p>
            <a:r>
              <a:rPr lang="en-AU"/>
              <a:t>Two components:</a:t>
            </a:r>
          </a:p>
          <a:p>
            <a:r>
              <a:rPr lang="en-AU"/>
              <a:t>Minimum fault level</a:t>
            </a:r>
          </a:p>
          <a:p>
            <a:pPr marL="171450" indent="-171450">
              <a:buFont typeface="Arial" panose="020B0604020202020204" pitchFamily="34" charset="0"/>
              <a:buChar char="•"/>
            </a:pPr>
            <a:r>
              <a:rPr lang="en-AU" sz="1200"/>
              <a:t>enable network protection system, voltage control devices to operate correctly </a:t>
            </a:r>
          </a:p>
          <a:p>
            <a:pPr marL="171450" indent="-171450">
              <a:buFont typeface="Arial" panose="020B0604020202020204" pitchFamily="34" charset="0"/>
              <a:buChar char="•"/>
            </a:pPr>
            <a:r>
              <a:rPr lang="en-AU" sz="1200"/>
              <a:t>power system to remain stable following any credible contingency event or protected event</a:t>
            </a:r>
            <a:endParaRPr lang="en-AU"/>
          </a:p>
          <a:p>
            <a:endParaRPr lang="en-AU"/>
          </a:p>
          <a:p>
            <a:r>
              <a:rPr lang="en-AU"/>
              <a:t>A stable voltage waveform is defined by four criteria: </a:t>
            </a:r>
          </a:p>
          <a:p>
            <a:r>
              <a:rPr lang="en-AU"/>
              <a:t>• Voltage magnitude</a:t>
            </a:r>
          </a:p>
          <a:p>
            <a:r>
              <a:rPr lang="en-AU"/>
              <a:t>• Change in voltage phase angle </a:t>
            </a:r>
          </a:p>
          <a:p>
            <a:r>
              <a:rPr lang="en-AU"/>
              <a:t>• Voltage waveform distortion </a:t>
            </a:r>
          </a:p>
          <a:p>
            <a:r>
              <a:rPr lang="en-AU"/>
              <a:t>• Voltage oscillations </a:t>
            </a:r>
          </a:p>
          <a:p>
            <a:endParaRPr lang="en-AU"/>
          </a:p>
          <a:p>
            <a:endParaRPr lang="en-AU"/>
          </a:p>
        </p:txBody>
      </p:sp>
      <p:sp>
        <p:nvSpPr>
          <p:cNvPr id="4" name="Slide Number Placeholder 3"/>
          <p:cNvSpPr>
            <a:spLocks noGrp="1"/>
          </p:cNvSpPr>
          <p:nvPr>
            <p:ph type="sldNum" sz="quarter" idx="5"/>
          </p:nvPr>
        </p:nvSpPr>
        <p:spPr/>
        <p:txBody>
          <a:bodyPr/>
          <a:lstStyle/>
          <a:p>
            <a:fld id="{22689958-7363-4AA7-B636-4C629D572F19}" type="slidenum">
              <a:rPr lang="en-AU" smtClean="0"/>
              <a:t>7</a:t>
            </a:fld>
            <a:endParaRPr lang="en-AU"/>
          </a:p>
        </p:txBody>
      </p:sp>
    </p:spTree>
    <p:extLst>
      <p:ext uri="{BB962C8B-B14F-4D97-AF65-F5344CB8AC3E}">
        <p14:creationId xmlns:p14="http://schemas.microsoft.com/office/powerpoint/2010/main" val="168812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total of five system strength nodes have been declared in Victoria with a proposed system strength node at Mortlake being considered in future System Strength Reports. As shown in the map, the System strength node are associated with the various REZ.</a:t>
            </a:r>
          </a:p>
          <a:p>
            <a:endParaRPr lang="en-AU"/>
          </a:p>
          <a:p>
            <a:r>
              <a:rPr lang="en-AU"/>
              <a:t>The minimum fault level requirement has two component, both a pre-contingency and post-contingency requirement which both need to be met by the system strength services identified as part of this RIT-T.</a:t>
            </a:r>
          </a:p>
        </p:txBody>
      </p:sp>
      <p:sp>
        <p:nvSpPr>
          <p:cNvPr id="4" name="Slide Number Placeholder 3"/>
          <p:cNvSpPr>
            <a:spLocks noGrp="1"/>
          </p:cNvSpPr>
          <p:nvPr>
            <p:ph type="sldNum" sz="quarter" idx="5"/>
          </p:nvPr>
        </p:nvSpPr>
        <p:spPr/>
        <p:txBody>
          <a:bodyPr/>
          <a:lstStyle/>
          <a:p>
            <a:fld id="{22689958-7363-4AA7-B636-4C629D572F19}" type="slidenum">
              <a:rPr lang="en-AU" smtClean="0"/>
              <a:t>8</a:t>
            </a:fld>
            <a:endParaRPr lang="en-AU"/>
          </a:p>
        </p:txBody>
      </p:sp>
    </p:spTree>
    <p:extLst>
      <p:ext uri="{BB962C8B-B14F-4D97-AF65-F5344CB8AC3E}">
        <p14:creationId xmlns:p14="http://schemas.microsoft.com/office/powerpoint/2010/main" val="345242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Further to that, AVP will need to ensure that stable voltage waveform to allow for the connection and operation of forecasted efficient level IBR.</a:t>
            </a:r>
          </a:p>
          <a:p>
            <a:endParaRPr lang="en-AU"/>
          </a:p>
          <a:p>
            <a:r>
              <a:rPr lang="en-AU"/>
              <a:t>The forecasted IBR MW below is from the AEMO 2022 system strength report which is derived from the ISP central scenario. The forecasted IBR MW number is different from what has been published due to recent commitment of generation since the report has been published. </a:t>
            </a:r>
          </a:p>
          <a:p>
            <a:endParaRPr lang="en-AU"/>
          </a:p>
          <a:p>
            <a:r>
              <a:rPr lang="en-AU"/>
              <a:t>There may be changes in the system strength report to be published at the end of the year and we will be taken that into account.</a:t>
            </a:r>
          </a:p>
          <a:p>
            <a:endParaRPr lang="en-AU"/>
          </a:p>
          <a:p>
            <a:r>
              <a:rPr lang="en-AU"/>
              <a:t>The next slide shows the breakdown of the IBR by generation type.</a:t>
            </a:r>
          </a:p>
        </p:txBody>
      </p:sp>
      <p:sp>
        <p:nvSpPr>
          <p:cNvPr id="4" name="Slide Number Placeholder 3"/>
          <p:cNvSpPr>
            <a:spLocks noGrp="1"/>
          </p:cNvSpPr>
          <p:nvPr>
            <p:ph type="sldNum" sz="quarter" idx="5"/>
          </p:nvPr>
        </p:nvSpPr>
        <p:spPr/>
        <p:txBody>
          <a:bodyPr/>
          <a:lstStyle/>
          <a:p>
            <a:fld id="{22689958-7363-4AA7-B636-4C629D572F19}" type="slidenum">
              <a:rPr lang="en-AU" smtClean="0"/>
              <a:t>9</a:t>
            </a:fld>
            <a:endParaRPr lang="en-AU"/>
          </a:p>
        </p:txBody>
      </p:sp>
    </p:spTree>
    <p:extLst>
      <p:ext uri="{BB962C8B-B14F-4D97-AF65-F5344CB8AC3E}">
        <p14:creationId xmlns:p14="http://schemas.microsoft.com/office/powerpoint/2010/main" val="3321844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12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809F2292-95A8-492A-B9F8-81FC2FACEF03}" type="datetime1">
              <a:rPr lang="en-AU" smtClean="0"/>
              <a:t>21/08/2023</a:t>
            </a:fld>
            <a:endParaRPr lang="en-US"/>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r>
              <a:rPr lang="en-AU"/>
              <a:t>Ask your questions at www.Sli.do #AEMO</a:t>
            </a:r>
            <a:endParaRPr lang="en-US"/>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82086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61DC6DD4-1D33-45F7-930F-8E49F4C97130}" type="datetime1">
              <a:rPr lang="en-AU" smtClean="0"/>
              <a:t>21/08/2023</a:t>
            </a:fld>
            <a:endParaRPr lang="en-US"/>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r>
              <a:rPr lang="en-AU"/>
              <a:t>Ask your questions at www.Sli.do #AEMO</a:t>
            </a:r>
            <a:endParaRPr lang="en-US"/>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63894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D2124A0B-DCE2-4F3C-9735-8F5817B4DC19}" type="datetime1">
              <a:rPr lang="en-AU" smtClean="0"/>
              <a:t>21/08/2023</a:t>
            </a:fld>
            <a:endParaRPr lang="en-US"/>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r>
              <a:rPr lang="en-AU"/>
              <a:t>Ask your questions at www.Sli.do #AEMO</a:t>
            </a:r>
            <a:endParaRPr lang="en-US"/>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83951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6AC8391F-E777-464F-B87D-5A72CEFCE21F}" type="datetime1">
              <a:rPr lang="en-AU" smtClean="0"/>
              <a:t>21/08/2023</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r>
              <a:rPr lang="en-AU"/>
              <a:t>Ask your questions at www.Sli.do #AEMO</a:t>
            </a:r>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2309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B6BEE119-1807-421D-B902-CF2131D5BC23}" type="datetime1">
              <a:rPr lang="en-AU" smtClean="0"/>
              <a:t>21/08/2023</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r>
              <a:rPr lang="en-AU"/>
              <a:t>Ask your questions at www.Sli.do #AEMO</a:t>
            </a:r>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53160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9DCE26E3-E742-4706-9E29-4CB27575D82F}" type="datetime1">
              <a:rPr lang="en-AU" smtClean="0"/>
              <a:t>21/08/2023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r>
              <a:rPr lang="en-AU"/>
              <a:t>Ask your questions at www.Sli.do #AEMO</a:t>
            </a:r>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52985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ADCC76A-E645-4EC8-BBDD-72D14903C648}" type="datetime1">
              <a:rPr lang="en-AU" smtClean="0"/>
              <a:t>21/08/2023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r>
              <a:rPr lang="en-AU"/>
              <a:t>Ask your questions at www.Sli.do #AEMO</a:t>
            </a:r>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291446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1BAAD58A-EB91-4A84-8D82-D0753A080670}" type="datetime1">
              <a:rPr lang="en-AU" smtClean="0"/>
              <a:t>21/08/2023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r>
              <a:rPr lang="en-AU"/>
              <a:t>Ask your questions at www.Sli.do #AEMO</a:t>
            </a:r>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83072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3041393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831850" y="1709738"/>
            <a:ext cx="10515600" cy="2852737"/>
          </a:xfrm>
        </p:spPr>
        <p:txBody>
          <a:bodyPr anchor="b"/>
          <a:lstStyle>
            <a:lvl1pPr>
              <a:defRPr sz="4774"/>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831850" y="4589464"/>
            <a:ext cx="10515600" cy="1500187"/>
          </a:xfrm>
        </p:spPr>
        <p:txBody>
          <a:bodyPr/>
          <a:lstStyle>
            <a:lvl1pPr marL="0" indent="0">
              <a:buNone/>
              <a:defRPr sz="1910">
                <a:solidFill>
                  <a:schemeClr val="bg1"/>
                </a:solidFill>
              </a:defRPr>
            </a:lvl1pPr>
            <a:lvl2pPr marL="363755" indent="0">
              <a:buNone/>
              <a:defRPr sz="1591">
                <a:solidFill>
                  <a:schemeClr val="tx1">
                    <a:tint val="75000"/>
                  </a:schemeClr>
                </a:solidFill>
              </a:defRPr>
            </a:lvl2pPr>
            <a:lvl3pPr marL="727510" indent="0">
              <a:buNone/>
              <a:defRPr sz="1432">
                <a:solidFill>
                  <a:schemeClr val="tx1">
                    <a:tint val="75000"/>
                  </a:schemeClr>
                </a:solidFill>
              </a:defRPr>
            </a:lvl3pPr>
            <a:lvl4pPr marL="1091265" indent="0">
              <a:buNone/>
              <a:defRPr sz="1273">
                <a:solidFill>
                  <a:schemeClr val="tx1">
                    <a:tint val="75000"/>
                  </a:schemeClr>
                </a:solidFill>
              </a:defRPr>
            </a:lvl4pPr>
            <a:lvl5pPr marL="1455020" indent="0">
              <a:buNone/>
              <a:defRPr sz="1273">
                <a:solidFill>
                  <a:schemeClr val="tx1">
                    <a:tint val="75000"/>
                  </a:schemeClr>
                </a:solidFill>
              </a:defRPr>
            </a:lvl5pPr>
            <a:lvl6pPr marL="1818775" indent="0">
              <a:buNone/>
              <a:defRPr sz="1273">
                <a:solidFill>
                  <a:schemeClr val="tx1">
                    <a:tint val="75000"/>
                  </a:schemeClr>
                </a:solidFill>
              </a:defRPr>
            </a:lvl6pPr>
            <a:lvl7pPr marL="2182529" indent="0">
              <a:buNone/>
              <a:defRPr sz="1273">
                <a:solidFill>
                  <a:schemeClr val="tx1">
                    <a:tint val="75000"/>
                  </a:schemeClr>
                </a:solidFill>
              </a:defRPr>
            </a:lvl7pPr>
            <a:lvl8pPr marL="2546285" indent="0">
              <a:buNone/>
              <a:defRPr sz="1273">
                <a:solidFill>
                  <a:schemeClr val="tx1">
                    <a:tint val="75000"/>
                  </a:schemeClr>
                </a:solidFill>
              </a:defRPr>
            </a:lvl8pPr>
            <a:lvl9pPr marL="2910039" indent="0">
              <a:buNone/>
              <a:defRPr sz="12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91BA4395-BF98-424F-B54D-9D1A825C7BDE}" type="datetime1">
              <a:rPr lang="en-AU" smtClean="0"/>
              <a:t>21/08/2023</a:t>
            </a:fld>
            <a:endParaRPr lang="en-AU"/>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r>
              <a:rPr lang="en-AU"/>
              <a:t>Ask your questions at www.Sli.do #AEMO</a:t>
            </a:r>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a:p>
        </p:txBody>
      </p:sp>
      <p:pic>
        <p:nvPicPr>
          <p:cNvPr id="7" name="Picture 6">
            <a:extLst>
              <a:ext uri="{FF2B5EF4-FFF2-40B4-BE49-F238E27FC236}">
                <a16:creationId xmlns:a16="http://schemas.microsoft.com/office/drawing/2014/main" id="{EE399150-2915-4920-A24D-8FAED5E18E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528" y="6218316"/>
            <a:ext cx="1736068" cy="454963"/>
          </a:xfrm>
          <a:prstGeom prst="rect">
            <a:avLst/>
          </a:prstGeom>
        </p:spPr>
      </p:pic>
    </p:spTree>
    <p:extLst>
      <p:ext uri="{BB962C8B-B14F-4D97-AF65-F5344CB8AC3E}">
        <p14:creationId xmlns:p14="http://schemas.microsoft.com/office/powerpoint/2010/main" val="2247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475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481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61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C9E083F4-CDEF-4661-B557-5227EB774C29}" type="datetime1">
              <a:rPr lang="en-AU" smtClean="0"/>
              <a:t>21/08/2023</a:t>
            </a:fld>
            <a:endParaRPr lang="en-US"/>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r>
              <a:rPr lang="en-AU"/>
              <a:t>Ask your questions at www.Sli.do #AEMO</a:t>
            </a:r>
            <a:endParaRPr lang="en-US"/>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90361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48DEDDFD-6FA3-4CD9-B184-020FE91A6AC5}" type="datetime1">
              <a:rPr lang="en-AU" smtClean="0"/>
              <a:t>21/08/2023</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r>
              <a:rPr lang="en-AU"/>
              <a:t>Ask your questions at www.Sli.do #AEMO</a:t>
            </a:r>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1635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2571D25B-2DB1-4625-AA96-AEECBBF0FA4C}" type="datetime1">
              <a:rPr lang="en-AU" smtClean="0"/>
              <a:t>21/08/2023</a:t>
            </a:fld>
            <a:endParaRPr lang="en-US"/>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r>
              <a:rPr lang="en-AU"/>
              <a:t>Ask your questions at www.Sli.do #AEMO</a:t>
            </a:r>
            <a:endParaRPr lang="en-US"/>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0828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24D1D2E4-EB63-4483-95D0-26510E83FEB7}" type="datetime1">
              <a:rPr lang="en-AU" smtClean="0"/>
              <a:t>21/08/2023</a:t>
            </a:fld>
            <a:endParaRPr lang="en-US"/>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r>
              <a:rPr lang="en-AU"/>
              <a:t>Ask your questions at www.Sli.do #AEMO</a:t>
            </a:r>
            <a:endParaRPr lang="en-US"/>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5510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C23AE02F-DB08-4930-8C23-65B5A4500DF0}" type="datetime1">
              <a:rPr lang="en-AU" smtClean="0"/>
              <a:t>21/08/2023</a:t>
            </a:fld>
            <a:endParaRPr lang="en-US"/>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r>
              <a:rPr lang="en-AU"/>
              <a:t>Ask your questions at www.Sli.do #AEMO</a:t>
            </a:r>
            <a:endParaRPr lang="en-US"/>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31895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5459317F-71C0-4D9E-A66B-55E89A9EF97C}" type="datetime1">
              <a:rPr lang="en-AU" smtClean="0"/>
              <a:t>21/08/2023</a:t>
            </a:fld>
            <a:endParaRPr lang="en-US"/>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r>
              <a:rPr lang="en-AU"/>
              <a:t>Ask your questions at www.Sli.do #AEMO</a:t>
            </a:r>
            <a:endParaRPr lang="en-US"/>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a:p>
        </p:txBody>
      </p:sp>
    </p:spTree>
    <p:extLst>
      <p:ext uri="{BB962C8B-B14F-4D97-AF65-F5344CB8AC3E}">
        <p14:creationId xmlns:p14="http://schemas.microsoft.com/office/powerpoint/2010/main" val="3850365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mailto:SystemStrengthVIC@aemo.com.a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78_C1C9B428.xml"/><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s://aemo.com.au/en/initiatives/major-programs/victorian-system-strength-requirement-regulatory-investment-test-for-transmission"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6F07-DEAF-AF07-440C-B97ED7234C57}"/>
              </a:ext>
            </a:extLst>
          </p:cNvPr>
          <p:cNvSpPr>
            <a:spLocks noGrp="1"/>
          </p:cNvSpPr>
          <p:nvPr>
            <p:ph type="ctrTitle"/>
          </p:nvPr>
        </p:nvSpPr>
        <p:spPr>
          <a:xfrm>
            <a:off x="724932" y="675032"/>
            <a:ext cx="7241058" cy="3031524"/>
          </a:xfrm>
        </p:spPr>
        <p:txBody>
          <a:bodyPr/>
          <a:lstStyle/>
          <a:p>
            <a:r>
              <a:rPr lang="en-AU" dirty="0"/>
              <a:t>Victorian System Strength Requirement RIT-T</a:t>
            </a:r>
          </a:p>
        </p:txBody>
      </p:sp>
      <p:sp>
        <p:nvSpPr>
          <p:cNvPr id="3" name="Subtitle 2">
            <a:extLst>
              <a:ext uri="{FF2B5EF4-FFF2-40B4-BE49-F238E27FC236}">
                <a16:creationId xmlns:a16="http://schemas.microsoft.com/office/drawing/2014/main" id="{7132E0F4-4E67-D1B8-C639-43CF0695C185}"/>
              </a:ext>
            </a:extLst>
          </p:cNvPr>
          <p:cNvSpPr>
            <a:spLocks noGrp="1"/>
          </p:cNvSpPr>
          <p:nvPr>
            <p:ph type="subTitle" idx="1"/>
          </p:nvPr>
        </p:nvSpPr>
        <p:spPr/>
        <p:txBody>
          <a:bodyPr/>
          <a:lstStyle/>
          <a:p>
            <a:r>
              <a:rPr lang="en-AU" dirty="0"/>
              <a:t>Project Specification Consultation Report &amp; Request for Information Webinar</a:t>
            </a:r>
          </a:p>
          <a:p>
            <a:r>
              <a:rPr lang="en-AU" dirty="0"/>
              <a:t>9 August 2023</a:t>
            </a:r>
          </a:p>
        </p:txBody>
      </p:sp>
    </p:spTree>
    <p:extLst>
      <p:ext uri="{BB962C8B-B14F-4D97-AF65-F5344CB8AC3E}">
        <p14:creationId xmlns:p14="http://schemas.microsoft.com/office/powerpoint/2010/main" val="382813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F954-4E6A-2640-B546-A7B0B0CEE0FC}"/>
              </a:ext>
            </a:extLst>
          </p:cNvPr>
          <p:cNvSpPr>
            <a:spLocks noGrp="1"/>
          </p:cNvSpPr>
          <p:nvPr>
            <p:ph type="title"/>
          </p:nvPr>
        </p:nvSpPr>
        <p:spPr/>
        <p:txBody>
          <a:bodyPr/>
          <a:lstStyle/>
          <a:p>
            <a:r>
              <a:rPr lang="en-AU"/>
              <a:t>Forecasted IBR breakdown</a:t>
            </a:r>
          </a:p>
        </p:txBody>
      </p:sp>
      <p:sp>
        <p:nvSpPr>
          <p:cNvPr id="4" name="Slide Number Placeholder 3">
            <a:extLst>
              <a:ext uri="{FF2B5EF4-FFF2-40B4-BE49-F238E27FC236}">
                <a16:creationId xmlns:a16="http://schemas.microsoft.com/office/drawing/2014/main" id="{01D26F3B-78B6-B3B8-1147-146DE59B566E}"/>
              </a:ext>
            </a:extLst>
          </p:cNvPr>
          <p:cNvSpPr>
            <a:spLocks noGrp="1"/>
          </p:cNvSpPr>
          <p:nvPr>
            <p:ph type="sldNum" sz="quarter" idx="12"/>
          </p:nvPr>
        </p:nvSpPr>
        <p:spPr/>
        <p:txBody>
          <a:bodyPr/>
          <a:lstStyle/>
          <a:p>
            <a:fld id="{713AB538-E724-0A46-AEB0-E520B1BBAFEE}" type="slidenum">
              <a:rPr lang="en-US" smtClean="0"/>
              <a:t>10</a:t>
            </a:fld>
            <a:endParaRPr lang="en-US"/>
          </a:p>
        </p:txBody>
      </p:sp>
      <p:graphicFrame>
        <p:nvGraphicFramePr>
          <p:cNvPr id="7" name="Chart 6">
            <a:extLst>
              <a:ext uri="{FF2B5EF4-FFF2-40B4-BE49-F238E27FC236}">
                <a16:creationId xmlns:a16="http://schemas.microsoft.com/office/drawing/2014/main" id="{A791EA32-DCF9-954A-D3EA-817F4F3C6F83}"/>
              </a:ext>
            </a:extLst>
          </p:cNvPr>
          <p:cNvGraphicFramePr>
            <a:graphicFrameLocks/>
          </p:cNvGraphicFramePr>
          <p:nvPr>
            <p:extLst>
              <p:ext uri="{D42A27DB-BD31-4B8C-83A1-F6EECF244321}">
                <p14:modId xmlns:p14="http://schemas.microsoft.com/office/powerpoint/2010/main" val="2600597216"/>
              </p:ext>
            </p:extLst>
          </p:nvPr>
        </p:nvGraphicFramePr>
        <p:xfrm>
          <a:off x="550191" y="1257952"/>
          <a:ext cx="10404680" cy="528096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4E573B10-0C36-6989-73DA-6A3FEF8EB32C}"/>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304347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3DFA-18DE-1B2B-E5F1-9C20081CE227}"/>
              </a:ext>
            </a:extLst>
          </p:cNvPr>
          <p:cNvSpPr>
            <a:spLocks noGrp="1"/>
          </p:cNvSpPr>
          <p:nvPr>
            <p:ph type="title"/>
          </p:nvPr>
        </p:nvSpPr>
        <p:spPr/>
        <p:txBody>
          <a:bodyPr>
            <a:normAutofit fontScale="90000"/>
          </a:bodyPr>
          <a:lstStyle/>
          <a:p>
            <a:r>
              <a:rPr lang="en-AU"/>
              <a:t>Equivalent network solution to meet the system strength standard</a:t>
            </a:r>
          </a:p>
        </p:txBody>
      </p:sp>
      <p:graphicFrame>
        <p:nvGraphicFramePr>
          <p:cNvPr id="5" name="Content Placeholder 4">
            <a:extLst>
              <a:ext uri="{FF2B5EF4-FFF2-40B4-BE49-F238E27FC236}">
                <a16:creationId xmlns:a16="http://schemas.microsoft.com/office/drawing/2014/main" id="{EDEA8C3D-B3CC-7F6F-400F-9505AF502955}"/>
              </a:ext>
            </a:extLst>
          </p:cNvPr>
          <p:cNvGraphicFramePr>
            <a:graphicFrameLocks noGrp="1"/>
          </p:cNvGraphicFramePr>
          <p:nvPr>
            <p:ph idx="1"/>
            <p:extLst>
              <p:ext uri="{D42A27DB-BD31-4B8C-83A1-F6EECF244321}">
                <p14:modId xmlns:p14="http://schemas.microsoft.com/office/powerpoint/2010/main" val="1849185788"/>
              </p:ext>
            </p:extLst>
          </p:nvPr>
        </p:nvGraphicFramePr>
        <p:xfrm>
          <a:off x="550191" y="1783975"/>
          <a:ext cx="10790201" cy="4663440"/>
        </p:xfrm>
        <a:graphic>
          <a:graphicData uri="http://schemas.openxmlformats.org/drawingml/2006/table">
            <a:tbl>
              <a:tblPr firstRow="1" firstCol="1" bandRow="1">
                <a:tableStyleId>{5C22544A-7EE6-4342-B048-85BDC9FD1C3A}</a:tableStyleId>
              </a:tblPr>
              <a:tblGrid>
                <a:gridCol w="2419219">
                  <a:extLst>
                    <a:ext uri="{9D8B030D-6E8A-4147-A177-3AD203B41FA5}">
                      <a16:colId xmlns:a16="http://schemas.microsoft.com/office/drawing/2014/main" val="1222940030"/>
                    </a:ext>
                  </a:extLst>
                </a:gridCol>
                <a:gridCol w="4744439">
                  <a:extLst>
                    <a:ext uri="{9D8B030D-6E8A-4147-A177-3AD203B41FA5}">
                      <a16:colId xmlns:a16="http://schemas.microsoft.com/office/drawing/2014/main" val="3069521040"/>
                    </a:ext>
                  </a:extLst>
                </a:gridCol>
                <a:gridCol w="3626543">
                  <a:extLst>
                    <a:ext uri="{9D8B030D-6E8A-4147-A177-3AD203B41FA5}">
                      <a16:colId xmlns:a16="http://schemas.microsoft.com/office/drawing/2014/main" val="469083049"/>
                    </a:ext>
                  </a:extLst>
                </a:gridCol>
              </a:tblGrid>
              <a:tr h="759581">
                <a:tc>
                  <a:txBody>
                    <a:bodyPr/>
                    <a:lstStyle/>
                    <a:p>
                      <a:pPr>
                        <a:spcBef>
                          <a:spcPts val="300"/>
                        </a:spcBef>
                        <a:spcAft>
                          <a:spcPts val="300"/>
                        </a:spcAft>
                        <a:tabLst>
                          <a:tab pos="1257300" algn="l"/>
                        </a:tabLst>
                      </a:pPr>
                      <a:r>
                        <a:rPr lang="en-AU" sz="1800">
                          <a:effectLst/>
                          <a:latin typeface="Arial Nova" panose="020F0502020204030204"/>
                        </a:rPr>
                        <a:t>System strength node</a:t>
                      </a:r>
                      <a:endParaRPr lang="en-AU" sz="1800" b="1">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Equivalent network solution</a:t>
                      </a:r>
                      <a:endParaRPr lang="en-AU" sz="1800" b="1">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Timing</a:t>
                      </a:r>
                      <a:endParaRPr lang="en-AU" sz="1800" b="1">
                        <a:effectLst/>
                        <a:latin typeface="Arial Nova" panose="020F0502020204030204"/>
                        <a:ea typeface="Arial Nova" panose="020F0502020204030204"/>
                        <a:cs typeface="Times New Roman" panose="02020603050405020304" pitchFamily="18" charset="0"/>
                      </a:endParaRPr>
                    </a:p>
                  </a:txBody>
                  <a:tcPr marL="137160" marR="137160" marT="137160" marB="137160"/>
                </a:tc>
                <a:extLst>
                  <a:ext uri="{0D108BD9-81ED-4DB2-BD59-A6C34878D82A}">
                    <a16:rowId xmlns:a16="http://schemas.microsoft.com/office/drawing/2014/main" val="2089790936"/>
                  </a:ext>
                </a:extLst>
              </a:tr>
              <a:tr h="759581">
                <a:tc>
                  <a:txBody>
                    <a:bodyPr/>
                    <a:lstStyle/>
                    <a:p>
                      <a:pPr>
                        <a:spcBef>
                          <a:spcPts val="300"/>
                        </a:spcBef>
                        <a:spcAft>
                          <a:spcPts val="300"/>
                        </a:spcAft>
                        <a:tabLst>
                          <a:tab pos="1257300" algn="l"/>
                        </a:tabLst>
                      </a:pPr>
                      <a:r>
                        <a:rPr lang="en-AU" sz="1800">
                          <a:effectLst/>
                          <a:latin typeface="Arial Nova" panose="020F0502020204030204"/>
                        </a:rPr>
                        <a:t>Hazelwood </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5 x 250 megavolt amperes reactive (MVAr) synchronous condensers</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From December 2025 ongoing</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extLst>
                  <a:ext uri="{0D108BD9-81ED-4DB2-BD59-A6C34878D82A}">
                    <a16:rowId xmlns:a16="http://schemas.microsoft.com/office/drawing/2014/main" val="2579497212"/>
                  </a:ext>
                </a:extLst>
              </a:tr>
              <a:tr h="506387">
                <a:tc rowSpan="2">
                  <a:txBody>
                    <a:bodyPr/>
                    <a:lstStyle/>
                    <a:p>
                      <a:pPr>
                        <a:spcBef>
                          <a:spcPts val="300"/>
                        </a:spcBef>
                        <a:spcAft>
                          <a:spcPts val="300"/>
                        </a:spcAft>
                        <a:tabLst>
                          <a:tab pos="1257300" algn="l"/>
                        </a:tabLst>
                      </a:pPr>
                      <a:r>
                        <a:rPr lang="en-AU" sz="1800">
                          <a:effectLst/>
                          <a:latin typeface="Arial Nova" panose="020F0502020204030204"/>
                        </a:rPr>
                        <a:t>Moorabool </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1 x 250 MVAr synchronous condenser</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From December 2025 ongoing</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extLst>
                  <a:ext uri="{0D108BD9-81ED-4DB2-BD59-A6C34878D82A}">
                    <a16:rowId xmlns:a16="http://schemas.microsoft.com/office/drawing/2014/main" val="3433715765"/>
                  </a:ext>
                </a:extLst>
              </a:tr>
              <a:tr h="759581">
                <a:tc vMerge="1">
                  <a:txBody>
                    <a:bodyPr/>
                    <a:lstStyle/>
                    <a:p>
                      <a:endParaRPr lang="en-AU"/>
                    </a:p>
                  </a:txBody>
                  <a:tcPr/>
                </a:tc>
                <a:tc>
                  <a:txBody>
                    <a:bodyPr/>
                    <a:lstStyle/>
                    <a:p>
                      <a:pPr>
                        <a:spcBef>
                          <a:spcPts val="300"/>
                        </a:spcBef>
                        <a:spcAft>
                          <a:spcPts val="300"/>
                        </a:spcAft>
                        <a:tabLst>
                          <a:tab pos="1257300" algn="l"/>
                        </a:tabLst>
                      </a:pPr>
                      <a:r>
                        <a:rPr lang="en-AU" sz="1800">
                          <a:effectLst/>
                          <a:latin typeface="Arial Nova" panose="020F0502020204030204"/>
                        </a:rPr>
                        <a:t>2 x additional 250 MVAr synchronous condensers</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From 2030 ongoing</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extLst>
                  <a:ext uri="{0D108BD9-81ED-4DB2-BD59-A6C34878D82A}">
                    <a16:rowId xmlns:a16="http://schemas.microsoft.com/office/drawing/2014/main" val="930884631"/>
                  </a:ext>
                </a:extLst>
              </a:tr>
              <a:tr h="1012774">
                <a:tc rowSpan="2">
                  <a:txBody>
                    <a:bodyPr/>
                    <a:lstStyle/>
                    <a:p>
                      <a:pPr>
                        <a:spcBef>
                          <a:spcPts val="300"/>
                        </a:spcBef>
                        <a:spcAft>
                          <a:spcPts val="300"/>
                        </a:spcAft>
                        <a:tabLst>
                          <a:tab pos="1257300" algn="l"/>
                        </a:tabLst>
                      </a:pPr>
                      <a:r>
                        <a:rPr lang="en-AU" sz="1800">
                          <a:effectLst/>
                          <a:latin typeface="Arial Nova" panose="020F0502020204030204"/>
                        </a:rPr>
                        <a:t>Red Cliffs </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1 x 125 MVAr synchronous condenser</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a:spcBef>
                          <a:spcPts val="300"/>
                        </a:spcBef>
                        <a:spcAft>
                          <a:spcPts val="300"/>
                        </a:spcAft>
                        <a:tabLst>
                          <a:tab pos="1257300" algn="l"/>
                        </a:tabLst>
                      </a:pPr>
                      <a:r>
                        <a:rPr lang="en-AU" sz="1800">
                          <a:effectLst/>
                          <a:latin typeface="Arial Nova" panose="020F0502020204030204"/>
                        </a:rPr>
                        <a:t>From December 2025 to the commissioning of Project Energy Connect (PEC) Stage 2</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extLst>
                  <a:ext uri="{0D108BD9-81ED-4DB2-BD59-A6C34878D82A}">
                    <a16:rowId xmlns:a16="http://schemas.microsoft.com/office/drawing/2014/main" val="2848145594"/>
                  </a:ext>
                </a:extLst>
              </a:tr>
              <a:tr h="506387">
                <a:tc vMerge="1">
                  <a:txBody>
                    <a:bodyPr/>
                    <a:lstStyle/>
                    <a:p>
                      <a:endParaRPr lang="en-AU"/>
                    </a:p>
                  </a:txBody>
                  <a:tcPr/>
                </a:tc>
                <a:tc>
                  <a:txBody>
                    <a:bodyPr/>
                    <a:lstStyle/>
                    <a:p>
                      <a:pPr>
                        <a:spcBef>
                          <a:spcPts val="300"/>
                        </a:spcBef>
                        <a:spcAft>
                          <a:spcPts val="300"/>
                        </a:spcAft>
                        <a:tabLst>
                          <a:tab pos="1257300" algn="l"/>
                        </a:tabLst>
                      </a:pPr>
                      <a:r>
                        <a:rPr lang="en-AU" sz="1800">
                          <a:effectLst/>
                          <a:latin typeface="Arial Nova" panose="020F0502020204030204"/>
                        </a:rPr>
                        <a:t>1 x 250 MVAr synchronous condenser</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tc>
                  <a:txBody>
                    <a:bodyPr/>
                    <a:lstStyle/>
                    <a:p>
                      <a:pPr marL="107950" indent="-107950">
                        <a:spcBef>
                          <a:spcPts val="300"/>
                        </a:spcBef>
                        <a:spcAft>
                          <a:spcPts val="300"/>
                        </a:spcAft>
                        <a:tabLst>
                          <a:tab pos="1257300" algn="l"/>
                        </a:tabLst>
                      </a:pPr>
                      <a:r>
                        <a:rPr lang="en-AU" sz="1800">
                          <a:effectLst/>
                          <a:latin typeface="Arial Nova" panose="020F0502020204030204"/>
                        </a:rPr>
                        <a:t>From 2032 ongoing</a:t>
                      </a:r>
                      <a:endParaRPr lang="en-AU" sz="1800">
                        <a:effectLst/>
                        <a:latin typeface="Arial Nova" panose="020F0502020204030204"/>
                        <a:ea typeface="Arial Nova" panose="020F0502020204030204"/>
                        <a:cs typeface="Times New Roman" panose="02020603050405020304" pitchFamily="18" charset="0"/>
                      </a:endParaRPr>
                    </a:p>
                  </a:txBody>
                  <a:tcPr marL="137160" marR="137160" marT="137160" marB="137160"/>
                </a:tc>
                <a:extLst>
                  <a:ext uri="{0D108BD9-81ED-4DB2-BD59-A6C34878D82A}">
                    <a16:rowId xmlns:a16="http://schemas.microsoft.com/office/drawing/2014/main" val="4115814995"/>
                  </a:ext>
                </a:extLst>
              </a:tr>
            </a:tbl>
          </a:graphicData>
        </a:graphic>
      </p:graphicFrame>
      <p:sp>
        <p:nvSpPr>
          <p:cNvPr id="4" name="Slide Number Placeholder 3">
            <a:extLst>
              <a:ext uri="{FF2B5EF4-FFF2-40B4-BE49-F238E27FC236}">
                <a16:creationId xmlns:a16="http://schemas.microsoft.com/office/drawing/2014/main" id="{7618401B-5B11-3F23-A7D1-4BE92CACAC27}"/>
              </a:ext>
            </a:extLst>
          </p:cNvPr>
          <p:cNvSpPr>
            <a:spLocks noGrp="1"/>
          </p:cNvSpPr>
          <p:nvPr>
            <p:ph type="sldNum" sz="quarter" idx="12"/>
          </p:nvPr>
        </p:nvSpPr>
        <p:spPr/>
        <p:txBody>
          <a:bodyPr/>
          <a:lstStyle/>
          <a:p>
            <a:fld id="{713AB538-E724-0A46-AEB0-E520B1BBAFEE}" type="slidenum">
              <a:rPr lang="en-US" smtClean="0"/>
              <a:t>11</a:t>
            </a:fld>
            <a:endParaRPr lang="en-US"/>
          </a:p>
        </p:txBody>
      </p:sp>
      <p:sp>
        <p:nvSpPr>
          <p:cNvPr id="3" name="Footer Placeholder 2">
            <a:extLst>
              <a:ext uri="{FF2B5EF4-FFF2-40B4-BE49-F238E27FC236}">
                <a16:creationId xmlns:a16="http://schemas.microsoft.com/office/drawing/2014/main" id="{D333403D-B62E-27BF-8D9B-3A96DC865578}"/>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264334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1A87-7738-D508-C07C-919EFDCBE50C}"/>
              </a:ext>
            </a:extLst>
          </p:cNvPr>
          <p:cNvSpPr>
            <a:spLocks noGrp="1"/>
          </p:cNvSpPr>
          <p:nvPr>
            <p:ph type="title"/>
          </p:nvPr>
        </p:nvSpPr>
        <p:spPr/>
        <p:txBody>
          <a:bodyPr/>
          <a:lstStyle/>
          <a:p>
            <a:r>
              <a:rPr lang="en-AU"/>
              <a:t>Potential options</a:t>
            </a:r>
          </a:p>
        </p:txBody>
      </p:sp>
      <p:sp>
        <p:nvSpPr>
          <p:cNvPr id="3" name="Content Placeholder 2">
            <a:extLst>
              <a:ext uri="{FF2B5EF4-FFF2-40B4-BE49-F238E27FC236}">
                <a16:creationId xmlns:a16="http://schemas.microsoft.com/office/drawing/2014/main" id="{53B39173-BEEE-FDA3-463D-5ACA05B4AE88}"/>
              </a:ext>
            </a:extLst>
          </p:cNvPr>
          <p:cNvSpPr>
            <a:spLocks noGrp="1"/>
          </p:cNvSpPr>
          <p:nvPr>
            <p:ph idx="1"/>
          </p:nvPr>
        </p:nvSpPr>
        <p:spPr>
          <a:xfrm>
            <a:off x="550192" y="1528082"/>
            <a:ext cx="10557080" cy="1004059"/>
          </a:xfrm>
        </p:spPr>
        <p:txBody>
          <a:bodyPr>
            <a:normAutofit/>
          </a:bodyPr>
          <a:lstStyle/>
          <a:p>
            <a:pPr marL="0" indent="0">
              <a:buNone/>
            </a:pPr>
            <a:r>
              <a:rPr lang="en-AU" sz="1800">
                <a:solidFill>
                  <a:srgbClr val="424242"/>
                </a:solidFill>
                <a:effectLst/>
                <a:latin typeface="Arial Nova" panose="020F0502020204030204"/>
                <a:ea typeface="Arial Nova" panose="020F0502020204030204"/>
                <a:cs typeface="Times New Roman" panose="02020603050405020304" pitchFamily="18" charset="0"/>
              </a:rPr>
              <a:t>AVP will consider the following options meeting the long-term system strength requirements beyond 2025.</a:t>
            </a:r>
          </a:p>
        </p:txBody>
      </p:sp>
      <p:sp>
        <p:nvSpPr>
          <p:cNvPr id="4" name="Slide Number Placeholder 3">
            <a:extLst>
              <a:ext uri="{FF2B5EF4-FFF2-40B4-BE49-F238E27FC236}">
                <a16:creationId xmlns:a16="http://schemas.microsoft.com/office/drawing/2014/main" id="{A7379DB7-767D-D57D-E8B5-E02FEC8224E1}"/>
              </a:ext>
            </a:extLst>
          </p:cNvPr>
          <p:cNvSpPr>
            <a:spLocks noGrp="1"/>
          </p:cNvSpPr>
          <p:nvPr>
            <p:ph type="sldNum" sz="quarter" idx="12"/>
          </p:nvPr>
        </p:nvSpPr>
        <p:spPr/>
        <p:txBody>
          <a:bodyPr/>
          <a:lstStyle/>
          <a:p>
            <a:fld id="{713AB538-E724-0A46-AEB0-E520B1BBAFEE}" type="slidenum">
              <a:rPr lang="en-US" smtClean="0"/>
              <a:t>12</a:t>
            </a:fld>
            <a:endParaRPr lang="en-US"/>
          </a:p>
        </p:txBody>
      </p:sp>
      <p:pic>
        <p:nvPicPr>
          <p:cNvPr id="5" name="Graphic 4">
            <a:extLst>
              <a:ext uri="{FF2B5EF4-FFF2-40B4-BE49-F238E27FC236}">
                <a16:creationId xmlns:a16="http://schemas.microsoft.com/office/drawing/2014/main" id="{5E825DE6-7EE0-B1FB-D7B8-232FE41CAA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0287" y="2689424"/>
            <a:ext cx="1328746" cy="1328746"/>
          </a:xfrm>
          <a:prstGeom prst="rect">
            <a:avLst/>
          </a:prstGeom>
        </p:spPr>
      </p:pic>
      <p:pic>
        <p:nvPicPr>
          <p:cNvPr id="6" name="Graphic 5">
            <a:extLst>
              <a:ext uri="{FF2B5EF4-FFF2-40B4-BE49-F238E27FC236}">
                <a16:creationId xmlns:a16="http://schemas.microsoft.com/office/drawing/2014/main" id="{8B1208F5-3F05-0C45-4891-347787DF75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5471" y="2689424"/>
            <a:ext cx="629142" cy="1258284"/>
          </a:xfrm>
          <a:prstGeom prst="rect">
            <a:avLst/>
          </a:prstGeom>
        </p:spPr>
      </p:pic>
      <p:pic>
        <p:nvPicPr>
          <p:cNvPr id="7" name="Graphic 6">
            <a:extLst>
              <a:ext uri="{FF2B5EF4-FFF2-40B4-BE49-F238E27FC236}">
                <a16:creationId xmlns:a16="http://schemas.microsoft.com/office/drawing/2014/main" id="{E67A18FE-2017-2794-58E4-AD7E640767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2508" y="2878492"/>
            <a:ext cx="1436108" cy="1101015"/>
          </a:xfrm>
          <a:prstGeom prst="rect">
            <a:avLst/>
          </a:prstGeom>
        </p:spPr>
      </p:pic>
      <p:sp>
        <p:nvSpPr>
          <p:cNvPr id="8" name="TextBox 7">
            <a:extLst>
              <a:ext uri="{FF2B5EF4-FFF2-40B4-BE49-F238E27FC236}">
                <a16:creationId xmlns:a16="http://schemas.microsoft.com/office/drawing/2014/main" id="{9B648948-D4EE-4C08-85BD-8470A4632E6E}"/>
              </a:ext>
            </a:extLst>
          </p:cNvPr>
          <p:cNvSpPr txBox="1"/>
          <p:nvPr/>
        </p:nvSpPr>
        <p:spPr>
          <a:xfrm>
            <a:off x="1101100" y="4338917"/>
            <a:ext cx="1577788" cy="646331"/>
          </a:xfrm>
          <a:prstGeom prst="rect">
            <a:avLst/>
          </a:prstGeom>
          <a:noFill/>
        </p:spPr>
        <p:txBody>
          <a:bodyPr wrap="square" rtlCol="0">
            <a:spAutoFit/>
          </a:bodyPr>
          <a:lstStyle/>
          <a:p>
            <a:r>
              <a:rPr lang="en-AU" sz="1800">
                <a:solidFill>
                  <a:srgbClr val="424242"/>
                </a:solidFill>
                <a:latin typeface="Arial Nova" panose="020F0502020204030204"/>
                <a:cs typeface="Times New Roman" panose="02020603050405020304" pitchFamily="18" charset="0"/>
              </a:rPr>
              <a:t>Synchronous machines</a:t>
            </a:r>
            <a:endParaRPr lang="en-AU"/>
          </a:p>
        </p:txBody>
      </p:sp>
      <p:sp>
        <p:nvSpPr>
          <p:cNvPr id="13" name="TextBox 12">
            <a:extLst>
              <a:ext uri="{FF2B5EF4-FFF2-40B4-BE49-F238E27FC236}">
                <a16:creationId xmlns:a16="http://schemas.microsoft.com/office/drawing/2014/main" id="{F5E54BDB-422B-8FF7-7DCE-277709A48E37}"/>
              </a:ext>
            </a:extLst>
          </p:cNvPr>
          <p:cNvSpPr txBox="1"/>
          <p:nvPr/>
        </p:nvSpPr>
        <p:spPr>
          <a:xfrm>
            <a:off x="4142508" y="4325858"/>
            <a:ext cx="1919663" cy="1200329"/>
          </a:xfrm>
          <a:prstGeom prst="rect">
            <a:avLst/>
          </a:prstGeom>
          <a:noFill/>
        </p:spPr>
        <p:txBody>
          <a:bodyPr wrap="square">
            <a:spAutoFit/>
          </a:bodyPr>
          <a:lstStyle/>
          <a:p>
            <a:r>
              <a:rPr lang="en-AU" sz="1800">
                <a:solidFill>
                  <a:srgbClr val="424242"/>
                </a:solidFill>
                <a:latin typeface="Arial Nova" panose="020F0502020204030204"/>
                <a:cs typeface="Times New Roman" panose="02020603050405020304" pitchFamily="18" charset="0"/>
              </a:rPr>
              <a:t>Modification to existing synchronous generators</a:t>
            </a:r>
          </a:p>
        </p:txBody>
      </p:sp>
      <p:sp>
        <p:nvSpPr>
          <p:cNvPr id="15" name="TextBox 14">
            <a:extLst>
              <a:ext uri="{FF2B5EF4-FFF2-40B4-BE49-F238E27FC236}">
                <a16:creationId xmlns:a16="http://schemas.microsoft.com/office/drawing/2014/main" id="{87321B24-424A-4176-4E5F-62DE8538DE1C}"/>
              </a:ext>
            </a:extLst>
          </p:cNvPr>
          <p:cNvSpPr txBox="1"/>
          <p:nvPr/>
        </p:nvSpPr>
        <p:spPr>
          <a:xfrm>
            <a:off x="6956321" y="4338917"/>
            <a:ext cx="3589363" cy="369332"/>
          </a:xfrm>
          <a:prstGeom prst="rect">
            <a:avLst/>
          </a:prstGeom>
          <a:noFill/>
        </p:spPr>
        <p:txBody>
          <a:bodyPr wrap="square">
            <a:spAutoFit/>
          </a:bodyPr>
          <a:lstStyle/>
          <a:p>
            <a:pPr algn="ctr"/>
            <a:r>
              <a:rPr lang="en-AU" sz="1800">
                <a:solidFill>
                  <a:srgbClr val="424242"/>
                </a:solidFill>
                <a:latin typeface="Arial Nova" panose="020F0502020204030204"/>
                <a:cs typeface="Times New Roman" panose="02020603050405020304" pitchFamily="18" charset="0"/>
              </a:rPr>
              <a:t>Grid forming solutions</a:t>
            </a:r>
            <a:endParaRPr lang="en-AU"/>
          </a:p>
        </p:txBody>
      </p:sp>
      <p:pic>
        <p:nvPicPr>
          <p:cNvPr id="16" name="Graphic 15">
            <a:extLst>
              <a:ext uri="{FF2B5EF4-FFF2-40B4-BE49-F238E27FC236}">
                <a16:creationId xmlns:a16="http://schemas.microsoft.com/office/drawing/2014/main" id="{F80ED589-3948-7660-3D64-6E8080CBCE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09821" y="2616205"/>
            <a:ext cx="1444698" cy="1328188"/>
          </a:xfrm>
          <a:prstGeom prst="rect">
            <a:avLst/>
          </a:prstGeom>
        </p:spPr>
      </p:pic>
      <p:pic>
        <p:nvPicPr>
          <p:cNvPr id="17" name="Graphic 16">
            <a:extLst>
              <a:ext uri="{FF2B5EF4-FFF2-40B4-BE49-F238E27FC236}">
                <a16:creationId xmlns:a16="http://schemas.microsoft.com/office/drawing/2014/main" id="{517B8299-3FF4-34D7-B88A-D732554AC2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85565" y="2651157"/>
            <a:ext cx="1141775" cy="1258284"/>
          </a:xfrm>
          <a:prstGeom prst="rect">
            <a:avLst/>
          </a:prstGeom>
        </p:spPr>
      </p:pic>
      <p:sp>
        <p:nvSpPr>
          <p:cNvPr id="9" name="Footer Placeholder 8">
            <a:extLst>
              <a:ext uri="{FF2B5EF4-FFF2-40B4-BE49-F238E27FC236}">
                <a16:creationId xmlns:a16="http://schemas.microsoft.com/office/drawing/2014/main" id="{F88AC91C-BF04-6252-88FF-6025B49534C5}"/>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226726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2AF3-B8F5-E22B-280B-1A0D2E96BD4F}"/>
              </a:ext>
            </a:extLst>
          </p:cNvPr>
          <p:cNvSpPr>
            <a:spLocks noGrp="1"/>
          </p:cNvSpPr>
          <p:nvPr>
            <p:ph type="title"/>
          </p:nvPr>
        </p:nvSpPr>
        <p:spPr>
          <a:xfrm>
            <a:off x="550191" y="409576"/>
            <a:ext cx="9887917" cy="1374400"/>
          </a:xfrm>
        </p:spPr>
        <p:txBody>
          <a:bodyPr>
            <a:normAutofit/>
          </a:bodyPr>
          <a:lstStyle/>
          <a:p>
            <a:r>
              <a:rPr lang="en-AU"/>
              <a:t>Next Steps</a:t>
            </a:r>
          </a:p>
        </p:txBody>
      </p:sp>
      <p:sp>
        <p:nvSpPr>
          <p:cNvPr id="4" name="Slide Number Placeholder 3">
            <a:extLst>
              <a:ext uri="{FF2B5EF4-FFF2-40B4-BE49-F238E27FC236}">
                <a16:creationId xmlns:a16="http://schemas.microsoft.com/office/drawing/2014/main" id="{E4492935-5D53-995D-933B-26F4E3C76D9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3AB538-E724-0A46-AEB0-E520B1BBAFEE}" type="slidenum">
              <a:rPr kumimoji="0" lang="en-US" sz="1200" b="0" i="0" u="none" strike="noStrike" kern="1200" cap="none" spc="0" normalizeH="0" baseline="0" noProof="0" smtClean="0">
                <a:ln>
                  <a:noFill/>
                </a:ln>
                <a:solidFill>
                  <a:srgbClr val="424242">
                    <a:tint val="75000"/>
                  </a:srgbClr>
                </a:solidFill>
                <a:effectLst/>
                <a:uLnTx/>
                <a:uFillTx/>
                <a:latin typeface="Arial Nova" panose="020B05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424242">
                  <a:tint val="75000"/>
                </a:srgbClr>
              </a:solidFill>
              <a:effectLst/>
              <a:uLnTx/>
              <a:uFillTx/>
              <a:latin typeface="Arial Nova" panose="020B0504020202020204" pitchFamily="34" charset="0"/>
              <a:ea typeface="+mn-ea"/>
              <a:cs typeface="+mn-cs"/>
            </a:endParaRPr>
          </a:p>
        </p:txBody>
      </p:sp>
      <p:sp>
        <p:nvSpPr>
          <p:cNvPr id="3" name="Content Placeholder 5">
            <a:extLst>
              <a:ext uri="{FF2B5EF4-FFF2-40B4-BE49-F238E27FC236}">
                <a16:creationId xmlns:a16="http://schemas.microsoft.com/office/drawing/2014/main" id="{9E6C08C9-8BD2-F224-ED1D-1C45E1C39B8D}"/>
              </a:ext>
            </a:extLst>
          </p:cNvPr>
          <p:cNvSpPr>
            <a:spLocks noGrp="1"/>
          </p:cNvSpPr>
          <p:nvPr>
            <p:ph idx="1"/>
          </p:nvPr>
        </p:nvSpPr>
        <p:spPr>
          <a:xfrm>
            <a:off x="550191" y="1419497"/>
            <a:ext cx="10727409" cy="4807132"/>
          </a:xfrm>
        </p:spPr>
        <p:txBody>
          <a:bodyPr>
            <a:normAutofit/>
          </a:bodyPr>
          <a:lstStyle/>
          <a:p>
            <a:pPr>
              <a:lnSpc>
                <a:spcPct val="100000"/>
              </a:lnSpc>
            </a:pPr>
            <a:r>
              <a:rPr lang="en-AU"/>
              <a:t>Submissions to the PSCR and RFI are due on 6 October 2023</a:t>
            </a:r>
          </a:p>
          <a:p>
            <a:pPr>
              <a:lnSpc>
                <a:spcPct val="100000"/>
              </a:lnSpc>
            </a:pPr>
            <a:r>
              <a:rPr lang="en-AU"/>
              <a:t>All submissions or any general question are to be submitted to </a:t>
            </a:r>
            <a:r>
              <a:rPr lang="en-AU">
                <a:hlinkClick r:id="rId3"/>
              </a:rPr>
              <a:t>SystemStrengthVIC@aemo.com.au</a:t>
            </a:r>
            <a:r>
              <a:rPr lang="en-AU"/>
              <a:t> </a:t>
            </a:r>
          </a:p>
          <a:p>
            <a:pPr>
              <a:lnSpc>
                <a:spcPct val="100000"/>
              </a:lnSpc>
            </a:pPr>
            <a:endParaRPr lang="en-AU"/>
          </a:p>
          <a:p>
            <a:pPr>
              <a:lnSpc>
                <a:spcPct val="100000"/>
              </a:lnSpc>
            </a:pPr>
            <a:endParaRPr lang="en-AU"/>
          </a:p>
          <a:p>
            <a:pPr>
              <a:lnSpc>
                <a:spcPct val="100000"/>
              </a:lnSpc>
            </a:pPr>
            <a:endParaRPr lang="en-AU"/>
          </a:p>
          <a:p>
            <a:endParaRPr lang="en-AU"/>
          </a:p>
        </p:txBody>
      </p:sp>
      <p:sp>
        <p:nvSpPr>
          <p:cNvPr id="5" name="Footer Placeholder 4">
            <a:extLst>
              <a:ext uri="{FF2B5EF4-FFF2-40B4-BE49-F238E27FC236}">
                <a16:creationId xmlns:a16="http://schemas.microsoft.com/office/drawing/2014/main" id="{3D1D165F-EC75-B41C-9412-A2D38A075AD7}"/>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11381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647D-3F70-65A8-4F1C-9862A46A4AF9}"/>
              </a:ext>
            </a:extLst>
          </p:cNvPr>
          <p:cNvSpPr>
            <a:spLocks noGrp="1"/>
          </p:cNvSpPr>
          <p:nvPr>
            <p:ph type="title"/>
          </p:nvPr>
        </p:nvSpPr>
        <p:spPr>
          <a:xfrm>
            <a:off x="668565" y="576263"/>
            <a:ext cx="10515600" cy="2852737"/>
          </a:xfrm>
        </p:spPr>
        <p:txBody>
          <a:bodyPr/>
          <a:lstStyle/>
          <a:p>
            <a:r>
              <a:rPr lang="en-AU"/>
              <a:t>Question &amp; Answers</a:t>
            </a:r>
          </a:p>
        </p:txBody>
      </p:sp>
      <p:sp>
        <p:nvSpPr>
          <p:cNvPr id="4" name="Slide Number Placeholder 3">
            <a:extLst>
              <a:ext uri="{FF2B5EF4-FFF2-40B4-BE49-F238E27FC236}">
                <a16:creationId xmlns:a16="http://schemas.microsoft.com/office/drawing/2014/main" id="{7E6D5685-EBC0-BA70-2AA7-373BBEB719D9}"/>
              </a:ext>
            </a:extLst>
          </p:cNvPr>
          <p:cNvSpPr>
            <a:spLocks noGrp="1"/>
          </p:cNvSpPr>
          <p:nvPr>
            <p:ph type="sldNum" sz="quarter" idx="12"/>
          </p:nvPr>
        </p:nvSpPr>
        <p:spPr/>
        <p:txBody>
          <a:bodyPr/>
          <a:lstStyle/>
          <a:p>
            <a:fld id="{4EC81F68-4976-451A-B2E9-79BCBD2F70CC}" type="slidenum">
              <a:rPr lang="en-AU" smtClean="0"/>
              <a:pPr/>
              <a:t>14</a:t>
            </a:fld>
            <a:endParaRPr lang="en-AU"/>
          </a:p>
        </p:txBody>
      </p:sp>
      <p:sp>
        <p:nvSpPr>
          <p:cNvPr id="3" name="TextBox 2">
            <a:extLst>
              <a:ext uri="{FF2B5EF4-FFF2-40B4-BE49-F238E27FC236}">
                <a16:creationId xmlns:a16="http://schemas.microsoft.com/office/drawing/2014/main" id="{DB0DA543-E13B-B909-FF69-3838E8EC9FAC}"/>
              </a:ext>
            </a:extLst>
          </p:cNvPr>
          <p:cNvSpPr txBox="1"/>
          <p:nvPr/>
        </p:nvSpPr>
        <p:spPr>
          <a:xfrm>
            <a:off x="805543" y="3570514"/>
            <a:ext cx="9100457" cy="1200329"/>
          </a:xfrm>
          <a:prstGeom prst="rect">
            <a:avLst/>
          </a:prstGeom>
          <a:noFill/>
        </p:spPr>
        <p:txBody>
          <a:bodyPr wrap="square" rtlCol="0">
            <a:spAutoFit/>
          </a:bodyPr>
          <a:lstStyle/>
          <a:p>
            <a:r>
              <a:rPr lang="en-AU" sz="1800" b="1">
                <a:solidFill>
                  <a:schemeClr val="bg1"/>
                </a:solidFill>
                <a:latin typeface="Arial Nova" panose="020B0504020202020204" pitchFamily="34" charset="0"/>
              </a:rPr>
              <a:t>Ask your questions at www.Sli.do #AEMO</a:t>
            </a:r>
          </a:p>
          <a:p>
            <a:endParaRPr lang="en-AU" b="1">
              <a:solidFill>
                <a:schemeClr val="bg1"/>
              </a:solidFill>
              <a:latin typeface="Arial Nova" panose="020B0504020202020204" pitchFamily="34" charset="0"/>
            </a:endParaRPr>
          </a:p>
          <a:p>
            <a:endParaRPr lang="en-AU" sz="1800" b="1">
              <a:solidFill>
                <a:schemeClr val="bg1"/>
              </a:solidFill>
              <a:latin typeface="Arial Nova" panose="020B0504020202020204" pitchFamily="34" charset="0"/>
            </a:endParaRPr>
          </a:p>
          <a:p>
            <a:r>
              <a:rPr lang="en-AU" b="1">
                <a:solidFill>
                  <a:schemeClr val="bg1"/>
                </a:solidFill>
                <a:latin typeface="Arial Nova" panose="020B0504020202020204" pitchFamily="34" charset="0"/>
              </a:rPr>
              <a:t>Questions are not considered as submission to the PSCR</a:t>
            </a:r>
            <a:endParaRPr lang="en-AU" sz="1800" b="1">
              <a:solidFill>
                <a:schemeClr val="bg1"/>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8C176DA0-74D6-1345-2AF9-2E38275E21F3}"/>
              </a:ext>
            </a:extLst>
          </p:cNvPr>
          <p:cNvSpPr>
            <a:spLocks noGrp="1"/>
          </p:cNvSpPr>
          <p:nvPr>
            <p:ph type="ftr" sz="quarter" idx="11"/>
          </p:nvPr>
        </p:nvSpPr>
        <p:spPr/>
        <p:txBody>
          <a:bodyPr/>
          <a:lstStyle/>
          <a:p>
            <a:r>
              <a:rPr lang="en-AU"/>
              <a:t>Ask your questions at www.Sli.do #AEMO</a:t>
            </a:r>
          </a:p>
        </p:txBody>
      </p:sp>
    </p:spTree>
    <p:extLst>
      <p:ext uri="{BB962C8B-B14F-4D97-AF65-F5344CB8AC3E}">
        <p14:creationId xmlns:p14="http://schemas.microsoft.com/office/powerpoint/2010/main" val="242640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8568-07E2-73A9-3247-4A08772C53DA}"/>
              </a:ext>
            </a:extLst>
          </p:cNvPr>
          <p:cNvSpPr>
            <a:spLocks noGrp="1"/>
          </p:cNvSpPr>
          <p:nvPr>
            <p:ph type="title"/>
          </p:nvPr>
        </p:nvSpPr>
        <p:spPr/>
        <p:txBody>
          <a:bodyPr/>
          <a:lstStyle/>
          <a:p>
            <a:r>
              <a:rPr lang="en-AU"/>
              <a:t>Pre submitted questions</a:t>
            </a:r>
          </a:p>
        </p:txBody>
      </p:sp>
      <p:sp>
        <p:nvSpPr>
          <p:cNvPr id="3" name="Content Placeholder 2">
            <a:extLst>
              <a:ext uri="{FF2B5EF4-FFF2-40B4-BE49-F238E27FC236}">
                <a16:creationId xmlns:a16="http://schemas.microsoft.com/office/drawing/2014/main" id="{516C6E61-58CD-B0E4-E411-6EF6E8F53224}"/>
              </a:ext>
            </a:extLst>
          </p:cNvPr>
          <p:cNvSpPr>
            <a:spLocks noGrp="1"/>
          </p:cNvSpPr>
          <p:nvPr>
            <p:ph idx="1"/>
          </p:nvPr>
        </p:nvSpPr>
        <p:spPr>
          <a:xfrm>
            <a:off x="419562" y="1426029"/>
            <a:ext cx="10727409" cy="5256517"/>
          </a:xfrm>
        </p:spPr>
        <p:txBody>
          <a:bodyPr>
            <a:normAutofit lnSpcReduction="10000"/>
          </a:bodyPr>
          <a:lstStyle/>
          <a:p>
            <a:pPr marL="514350" indent="-514350">
              <a:buFont typeface="+mj-lt"/>
              <a:buAutoNum type="arabicPeriod"/>
            </a:pPr>
            <a:r>
              <a:rPr lang="en-AU" sz="2600">
                <a:latin typeface="Arial Nova" panose="020B0504020202020204"/>
              </a:rPr>
              <a:t>Is it anticipated that conventional generators will enter Network Support Agreements with AVP to come on-line to provide system strength when otherwise not operating for market? </a:t>
            </a:r>
          </a:p>
          <a:p>
            <a:pPr marL="514350" indent="-514350">
              <a:buFont typeface="+mj-lt"/>
              <a:buAutoNum type="arabicPeriod"/>
            </a:pPr>
            <a:r>
              <a:rPr lang="en-AU" sz="2600">
                <a:latin typeface="Arial Nova" panose="020B0504020202020204"/>
              </a:rPr>
              <a:t>Is there an opportunity for the system strength provision from existing conventional generators to be financially recognised when they are operating in the energy market and deferring the need for synchronous condensers?</a:t>
            </a:r>
          </a:p>
          <a:p>
            <a:pPr marL="514350" indent="-514350">
              <a:buFont typeface="+mj-lt"/>
              <a:buAutoNum type="arabicPeriod"/>
            </a:pPr>
            <a:r>
              <a:rPr lang="en-AU" sz="2600">
                <a:latin typeface="Arial Nova" panose="020B0504020202020204"/>
              </a:rPr>
              <a:t>What is the assumed non-IBR generator commitment pattern, if any, behind the tables 1 and 6 (</a:t>
            </a:r>
            <a:r>
              <a:rPr lang="en-AU" sz="2600" i="1">
                <a:latin typeface="Arial Nova" panose="020B0504020202020204"/>
              </a:rPr>
              <a:t>in the PSCR</a:t>
            </a:r>
            <a:r>
              <a:rPr lang="en-AU" sz="2600">
                <a:latin typeface="Arial Nova" panose="020B0504020202020204"/>
              </a:rPr>
              <a:t>)?</a:t>
            </a:r>
          </a:p>
          <a:p>
            <a:pPr marL="514350" indent="-514350">
              <a:buFont typeface="+mj-lt"/>
              <a:buAutoNum type="arabicPeriod"/>
            </a:pPr>
            <a:r>
              <a:rPr lang="en-AU" sz="2600" b="0" i="0" u="none" strike="noStrike">
                <a:solidFill>
                  <a:schemeClr val="tx1">
                    <a:lumMod val="75000"/>
                  </a:schemeClr>
                </a:solidFill>
                <a:effectLst/>
                <a:latin typeface="Arial Nova" panose="020B0504020202020204"/>
              </a:rPr>
              <a:t>Can AEMO provide information about the basis of the model on how these non-networks solutions would be remunerated if successful?</a:t>
            </a:r>
            <a:r>
              <a:rPr lang="en-AU" sz="2600">
                <a:solidFill>
                  <a:schemeClr val="tx1">
                    <a:lumMod val="75000"/>
                  </a:schemeClr>
                </a:solidFill>
                <a:latin typeface="Arial Nova" panose="020B0504020202020204"/>
              </a:rPr>
              <a:t> </a:t>
            </a:r>
          </a:p>
          <a:p>
            <a:pPr marL="514350" indent="-514350">
              <a:buFont typeface="+mj-lt"/>
              <a:buAutoNum type="arabicPeriod"/>
            </a:pPr>
            <a:r>
              <a:rPr lang="en-AU" sz="2600">
                <a:latin typeface="Arial Nova" panose="020B0504020202020204"/>
              </a:rPr>
              <a:t>For GFM inverter to provide a material positive system strength contribution, is it correct to assume that SCR withstand will need to be lower than 1.2?</a:t>
            </a:r>
          </a:p>
          <a:p>
            <a:pPr marL="514350" indent="-514350">
              <a:buFont typeface="+mj-lt"/>
              <a:buAutoNum type="arabicPeriod"/>
            </a:pPr>
            <a:endParaRPr lang="en-AU"/>
          </a:p>
        </p:txBody>
      </p:sp>
      <p:sp>
        <p:nvSpPr>
          <p:cNvPr id="4" name="Slide Number Placeholder 3">
            <a:extLst>
              <a:ext uri="{FF2B5EF4-FFF2-40B4-BE49-F238E27FC236}">
                <a16:creationId xmlns:a16="http://schemas.microsoft.com/office/drawing/2014/main" id="{08310202-AA0E-DDA2-C1C0-694132811AAC}"/>
              </a:ext>
            </a:extLst>
          </p:cNvPr>
          <p:cNvSpPr>
            <a:spLocks noGrp="1"/>
          </p:cNvSpPr>
          <p:nvPr>
            <p:ph type="sldNum" sz="quarter" idx="12"/>
          </p:nvPr>
        </p:nvSpPr>
        <p:spPr/>
        <p:txBody>
          <a:bodyPr/>
          <a:lstStyle/>
          <a:p>
            <a:fld id="{713AB538-E724-0A46-AEB0-E520B1BBAFEE}" type="slidenum">
              <a:rPr lang="en-US" smtClean="0"/>
              <a:t>15</a:t>
            </a:fld>
            <a:endParaRPr lang="en-US"/>
          </a:p>
        </p:txBody>
      </p:sp>
      <p:sp>
        <p:nvSpPr>
          <p:cNvPr id="5" name="Footer Placeholder 4">
            <a:extLst>
              <a:ext uri="{FF2B5EF4-FFF2-40B4-BE49-F238E27FC236}">
                <a16:creationId xmlns:a16="http://schemas.microsoft.com/office/drawing/2014/main" id="{AD832EA8-7796-36D8-4787-6D169A55D9C4}"/>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214132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B6C0-7B3C-C8BD-519E-7AFC0110A7A5}"/>
              </a:ext>
            </a:extLst>
          </p:cNvPr>
          <p:cNvSpPr>
            <a:spLocks noGrp="1"/>
          </p:cNvSpPr>
          <p:nvPr>
            <p:ph type="title"/>
          </p:nvPr>
        </p:nvSpPr>
        <p:spPr>
          <a:xfrm>
            <a:off x="550191" y="382127"/>
            <a:ext cx="9887917" cy="1219199"/>
          </a:xfrm>
        </p:spPr>
        <p:txBody>
          <a:bodyPr/>
          <a:lstStyle/>
          <a:p>
            <a:r>
              <a:rPr lang="en-AU"/>
              <a:t>Pre submitted questions</a:t>
            </a:r>
          </a:p>
        </p:txBody>
      </p:sp>
      <p:sp>
        <p:nvSpPr>
          <p:cNvPr id="3" name="Content Placeholder 2">
            <a:extLst>
              <a:ext uri="{FF2B5EF4-FFF2-40B4-BE49-F238E27FC236}">
                <a16:creationId xmlns:a16="http://schemas.microsoft.com/office/drawing/2014/main" id="{5D97E193-D2C5-BB5E-0AC3-06297985253E}"/>
              </a:ext>
            </a:extLst>
          </p:cNvPr>
          <p:cNvSpPr>
            <a:spLocks noGrp="1"/>
          </p:cNvSpPr>
          <p:nvPr>
            <p:ph idx="1"/>
          </p:nvPr>
        </p:nvSpPr>
        <p:spPr>
          <a:xfrm>
            <a:off x="502364" y="1111250"/>
            <a:ext cx="11091617" cy="5364623"/>
          </a:xfrm>
        </p:spPr>
        <p:txBody>
          <a:bodyPr>
            <a:noAutofit/>
          </a:bodyPr>
          <a:lstStyle/>
          <a:p>
            <a:pPr marL="342900" lvl="0" indent="-342900">
              <a:lnSpc>
                <a:spcPct val="105000"/>
              </a:lnSpc>
              <a:spcAft>
                <a:spcPts val="800"/>
              </a:spcAft>
              <a:buFont typeface="+mj-lt"/>
              <a:buAutoNum type="arabicPeriod" startAt="6"/>
            </a:pPr>
            <a:r>
              <a:rPr lang="en-AU" sz="2600">
                <a:effectLst/>
                <a:latin typeface="Arial Nova" panose="020B0504020202020204"/>
                <a:ea typeface="Times New Roman" panose="02020603050405020304" pitchFamily="18" charset="0"/>
              </a:rPr>
              <a:t>Is it mandatory to demonstrate an available date no later than December 2025?  </a:t>
            </a:r>
            <a:endParaRPr lang="en-AU" sz="2600">
              <a:effectLst/>
              <a:latin typeface="Arial Nova" panose="020B0504020202020204"/>
              <a:ea typeface="Calibri" panose="020F0502020204030204" pitchFamily="34" charset="0"/>
            </a:endParaRPr>
          </a:p>
          <a:p>
            <a:pPr marL="342900" lvl="0" indent="-342900">
              <a:lnSpc>
                <a:spcPct val="105000"/>
              </a:lnSpc>
              <a:spcAft>
                <a:spcPts val="800"/>
              </a:spcAft>
              <a:buFont typeface="+mj-lt"/>
              <a:buAutoNum type="arabicPeriod" startAt="6"/>
            </a:pPr>
            <a:r>
              <a:rPr lang="en-AU" sz="2600">
                <a:effectLst/>
                <a:latin typeface="Arial Nova" panose="020B0504020202020204"/>
                <a:ea typeface="Times New Roman" panose="02020603050405020304" pitchFamily="18" charset="0"/>
              </a:rPr>
              <a:t>Is it mandatory to supply technical information that has been requested but not listed in the Technical Parameters table in the RFI Returnable Schedule, such as PSSE / PSCAD models and associated RUG?</a:t>
            </a:r>
            <a:endParaRPr lang="en-AU" sz="2600">
              <a:effectLst/>
              <a:latin typeface="Arial Nova" panose="020B0504020202020204"/>
              <a:ea typeface="Calibri" panose="020F0502020204030204" pitchFamily="34" charset="0"/>
            </a:endParaRPr>
          </a:p>
          <a:p>
            <a:pPr marL="342900" lvl="0" indent="-342900">
              <a:lnSpc>
                <a:spcPct val="105000"/>
              </a:lnSpc>
              <a:spcAft>
                <a:spcPts val="800"/>
              </a:spcAft>
              <a:buFont typeface="+mj-lt"/>
              <a:buAutoNum type="arabicPeriod" startAt="6"/>
            </a:pPr>
            <a:r>
              <a:rPr lang="en-AU" sz="2600">
                <a:effectLst/>
                <a:latin typeface="Arial Nova" panose="020B0504020202020204"/>
                <a:ea typeface="Times New Roman" panose="02020603050405020304" pitchFamily="18" charset="0"/>
              </a:rPr>
              <a:t>Is there a minimum duration requirement for battery storage solutions?</a:t>
            </a:r>
            <a:endParaRPr lang="en-AU" sz="2600">
              <a:effectLst/>
              <a:latin typeface="Arial Nova" panose="020B0504020202020204"/>
              <a:ea typeface="Calibri" panose="020F0502020204030204" pitchFamily="34" charset="0"/>
            </a:endParaRPr>
          </a:p>
          <a:p>
            <a:pPr marL="342900" lvl="0" indent="-342900">
              <a:lnSpc>
                <a:spcPct val="105000"/>
              </a:lnSpc>
              <a:spcAft>
                <a:spcPts val="800"/>
              </a:spcAft>
              <a:buFont typeface="+mj-lt"/>
              <a:buAutoNum type="arabicPeriod" startAt="6"/>
            </a:pPr>
            <a:r>
              <a:rPr lang="en-AU" sz="2600">
                <a:effectLst/>
                <a:latin typeface="Arial Nova" panose="020B0504020202020204"/>
                <a:ea typeface="Times New Roman" panose="02020603050405020304" pitchFamily="18" charset="0"/>
              </a:rPr>
              <a:t>Can you provide guidance on calculating estimated scope 1 and scope 2 greenhouse gas emissions associated with supplying system strength services for a battery project charging and discharging into the NEM?  Should these calculations consider both the construction and operational phases?</a:t>
            </a:r>
            <a:endParaRPr lang="en-AU" sz="2600">
              <a:effectLst/>
              <a:latin typeface="Arial Nova" panose="020B0504020202020204"/>
              <a:ea typeface="Calibri" panose="020F0502020204030204" pitchFamily="34" charset="0"/>
            </a:endParaRPr>
          </a:p>
        </p:txBody>
      </p:sp>
      <p:sp>
        <p:nvSpPr>
          <p:cNvPr id="4" name="Footer Placeholder 3">
            <a:extLst>
              <a:ext uri="{FF2B5EF4-FFF2-40B4-BE49-F238E27FC236}">
                <a16:creationId xmlns:a16="http://schemas.microsoft.com/office/drawing/2014/main" id="{904E03BB-2B94-8521-E9E0-66D3D442A7E1}"/>
              </a:ext>
            </a:extLst>
          </p:cNvPr>
          <p:cNvSpPr>
            <a:spLocks noGrp="1"/>
          </p:cNvSpPr>
          <p:nvPr>
            <p:ph type="ftr" sz="quarter" idx="11"/>
          </p:nvPr>
        </p:nvSpPr>
        <p:spPr/>
        <p:txBody>
          <a:bodyPr/>
          <a:lstStyle/>
          <a:p>
            <a:r>
              <a:rPr lang="en-AU"/>
              <a:t>Ask your questions at www.Sli.do #AEMO</a:t>
            </a:r>
            <a:endParaRPr lang="en-US"/>
          </a:p>
        </p:txBody>
      </p:sp>
      <p:sp>
        <p:nvSpPr>
          <p:cNvPr id="5" name="Slide Number Placeholder 4">
            <a:extLst>
              <a:ext uri="{FF2B5EF4-FFF2-40B4-BE49-F238E27FC236}">
                <a16:creationId xmlns:a16="http://schemas.microsoft.com/office/drawing/2014/main" id="{904277D6-BBEE-1BEA-3D0A-A2AD093B23D9}"/>
              </a:ext>
            </a:extLst>
          </p:cNvPr>
          <p:cNvSpPr>
            <a:spLocks noGrp="1"/>
          </p:cNvSpPr>
          <p:nvPr>
            <p:ph type="sldNum" sz="quarter" idx="12"/>
          </p:nvPr>
        </p:nvSpPr>
        <p:spPr/>
        <p:txBody>
          <a:bodyPr/>
          <a:lstStyle/>
          <a:p>
            <a:fld id="{713AB538-E724-0A46-AEB0-E520B1BBAFEE}" type="slidenum">
              <a:rPr lang="en-US" smtClean="0"/>
              <a:t>16</a:t>
            </a:fld>
            <a:endParaRPr lang="en-US"/>
          </a:p>
        </p:txBody>
      </p:sp>
    </p:spTree>
    <p:extLst>
      <p:ext uri="{BB962C8B-B14F-4D97-AF65-F5344CB8AC3E}">
        <p14:creationId xmlns:p14="http://schemas.microsoft.com/office/powerpoint/2010/main" val="338464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B6C0-7B3C-C8BD-519E-7AFC0110A7A5}"/>
              </a:ext>
            </a:extLst>
          </p:cNvPr>
          <p:cNvSpPr>
            <a:spLocks noGrp="1"/>
          </p:cNvSpPr>
          <p:nvPr>
            <p:ph type="title"/>
          </p:nvPr>
        </p:nvSpPr>
        <p:spPr>
          <a:xfrm>
            <a:off x="550191" y="382127"/>
            <a:ext cx="9887917" cy="1219199"/>
          </a:xfrm>
        </p:spPr>
        <p:txBody>
          <a:bodyPr/>
          <a:lstStyle/>
          <a:p>
            <a:r>
              <a:rPr lang="en-AU"/>
              <a:t>Pre submitted questions</a:t>
            </a:r>
          </a:p>
        </p:txBody>
      </p:sp>
      <p:sp>
        <p:nvSpPr>
          <p:cNvPr id="3" name="Content Placeholder 2">
            <a:extLst>
              <a:ext uri="{FF2B5EF4-FFF2-40B4-BE49-F238E27FC236}">
                <a16:creationId xmlns:a16="http://schemas.microsoft.com/office/drawing/2014/main" id="{5D97E193-D2C5-BB5E-0AC3-06297985253E}"/>
              </a:ext>
            </a:extLst>
          </p:cNvPr>
          <p:cNvSpPr>
            <a:spLocks noGrp="1"/>
          </p:cNvSpPr>
          <p:nvPr>
            <p:ph idx="1"/>
          </p:nvPr>
        </p:nvSpPr>
        <p:spPr>
          <a:xfrm>
            <a:off x="502364" y="1111250"/>
            <a:ext cx="11091617" cy="5364623"/>
          </a:xfrm>
        </p:spPr>
        <p:txBody>
          <a:bodyPr>
            <a:noAutofit/>
          </a:bodyPr>
          <a:lstStyle/>
          <a:p>
            <a:pPr marL="457200" lvl="0" indent="-457200">
              <a:lnSpc>
                <a:spcPct val="105000"/>
              </a:lnSpc>
              <a:spcAft>
                <a:spcPts val="800"/>
              </a:spcAft>
              <a:buFont typeface="+mj-lt"/>
              <a:buAutoNum type="arabicPeriod" startAt="10"/>
            </a:pPr>
            <a:r>
              <a:rPr lang="en-AU" sz="2600">
                <a:effectLst/>
                <a:latin typeface="Arial Nova" panose="020B0504020202020204"/>
                <a:ea typeface="Times New Roman" panose="02020603050405020304" pitchFamily="18" charset="0"/>
              </a:rPr>
              <a:t> Please provide the timeline and next steps after the PSCR phase, including publication of the PADR and PACR.</a:t>
            </a:r>
          </a:p>
          <a:p>
            <a:pPr marL="342900" lvl="0" indent="-342900">
              <a:lnSpc>
                <a:spcPct val="105000"/>
              </a:lnSpc>
              <a:spcAft>
                <a:spcPts val="800"/>
              </a:spcAft>
              <a:buFont typeface="+mj-lt"/>
              <a:buAutoNum type="arabicPeriod" startAt="10"/>
            </a:pPr>
            <a:r>
              <a:rPr lang="en-AU" sz="2600">
                <a:effectLst/>
                <a:latin typeface="Arial Nova" panose="020B0504020202020204"/>
                <a:ea typeface="Times New Roman" panose="02020603050405020304" pitchFamily="18" charset="0"/>
              </a:rPr>
              <a:t> How important will the timing of projects be against the proposed System Strength needs?</a:t>
            </a:r>
          </a:p>
          <a:p>
            <a:pPr marL="342900" lvl="0" indent="-342900">
              <a:lnSpc>
                <a:spcPct val="105000"/>
              </a:lnSpc>
              <a:spcAft>
                <a:spcPts val="800"/>
              </a:spcAft>
              <a:buFont typeface="+mj-lt"/>
              <a:buAutoNum type="arabicPeriod" startAt="10"/>
            </a:pPr>
            <a:r>
              <a:rPr lang="en-AU" sz="2600">
                <a:effectLst/>
                <a:latin typeface="Arial Nova" panose="020B0504020202020204"/>
                <a:ea typeface="Times New Roman" panose="02020603050405020304" pitchFamily="18" charset="0"/>
              </a:rPr>
              <a:t> Would you be able to release more prescriptive technical specification baselines we can then check our technology against to ensure eligibility?</a:t>
            </a:r>
          </a:p>
        </p:txBody>
      </p:sp>
      <p:sp>
        <p:nvSpPr>
          <p:cNvPr id="4" name="Footer Placeholder 3">
            <a:extLst>
              <a:ext uri="{FF2B5EF4-FFF2-40B4-BE49-F238E27FC236}">
                <a16:creationId xmlns:a16="http://schemas.microsoft.com/office/drawing/2014/main" id="{904E03BB-2B94-8521-E9E0-66D3D442A7E1}"/>
              </a:ext>
            </a:extLst>
          </p:cNvPr>
          <p:cNvSpPr>
            <a:spLocks noGrp="1"/>
          </p:cNvSpPr>
          <p:nvPr>
            <p:ph type="ftr" sz="quarter" idx="11"/>
          </p:nvPr>
        </p:nvSpPr>
        <p:spPr/>
        <p:txBody>
          <a:bodyPr/>
          <a:lstStyle/>
          <a:p>
            <a:r>
              <a:rPr lang="en-AU"/>
              <a:t>Ask your questions at www.Sli.do #AEMO</a:t>
            </a:r>
            <a:endParaRPr lang="en-US"/>
          </a:p>
        </p:txBody>
      </p:sp>
      <p:sp>
        <p:nvSpPr>
          <p:cNvPr id="5" name="Slide Number Placeholder 4">
            <a:extLst>
              <a:ext uri="{FF2B5EF4-FFF2-40B4-BE49-F238E27FC236}">
                <a16:creationId xmlns:a16="http://schemas.microsoft.com/office/drawing/2014/main" id="{904277D6-BBEE-1BEA-3D0A-A2AD093B23D9}"/>
              </a:ext>
            </a:extLst>
          </p:cNvPr>
          <p:cNvSpPr>
            <a:spLocks noGrp="1"/>
          </p:cNvSpPr>
          <p:nvPr>
            <p:ph type="sldNum" sz="quarter" idx="12"/>
          </p:nvPr>
        </p:nvSpPr>
        <p:spPr/>
        <p:txBody>
          <a:bodyPr/>
          <a:lstStyle/>
          <a:p>
            <a:fld id="{713AB538-E724-0A46-AEB0-E520B1BBAFEE}" type="slidenum">
              <a:rPr lang="en-US" smtClean="0"/>
              <a:t>17</a:t>
            </a:fld>
            <a:endParaRPr lang="en-US"/>
          </a:p>
        </p:txBody>
      </p:sp>
    </p:spTree>
    <p:extLst>
      <p:ext uri="{BB962C8B-B14F-4D97-AF65-F5344CB8AC3E}">
        <p14:creationId xmlns:p14="http://schemas.microsoft.com/office/powerpoint/2010/main" val="178703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B6C0-7B3C-C8BD-519E-7AFC0110A7A5}"/>
              </a:ext>
            </a:extLst>
          </p:cNvPr>
          <p:cNvSpPr>
            <a:spLocks noGrp="1"/>
          </p:cNvSpPr>
          <p:nvPr>
            <p:ph type="title"/>
          </p:nvPr>
        </p:nvSpPr>
        <p:spPr>
          <a:xfrm>
            <a:off x="550191" y="382127"/>
            <a:ext cx="9887917" cy="1219199"/>
          </a:xfrm>
        </p:spPr>
        <p:txBody>
          <a:bodyPr/>
          <a:lstStyle/>
          <a:p>
            <a:r>
              <a:rPr lang="en-AU"/>
              <a:t>Pre submitted questions</a:t>
            </a:r>
          </a:p>
        </p:txBody>
      </p:sp>
      <p:sp>
        <p:nvSpPr>
          <p:cNvPr id="3" name="Content Placeholder 2">
            <a:extLst>
              <a:ext uri="{FF2B5EF4-FFF2-40B4-BE49-F238E27FC236}">
                <a16:creationId xmlns:a16="http://schemas.microsoft.com/office/drawing/2014/main" id="{5D97E193-D2C5-BB5E-0AC3-06297985253E}"/>
              </a:ext>
            </a:extLst>
          </p:cNvPr>
          <p:cNvSpPr>
            <a:spLocks noGrp="1"/>
          </p:cNvSpPr>
          <p:nvPr>
            <p:ph idx="1"/>
          </p:nvPr>
        </p:nvSpPr>
        <p:spPr>
          <a:xfrm>
            <a:off x="138808" y="1111250"/>
            <a:ext cx="11091617" cy="5364623"/>
          </a:xfrm>
        </p:spPr>
        <p:txBody>
          <a:bodyPr>
            <a:noAutofit/>
          </a:bodyPr>
          <a:lstStyle/>
          <a:p>
            <a:pPr marL="457200" lvl="0" indent="-457200">
              <a:lnSpc>
                <a:spcPct val="105000"/>
              </a:lnSpc>
              <a:spcAft>
                <a:spcPts val="800"/>
              </a:spcAft>
              <a:buFont typeface="+mj-lt"/>
              <a:buAutoNum type="arabicPeriod" startAt="13"/>
            </a:pPr>
            <a:r>
              <a:rPr lang="en-AU" sz="2600">
                <a:effectLst/>
                <a:latin typeface="Arial Nova" panose="020B0504020202020204"/>
                <a:ea typeface="Times New Roman" panose="02020603050405020304" pitchFamily="18" charset="0"/>
              </a:rPr>
              <a:t> What specific criteria is used to demonstrate that a battery technology (or other non-network) can support the minimum fault level requirements (criteria 1 for non-network option). AEMO's voluntary specification for grid forming inverters (GFI) presents qualitative capabilities (core + additional) for a GFI. Can you please outline which key capabilities are required for each location in relation to this criteria?</a:t>
            </a:r>
          </a:p>
          <a:p>
            <a:pPr marL="342900" lvl="0" indent="-342900">
              <a:lnSpc>
                <a:spcPct val="105000"/>
              </a:lnSpc>
              <a:spcAft>
                <a:spcPts val="800"/>
              </a:spcAft>
              <a:buFont typeface="+mj-lt"/>
              <a:buAutoNum type="arabicPeriod" startAt="13"/>
            </a:pPr>
            <a:r>
              <a:rPr lang="en-AU" sz="2600">
                <a:effectLst/>
                <a:latin typeface="Arial Nova" panose="020B0504020202020204"/>
                <a:ea typeface="Times New Roman" panose="02020603050405020304" pitchFamily="18" charset="0"/>
              </a:rPr>
              <a:t> What specific criteria is used to demonstrate that a battery technology (or other non-network) can support stable voltage waveform (criteria 2 for non-network option). AEMO's voluntary specification for grid forming inverters (GFI) presents qualitative capabilities (core + additional) for a GFI. Can you please outline which key capabilities are required for each location in relation to this criteria?</a:t>
            </a:r>
          </a:p>
        </p:txBody>
      </p:sp>
      <p:sp>
        <p:nvSpPr>
          <p:cNvPr id="4" name="Footer Placeholder 3">
            <a:extLst>
              <a:ext uri="{FF2B5EF4-FFF2-40B4-BE49-F238E27FC236}">
                <a16:creationId xmlns:a16="http://schemas.microsoft.com/office/drawing/2014/main" id="{904E03BB-2B94-8521-E9E0-66D3D442A7E1}"/>
              </a:ext>
            </a:extLst>
          </p:cNvPr>
          <p:cNvSpPr>
            <a:spLocks noGrp="1"/>
          </p:cNvSpPr>
          <p:nvPr>
            <p:ph type="ftr" sz="quarter" idx="11"/>
          </p:nvPr>
        </p:nvSpPr>
        <p:spPr/>
        <p:txBody>
          <a:bodyPr/>
          <a:lstStyle/>
          <a:p>
            <a:r>
              <a:rPr lang="en-AU"/>
              <a:t>Ask your questions at www.Sli.do #AEMO</a:t>
            </a:r>
            <a:endParaRPr lang="en-US"/>
          </a:p>
        </p:txBody>
      </p:sp>
      <p:sp>
        <p:nvSpPr>
          <p:cNvPr id="5" name="Slide Number Placeholder 4">
            <a:extLst>
              <a:ext uri="{FF2B5EF4-FFF2-40B4-BE49-F238E27FC236}">
                <a16:creationId xmlns:a16="http://schemas.microsoft.com/office/drawing/2014/main" id="{904277D6-BBEE-1BEA-3D0A-A2AD093B23D9}"/>
              </a:ext>
            </a:extLst>
          </p:cNvPr>
          <p:cNvSpPr>
            <a:spLocks noGrp="1"/>
          </p:cNvSpPr>
          <p:nvPr>
            <p:ph type="sldNum" sz="quarter" idx="12"/>
          </p:nvPr>
        </p:nvSpPr>
        <p:spPr/>
        <p:txBody>
          <a:bodyPr/>
          <a:lstStyle/>
          <a:p>
            <a:fld id="{713AB538-E724-0A46-AEB0-E520B1BBAFEE}" type="slidenum">
              <a:rPr lang="en-US" smtClean="0"/>
              <a:t>18</a:t>
            </a:fld>
            <a:endParaRPr lang="en-US"/>
          </a:p>
        </p:txBody>
      </p:sp>
    </p:spTree>
    <p:extLst>
      <p:ext uri="{BB962C8B-B14F-4D97-AF65-F5344CB8AC3E}">
        <p14:creationId xmlns:p14="http://schemas.microsoft.com/office/powerpoint/2010/main" val="248021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9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E57DC-A2FA-8F48-B1A0-F8A265E5B7BA}"/>
              </a:ext>
            </a:extLst>
          </p:cNvPr>
          <p:cNvSpPr>
            <a:spLocks noGrp="1"/>
          </p:cNvSpPr>
          <p:nvPr>
            <p:ph idx="1"/>
          </p:nvPr>
        </p:nvSpPr>
        <p:spPr>
          <a:xfrm>
            <a:off x="928468" y="1855694"/>
            <a:ext cx="10069270" cy="3757315"/>
          </a:xfrm>
        </p:spPr>
        <p:txBody>
          <a:bodyPr anchor="t">
            <a:normAutofit/>
          </a:bodyPr>
          <a:lstStyle/>
          <a:p>
            <a:pPr marL="0" indent="0">
              <a:lnSpc>
                <a:spcPct val="114000"/>
              </a:lnSpc>
              <a:spcBef>
                <a:spcPts val="1600"/>
              </a:spcBef>
              <a:buNone/>
            </a:pPr>
            <a:r>
              <a:rPr lang="en-US" sz="3400"/>
              <a:t>We acknowledge the Traditional Owners of country throughout Australia and recognise their continuing connection to land, waters and culture. </a:t>
            </a:r>
          </a:p>
          <a:p>
            <a:pPr marL="0" indent="0">
              <a:lnSpc>
                <a:spcPct val="114000"/>
              </a:lnSpc>
              <a:spcBef>
                <a:spcPts val="1600"/>
              </a:spcBef>
              <a:buNone/>
            </a:pPr>
            <a:r>
              <a:rPr lang="en-US" sz="3400" b="1"/>
              <a:t>We pay respect to their Elders past and present.</a:t>
            </a:r>
          </a:p>
        </p:txBody>
      </p:sp>
      <p:sp>
        <p:nvSpPr>
          <p:cNvPr id="5" name="Slide Number Placeholder 4">
            <a:extLst>
              <a:ext uri="{FF2B5EF4-FFF2-40B4-BE49-F238E27FC236}">
                <a16:creationId xmlns:a16="http://schemas.microsoft.com/office/drawing/2014/main" id="{D1E6E572-59DB-6A4C-9017-F62C1A679BAF}"/>
              </a:ext>
            </a:extLst>
          </p:cNvPr>
          <p:cNvSpPr>
            <a:spLocks noGrp="1"/>
          </p:cNvSpPr>
          <p:nvPr>
            <p:ph type="sldNum" sz="quarter" idx="12"/>
          </p:nvPr>
        </p:nvSpPr>
        <p:spPr/>
        <p:txBody>
          <a:bodyPr/>
          <a:lstStyle/>
          <a:p>
            <a:fld id="{713AB538-E724-0A46-AEB0-E520B1BBAFEE}" type="slidenum">
              <a:rPr lang="en-US" smtClean="0"/>
              <a:t>2</a:t>
            </a:fld>
            <a:endParaRPr lang="en-US"/>
          </a:p>
        </p:txBody>
      </p:sp>
      <p:sp>
        <p:nvSpPr>
          <p:cNvPr id="2" name="Footer Placeholder 1">
            <a:extLst>
              <a:ext uri="{FF2B5EF4-FFF2-40B4-BE49-F238E27FC236}">
                <a16:creationId xmlns:a16="http://schemas.microsoft.com/office/drawing/2014/main" id="{B65873BC-F6F0-C9AB-3170-413C77252287}"/>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383661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B193-742E-9FF8-F6CA-1FF6D488B769}"/>
              </a:ext>
            </a:extLst>
          </p:cNvPr>
          <p:cNvSpPr>
            <a:spLocks noGrp="1"/>
          </p:cNvSpPr>
          <p:nvPr>
            <p:ph type="title"/>
          </p:nvPr>
        </p:nvSpPr>
        <p:spPr>
          <a:xfrm>
            <a:off x="550191" y="564776"/>
            <a:ext cx="9887917" cy="1219199"/>
          </a:xfrm>
        </p:spPr>
        <p:txBody>
          <a:bodyPr anchor="t">
            <a:normAutofit/>
          </a:bodyPr>
          <a:lstStyle/>
          <a:p>
            <a:r>
              <a:rPr lang="en-AU"/>
              <a:t>Objective</a:t>
            </a:r>
          </a:p>
        </p:txBody>
      </p:sp>
      <p:sp>
        <p:nvSpPr>
          <p:cNvPr id="8" name="Content Placeholder 2">
            <a:extLst>
              <a:ext uri="{FF2B5EF4-FFF2-40B4-BE49-F238E27FC236}">
                <a16:creationId xmlns:a16="http://schemas.microsoft.com/office/drawing/2014/main" id="{68C8744B-6B6B-6C62-E8A8-1544F8183799}"/>
              </a:ext>
            </a:extLst>
          </p:cNvPr>
          <p:cNvSpPr>
            <a:spLocks noGrp="1"/>
          </p:cNvSpPr>
          <p:nvPr>
            <p:ph idx="1"/>
          </p:nvPr>
        </p:nvSpPr>
        <p:spPr>
          <a:xfrm>
            <a:off x="550190" y="2090057"/>
            <a:ext cx="5113191" cy="4086906"/>
          </a:xfrm>
        </p:spPr>
        <p:txBody>
          <a:bodyPr/>
          <a:lstStyle/>
          <a:p>
            <a:pPr marL="0" indent="0">
              <a:buNone/>
            </a:pPr>
            <a:r>
              <a:rPr lang="en-US"/>
              <a:t>The purpose of this webinar is to summarise the </a:t>
            </a:r>
            <a:r>
              <a:rPr lang="en-AU"/>
              <a:t>Project Specification Consultation Report and Request for Information process, with time for questions and discussion.</a:t>
            </a:r>
          </a:p>
          <a:p>
            <a:pPr marL="0" indent="0">
              <a:buNone/>
            </a:pPr>
            <a:endParaRPr lang="en-US"/>
          </a:p>
        </p:txBody>
      </p:sp>
      <p:sp>
        <p:nvSpPr>
          <p:cNvPr id="3" name="Slide Number Placeholder 2">
            <a:extLst>
              <a:ext uri="{FF2B5EF4-FFF2-40B4-BE49-F238E27FC236}">
                <a16:creationId xmlns:a16="http://schemas.microsoft.com/office/drawing/2014/main" id="{5EDDA54B-7A50-BF63-2843-E4B71AB1346D}"/>
              </a:ext>
            </a:extLst>
          </p:cNvPr>
          <p:cNvSpPr>
            <a:spLocks noGrp="1"/>
          </p:cNvSpPr>
          <p:nvPr>
            <p:ph type="sldNum" sz="quarter" idx="12"/>
          </p:nvPr>
        </p:nvSpPr>
        <p:spPr>
          <a:xfrm>
            <a:off x="11641808" y="6356350"/>
            <a:ext cx="550192" cy="365125"/>
          </a:xfrm>
        </p:spPr>
        <p:txBody>
          <a:bodyPr anchor="ctr">
            <a:normAutofit/>
          </a:bodyPr>
          <a:lstStyle/>
          <a:p>
            <a:pPr>
              <a:spcAft>
                <a:spcPts val="600"/>
              </a:spcAft>
            </a:pPr>
            <a:fld id="{713AB538-E724-0A46-AEB0-E520B1BBAFEE}" type="slidenum">
              <a:rPr lang="en-US" smtClean="0"/>
              <a:pPr>
                <a:spcAft>
                  <a:spcPts val="600"/>
                </a:spcAft>
              </a:pPr>
              <a:t>3</a:t>
            </a:fld>
            <a:endParaRPr lang="en-US"/>
          </a:p>
        </p:txBody>
      </p:sp>
      <p:pic>
        <p:nvPicPr>
          <p:cNvPr id="5" name="Picture 4">
            <a:extLst>
              <a:ext uri="{FF2B5EF4-FFF2-40B4-BE49-F238E27FC236}">
                <a16:creationId xmlns:a16="http://schemas.microsoft.com/office/drawing/2014/main" id="{34122D10-B6F4-13E8-0E28-079A7A40E056}"/>
              </a:ext>
            </a:extLst>
          </p:cNvPr>
          <p:cNvPicPr>
            <a:picLocks noChangeAspect="1"/>
          </p:cNvPicPr>
          <p:nvPr/>
        </p:nvPicPr>
        <p:blipFill>
          <a:blip r:embed="rId4"/>
          <a:stretch>
            <a:fillRect/>
          </a:stretch>
        </p:blipFill>
        <p:spPr>
          <a:xfrm>
            <a:off x="6882582" y="863529"/>
            <a:ext cx="3091286" cy="4210497"/>
          </a:xfrm>
          <a:prstGeom prst="rect">
            <a:avLst/>
          </a:prstGeom>
        </p:spPr>
      </p:pic>
      <p:sp>
        <p:nvSpPr>
          <p:cNvPr id="6" name="Content Placeholder 2">
            <a:extLst>
              <a:ext uri="{FF2B5EF4-FFF2-40B4-BE49-F238E27FC236}">
                <a16:creationId xmlns:a16="http://schemas.microsoft.com/office/drawing/2014/main" id="{0D986374-3701-4322-CC56-672CED49D5A0}"/>
              </a:ext>
            </a:extLst>
          </p:cNvPr>
          <p:cNvSpPr txBox="1">
            <a:spLocks/>
          </p:cNvSpPr>
          <p:nvPr/>
        </p:nvSpPr>
        <p:spPr>
          <a:xfrm>
            <a:off x="7216879" y="5372779"/>
            <a:ext cx="4060722" cy="4086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a:t>The report and RFI is available </a:t>
            </a:r>
            <a:r>
              <a:rPr lang="en-AU" sz="2400">
                <a:hlinkClick r:id="rId5"/>
              </a:rPr>
              <a:t>here</a:t>
            </a:r>
            <a:endParaRPr lang="en-AU" sz="2400"/>
          </a:p>
          <a:p>
            <a:pPr marL="0" indent="0">
              <a:buFont typeface="Arial" panose="020B0604020202020204" pitchFamily="34" charset="0"/>
              <a:buNone/>
            </a:pPr>
            <a:endParaRPr lang="en-US"/>
          </a:p>
        </p:txBody>
      </p:sp>
      <p:pic>
        <p:nvPicPr>
          <p:cNvPr id="9" name="Graphic 8" descr="Document outline">
            <a:extLst>
              <a:ext uri="{FF2B5EF4-FFF2-40B4-BE49-F238E27FC236}">
                <a16:creationId xmlns:a16="http://schemas.microsoft.com/office/drawing/2014/main" id="{247ABA43-38F2-CEC8-CCDB-963043C4C6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1016" y="5372779"/>
            <a:ext cx="683312" cy="683312"/>
          </a:xfrm>
          <a:prstGeom prst="rect">
            <a:avLst/>
          </a:prstGeom>
        </p:spPr>
      </p:pic>
      <p:sp>
        <p:nvSpPr>
          <p:cNvPr id="4" name="Footer Placeholder 3">
            <a:extLst>
              <a:ext uri="{FF2B5EF4-FFF2-40B4-BE49-F238E27FC236}">
                <a16:creationId xmlns:a16="http://schemas.microsoft.com/office/drawing/2014/main" id="{E60F5977-AEF7-FFC9-55B5-852FED14F50B}"/>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325122154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D7B5-4002-7B49-9CAD-99FE99DBF511}"/>
              </a:ext>
            </a:extLst>
          </p:cNvPr>
          <p:cNvSpPr>
            <a:spLocks noGrp="1"/>
          </p:cNvSpPr>
          <p:nvPr>
            <p:ph type="title"/>
          </p:nvPr>
        </p:nvSpPr>
        <p:spPr>
          <a:xfrm>
            <a:off x="550191" y="564775"/>
            <a:ext cx="9887917" cy="1202031"/>
          </a:xfrm>
        </p:spPr>
        <p:txBody>
          <a:bodyPr anchor="t">
            <a:normAutofit/>
          </a:bodyPr>
          <a:lstStyle/>
          <a:p>
            <a:r>
              <a:rPr lang="en-US"/>
              <a:t>Agenda</a:t>
            </a:r>
          </a:p>
        </p:txBody>
      </p:sp>
      <p:sp>
        <p:nvSpPr>
          <p:cNvPr id="3" name="Content Placeholder 2">
            <a:extLst>
              <a:ext uri="{FF2B5EF4-FFF2-40B4-BE49-F238E27FC236}">
                <a16:creationId xmlns:a16="http://schemas.microsoft.com/office/drawing/2014/main" id="{BC064E74-D269-C146-B4E5-2DFE60494038}"/>
              </a:ext>
            </a:extLst>
          </p:cNvPr>
          <p:cNvSpPr>
            <a:spLocks noGrp="1"/>
          </p:cNvSpPr>
          <p:nvPr>
            <p:ph idx="1"/>
          </p:nvPr>
        </p:nvSpPr>
        <p:spPr>
          <a:xfrm>
            <a:off x="550191" y="2090057"/>
            <a:ext cx="11050290" cy="4086906"/>
          </a:xfrm>
        </p:spPr>
        <p:txBody>
          <a:bodyPr>
            <a:normAutofit/>
          </a:bodyPr>
          <a:lstStyle/>
          <a:p>
            <a:pPr marL="514350" indent="-514350">
              <a:buFont typeface="+mj-lt"/>
              <a:buChar char="•"/>
            </a:pPr>
            <a:r>
              <a:rPr lang="en-US"/>
              <a:t>Welcome</a:t>
            </a:r>
          </a:p>
          <a:p>
            <a:pPr marL="514350" indent="-514350">
              <a:buFont typeface="+mj-lt"/>
              <a:buChar char="•"/>
            </a:pPr>
            <a:r>
              <a:rPr lang="en-US"/>
              <a:t>Introduction</a:t>
            </a:r>
          </a:p>
          <a:p>
            <a:pPr marL="514350" indent="-514350">
              <a:buFont typeface="+mj-lt"/>
              <a:buChar char="•"/>
            </a:pPr>
            <a:r>
              <a:rPr lang="en-US"/>
              <a:t>Overview of the PSCR &amp; RFI</a:t>
            </a:r>
          </a:p>
          <a:p>
            <a:pPr marL="514350" indent="-514350">
              <a:buFont typeface="+mj-lt"/>
              <a:buChar char="•"/>
            </a:pPr>
            <a:r>
              <a:rPr lang="en-US"/>
              <a:t>Q&amp;A</a:t>
            </a:r>
          </a:p>
          <a:p>
            <a:pPr marL="0" indent="0"/>
            <a:endParaRPr lang="en-US"/>
          </a:p>
        </p:txBody>
      </p:sp>
      <p:sp>
        <p:nvSpPr>
          <p:cNvPr id="5" name="Slide Number Placeholder 4">
            <a:extLst>
              <a:ext uri="{FF2B5EF4-FFF2-40B4-BE49-F238E27FC236}">
                <a16:creationId xmlns:a16="http://schemas.microsoft.com/office/drawing/2014/main" id="{7E1221EE-EAA1-D742-87AD-02A2EB9E3979}"/>
              </a:ext>
            </a:extLst>
          </p:cNvPr>
          <p:cNvSpPr>
            <a:spLocks noGrp="1"/>
          </p:cNvSpPr>
          <p:nvPr>
            <p:ph type="sldNum" sz="quarter" idx="12"/>
          </p:nvPr>
        </p:nvSpPr>
        <p:spPr>
          <a:xfrm>
            <a:off x="11641809" y="6356350"/>
            <a:ext cx="550190" cy="365125"/>
          </a:xfrm>
        </p:spPr>
        <p:txBody>
          <a:bodyPr anchor="ctr">
            <a:normAutofit/>
          </a:bodyPr>
          <a:lstStyle/>
          <a:p>
            <a:pPr>
              <a:spcAft>
                <a:spcPts val="600"/>
              </a:spcAft>
            </a:pPr>
            <a:fld id="{713AB538-E724-0A46-AEB0-E520B1BBAFEE}" type="slidenum">
              <a:rPr lang="en-US" smtClean="0"/>
              <a:pPr>
                <a:spcAft>
                  <a:spcPts val="600"/>
                </a:spcAft>
              </a:pPr>
              <a:t>4</a:t>
            </a:fld>
            <a:endParaRPr lang="en-US"/>
          </a:p>
        </p:txBody>
      </p:sp>
      <p:sp>
        <p:nvSpPr>
          <p:cNvPr id="4" name="Footer Placeholder 3">
            <a:extLst>
              <a:ext uri="{FF2B5EF4-FFF2-40B4-BE49-F238E27FC236}">
                <a16:creationId xmlns:a16="http://schemas.microsoft.com/office/drawing/2014/main" id="{18CDF535-B872-4D53-0D75-8ED8152DDFD4}"/>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54268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F79A-FF13-4A10-2584-741E09C9B41B}"/>
              </a:ext>
            </a:extLst>
          </p:cNvPr>
          <p:cNvSpPr>
            <a:spLocks noGrp="1"/>
          </p:cNvSpPr>
          <p:nvPr>
            <p:ph type="title"/>
          </p:nvPr>
        </p:nvSpPr>
        <p:spPr>
          <a:xfrm>
            <a:off x="550192" y="564776"/>
            <a:ext cx="9720480" cy="610881"/>
          </a:xfrm>
        </p:spPr>
        <p:txBody>
          <a:bodyPr anchor="ctr">
            <a:normAutofit/>
          </a:bodyPr>
          <a:lstStyle/>
          <a:p>
            <a:r>
              <a:rPr lang="en-AU"/>
              <a:t>Victorian System Strength Requirement</a:t>
            </a:r>
          </a:p>
        </p:txBody>
      </p:sp>
      <p:pic>
        <p:nvPicPr>
          <p:cNvPr id="5" name="Graphic 4">
            <a:extLst>
              <a:ext uri="{FF2B5EF4-FFF2-40B4-BE49-F238E27FC236}">
                <a16:creationId xmlns:a16="http://schemas.microsoft.com/office/drawing/2014/main" id="{B7D6C385-9C1B-382F-07E7-76F098DDF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775012"/>
            <a:ext cx="4404430" cy="4086038"/>
          </a:xfrm>
          <a:prstGeom prst="rect">
            <a:avLst/>
          </a:prstGeom>
        </p:spPr>
      </p:pic>
      <p:sp>
        <p:nvSpPr>
          <p:cNvPr id="3" name="Content Placeholder 2">
            <a:extLst>
              <a:ext uri="{FF2B5EF4-FFF2-40B4-BE49-F238E27FC236}">
                <a16:creationId xmlns:a16="http://schemas.microsoft.com/office/drawing/2014/main" id="{1E1B6435-0F31-B549-2A0D-EDAAD1F97C9C}"/>
              </a:ext>
            </a:extLst>
          </p:cNvPr>
          <p:cNvSpPr>
            <a:spLocks noGrp="1"/>
          </p:cNvSpPr>
          <p:nvPr>
            <p:ph type="body" sz="half" idx="2"/>
          </p:nvPr>
        </p:nvSpPr>
        <p:spPr>
          <a:xfrm>
            <a:off x="550191" y="1775012"/>
            <a:ext cx="5223079" cy="4093976"/>
          </a:xfrm>
        </p:spPr>
        <p:txBody>
          <a:bodyPr vert="horz" lIns="91440" tIns="45720" rIns="91440" bIns="45720" rtlCol="0" anchor="t">
            <a:normAutofit/>
          </a:bodyPr>
          <a:lstStyle/>
          <a:p>
            <a:pPr marL="285750" indent="-285750">
              <a:buFont typeface="Arial" panose="020B0604020202020204" pitchFamily="34" charset="0"/>
              <a:buChar char="•"/>
            </a:pPr>
            <a:r>
              <a:rPr lang="en-AU" sz="1800">
                <a:latin typeface="Arial Nova"/>
              </a:rPr>
              <a:t>AEMO Victorian Planning (AVP) as the System Strength Service Provider for Victoria is required to meet the system strength standard at each system strength node. </a:t>
            </a:r>
            <a:endParaRPr lang="en-AU" sz="1800"/>
          </a:p>
          <a:p>
            <a:pPr marL="285750" indent="-285750">
              <a:buFont typeface="Arial" panose="020B0604020202020204" pitchFamily="34" charset="0"/>
              <a:buChar char="•"/>
            </a:pPr>
            <a:r>
              <a:rPr lang="en-AU" sz="1800"/>
              <a:t>AVP is undertaking this Regulatory Investment Test for Transmission (RIT-T) &amp; Request for Information (RFI) to consider options that enable AVP to meet regulatory obligations and standards.</a:t>
            </a:r>
          </a:p>
          <a:p>
            <a:pPr marL="285750" indent="-285750">
              <a:buFont typeface="Arial" panose="020B0604020202020204" pitchFamily="34" charset="0"/>
              <a:buChar char="•"/>
            </a:pPr>
            <a:r>
              <a:rPr lang="en-AU" sz="1800">
                <a:latin typeface="Arial Nova"/>
              </a:rPr>
              <a:t>The purpose of this session is to engage with industry regarding the Project Specification Consultation Report (PSCR) &amp; RFI</a:t>
            </a:r>
          </a:p>
        </p:txBody>
      </p:sp>
      <p:sp>
        <p:nvSpPr>
          <p:cNvPr id="4" name="Slide Number Placeholder 3">
            <a:extLst>
              <a:ext uri="{FF2B5EF4-FFF2-40B4-BE49-F238E27FC236}">
                <a16:creationId xmlns:a16="http://schemas.microsoft.com/office/drawing/2014/main" id="{52D1D41C-CD0D-A9B4-1987-0B54AE46C6A6}"/>
              </a:ext>
            </a:extLst>
          </p:cNvPr>
          <p:cNvSpPr>
            <a:spLocks noGrp="1"/>
          </p:cNvSpPr>
          <p:nvPr>
            <p:ph type="sldNum" sz="quarter" idx="12"/>
          </p:nvPr>
        </p:nvSpPr>
        <p:spPr>
          <a:xfrm>
            <a:off x="11641807" y="6356350"/>
            <a:ext cx="550192" cy="365125"/>
          </a:xfrm>
        </p:spPr>
        <p:txBody>
          <a:bodyPr anchor="ctr">
            <a:normAutofit/>
          </a:bodyPr>
          <a:lstStyle/>
          <a:p>
            <a:pPr>
              <a:spcAft>
                <a:spcPts val="600"/>
              </a:spcAft>
            </a:pPr>
            <a:fld id="{713AB538-E724-0A46-AEB0-E520B1BBAFEE}" type="slidenum">
              <a:rPr lang="en-US" smtClean="0"/>
              <a:pPr>
                <a:spcAft>
                  <a:spcPts val="600"/>
                </a:spcAft>
              </a:pPr>
              <a:t>5</a:t>
            </a:fld>
            <a:endParaRPr lang="en-US"/>
          </a:p>
        </p:txBody>
      </p:sp>
      <p:sp>
        <p:nvSpPr>
          <p:cNvPr id="6" name="Footer Placeholder 5">
            <a:extLst>
              <a:ext uri="{FF2B5EF4-FFF2-40B4-BE49-F238E27FC236}">
                <a16:creationId xmlns:a16="http://schemas.microsoft.com/office/drawing/2014/main" id="{F127B0F2-5B28-55BB-02BA-944C3AF8E96B}"/>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30226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1AF-4C39-BBF5-EB52-2D2FD7394352}"/>
              </a:ext>
            </a:extLst>
          </p:cNvPr>
          <p:cNvSpPr>
            <a:spLocks noGrp="1"/>
          </p:cNvSpPr>
          <p:nvPr>
            <p:ph type="title"/>
          </p:nvPr>
        </p:nvSpPr>
        <p:spPr/>
        <p:txBody>
          <a:bodyPr/>
          <a:lstStyle/>
          <a:p>
            <a:r>
              <a:rPr lang="en-AU"/>
              <a:t>Indicative Timeline</a:t>
            </a:r>
          </a:p>
        </p:txBody>
      </p:sp>
      <p:graphicFrame>
        <p:nvGraphicFramePr>
          <p:cNvPr id="5" name="Content Placeholder 4">
            <a:extLst>
              <a:ext uri="{FF2B5EF4-FFF2-40B4-BE49-F238E27FC236}">
                <a16:creationId xmlns:a16="http://schemas.microsoft.com/office/drawing/2014/main" id="{7EBA3322-C8A6-21C5-2EBE-5181E5A562F5}"/>
              </a:ext>
            </a:extLst>
          </p:cNvPr>
          <p:cNvGraphicFramePr>
            <a:graphicFrameLocks noGrp="1"/>
          </p:cNvGraphicFramePr>
          <p:nvPr>
            <p:ph idx="1"/>
            <p:extLst>
              <p:ext uri="{D42A27DB-BD31-4B8C-83A1-F6EECF244321}">
                <p14:modId xmlns:p14="http://schemas.microsoft.com/office/powerpoint/2010/main" val="3184194749"/>
              </p:ext>
            </p:extLst>
          </p:nvPr>
        </p:nvGraphicFramePr>
        <p:xfrm>
          <a:off x="550191" y="1643063"/>
          <a:ext cx="10726737"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D43747D-A31A-5064-79A3-7F1838DB8E72}"/>
              </a:ext>
            </a:extLst>
          </p:cNvPr>
          <p:cNvSpPr>
            <a:spLocks noGrp="1"/>
          </p:cNvSpPr>
          <p:nvPr>
            <p:ph type="sldNum" sz="quarter" idx="12"/>
          </p:nvPr>
        </p:nvSpPr>
        <p:spPr/>
        <p:txBody>
          <a:bodyPr/>
          <a:lstStyle/>
          <a:p>
            <a:fld id="{713AB538-E724-0A46-AEB0-E520B1BBAFEE}" type="slidenum">
              <a:rPr lang="en-US" smtClean="0"/>
              <a:t>6</a:t>
            </a:fld>
            <a:endParaRPr lang="en-US"/>
          </a:p>
        </p:txBody>
      </p:sp>
      <p:sp>
        <p:nvSpPr>
          <p:cNvPr id="3" name="Footer Placeholder 2">
            <a:extLst>
              <a:ext uri="{FF2B5EF4-FFF2-40B4-BE49-F238E27FC236}">
                <a16:creationId xmlns:a16="http://schemas.microsoft.com/office/drawing/2014/main" id="{02065BEA-7F63-FAF2-E887-91F27532A414}"/>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334317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7F3B-394D-4A5E-096C-8137218B23B1}"/>
              </a:ext>
            </a:extLst>
          </p:cNvPr>
          <p:cNvSpPr>
            <a:spLocks noGrp="1"/>
          </p:cNvSpPr>
          <p:nvPr>
            <p:ph type="title"/>
          </p:nvPr>
        </p:nvSpPr>
        <p:spPr/>
        <p:txBody>
          <a:bodyPr/>
          <a:lstStyle/>
          <a:p>
            <a:r>
              <a:rPr lang="en-AU"/>
              <a:t>System Strength Standard</a:t>
            </a:r>
          </a:p>
        </p:txBody>
      </p:sp>
      <p:sp>
        <p:nvSpPr>
          <p:cNvPr id="3" name="Content Placeholder 2">
            <a:extLst>
              <a:ext uri="{FF2B5EF4-FFF2-40B4-BE49-F238E27FC236}">
                <a16:creationId xmlns:a16="http://schemas.microsoft.com/office/drawing/2014/main" id="{15FDF0D8-C538-4ED2-2B08-E3F179521C7E}"/>
              </a:ext>
            </a:extLst>
          </p:cNvPr>
          <p:cNvSpPr>
            <a:spLocks noGrp="1"/>
          </p:cNvSpPr>
          <p:nvPr>
            <p:ph idx="1"/>
          </p:nvPr>
        </p:nvSpPr>
        <p:spPr>
          <a:xfrm>
            <a:off x="550191" y="1558833"/>
            <a:ext cx="5258427" cy="5061041"/>
          </a:xfrm>
        </p:spPr>
        <p:txBody>
          <a:bodyPr>
            <a:normAutofit/>
          </a:bodyPr>
          <a:lstStyle/>
          <a:p>
            <a:pPr marL="0" indent="0">
              <a:buNone/>
            </a:pPr>
            <a:r>
              <a:rPr lang="en-AU" sz="2400" b="1"/>
              <a:t>Efficient IBR requirement (MW):</a:t>
            </a:r>
          </a:p>
          <a:p>
            <a:pPr marL="0" indent="0">
              <a:buNone/>
            </a:pPr>
            <a:r>
              <a:rPr lang="en-AU" sz="2000"/>
              <a:t>Ensure stable voltage waveforms such that an efficient amount of Inverter Based Resources (IBR) can connect and remain stable during steady state conditions and following credible contingency events.</a:t>
            </a:r>
          </a:p>
          <a:p>
            <a:pPr marL="0" indent="0">
              <a:buNone/>
            </a:pPr>
            <a:endParaRPr lang="en-AU"/>
          </a:p>
          <a:p>
            <a:pPr marL="0" indent="0">
              <a:buNone/>
            </a:pPr>
            <a:r>
              <a:rPr lang="en-AU" sz="2400" b="1"/>
              <a:t>Minimum fault level requirement (MVA):</a:t>
            </a:r>
          </a:p>
          <a:p>
            <a:pPr marL="0" indent="0">
              <a:buNone/>
            </a:pPr>
            <a:r>
              <a:rPr lang="en-AU" sz="1800"/>
              <a:t>Ensure there sufficient fault level to enable network protection system, voltage control devices to operate correctly and power system to remain stable following any credible contingency event or protected event.</a:t>
            </a:r>
            <a:r>
              <a:rPr lang="en-AU" sz="1800" b="0" i="0" u="none" strike="noStrike" baseline="0">
                <a:solidFill>
                  <a:srgbClr val="000000"/>
                </a:solidFill>
                <a:latin typeface="Arial Nova" panose="020F0502020204030204"/>
              </a:rPr>
              <a:t> </a:t>
            </a:r>
            <a:endParaRPr lang="en-AU" b="1">
              <a:latin typeface="Arial Nova" panose="020F0502020204030204"/>
            </a:endParaRPr>
          </a:p>
        </p:txBody>
      </p:sp>
      <p:sp>
        <p:nvSpPr>
          <p:cNvPr id="4" name="Slide Number Placeholder 3">
            <a:extLst>
              <a:ext uri="{FF2B5EF4-FFF2-40B4-BE49-F238E27FC236}">
                <a16:creationId xmlns:a16="http://schemas.microsoft.com/office/drawing/2014/main" id="{ECB56790-C441-F93D-9C57-AD82906343DF}"/>
              </a:ext>
            </a:extLst>
          </p:cNvPr>
          <p:cNvSpPr>
            <a:spLocks noGrp="1"/>
          </p:cNvSpPr>
          <p:nvPr>
            <p:ph type="sldNum" sz="quarter" idx="12"/>
          </p:nvPr>
        </p:nvSpPr>
        <p:spPr/>
        <p:txBody>
          <a:bodyPr/>
          <a:lstStyle/>
          <a:p>
            <a:fld id="{713AB538-E724-0A46-AEB0-E520B1BBAFEE}" type="slidenum">
              <a:rPr lang="en-US" smtClean="0"/>
              <a:t>7</a:t>
            </a:fld>
            <a:endParaRPr lang="en-US"/>
          </a:p>
        </p:txBody>
      </p:sp>
      <p:pic>
        <p:nvPicPr>
          <p:cNvPr id="10" name="Picture 9">
            <a:extLst>
              <a:ext uri="{FF2B5EF4-FFF2-40B4-BE49-F238E27FC236}">
                <a16:creationId xmlns:a16="http://schemas.microsoft.com/office/drawing/2014/main" id="{A809B4AC-F4CD-D315-E55E-7AEC4C420418}"/>
              </a:ext>
            </a:extLst>
          </p:cNvPr>
          <p:cNvPicPr>
            <a:picLocks noChangeAspect="1"/>
          </p:cNvPicPr>
          <p:nvPr/>
        </p:nvPicPr>
        <p:blipFill>
          <a:blip r:embed="rId3"/>
          <a:stretch>
            <a:fillRect/>
          </a:stretch>
        </p:blipFill>
        <p:spPr>
          <a:xfrm>
            <a:off x="5709558" y="1342180"/>
            <a:ext cx="5269666" cy="4303560"/>
          </a:xfrm>
          <a:prstGeom prst="rect">
            <a:avLst/>
          </a:prstGeom>
        </p:spPr>
      </p:pic>
      <p:sp>
        <p:nvSpPr>
          <p:cNvPr id="5" name="Content Placeholder 5">
            <a:extLst>
              <a:ext uri="{FF2B5EF4-FFF2-40B4-BE49-F238E27FC236}">
                <a16:creationId xmlns:a16="http://schemas.microsoft.com/office/drawing/2014/main" id="{3DA3D389-960F-EAFB-4712-799EC8CB553D}"/>
              </a:ext>
            </a:extLst>
          </p:cNvPr>
          <p:cNvSpPr txBox="1">
            <a:spLocks/>
          </p:cNvSpPr>
          <p:nvPr/>
        </p:nvSpPr>
        <p:spPr>
          <a:xfrm>
            <a:off x="5962141" y="5732462"/>
            <a:ext cx="4322444" cy="806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50"/>
              <a:t>Source : AEMC</a:t>
            </a:r>
            <a:r>
              <a:rPr lang="en-AU" sz="1200"/>
              <a:t> </a:t>
            </a:r>
            <a:r>
              <a:rPr lang="en-AU" sz="1000"/>
              <a:t>Efficient Management Of System Strength On The Power System) Rule 2021 Final Determination</a:t>
            </a:r>
          </a:p>
          <a:p>
            <a:pPr marL="0" indent="0">
              <a:buFont typeface="Arial" panose="020B0604020202020204" pitchFamily="34" charset="0"/>
              <a:buNone/>
            </a:pPr>
            <a:r>
              <a:rPr lang="en-AU" sz="1200"/>
              <a:t> </a:t>
            </a:r>
          </a:p>
          <a:p>
            <a:pPr marL="0" indent="0">
              <a:buFont typeface="Arial" panose="020B0604020202020204" pitchFamily="34" charset="0"/>
              <a:buNone/>
            </a:pPr>
            <a:endParaRPr lang="en-AU" sz="2000"/>
          </a:p>
        </p:txBody>
      </p:sp>
      <p:sp>
        <p:nvSpPr>
          <p:cNvPr id="6" name="Footer Placeholder 5">
            <a:extLst>
              <a:ext uri="{FF2B5EF4-FFF2-40B4-BE49-F238E27FC236}">
                <a16:creationId xmlns:a16="http://schemas.microsoft.com/office/drawing/2014/main" id="{04E27C1A-238F-C9A4-AD9C-E5A20A7207B0}"/>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255509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7785-3003-4631-17B7-781DD792C3DD}"/>
              </a:ext>
            </a:extLst>
          </p:cNvPr>
          <p:cNvSpPr>
            <a:spLocks noGrp="1"/>
          </p:cNvSpPr>
          <p:nvPr>
            <p:ph type="title"/>
          </p:nvPr>
        </p:nvSpPr>
        <p:spPr>
          <a:xfrm>
            <a:off x="223065" y="416101"/>
            <a:ext cx="9887917" cy="1219199"/>
          </a:xfrm>
        </p:spPr>
        <p:txBody>
          <a:bodyPr/>
          <a:lstStyle/>
          <a:p>
            <a:r>
              <a:rPr lang="en-AU"/>
              <a:t>System Strength nodes</a:t>
            </a:r>
          </a:p>
        </p:txBody>
      </p:sp>
      <p:sp>
        <p:nvSpPr>
          <p:cNvPr id="4" name="Slide Number Placeholder 3">
            <a:extLst>
              <a:ext uri="{FF2B5EF4-FFF2-40B4-BE49-F238E27FC236}">
                <a16:creationId xmlns:a16="http://schemas.microsoft.com/office/drawing/2014/main" id="{2313DD7D-9736-7288-857A-FC4D67049718}"/>
              </a:ext>
            </a:extLst>
          </p:cNvPr>
          <p:cNvSpPr>
            <a:spLocks noGrp="1"/>
          </p:cNvSpPr>
          <p:nvPr>
            <p:ph type="sldNum" sz="quarter" idx="12"/>
          </p:nvPr>
        </p:nvSpPr>
        <p:spPr/>
        <p:txBody>
          <a:bodyPr/>
          <a:lstStyle/>
          <a:p>
            <a:fld id="{713AB538-E724-0A46-AEB0-E520B1BBAFEE}" type="slidenum">
              <a:rPr lang="en-US" smtClean="0"/>
              <a:t>8</a:t>
            </a:fld>
            <a:endParaRPr lang="en-US"/>
          </a:p>
        </p:txBody>
      </p:sp>
      <p:pic>
        <p:nvPicPr>
          <p:cNvPr id="5" name="Picture 4">
            <a:extLst>
              <a:ext uri="{FF2B5EF4-FFF2-40B4-BE49-F238E27FC236}">
                <a16:creationId xmlns:a16="http://schemas.microsoft.com/office/drawing/2014/main" id="{D268249B-56A8-C39E-833E-C6B76AAEC534}"/>
              </a:ext>
            </a:extLst>
          </p:cNvPr>
          <p:cNvPicPr>
            <a:picLocks noChangeAspect="1"/>
          </p:cNvPicPr>
          <p:nvPr/>
        </p:nvPicPr>
        <p:blipFill rotWithShape="1">
          <a:blip r:embed="rId3">
            <a:extLst>
              <a:ext uri="{28A0092B-C50C-407E-A947-70E740481C1C}">
                <a14:useLocalDpi xmlns:a14="http://schemas.microsoft.com/office/drawing/2010/main" val="0"/>
              </a:ext>
            </a:extLst>
          </a:blip>
          <a:srcRect l="2481"/>
          <a:stretch/>
        </p:blipFill>
        <p:spPr bwMode="auto">
          <a:xfrm>
            <a:off x="223065" y="1228901"/>
            <a:ext cx="7156904" cy="5629099"/>
          </a:xfrm>
          <a:prstGeom prst="rect">
            <a:avLst/>
          </a:prstGeom>
          <a:ln>
            <a:noFill/>
          </a:ln>
          <a:extLst>
            <a:ext uri="{53640926-AAD7-44D8-BBD7-CCE9431645EC}">
              <a14:shadowObscured xmlns:a14="http://schemas.microsoft.com/office/drawing/2010/main"/>
            </a:ext>
          </a:extLst>
        </p:spPr>
      </p:pic>
      <p:sp>
        <p:nvSpPr>
          <p:cNvPr id="7" name="Content Placeholder 5">
            <a:extLst>
              <a:ext uri="{FF2B5EF4-FFF2-40B4-BE49-F238E27FC236}">
                <a16:creationId xmlns:a16="http://schemas.microsoft.com/office/drawing/2014/main" id="{FF9161A1-FBFE-D15F-095A-82547B337288}"/>
              </a:ext>
            </a:extLst>
          </p:cNvPr>
          <p:cNvSpPr>
            <a:spLocks noGrp="1"/>
          </p:cNvSpPr>
          <p:nvPr>
            <p:ph idx="1"/>
          </p:nvPr>
        </p:nvSpPr>
        <p:spPr>
          <a:xfrm>
            <a:off x="386892" y="6608938"/>
            <a:ext cx="4070808" cy="225073"/>
          </a:xfrm>
        </p:spPr>
        <p:txBody>
          <a:bodyPr>
            <a:normAutofit fontScale="92500" lnSpcReduction="20000"/>
          </a:bodyPr>
          <a:lstStyle/>
          <a:p>
            <a:pPr marL="0" indent="0">
              <a:buNone/>
            </a:pPr>
            <a:r>
              <a:rPr lang="en-AU" sz="1200"/>
              <a:t>AEMO 2022 System Strength Report</a:t>
            </a:r>
          </a:p>
          <a:p>
            <a:pPr marL="0" indent="0">
              <a:buNone/>
            </a:pPr>
            <a:endParaRPr lang="en-AU" sz="2000"/>
          </a:p>
        </p:txBody>
      </p:sp>
      <p:sp>
        <p:nvSpPr>
          <p:cNvPr id="15" name="TextBox 14">
            <a:extLst>
              <a:ext uri="{FF2B5EF4-FFF2-40B4-BE49-F238E27FC236}">
                <a16:creationId xmlns:a16="http://schemas.microsoft.com/office/drawing/2014/main" id="{0D968570-87C5-5CA7-45AA-67AB82B04D01}"/>
              </a:ext>
            </a:extLst>
          </p:cNvPr>
          <p:cNvSpPr txBox="1"/>
          <p:nvPr/>
        </p:nvSpPr>
        <p:spPr>
          <a:xfrm>
            <a:off x="6915057" y="1731563"/>
            <a:ext cx="4581617" cy="1015663"/>
          </a:xfrm>
          <a:prstGeom prst="rect">
            <a:avLst/>
          </a:prstGeom>
          <a:noFill/>
        </p:spPr>
        <p:txBody>
          <a:bodyPr wrap="square">
            <a:spAutoFit/>
          </a:bodyPr>
          <a:lstStyle/>
          <a:p>
            <a:endParaRPr lang="en-AU" sz="2000">
              <a:latin typeface="Arial Nova" panose="020F0502020204030204"/>
            </a:endParaRPr>
          </a:p>
          <a:p>
            <a:endParaRPr lang="en-AU" sz="2000">
              <a:latin typeface="Arial Nova" panose="020F0502020204030204"/>
            </a:endParaRPr>
          </a:p>
          <a:p>
            <a:endParaRPr lang="en-AU" sz="2000">
              <a:latin typeface="Arial Nova" panose="020F0502020204030204"/>
            </a:endParaRPr>
          </a:p>
        </p:txBody>
      </p:sp>
      <p:graphicFrame>
        <p:nvGraphicFramePr>
          <p:cNvPr id="3" name="Table 2">
            <a:extLst>
              <a:ext uri="{FF2B5EF4-FFF2-40B4-BE49-F238E27FC236}">
                <a16:creationId xmlns:a16="http://schemas.microsoft.com/office/drawing/2014/main" id="{A5ED586F-1819-2C2C-0E9D-8CD30F1727D4}"/>
              </a:ext>
            </a:extLst>
          </p:cNvPr>
          <p:cNvGraphicFramePr>
            <a:graphicFrameLocks noGrp="1"/>
          </p:cNvGraphicFramePr>
          <p:nvPr>
            <p:extLst>
              <p:ext uri="{D42A27DB-BD31-4B8C-83A1-F6EECF244321}">
                <p14:modId xmlns:p14="http://schemas.microsoft.com/office/powerpoint/2010/main" val="384230290"/>
              </p:ext>
            </p:extLst>
          </p:nvPr>
        </p:nvGraphicFramePr>
        <p:xfrm>
          <a:off x="6915057" y="1996252"/>
          <a:ext cx="4581618" cy="3632783"/>
        </p:xfrm>
        <a:graphic>
          <a:graphicData uri="http://schemas.openxmlformats.org/drawingml/2006/table">
            <a:tbl>
              <a:tblPr firstRow="1" firstCol="1" bandRow="1">
                <a:tableStyleId>{5C22544A-7EE6-4342-B048-85BDC9FD1C3A}</a:tableStyleId>
              </a:tblPr>
              <a:tblGrid>
                <a:gridCol w="1663460">
                  <a:extLst>
                    <a:ext uri="{9D8B030D-6E8A-4147-A177-3AD203B41FA5}">
                      <a16:colId xmlns:a16="http://schemas.microsoft.com/office/drawing/2014/main" val="559466740"/>
                    </a:ext>
                  </a:extLst>
                </a:gridCol>
                <a:gridCol w="1519887">
                  <a:extLst>
                    <a:ext uri="{9D8B030D-6E8A-4147-A177-3AD203B41FA5}">
                      <a16:colId xmlns:a16="http://schemas.microsoft.com/office/drawing/2014/main" val="1358858386"/>
                    </a:ext>
                  </a:extLst>
                </a:gridCol>
                <a:gridCol w="1398271">
                  <a:extLst>
                    <a:ext uri="{9D8B030D-6E8A-4147-A177-3AD203B41FA5}">
                      <a16:colId xmlns:a16="http://schemas.microsoft.com/office/drawing/2014/main" val="1236342329"/>
                    </a:ext>
                  </a:extLst>
                </a:gridCol>
              </a:tblGrid>
              <a:tr h="808294">
                <a:tc rowSpan="2">
                  <a:txBody>
                    <a:bodyPr/>
                    <a:lstStyle/>
                    <a:p>
                      <a:pPr>
                        <a:lnSpc>
                          <a:spcPct val="130000"/>
                        </a:lnSpc>
                        <a:spcBef>
                          <a:spcPts val="600"/>
                        </a:spcBef>
                        <a:spcAft>
                          <a:spcPts val="600"/>
                        </a:spcAft>
                      </a:pPr>
                      <a:r>
                        <a:rPr lang="en-AU" sz="1600">
                          <a:effectLst/>
                        </a:rPr>
                        <a:t>Node</a:t>
                      </a:r>
                      <a:endParaRPr lang="en-AU" sz="1800">
                        <a:solidFill>
                          <a:srgbClr val="424242"/>
                        </a:solidFill>
                        <a:effectLst/>
                        <a:latin typeface="Arial Nova" panose="020F0502020204030204"/>
                        <a:cs typeface="Times New Roman" panose="02020603050405020304" pitchFamily="18" charset="0"/>
                      </a:endParaRPr>
                    </a:p>
                  </a:txBody>
                  <a:tcPr marL="68580" marR="68580" marT="0" marB="0"/>
                </a:tc>
                <a:tc gridSpan="2">
                  <a:txBody>
                    <a:bodyPr/>
                    <a:lstStyle/>
                    <a:p>
                      <a:pPr>
                        <a:lnSpc>
                          <a:spcPct val="130000"/>
                        </a:lnSpc>
                        <a:spcBef>
                          <a:spcPts val="600"/>
                        </a:spcBef>
                        <a:spcAft>
                          <a:spcPts val="600"/>
                        </a:spcAft>
                      </a:pPr>
                      <a:r>
                        <a:rPr lang="en-AU" sz="1800">
                          <a:effectLst/>
                        </a:rPr>
                        <a:t>Minimum fault level requirement</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hMerge="1">
                  <a:txBody>
                    <a:bodyPr/>
                    <a:lstStyle/>
                    <a:p>
                      <a:pPr>
                        <a:lnSpc>
                          <a:spcPct val="130000"/>
                        </a:lnSpc>
                        <a:spcBef>
                          <a:spcPts val="600"/>
                        </a:spcBef>
                        <a:spcAft>
                          <a:spcPts val="600"/>
                        </a:spcAft>
                      </a:pP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263604643"/>
                  </a:ext>
                </a:extLst>
              </a:tr>
              <a:tr h="0">
                <a:tc vMerge="1">
                  <a:txBody>
                    <a:bodyPr/>
                    <a:lstStyle/>
                    <a:p>
                      <a:pPr>
                        <a:lnSpc>
                          <a:spcPct val="130000"/>
                        </a:lnSpc>
                        <a:spcBef>
                          <a:spcPts val="600"/>
                        </a:spcBef>
                        <a:spcAft>
                          <a:spcPts val="600"/>
                        </a:spcAft>
                      </a:pPr>
                      <a:r>
                        <a:rPr lang="en-AU" sz="1600">
                          <a:effectLst/>
                        </a:rPr>
                        <a:t>Node</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Pre contingency</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Post contingency</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2353355001"/>
                  </a:ext>
                </a:extLst>
              </a:tr>
              <a:tr h="673702">
                <a:tc>
                  <a:txBody>
                    <a:bodyPr/>
                    <a:lstStyle/>
                    <a:p>
                      <a:pPr>
                        <a:lnSpc>
                          <a:spcPct val="130000"/>
                        </a:lnSpc>
                        <a:spcBef>
                          <a:spcPts val="600"/>
                        </a:spcBef>
                        <a:spcAft>
                          <a:spcPts val="600"/>
                        </a:spcAft>
                      </a:pPr>
                      <a:r>
                        <a:rPr lang="en-AU" sz="1600">
                          <a:effectLst/>
                        </a:rPr>
                        <a:t>Dederang</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3,500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3,300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4045647023"/>
                  </a:ext>
                </a:extLst>
              </a:tr>
              <a:tr h="386027">
                <a:tc>
                  <a:txBody>
                    <a:bodyPr/>
                    <a:lstStyle/>
                    <a:p>
                      <a:pPr>
                        <a:lnSpc>
                          <a:spcPct val="130000"/>
                        </a:lnSpc>
                        <a:spcBef>
                          <a:spcPts val="600"/>
                        </a:spcBef>
                        <a:spcAft>
                          <a:spcPts val="600"/>
                        </a:spcAft>
                      </a:pPr>
                      <a:r>
                        <a:rPr lang="en-AU" sz="1600">
                          <a:effectLst/>
                        </a:rPr>
                        <a:t>Hazelwood</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7,700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7,150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603136197"/>
                  </a:ext>
                </a:extLst>
              </a:tr>
              <a:tr h="386027">
                <a:tc>
                  <a:txBody>
                    <a:bodyPr/>
                    <a:lstStyle/>
                    <a:p>
                      <a:pPr>
                        <a:lnSpc>
                          <a:spcPct val="130000"/>
                        </a:lnSpc>
                        <a:spcBef>
                          <a:spcPts val="600"/>
                        </a:spcBef>
                        <a:spcAft>
                          <a:spcPts val="600"/>
                        </a:spcAft>
                      </a:pPr>
                      <a:r>
                        <a:rPr lang="en-AU" sz="1600">
                          <a:effectLst/>
                        </a:rPr>
                        <a:t>Moorabool</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4,600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4,050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36031683"/>
                  </a:ext>
                </a:extLst>
              </a:tr>
              <a:tr h="386027">
                <a:tc>
                  <a:txBody>
                    <a:bodyPr/>
                    <a:lstStyle/>
                    <a:p>
                      <a:pPr>
                        <a:lnSpc>
                          <a:spcPct val="130000"/>
                        </a:lnSpc>
                        <a:spcBef>
                          <a:spcPts val="600"/>
                        </a:spcBef>
                        <a:spcAft>
                          <a:spcPts val="600"/>
                        </a:spcAft>
                      </a:pPr>
                      <a:r>
                        <a:rPr lang="en-AU" sz="1600">
                          <a:effectLst/>
                        </a:rPr>
                        <a:t>Red Cliffs</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1,786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1,036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864956760"/>
                  </a:ext>
                </a:extLst>
              </a:tr>
              <a:tr h="386027">
                <a:tc>
                  <a:txBody>
                    <a:bodyPr/>
                    <a:lstStyle/>
                    <a:p>
                      <a:pPr>
                        <a:lnSpc>
                          <a:spcPct val="130000"/>
                        </a:lnSpc>
                        <a:spcBef>
                          <a:spcPts val="600"/>
                        </a:spcBef>
                        <a:spcAft>
                          <a:spcPts val="600"/>
                        </a:spcAft>
                      </a:pPr>
                      <a:r>
                        <a:rPr lang="en-AU" sz="1600">
                          <a:effectLst/>
                        </a:rPr>
                        <a:t>Thomastown</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4,700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tc>
                  <a:txBody>
                    <a:bodyPr/>
                    <a:lstStyle/>
                    <a:p>
                      <a:pPr>
                        <a:lnSpc>
                          <a:spcPct val="130000"/>
                        </a:lnSpc>
                        <a:spcBef>
                          <a:spcPts val="600"/>
                        </a:spcBef>
                        <a:spcAft>
                          <a:spcPts val="600"/>
                        </a:spcAft>
                      </a:pPr>
                      <a:r>
                        <a:rPr lang="en-AU" sz="1600">
                          <a:effectLst/>
                        </a:rPr>
                        <a:t>4,500 MVA</a:t>
                      </a:r>
                      <a:endParaRPr lang="en-AU" sz="1800">
                        <a:solidFill>
                          <a:srgbClr val="424242"/>
                        </a:solidFill>
                        <a:effectLst/>
                        <a:latin typeface="Arial Nova" panose="020F0502020204030204"/>
                        <a:ea typeface="Arial Nova"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3762816802"/>
                  </a:ext>
                </a:extLst>
              </a:tr>
            </a:tbl>
          </a:graphicData>
        </a:graphic>
      </p:graphicFrame>
      <p:sp>
        <p:nvSpPr>
          <p:cNvPr id="6" name="Footer Placeholder 5">
            <a:extLst>
              <a:ext uri="{FF2B5EF4-FFF2-40B4-BE49-F238E27FC236}">
                <a16:creationId xmlns:a16="http://schemas.microsoft.com/office/drawing/2014/main" id="{6E693189-58FC-3966-2FD8-77C45A47ED3B}"/>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69562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5A3B-13B1-FEC5-6416-E4D0ACA25DF7}"/>
              </a:ext>
            </a:extLst>
          </p:cNvPr>
          <p:cNvSpPr>
            <a:spLocks noGrp="1"/>
          </p:cNvSpPr>
          <p:nvPr>
            <p:ph type="title"/>
          </p:nvPr>
        </p:nvSpPr>
        <p:spPr>
          <a:xfrm>
            <a:off x="428624" y="564776"/>
            <a:ext cx="9887917" cy="1219199"/>
          </a:xfrm>
        </p:spPr>
        <p:txBody>
          <a:bodyPr/>
          <a:lstStyle/>
          <a:p>
            <a:r>
              <a:rPr lang="en-AU"/>
              <a:t>Forecasted IBR</a:t>
            </a:r>
          </a:p>
        </p:txBody>
      </p:sp>
      <p:graphicFrame>
        <p:nvGraphicFramePr>
          <p:cNvPr id="5" name="Content Placeholder 4">
            <a:extLst>
              <a:ext uri="{FF2B5EF4-FFF2-40B4-BE49-F238E27FC236}">
                <a16:creationId xmlns:a16="http://schemas.microsoft.com/office/drawing/2014/main" id="{D43240D6-9C5B-A901-CD3B-86BE3D4F2D4D}"/>
              </a:ext>
            </a:extLst>
          </p:cNvPr>
          <p:cNvGraphicFramePr>
            <a:graphicFrameLocks noGrp="1"/>
          </p:cNvGraphicFramePr>
          <p:nvPr>
            <p:ph idx="1"/>
            <p:extLst>
              <p:ext uri="{D42A27DB-BD31-4B8C-83A1-F6EECF244321}">
                <p14:modId xmlns:p14="http://schemas.microsoft.com/office/powerpoint/2010/main" val="1310697413"/>
              </p:ext>
            </p:extLst>
          </p:nvPr>
        </p:nvGraphicFramePr>
        <p:xfrm>
          <a:off x="542924" y="2368459"/>
          <a:ext cx="10734674" cy="3444594"/>
        </p:xfrm>
        <a:graphic>
          <a:graphicData uri="http://schemas.openxmlformats.org/drawingml/2006/table">
            <a:tbl>
              <a:tblPr firstRow="1" firstCol="1" bandRow="1">
                <a:tableStyleId>{5C22544A-7EE6-4342-B048-85BDC9FD1C3A}</a:tableStyleId>
              </a:tblPr>
              <a:tblGrid>
                <a:gridCol w="2170552">
                  <a:extLst>
                    <a:ext uri="{9D8B030D-6E8A-4147-A177-3AD203B41FA5}">
                      <a16:colId xmlns:a16="http://schemas.microsoft.com/office/drawing/2014/main" val="4182908204"/>
                    </a:ext>
                  </a:extLst>
                </a:gridCol>
                <a:gridCol w="959680">
                  <a:extLst>
                    <a:ext uri="{9D8B030D-6E8A-4147-A177-3AD203B41FA5}">
                      <a16:colId xmlns:a16="http://schemas.microsoft.com/office/drawing/2014/main" val="756516485"/>
                    </a:ext>
                  </a:extLst>
                </a:gridCol>
                <a:gridCol w="953239">
                  <a:extLst>
                    <a:ext uri="{9D8B030D-6E8A-4147-A177-3AD203B41FA5}">
                      <a16:colId xmlns:a16="http://schemas.microsoft.com/office/drawing/2014/main" val="3370578837"/>
                    </a:ext>
                  </a:extLst>
                </a:gridCol>
                <a:gridCol w="953239">
                  <a:extLst>
                    <a:ext uri="{9D8B030D-6E8A-4147-A177-3AD203B41FA5}">
                      <a16:colId xmlns:a16="http://schemas.microsoft.com/office/drawing/2014/main" val="947836245"/>
                    </a:ext>
                  </a:extLst>
                </a:gridCol>
                <a:gridCol w="953239">
                  <a:extLst>
                    <a:ext uri="{9D8B030D-6E8A-4147-A177-3AD203B41FA5}">
                      <a16:colId xmlns:a16="http://schemas.microsoft.com/office/drawing/2014/main" val="655759430"/>
                    </a:ext>
                  </a:extLst>
                </a:gridCol>
                <a:gridCol w="953239">
                  <a:extLst>
                    <a:ext uri="{9D8B030D-6E8A-4147-A177-3AD203B41FA5}">
                      <a16:colId xmlns:a16="http://schemas.microsoft.com/office/drawing/2014/main" val="1824156030"/>
                    </a:ext>
                  </a:extLst>
                </a:gridCol>
                <a:gridCol w="951092">
                  <a:extLst>
                    <a:ext uri="{9D8B030D-6E8A-4147-A177-3AD203B41FA5}">
                      <a16:colId xmlns:a16="http://schemas.microsoft.com/office/drawing/2014/main" val="4002340062"/>
                    </a:ext>
                  </a:extLst>
                </a:gridCol>
                <a:gridCol w="951092">
                  <a:extLst>
                    <a:ext uri="{9D8B030D-6E8A-4147-A177-3AD203B41FA5}">
                      <a16:colId xmlns:a16="http://schemas.microsoft.com/office/drawing/2014/main" val="4095930195"/>
                    </a:ext>
                  </a:extLst>
                </a:gridCol>
                <a:gridCol w="948945">
                  <a:extLst>
                    <a:ext uri="{9D8B030D-6E8A-4147-A177-3AD203B41FA5}">
                      <a16:colId xmlns:a16="http://schemas.microsoft.com/office/drawing/2014/main" val="3203431567"/>
                    </a:ext>
                  </a:extLst>
                </a:gridCol>
                <a:gridCol w="940357">
                  <a:extLst>
                    <a:ext uri="{9D8B030D-6E8A-4147-A177-3AD203B41FA5}">
                      <a16:colId xmlns:a16="http://schemas.microsoft.com/office/drawing/2014/main" val="246664106"/>
                    </a:ext>
                  </a:extLst>
                </a:gridCol>
              </a:tblGrid>
              <a:tr h="496427">
                <a:tc rowSpan="2">
                  <a:txBody>
                    <a:bodyPr/>
                    <a:lstStyle/>
                    <a:p>
                      <a:pPr>
                        <a:spcBef>
                          <a:spcPts val="300"/>
                        </a:spcBef>
                        <a:spcAft>
                          <a:spcPts val="300"/>
                        </a:spcAft>
                        <a:tabLst>
                          <a:tab pos="1257300" algn="l"/>
                        </a:tabLst>
                      </a:pPr>
                      <a:r>
                        <a:rPr lang="en-AU" sz="1800">
                          <a:effectLst/>
                          <a:latin typeface="Arial Nova" panose="020F0502020204030204"/>
                        </a:rPr>
                        <a:t>System strength node</a:t>
                      </a:r>
                      <a:endParaRPr lang="en-AU" sz="1800" b="1">
                        <a:effectLst/>
                        <a:latin typeface="Arial Nova" panose="020F0502020204030204"/>
                        <a:cs typeface="Times New Roman" panose="02020603050405020304" pitchFamily="18" charset="0"/>
                      </a:endParaRPr>
                    </a:p>
                  </a:txBody>
                  <a:tcPr anchor="ctr"/>
                </a:tc>
                <a:tc gridSpan="9">
                  <a:txBody>
                    <a:bodyPr/>
                    <a:lstStyle/>
                    <a:p>
                      <a:pPr algn="ctr">
                        <a:spcBef>
                          <a:spcPts val="300"/>
                        </a:spcBef>
                        <a:spcAft>
                          <a:spcPts val="300"/>
                        </a:spcAft>
                        <a:tabLst>
                          <a:tab pos="1257300" algn="l"/>
                        </a:tabLst>
                      </a:pPr>
                      <a:r>
                        <a:rPr lang="en-AU" sz="1800" b="1">
                          <a:effectLst/>
                          <a:latin typeface="Arial Nova" panose="020F0502020204030204"/>
                          <a:ea typeface="Arial Nova" panose="020F0502020204030204"/>
                          <a:cs typeface="Times New Roman" panose="02020603050405020304" pitchFamily="18" charset="0"/>
                        </a:rPr>
                        <a:t>Forecasted IBR (MW)</a:t>
                      </a: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tc hMerge="1">
                  <a:txBody>
                    <a:bodyPr/>
                    <a:lstStyle/>
                    <a:p>
                      <a:pPr>
                        <a:spcBef>
                          <a:spcPts val="300"/>
                        </a:spcBef>
                        <a:spcAft>
                          <a:spcPts val="300"/>
                        </a:spcAft>
                        <a:tabLst>
                          <a:tab pos="1257300" algn="l"/>
                        </a:tabLst>
                      </a:pPr>
                      <a:endParaRPr lang="en-AU" sz="2000" b="1">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3509747964"/>
                  </a:ext>
                </a:extLst>
              </a:tr>
              <a:tr h="496427">
                <a:tc vMerge="1">
                  <a:txBody>
                    <a:bodyPr/>
                    <a:lstStyle/>
                    <a:p>
                      <a:pPr>
                        <a:spcBef>
                          <a:spcPts val="300"/>
                        </a:spcBef>
                        <a:spcAft>
                          <a:spcPts val="300"/>
                        </a:spcAft>
                        <a:tabLst>
                          <a:tab pos="1257300" algn="l"/>
                        </a:tabLst>
                      </a:pPr>
                      <a:r>
                        <a:rPr lang="en-AU" sz="2000">
                          <a:effectLst/>
                          <a:latin typeface="Arial Nova" panose="020F0502020204030204"/>
                        </a:rPr>
                        <a:t>System strength node</a:t>
                      </a:r>
                      <a:endParaRPr lang="en-AU" sz="20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2025</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2026</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2027</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2028</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2029</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2030</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2031</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2032</a:t>
                      </a:r>
                      <a:endParaRPr lang="en-AU" sz="1800" b="1">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b="1">
                          <a:effectLst/>
                          <a:latin typeface="Arial Nova" panose="020F0502020204030204"/>
                        </a:rPr>
                        <a:t>2033</a:t>
                      </a:r>
                      <a:endParaRPr lang="en-AU" sz="1800" b="1">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410786078"/>
                  </a:ext>
                </a:extLst>
              </a:tr>
              <a:tr h="490348">
                <a:tc>
                  <a:txBody>
                    <a:bodyPr/>
                    <a:lstStyle/>
                    <a:p>
                      <a:pPr>
                        <a:spcBef>
                          <a:spcPts val="300"/>
                        </a:spcBef>
                        <a:spcAft>
                          <a:spcPts val="300"/>
                        </a:spcAft>
                        <a:tabLst>
                          <a:tab pos="1257300" algn="l"/>
                        </a:tabLst>
                      </a:pPr>
                      <a:r>
                        <a:rPr lang="en-AU" sz="1800">
                          <a:effectLst/>
                          <a:latin typeface="Arial Nova" panose="020F0502020204030204"/>
                        </a:rPr>
                        <a:t>Moorabool</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92</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92</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92</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153</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944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1,456</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1,556</a:t>
                      </a:r>
                      <a:endParaRPr lang="en-AU" sz="1800">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77433059"/>
                  </a:ext>
                </a:extLst>
              </a:tr>
              <a:tr h="490348">
                <a:tc>
                  <a:txBody>
                    <a:bodyPr/>
                    <a:lstStyle/>
                    <a:p>
                      <a:pPr>
                        <a:spcBef>
                          <a:spcPts val="300"/>
                        </a:spcBef>
                        <a:spcAft>
                          <a:spcPts val="300"/>
                        </a:spcAft>
                        <a:tabLst>
                          <a:tab pos="1257300" algn="l"/>
                        </a:tabLst>
                      </a:pPr>
                      <a:r>
                        <a:rPr lang="en-AU" sz="1800">
                          <a:effectLst/>
                          <a:latin typeface="Arial Nova" panose="020F0502020204030204"/>
                        </a:rPr>
                        <a:t>Hazelwood</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374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394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394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394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833</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1,482</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2,001</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2,001</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2,001</a:t>
                      </a:r>
                      <a:endParaRPr lang="en-AU" sz="1800">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3366449110"/>
                  </a:ext>
                </a:extLst>
              </a:tr>
              <a:tr h="490348">
                <a:tc>
                  <a:txBody>
                    <a:bodyPr/>
                    <a:lstStyle/>
                    <a:p>
                      <a:pPr>
                        <a:spcBef>
                          <a:spcPts val="300"/>
                        </a:spcBef>
                        <a:spcAft>
                          <a:spcPts val="300"/>
                        </a:spcAft>
                        <a:tabLst>
                          <a:tab pos="1257300" algn="l"/>
                        </a:tabLst>
                      </a:pPr>
                      <a:r>
                        <a:rPr lang="en-AU" sz="1800">
                          <a:effectLst/>
                          <a:latin typeface="Arial Nova" panose="020F0502020204030204"/>
                        </a:rPr>
                        <a:t>Dederang</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264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264</a:t>
                      </a:r>
                      <a:endParaRPr lang="en-AU" sz="1800">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1967733256"/>
                  </a:ext>
                </a:extLst>
              </a:tr>
              <a:tr h="490348">
                <a:tc>
                  <a:txBody>
                    <a:bodyPr/>
                    <a:lstStyle/>
                    <a:p>
                      <a:pPr>
                        <a:spcBef>
                          <a:spcPts val="300"/>
                        </a:spcBef>
                        <a:spcAft>
                          <a:spcPts val="300"/>
                        </a:spcAft>
                        <a:tabLst>
                          <a:tab pos="1257300" algn="l"/>
                        </a:tabLst>
                      </a:pPr>
                      <a:r>
                        <a:rPr lang="en-AU" sz="1800">
                          <a:effectLst/>
                          <a:latin typeface="Arial Nova" panose="020F0502020204030204"/>
                        </a:rPr>
                        <a:t>Red Cliffs</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354</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1,437</a:t>
                      </a:r>
                      <a:endParaRPr lang="en-AU" sz="1800">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1562839119"/>
                  </a:ext>
                </a:extLst>
              </a:tr>
              <a:tr h="490348">
                <a:tc>
                  <a:txBody>
                    <a:bodyPr/>
                    <a:lstStyle/>
                    <a:p>
                      <a:pPr>
                        <a:spcBef>
                          <a:spcPts val="300"/>
                        </a:spcBef>
                        <a:spcAft>
                          <a:spcPts val="300"/>
                        </a:spcAft>
                        <a:tabLst>
                          <a:tab pos="1257300" algn="l"/>
                        </a:tabLst>
                      </a:pPr>
                      <a:r>
                        <a:rPr lang="en-AU" sz="1800">
                          <a:effectLst/>
                          <a:latin typeface="Arial Nova" panose="020F0502020204030204"/>
                        </a:rPr>
                        <a:t>Thomastown</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tc>
                  <a:txBody>
                    <a:bodyPr/>
                    <a:lstStyle/>
                    <a:p>
                      <a:pPr>
                        <a:spcBef>
                          <a:spcPts val="300"/>
                        </a:spcBef>
                        <a:spcAft>
                          <a:spcPts val="300"/>
                        </a:spcAft>
                        <a:tabLst>
                          <a:tab pos="1257300" algn="l"/>
                        </a:tabLst>
                      </a:pPr>
                      <a:r>
                        <a:rPr lang="en-AU" sz="1800">
                          <a:effectLst/>
                          <a:latin typeface="Arial Nova" panose="020F0502020204030204"/>
                        </a:rPr>
                        <a:t>0</a:t>
                      </a:r>
                      <a:endParaRPr lang="en-AU" sz="1800">
                        <a:effectLst/>
                        <a:latin typeface="Arial Nova" panose="020F0502020204030204"/>
                        <a:ea typeface="Arial Nova" panose="020F0502020204030204"/>
                        <a:cs typeface="Times New Roman" panose="02020603050405020304" pitchFamily="18" charset="0"/>
                      </a:endParaRPr>
                    </a:p>
                  </a:txBody>
                  <a:tcPr anchor="ctr"/>
                </a:tc>
                <a:extLst>
                  <a:ext uri="{0D108BD9-81ED-4DB2-BD59-A6C34878D82A}">
                    <a16:rowId xmlns:a16="http://schemas.microsoft.com/office/drawing/2014/main" val="4060295588"/>
                  </a:ext>
                </a:extLst>
              </a:tr>
            </a:tbl>
          </a:graphicData>
        </a:graphic>
      </p:graphicFrame>
      <p:sp>
        <p:nvSpPr>
          <p:cNvPr id="4" name="Slide Number Placeholder 3">
            <a:extLst>
              <a:ext uri="{FF2B5EF4-FFF2-40B4-BE49-F238E27FC236}">
                <a16:creationId xmlns:a16="http://schemas.microsoft.com/office/drawing/2014/main" id="{555B5622-732B-FD34-5109-3C80E69964D4}"/>
              </a:ext>
            </a:extLst>
          </p:cNvPr>
          <p:cNvSpPr>
            <a:spLocks noGrp="1"/>
          </p:cNvSpPr>
          <p:nvPr>
            <p:ph type="sldNum" sz="quarter" idx="12"/>
          </p:nvPr>
        </p:nvSpPr>
        <p:spPr/>
        <p:txBody>
          <a:bodyPr/>
          <a:lstStyle/>
          <a:p>
            <a:fld id="{713AB538-E724-0A46-AEB0-E520B1BBAFEE}" type="slidenum">
              <a:rPr lang="en-US" smtClean="0"/>
              <a:t>9</a:t>
            </a:fld>
            <a:endParaRPr lang="en-US"/>
          </a:p>
        </p:txBody>
      </p:sp>
      <p:sp>
        <p:nvSpPr>
          <p:cNvPr id="7" name="TextBox 6">
            <a:extLst>
              <a:ext uri="{FF2B5EF4-FFF2-40B4-BE49-F238E27FC236}">
                <a16:creationId xmlns:a16="http://schemas.microsoft.com/office/drawing/2014/main" id="{98163DA5-B82A-0DF6-84D3-9496723B1C38}"/>
              </a:ext>
            </a:extLst>
          </p:cNvPr>
          <p:cNvSpPr txBox="1"/>
          <p:nvPr/>
        </p:nvSpPr>
        <p:spPr>
          <a:xfrm>
            <a:off x="542924" y="5909029"/>
            <a:ext cx="10648951" cy="461665"/>
          </a:xfrm>
          <a:prstGeom prst="rect">
            <a:avLst/>
          </a:prstGeom>
          <a:noFill/>
        </p:spPr>
        <p:txBody>
          <a:bodyPr wrap="square">
            <a:spAutoFit/>
          </a:bodyPr>
          <a:lstStyle/>
          <a:p>
            <a:r>
              <a:rPr lang="en-AU" sz="1200">
                <a:solidFill>
                  <a:srgbClr val="424242"/>
                </a:solidFill>
                <a:effectLst/>
                <a:latin typeface="Arial Nova" panose="020B0504020202020204"/>
                <a:ea typeface="Arial Nova" panose="020B0504020202020204"/>
                <a:cs typeface="Times New Roman" panose="02020603050405020304" pitchFamily="18" charset="0"/>
              </a:rPr>
              <a:t>*Modified forecast IBR generation from AEMO 2022 System Strength Report at each system strength node with recent generation commitments subtracted from the relevant system strength node. </a:t>
            </a:r>
            <a:endParaRPr lang="en-AU" sz="1200"/>
          </a:p>
        </p:txBody>
      </p:sp>
      <p:sp>
        <p:nvSpPr>
          <p:cNvPr id="3" name="TextBox 2">
            <a:extLst>
              <a:ext uri="{FF2B5EF4-FFF2-40B4-BE49-F238E27FC236}">
                <a16:creationId xmlns:a16="http://schemas.microsoft.com/office/drawing/2014/main" id="{A0CDAAE5-74FC-2D74-E58F-B3546596F8EF}"/>
              </a:ext>
            </a:extLst>
          </p:cNvPr>
          <p:cNvSpPr txBox="1"/>
          <p:nvPr/>
        </p:nvSpPr>
        <p:spPr>
          <a:xfrm>
            <a:off x="542925" y="1564597"/>
            <a:ext cx="10456770" cy="707886"/>
          </a:xfrm>
          <a:prstGeom prst="rect">
            <a:avLst/>
          </a:prstGeom>
          <a:noFill/>
        </p:spPr>
        <p:txBody>
          <a:bodyPr wrap="square">
            <a:spAutoFit/>
          </a:bodyPr>
          <a:lstStyle/>
          <a:p>
            <a:r>
              <a:rPr lang="en-AU" sz="2000">
                <a:solidFill>
                  <a:srgbClr val="424242"/>
                </a:solidFill>
                <a:effectLst/>
                <a:latin typeface="Arial Nova" panose="020B0504020202020204"/>
                <a:ea typeface="Arial Nova" panose="020B0504020202020204"/>
                <a:cs typeface="Times New Roman" panose="02020603050405020304" pitchFamily="18" charset="0"/>
              </a:rPr>
              <a:t>AVP is required to ensure stable voltage waveform to allow for the connection and operation of forecasted efficient level IBR.</a:t>
            </a:r>
            <a:endParaRPr lang="en-AU" sz="2000"/>
          </a:p>
        </p:txBody>
      </p:sp>
      <p:sp>
        <p:nvSpPr>
          <p:cNvPr id="6" name="Footer Placeholder 5">
            <a:extLst>
              <a:ext uri="{FF2B5EF4-FFF2-40B4-BE49-F238E27FC236}">
                <a16:creationId xmlns:a16="http://schemas.microsoft.com/office/drawing/2014/main" id="{98262B01-767D-CD6B-40DD-EE19D168535D}"/>
              </a:ext>
            </a:extLst>
          </p:cNvPr>
          <p:cNvSpPr>
            <a:spLocks noGrp="1"/>
          </p:cNvSpPr>
          <p:nvPr>
            <p:ph type="ftr" sz="quarter" idx="11"/>
          </p:nvPr>
        </p:nvSpPr>
        <p:spPr/>
        <p:txBody>
          <a:bodyPr/>
          <a:lstStyle/>
          <a:p>
            <a:r>
              <a:rPr lang="en-AU"/>
              <a:t>Ask your questions at www.Sli.do #AEMO</a:t>
            </a:r>
            <a:endParaRPr lang="en-US"/>
          </a:p>
        </p:txBody>
      </p:sp>
    </p:spTree>
    <p:extLst>
      <p:ext uri="{BB962C8B-B14F-4D97-AF65-F5344CB8AC3E}">
        <p14:creationId xmlns:p14="http://schemas.microsoft.com/office/powerpoint/2010/main" val="2039516027"/>
      </p:ext>
    </p:extLst>
  </p:cSld>
  <p:clrMapOvr>
    <a:masterClrMapping/>
  </p:clrMapOvr>
</p:sld>
</file>

<file path=ppt/theme/theme1.xml><?xml version="1.0" encoding="utf-8"?>
<a:theme xmlns:a="http://schemas.openxmlformats.org/drawingml/2006/main" name="1_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DEB77C-B1A9-FB49-B7C0-5732F81BA0F6}" vid="{DB416059-6C35-D24E-A01D-7D6C96D49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d1a2284-45bc-4927-a9f9-e51f9f17c21a" xsi:nil="true"/>
    <lcf76f155ced4ddcb4097134ff3c332f xmlns="e46f7151-4364-4257-84e4-14f2562fd0c2">
      <Terms xmlns="http://schemas.microsoft.com/office/infopath/2007/PartnerControls"/>
    </lcf76f155ced4ddcb4097134ff3c332f>
    <SharedWithUsers xmlns="5fab897b-7268-4f12-b303-096bed5e1c7f">
      <UserInfo>
        <DisplayName>Samantha Lloyd</DisplayName>
        <AccountId>1672</AccountId>
        <AccountType/>
      </UserInfo>
      <UserInfo>
        <DisplayName>Lee Richardson</DisplayName>
        <AccountId>39</AccountId>
        <AccountType/>
      </UserInfo>
      <UserInfo>
        <DisplayName>Jo Ashby</DisplayName>
        <AccountId>70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3EEBDDEED12E4B93C95FFDD981AED7" ma:contentTypeVersion="13" ma:contentTypeDescription="Create a new document." ma:contentTypeScope="" ma:versionID="47449914a37ed846a40c27ebda8c6b24">
  <xsd:schema xmlns:xsd="http://www.w3.org/2001/XMLSchema" xmlns:xs="http://www.w3.org/2001/XMLSchema" xmlns:p="http://schemas.microsoft.com/office/2006/metadata/properties" xmlns:ns2="e46f7151-4364-4257-84e4-14f2562fd0c2" xmlns:ns3="5fab897b-7268-4f12-b303-096bed5e1c7f" xmlns:ns4="5d1a2284-45bc-4927-a9f9-e51f9f17c21a" targetNamespace="http://schemas.microsoft.com/office/2006/metadata/properties" ma:root="true" ma:fieldsID="e7a9cfe39ce5adb9776ceb7d5f4ed908" ns2:_="" ns3:_="" ns4:_="">
    <xsd:import namespace="e46f7151-4364-4257-84e4-14f2562fd0c2"/>
    <xsd:import namespace="5fab897b-7268-4f12-b303-096bed5e1c7f"/>
    <xsd:import namespace="5d1a2284-45bc-4927-a9f9-e51f9f17c2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f7151-4364-4257-84e4-14f2562fd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e8ba7a3-af95-40f6-9ded-4ebe13adeb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ab897b-7268-4f12-b303-096bed5e1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1a2284-45bc-4927-a9f9-e51f9f17c2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d905125-6da9-49c0-bf9b-eda24ec3e709}" ma:internalName="TaxCatchAll" ma:showField="CatchAllData" ma:web="5fab897b-7268-4f12-b303-096bed5e1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D57BCB-BEE3-4216-92F7-B5A2CDCA15B3}">
  <ds:schemaRefs>
    <ds:schemaRef ds:uri="http://schemas.microsoft.com/sharepoint/v3/contenttype/forms"/>
  </ds:schemaRefs>
</ds:datastoreItem>
</file>

<file path=customXml/itemProps2.xml><?xml version="1.0" encoding="utf-8"?>
<ds:datastoreItem xmlns:ds="http://schemas.openxmlformats.org/officeDocument/2006/customXml" ds:itemID="{361BC85E-83B1-4720-A91E-995EFB328FC9}">
  <ds:schemaRefs>
    <ds:schemaRef ds:uri="5d1a2284-45bc-4927-a9f9-e51f9f17c21a"/>
    <ds:schemaRef ds:uri="5fab897b-7268-4f12-b303-096bed5e1c7f"/>
    <ds:schemaRef ds:uri="e46f7151-4364-4257-84e4-14f2562fd0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05F612-6FDF-4274-A676-07085E5E17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f7151-4364-4257-84e4-14f2562fd0c2"/>
    <ds:schemaRef ds:uri="5fab897b-7268-4f12-b303-096bed5e1c7f"/>
    <ds:schemaRef ds:uri="5d1a2284-45bc-4927-a9f9-e51f9f17c2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2584</Words>
  <Application>Microsoft Office PowerPoint</Application>
  <PresentationFormat>Widescreen</PresentationFormat>
  <Paragraphs>284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Victorian System Strength Requirement RIT-T</vt:lpstr>
      <vt:lpstr>PowerPoint Presentation</vt:lpstr>
      <vt:lpstr>Objective</vt:lpstr>
      <vt:lpstr>Agenda</vt:lpstr>
      <vt:lpstr>Victorian System Strength Requirement</vt:lpstr>
      <vt:lpstr>Indicative Timeline</vt:lpstr>
      <vt:lpstr>System Strength Standard</vt:lpstr>
      <vt:lpstr>System Strength nodes</vt:lpstr>
      <vt:lpstr>Forecasted IBR</vt:lpstr>
      <vt:lpstr>Forecasted IBR breakdown</vt:lpstr>
      <vt:lpstr>Equivalent network solution to meet the system strength standard</vt:lpstr>
      <vt:lpstr>Potential options</vt:lpstr>
      <vt:lpstr>Next Steps</vt:lpstr>
      <vt:lpstr>Question &amp; Answers</vt:lpstr>
      <vt:lpstr>Pre submitted questions</vt:lpstr>
      <vt:lpstr>Pre submitted questions</vt:lpstr>
      <vt:lpstr>Pre submitted questions</vt:lpstr>
      <vt:lpstr>Pre submitted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assessment for planning horizon – stable voltage waveform</dc:title>
  <dc:creator>YiSiang Ooi</dc:creator>
  <cp:lastModifiedBy>Shari Bunney</cp:lastModifiedBy>
  <cp:revision>2</cp:revision>
  <cp:lastPrinted>2023-08-08T08:12:56Z</cp:lastPrinted>
  <dcterms:created xsi:type="dcterms:W3CDTF">2023-04-20T06:40:59Z</dcterms:created>
  <dcterms:modified xsi:type="dcterms:W3CDTF">2023-08-22T06:09:09Z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941c47-a837-430d-8559-fd118a72769e_Enabled">
    <vt:lpwstr>true</vt:lpwstr>
  </property>
  <property fmtid="{D5CDD505-2E9C-101B-9397-08002B2CF9AE}" pid="3" name="MSIP_Label_c1941c47-a837-430d-8559-fd118a72769e_SetDate">
    <vt:lpwstr>2023-04-20T06:40:59Z</vt:lpwstr>
  </property>
  <property fmtid="{D5CDD505-2E9C-101B-9397-08002B2CF9AE}" pid="4" name="MSIP_Label_c1941c47-a837-430d-8559-fd118a72769e_Method">
    <vt:lpwstr>Standard</vt:lpwstr>
  </property>
  <property fmtid="{D5CDD505-2E9C-101B-9397-08002B2CF9AE}" pid="5" name="MSIP_Label_c1941c47-a837-430d-8559-fd118a72769e_Name">
    <vt:lpwstr>Internal</vt:lpwstr>
  </property>
  <property fmtid="{D5CDD505-2E9C-101B-9397-08002B2CF9AE}" pid="6" name="MSIP_Label_c1941c47-a837-430d-8559-fd118a72769e_SiteId">
    <vt:lpwstr>320c999e-3876-4ad0-b401-d241068e9e60</vt:lpwstr>
  </property>
  <property fmtid="{D5CDD505-2E9C-101B-9397-08002B2CF9AE}" pid="7" name="MSIP_Label_c1941c47-a837-430d-8559-fd118a72769e_ActionId">
    <vt:lpwstr>2e75c290-9158-45e1-850f-3c0fa566125b</vt:lpwstr>
  </property>
  <property fmtid="{D5CDD505-2E9C-101B-9397-08002B2CF9AE}" pid="8" name="MSIP_Label_c1941c47-a837-430d-8559-fd118a72769e_ContentBits">
    <vt:lpwstr>0</vt:lpwstr>
  </property>
  <property fmtid="{D5CDD505-2E9C-101B-9397-08002B2CF9AE}" pid="9" name="ContentTypeId">
    <vt:lpwstr>0x010100493EEBDDEED12E4B93C95FFDD981AED7</vt:lpwstr>
  </property>
  <property fmtid="{D5CDD505-2E9C-101B-9397-08002B2CF9AE}" pid="10" name="MediaServiceImageTags">
    <vt:lpwstr/>
  </property>
</Properties>
</file>