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sldIdLst>
    <p:sldId id="2146847538" r:id="rId5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D1F605-F31B-086C-67AF-5BBE6C8D3854}" name="Stuart Featham" initials="SF" userId="S::Stuart.Featham@aemo.com.au::2c0d1c36-6037-4fdf-bd41-8e370f3977dd" providerId="AD"/>
  <p188:author id="{8BCBA610-4B4A-4D48-8B3A-93412EE22E97}" name="Rick Dolling" initials="RD" userId="S::rick.dolling@aemo.com.au::86de0b58-a9e1-4589-9e32-d045260a8cbc" providerId="AD"/>
  <p188:author id="{F4E14F11-5B03-8679-F42C-D7E64D49512D}" name="Mike Reid" initials="MR" userId="S::Mike.Reid@aemo.com.au::e1698ce8-69b5-4f8f-9daa-2eaec1f8ef38" providerId="AD"/>
  <p188:author id="{9C33D71A-21BF-44E8-CC8B-44534D5D4949}" name="Yevette Gillespie" initials="YG" userId="S::yevette.gillespie@aemo.com.au::3a800082-fbc2-464c-a10e-deed546fefb8" providerId="AD"/>
  <p188:author id="{CFE41326-63D2-404D-2C0F-0B5D57BC2E82}" name="Jason King" initials="JK" userId="S::jason.king@aemo.com.au::7a35c2f7-1891-4aa8-8034-8181ed9058cd" providerId="AD"/>
  <p188:author id="{967B3129-6AF1-F508-B17A-61B906863849}" name="Kang Chew" initials="KC" userId="Kang Chew" providerId="None"/>
  <p188:author id="{6E5F4C45-5E7E-4363-1F74-819BE2F667B9}" name="Martin Maticka" initials="MM" userId="S::martin.maticka@aemo.com.au::3050b304-b813-4f5e-a881-8440ef85c827" providerId="AD"/>
  <p188:author id="{085D2849-31CC-065B-712B-6C36233224D3}" name="Robin Parsons" initials="RP" userId="S::Robin.Parsons@aemo.com.au::09824481-1dd1-4813-8c52-0d6f458fa11e" providerId="AD"/>
  <p188:author id="{F2B4BF52-76B6-9503-5BE7-E482A81CE4CA}" name="Winston Cheng" initials="WC" userId="S::winston.cheng@aemo.com.au::e2846715-096a-4587-b9a3-d19d18cb6734" providerId="AD"/>
  <p188:author id="{1E73426C-97EA-5CB8-497A-1F694AC3607A}" name="Amos Zimmermann" initials="AZ" userId="S::amos.zimmermann@aemo.com.au::8d5d8d61-cae1-4959-b883-6830067b5c06" providerId="AD"/>
  <p188:author id="{A2398371-1C80-0AD4-327D-AC9ECE592B48}" name="Lisa Laurie" initials="LL" userId="S::Lisa.Laurie@aemo.com.au::ed1425b4-de85-4896-8011-601da1a02174" providerId="AD"/>
  <p188:author id="{2F927DA4-83E1-196C-E307-656D63F8F6D8}" name="Mike Hales" initials="MH" userId="S::mike.hales@aemo.com.au::31401991-0c35-44c6-afef-66643cc46f7e" providerId="AD"/>
  <p188:author id="{836FD7A5-0F35-C624-6B5A-E3A29382ECA5}" name="Andrew Smith" initials="AS" userId="S::andrew.smith@aemo.com.au::24ff84ad-d9ae-4f2e-9f08-c7956f710b72" providerId="AD"/>
  <p188:author id="{AE2FBFB6-526B-F843-30D5-649D7E4DF063}" name="Mike Reid" initials="MR" userId="S::mike.reid@aemo.com.au::e1698ce8-69b5-4f8f-9daa-2eaec1f8ef38" providerId="AD"/>
  <p188:author id="{F7A827C0-CA73-43AE-6E50-892CCF58B1D4}" name="Anthony Gallo" initials="AG" userId="S::anthony.gallo@aemo.com.au::bf04fe53-2174-4ed4-add8-bd7420b1a2cd" providerId="AD"/>
  <p188:author id="{114158C8-246C-54FA-E709-5D3638413A31}" name="Clayton James" initials="CJ" userId="S::Clayton.James@aemo.com.au::f39a0cbe-50a9-42b5-9460-9949cd4fe33e" providerId="AD"/>
  <p188:author id="{27728ACA-8D5E-FD9B-3A14-2486ACFAF6F2}" name="Mike Hales" initials="MH" userId="S::Mike.Hales@aemo.com.au::31401991-0c35-44c6-afef-66643cc46f7e" providerId="AD"/>
  <p188:author id="{2803F0EC-56E5-7425-50BF-6DC2F59B2029}" name="Jason King" initials="JK" userId="S::Jason.King@aemo.com.au::7a35c2f7-1891-4aa8-8034-8181ed9058cd" providerId="AD"/>
  <p188:author id="{636666F8-1E59-313C-7231-0C3BBDC9575B}" name="Michael Dalton" initials="MD" userId="S::Michael.Dalton@aemo.com.au::c0cb5c11-16f9-47b7-8702-2518cdfbeb7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by Price" initials="TP" lastIdx="6" clrIdx="0">
    <p:extLst>
      <p:ext uri="{19B8F6BF-5375-455C-9EA6-DF929625EA0E}">
        <p15:presenceInfo xmlns:p15="http://schemas.microsoft.com/office/powerpoint/2012/main" userId="Toby Price" providerId="None"/>
      </p:ext>
    </p:extLst>
  </p:cmAuthor>
  <p:cmAuthor id="2" name="Clayton James" initials="CJ" lastIdx="1" clrIdx="1">
    <p:extLst>
      <p:ext uri="{19B8F6BF-5375-455C-9EA6-DF929625EA0E}">
        <p15:presenceInfo xmlns:p15="http://schemas.microsoft.com/office/powerpoint/2012/main" userId="S::Clayton.James@aemo.com.au::f39a0cbe-50a9-42b5-9460-9949cd4fe33e" providerId="AD"/>
      </p:ext>
    </p:extLst>
  </p:cmAuthor>
  <p:cmAuthor id="3" name="Matthew" initials="M" lastIdx="1" clrIdx="2">
    <p:extLst>
      <p:ext uri="{19B8F6BF-5375-455C-9EA6-DF929625EA0E}">
        <p15:presenceInfo xmlns:p15="http://schemas.microsoft.com/office/powerpoint/2012/main" userId="S::Matthew.Fairclough@aemo.com.au::99bc6eb6-de96-4c48-b4c0-25b9d20a5b70" providerId="AD"/>
      </p:ext>
    </p:extLst>
  </p:cmAuthor>
  <p:cmAuthor id="4" name="Teresa Smit" initials="TS" lastIdx="2" clrIdx="3">
    <p:extLst>
      <p:ext uri="{19B8F6BF-5375-455C-9EA6-DF929625EA0E}">
        <p15:presenceInfo xmlns:p15="http://schemas.microsoft.com/office/powerpoint/2012/main" userId="S::Teresa.Smit@aemo.com.au::16c1ea4c-60fa-4764-99ea-96ff0e2564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519B"/>
    <a:srgbClr val="ED7D31"/>
    <a:srgbClr val="92D050"/>
    <a:srgbClr val="FFC000"/>
    <a:srgbClr val="A1D883"/>
    <a:srgbClr val="7F7F7F"/>
    <a:srgbClr val="BFBFBF"/>
    <a:srgbClr val="EBE8EC"/>
    <a:srgbClr val="BA7DB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67399B-55D3-DADA-C6A6-B63A8ED63CC2}" v="1" dt="2023-08-11T01:50:17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00" autoAdjust="0"/>
    <p:restoredTop sz="96283" autoAdjust="0"/>
  </p:normalViewPr>
  <p:slideViewPr>
    <p:cSldViewPr snapToGrid="0">
      <p:cViewPr varScale="1">
        <p:scale>
          <a:sx n="114" d="100"/>
          <a:sy n="114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King" userId="7a35c2f7-1891-4aa8-8034-8181ed9058cd" providerId="ADAL" clId="{A6F56E9E-54F0-4A5A-B2D9-E32EA0124F76}"/>
    <pc:docChg chg="modSld">
      <pc:chgData name="Jason King" userId="7a35c2f7-1891-4aa8-8034-8181ed9058cd" providerId="ADAL" clId="{A6F56E9E-54F0-4A5A-B2D9-E32EA0124F76}" dt="2023-08-10T04:22:56.841" v="28" actId="20577"/>
      <pc:docMkLst>
        <pc:docMk/>
      </pc:docMkLst>
      <pc:sldChg chg="modSp mod">
        <pc:chgData name="Jason King" userId="7a35c2f7-1891-4aa8-8034-8181ed9058cd" providerId="ADAL" clId="{A6F56E9E-54F0-4A5A-B2D9-E32EA0124F76}" dt="2023-08-10T04:22:56.841" v="28" actId="20577"/>
        <pc:sldMkLst>
          <pc:docMk/>
          <pc:sldMk cId="1561285435" sldId="2146847538"/>
        </pc:sldMkLst>
        <pc:spChg chg="mod">
          <ac:chgData name="Jason King" userId="7a35c2f7-1891-4aa8-8034-8181ed9058cd" providerId="ADAL" clId="{A6F56E9E-54F0-4A5A-B2D9-E32EA0124F76}" dt="2023-08-10T04:22:56.841" v="28" actId="20577"/>
          <ac:spMkLst>
            <pc:docMk/>
            <pc:sldMk cId="1561285435" sldId="2146847538"/>
            <ac:spMk id="3" creationId="{A07FED06-2CEA-D041-67BF-02E3284F52C3}"/>
          </ac:spMkLst>
        </pc:spChg>
        <pc:spChg chg="mod">
          <ac:chgData name="Jason King" userId="7a35c2f7-1891-4aa8-8034-8181ed9058cd" providerId="ADAL" clId="{A6F56E9E-54F0-4A5A-B2D9-E32EA0124F76}" dt="2023-08-10T04:20:57.343" v="1" actId="20577"/>
          <ac:spMkLst>
            <pc:docMk/>
            <pc:sldMk cId="1561285435" sldId="2146847538"/>
            <ac:spMk id="151" creationId="{A0A26E32-D3C3-95DB-CBCF-7A3681684020}"/>
          </ac:spMkLst>
        </pc:spChg>
        <pc:spChg chg="mod">
          <ac:chgData name="Jason King" userId="7a35c2f7-1891-4aa8-8034-8181ed9058cd" providerId="ADAL" clId="{A6F56E9E-54F0-4A5A-B2D9-E32EA0124F76}" dt="2023-08-10T04:21:03.292" v="3" actId="20577"/>
          <ac:spMkLst>
            <pc:docMk/>
            <pc:sldMk cId="1561285435" sldId="2146847538"/>
            <ac:spMk id="154" creationId="{5133C61A-CF0E-0C36-D903-7ACCA870F958}"/>
          </ac:spMkLst>
        </pc:spChg>
      </pc:sldChg>
    </pc:docChg>
  </pc:docChgLst>
  <pc:docChgLst>
    <pc:chgData name="Jenella Downing" userId="S::jenella.downing@aemo.com.au::c27fe7dd-0542-4fb1-8bcd-1444ed04de1b" providerId="AD" clId="Web-{8D67399B-55D3-DADA-C6A6-B63A8ED63CC2}"/>
    <pc:docChg chg="delSld">
      <pc:chgData name="Jenella Downing" userId="S::jenella.downing@aemo.com.au::c27fe7dd-0542-4fb1-8bcd-1444ed04de1b" providerId="AD" clId="Web-{8D67399B-55D3-DADA-C6A6-B63A8ED63CC2}" dt="2023-08-11T01:50:17.036" v="0"/>
      <pc:docMkLst>
        <pc:docMk/>
      </pc:docMkLst>
      <pc:sldChg chg="del">
        <pc:chgData name="Jenella Downing" userId="S::jenella.downing@aemo.com.au::c27fe7dd-0542-4fb1-8bcd-1444ed04de1b" providerId="AD" clId="Web-{8D67399B-55D3-DADA-C6A6-B63A8ED63CC2}" dt="2023-08-11T01:50:17.036" v="0"/>
        <pc:sldMkLst>
          <pc:docMk/>
          <pc:sldMk cId="3400115961" sldId="35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A0CDE-82FF-6D41-823E-AECF9923FA65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5F2EC-4926-6E49-A9C1-C60F4D8F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lectric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30315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4193060"/>
            <a:ext cx="4860322" cy="17485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365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1A3EC-C7E1-4240-A6DF-5E8B2BB9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F3AF6-BFCE-4E4A-AF1D-F193141FC744}" type="datetime1">
              <a:rPr lang="en-AU" smtClean="0"/>
              <a:t>10/08/2023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128E4-EBD9-1E4D-9CCE-4054C4B9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CACBF-76BC-874B-8B74-5707349D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1A3EC-C7E1-4240-A6DF-5E8B2BB9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F3AF6-BFCE-4E4A-AF1D-F193141FC744}" type="datetime1">
              <a:rPr lang="en-AU" smtClean="0"/>
              <a:t>10/08/2023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128E4-EBD9-1E4D-9CCE-4054C4B9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CACBF-76BC-874B-8B74-5707349D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E2F8D9-D984-B652-E683-8F3ABAAABB59}"/>
              </a:ext>
            </a:extLst>
          </p:cNvPr>
          <p:cNvSpPr/>
          <p:nvPr userDrawn="1"/>
        </p:nvSpPr>
        <p:spPr>
          <a:xfrm>
            <a:off x="10429102" y="0"/>
            <a:ext cx="1762897" cy="1482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FCF4EB-B52C-DFA0-0DB3-03CC1E0C628F}"/>
              </a:ext>
            </a:extLst>
          </p:cNvPr>
          <p:cNvSpPr/>
          <p:nvPr userDrawn="1"/>
        </p:nvSpPr>
        <p:spPr>
          <a:xfrm>
            <a:off x="10272584" y="1046204"/>
            <a:ext cx="1919415" cy="246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DE2874-44FE-5968-FB1A-A0648E78D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658" t="-1" b="65095"/>
          <a:stretch/>
        </p:blipFill>
        <p:spPr>
          <a:xfrm>
            <a:off x="11211697" y="0"/>
            <a:ext cx="980302" cy="104620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0B8C4E6-10FD-E4D4-3D28-40B6A47AC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367065"/>
            <a:ext cx="9459223" cy="60063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839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7A55-5591-0042-85B8-D3B0B637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7"/>
            <a:ext cx="9459223" cy="60063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2646-41FE-5F45-B129-37893F0C9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436" y="1796143"/>
            <a:ext cx="6293224" cy="40649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79C40-1E8C-4B41-8BC7-5FB26A82F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192" y="1796144"/>
            <a:ext cx="3806655" cy="40728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6B498-E487-FB41-9F9D-43278BC1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4241AE-9F98-9349-BDD3-E80BF168A12D}" type="datetime1">
              <a:rPr lang="en-AU" smtClean="0"/>
              <a:t>10/08/2023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5BBD2-1983-D944-AAB8-9FF7099B4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3450D-4BDF-0A4F-BECC-9C662B80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36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9FF4-49AF-874B-A722-AEC22575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2" y="564776"/>
            <a:ext cx="9720480" cy="610881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428BC-9B8D-2A43-8196-E44FC422D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15436" y="1775012"/>
            <a:ext cx="6226367" cy="4086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1DA56-3DE2-ED4A-A686-A597D1A5A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192" y="1775012"/>
            <a:ext cx="3806655" cy="409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7803B-D5D9-7045-980E-8CA94798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FC97A-96B0-1248-B37A-49D4BF59CCDE}" type="datetime1">
              <a:rPr lang="en-AU" smtClean="0"/>
              <a:t>10/08/2023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9F169-A600-0144-82C6-4DCA27A5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47848-C030-C444-B025-665A8C68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7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E456A-6E26-4441-AFE8-5B1A398C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74E2-673D-5443-AB82-5465FF08957A}" type="datetime1">
              <a:rPr lang="en-AU" smtClean="0"/>
              <a:t>10/08/2023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4A0F0-0DE8-9D40-8830-F1947959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0708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7F048-64C1-C944-8186-025E973C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191CDAA-BB7C-C545-9A6B-5BFB126A0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21575" y="3568148"/>
            <a:ext cx="1478905" cy="27133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44DC1A3-F794-A049-93EA-E4CCD19FA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191" y="569842"/>
            <a:ext cx="9299487" cy="57116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1007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057E7CC-B3CA-4D40-A2C0-4419E0CCB5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 b="-13878"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E456A-6E26-4441-AFE8-5B1A398C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D74E2-673D-5443-AB82-5465FF08957A}" type="datetime1">
              <a:rPr lang="en-AU" smtClean="0"/>
              <a:pPr/>
              <a:t>10/08/2023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4A0F0-0DE8-9D40-8830-F1947959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0708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7F048-64C1-C944-8186-025E973C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3AB538-E724-0A46-AEB0-E520B1BBAF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5E601-9FA4-FF4D-8E6E-C71BEA474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2099" y="0"/>
            <a:ext cx="17399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2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5"/>
            <a:ext cx="9887917" cy="1202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2090057"/>
            <a:ext cx="11050290" cy="4086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EE8978-79B1-3D44-9527-A5B38DA5CA4C}" type="datetime1">
              <a:rPr lang="en-AU" smtClean="0"/>
              <a:t>10/08/2023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1799" y="6356350"/>
            <a:ext cx="486000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24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Mid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5"/>
            <a:ext cx="9887917" cy="1202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2090057"/>
            <a:ext cx="11050290" cy="4086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9F270-5BDE-C54C-8230-EE0A83295664}" type="datetime1">
              <a:rPr lang="en-AU" smtClean="0"/>
              <a:t>10/08/2023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9" y="6356350"/>
            <a:ext cx="550190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07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ight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5"/>
            <a:ext cx="9887917" cy="1202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2090057"/>
            <a:ext cx="11050290" cy="4086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C56DFB-F114-0940-A297-EF923B1E9939}" type="datetime1">
              <a:rPr lang="en-AU" smtClean="0"/>
              <a:t>10/08/2023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0709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9" y="6356350"/>
            <a:ext cx="550190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6AE98B-EDB9-F949-AC99-D0AF6BF47A20}"/>
              </a:ext>
            </a:extLst>
          </p:cNvPr>
          <p:cNvSpPr/>
          <p:nvPr userDrawn="1"/>
        </p:nvSpPr>
        <p:spPr>
          <a:xfrm>
            <a:off x="3797935" y="4378072"/>
            <a:ext cx="4596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entury Gothic" panose="020B0502020202020204" pitchFamily="34" charset="0"/>
              </a:rPr>
              <a:t>For more information visit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8FB695-276B-2340-97E7-4290E240AB78}"/>
              </a:ext>
            </a:extLst>
          </p:cNvPr>
          <p:cNvSpPr/>
          <p:nvPr userDrawn="1"/>
        </p:nvSpPr>
        <p:spPr>
          <a:xfrm>
            <a:off x="4406280" y="4992669"/>
            <a:ext cx="3379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Century Gothic" panose="020B0502020202020204" pitchFamily="34" charset="0"/>
              </a:rPr>
              <a:t>aemo.com.au</a:t>
            </a:r>
          </a:p>
        </p:txBody>
      </p:sp>
    </p:spTree>
    <p:extLst>
      <p:ext uri="{BB962C8B-B14F-4D97-AF65-F5344CB8AC3E}">
        <p14:creationId xmlns:p14="http://schemas.microsoft.com/office/powerpoint/2010/main" val="101630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30315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4193060"/>
            <a:ext cx="4860322" cy="17485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914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CB3F6-F80E-4296-8988-FD423DB69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481" y="6356350"/>
            <a:ext cx="591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713AB538-E724-0A46-AEB0-E520B1BBAF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05866F-3CAD-4001-BF26-D1411CD85ECA}"/>
              </a:ext>
            </a:extLst>
          </p:cNvPr>
          <p:cNvSpPr txBox="1">
            <a:spLocks/>
          </p:cNvSpPr>
          <p:nvPr userDrawn="1"/>
        </p:nvSpPr>
        <p:spPr>
          <a:xfrm>
            <a:off x="90141" y="282859"/>
            <a:ext cx="11249066" cy="5546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AU" sz="2800"/>
              <a:t>WEM Reform Program| </a:t>
            </a:r>
            <a:endParaRPr lang="en-AU" sz="28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D2BB5-47BF-4363-9037-0ECED8A61671}"/>
              </a:ext>
            </a:extLst>
          </p:cNvPr>
          <p:cNvSpPr txBox="1"/>
          <p:nvPr userDrawn="1"/>
        </p:nvSpPr>
        <p:spPr>
          <a:xfrm>
            <a:off x="9767843" y="-1"/>
            <a:ext cx="2424156" cy="3110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AU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00901C-8DFA-4C99-ACD7-A0F13888CD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4916" y="291493"/>
            <a:ext cx="6731000" cy="434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01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25702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3995352"/>
            <a:ext cx="6977446" cy="1416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233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25702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3995352"/>
            <a:ext cx="6977446" cy="1416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373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191" y="1191986"/>
            <a:ext cx="10467433" cy="2514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190" y="4064794"/>
            <a:ext cx="1046743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EE60D-3DE5-7D47-A115-A3C0F81C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10802A-4FF1-1641-BCAF-D933730FE834}" type="datetime1">
              <a:rPr lang="en-AU" smtClean="0"/>
              <a:t>10/08/2023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DFA9A-1E04-C545-8357-3FAF75C8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8E55C-07D8-C546-AAFA-337514FE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6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D13E6-4384-A94C-969D-7EE3D956CEF5}" type="datetime1">
              <a:rPr lang="en-AU" smtClean="0"/>
              <a:t>10/08/2023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6"/>
            <a:ext cx="9887917" cy="1219199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0" y="2090057"/>
            <a:ext cx="10727409" cy="40869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3672" y="6356350"/>
            <a:ext cx="42368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8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6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6753-64E3-9F45-8CC5-68813C40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55811"/>
            <a:ext cx="9887917" cy="12109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F8647-4D0A-5B44-A10D-3CACFA9C8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192" y="2073729"/>
            <a:ext cx="5181600" cy="41032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FF842-5527-984A-9787-DCE6B495D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73729"/>
            <a:ext cx="5257800" cy="41032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DFC5-830C-D641-8AB0-A24DE3A325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087E2-3B2C-294B-991F-E896D3AA2A0A}" type="datetime1">
              <a:rPr lang="en-AU" smtClean="0"/>
              <a:t>10/08/2023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38B6F-B84E-3A44-8BC4-8B20DAD8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907" y="6356350"/>
            <a:ext cx="83159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5B567-3BF8-CB42-BD03-B73229D9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9" y="6356350"/>
            <a:ext cx="550190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FD0B-C643-4742-A403-5F91EF97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6"/>
            <a:ext cx="9883766" cy="12925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6DE7E-E72D-8246-8D2A-AF75F2E19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191" y="1857375"/>
            <a:ext cx="5428279" cy="647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1FA9-D8D6-9E40-9D94-083C874AF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192" y="2671761"/>
            <a:ext cx="5428278" cy="3517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31B32-2174-FA4A-B819-3017EECD1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7373"/>
            <a:ext cx="5428280" cy="6477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D4DFB-FEBF-F147-84E3-1F6180B0B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671761"/>
            <a:ext cx="5428281" cy="3517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5265B-AD07-B94C-8B63-5ED1677E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6E7A-A311-EC48-9053-49DC35F52040}" type="datetime1">
              <a:rPr lang="en-AU" smtClean="0"/>
              <a:t>10/08/2023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83901-1DF2-054A-8629-2D76CDC5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681B1-3ECF-AF40-8A77-0E29BCB2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9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2FCA-D37C-4B41-A081-A059FE4D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365125"/>
            <a:ext cx="9887917" cy="14016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2170E-4173-4649-82C3-1DAF6ECF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A0721A-4309-5442-9655-9E214D986AE2}" type="datetime1">
              <a:rPr lang="en-AU" smtClean="0"/>
              <a:t>10/08/2023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838DF-BCD1-8940-842D-C4A57010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054EC-4C5F-AE4E-ADE1-081DE3BB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0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CFD1A-D332-474C-8C0A-863C652D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609599"/>
            <a:ext cx="9887917" cy="1157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8A4AE-B2D4-FB42-BF76-4B250FB68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191" y="2090057"/>
            <a:ext cx="10770952" cy="408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178CB-5AF7-9142-B41D-92F44527A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F91D74E2-673D-5443-AB82-5465FF08957A}" type="datetime1">
              <a:rPr lang="en-AU" smtClean="0"/>
              <a:t>10/08/2023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AB5E-3638-C242-93CA-BB88433F0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481" y="6356350"/>
            <a:ext cx="591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713AB538-E724-0A46-AEB0-E520B1BBA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4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5" r:id="rId4"/>
    <p:sldLayoutId id="2147483649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69" r:id="rId11"/>
    <p:sldLayoutId id="2147483656" r:id="rId12"/>
    <p:sldLayoutId id="2147483657" r:id="rId13"/>
    <p:sldLayoutId id="2147483667" r:id="rId14"/>
    <p:sldLayoutId id="2147483668" r:id="rId15"/>
    <p:sldLayoutId id="2147483662" r:id="rId16"/>
    <p:sldLayoutId id="2147483663" r:id="rId17"/>
    <p:sldLayoutId id="2147483664" r:id="rId18"/>
    <p:sldLayoutId id="2147483666" r:id="rId19"/>
    <p:sldLayoutId id="214748367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CB10217-3526-7EF7-3B0E-509AD9DBD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039628"/>
              </p:ext>
            </p:extLst>
          </p:nvPr>
        </p:nvGraphicFramePr>
        <p:xfrm>
          <a:off x="28851" y="1519070"/>
          <a:ext cx="12134298" cy="50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9886">
                  <a:extLst>
                    <a:ext uri="{9D8B030D-6E8A-4147-A177-3AD203B41FA5}">
                      <a16:colId xmlns:a16="http://schemas.microsoft.com/office/drawing/2014/main" val="2442847855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3679219267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1554393381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2864942485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2213587876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208788891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4105754779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480167440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2479497297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3316477477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115400184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226050239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2486489218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2069856188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1560471663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2013455317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3191123620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1477282474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3063879977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562470773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1896466470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2142453723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4127242497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2504198883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463563005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3766923758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2958369117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1509151317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823031393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2093076816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2957766848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760692997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1929933836"/>
                    </a:ext>
                  </a:extLst>
                </a:gridCol>
                <a:gridCol w="343164">
                  <a:extLst>
                    <a:ext uri="{9D8B030D-6E8A-4147-A177-3AD203B41FA5}">
                      <a16:colId xmlns:a16="http://schemas.microsoft.com/office/drawing/2014/main" val="187304508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r>
                        <a:rPr lang="en-AU" sz="800" b="1">
                          <a:latin typeface="Arial Nova" panose="020B0504020202020204"/>
                        </a:rPr>
                        <a:t>Dispatch (e.g. RTMS, WEMDE)</a:t>
                      </a:r>
                    </a:p>
                  </a:txBody>
                  <a:tcPr marL="72000" marR="72000" marT="36000" marB="36000" anchor="ctr"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02579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AU" sz="800" b="1">
                          <a:latin typeface="Arial Nova" panose="020B0504020202020204"/>
                        </a:rPr>
                        <a:t>Settlement &amp; Prudentials</a:t>
                      </a:r>
                      <a:r>
                        <a:rPr lang="en-AU" sz="800" b="1" baseline="30000">
                          <a:latin typeface="Arial Nova" panose="020B0504020202020204"/>
                        </a:rPr>
                        <a:t>1</a:t>
                      </a:r>
                    </a:p>
                  </a:txBody>
                  <a:tcPr marL="72000" marR="72000" marT="36000" marB="36000" anchor="ctr"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63589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AU" sz="800" b="1">
                          <a:latin typeface="Arial Nova" panose="020B0504020202020204"/>
                        </a:rPr>
                        <a:t>Registration</a:t>
                      </a:r>
                      <a:r>
                        <a:rPr lang="en-AU" sz="800" b="1" baseline="30000">
                          <a:latin typeface="Arial Nova" panose="020B0504020202020204"/>
                        </a:rPr>
                        <a:t>1 </a:t>
                      </a:r>
                      <a:r>
                        <a:rPr lang="en-AU" sz="800" b="1" baseline="0">
                          <a:latin typeface="Arial Nova" panose="020B0504020202020204"/>
                        </a:rPr>
                        <a:t>(&amp; GPS)</a:t>
                      </a:r>
                    </a:p>
                  </a:txBody>
                  <a:tcPr marL="72000" marR="72000" marT="36000" marB="36000" anchor="ctr"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0382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AU" sz="800" b="1">
                          <a:latin typeface="Arial Nova" panose="020B0504020202020204"/>
                        </a:rPr>
                        <a:t>STEM</a:t>
                      </a:r>
                    </a:p>
                  </a:txBody>
                  <a:tcPr marL="72000" marR="72000" marT="36000" marB="36000" anchor="ctr"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32267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AU" sz="800" b="1">
                          <a:latin typeface="Arial Nova" panose="020B0504020202020204"/>
                        </a:rPr>
                        <a:t>RCM</a:t>
                      </a:r>
                      <a:r>
                        <a:rPr lang="en-AU" sz="800" b="1" baseline="30000">
                          <a:latin typeface="Arial Nova" panose="020B0504020202020204"/>
                        </a:rPr>
                        <a:t>1</a:t>
                      </a:r>
                    </a:p>
                  </a:txBody>
                  <a:tcPr marL="72000" marR="72000" marT="36000" marB="36000" anchor="ctr"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21469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AU" sz="800" b="1">
                          <a:latin typeface="Arial Nova" panose="020B0504020202020204"/>
                        </a:rPr>
                        <a:t>Outage Management  (&amp; CTP)</a:t>
                      </a:r>
                    </a:p>
                  </a:txBody>
                  <a:tcPr marL="72000" marR="72000" marT="36000" marB="36000" anchor="ctr"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079934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AU" sz="800" b="1">
                          <a:latin typeface="Arial Nova" panose="020B0504020202020204"/>
                        </a:rPr>
                        <a:t>PASA</a:t>
                      </a:r>
                    </a:p>
                  </a:txBody>
                  <a:tcPr marL="72000" marR="72000" marT="36000" marB="36000" anchor="ctr"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90432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AU" sz="800" b="1">
                          <a:latin typeface="Arial Nova" panose="020B0504020202020204"/>
                        </a:rPr>
                        <a:t>Website and Regulatory Publications</a:t>
                      </a:r>
                    </a:p>
                  </a:txBody>
                  <a:tcPr marL="72000" marR="72000" marT="36000" marB="36000" anchor="ctr"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3739" marR="3739" marT="3739" marB="0" anchor="b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7438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Week Commencing</a:t>
                      </a:r>
                    </a:p>
                  </a:txBody>
                  <a:tcPr marL="3739" marR="3739" marT="3739" marB="0" anchor="ctr"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27-Mar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3-Apr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10-Apr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17-Apr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24-Apr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1-May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8-May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15-May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22-May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29-May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5-Jun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12-Jun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19-Jun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26-Jun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3-Jul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10-Jul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17-Jul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24-Jul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31-Jul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7-Aug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14-Aug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21-Aug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28-Aug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4-Sep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11-Sep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18-Sep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25-Sep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2-Oct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9-Oct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16-Oct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23-Oct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30-Oct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/>
                        </a:rPr>
                        <a:t>25-Dec</a:t>
                      </a:r>
                    </a:p>
                  </a:txBody>
                  <a:tcPr marL="6350" marR="6350" marT="6350" marB="0" vert="vert27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0005"/>
                  </a:ext>
                </a:extLst>
              </a:tr>
            </a:tbl>
          </a:graphicData>
        </a:graphic>
      </p:graphicFrame>
      <p:sp>
        <p:nvSpPr>
          <p:cNvPr id="122" name="Diamond 121">
            <a:extLst>
              <a:ext uri="{FF2B5EF4-FFF2-40B4-BE49-F238E27FC236}">
                <a16:creationId xmlns:a16="http://schemas.microsoft.com/office/drawing/2014/main" id="{B1F3F3BF-95B0-E5F9-EF9B-5DBCCFEFD431}"/>
              </a:ext>
            </a:extLst>
          </p:cNvPr>
          <p:cNvSpPr/>
          <p:nvPr/>
        </p:nvSpPr>
        <p:spPr>
          <a:xfrm>
            <a:off x="5501819" y="2674895"/>
            <a:ext cx="266008" cy="266007"/>
          </a:xfrm>
          <a:prstGeom prst="diamon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7F1379BE-96C8-1BFA-CF75-06B5A1C4B43D}"/>
              </a:ext>
            </a:extLst>
          </p:cNvPr>
          <p:cNvSpPr/>
          <p:nvPr/>
        </p:nvSpPr>
        <p:spPr>
          <a:xfrm>
            <a:off x="3987005" y="2676339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29304-6B23-D359-80AC-F9001206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7FED06-2CEA-D041-67BF-02E3284F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81" y="92725"/>
            <a:ext cx="9459223" cy="600636"/>
          </a:xfrm>
        </p:spPr>
        <p:txBody>
          <a:bodyPr/>
          <a:lstStyle/>
          <a:p>
            <a:r>
              <a:rPr lang="en-AU" sz="3200" dirty="0"/>
              <a:t>Cutover </a:t>
            </a:r>
            <a:r>
              <a:rPr lang="en-AU" sz="3200" dirty="0" err="1"/>
              <a:t>Plan|</a:t>
            </a:r>
            <a:r>
              <a:rPr lang="en-AU" dirty="0" err="1">
                <a:solidFill>
                  <a:schemeClr val="accent2"/>
                </a:solidFill>
              </a:rPr>
              <a:t>WEM</a:t>
            </a:r>
            <a:r>
              <a:rPr lang="en-AU" dirty="0">
                <a:solidFill>
                  <a:schemeClr val="accent2"/>
                </a:solidFill>
              </a:rPr>
              <a:t> Reform Cutover Plan</a:t>
            </a:r>
            <a:endParaRPr lang="en-AU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D3F7539-08F0-E28F-BB4A-78A84E0E4881}"/>
              </a:ext>
            </a:extLst>
          </p:cNvPr>
          <p:cNvSpPr txBox="1">
            <a:spLocks/>
          </p:cNvSpPr>
          <p:nvPr/>
        </p:nvSpPr>
        <p:spPr>
          <a:xfrm>
            <a:off x="11670659" y="6081931"/>
            <a:ext cx="55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3AB538-E724-0A46-AEB0-E520B1BBAFE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77D068-920E-D83F-272A-887653E24D39}"/>
              </a:ext>
            </a:extLst>
          </p:cNvPr>
          <p:cNvSpPr txBox="1"/>
          <p:nvPr/>
        </p:nvSpPr>
        <p:spPr>
          <a:xfrm>
            <a:off x="3548558" y="6618247"/>
            <a:ext cx="17392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/>
              <a:t>Participant milestone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E8A834-6485-6FF0-C0EC-32FA524C0033}"/>
              </a:ext>
            </a:extLst>
          </p:cNvPr>
          <p:cNvSpPr/>
          <p:nvPr/>
        </p:nvSpPr>
        <p:spPr>
          <a:xfrm>
            <a:off x="10112508" y="1374358"/>
            <a:ext cx="2034000" cy="4752000"/>
          </a:xfrm>
          <a:prstGeom prst="rect">
            <a:avLst/>
          </a:prstGeom>
          <a:solidFill>
            <a:srgbClr val="D9F3EE">
              <a:alpha val="50196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C1F48-52ED-C2A3-9773-001218785D39}"/>
              </a:ext>
            </a:extLst>
          </p:cNvPr>
          <p:cNvSpPr txBox="1"/>
          <p:nvPr/>
        </p:nvSpPr>
        <p:spPr>
          <a:xfrm>
            <a:off x="6646831" y="6629741"/>
            <a:ext cx="63291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00" baseline="30000"/>
              <a:t>1</a:t>
            </a:r>
            <a:r>
              <a:rPr lang="en-AU" sz="700"/>
              <a:t> Settlements, RCM and Registrations timeframes run through to Sep 2024 as AEMO as existing Settlement periods are 12 months from Trading Day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CF0E19A-25FD-462A-604A-52351D1B8DA1}"/>
              </a:ext>
            </a:extLst>
          </p:cNvPr>
          <p:cNvSpPr/>
          <p:nvPr/>
        </p:nvSpPr>
        <p:spPr>
          <a:xfrm>
            <a:off x="8894398" y="1599766"/>
            <a:ext cx="3253075" cy="10512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00"/>
              <a:t>   PRD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D6CFA6B7-692C-E36A-3DDE-5BA1FFEE0FC4}"/>
              </a:ext>
            </a:extLst>
          </p:cNvPr>
          <p:cNvSpPr/>
          <p:nvPr/>
        </p:nvSpPr>
        <p:spPr>
          <a:xfrm>
            <a:off x="7710018" y="2168445"/>
            <a:ext cx="4434982" cy="119742"/>
          </a:xfrm>
          <a:prstGeom prst="homePlat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00"/>
              <a:t>    PRD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579B13-8C0D-2BF7-2200-75CB818ED9BD}"/>
              </a:ext>
            </a:extLst>
          </p:cNvPr>
          <p:cNvSpPr/>
          <p:nvPr/>
        </p:nvSpPr>
        <p:spPr>
          <a:xfrm>
            <a:off x="7684270" y="3350582"/>
            <a:ext cx="4453111" cy="1199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00"/>
              <a:t>     PRD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EC5D2886-C337-91F7-CC2E-99CFDACFED72}"/>
              </a:ext>
            </a:extLst>
          </p:cNvPr>
          <p:cNvSpPr/>
          <p:nvPr/>
        </p:nvSpPr>
        <p:spPr>
          <a:xfrm>
            <a:off x="1194647" y="3894571"/>
            <a:ext cx="4771802" cy="108000"/>
          </a:xfrm>
          <a:prstGeom prst="homePlat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00"/>
              <a:t>      PRD (Ph 2)   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2AC47CE-1D76-E33E-EAE7-5A417DAF0E83}"/>
              </a:ext>
            </a:extLst>
          </p:cNvPr>
          <p:cNvSpPr/>
          <p:nvPr/>
        </p:nvSpPr>
        <p:spPr>
          <a:xfrm>
            <a:off x="7694110" y="4486931"/>
            <a:ext cx="4469019" cy="10196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00"/>
              <a:t>       PRD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6F6AA6-CB6F-654B-1223-6612A4A86C08}"/>
              </a:ext>
            </a:extLst>
          </p:cNvPr>
          <p:cNvSpPr/>
          <p:nvPr/>
        </p:nvSpPr>
        <p:spPr>
          <a:xfrm>
            <a:off x="8894398" y="5053553"/>
            <a:ext cx="3240889" cy="12693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00"/>
              <a:t>   PRD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BF7A65D8-6A1A-5901-0E0D-027E81034018}"/>
              </a:ext>
            </a:extLst>
          </p:cNvPr>
          <p:cNvSpPr/>
          <p:nvPr/>
        </p:nvSpPr>
        <p:spPr>
          <a:xfrm>
            <a:off x="11930785" y="4972996"/>
            <a:ext cx="266008" cy="266007"/>
          </a:xfrm>
          <a:prstGeom prst="diamond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F0D50A-152E-FDD8-EF23-654D26F607CF}"/>
              </a:ext>
            </a:extLst>
          </p:cNvPr>
          <p:cNvSpPr/>
          <p:nvPr/>
        </p:nvSpPr>
        <p:spPr>
          <a:xfrm>
            <a:off x="10077341" y="1072208"/>
            <a:ext cx="2085787" cy="302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/>
              <a:t>Go Live Hypercare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012CE64B-BD87-3C16-EE8E-D10A9C0D496E}"/>
              </a:ext>
            </a:extLst>
          </p:cNvPr>
          <p:cNvSpPr/>
          <p:nvPr/>
        </p:nvSpPr>
        <p:spPr>
          <a:xfrm>
            <a:off x="1171852" y="1088885"/>
            <a:ext cx="9069146" cy="302400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/>
              <a:t>SIT/Coordinated Market Trial/UAT/RFM</a:t>
            </a:r>
          </a:p>
        </p:txBody>
      </p:sp>
      <p:pic>
        <p:nvPicPr>
          <p:cNvPr id="22" name="Graphic 21" descr="Traffic light with solid fill">
            <a:extLst>
              <a:ext uri="{FF2B5EF4-FFF2-40B4-BE49-F238E27FC236}">
                <a16:creationId xmlns:a16="http://schemas.microsoft.com/office/drawing/2014/main" id="{C351B16B-A99D-873E-8AC2-FEA24E607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9148" y="754994"/>
            <a:ext cx="293379" cy="2933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40AD62-EF87-B7AE-CB6E-ACE3379F9369}"/>
              </a:ext>
            </a:extLst>
          </p:cNvPr>
          <p:cNvSpPr txBox="1"/>
          <p:nvPr/>
        </p:nvSpPr>
        <p:spPr>
          <a:xfrm>
            <a:off x="4340525" y="652670"/>
            <a:ext cx="929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b="1"/>
              <a:t>Go Live </a:t>
            </a:r>
            <a:br>
              <a:rPr lang="en-AU" sz="1000" b="1"/>
            </a:br>
            <a:r>
              <a:rPr lang="en-AU" sz="1000" b="1"/>
              <a:t>Gates</a:t>
            </a:r>
          </a:p>
        </p:txBody>
      </p:sp>
      <p:pic>
        <p:nvPicPr>
          <p:cNvPr id="24" name="Graphic 23" descr="Traffic light with solid fill">
            <a:extLst>
              <a:ext uri="{FF2B5EF4-FFF2-40B4-BE49-F238E27FC236}">
                <a16:creationId xmlns:a16="http://schemas.microsoft.com/office/drawing/2014/main" id="{FB27D001-68FE-0C13-5E47-665DDEEC3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937" y="754994"/>
            <a:ext cx="293379" cy="293379"/>
          </a:xfrm>
          <a:prstGeom prst="rect">
            <a:avLst/>
          </a:prstGeom>
        </p:spPr>
      </p:pic>
      <p:pic>
        <p:nvPicPr>
          <p:cNvPr id="25" name="Graphic 24" descr="Traffic light with solid fill">
            <a:extLst>
              <a:ext uri="{FF2B5EF4-FFF2-40B4-BE49-F238E27FC236}">
                <a16:creationId xmlns:a16="http://schemas.microsoft.com/office/drawing/2014/main" id="{152D99C0-D564-BF35-6E61-C135AF774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7212" y="754994"/>
            <a:ext cx="293379" cy="293379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D9DFF41-D0EA-A123-C9B6-8EDD690F404F}"/>
              </a:ext>
            </a:extLst>
          </p:cNvPr>
          <p:cNvSpPr/>
          <p:nvPr/>
        </p:nvSpPr>
        <p:spPr>
          <a:xfrm>
            <a:off x="8565172" y="1599232"/>
            <a:ext cx="375178" cy="972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>
                <a:solidFill>
                  <a:schemeClr val="tx1"/>
                </a:solidFill>
              </a:rPr>
              <a:t>PPD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42D5472-74D5-4156-77DF-86D9798A8DDF}"/>
              </a:ext>
            </a:extLst>
          </p:cNvPr>
          <p:cNvSpPr/>
          <p:nvPr/>
        </p:nvSpPr>
        <p:spPr>
          <a:xfrm>
            <a:off x="7036169" y="4486931"/>
            <a:ext cx="668820" cy="12370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>
                <a:solidFill>
                  <a:schemeClr val="tx1"/>
                </a:solidFill>
              </a:rPr>
              <a:t>PPD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C06C2AC-8FB2-19C2-76EF-353937ED6725}"/>
              </a:ext>
            </a:extLst>
          </p:cNvPr>
          <p:cNvSpPr/>
          <p:nvPr/>
        </p:nvSpPr>
        <p:spPr>
          <a:xfrm>
            <a:off x="8523517" y="5053553"/>
            <a:ext cx="433506" cy="1019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>
                <a:solidFill>
                  <a:schemeClr val="tx1"/>
                </a:solidFill>
              </a:rPr>
              <a:t>PPD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E8D3D71-F9F0-A8C7-854D-F412CF266451}"/>
              </a:ext>
            </a:extLst>
          </p:cNvPr>
          <p:cNvSpPr/>
          <p:nvPr/>
        </p:nvSpPr>
        <p:spPr>
          <a:xfrm>
            <a:off x="7013396" y="2168446"/>
            <a:ext cx="680714" cy="10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00" dirty="0">
                <a:solidFill>
                  <a:schemeClr val="tx1"/>
                </a:solidFill>
              </a:rPr>
              <a:t>  PPD (MKT)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ADA0936-630F-E347-E159-64A73F846143}"/>
              </a:ext>
            </a:extLst>
          </p:cNvPr>
          <p:cNvSpPr/>
          <p:nvPr/>
        </p:nvSpPr>
        <p:spPr>
          <a:xfrm>
            <a:off x="7015919" y="3354303"/>
            <a:ext cx="696346" cy="10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00" dirty="0">
                <a:solidFill>
                  <a:schemeClr val="tx1"/>
                </a:solidFill>
              </a:rPr>
              <a:t>  PPD (MKT)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99C2AF6-E022-4001-343F-CD716C0654BE}"/>
              </a:ext>
            </a:extLst>
          </p:cNvPr>
          <p:cNvSpPr/>
          <p:nvPr/>
        </p:nvSpPr>
        <p:spPr>
          <a:xfrm>
            <a:off x="7712265" y="3903744"/>
            <a:ext cx="4437404" cy="11213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00"/>
              <a:t>   PRD (Ph 3)</a:t>
            </a:r>
          </a:p>
        </p:txBody>
      </p:sp>
      <p:pic>
        <p:nvPicPr>
          <p:cNvPr id="34" name="Graphic 33" descr="Traffic light with solid fill">
            <a:extLst>
              <a:ext uri="{FF2B5EF4-FFF2-40B4-BE49-F238E27FC236}">
                <a16:creationId xmlns:a16="http://schemas.microsoft.com/office/drawing/2014/main" id="{38228E5D-4640-12DD-6E6F-CDCC0FA6E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264" y="754994"/>
            <a:ext cx="293379" cy="293379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2630701-D79A-A1F3-FF0C-332A45D1578E}"/>
              </a:ext>
            </a:extLst>
          </p:cNvPr>
          <p:cNvSpPr/>
          <p:nvPr/>
        </p:nvSpPr>
        <p:spPr>
          <a:xfrm>
            <a:off x="596335" y="3894571"/>
            <a:ext cx="680714" cy="10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>
                <a:solidFill>
                  <a:schemeClr val="tx1"/>
                </a:solidFill>
              </a:rPr>
              <a:t>PPD</a:t>
            </a:r>
          </a:p>
        </p:txBody>
      </p:sp>
      <p:sp>
        <p:nvSpPr>
          <p:cNvPr id="37" name="Flowchart: Decision 36">
            <a:extLst>
              <a:ext uri="{FF2B5EF4-FFF2-40B4-BE49-F238E27FC236}">
                <a16:creationId xmlns:a16="http://schemas.microsoft.com/office/drawing/2014/main" id="{97F0B1A3-D209-4CBB-0ACF-D7E15CC489B7}"/>
              </a:ext>
            </a:extLst>
          </p:cNvPr>
          <p:cNvSpPr/>
          <p:nvPr/>
        </p:nvSpPr>
        <p:spPr>
          <a:xfrm>
            <a:off x="1009259" y="6637888"/>
            <a:ext cx="158261" cy="149469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Flowchart: Decision 37">
            <a:extLst>
              <a:ext uri="{FF2B5EF4-FFF2-40B4-BE49-F238E27FC236}">
                <a16:creationId xmlns:a16="http://schemas.microsoft.com/office/drawing/2014/main" id="{147B3F7E-ED3B-EE0A-6568-8B147BF2AB94}"/>
              </a:ext>
            </a:extLst>
          </p:cNvPr>
          <p:cNvSpPr/>
          <p:nvPr/>
        </p:nvSpPr>
        <p:spPr>
          <a:xfrm>
            <a:off x="2275352" y="6652085"/>
            <a:ext cx="158261" cy="149469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Flowchart: Decision 38">
            <a:extLst>
              <a:ext uri="{FF2B5EF4-FFF2-40B4-BE49-F238E27FC236}">
                <a16:creationId xmlns:a16="http://schemas.microsoft.com/office/drawing/2014/main" id="{26635F4D-6649-6F56-833A-AC8E20D45AFD}"/>
              </a:ext>
            </a:extLst>
          </p:cNvPr>
          <p:cNvSpPr/>
          <p:nvPr/>
        </p:nvSpPr>
        <p:spPr>
          <a:xfrm>
            <a:off x="3471844" y="6645980"/>
            <a:ext cx="158261" cy="149469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Flowchart: Decision 39">
            <a:extLst>
              <a:ext uri="{FF2B5EF4-FFF2-40B4-BE49-F238E27FC236}">
                <a16:creationId xmlns:a16="http://schemas.microsoft.com/office/drawing/2014/main" id="{3833598B-9338-2001-6D8C-5670E29CDD3C}"/>
              </a:ext>
            </a:extLst>
          </p:cNvPr>
          <p:cNvSpPr/>
          <p:nvPr/>
        </p:nvSpPr>
        <p:spPr>
          <a:xfrm>
            <a:off x="4648657" y="6654299"/>
            <a:ext cx="158261" cy="149469"/>
          </a:xfrm>
          <a:prstGeom prst="flowChartDecisi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602893-C715-5482-8C18-460C93A9784E}"/>
              </a:ext>
            </a:extLst>
          </p:cNvPr>
          <p:cNvSpPr txBox="1"/>
          <p:nvPr/>
        </p:nvSpPr>
        <p:spPr>
          <a:xfrm>
            <a:off x="2357473" y="6619036"/>
            <a:ext cx="1176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/>
              <a:t>Operational milestone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5C36D3-803B-5D52-89F2-F9EA24C61F43}"/>
              </a:ext>
            </a:extLst>
          </p:cNvPr>
          <p:cNvSpPr txBox="1"/>
          <p:nvPr/>
        </p:nvSpPr>
        <p:spPr>
          <a:xfrm>
            <a:off x="1098541" y="6619825"/>
            <a:ext cx="1191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/>
              <a:t>Deployment milestone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88C76DD-6B76-3558-8B07-1DF0CDB7A6CA}"/>
              </a:ext>
            </a:extLst>
          </p:cNvPr>
          <p:cNvSpPr txBox="1"/>
          <p:nvPr/>
        </p:nvSpPr>
        <p:spPr>
          <a:xfrm>
            <a:off x="4730776" y="6617458"/>
            <a:ext cx="17392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/>
              <a:t>Hypercare milestone</a:t>
            </a: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644119AE-E78E-8AA1-7B30-DA3F2EFDC90E}"/>
              </a:ext>
            </a:extLst>
          </p:cNvPr>
          <p:cNvSpPr/>
          <p:nvPr/>
        </p:nvSpPr>
        <p:spPr>
          <a:xfrm>
            <a:off x="5771286" y="2756308"/>
            <a:ext cx="6391843" cy="90968"/>
          </a:xfrm>
          <a:prstGeom prst="homePlat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00"/>
              <a:t>    PRD           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873291A-D196-4A5A-B9FB-2D4E1B3688C5}"/>
              </a:ext>
            </a:extLst>
          </p:cNvPr>
          <p:cNvSpPr/>
          <p:nvPr/>
        </p:nvSpPr>
        <p:spPr>
          <a:xfrm>
            <a:off x="7036169" y="3903744"/>
            <a:ext cx="693111" cy="10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schemeClr val="tx1"/>
                </a:solidFill>
              </a:rPr>
              <a:t>PPD (MKT)</a:t>
            </a:r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685C2522-7052-E4C7-BF26-CE00533298DF}"/>
              </a:ext>
            </a:extLst>
          </p:cNvPr>
          <p:cNvSpPr/>
          <p:nvPr/>
        </p:nvSpPr>
        <p:spPr>
          <a:xfrm>
            <a:off x="8348297" y="4972529"/>
            <a:ext cx="266008" cy="266007"/>
          </a:xfrm>
          <a:prstGeom prst="diamon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A1D883"/>
              </a:solidFill>
            </a:endParaRPr>
          </a:p>
        </p:txBody>
      </p:sp>
      <p:sp>
        <p:nvSpPr>
          <p:cNvPr id="47" name="Diamond 46">
            <a:extLst>
              <a:ext uri="{FF2B5EF4-FFF2-40B4-BE49-F238E27FC236}">
                <a16:creationId xmlns:a16="http://schemas.microsoft.com/office/drawing/2014/main" id="{60C4D274-2FD8-B206-06CD-C091C69171CB}"/>
              </a:ext>
            </a:extLst>
          </p:cNvPr>
          <p:cNvSpPr/>
          <p:nvPr/>
        </p:nvSpPr>
        <p:spPr>
          <a:xfrm>
            <a:off x="4929167" y="3275282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AU" sz="800">
                <a:solidFill>
                  <a:schemeClr val="bg1"/>
                </a:solidFill>
              </a:rPr>
              <a:t>SIT</a:t>
            </a:r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E1236038-4EDF-E1AE-94B8-9D0E29FB8E92}"/>
              </a:ext>
            </a:extLst>
          </p:cNvPr>
          <p:cNvSpPr/>
          <p:nvPr/>
        </p:nvSpPr>
        <p:spPr>
          <a:xfrm>
            <a:off x="5471960" y="2091723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AU" sz="800">
                <a:solidFill>
                  <a:schemeClr val="bg1"/>
                </a:solidFill>
              </a:rPr>
              <a:t>SIT</a:t>
            </a:r>
          </a:p>
        </p:txBody>
      </p:sp>
      <p:sp>
        <p:nvSpPr>
          <p:cNvPr id="49" name="Diamond 48">
            <a:extLst>
              <a:ext uri="{FF2B5EF4-FFF2-40B4-BE49-F238E27FC236}">
                <a16:creationId xmlns:a16="http://schemas.microsoft.com/office/drawing/2014/main" id="{8F1B6E7C-E1A3-798A-6C07-A6A8781D1310}"/>
              </a:ext>
            </a:extLst>
          </p:cNvPr>
          <p:cNvSpPr/>
          <p:nvPr/>
        </p:nvSpPr>
        <p:spPr>
          <a:xfrm>
            <a:off x="4929310" y="4980978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AU" sz="800">
                <a:solidFill>
                  <a:schemeClr val="bg1"/>
                </a:solidFill>
              </a:rPr>
              <a:t>SIT</a:t>
            </a:r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6ADD0B1A-9187-0935-F477-6BC0DDCF5E55}"/>
              </a:ext>
            </a:extLst>
          </p:cNvPr>
          <p:cNvSpPr/>
          <p:nvPr/>
        </p:nvSpPr>
        <p:spPr>
          <a:xfrm>
            <a:off x="9684368" y="1513682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chemeClr val="accent3"/>
              </a:solidFill>
            </a:endParaRPr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C472C023-91AB-7442-AF7C-C1DAA242701B}"/>
              </a:ext>
            </a:extLst>
          </p:cNvPr>
          <p:cNvSpPr/>
          <p:nvPr/>
        </p:nvSpPr>
        <p:spPr>
          <a:xfrm>
            <a:off x="9974990" y="1513682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>
                <a:solidFill>
                  <a:srgbClr val="A1D883"/>
                </a:solidFill>
              </a:rPr>
              <a:t>5</a:t>
            </a:r>
          </a:p>
        </p:txBody>
      </p:sp>
      <p:sp>
        <p:nvSpPr>
          <p:cNvPr id="52" name="Diamond 51">
            <a:extLst>
              <a:ext uri="{FF2B5EF4-FFF2-40B4-BE49-F238E27FC236}">
                <a16:creationId xmlns:a16="http://schemas.microsoft.com/office/drawing/2014/main" id="{6766C294-2760-6CF5-A5C4-AF9298CB7B28}"/>
              </a:ext>
            </a:extLst>
          </p:cNvPr>
          <p:cNvSpPr/>
          <p:nvPr/>
        </p:nvSpPr>
        <p:spPr>
          <a:xfrm>
            <a:off x="8422862" y="1513681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DB116CB3-C91D-476B-9C06-0AFE7DB4162D}"/>
              </a:ext>
            </a:extLst>
          </p:cNvPr>
          <p:cNvSpPr/>
          <p:nvPr/>
        </p:nvSpPr>
        <p:spPr>
          <a:xfrm>
            <a:off x="10058029" y="1513682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chemeClr val="accent3"/>
              </a:solidFill>
            </a:endParaRPr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2FFAF800-1E9A-36C6-42C6-B42D56AB7E33}"/>
              </a:ext>
            </a:extLst>
          </p:cNvPr>
          <p:cNvSpPr/>
          <p:nvPr/>
        </p:nvSpPr>
        <p:spPr>
          <a:xfrm>
            <a:off x="11930785" y="1513682"/>
            <a:ext cx="266008" cy="266007"/>
          </a:xfrm>
          <a:prstGeom prst="diamond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>
                <a:solidFill>
                  <a:schemeClr val="accent6"/>
                </a:solidFill>
              </a:rPr>
              <a:t>8</a:t>
            </a:r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041EF64F-3A2B-4D97-E02F-E93292840724}"/>
              </a:ext>
            </a:extLst>
          </p:cNvPr>
          <p:cNvSpPr/>
          <p:nvPr/>
        </p:nvSpPr>
        <p:spPr>
          <a:xfrm>
            <a:off x="8766307" y="1513681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56" name="Diamond 55">
            <a:extLst>
              <a:ext uri="{FF2B5EF4-FFF2-40B4-BE49-F238E27FC236}">
                <a16:creationId xmlns:a16="http://schemas.microsoft.com/office/drawing/2014/main" id="{E38C437B-18F8-18A1-BA9B-BC8FE301D32C}"/>
              </a:ext>
            </a:extLst>
          </p:cNvPr>
          <p:cNvSpPr/>
          <p:nvPr/>
        </p:nvSpPr>
        <p:spPr>
          <a:xfrm>
            <a:off x="9226498" y="1513682"/>
            <a:ext cx="266008" cy="266007"/>
          </a:xfrm>
          <a:prstGeom prst="diamon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609D48B6-D556-FF31-9D3F-81760D77FAAF}"/>
              </a:ext>
            </a:extLst>
          </p:cNvPr>
          <p:cNvSpPr/>
          <p:nvPr/>
        </p:nvSpPr>
        <p:spPr>
          <a:xfrm>
            <a:off x="9552559" y="1513682"/>
            <a:ext cx="266008" cy="266007"/>
          </a:xfrm>
          <a:prstGeom prst="diamon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>
                <a:solidFill>
                  <a:schemeClr val="accent3"/>
                </a:solidFill>
              </a:rPr>
              <a:t>7</a:t>
            </a:r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4ABF5A70-2AAD-D63B-522A-E18B018FCCB0}"/>
              </a:ext>
            </a:extLst>
          </p:cNvPr>
          <p:cNvSpPr/>
          <p:nvPr/>
        </p:nvSpPr>
        <p:spPr>
          <a:xfrm>
            <a:off x="6670812" y="1523866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AU" sz="800">
                <a:solidFill>
                  <a:schemeClr val="bg1"/>
                </a:solidFill>
              </a:rPr>
              <a:t>SIT</a:t>
            </a:r>
          </a:p>
        </p:txBody>
      </p:sp>
      <p:sp>
        <p:nvSpPr>
          <p:cNvPr id="59" name="Diamond 58">
            <a:extLst>
              <a:ext uri="{FF2B5EF4-FFF2-40B4-BE49-F238E27FC236}">
                <a16:creationId xmlns:a16="http://schemas.microsoft.com/office/drawing/2014/main" id="{CBE28BF3-AAAE-3A21-9EDE-CDA01E665054}"/>
              </a:ext>
            </a:extLst>
          </p:cNvPr>
          <p:cNvSpPr/>
          <p:nvPr/>
        </p:nvSpPr>
        <p:spPr>
          <a:xfrm>
            <a:off x="10903120" y="1523048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chemeClr val="accent3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A3C1EF5-3384-1273-97CF-923D0860F48A}"/>
              </a:ext>
            </a:extLst>
          </p:cNvPr>
          <p:cNvSpPr txBox="1"/>
          <p:nvPr/>
        </p:nvSpPr>
        <p:spPr>
          <a:xfrm>
            <a:off x="8820427" y="1761699"/>
            <a:ext cx="111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dirty="0"/>
              <a:t>New RTM, STEM &amp; Bilateral Subs</a:t>
            </a:r>
          </a:p>
        </p:txBody>
      </p:sp>
      <p:sp>
        <p:nvSpPr>
          <p:cNvPr id="61" name="Diamond 60">
            <a:extLst>
              <a:ext uri="{FF2B5EF4-FFF2-40B4-BE49-F238E27FC236}">
                <a16:creationId xmlns:a16="http://schemas.microsoft.com/office/drawing/2014/main" id="{719C0681-2065-279F-1665-7F5B1326B8E0}"/>
              </a:ext>
            </a:extLst>
          </p:cNvPr>
          <p:cNvSpPr/>
          <p:nvPr/>
        </p:nvSpPr>
        <p:spPr>
          <a:xfrm>
            <a:off x="9974990" y="2098074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>
                <a:solidFill>
                  <a:srgbClr val="A1D883"/>
                </a:solidFill>
              </a:rPr>
              <a:t>7</a:t>
            </a:r>
          </a:p>
        </p:txBody>
      </p:sp>
      <p:sp>
        <p:nvSpPr>
          <p:cNvPr id="63" name="Diamond 62">
            <a:extLst>
              <a:ext uri="{FF2B5EF4-FFF2-40B4-BE49-F238E27FC236}">
                <a16:creationId xmlns:a16="http://schemas.microsoft.com/office/drawing/2014/main" id="{BABF4C0F-2327-2150-F3E2-B75D891700CF}"/>
              </a:ext>
            </a:extLst>
          </p:cNvPr>
          <p:cNvSpPr/>
          <p:nvPr/>
        </p:nvSpPr>
        <p:spPr>
          <a:xfrm>
            <a:off x="8900365" y="3830160"/>
            <a:ext cx="266008" cy="266007"/>
          </a:xfrm>
          <a:prstGeom prst="diamon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AU" sz="500">
              <a:solidFill>
                <a:schemeClr val="bg1"/>
              </a:solidFill>
            </a:endParaRPr>
          </a:p>
        </p:txBody>
      </p:sp>
      <p:sp>
        <p:nvSpPr>
          <p:cNvPr id="64" name="Diamond 63">
            <a:extLst>
              <a:ext uri="{FF2B5EF4-FFF2-40B4-BE49-F238E27FC236}">
                <a16:creationId xmlns:a16="http://schemas.microsoft.com/office/drawing/2014/main" id="{AC4644FE-C07B-8BEF-B7A4-A4EDEB9C45B6}"/>
              </a:ext>
            </a:extLst>
          </p:cNvPr>
          <p:cNvSpPr/>
          <p:nvPr/>
        </p:nvSpPr>
        <p:spPr>
          <a:xfrm>
            <a:off x="9234920" y="2098074"/>
            <a:ext cx="266008" cy="266007"/>
          </a:xfrm>
          <a:prstGeom prst="diamon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AU" sz="500">
              <a:solidFill>
                <a:schemeClr val="bg1"/>
              </a:solidFill>
            </a:endParaRPr>
          </a:p>
        </p:txBody>
      </p:sp>
      <p:sp>
        <p:nvSpPr>
          <p:cNvPr id="65" name="Diamond 64">
            <a:extLst>
              <a:ext uri="{FF2B5EF4-FFF2-40B4-BE49-F238E27FC236}">
                <a16:creationId xmlns:a16="http://schemas.microsoft.com/office/drawing/2014/main" id="{91FD82A0-8256-0851-3E39-4EC702D40E44}"/>
              </a:ext>
            </a:extLst>
          </p:cNvPr>
          <p:cNvSpPr/>
          <p:nvPr/>
        </p:nvSpPr>
        <p:spPr>
          <a:xfrm>
            <a:off x="11930785" y="2098074"/>
            <a:ext cx="266008" cy="266007"/>
          </a:xfrm>
          <a:prstGeom prst="diamond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>
                <a:solidFill>
                  <a:schemeClr val="accent6"/>
                </a:solidFill>
              </a:rPr>
              <a:t>9</a:t>
            </a:r>
          </a:p>
        </p:txBody>
      </p:sp>
      <p:sp>
        <p:nvSpPr>
          <p:cNvPr id="66" name="Diamond 65">
            <a:extLst>
              <a:ext uri="{FF2B5EF4-FFF2-40B4-BE49-F238E27FC236}">
                <a16:creationId xmlns:a16="http://schemas.microsoft.com/office/drawing/2014/main" id="{25D936A0-CD26-81EA-8D86-AAD6DD963A49}"/>
              </a:ext>
            </a:extLst>
          </p:cNvPr>
          <p:cNvSpPr/>
          <p:nvPr/>
        </p:nvSpPr>
        <p:spPr>
          <a:xfrm>
            <a:off x="11398561" y="2098074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chemeClr val="accent3"/>
              </a:solidFill>
            </a:endParaRPr>
          </a:p>
        </p:txBody>
      </p:sp>
      <p:sp>
        <p:nvSpPr>
          <p:cNvPr id="67" name="Diamond 66">
            <a:extLst>
              <a:ext uri="{FF2B5EF4-FFF2-40B4-BE49-F238E27FC236}">
                <a16:creationId xmlns:a16="http://schemas.microsoft.com/office/drawing/2014/main" id="{587BBB6B-0C7B-4212-E0DE-D5B6E7C4D8DF}"/>
              </a:ext>
            </a:extLst>
          </p:cNvPr>
          <p:cNvSpPr/>
          <p:nvPr/>
        </p:nvSpPr>
        <p:spPr>
          <a:xfrm>
            <a:off x="7577015" y="2098074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68" name="Diamond 67">
            <a:extLst>
              <a:ext uri="{FF2B5EF4-FFF2-40B4-BE49-F238E27FC236}">
                <a16:creationId xmlns:a16="http://schemas.microsoft.com/office/drawing/2014/main" id="{17F5E1CF-24DA-180D-705F-6E47CF9CD4A8}"/>
              </a:ext>
            </a:extLst>
          </p:cNvPr>
          <p:cNvSpPr/>
          <p:nvPr/>
        </p:nvSpPr>
        <p:spPr>
          <a:xfrm>
            <a:off x="6900054" y="2098074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69" name="Diamond 68">
            <a:extLst>
              <a:ext uri="{FF2B5EF4-FFF2-40B4-BE49-F238E27FC236}">
                <a16:creationId xmlns:a16="http://schemas.microsoft.com/office/drawing/2014/main" id="{AD4C45D9-7286-397B-051D-4A02E13A249B}"/>
              </a:ext>
            </a:extLst>
          </p:cNvPr>
          <p:cNvSpPr/>
          <p:nvPr/>
        </p:nvSpPr>
        <p:spPr>
          <a:xfrm>
            <a:off x="11084646" y="2098074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chemeClr val="accent3"/>
              </a:solidFill>
            </a:endParaRPr>
          </a:p>
        </p:txBody>
      </p:sp>
      <p:sp>
        <p:nvSpPr>
          <p:cNvPr id="70" name="Diamond 69">
            <a:extLst>
              <a:ext uri="{FF2B5EF4-FFF2-40B4-BE49-F238E27FC236}">
                <a16:creationId xmlns:a16="http://schemas.microsoft.com/office/drawing/2014/main" id="{6882E59B-A895-D5C5-EA76-A382C5187237}"/>
              </a:ext>
            </a:extLst>
          </p:cNvPr>
          <p:cNvSpPr/>
          <p:nvPr/>
        </p:nvSpPr>
        <p:spPr>
          <a:xfrm>
            <a:off x="9881702" y="3821367"/>
            <a:ext cx="266008" cy="266007"/>
          </a:xfrm>
          <a:prstGeom prst="diamon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chemeClr val="accent3"/>
              </a:solidFill>
            </a:endParaRPr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83E3C8F2-986B-6A56-C820-C09199BAB5BF}"/>
              </a:ext>
            </a:extLst>
          </p:cNvPr>
          <p:cNvCxnSpPr>
            <a:cxnSpLocks/>
            <a:stCxn id="63" idx="2"/>
            <a:endCxn id="70" idx="1"/>
          </p:cNvCxnSpPr>
          <p:nvPr/>
        </p:nvCxnSpPr>
        <p:spPr>
          <a:xfrm rot="5400000" flipH="1" flipV="1">
            <a:off x="9386637" y="3601102"/>
            <a:ext cx="141796" cy="848333"/>
          </a:xfrm>
          <a:prstGeom prst="bentConnector4">
            <a:avLst>
              <a:gd name="adj1" fmla="val -62007"/>
              <a:gd name="adj2" fmla="val 85822"/>
            </a:avLst>
          </a:prstGeom>
          <a:ln>
            <a:solidFill>
              <a:schemeClr val="accent3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F6F4BA0-1B24-DBBE-9974-FDFBC16C6CD8}"/>
              </a:ext>
            </a:extLst>
          </p:cNvPr>
          <p:cNvSpPr txBox="1"/>
          <p:nvPr/>
        </p:nvSpPr>
        <p:spPr>
          <a:xfrm>
            <a:off x="9039718" y="4212657"/>
            <a:ext cx="9813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‘New’ CCA Subs</a:t>
            </a:r>
          </a:p>
        </p:txBody>
      </p:sp>
      <p:sp>
        <p:nvSpPr>
          <p:cNvPr id="74" name="Diamond 73">
            <a:extLst>
              <a:ext uri="{FF2B5EF4-FFF2-40B4-BE49-F238E27FC236}">
                <a16:creationId xmlns:a16="http://schemas.microsoft.com/office/drawing/2014/main" id="{C02CE121-B166-E4A5-5EE3-26EE215926DE}"/>
              </a:ext>
            </a:extLst>
          </p:cNvPr>
          <p:cNvSpPr/>
          <p:nvPr/>
        </p:nvSpPr>
        <p:spPr>
          <a:xfrm>
            <a:off x="2575341" y="2675907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8ED0D66-5FF3-8A7A-4178-F59977F12E54}"/>
              </a:ext>
            </a:extLst>
          </p:cNvPr>
          <p:cNvSpPr txBox="1"/>
          <p:nvPr/>
        </p:nvSpPr>
        <p:spPr>
          <a:xfrm>
            <a:off x="8890793" y="2368697"/>
            <a:ext cx="981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dirty="0"/>
              <a:t>First ‘new’ indicative IRCR</a:t>
            </a:r>
          </a:p>
        </p:txBody>
      </p:sp>
      <p:sp>
        <p:nvSpPr>
          <p:cNvPr id="76" name="Diamond 75">
            <a:extLst>
              <a:ext uri="{FF2B5EF4-FFF2-40B4-BE49-F238E27FC236}">
                <a16:creationId xmlns:a16="http://schemas.microsoft.com/office/drawing/2014/main" id="{E74D7EB1-353D-3FE0-AE99-776B7965DF2B}"/>
              </a:ext>
            </a:extLst>
          </p:cNvPr>
          <p:cNvSpPr/>
          <p:nvPr/>
        </p:nvSpPr>
        <p:spPr>
          <a:xfrm>
            <a:off x="9974990" y="2675907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 dirty="0">
              <a:solidFill>
                <a:srgbClr val="A1D883"/>
              </a:solidFill>
            </a:endParaRPr>
          </a:p>
        </p:txBody>
      </p:sp>
      <p:sp>
        <p:nvSpPr>
          <p:cNvPr id="77" name="Diamond 76">
            <a:extLst>
              <a:ext uri="{FF2B5EF4-FFF2-40B4-BE49-F238E27FC236}">
                <a16:creationId xmlns:a16="http://schemas.microsoft.com/office/drawing/2014/main" id="{272617F1-E073-8C9E-B415-BF27710384BC}"/>
              </a:ext>
            </a:extLst>
          </p:cNvPr>
          <p:cNvSpPr/>
          <p:nvPr/>
        </p:nvSpPr>
        <p:spPr>
          <a:xfrm>
            <a:off x="7063963" y="2675907"/>
            <a:ext cx="266008" cy="266007"/>
          </a:xfrm>
          <a:prstGeom prst="diamon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78" name="Diamond 77">
            <a:extLst>
              <a:ext uri="{FF2B5EF4-FFF2-40B4-BE49-F238E27FC236}">
                <a16:creationId xmlns:a16="http://schemas.microsoft.com/office/drawing/2014/main" id="{60F0A65C-7FC5-846E-9A38-D8D93E95D4AD}"/>
              </a:ext>
            </a:extLst>
          </p:cNvPr>
          <p:cNvSpPr/>
          <p:nvPr/>
        </p:nvSpPr>
        <p:spPr>
          <a:xfrm>
            <a:off x="11930785" y="2675907"/>
            <a:ext cx="266008" cy="266007"/>
          </a:xfrm>
          <a:prstGeom prst="diamond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80" name="Diamond 79">
            <a:extLst>
              <a:ext uri="{FF2B5EF4-FFF2-40B4-BE49-F238E27FC236}">
                <a16:creationId xmlns:a16="http://schemas.microsoft.com/office/drawing/2014/main" id="{1457B7B0-C379-588F-26CC-6204B53C7B08}"/>
              </a:ext>
            </a:extLst>
          </p:cNvPr>
          <p:cNvSpPr/>
          <p:nvPr/>
        </p:nvSpPr>
        <p:spPr>
          <a:xfrm>
            <a:off x="4978925" y="2675907"/>
            <a:ext cx="266008" cy="266007"/>
          </a:xfrm>
          <a:prstGeom prst="diamon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81" name="Diamond 80">
            <a:extLst>
              <a:ext uri="{FF2B5EF4-FFF2-40B4-BE49-F238E27FC236}">
                <a16:creationId xmlns:a16="http://schemas.microsoft.com/office/drawing/2014/main" id="{71127DD5-12A9-6792-DC05-4DDD3FC81A42}"/>
              </a:ext>
            </a:extLst>
          </p:cNvPr>
          <p:cNvSpPr/>
          <p:nvPr/>
        </p:nvSpPr>
        <p:spPr>
          <a:xfrm>
            <a:off x="8056308" y="2675907"/>
            <a:ext cx="266008" cy="266007"/>
          </a:xfrm>
          <a:prstGeom prst="diamon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C667FCF-0234-E9AF-7F76-12108F89582C}"/>
              </a:ext>
            </a:extLst>
          </p:cNvPr>
          <p:cNvSpPr txBox="1"/>
          <p:nvPr/>
        </p:nvSpPr>
        <p:spPr>
          <a:xfrm>
            <a:off x="6787795" y="2935841"/>
            <a:ext cx="1118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/>
              <a:t>Standing Data &amp; Facility Info Deadlines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C3754EE-D4B1-F858-C888-F64084A0D959}"/>
              </a:ext>
            </a:extLst>
          </p:cNvPr>
          <p:cNvSpPr txBox="1"/>
          <p:nvPr/>
        </p:nvSpPr>
        <p:spPr>
          <a:xfrm>
            <a:off x="7785738" y="2942346"/>
            <a:ext cx="1234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dirty="0"/>
              <a:t>Standing Data Deadline &amp; Registration Approvals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0A6C9D8-4BAC-8D37-ADF6-83008E182E7D}"/>
              </a:ext>
            </a:extLst>
          </p:cNvPr>
          <p:cNvSpPr txBox="1"/>
          <p:nvPr/>
        </p:nvSpPr>
        <p:spPr>
          <a:xfrm>
            <a:off x="4405293" y="2939702"/>
            <a:ext cx="1215583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AU" sz="800" dirty="0"/>
              <a:t>Facility Aggregation &amp; Class Assessment Deadline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4B268E6-E8EA-E79A-A19E-A327F2B9EFEB}"/>
              </a:ext>
            </a:extLst>
          </p:cNvPr>
          <p:cNvSpPr txBox="1"/>
          <p:nvPr/>
        </p:nvSpPr>
        <p:spPr>
          <a:xfrm>
            <a:off x="2229288" y="2957104"/>
            <a:ext cx="927812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AU" sz="800" dirty="0"/>
              <a:t>Excel Templates Available</a:t>
            </a:r>
          </a:p>
        </p:txBody>
      </p:sp>
      <p:sp>
        <p:nvSpPr>
          <p:cNvPr id="86" name="Diamond 85">
            <a:extLst>
              <a:ext uri="{FF2B5EF4-FFF2-40B4-BE49-F238E27FC236}">
                <a16:creationId xmlns:a16="http://schemas.microsoft.com/office/drawing/2014/main" id="{38DB651A-9004-D6C1-362E-4C32813A5984}"/>
              </a:ext>
            </a:extLst>
          </p:cNvPr>
          <p:cNvSpPr/>
          <p:nvPr/>
        </p:nvSpPr>
        <p:spPr>
          <a:xfrm>
            <a:off x="9936890" y="3275300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>
                <a:solidFill>
                  <a:srgbClr val="A1D883"/>
                </a:solidFill>
              </a:rPr>
              <a:t>2</a:t>
            </a:r>
          </a:p>
        </p:txBody>
      </p:sp>
      <p:sp>
        <p:nvSpPr>
          <p:cNvPr id="87" name="Diamond 86">
            <a:extLst>
              <a:ext uri="{FF2B5EF4-FFF2-40B4-BE49-F238E27FC236}">
                <a16:creationId xmlns:a16="http://schemas.microsoft.com/office/drawing/2014/main" id="{2307D395-2265-57EB-12D0-92DFDE983AA3}"/>
              </a:ext>
            </a:extLst>
          </p:cNvPr>
          <p:cNvSpPr/>
          <p:nvPr/>
        </p:nvSpPr>
        <p:spPr>
          <a:xfrm>
            <a:off x="9234848" y="3275300"/>
            <a:ext cx="266008" cy="266007"/>
          </a:xfrm>
          <a:prstGeom prst="diamon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88" name="Diamond 87">
            <a:extLst>
              <a:ext uri="{FF2B5EF4-FFF2-40B4-BE49-F238E27FC236}">
                <a16:creationId xmlns:a16="http://schemas.microsoft.com/office/drawing/2014/main" id="{B58BC837-6E19-6384-C7FD-9E59B6B8420A}"/>
              </a:ext>
            </a:extLst>
          </p:cNvPr>
          <p:cNvSpPr/>
          <p:nvPr/>
        </p:nvSpPr>
        <p:spPr>
          <a:xfrm>
            <a:off x="11930785" y="3275300"/>
            <a:ext cx="266008" cy="266007"/>
          </a:xfrm>
          <a:prstGeom prst="diamond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89" name="Diamond 88">
            <a:extLst>
              <a:ext uri="{FF2B5EF4-FFF2-40B4-BE49-F238E27FC236}">
                <a16:creationId xmlns:a16="http://schemas.microsoft.com/office/drawing/2014/main" id="{0227E80E-675F-16D5-FCB6-59729105C1F3}"/>
              </a:ext>
            </a:extLst>
          </p:cNvPr>
          <p:cNvSpPr/>
          <p:nvPr/>
        </p:nvSpPr>
        <p:spPr>
          <a:xfrm>
            <a:off x="6900054" y="3275300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90" name="Diamond 89">
            <a:extLst>
              <a:ext uri="{FF2B5EF4-FFF2-40B4-BE49-F238E27FC236}">
                <a16:creationId xmlns:a16="http://schemas.microsoft.com/office/drawing/2014/main" id="{85027537-6002-8FA8-9A45-789E8B7338B2}"/>
              </a:ext>
            </a:extLst>
          </p:cNvPr>
          <p:cNvSpPr/>
          <p:nvPr/>
        </p:nvSpPr>
        <p:spPr>
          <a:xfrm>
            <a:off x="7582554" y="3292816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6624185-006D-5314-48BC-D00B79D25892}"/>
              </a:ext>
            </a:extLst>
          </p:cNvPr>
          <p:cNvSpPr txBox="1"/>
          <p:nvPr/>
        </p:nvSpPr>
        <p:spPr>
          <a:xfrm>
            <a:off x="9119732" y="3522127"/>
            <a:ext cx="821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/>
              <a:t>New STEM Subs</a:t>
            </a:r>
          </a:p>
        </p:txBody>
      </p:sp>
      <p:sp>
        <p:nvSpPr>
          <p:cNvPr id="92" name="Diamond 91">
            <a:extLst>
              <a:ext uri="{FF2B5EF4-FFF2-40B4-BE49-F238E27FC236}">
                <a16:creationId xmlns:a16="http://schemas.microsoft.com/office/drawing/2014/main" id="{4BF6EF5A-F670-D62E-A270-8144CE86CE63}"/>
              </a:ext>
            </a:extLst>
          </p:cNvPr>
          <p:cNvSpPr/>
          <p:nvPr/>
        </p:nvSpPr>
        <p:spPr>
          <a:xfrm>
            <a:off x="9571669" y="3275300"/>
            <a:ext cx="266008" cy="266007"/>
          </a:xfrm>
          <a:prstGeom prst="diamon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75F5A2A-C1AE-0E47-5286-090F90BC15DF}"/>
              </a:ext>
            </a:extLst>
          </p:cNvPr>
          <p:cNvSpPr txBox="1"/>
          <p:nvPr/>
        </p:nvSpPr>
        <p:spPr>
          <a:xfrm>
            <a:off x="9651568" y="3513685"/>
            <a:ext cx="821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/>
              <a:t>New STEM Auction</a:t>
            </a:r>
          </a:p>
        </p:txBody>
      </p:sp>
      <p:sp>
        <p:nvSpPr>
          <p:cNvPr id="94" name="Diamond 93">
            <a:extLst>
              <a:ext uri="{FF2B5EF4-FFF2-40B4-BE49-F238E27FC236}">
                <a16:creationId xmlns:a16="http://schemas.microsoft.com/office/drawing/2014/main" id="{3108B523-3467-8E48-52B4-549F18017035}"/>
              </a:ext>
            </a:extLst>
          </p:cNvPr>
          <p:cNvSpPr/>
          <p:nvPr/>
        </p:nvSpPr>
        <p:spPr>
          <a:xfrm>
            <a:off x="3745458" y="3823161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95" name="Diamond 94">
            <a:extLst>
              <a:ext uri="{FF2B5EF4-FFF2-40B4-BE49-F238E27FC236}">
                <a16:creationId xmlns:a16="http://schemas.microsoft.com/office/drawing/2014/main" id="{558881AB-3EA5-843C-507A-0D8C5EF850C3}"/>
              </a:ext>
            </a:extLst>
          </p:cNvPr>
          <p:cNvSpPr/>
          <p:nvPr/>
        </p:nvSpPr>
        <p:spPr>
          <a:xfrm>
            <a:off x="9927365" y="3823161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>
                <a:solidFill>
                  <a:srgbClr val="A1D883"/>
                </a:solidFill>
              </a:rPr>
              <a:t>6</a:t>
            </a:r>
          </a:p>
        </p:txBody>
      </p:sp>
      <p:sp>
        <p:nvSpPr>
          <p:cNvPr id="96" name="Diamond 95">
            <a:extLst>
              <a:ext uri="{FF2B5EF4-FFF2-40B4-BE49-F238E27FC236}">
                <a16:creationId xmlns:a16="http://schemas.microsoft.com/office/drawing/2014/main" id="{4DC665FE-915C-4437-8273-46133CBB4F8E}"/>
              </a:ext>
            </a:extLst>
          </p:cNvPr>
          <p:cNvSpPr/>
          <p:nvPr/>
        </p:nvSpPr>
        <p:spPr>
          <a:xfrm>
            <a:off x="11930785" y="3823161"/>
            <a:ext cx="266008" cy="266007"/>
          </a:xfrm>
          <a:prstGeom prst="diamond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>
                <a:solidFill>
                  <a:schemeClr val="accent6"/>
                </a:solidFill>
              </a:rPr>
              <a:t>7</a:t>
            </a:r>
          </a:p>
        </p:txBody>
      </p:sp>
      <p:sp>
        <p:nvSpPr>
          <p:cNvPr id="97" name="Diamond 96">
            <a:extLst>
              <a:ext uri="{FF2B5EF4-FFF2-40B4-BE49-F238E27FC236}">
                <a16:creationId xmlns:a16="http://schemas.microsoft.com/office/drawing/2014/main" id="{24430B0A-611C-A71A-042E-3B196925F6E0}"/>
              </a:ext>
            </a:extLst>
          </p:cNvPr>
          <p:cNvSpPr/>
          <p:nvPr/>
        </p:nvSpPr>
        <p:spPr>
          <a:xfrm>
            <a:off x="5505278" y="3823161"/>
            <a:ext cx="266008" cy="266007"/>
          </a:xfrm>
          <a:prstGeom prst="diamond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98" name="Diamond 97">
            <a:extLst>
              <a:ext uri="{FF2B5EF4-FFF2-40B4-BE49-F238E27FC236}">
                <a16:creationId xmlns:a16="http://schemas.microsoft.com/office/drawing/2014/main" id="{40DBECEE-D6B6-F2F4-AB98-E8C25AB76275}"/>
              </a:ext>
            </a:extLst>
          </p:cNvPr>
          <p:cNvSpPr/>
          <p:nvPr/>
        </p:nvSpPr>
        <p:spPr>
          <a:xfrm>
            <a:off x="5298638" y="3823161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chemeClr val="accent3"/>
              </a:solidFill>
            </a:endParaRPr>
          </a:p>
        </p:txBody>
      </p:sp>
      <p:sp>
        <p:nvSpPr>
          <p:cNvPr id="99" name="Diamond 98">
            <a:extLst>
              <a:ext uri="{FF2B5EF4-FFF2-40B4-BE49-F238E27FC236}">
                <a16:creationId xmlns:a16="http://schemas.microsoft.com/office/drawing/2014/main" id="{72DFFC11-778F-5508-DA07-71F472BBCE06}"/>
              </a:ext>
            </a:extLst>
          </p:cNvPr>
          <p:cNvSpPr/>
          <p:nvPr/>
        </p:nvSpPr>
        <p:spPr>
          <a:xfrm>
            <a:off x="6900054" y="3823161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100" name="Diamond 99">
            <a:extLst>
              <a:ext uri="{FF2B5EF4-FFF2-40B4-BE49-F238E27FC236}">
                <a16:creationId xmlns:a16="http://schemas.microsoft.com/office/drawing/2014/main" id="{902BB3DE-078A-6A90-6812-E894FAAAEF2E}"/>
              </a:ext>
            </a:extLst>
          </p:cNvPr>
          <p:cNvSpPr/>
          <p:nvPr/>
        </p:nvSpPr>
        <p:spPr>
          <a:xfrm>
            <a:off x="7577015" y="3823161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101" name="Diamond 100">
            <a:extLst>
              <a:ext uri="{FF2B5EF4-FFF2-40B4-BE49-F238E27FC236}">
                <a16:creationId xmlns:a16="http://schemas.microsoft.com/office/drawing/2014/main" id="{33400790-0470-B65C-0739-996C63B0F817}"/>
              </a:ext>
            </a:extLst>
          </p:cNvPr>
          <p:cNvSpPr/>
          <p:nvPr/>
        </p:nvSpPr>
        <p:spPr>
          <a:xfrm>
            <a:off x="8251565" y="3823161"/>
            <a:ext cx="266008" cy="266007"/>
          </a:xfrm>
          <a:prstGeom prst="diamon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chemeClr val="accent3"/>
              </a:solidFill>
            </a:endParaRPr>
          </a:p>
        </p:txBody>
      </p:sp>
      <p:sp>
        <p:nvSpPr>
          <p:cNvPr id="102" name="Diamond 101">
            <a:extLst>
              <a:ext uri="{FF2B5EF4-FFF2-40B4-BE49-F238E27FC236}">
                <a16:creationId xmlns:a16="http://schemas.microsoft.com/office/drawing/2014/main" id="{424F1EFD-E343-94EB-A42F-09CF1C65774D}"/>
              </a:ext>
            </a:extLst>
          </p:cNvPr>
          <p:cNvSpPr/>
          <p:nvPr/>
        </p:nvSpPr>
        <p:spPr>
          <a:xfrm>
            <a:off x="1140486" y="3823161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103" name="Diamond 102">
            <a:extLst>
              <a:ext uri="{FF2B5EF4-FFF2-40B4-BE49-F238E27FC236}">
                <a16:creationId xmlns:a16="http://schemas.microsoft.com/office/drawing/2014/main" id="{4489195B-2408-D746-D693-B6FC89607B18}"/>
              </a:ext>
            </a:extLst>
          </p:cNvPr>
          <p:cNvSpPr/>
          <p:nvPr/>
        </p:nvSpPr>
        <p:spPr>
          <a:xfrm>
            <a:off x="2338645" y="3823161"/>
            <a:ext cx="266008" cy="266007"/>
          </a:xfrm>
          <a:prstGeom prst="diamon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AU" sz="800">
              <a:solidFill>
                <a:schemeClr val="bg1"/>
              </a:solidFill>
            </a:endParaRPr>
          </a:p>
        </p:txBody>
      </p: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02FA390F-4250-37B8-8156-A86672E9E71D}"/>
              </a:ext>
            </a:extLst>
          </p:cNvPr>
          <p:cNvCxnSpPr>
            <a:cxnSpLocks/>
            <a:stCxn id="133" idx="3"/>
            <a:endCxn id="99" idx="2"/>
          </p:cNvCxnSpPr>
          <p:nvPr/>
        </p:nvCxnSpPr>
        <p:spPr>
          <a:xfrm flipV="1">
            <a:off x="5195318" y="4089168"/>
            <a:ext cx="1837740" cy="1647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ACEE72AA-FD42-5A8A-C1D2-3A61D3757794}"/>
              </a:ext>
            </a:extLst>
          </p:cNvPr>
          <p:cNvSpPr txBox="1"/>
          <p:nvPr/>
        </p:nvSpPr>
        <p:spPr>
          <a:xfrm>
            <a:off x="2070970" y="4079546"/>
            <a:ext cx="821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/>
              <a:t>Trade Decs</a:t>
            </a:r>
            <a:br>
              <a:rPr lang="en-AU" sz="800"/>
            </a:br>
            <a:r>
              <a:rPr lang="en-AU" sz="800"/>
              <a:t>Deadline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9F05711-BB10-75CF-2667-1FD0104F3C57}"/>
              </a:ext>
            </a:extLst>
          </p:cNvPr>
          <p:cNvSpPr txBox="1"/>
          <p:nvPr/>
        </p:nvSpPr>
        <p:spPr>
          <a:xfrm>
            <a:off x="5146594" y="4072223"/>
            <a:ext cx="1175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/>
              <a:t>Assign NAQ &amp; CC</a:t>
            </a:r>
          </a:p>
        </p:txBody>
      </p:sp>
      <p:sp>
        <p:nvSpPr>
          <p:cNvPr id="107" name="Diamond 106">
            <a:extLst>
              <a:ext uri="{FF2B5EF4-FFF2-40B4-BE49-F238E27FC236}">
                <a16:creationId xmlns:a16="http://schemas.microsoft.com/office/drawing/2014/main" id="{E7CBAB0D-B94C-62CD-0806-70E10F85C23E}"/>
              </a:ext>
            </a:extLst>
          </p:cNvPr>
          <p:cNvSpPr/>
          <p:nvPr/>
        </p:nvSpPr>
        <p:spPr>
          <a:xfrm>
            <a:off x="7641205" y="4403761"/>
            <a:ext cx="266008" cy="266007"/>
          </a:xfrm>
          <a:prstGeom prst="diamon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108" name="Diamond 107">
            <a:extLst>
              <a:ext uri="{FF2B5EF4-FFF2-40B4-BE49-F238E27FC236}">
                <a16:creationId xmlns:a16="http://schemas.microsoft.com/office/drawing/2014/main" id="{C9E7AB39-94FC-C3D0-598D-E02F1D154CEC}"/>
              </a:ext>
            </a:extLst>
          </p:cNvPr>
          <p:cNvSpPr/>
          <p:nvPr/>
        </p:nvSpPr>
        <p:spPr>
          <a:xfrm>
            <a:off x="9573907" y="4403761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109" name="Diamond 108">
            <a:extLst>
              <a:ext uri="{FF2B5EF4-FFF2-40B4-BE49-F238E27FC236}">
                <a16:creationId xmlns:a16="http://schemas.microsoft.com/office/drawing/2014/main" id="{0E4DAB55-7742-E5AD-CDAB-850DE6CF86C4}"/>
              </a:ext>
            </a:extLst>
          </p:cNvPr>
          <p:cNvSpPr/>
          <p:nvPr/>
        </p:nvSpPr>
        <p:spPr>
          <a:xfrm>
            <a:off x="10611797" y="4398039"/>
            <a:ext cx="266008" cy="266007"/>
          </a:xfrm>
          <a:prstGeom prst="diamon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chemeClr val="accent3"/>
              </a:solidFill>
            </a:endParaRPr>
          </a:p>
        </p:txBody>
      </p:sp>
      <p:sp>
        <p:nvSpPr>
          <p:cNvPr id="110" name="Diamond 109">
            <a:extLst>
              <a:ext uri="{FF2B5EF4-FFF2-40B4-BE49-F238E27FC236}">
                <a16:creationId xmlns:a16="http://schemas.microsoft.com/office/drawing/2014/main" id="{B5C87030-980A-9B0F-15F8-4FB995301FB1}"/>
              </a:ext>
            </a:extLst>
          </p:cNvPr>
          <p:cNvSpPr/>
          <p:nvPr/>
        </p:nvSpPr>
        <p:spPr>
          <a:xfrm>
            <a:off x="9974990" y="4403761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>
                <a:solidFill>
                  <a:srgbClr val="A1D883"/>
                </a:solidFill>
              </a:rPr>
              <a:t>4</a:t>
            </a:r>
          </a:p>
        </p:txBody>
      </p:sp>
      <p:sp>
        <p:nvSpPr>
          <p:cNvPr id="111" name="Diamond 110">
            <a:extLst>
              <a:ext uri="{FF2B5EF4-FFF2-40B4-BE49-F238E27FC236}">
                <a16:creationId xmlns:a16="http://schemas.microsoft.com/office/drawing/2014/main" id="{A1B313E1-FFDD-A917-DD68-A5E8AB4F78AB}"/>
              </a:ext>
            </a:extLst>
          </p:cNvPr>
          <p:cNvSpPr/>
          <p:nvPr/>
        </p:nvSpPr>
        <p:spPr>
          <a:xfrm>
            <a:off x="11930785" y="4403761"/>
            <a:ext cx="266008" cy="266007"/>
          </a:xfrm>
          <a:prstGeom prst="diamond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112" name="Diamond 111">
            <a:extLst>
              <a:ext uri="{FF2B5EF4-FFF2-40B4-BE49-F238E27FC236}">
                <a16:creationId xmlns:a16="http://schemas.microsoft.com/office/drawing/2014/main" id="{FA8AFC07-CEA0-A06B-E3C6-91ECEA6EDDB3}"/>
              </a:ext>
            </a:extLst>
          </p:cNvPr>
          <p:cNvSpPr/>
          <p:nvPr/>
        </p:nvSpPr>
        <p:spPr>
          <a:xfrm>
            <a:off x="6899858" y="4412695"/>
            <a:ext cx="266400" cy="266400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113" name="Diamond 112">
            <a:extLst>
              <a:ext uri="{FF2B5EF4-FFF2-40B4-BE49-F238E27FC236}">
                <a16:creationId xmlns:a16="http://schemas.microsoft.com/office/drawing/2014/main" id="{ED2E362F-5D92-1BBD-E9DB-FE47EDA173D6}"/>
              </a:ext>
            </a:extLst>
          </p:cNvPr>
          <p:cNvSpPr/>
          <p:nvPr/>
        </p:nvSpPr>
        <p:spPr>
          <a:xfrm>
            <a:off x="7571442" y="4403761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114" name="Diamond 113">
            <a:extLst>
              <a:ext uri="{FF2B5EF4-FFF2-40B4-BE49-F238E27FC236}">
                <a16:creationId xmlns:a16="http://schemas.microsoft.com/office/drawing/2014/main" id="{EC3EF6D6-6460-CDB6-2045-A2165A18E29C}"/>
              </a:ext>
            </a:extLst>
          </p:cNvPr>
          <p:cNvSpPr/>
          <p:nvPr/>
        </p:nvSpPr>
        <p:spPr>
          <a:xfrm>
            <a:off x="2361505" y="4445230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AU" sz="800">
                <a:solidFill>
                  <a:schemeClr val="bg1"/>
                </a:solidFill>
              </a:rPr>
              <a:t>SIT</a:t>
            </a:r>
          </a:p>
        </p:txBody>
      </p:sp>
      <p:sp>
        <p:nvSpPr>
          <p:cNvPr id="115" name="Diamond 114">
            <a:extLst>
              <a:ext uri="{FF2B5EF4-FFF2-40B4-BE49-F238E27FC236}">
                <a16:creationId xmlns:a16="http://schemas.microsoft.com/office/drawing/2014/main" id="{3BFCD623-D3CB-BC27-8DD4-EA7C2155CDCE}"/>
              </a:ext>
            </a:extLst>
          </p:cNvPr>
          <p:cNvSpPr/>
          <p:nvPr/>
        </p:nvSpPr>
        <p:spPr>
          <a:xfrm>
            <a:off x="9917288" y="4413088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116" name="Diamond 115">
            <a:extLst>
              <a:ext uri="{FF2B5EF4-FFF2-40B4-BE49-F238E27FC236}">
                <a16:creationId xmlns:a16="http://schemas.microsoft.com/office/drawing/2014/main" id="{18A73DEB-0806-B286-DDB4-C961323DFB4D}"/>
              </a:ext>
            </a:extLst>
          </p:cNvPr>
          <p:cNvSpPr/>
          <p:nvPr/>
        </p:nvSpPr>
        <p:spPr>
          <a:xfrm>
            <a:off x="8762620" y="4973450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AU" sz="700">
                <a:solidFill>
                  <a:schemeClr val="bg1"/>
                </a:solidFill>
              </a:rPr>
              <a:t>MT</a:t>
            </a:r>
          </a:p>
        </p:txBody>
      </p:sp>
      <p:sp>
        <p:nvSpPr>
          <p:cNvPr id="117" name="Diamond 116">
            <a:extLst>
              <a:ext uri="{FF2B5EF4-FFF2-40B4-BE49-F238E27FC236}">
                <a16:creationId xmlns:a16="http://schemas.microsoft.com/office/drawing/2014/main" id="{A9E22661-67F4-8163-0C0F-B3BC082C4239}"/>
              </a:ext>
            </a:extLst>
          </p:cNvPr>
          <p:cNvSpPr/>
          <p:nvPr/>
        </p:nvSpPr>
        <p:spPr>
          <a:xfrm>
            <a:off x="8417133" y="4965560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700">
                <a:solidFill>
                  <a:schemeClr val="bg1"/>
                </a:solidFill>
              </a:rPr>
              <a:t>MT</a:t>
            </a:r>
          </a:p>
        </p:txBody>
      </p:sp>
      <p:sp>
        <p:nvSpPr>
          <p:cNvPr id="118" name="Diamond 117">
            <a:extLst>
              <a:ext uri="{FF2B5EF4-FFF2-40B4-BE49-F238E27FC236}">
                <a16:creationId xmlns:a16="http://schemas.microsoft.com/office/drawing/2014/main" id="{C89BFD97-5710-1DF4-DB82-4DE345ADA028}"/>
              </a:ext>
            </a:extLst>
          </p:cNvPr>
          <p:cNvSpPr/>
          <p:nvPr/>
        </p:nvSpPr>
        <p:spPr>
          <a:xfrm>
            <a:off x="9569436" y="4979712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chemeClr val="accent3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0B87502-0530-38C7-4375-16C1F156213D}"/>
              </a:ext>
            </a:extLst>
          </p:cNvPr>
          <p:cNvSpPr txBox="1"/>
          <p:nvPr/>
        </p:nvSpPr>
        <p:spPr>
          <a:xfrm>
            <a:off x="8082289" y="5220250"/>
            <a:ext cx="821310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AU" sz="800"/>
              <a:t>MT PASA Data Input Deadline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1F3402A-FEC7-D8E3-7628-62201A06A6BF}"/>
              </a:ext>
            </a:extLst>
          </p:cNvPr>
          <p:cNvSpPr txBox="1"/>
          <p:nvPr/>
        </p:nvSpPr>
        <p:spPr>
          <a:xfrm>
            <a:off x="9303484" y="5231567"/>
            <a:ext cx="821310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AU" sz="800" dirty="0"/>
              <a:t>First ‘new’ </a:t>
            </a:r>
            <a:br>
              <a:rPr lang="en-AU" sz="800" dirty="0"/>
            </a:br>
            <a:r>
              <a:rPr lang="en-AU" sz="800" dirty="0"/>
              <a:t>ST &amp; MT PASA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DBC0A29-2216-36F7-91A3-D94321A4C352}"/>
              </a:ext>
            </a:extLst>
          </p:cNvPr>
          <p:cNvSpPr txBox="1"/>
          <p:nvPr/>
        </p:nvSpPr>
        <p:spPr>
          <a:xfrm>
            <a:off x="7231169" y="4680266"/>
            <a:ext cx="1136031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AU" sz="800" dirty="0"/>
              <a:t>Data Migration and IPP Review Commences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A25BAA2-F67E-ED1F-EC2B-ED841663A47F}"/>
              </a:ext>
            </a:extLst>
          </p:cNvPr>
          <p:cNvSpPr txBox="1"/>
          <p:nvPr/>
        </p:nvSpPr>
        <p:spPr>
          <a:xfrm>
            <a:off x="9294253" y="4672480"/>
            <a:ext cx="821310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AU" sz="800" dirty="0"/>
              <a:t>CAPO/CAFO </a:t>
            </a:r>
            <a:br>
              <a:rPr lang="en-AU" sz="800" dirty="0"/>
            </a:br>
            <a:r>
              <a:rPr lang="en-AU" sz="800" dirty="0"/>
              <a:t>to STEM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B4E0655-BCD8-03E6-75F8-C5F1E331D312}"/>
              </a:ext>
            </a:extLst>
          </p:cNvPr>
          <p:cNvSpPr txBox="1"/>
          <p:nvPr/>
        </p:nvSpPr>
        <p:spPr>
          <a:xfrm>
            <a:off x="10591568" y="4659751"/>
            <a:ext cx="821310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AU" sz="800" dirty="0"/>
              <a:t>Forced Outage Subs Deadline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43956362-42D4-BB83-F4B6-C0E3FA53136C}"/>
              </a:ext>
            </a:extLst>
          </p:cNvPr>
          <p:cNvSpPr/>
          <p:nvPr/>
        </p:nvSpPr>
        <p:spPr>
          <a:xfrm>
            <a:off x="4050417" y="2747027"/>
            <a:ext cx="1764000" cy="10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00" dirty="0">
                <a:solidFill>
                  <a:schemeClr val="tx1"/>
                </a:solidFill>
              </a:rPr>
              <a:t>   PPD (MKT)</a:t>
            </a:r>
          </a:p>
        </p:txBody>
      </p:sp>
      <p:sp>
        <p:nvSpPr>
          <p:cNvPr id="131" name="Diamond 130">
            <a:extLst>
              <a:ext uri="{FF2B5EF4-FFF2-40B4-BE49-F238E27FC236}">
                <a16:creationId xmlns:a16="http://schemas.microsoft.com/office/drawing/2014/main" id="{E452B864-25A7-B0D5-139E-AED7C1E9E49A}"/>
              </a:ext>
            </a:extLst>
          </p:cNvPr>
          <p:cNvSpPr/>
          <p:nvPr/>
        </p:nvSpPr>
        <p:spPr>
          <a:xfrm>
            <a:off x="7577092" y="2675907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AU" sz="800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132" name="Diamond 131">
            <a:extLst>
              <a:ext uri="{FF2B5EF4-FFF2-40B4-BE49-F238E27FC236}">
                <a16:creationId xmlns:a16="http://schemas.microsoft.com/office/drawing/2014/main" id="{7D6B0A60-EC68-32B7-C6AF-7E455A21719A}"/>
              </a:ext>
            </a:extLst>
          </p:cNvPr>
          <p:cNvSpPr/>
          <p:nvPr/>
        </p:nvSpPr>
        <p:spPr>
          <a:xfrm>
            <a:off x="4930896" y="2674831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AU" sz="800">
                <a:solidFill>
                  <a:schemeClr val="bg1"/>
                </a:solidFill>
              </a:rPr>
              <a:t>SIT</a:t>
            </a:r>
          </a:p>
        </p:txBody>
      </p:sp>
      <p:sp>
        <p:nvSpPr>
          <p:cNvPr id="133" name="Diamond 132">
            <a:extLst>
              <a:ext uri="{FF2B5EF4-FFF2-40B4-BE49-F238E27FC236}">
                <a16:creationId xmlns:a16="http://schemas.microsoft.com/office/drawing/2014/main" id="{6563EDE4-4631-49BA-964D-8FB2DAC00978}"/>
              </a:ext>
            </a:extLst>
          </p:cNvPr>
          <p:cNvSpPr/>
          <p:nvPr/>
        </p:nvSpPr>
        <p:spPr>
          <a:xfrm>
            <a:off x="4929310" y="4120877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AU" sz="800">
                <a:solidFill>
                  <a:schemeClr val="bg1"/>
                </a:solidFill>
              </a:rPr>
              <a:t>SIT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6B5C721-EEE4-7959-8D93-5CA291A52B39}"/>
              </a:ext>
            </a:extLst>
          </p:cNvPr>
          <p:cNvSpPr txBox="1"/>
          <p:nvPr/>
        </p:nvSpPr>
        <p:spPr>
          <a:xfrm>
            <a:off x="10611797" y="2321649"/>
            <a:ext cx="62924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AU" sz="800"/>
              <a:t>‘New’ Interval </a:t>
            </a:r>
            <a:br>
              <a:rPr lang="en-AU" sz="800"/>
            </a:br>
            <a:r>
              <a:rPr lang="en-AU" sz="800"/>
              <a:t>Meter Data</a:t>
            </a:r>
          </a:p>
        </p:txBody>
      </p:sp>
      <p:sp>
        <p:nvSpPr>
          <p:cNvPr id="135" name="Diamond 134">
            <a:extLst>
              <a:ext uri="{FF2B5EF4-FFF2-40B4-BE49-F238E27FC236}">
                <a16:creationId xmlns:a16="http://schemas.microsoft.com/office/drawing/2014/main" id="{805B72C3-DA79-15D5-F6AF-62B92B93728B}"/>
              </a:ext>
            </a:extLst>
          </p:cNvPr>
          <p:cNvSpPr/>
          <p:nvPr/>
        </p:nvSpPr>
        <p:spPr>
          <a:xfrm>
            <a:off x="11398561" y="1520336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chemeClr val="accent3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E3DC1BE-A6C6-FD99-6F8A-1B06448409AF}"/>
              </a:ext>
            </a:extLst>
          </p:cNvPr>
          <p:cNvSpPr txBox="1"/>
          <p:nvPr/>
        </p:nvSpPr>
        <p:spPr>
          <a:xfrm>
            <a:off x="10507214" y="1734419"/>
            <a:ext cx="513833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AU" sz="800"/>
              <a:t>Final TES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102C0AC-265F-C631-6041-8333E3AC4CF9}"/>
              </a:ext>
            </a:extLst>
          </p:cNvPr>
          <p:cNvSpPr txBox="1"/>
          <p:nvPr/>
        </p:nvSpPr>
        <p:spPr>
          <a:xfrm>
            <a:off x="11143332" y="1782145"/>
            <a:ext cx="78332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U" sz="800"/>
              <a:t>Final ‘managed’ WEMDE dispatch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62500B4-91F0-A4CA-1014-75A95968C22E}"/>
              </a:ext>
            </a:extLst>
          </p:cNvPr>
          <p:cNvSpPr txBox="1"/>
          <p:nvPr/>
        </p:nvSpPr>
        <p:spPr>
          <a:xfrm>
            <a:off x="11449888" y="2335648"/>
            <a:ext cx="62924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AU" sz="800"/>
              <a:t>‘New’ WEM Invoices</a:t>
            </a:r>
          </a:p>
        </p:txBody>
      </p:sp>
      <p:sp>
        <p:nvSpPr>
          <p:cNvPr id="139" name="Diamond 138">
            <a:extLst>
              <a:ext uri="{FF2B5EF4-FFF2-40B4-BE49-F238E27FC236}">
                <a16:creationId xmlns:a16="http://schemas.microsoft.com/office/drawing/2014/main" id="{FD00E05A-CCC2-7FA3-A89B-CBF934355CDD}"/>
              </a:ext>
            </a:extLst>
          </p:cNvPr>
          <p:cNvSpPr/>
          <p:nvPr/>
        </p:nvSpPr>
        <p:spPr>
          <a:xfrm>
            <a:off x="6900054" y="2674831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AU" sz="800">
                <a:solidFill>
                  <a:schemeClr val="bg1"/>
                </a:solidFill>
              </a:rPr>
              <a:t>PP</a:t>
            </a:r>
          </a:p>
        </p:txBody>
      </p:sp>
      <p:sp>
        <p:nvSpPr>
          <p:cNvPr id="140" name="Flowchart: Decision 139">
            <a:extLst>
              <a:ext uri="{FF2B5EF4-FFF2-40B4-BE49-F238E27FC236}">
                <a16:creationId xmlns:a16="http://schemas.microsoft.com/office/drawing/2014/main" id="{366310E9-E68A-29FA-C55E-C8AD61D3FB0A}"/>
              </a:ext>
            </a:extLst>
          </p:cNvPr>
          <p:cNvSpPr/>
          <p:nvPr/>
        </p:nvSpPr>
        <p:spPr>
          <a:xfrm>
            <a:off x="403952" y="6632415"/>
            <a:ext cx="158261" cy="149469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AU" sz="400"/>
              <a:t>SIT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017FD3C-F602-E224-AF4A-C308E1F8066A}"/>
              </a:ext>
            </a:extLst>
          </p:cNvPr>
          <p:cNvSpPr txBox="1"/>
          <p:nvPr/>
        </p:nvSpPr>
        <p:spPr>
          <a:xfrm>
            <a:off x="493234" y="6614352"/>
            <a:ext cx="1191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/>
              <a:t>SIT Exit</a:t>
            </a:r>
          </a:p>
        </p:txBody>
      </p:sp>
      <p:sp>
        <p:nvSpPr>
          <p:cNvPr id="142" name="Diamond 141">
            <a:extLst>
              <a:ext uri="{FF2B5EF4-FFF2-40B4-BE49-F238E27FC236}">
                <a16:creationId xmlns:a16="http://schemas.microsoft.com/office/drawing/2014/main" id="{56168CFB-B240-7FD2-7976-D029F3253D34}"/>
              </a:ext>
            </a:extLst>
          </p:cNvPr>
          <p:cNvSpPr/>
          <p:nvPr/>
        </p:nvSpPr>
        <p:spPr>
          <a:xfrm>
            <a:off x="3933851" y="2674830"/>
            <a:ext cx="266008" cy="266007"/>
          </a:xfrm>
          <a:prstGeom prst="diamond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A1D883"/>
              </a:solidFill>
            </a:endParaRPr>
          </a:p>
        </p:txBody>
      </p:sp>
      <p:sp>
        <p:nvSpPr>
          <p:cNvPr id="143" name="Diamond 142">
            <a:extLst>
              <a:ext uri="{FF2B5EF4-FFF2-40B4-BE49-F238E27FC236}">
                <a16:creationId xmlns:a16="http://schemas.microsoft.com/office/drawing/2014/main" id="{693D4DC1-AAC4-D7E1-0882-DF25D742A645}"/>
              </a:ext>
            </a:extLst>
          </p:cNvPr>
          <p:cNvSpPr/>
          <p:nvPr/>
        </p:nvSpPr>
        <p:spPr>
          <a:xfrm>
            <a:off x="3490264" y="2676339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AU" sz="800">
                <a:solidFill>
                  <a:schemeClr val="bg1"/>
                </a:solidFill>
              </a:rPr>
              <a:t>SIT</a:t>
            </a:r>
          </a:p>
        </p:txBody>
      </p:sp>
      <p:cxnSp>
        <p:nvCxnSpPr>
          <p:cNvPr id="145" name="Connector: Elbow 144">
            <a:extLst>
              <a:ext uri="{FF2B5EF4-FFF2-40B4-BE49-F238E27FC236}">
                <a16:creationId xmlns:a16="http://schemas.microsoft.com/office/drawing/2014/main" id="{5FF91A6E-B557-8CCD-EC41-F1D9ABB2130D}"/>
              </a:ext>
            </a:extLst>
          </p:cNvPr>
          <p:cNvCxnSpPr>
            <a:stCxn id="132" idx="0"/>
            <a:endCxn id="131" idx="0"/>
          </p:cNvCxnSpPr>
          <p:nvPr/>
        </p:nvCxnSpPr>
        <p:spPr>
          <a:xfrm rot="16200000" flipH="1">
            <a:off x="6386460" y="1352271"/>
            <a:ext cx="1076" cy="2646196"/>
          </a:xfrm>
          <a:prstGeom prst="bentConnector3">
            <a:avLst>
              <a:gd name="adj1" fmla="val -2124535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BBF6A5CF-60F3-61BF-666D-35E7FA72191D}"/>
              </a:ext>
            </a:extLst>
          </p:cNvPr>
          <p:cNvCxnSpPr>
            <a:cxnSpLocks/>
            <a:stCxn id="139" idx="0"/>
            <a:endCxn id="131" idx="0"/>
          </p:cNvCxnSpPr>
          <p:nvPr/>
        </p:nvCxnSpPr>
        <p:spPr>
          <a:xfrm rot="16200000" flipH="1">
            <a:off x="7371039" y="2336850"/>
            <a:ext cx="1076" cy="677038"/>
          </a:xfrm>
          <a:prstGeom prst="bentConnector3">
            <a:avLst>
              <a:gd name="adj1" fmla="val -2124535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Diamond 146">
            <a:extLst>
              <a:ext uri="{FF2B5EF4-FFF2-40B4-BE49-F238E27FC236}">
                <a16:creationId xmlns:a16="http://schemas.microsoft.com/office/drawing/2014/main" id="{99153141-4EC9-A5DB-DA67-78B40DDC128E}"/>
              </a:ext>
            </a:extLst>
          </p:cNvPr>
          <p:cNvSpPr/>
          <p:nvPr/>
        </p:nvSpPr>
        <p:spPr>
          <a:xfrm>
            <a:off x="475556" y="3818699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A325365-FBF1-6D1B-0664-A37D7DDD2063}"/>
              </a:ext>
            </a:extLst>
          </p:cNvPr>
          <p:cNvSpPr txBox="1"/>
          <p:nvPr/>
        </p:nvSpPr>
        <p:spPr>
          <a:xfrm>
            <a:off x="3452547" y="4073425"/>
            <a:ext cx="821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/>
              <a:t>Data </a:t>
            </a:r>
            <a:br>
              <a:rPr lang="en-AU" sz="800"/>
            </a:br>
            <a:r>
              <a:rPr lang="en-AU" sz="800"/>
              <a:t>Migration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45C762E-BF67-8185-1333-C3D83F60F070}"/>
              </a:ext>
            </a:extLst>
          </p:cNvPr>
          <p:cNvSpPr txBox="1"/>
          <p:nvPr/>
        </p:nvSpPr>
        <p:spPr>
          <a:xfrm>
            <a:off x="7971070" y="4096752"/>
            <a:ext cx="821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dirty="0"/>
              <a:t>NTDL </a:t>
            </a:r>
            <a:br>
              <a:rPr lang="en-AU" sz="800" dirty="0"/>
            </a:br>
            <a:r>
              <a:rPr lang="en-AU" sz="800" dirty="0"/>
              <a:t>Subs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E5507117-8840-ECC0-7F39-BB6CFA3223B9}"/>
              </a:ext>
            </a:extLst>
          </p:cNvPr>
          <p:cNvSpPr txBox="1"/>
          <p:nvPr/>
        </p:nvSpPr>
        <p:spPr>
          <a:xfrm>
            <a:off x="4980321" y="592994"/>
            <a:ext cx="929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b="1"/>
              <a:t>27 June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0A26E32-D3C3-95DB-CBCF-7A3681684020}"/>
              </a:ext>
            </a:extLst>
          </p:cNvPr>
          <p:cNvSpPr txBox="1"/>
          <p:nvPr/>
        </p:nvSpPr>
        <p:spPr>
          <a:xfrm>
            <a:off x="6574726" y="592994"/>
            <a:ext cx="929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/>
              <a:t>31 July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133C61A-CF0E-0C36-D903-7ACCA870F958}"/>
              </a:ext>
            </a:extLst>
          </p:cNvPr>
          <p:cNvSpPr txBox="1"/>
          <p:nvPr/>
        </p:nvSpPr>
        <p:spPr>
          <a:xfrm>
            <a:off x="7196162" y="592994"/>
            <a:ext cx="929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/>
              <a:t>11 Aug</a:t>
            </a:r>
          </a:p>
        </p:txBody>
      </p:sp>
      <p:sp>
        <p:nvSpPr>
          <p:cNvPr id="155" name="Diamond 154">
            <a:extLst>
              <a:ext uri="{FF2B5EF4-FFF2-40B4-BE49-F238E27FC236}">
                <a16:creationId xmlns:a16="http://schemas.microsoft.com/office/drawing/2014/main" id="{ABC5930D-5EC5-2FF8-A7D7-F7501F30B7F4}"/>
              </a:ext>
            </a:extLst>
          </p:cNvPr>
          <p:cNvSpPr/>
          <p:nvPr/>
        </p:nvSpPr>
        <p:spPr>
          <a:xfrm>
            <a:off x="5370163" y="5575520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chemeClr val="accent3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118139C-9F15-AC4B-31C3-62CD97F8E44C}"/>
              </a:ext>
            </a:extLst>
          </p:cNvPr>
          <p:cNvSpPr txBox="1"/>
          <p:nvPr/>
        </p:nvSpPr>
        <p:spPr>
          <a:xfrm>
            <a:off x="4988046" y="5814305"/>
            <a:ext cx="102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dirty="0"/>
              <a:t>Transition Schedule Published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7C004F0-7ECC-6870-9A57-315AE59EF9C9}"/>
              </a:ext>
            </a:extLst>
          </p:cNvPr>
          <p:cNvSpPr txBox="1"/>
          <p:nvPr/>
        </p:nvSpPr>
        <p:spPr>
          <a:xfrm>
            <a:off x="9458733" y="592994"/>
            <a:ext cx="929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b="1"/>
              <a:t>28 Sep</a:t>
            </a:r>
          </a:p>
        </p:txBody>
      </p:sp>
      <p:sp>
        <p:nvSpPr>
          <p:cNvPr id="158" name="Diamond 157">
            <a:extLst>
              <a:ext uri="{FF2B5EF4-FFF2-40B4-BE49-F238E27FC236}">
                <a16:creationId xmlns:a16="http://schemas.microsoft.com/office/drawing/2014/main" id="{9C1B4856-3086-90FC-F5FA-F38BDF487D77}"/>
              </a:ext>
            </a:extLst>
          </p:cNvPr>
          <p:cNvSpPr/>
          <p:nvPr/>
        </p:nvSpPr>
        <p:spPr>
          <a:xfrm>
            <a:off x="8601648" y="3275283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F22ED19-556A-F4EE-D49C-3314F68F9B7E}"/>
              </a:ext>
            </a:extLst>
          </p:cNvPr>
          <p:cNvSpPr txBox="1"/>
          <p:nvPr/>
        </p:nvSpPr>
        <p:spPr>
          <a:xfrm>
            <a:off x="9650065" y="4068654"/>
            <a:ext cx="821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dirty="0"/>
              <a:t>First ‘New’ RCOQ Calc</a:t>
            </a:r>
          </a:p>
        </p:txBody>
      </p:sp>
      <p:sp>
        <p:nvSpPr>
          <p:cNvPr id="160" name="Diamond 159">
            <a:extLst>
              <a:ext uri="{FF2B5EF4-FFF2-40B4-BE49-F238E27FC236}">
                <a16:creationId xmlns:a16="http://schemas.microsoft.com/office/drawing/2014/main" id="{430D2742-BA52-0B8E-5F9E-387033E3999C}"/>
              </a:ext>
            </a:extLst>
          </p:cNvPr>
          <p:cNvSpPr/>
          <p:nvPr/>
        </p:nvSpPr>
        <p:spPr>
          <a:xfrm>
            <a:off x="7347270" y="2676665"/>
            <a:ext cx="266008" cy="266007"/>
          </a:xfrm>
          <a:prstGeom prst="diamon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161" name="Diamond 160">
            <a:extLst>
              <a:ext uri="{FF2B5EF4-FFF2-40B4-BE49-F238E27FC236}">
                <a16:creationId xmlns:a16="http://schemas.microsoft.com/office/drawing/2014/main" id="{FA87ED7A-D661-E27A-FF48-42452CEE408B}"/>
              </a:ext>
            </a:extLst>
          </p:cNvPr>
          <p:cNvSpPr/>
          <p:nvPr/>
        </p:nvSpPr>
        <p:spPr>
          <a:xfrm>
            <a:off x="8455042" y="2675907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85DF244-36CB-7BC5-C2CA-5BA85FF16424}"/>
              </a:ext>
            </a:extLst>
          </p:cNvPr>
          <p:cNvSpPr txBox="1"/>
          <p:nvPr/>
        </p:nvSpPr>
        <p:spPr>
          <a:xfrm>
            <a:off x="8328208" y="3522126"/>
            <a:ext cx="821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/>
              <a:t>Toggle On </a:t>
            </a:r>
            <a:br>
              <a:rPr lang="en-AU" sz="800"/>
            </a:br>
            <a:r>
              <a:rPr lang="en-AU" sz="800"/>
              <a:t>New Func.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D780CA8E-0C9C-78D3-2611-985E9D8427E5}"/>
              </a:ext>
            </a:extLst>
          </p:cNvPr>
          <p:cNvSpPr/>
          <p:nvPr/>
        </p:nvSpPr>
        <p:spPr>
          <a:xfrm>
            <a:off x="5667136" y="2669834"/>
            <a:ext cx="266008" cy="266007"/>
          </a:xfrm>
          <a:prstGeom prst="diamond">
            <a:avLst/>
          </a:prstGeom>
          <a:solidFill>
            <a:srgbClr val="A3519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AU" sz="80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F8890BE4-D465-D7F5-E171-FBE54438D00D}"/>
              </a:ext>
            </a:extLst>
          </p:cNvPr>
          <p:cNvSpPr/>
          <p:nvPr/>
        </p:nvSpPr>
        <p:spPr>
          <a:xfrm>
            <a:off x="4466416" y="622419"/>
            <a:ext cx="5629953" cy="4664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080B4AA0-7F33-5585-BB15-2783D921FA5D}"/>
              </a:ext>
            </a:extLst>
          </p:cNvPr>
          <p:cNvSpPr/>
          <p:nvPr/>
        </p:nvSpPr>
        <p:spPr>
          <a:xfrm>
            <a:off x="9802990" y="863579"/>
            <a:ext cx="632586" cy="578122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AU" sz="1000" b="1"/>
              <a:t>Go Live</a:t>
            </a:r>
          </a:p>
        </p:txBody>
      </p:sp>
      <p:sp>
        <p:nvSpPr>
          <p:cNvPr id="152" name="Diamond 151">
            <a:extLst>
              <a:ext uri="{FF2B5EF4-FFF2-40B4-BE49-F238E27FC236}">
                <a16:creationId xmlns:a16="http://schemas.microsoft.com/office/drawing/2014/main" id="{14A17D2C-737C-8875-DF82-62461F7AF9D2}"/>
              </a:ext>
            </a:extLst>
          </p:cNvPr>
          <p:cNvSpPr/>
          <p:nvPr/>
        </p:nvSpPr>
        <p:spPr>
          <a:xfrm>
            <a:off x="9980951" y="5595596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chemeClr val="accent3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B73BE1B-557B-445D-787B-217B3C8A4E4E}"/>
              </a:ext>
            </a:extLst>
          </p:cNvPr>
          <p:cNvSpPr txBox="1"/>
          <p:nvPr/>
        </p:nvSpPr>
        <p:spPr>
          <a:xfrm>
            <a:off x="9598834" y="5834381"/>
            <a:ext cx="102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dirty="0"/>
              <a:t>Market Pulse &amp; Data Site Updated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EAF6B551-04E8-77AF-D2EC-B19DF6BB8B69}"/>
              </a:ext>
            </a:extLst>
          </p:cNvPr>
          <p:cNvSpPr/>
          <p:nvPr/>
        </p:nvSpPr>
        <p:spPr>
          <a:xfrm>
            <a:off x="9101688" y="2675907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252F75-9918-98AB-93E0-C0BE2AFD9AE5}"/>
              </a:ext>
            </a:extLst>
          </p:cNvPr>
          <p:cNvSpPr txBox="1"/>
          <p:nvPr/>
        </p:nvSpPr>
        <p:spPr>
          <a:xfrm>
            <a:off x="3629506" y="2938735"/>
            <a:ext cx="927812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AU" sz="800" dirty="0"/>
              <a:t>Procedure Published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F93944D-7DD6-08D8-A711-FA60A71A6547}"/>
              </a:ext>
            </a:extLst>
          </p:cNvPr>
          <p:cNvSpPr txBox="1"/>
          <p:nvPr/>
        </p:nvSpPr>
        <p:spPr>
          <a:xfrm>
            <a:off x="5243193" y="2945817"/>
            <a:ext cx="1215583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AU" sz="800" dirty="0"/>
              <a:t>IL Data </a:t>
            </a:r>
            <a:br>
              <a:rPr lang="en-AU" sz="800" dirty="0"/>
            </a:br>
            <a:r>
              <a:rPr lang="en-AU" sz="800" dirty="0"/>
              <a:t>Deadline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13B43CE-A4B6-BF92-3692-8DD2C58B8C71}"/>
              </a:ext>
            </a:extLst>
          </p:cNvPr>
          <p:cNvCxnSpPr>
            <a:cxnSpLocks/>
            <a:endCxn id="122" idx="2"/>
          </p:cNvCxnSpPr>
          <p:nvPr/>
        </p:nvCxnSpPr>
        <p:spPr>
          <a:xfrm flipH="1" flipV="1">
            <a:off x="5634823" y="2940902"/>
            <a:ext cx="41305" cy="11931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5644271E-9E48-F0B0-2653-B58089E9B1C3}"/>
              </a:ext>
            </a:extLst>
          </p:cNvPr>
          <p:cNvSpPr txBox="1"/>
          <p:nvPr/>
        </p:nvSpPr>
        <p:spPr>
          <a:xfrm>
            <a:off x="8837487" y="2943551"/>
            <a:ext cx="821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dirty="0"/>
              <a:t>Load Assoc. Assessment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C3EC4C7-566B-3656-2336-794D0D24A422}"/>
              </a:ext>
            </a:extLst>
          </p:cNvPr>
          <p:cNvSpPr txBox="1"/>
          <p:nvPr/>
        </p:nvSpPr>
        <p:spPr>
          <a:xfrm>
            <a:off x="5065570" y="4700893"/>
            <a:ext cx="927812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AU" sz="800" dirty="0"/>
              <a:t>Procedure Published</a:t>
            </a:r>
          </a:p>
        </p:txBody>
      </p:sp>
      <p:sp>
        <p:nvSpPr>
          <p:cNvPr id="163" name="Diamond 162">
            <a:extLst>
              <a:ext uri="{FF2B5EF4-FFF2-40B4-BE49-F238E27FC236}">
                <a16:creationId xmlns:a16="http://schemas.microsoft.com/office/drawing/2014/main" id="{D52E9297-9CB3-A5CC-BA71-918A915B9547}"/>
              </a:ext>
            </a:extLst>
          </p:cNvPr>
          <p:cNvSpPr/>
          <p:nvPr/>
        </p:nvSpPr>
        <p:spPr>
          <a:xfrm>
            <a:off x="5398483" y="4440904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chemeClr val="accent3"/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FE2F9E5-6F2F-4491-184A-C88A1A2F58FF}"/>
              </a:ext>
            </a:extLst>
          </p:cNvPr>
          <p:cNvSpPr txBox="1"/>
          <p:nvPr/>
        </p:nvSpPr>
        <p:spPr>
          <a:xfrm>
            <a:off x="7427526" y="5223144"/>
            <a:ext cx="927812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AU" sz="800" dirty="0"/>
              <a:t>Procedure Published</a:t>
            </a:r>
          </a:p>
        </p:txBody>
      </p:sp>
      <p:sp>
        <p:nvSpPr>
          <p:cNvPr id="165" name="Diamond 164">
            <a:extLst>
              <a:ext uri="{FF2B5EF4-FFF2-40B4-BE49-F238E27FC236}">
                <a16:creationId xmlns:a16="http://schemas.microsoft.com/office/drawing/2014/main" id="{0F090BF2-F6E9-232D-290B-5084EBF1358A}"/>
              </a:ext>
            </a:extLst>
          </p:cNvPr>
          <p:cNvSpPr/>
          <p:nvPr/>
        </p:nvSpPr>
        <p:spPr>
          <a:xfrm>
            <a:off x="7760439" y="4963155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chemeClr val="accent3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6E97B0E-1776-D4C5-7DE2-24526F6A1B6F}"/>
              </a:ext>
            </a:extLst>
          </p:cNvPr>
          <p:cNvSpPr txBox="1"/>
          <p:nvPr/>
        </p:nvSpPr>
        <p:spPr>
          <a:xfrm>
            <a:off x="8209381" y="4680371"/>
            <a:ext cx="927812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AU" sz="800" dirty="0"/>
              <a:t>Equipment &amp; SS Outage Facility Lists</a:t>
            </a:r>
          </a:p>
        </p:txBody>
      </p:sp>
      <p:sp>
        <p:nvSpPr>
          <p:cNvPr id="167" name="Diamond 166">
            <a:extLst>
              <a:ext uri="{FF2B5EF4-FFF2-40B4-BE49-F238E27FC236}">
                <a16:creationId xmlns:a16="http://schemas.microsoft.com/office/drawing/2014/main" id="{E6E92739-C96E-8044-37CA-5013C08C12C0}"/>
              </a:ext>
            </a:extLst>
          </p:cNvPr>
          <p:cNvSpPr/>
          <p:nvPr/>
        </p:nvSpPr>
        <p:spPr>
          <a:xfrm>
            <a:off x="8523244" y="4420382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chemeClr val="accent3"/>
              </a:solidFill>
            </a:endParaRPr>
          </a:p>
        </p:txBody>
      </p:sp>
      <p:sp>
        <p:nvSpPr>
          <p:cNvPr id="180" name="Diamond 179">
            <a:extLst>
              <a:ext uri="{FF2B5EF4-FFF2-40B4-BE49-F238E27FC236}">
                <a16:creationId xmlns:a16="http://schemas.microsoft.com/office/drawing/2014/main" id="{EE5A6720-B5C9-58ED-D85D-1077870C2123}"/>
              </a:ext>
            </a:extLst>
          </p:cNvPr>
          <p:cNvSpPr/>
          <p:nvPr/>
        </p:nvSpPr>
        <p:spPr>
          <a:xfrm>
            <a:off x="8852668" y="1506039"/>
            <a:ext cx="266008" cy="266007"/>
          </a:xfrm>
          <a:prstGeom prst="diamond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rgbClr val="BA7DB4"/>
              </a:solidFill>
            </a:endParaRPr>
          </a:p>
        </p:txBody>
      </p:sp>
      <p:sp>
        <p:nvSpPr>
          <p:cNvPr id="181" name="Diamond 180">
            <a:extLst>
              <a:ext uri="{FF2B5EF4-FFF2-40B4-BE49-F238E27FC236}">
                <a16:creationId xmlns:a16="http://schemas.microsoft.com/office/drawing/2014/main" id="{77C7C792-04DA-022E-4DF5-22197F586634}"/>
              </a:ext>
            </a:extLst>
          </p:cNvPr>
          <p:cNvSpPr/>
          <p:nvPr/>
        </p:nvSpPr>
        <p:spPr>
          <a:xfrm>
            <a:off x="3123015" y="5572248"/>
            <a:ext cx="266008" cy="266007"/>
          </a:xfrm>
          <a:prstGeom prst="diamond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>
              <a:solidFill>
                <a:schemeClr val="accent3"/>
              </a:solidFill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70C5BEBF-A3CC-2EA3-8BBC-A97080BDAB50}"/>
              </a:ext>
            </a:extLst>
          </p:cNvPr>
          <p:cNvSpPr txBox="1"/>
          <p:nvPr/>
        </p:nvSpPr>
        <p:spPr>
          <a:xfrm>
            <a:off x="2740898" y="5811033"/>
            <a:ext cx="102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dirty="0"/>
              <a:t>Draft Transition Schedule Published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6696D-E57D-1A08-8AC3-484EBEDCF5C0}"/>
              </a:ext>
            </a:extLst>
          </p:cNvPr>
          <p:cNvSpPr txBox="1"/>
          <p:nvPr/>
        </p:nvSpPr>
        <p:spPr>
          <a:xfrm>
            <a:off x="9634809" y="2346314"/>
            <a:ext cx="981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dirty="0"/>
              <a:t>First ‘new’ Prudential calc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89409-840E-53F8-2E4F-28C9A6CA5406}"/>
              </a:ext>
            </a:extLst>
          </p:cNvPr>
          <p:cNvSpPr txBox="1"/>
          <p:nvPr/>
        </p:nvSpPr>
        <p:spPr>
          <a:xfrm>
            <a:off x="9697339" y="2955322"/>
            <a:ext cx="821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dirty="0"/>
              <a:t>API </a:t>
            </a:r>
            <a:br>
              <a:rPr lang="en-AU" sz="800" dirty="0"/>
            </a:br>
            <a:r>
              <a:rPr lang="en-AU" sz="800" dirty="0"/>
              <a:t>Transition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EE1BC8-0FFC-D7F7-3CFF-A7EA4E56C343}"/>
              </a:ext>
            </a:extLst>
          </p:cNvPr>
          <p:cNvSpPr txBox="1"/>
          <p:nvPr/>
        </p:nvSpPr>
        <p:spPr>
          <a:xfrm>
            <a:off x="9837652" y="4675578"/>
            <a:ext cx="821310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AU" sz="800" dirty="0"/>
              <a:t>NO Data Conversion</a:t>
            </a:r>
          </a:p>
        </p:txBody>
      </p:sp>
    </p:spTree>
    <p:extLst>
      <p:ext uri="{BB962C8B-B14F-4D97-AF65-F5344CB8AC3E}">
        <p14:creationId xmlns:p14="http://schemas.microsoft.com/office/powerpoint/2010/main" val="1561285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EMO">
      <a:dk1>
        <a:srgbClr val="424242"/>
      </a:dk1>
      <a:lt1>
        <a:srgbClr val="FFFFFF"/>
      </a:lt1>
      <a:dk2>
        <a:srgbClr val="3C1053"/>
      </a:dk2>
      <a:lt2>
        <a:srgbClr val="EEEEF0"/>
      </a:lt2>
      <a:accent1>
        <a:srgbClr val="6B3077"/>
      </a:accent1>
      <a:accent2>
        <a:srgbClr val="A3519B"/>
      </a:accent2>
      <a:accent3>
        <a:srgbClr val="9B2241"/>
      </a:accent3>
      <a:accent4>
        <a:srgbClr val="FDD26E"/>
      </a:accent4>
      <a:accent5>
        <a:srgbClr val="A1D883"/>
      </a:accent5>
      <a:accent6>
        <a:srgbClr val="40C1AC"/>
      </a:accent6>
      <a:hlink>
        <a:srgbClr val="606EB2"/>
      </a:hlink>
      <a:folHlink>
        <a:srgbClr val="A3DB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MO_PPT_Template_10.02.2022.potx" id="{A2D28A59-3514-4993-BD8A-AAA4E746753A}" vid="{3CD458B7-ACF2-4D30-BD61-33AF922B40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DSElement xmlns="94dbd4dc-2334-474f-bab0-9c7b0adfe29e" xsi:nil="true"/>
    <Notes xmlns="94dbd4dc-2334-474f-bab0-9c7b0adfe29e" xsi:nil="true"/>
    <SharedWithUsers xmlns="be8c55cb-0923-4ab3-a8d8-3793da0bc410">
      <UserInfo>
        <DisplayName>Mike Reid</DisplayName>
        <AccountId>847</AccountId>
        <AccountType/>
      </UserInfo>
      <UserInfo>
        <DisplayName>Mike Hales</DisplayName>
        <AccountId>26</AccountId>
        <AccountType/>
      </UserInfo>
      <UserInfo>
        <DisplayName>Jason King</DisplayName>
        <AccountId>6039</AccountId>
        <AccountType/>
      </UserInfo>
      <UserInfo>
        <DisplayName>Yevette Gillespie</DisplayName>
        <AccountId>5089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F9DF12D44E14479FC9273A4A00F858" ma:contentTypeVersion="15" ma:contentTypeDescription="Create a new document." ma:contentTypeScope="" ma:versionID="2997003fd1a4bc325f965dbb3140cef9">
  <xsd:schema xmlns:xsd="http://www.w3.org/2001/XMLSchema" xmlns:xs="http://www.w3.org/2001/XMLSchema" xmlns:p="http://schemas.microsoft.com/office/2006/metadata/properties" xmlns:ns2="94dbd4dc-2334-474f-bab0-9c7b0adfe29e" xmlns:ns3="be8c55cb-0923-4ab3-a8d8-3793da0bc410" targetNamespace="http://schemas.microsoft.com/office/2006/metadata/properties" ma:root="true" ma:fieldsID="edaae8793756df955845ab9d453d737d" ns2:_="" ns3:_="">
    <xsd:import namespace="94dbd4dc-2334-474f-bab0-9c7b0adfe29e"/>
    <xsd:import namespace="be8c55cb-0923-4ab3-a8d8-3793da0bc4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Notes" minOccurs="0"/>
                <xsd:element ref="ns2:MediaServiceObjectDetectorVersions" minOccurs="0"/>
                <xsd:element ref="ns2:PDSEle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bd4dc-2334-474f-bab0-9c7b0adfe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Notes" ma:index="20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PDSElement" ma:index="22" nillable="true" ma:displayName="Corresponding PDS Element" ma:format="Dropdown" ma:internalName="PDSElemen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c55cb-0923-4ab3-a8d8-3793da0bc41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E77B95-0654-4AAC-A6DC-3704C6B302D2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5d1a2284-45bc-4927-a9f9-e51f9f17c21a"/>
    <ds:schemaRef ds:uri="http://schemas.microsoft.com/office/2006/documentManagement/types"/>
    <ds:schemaRef ds:uri="30d9f3aa-8f73-4fc1-9941-788648c2898b"/>
    <ds:schemaRef ds:uri="http://www.w3.org/XML/1998/namespace"/>
    <ds:schemaRef ds:uri="http://purl.org/dc/dcmitype/"/>
    <ds:schemaRef ds:uri="94dbd4dc-2334-474f-bab0-9c7b0adfe29e"/>
    <ds:schemaRef ds:uri="be8c55cb-0923-4ab3-a8d8-3793da0bc410"/>
  </ds:schemaRefs>
</ds:datastoreItem>
</file>

<file path=customXml/itemProps2.xml><?xml version="1.0" encoding="utf-8"?>
<ds:datastoreItem xmlns:ds="http://schemas.openxmlformats.org/officeDocument/2006/customXml" ds:itemID="{5EAE1D37-81E9-44F2-BC6D-AAEFD581B5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4014F4-38F1-452E-8F67-55E2ADAAA9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dbd4dc-2334-474f-bab0-9c7b0adfe29e"/>
    <ds:schemaRef ds:uri="be8c55cb-0923-4ab3-a8d8-3793da0bc4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AEMO_PPT_Template_10.02.2022</Template>
  <TotalTime>15</TotalTime>
  <Words>386</Words>
  <Application>Microsoft Office PowerPoint</Application>
  <PresentationFormat>Widescreen</PresentationFormat>
  <Paragraphs>145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Cutover Plan|WEM Reform Cutover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Testing and Transition Strategy</dc:title>
  <dc:creator>Mike Reid</dc:creator>
  <cp:lastModifiedBy>Jenella Downing</cp:lastModifiedBy>
  <cp:revision>6</cp:revision>
  <cp:lastPrinted>2023-04-12T22:42:54Z</cp:lastPrinted>
  <dcterms:created xsi:type="dcterms:W3CDTF">2022-12-14T02:11:56Z</dcterms:created>
  <dcterms:modified xsi:type="dcterms:W3CDTF">2023-08-11T01:50:19Z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0x01010036F9DF12D44E14479FC9273A4A00F858</vt:lpwstr>
  </property>
  <property fmtid="{D5CDD505-2E9C-101B-9397-08002B2CF9AE}" pid="3" name="TaxKeyword">
    <vt:lpwstr/>
  </property>
  <property fmtid="{D5CDD505-2E9C-101B-9397-08002B2CF9AE}" pid="4" name="AEMO Communication Document Type1">
    <vt:lpwstr/>
  </property>
  <property fmtid="{D5CDD505-2E9C-101B-9397-08002B2CF9AE}" pid="5" name="MSIP_Label_c1941c47-a837-430d-8559-fd118a72769e_Enabled">
    <vt:lpwstr>true</vt:lpwstr>
  </property>
  <property fmtid="{D5CDD505-2E9C-101B-9397-08002B2CF9AE}" pid="6" name="MSIP_Label_c1941c47-a837-430d-8559-fd118a72769e_SetDate">
    <vt:lpwstr>2022-12-14T02:11:56Z</vt:lpwstr>
  </property>
  <property fmtid="{D5CDD505-2E9C-101B-9397-08002B2CF9AE}" pid="7" name="MSIP_Label_c1941c47-a837-430d-8559-fd118a72769e_Method">
    <vt:lpwstr>Standard</vt:lpwstr>
  </property>
  <property fmtid="{D5CDD505-2E9C-101B-9397-08002B2CF9AE}" pid="8" name="MSIP_Label_c1941c47-a837-430d-8559-fd118a72769e_Name">
    <vt:lpwstr>Internal</vt:lpwstr>
  </property>
  <property fmtid="{D5CDD505-2E9C-101B-9397-08002B2CF9AE}" pid="9" name="MSIP_Label_c1941c47-a837-430d-8559-fd118a72769e_SiteId">
    <vt:lpwstr>320c999e-3876-4ad0-b401-d241068e9e60</vt:lpwstr>
  </property>
  <property fmtid="{D5CDD505-2E9C-101B-9397-08002B2CF9AE}" pid="10" name="MSIP_Label_c1941c47-a837-430d-8559-fd118a72769e_ActionId">
    <vt:lpwstr>e10804e9-73c3-41af-ba59-ba8eb37ff1d7</vt:lpwstr>
  </property>
  <property fmtid="{D5CDD505-2E9C-101B-9397-08002B2CF9AE}" pid="11" name="MSIP_Label_c1941c47-a837-430d-8559-fd118a72769e_ContentBits">
    <vt:lpwstr>0</vt:lpwstr>
  </property>
  <property fmtid="{D5CDD505-2E9C-101B-9397-08002B2CF9AE}" pid="12" name="MediaServiceImageTags">
    <vt:lpwstr/>
  </property>
  <property fmtid="{D5CDD505-2E9C-101B-9397-08002B2CF9AE}" pid="13" name="SharedWithUsers">
    <vt:lpwstr>847;#Mike Reid;#26;#Mike Hales;#6039;#Jason King;#5089;#Yevette Gillespie</vt:lpwstr>
  </property>
</Properties>
</file>