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43"/>
  </p:notesMasterIdLst>
  <p:sldIdLst>
    <p:sldId id="257" r:id="rId6"/>
    <p:sldId id="1501" r:id="rId7"/>
    <p:sldId id="3867" r:id="rId8"/>
    <p:sldId id="1466" r:id="rId9"/>
    <p:sldId id="1502" r:id="rId10"/>
    <p:sldId id="3871" r:id="rId11"/>
    <p:sldId id="2146847033" r:id="rId12"/>
    <p:sldId id="4030" r:id="rId13"/>
    <p:sldId id="2146847035" r:id="rId14"/>
    <p:sldId id="2146847036" r:id="rId15"/>
    <p:sldId id="2146847049" r:id="rId16"/>
    <p:sldId id="2146847059" r:id="rId17"/>
    <p:sldId id="2146847054" r:id="rId18"/>
    <p:sldId id="2146847050" r:id="rId19"/>
    <p:sldId id="2146847061" r:id="rId20"/>
    <p:sldId id="2146847060" r:id="rId21"/>
    <p:sldId id="2146847051" r:id="rId22"/>
    <p:sldId id="2146847037" r:id="rId23"/>
    <p:sldId id="2146847038" r:id="rId24"/>
    <p:sldId id="2146847039" r:id="rId25"/>
    <p:sldId id="2146847042" r:id="rId26"/>
    <p:sldId id="2146847041" r:id="rId27"/>
    <p:sldId id="1518" r:id="rId28"/>
    <p:sldId id="3868" r:id="rId29"/>
    <p:sldId id="2146847052" r:id="rId30"/>
    <p:sldId id="2146847053" r:id="rId31"/>
    <p:sldId id="2146847045" r:id="rId32"/>
    <p:sldId id="2146847025" r:id="rId33"/>
    <p:sldId id="2146847048" r:id="rId34"/>
    <p:sldId id="1539" r:id="rId35"/>
    <p:sldId id="1552" r:id="rId36"/>
    <p:sldId id="1551" r:id="rId37"/>
    <p:sldId id="1550" r:id="rId38"/>
    <p:sldId id="2146847057" r:id="rId39"/>
    <p:sldId id="2146847055" r:id="rId40"/>
    <p:sldId id="2146847056" r:id="rId41"/>
    <p:sldId id="214684704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3867"/>
            <p14:sldId id="1466"/>
          </p14:sldIdLst>
        </p14:section>
        <p14:section name="Program Status Update" id="{A824D464-18FC-4756-8E6A-B69E7ECF6DF6}">
          <p14:sldIdLst>
            <p14:sldId id="1502"/>
            <p14:sldId id="3871"/>
            <p14:sldId id="2146847033"/>
            <p14:sldId id="4030"/>
            <p14:sldId id="2146847035"/>
            <p14:sldId id="2146847036"/>
            <p14:sldId id="2146847049"/>
            <p14:sldId id="2146847059"/>
            <p14:sldId id="2146847054"/>
            <p14:sldId id="2146847050"/>
            <p14:sldId id="2146847061"/>
            <p14:sldId id="2146847060"/>
            <p14:sldId id="2146847051"/>
            <p14:sldId id="2146847037"/>
            <p14:sldId id="2146847038"/>
            <p14:sldId id="2146847039"/>
            <p14:sldId id="2146847042"/>
            <p14:sldId id="2146847041"/>
            <p14:sldId id="1518"/>
            <p14:sldId id="3868"/>
            <p14:sldId id="2146847052"/>
            <p14:sldId id="2146847053"/>
            <p14:sldId id="2146847045"/>
            <p14:sldId id="2146847025"/>
            <p14:sldId id="2146847048"/>
            <p14:sldId id="1539"/>
            <p14:sldId id="1552"/>
            <p14:sldId id="1551"/>
            <p14:sldId id="1550"/>
            <p14:sldId id="2146847057"/>
            <p14:sldId id="2146847055"/>
            <p14:sldId id="2146847056"/>
            <p14:sldId id="21468470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tte Kelly" initials="AK" lastIdx="8" clrIdx="0">
    <p:extLst>
      <p:ext uri="{19B8F6BF-5375-455C-9EA6-DF929625EA0E}">
        <p15:presenceInfo xmlns:p15="http://schemas.microsoft.com/office/powerpoint/2012/main" userId="S-1-5-21-256186967-1468483519-2110688028-48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11" name="Greg Minney" initials="GM" lastIdx="5" clrIdx="10">
    <p:extLst>
      <p:ext uri="{19B8F6BF-5375-455C-9EA6-DF929625EA0E}">
        <p15:presenceInfo xmlns:p15="http://schemas.microsoft.com/office/powerpoint/2012/main" userId="S::Greg.Minney@aemo.com.au::e657595f-f519-43ef-a5ac-dcb6c666504e"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13" name="Carol Bosnjak" initials="CB" lastIdx="1" clrIdx="12">
    <p:extLst>
      <p:ext uri="{19B8F6BF-5375-455C-9EA6-DF929625EA0E}">
        <p15:presenceInfo xmlns:p15="http://schemas.microsoft.com/office/powerpoint/2012/main" userId="S::Carol.Bosnjak@aemo.com.au::600c1e65-3783-49a7-928f-fac047940c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20918"/>
    <a:srgbClr val="E8E8E8"/>
    <a:srgbClr val="CCCCCC"/>
    <a:srgbClr val="EDCAF2"/>
    <a:srgbClr val="009A00"/>
    <a:srgbClr val="134555"/>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15A94F-D68B-4FAC-ABCC-0D584A9D9001}" v="978" dt="2021-08-25T22:41:20.031"/>
    <p1510:client id="{98CFA641-4302-4D90-85A3-CF855F60C4F4}" v="1192" dt="2021-08-25T22:47:22.721"/>
    <p1510:client id="{AC2AFEEF-BE3D-B26D-101C-C004395837E4}" v="6" dt="2021-08-25T22:37:34.799"/>
    <p1510:client id="{B28C4AB9-6E7C-4886-B26D-4CCAC1ADFB0C}" v="3808" dt="2021-08-26T10:48:56.441"/>
    <p1510:client id="{E6233F9A-CCBF-4DB2-8E51-54FD585BAF62}" vWet="2" dt="2021-08-24T22:20:11.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26/08/2021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6</a:t>
            </a:fld>
            <a:endParaRPr lang="en-AU"/>
          </a:p>
        </p:txBody>
      </p:sp>
    </p:spTree>
    <p:extLst>
      <p:ext uri="{BB962C8B-B14F-4D97-AF65-F5344CB8AC3E}">
        <p14:creationId xmlns:p14="http://schemas.microsoft.com/office/powerpoint/2010/main" val="17696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3067347-FF0A-464F-9143-9D86E059E3F8}" type="slidenum">
              <a:rPr lang="en-AU" smtClean="0"/>
              <a:t>7</a:t>
            </a:fld>
            <a:endParaRPr lang="en-AU"/>
          </a:p>
        </p:txBody>
      </p:sp>
    </p:spTree>
    <p:extLst>
      <p:ext uri="{BB962C8B-B14F-4D97-AF65-F5344CB8AC3E}">
        <p14:creationId xmlns:p14="http://schemas.microsoft.com/office/powerpoint/2010/main" val="2944856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3067347-FF0A-464F-9143-9D86E059E3F8}" type="slidenum">
              <a:rPr lang="en-AU" smtClean="0"/>
              <a:t>8</a:t>
            </a:fld>
            <a:endParaRPr lang="en-AU"/>
          </a:p>
        </p:txBody>
      </p:sp>
    </p:spTree>
    <p:extLst>
      <p:ext uri="{BB962C8B-B14F-4D97-AF65-F5344CB8AC3E}">
        <p14:creationId xmlns:p14="http://schemas.microsoft.com/office/powerpoint/2010/main" val="3440418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24</a:t>
            </a:fld>
            <a:endParaRPr lang="en-AU"/>
          </a:p>
        </p:txBody>
      </p:sp>
    </p:spTree>
    <p:extLst>
      <p:ext uri="{BB962C8B-B14F-4D97-AF65-F5344CB8AC3E}">
        <p14:creationId xmlns:p14="http://schemas.microsoft.com/office/powerpoint/2010/main" val="3234530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63AB8F0B-E57C-4B69-B2F1-BD7A46316893}" type="slidenum">
              <a:rPr lang="en-AU" smtClean="0"/>
              <a:t>25</a:t>
            </a:fld>
            <a:endParaRPr lang="en-AU"/>
          </a:p>
        </p:txBody>
      </p:sp>
    </p:spTree>
    <p:extLst>
      <p:ext uri="{BB962C8B-B14F-4D97-AF65-F5344CB8AC3E}">
        <p14:creationId xmlns:p14="http://schemas.microsoft.com/office/powerpoint/2010/main" val="1353902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3067347-FF0A-464F-9143-9D86E059E3F8}" type="slidenum">
              <a:rPr lang="en-AU" smtClean="0"/>
              <a:t>28</a:t>
            </a:fld>
            <a:endParaRPr lang="en-AU"/>
          </a:p>
        </p:txBody>
      </p:sp>
    </p:spTree>
    <p:extLst>
      <p:ext uri="{BB962C8B-B14F-4D97-AF65-F5344CB8AC3E}">
        <p14:creationId xmlns:p14="http://schemas.microsoft.com/office/powerpoint/2010/main" val="800316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26/08/2021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26/08/2021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26/08/2021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26/08/2021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26/08/2021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26/08/2021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26/08/2021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26/08/2021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26/08/2021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26/08/2021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26/08/2021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hyperlink" Target="https://prod.practitest.com/external_dashboards/22665-0799d09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fontScale="90000"/>
          </a:bodyPr>
          <a:lstStyle/>
          <a:p>
            <a:r>
              <a:rPr lang="en-AU"/>
              <a:t>5MS &amp; GS Program Consultative Forum 5MS Start Notice Update </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Thursday, 26 August 2021</a:t>
            </a:r>
          </a:p>
          <a:p>
            <a:r>
              <a:rPr lang="en-AU" sz="1900"/>
              <a:t>This meeting is recorded for the purpose of minute taking.</a:t>
            </a:r>
          </a:p>
          <a:p>
            <a:r>
              <a:rPr lang="en-AU" sz="19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p:txBody>
          <a:bodyPr/>
          <a:lstStyle/>
          <a:p>
            <a:r>
              <a:rPr lang="en-AU"/>
              <a:t>Risk 1: Essential Meter Capability</a:t>
            </a:r>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10</a:t>
            </a:fld>
            <a:endParaRPr lang="en-AU"/>
          </a:p>
        </p:txBody>
      </p:sp>
      <p:pic>
        <p:nvPicPr>
          <p:cNvPr id="8" name="Picture 7">
            <a:extLst>
              <a:ext uri="{FF2B5EF4-FFF2-40B4-BE49-F238E27FC236}">
                <a16:creationId xmlns:a16="http://schemas.microsoft.com/office/drawing/2014/main" id="{0F061341-8BE0-402B-AED9-54C84D5C7814}"/>
              </a:ext>
            </a:extLst>
          </p:cNvPr>
          <p:cNvPicPr>
            <a:picLocks noChangeAspect="1"/>
          </p:cNvPicPr>
          <p:nvPr/>
        </p:nvPicPr>
        <p:blipFill>
          <a:blip r:embed="rId2"/>
          <a:stretch>
            <a:fillRect/>
          </a:stretch>
        </p:blipFill>
        <p:spPr>
          <a:xfrm>
            <a:off x="345256" y="1836231"/>
            <a:ext cx="7593788" cy="4332506"/>
          </a:xfrm>
          <a:prstGeom prst="rect">
            <a:avLst/>
          </a:prstGeom>
        </p:spPr>
      </p:pic>
      <p:sp>
        <p:nvSpPr>
          <p:cNvPr id="12" name="TextBox 11">
            <a:extLst>
              <a:ext uri="{FF2B5EF4-FFF2-40B4-BE49-F238E27FC236}">
                <a16:creationId xmlns:a16="http://schemas.microsoft.com/office/drawing/2014/main" id="{17F12581-FC74-445A-9340-221C77C7DAF3}"/>
              </a:ext>
            </a:extLst>
          </p:cNvPr>
          <p:cNvSpPr txBox="1"/>
          <p:nvPr/>
        </p:nvSpPr>
        <p:spPr>
          <a:xfrm>
            <a:off x="8007409" y="2020921"/>
            <a:ext cx="3756699" cy="3985706"/>
          </a:xfrm>
          <a:prstGeom prst="rect">
            <a:avLst/>
          </a:prstGeom>
          <a:noFill/>
        </p:spPr>
        <p:txBody>
          <a:bodyPr wrap="square" lIns="91440" tIns="45720" rIns="91440" bIns="45720" anchor="t">
            <a:spAutoFit/>
          </a:bodyPr>
          <a:lstStyle/>
          <a:p>
            <a:r>
              <a:rPr lang="en-AU" sz="1100" b="1">
                <a:effectLst/>
                <a:ea typeface="Calibri" panose="020F0502020204030204" pitchFamily="34" charset="0"/>
                <a:cs typeface="Calibri"/>
              </a:rPr>
              <a:t>MP Status</a:t>
            </a:r>
          </a:p>
          <a:p>
            <a:r>
              <a:rPr lang="en-AU" sz="1100">
                <a:effectLst/>
                <a:ea typeface="Calibri" panose="020F0502020204030204" pitchFamily="34" charset="0"/>
                <a:cs typeface="Calibri"/>
              </a:rPr>
              <a:t>Overall, good MP progress being made over the past week for essential meters and Tranche 1 meters, with:</a:t>
            </a:r>
          </a:p>
          <a:p>
            <a:endParaRPr lang="en-AU" sz="1100">
              <a:effectLst/>
              <a:ea typeface="Calibri" panose="020F0502020204030204" pitchFamily="34" charset="0"/>
            </a:endParaRPr>
          </a:p>
          <a:p>
            <a:pPr marL="342900" lvl="0" indent="-342900">
              <a:buFont typeface="Symbol" panose="05050102010706020507" pitchFamily="18" charset="2"/>
              <a:buChar char=""/>
            </a:pPr>
            <a:r>
              <a:rPr lang="en-AU" sz="1100">
                <a:effectLst/>
                <a:ea typeface="Times New Roman" panose="02020603050405020304" pitchFamily="18" charset="0"/>
                <a:cs typeface="Calibri"/>
              </a:rPr>
              <a:t>574 (~13%) more </a:t>
            </a:r>
            <a:r>
              <a:rPr lang="en-AU" sz="1100">
                <a:solidFill>
                  <a:srgbClr val="FF0000"/>
                </a:solidFill>
                <a:effectLst/>
                <a:ea typeface="Times New Roman" panose="02020603050405020304" pitchFamily="18" charset="0"/>
                <a:cs typeface="Calibri"/>
              </a:rPr>
              <a:t>essential </a:t>
            </a:r>
            <a:r>
              <a:rPr lang="en-AU" sz="1100">
                <a:effectLst/>
                <a:ea typeface="Times New Roman" panose="02020603050405020304" pitchFamily="18" charset="0"/>
                <a:cs typeface="Calibri"/>
              </a:rPr>
              <a:t>meters being reported as being 5min capable</a:t>
            </a:r>
            <a:endParaRPr lang="en-AU" sz="1100">
              <a:effectLst/>
              <a:ea typeface="Calibri" panose="020F0502020204030204" pitchFamily="34" charset="0"/>
              <a:cs typeface="Calibri"/>
            </a:endParaRPr>
          </a:p>
          <a:p>
            <a:pPr marL="342900" lvl="0" indent="-342900">
              <a:buFont typeface="Symbol" panose="05050102010706020507" pitchFamily="18" charset="2"/>
              <a:buChar char=""/>
            </a:pPr>
            <a:r>
              <a:rPr lang="en-AU" sz="1100">
                <a:effectLst/>
                <a:ea typeface="Times New Roman" panose="02020603050405020304" pitchFamily="18" charset="0"/>
                <a:cs typeface="Calibri"/>
              </a:rPr>
              <a:t>1,420 (~9%) more </a:t>
            </a:r>
            <a:r>
              <a:rPr lang="en-AU" sz="1100">
                <a:solidFill>
                  <a:srgbClr val="FF0000"/>
                </a:solidFill>
                <a:effectLst/>
                <a:ea typeface="Times New Roman" panose="02020603050405020304" pitchFamily="18" charset="0"/>
                <a:cs typeface="Calibri"/>
              </a:rPr>
              <a:t>non-essential </a:t>
            </a:r>
            <a:r>
              <a:rPr lang="en-AU" sz="1100">
                <a:effectLst/>
                <a:ea typeface="Times New Roman" panose="02020603050405020304" pitchFamily="18" charset="0"/>
                <a:cs typeface="Calibri"/>
              </a:rPr>
              <a:t>meters being reported as being 5min capable</a:t>
            </a:r>
          </a:p>
          <a:p>
            <a:pPr marL="342900" lvl="0" indent="-342900">
              <a:buFont typeface="Symbol" panose="05050102010706020507" pitchFamily="18" charset="2"/>
              <a:buChar char=""/>
            </a:pPr>
            <a:endParaRPr lang="en-AU" sz="1100">
              <a:ea typeface="Calibri" panose="020F0502020204030204" pitchFamily="34" charset="0"/>
            </a:endParaRPr>
          </a:p>
          <a:p>
            <a:pPr lvl="0"/>
            <a:r>
              <a:rPr lang="en-AU" sz="1100">
                <a:effectLst/>
                <a:ea typeface="Calibri" panose="020F0502020204030204" pitchFamily="34" charset="0"/>
                <a:cs typeface="Calibri"/>
              </a:rPr>
              <a:t>TBC metering schedule needs to be finalised and monitored.</a:t>
            </a:r>
          </a:p>
          <a:p>
            <a:pPr lvl="0"/>
            <a:endParaRPr lang="en-AU" sz="1100">
              <a:ea typeface="Calibri" panose="020F0502020204030204" pitchFamily="34" charset="0"/>
            </a:endParaRPr>
          </a:p>
          <a:p>
            <a:pPr lvl="0"/>
            <a:r>
              <a:rPr lang="en-AU" sz="1100" b="1">
                <a:ea typeface="Calibri" panose="020F0502020204030204" pitchFamily="34" charset="0"/>
                <a:cs typeface="Calibri"/>
              </a:rPr>
              <a:t>MDP Status</a:t>
            </a:r>
            <a:endParaRPr lang="en-AU" sz="1100" b="1">
              <a:effectLst/>
              <a:ea typeface="Calibri" panose="020F0502020204030204" pitchFamily="34" charset="0"/>
              <a:cs typeface="Calibri"/>
            </a:endParaRPr>
          </a:p>
          <a:p>
            <a:pPr marL="171450" lvl="0" indent="-171450">
              <a:buFont typeface="Arial" panose="020B0604020202020204" pitchFamily="34" charset="0"/>
              <a:buChar char="•"/>
            </a:pPr>
            <a:r>
              <a:rPr lang="en-AU" sz="1100">
                <a:ea typeface="Calibri" panose="020F0502020204030204" pitchFamily="34" charset="0"/>
                <a:cs typeface="Calibri"/>
              </a:rPr>
              <a:t>5/6 MDPs scheduled to deliver essential metering data by end August</a:t>
            </a:r>
          </a:p>
          <a:p>
            <a:pPr marL="171450" lvl="0" indent="-171450">
              <a:buFont typeface="Arial" panose="020B0604020202020204" pitchFamily="34" charset="0"/>
              <a:buChar char="•"/>
            </a:pPr>
            <a:r>
              <a:rPr lang="en-AU" sz="1100">
                <a:effectLst/>
                <a:ea typeface="Calibri" panose="020F0502020204030204" pitchFamily="34" charset="0"/>
                <a:cs typeface="Calibri"/>
              </a:rPr>
              <a:t>3/6 MDPs have already delivered 5 minute data to AEMO</a:t>
            </a:r>
          </a:p>
          <a:p>
            <a:pPr marL="171450" lvl="0" indent="-171450">
              <a:buFont typeface="Arial" panose="020B0604020202020204" pitchFamily="34" charset="0"/>
              <a:buChar char="•"/>
            </a:pPr>
            <a:r>
              <a:rPr lang="en-AU" sz="1100">
                <a:ea typeface="Calibri" panose="020F0502020204030204" pitchFamily="34" charset="0"/>
                <a:cs typeface="Calibri"/>
              </a:rPr>
              <a:t>Key risk exists for MDPs delivering in September, successful delivery and suitable contingency plan is imperative</a:t>
            </a:r>
          </a:p>
          <a:p>
            <a:pPr lvl="0"/>
            <a:endParaRPr lang="en-AU" sz="1100">
              <a:effectLst/>
              <a:ea typeface="Calibri" panose="020F0502020204030204" pitchFamily="34" charset="0"/>
            </a:endParaRPr>
          </a:p>
          <a:p>
            <a:pPr lvl="0"/>
            <a:r>
              <a:rPr lang="en-AU" sz="1100" b="1">
                <a:ea typeface="Calibri" panose="020F0502020204030204" pitchFamily="34" charset="0"/>
                <a:cs typeface="Calibri"/>
              </a:rPr>
              <a:t>Assurance</a:t>
            </a:r>
            <a:endParaRPr lang="en-AU" sz="1100" b="1">
              <a:effectLst/>
              <a:ea typeface="Calibri" panose="020F0502020204030204" pitchFamily="34" charset="0"/>
              <a:cs typeface="Calibri"/>
            </a:endParaRPr>
          </a:p>
          <a:p>
            <a:pPr lvl="0"/>
            <a:r>
              <a:rPr lang="en-AU" sz="1100">
                <a:effectLst/>
                <a:ea typeface="Calibri" panose="020F0502020204030204" pitchFamily="34" charset="0"/>
                <a:cs typeface="Calibri"/>
              </a:rPr>
              <a:t>Explicit confirmation on readiness and contingency plans received from (as at COB 25/08):</a:t>
            </a:r>
          </a:p>
          <a:p>
            <a:pPr marL="171450" indent="-171450">
              <a:buFont typeface="Arial" panose="020B0604020202020204" pitchFamily="34" charset="0"/>
              <a:buChar char="•"/>
            </a:pPr>
            <a:r>
              <a:rPr lang="en-AU" sz="1100">
                <a:ea typeface="Calibri" panose="020F0502020204030204" pitchFamily="34" charset="0"/>
                <a:cs typeface="Calibri"/>
              </a:rPr>
              <a:t>6 </a:t>
            </a:r>
            <a:r>
              <a:rPr lang="en-AU" sz="1100">
                <a:effectLst/>
                <a:ea typeface="Calibri" panose="020F0502020204030204" pitchFamily="34" charset="0"/>
                <a:cs typeface="Calibri"/>
              </a:rPr>
              <a:t> Metering Providers out of </a:t>
            </a:r>
            <a:r>
              <a:rPr lang="en-AU" sz="1100">
                <a:ea typeface="Calibri" panose="020F0502020204030204" pitchFamily="34" charset="0"/>
                <a:cs typeface="Calibri"/>
              </a:rPr>
              <a:t>8 (5 already complete)</a:t>
            </a:r>
            <a:endParaRPr lang="en-AU" sz="1100">
              <a:effectLst/>
              <a:ea typeface="Calibri" panose="020F0502020204030204" pitchFamily="34" charset="0"/>
              <a:cs typeface="Calibri"/>
            </a:endParaRPr>
          </a:p>
          <a:p>
            <a:pPr marL="171450" indent="-171450">
              <a:buFont typeface="Arial" panose="020B0604020202020204" pitchFamily="34" charset="0"/>
              <a:buChar char="•"/>
            </a:pPr>
            <a:r>
              <a:rPr lang="en-AU" sz="1100">
                <a:ea typeface="Calibri" panose="020F0502020204030204" pitchFamily="34" charset="0"/>
                <a:cs typeface="Calibri"/>
              </a:rPr>
              <a:t>3 Metering Data Providers out of 6 </a:t>
            </a:r>
            <a:endParaRPr lang="en-AU" sz="1100">
              <a:effectLst/>
              <a:ea typeface="Calibri" panose="020F0502020204030204" pitchFamily="34" charset="0"/>
              <a:cs typeface="Calibri"/>
            </a:endParaRPr>
          </a:p>
        </p:txBody>
      </p:sp>
    </p:spTree>
    <p:extLst>
      <p:ext uri="{BB962C8B-B14F-4D97-AF65-F5344CB8AC3E}">
        <p14:creationId xmlns:p14="http://schemas.microsoft.com/office/powerpoint/2010/main" val="49648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p:txBody>
          <a:bodyPr/>
          <a:lstStyle/>
          <a:p>
            <a:r>
              <a:rPr lang="en-AU"/>
              <a:t>Risk 2: Industry end-to-end testing</a:t>
            </a:r>
          </a:p>
        </p:txBody>
      </p:sp>
      <p:sp>
        <p:nvSpPr>
          <p:cNvPr id="6" name="Content Placeholder 5">
            <a:extLst>
              <a:ext uri="{FF2B5EF4-FFF2-40B4-BE49-F238E27FC236}">
                <a16:creationId xmlns:a16="http://schemas.microsoft.com/office/drawing/2014/main" id="{5560CEE1-2440-41E9-814D-4C908B8D1C43}"/>
              </a:ext>
            </a:extLst>
          </p:cNvPr>
          <p:cNvSpPr>
            <a:spLocks noGrp="1"/>
          </p:cNvSpPr>
          <p:nvPr>
            <p:ph idx="1"/>
          </p:nvPr>
        </p:nvSpPr>
        <p:spPr>
          <a:xfrm>
            <a:off x="262092" y="1396878"/>
            <a:ext cx="11694382" cy="4895850"/>
          </a:xfrm>
        </p:spPr>
        <p:txBody>
          <a:bodyPr>
            <a:noAutofit/>
          </a:bodyPr>
          <a:lstStyle/>
          <a:p>
            <a:r>
              <a:rPr lang="en-AU" sz="1600"/>
              <a:t>Key issue identified at PCF of 19 August</a:t>
            </a:r>
          </a:p>
          <a:p>
            <a:pPr lvl="1"/>
            <a:endParaRPr lang="en-AU" sz="1600"/>
          </a:p>
          <a:p>
            <a:r>
              <a:rPr lang="en-AU" sz="1600"/>
              <a:t>Individually, 100% of participants have reported they are confident or very confident of being able to perform core functions from 1 October</a:t>
            </a:r>
          </a:p>
          <a:p>
            <a:endParaRPr lang="en-AU" sz="1600"/>
          </a:p>
          <a:p>
            <a:r>
              <a:rPr lang="en-AU" sz="1600"/>
              <a:t>However, some participants have indicated concern that testing through Market Trial is incomplete at the time of the Go/No-Go decision</a:t>
            </a:r>
          </a:p>
          <a:p>
            <a:endParaRPr lang="en-AU" sz="1600"/>
          </a:p>
          <a:p>
            <a:r>
              <a:rPr lang="en-AU" sz="1600"/>
              <a:t>Interpretation:</a:t>
            </a:r>
          </a:p>
          <a:p>
            <a:pPr lvl="1"/>
            <a:r>
              <a:rPr lang="en-AU" sz="1600"/>
              <a:t>Participants are confident in their own readiness</a:t>
            </a:r>
          </a:p>
          <a:p>
            <a:pPr lvl="1"/>
            <a:r>
              <a:rPr lang="en-AU" sz="1600"/>
              <a:t>Participants not necessarily confident of industry end-to-end readiness, as this has not been seen as proven through the Market Trial testing</a:t>
            </a:r>
          </a:p>
          <a:p>
            <a:endParaRPr lang="en-AU" sz="1600"/>
          </a:p>
          <a:p>
            <a:r>
              <a:rPr lang="en-AU" sz="1600"/>
              <a:t>In order to understand this risk and implications better, we examine:</a:t>
            </a:r>
          </a:p>
          <a:p>
            <a:pPr lvl="1"/>
            <a:r>
              <a:rPr lang="en-AU" sz="1600"/>
              <a:t>Market Trial test case status</a:t>
            </a:r>
          </a:p>
          <a:p>
            <a:pPr lvl="1"/>
            <a:r>
              <a:rPr lang="en-AU" sz="1600"/>
              <a:t>Market Trial Critical business functions (that relate to essential capability) test case status</a:t>
            </a:r>
          </a:p>
          <a:p>
            <a:pPr lvl="1"/>
            <a:r>
              <a:rPr lang="en-AU" sz="1600"/>
              <a:t>Market Trial Critical business functions status</a:t>
            </a:r>
          </a:p>
          <a:p>
            <a:pPr lvl="1"/>
            <a:r>
              <a:rPr lang="en-AU" sz="1600"/>
              <a:t>Defect status</a:t>
            </a:r>
          </a:p>
          <a:p>
            <a:pPr lvl="1"/>
            <a:r>
              <a:rPr lang="en-AU" sz="1600"/>
              <a:t>Proposed mitigation</a:t>
            </a:r>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11</a:t>
            </a:fld>
            <a:endParaRPr lang="en-AU"/>
          </a:p>
        </p:txBody>
      </p:sp>
    </p:spTree>
    <p:extLst>
      <p:ext uri="{BB962C8B-B14F-4D97-AF65-F5344CB8AC3E}">
        <p14:creationId xmlns:p14="http://schemas.microsoft.com/office/powerpoint/2010/main" val="118923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0135ABB-367E-43E3-98A5-C3FD3EB3131C}"/>
              </a:ext>
            </a:extLst>
          </p:cNvPr>
          <p:cNvSpPr>
            <a:spLocks noGrp="1"/>
          </p:cNvSpPr>
          <p:nvPr>
            <p:ph type="title"/>
          </p:nvPr>
        </p:nvSpPr>
        <p:spPr>
          <a:xfrm>
            <a:off x="235528" y="136525"/>
            <a:ext cx="11694380" cy="1189039"/>
          </a:xfrm>
        </p:spPr>
        <p:txBody>
          <a:bodyPr>
            <a:normAutofit fontScale="90000"/>
          </a:bodyPr>
          <a:lstStyle/>
          <a:p>
            <a:r>
              <a:rPr lang="en-AU"/>
              <a:t>Risk 2: Industry end-to-end testing</a:t>
            </a:r>
            <a:br>
              <a:rPr lang="en-AU"/>
            </a:br>
            <a:r>
              <a:rPr lang="en-AU"/>
              <a:t>Key Market Trial Business Functions Test Case Summary</a:t>
            </a:r>
            <a:endParaRPr lang="en-US"/>
          </a:p>
        </p:txBody>
      </p:sp>
      <p:sp>
        <p:nvSpPr>
          <p:cNvPr id="4" name="Slide Number Placeholder 3">
            <a:extLst>
              <a:ext uri="{FF2B5EF4-FFF2-40B4-BE49-F238E27FC236}">
                <a16:creationId xmlns:a16="http://schemas.microsoft.com/office/drawing/2014/main" id="{4B46ED40-0FDC-456D-B562-3044E3D2EEEB}"/>
              </a:ext>
            </a:extLst>
          </p:cNvPr>
          <p:cNvSpPr>
            <a:spLocks noGrp="1"/>
          </p:cNvSpPr>
          <p:nvPr>
            <p:ph type="sldNum" sz="quarter" idx="12"/>
          </p:nvPr>
        </p:nvSpPr>
        <p:spPr>
          <a:xfrm>
            <a:off x="11353800" y="6356350"/>
            <a:ext cx="576108" cy="365125"/>
          </a:xfrm>
        </p:spPr>
        <p:txBody>
          <a:bodyPr anchor="ctr">
            <a:normAutofit/>
          </a:bodyPr>
          <a:lstStyle/>
          <a:p>
            <a:pPr>
              <a:spcAft>
                <a:spcPts val="600"/>
              </a:spcAft>
            </a:pPr>
            <a:fld id="{4EC81F68-4976-451A-B2E9-79BCBD2F70CC}" type="slidenum">
              <a:rPr lang="en-AU" smtClean="0"/>
              <a:pPr>
                <a:spcAft>
                  <a:spcPts val="600"/>
                </a:spcAft>
              </a:pPr>
              <a:t>12</a:t>
            </a:fld>
            <a:endParaRPr lang="en-AU"/>
          </a:p>
        </p:txBody>
      </p:sp>
      <p:sp>
        <p:nvSpPr>
          <p:cNvPr id="3" name="Content Placeholder 2">
            <a:extLst>
              <a:ext uri="{FF2B5EF4-FFF2-40B4-BE49-F238E27FC236}">
                <a16:creationId xmlns:a16="http://schemas.microsoft.com/office/drawing/2014/main" id="{3F5A6107-7EF5-40F4-8FDE-E4C8F8CF4608}"/>
              </a:ext>
            </a:extLst>
          </p:cNvPr>
          <p:cNvSpPr>
            <a:spLocks noGrp="1"/>
          </p:cNvSpPr>
          <p:nvPr>
            <p:ph sz="half" idx="2"/>
          </p:nvPr>
        </p:nvSpPr>
        <p:spPr>
          <a:xfrm>
            <a:off x="6172200" y="1825625"/>
            <a:ext cx="5757708" cy="4895850"/>
          </a:xfrm>
        </p:spPr>
        <p:txBody>
          <a:bodyPr>
            <a:normAutofit lnSpcReduction="10000"/>
          </a:bodyPr>
          <a:lstStyle/>
          <a:p>
            <a:r>
              <a:rPr lang="en-AU" sz="1600">
                <a:solidFill>
                  <a:srgbClr val="000000"/>
                </a:solidFill>
              </a:rPr>
              <a:t>Current status sees some 46% of total scenarios are either completed or in progress. </a:t>
            </a:r>
          </a:p>
          <a:p>
            <a:endParaRPr lang="en-AU" sz="1600">
              <a:solidFill>
                <a:srgbClr val="000000"/>
              </a:solidFill>
            </a:endParaRPr>
          </a:p>
          <a:p>
            <a:r>
              <a:rPr lang="en-AU" sz="1600">
                <a:solidFill>
                  <a:srgbClr val="000000"/>
                </a:solidFill>
              </a:rPr>
              <a:t>Twofold Market Trial objective:</a:t>
            </a:r>
          </a:p>
          <a:p>
            <a:pPr lvl="1"/>
            <a:r>
              <a:rPr lang="en-AU" sz="1600">
                <a:solidFill>
                  <a:srgbClr val="000000"/>
                </a:solidFill>
              </a:rPr>
              <a:t>Demonstrate essential capability for bidding, metering and settlements in time for the go/no-go decision </a:t>
            </a:r>
          </a:p>
          <a:p>
            <a:pPr lvl="1"/>
            <a:r>
              <a:rPr lang="en-AU" sz="1600">
                <a:solidFill>
                  <a:srgbClr val="000000"/>
                </a:solidFill>
              </a:rPr>
              <a:t>Provide opportunity for participants to conduct (end-to-end, multi-participant) test scenarios that contributed to their own readiness, throughout the Market Trial period.</a:t>
            </a:r>
          </a:p>
          <a:p>
            <a:pPr lvl="1"/>
            <a:endParaRPr lang="en-AU" sz="1600">
              <a:solidFill>
                <a:srgbClr val="000000"/>
              </a:solidFill>
            </a:endParaRPr>
          </a:p>
          <a:p>
            <a:r>
              <a:rPr lang="en-AU" sz="1600">
                <a:solidFill>
                  <a:srgbClr val="000000"/>
                </a:solidFill>
              </a:rPr>
              <a:t>Focus for Go/No-Go decision is on objective 1 i.e. demonstrating the essential capability (i.e. the critical business functions).</a:t>
            </a:r>
          </a:p>
          <a:p>
            <a:pPr lvl="1"/>
            <a:r>
              <a:rPr lang="en-AU" sz="1600">
                <a:solidFill>
                  <a:srgbClr val="000000"/>
                </a:solidFill>
              </a:rPr>
              <a:t>Bidding Capability – for AEMO and Generators/MNSPs</a:t>
            </a:r>
          </a:p>
          <a:p>
            <a:pPr lvl="1"/>
            <a:r>
              <a:rPr lang="en-AU" sz="1600">
                <a:solidFill>
                  <a:srgbClr val="000000"/>
                </a:solidFill>
              </a:rPr>
              <a:t>Metering and Settlements – successful production of the Transition Week Preliminary and Final, and a 5m week Preliminary</a:t>
            </a:r>
          </a:p>
          <a:p>
            <a:pPr lvl="1"/>
            <a:endParaRPr lang="en-AU" sz="1600">
              <a:solidFill>
                <a:srgbClr val="000000"/>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AU" sz="1600" b="0" i="0" u="none" strike="noStrike" kern="1200" cap="none" spc="0" normalizeH="0" baseline="0" noProof="0">
                <a:ln>
                  <a:noFill/>
                </a:ln>
                <a:solidFill>
                  <a:srgbClr val="000000"/>
                </a:solidFill>
                <a:effectLst/>
                <a:uLnTx/>
                <a:uFillTx/>
                <a:ea typeface="+mn-ea"/>
                <a:cs typeface="+mn-cs"/>
              </a:rPr>
              <a:t>Significant number of test scenarios/cases identified, scheduled across a range of market functions, for objective 2. Sign-up and execution is voluntary.</a:t>
            </a:r>
          </a:p>
        </p:txBody>
      </p:sp>
      <p:sp>
        <p:nvSpPr>
          <p:cNvPr id="9" name="TextBox 8">
            <a:extLst>
              <a:ext uri="{FF2B5EF4-FFF2-40B4-BE49-F238E27FC236}">
                <a16:creationId xmlns:a16="http://schemas.microsoft.com/office/drawing/2014/main" id="{4744CAAE-4E15-4176-B75A-1E2333B34EDC}"/>
              </a:ext>
            </a:extLst>
          </p:cNvPr>
          <p:cNvSpPr txBox="1"/>
          <p:nvPr/>
        </p:nvSpPr>
        <p:spPr>
          <a:xfrm>
            <a:off x="1185636" y="2303697"/>
            <a:ext cx="4239217" cy="369332"/>
          </a:xfrm>
          <a:prstGeom prst="rect">
            <a:avLst/>
          </a:prstGeom>
          <a:solidFill>
            <a:schemeClr val="accent5"/>
          </a:solidFill>
        </p:spPr>
        <p:txBody>
          <a:bodyPr wrap="square" rtlCol="0">
            <a:spAutoFit/>
          </a:bodyPr>
          <a:lstStyle/>
          <a:p>
            <a:pPr algn="ctr"/>
            <a:r>
              <a:rPr lang="en-AU" b="1">
                <a:solidFill>
                  <a:schemeClr val="bg1"/>
                </a:solidFill>
              </a:rPr>
              <a:t>Test Scenario Summary</a:t>
            </a:r>
          </a:p>
        </p:txBody>
      </p:sp>
      <p:pic>
        <p:nvPicPr>
          <p:cNvPr id="5" name="Picture 4">
            <a:extLst>
              <a:ext uri="{FF2B5EF4-FFF2-40B4-BE49-F238E27FC236}">
                <a16:creationId xmlns:a16="http://schemas.microsoft.com/office/drawing/2014/main" id="{E09FC2C0-B515-4FBE-899C-F6925C181FDC}"/>
              </a:ext>
            </a:extLst>
          </p:cNvPr>
          <p:cNvPicPr>
            <a:picLocks noChangeAspect="1"/>
          </p:cNvPicPr>
          <p:nvPr/>
        </p:nvPicPr>
        <p:blipFill>
          <a:blip r:embed="rId2"/>
          <a:stretch>
            <a:fillRect/>
          </a:stretch>
        </p:blipFill>
        <p:spPr>
          <a:xfrm>
            <a:off x="1185636" y="2673029"/>
            <a:ext cx="4239217" cy="2848373"/>
          </a:xfrm>
          <a:prstGeom prst="rect">
            <a:avLst/>
          </a:prstGeom>
        </p:spPr>
      </p:pic>
    </p:spTree>
    <p:extLst>
      <p:ext uri="{BB962C8B-B14F-4D97-AF65-F5344CB8AC3E}">
        <p14:creationId xmlns:p14="http://schemas.microsoft.com/office/powerpoint/2010/main" val="2345013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0135ABB-367E-43E3-98A5-C3FD3EB3131C}"/>
              </a:ext>
            </a:extLst>
          </p:cNvPr>
          <p:cNvSpPr>
            <a:spLocks noGrp="1"/>
          </p:cNvSpPr>
          <p:nvPr>
            <p:ph type="title"/>
          </p:nvPr>
        </p:nvSpPr>
        <p:spPr>
          <a:xfrm>
            <a:off x="235528" y="136525"/>
            <a:ext cx="11694380" cy="1189039"/>
          </a:xfrm>
        </p:spPr>
        <p:txBody>
          <a:bodyPr>
            <a:normAutofit fontScale="90000"/>
          </a:bodyPr>
          <a:lstStyle/>
          <a:p>
            <a:r>
              <a:rPr lang="en-AU"/>
              <a:t>Risk 2: Industry end-to-end testing</a:t>
            </a:r>
            <a:br>
              <a:rPr lang="en-AU"/>
            </a:br>
            <a:r>
              <a:rPr lang="en-AU"/>
              <a:t>Key Market Trial Business Functions Test Case Summary</a:t>
            </a:r>
            <a:endParaRPr lang="en-US"/>
          </a:p>
        </p:txBody>
      </p:sp>
      <p:pic>
        <p:nvPicPr>
          <p:cNvPr id="6" name="Picture 5">
            <a:extLst>
              <a:ext uri="{FF2B5EF4-FFF2-40B4-BE49-F238E27FC236}">
                <a16:creationId xmlns:a16="http://schemas.microsoft.com/office/drawing/2014/main" id="{DDFE6D77-5F9D-4373-B3F5-B89838DA42BF}"/>
              </a:ext>
            </a:extLst>
          </p:cNvPr>
          <p:cNvPicPr>
            <a:picLocks noChangeAspect="1"/>
          </p:cNvPicPr>
          <p:nvPr/>
        </p:nvPicPr>
        <p:blipFill>
          <a:blip r:embed="rId2"/>
          <a:stretch>
            <a:fillRect/>
          </a:stretch>
        </p:blipFill>
        <p:spPr>
          <a:xfrm>
            <a:off x="262092" y="1865376"/>
            <a:ext cx="4436126" cy="3991547"/>
          </a:xfrm>
          <a:prstGeom prst="rect">
            <a:avLst/>
          </a:prstGeom>
          <a:noFill/>
        </p:spPr>
      </p:pic>
      <p:sp>
        <p:nvSpPr>
          <p:cNvPr id="13" name="Content Placeholder 3">
            <a:extLst>
              <a:ext uri="{FF2B5EF4-FFF2-40B4-BE49-F238E27FC236}">
                <a16:creationId xmlns:a16="http://schemas.microsoft.com/office/drawing/2014/main" id="{E9B38C10-4ECA-41B5-BE4A-648DC51B7CB7}"/>
              </a:ext>
            </a:extLst>
          </p:cNvPr>
          <p:cNvSpPr>
            <a:spLocks noGrp="1"/>
          </p:cNvSpPr>
          <p:nvPr>
            <p:ph sz="half" idx="2"/>
          </p:nvPr>
        </p:nvSpPr>
        <p:spPr>
          <a:xfrm>
            <a:off x="5090746" y="1505585"/>
            <a:ext cx="6839162" cy="4351338"/>
          </a:xfrm>
        </p:spPr>
        <p:txBody>
          <a:bodyPr>
            <a:noAutofit/>
          </a:bodyPr>
          <a:lstStyle/>
          <a:p>
            <a:r>
              <a:rPr lang="en-US" sz="1600"/>
              <a:t>254 test cases identified related to the critical business functions:</a:t>
            </a:r>
          </a:p>
          <a:p>
            <a:pPr lvl="1"/>
            <a:r>
              <a:rPr lang="en-US" sz="1600"/>
              <a:t>40 Pass, 16 Fail, 8 N/A</a:t>
            </a:r>
          </a:p>
          <a:p>
            <a:pPr lvl="1"/>
            <a:r>
              <a:rPr lang="en-US" sz="1600"/>
              <a:t>190 No Run</a:t>
            </a:r>
          </a:p>
          <a:p>
            <a:r>
              <a:rPr lang="en-US" sz="1600"/>
              <a:t>High number of No Run, particularly given a number of functions have been available for several weeks. Contributing, and legitimate, factors include:</a:t>
            </a:r>
          </a:p>
          <a:p>
            <a:pPr lvl="1"/>
            <a:r>
              <a:rPr lang="en-AU" sz="1600"/>
              <a:t>Participants choose whether/when their allocated test cases get executed</a:t>
            </a:r>
          </a:p>
          <a:p>
            <a:pPr lvl="1"/>
            <a:r>
              <a:rPr lang="en-AU" sz="1600"/>
              <a:t>Participant execution completion can impact on downstream test case execution</a:t>
            </a:r>
          </a:p>
          <a:p>
            <a:pPr lvl="1"/>
            <a:r>
              <a:rPr lang="en-AU" sz="1600"/>
              <a:t>Participants choose how a test case is marked as successful e.g. 5m metering data consumed? Reconciled? Processed through dependent internal systems?</a:t>
            </a:r>
          </a:p>
          <a:p>
            <a:pPr lvl="1"/>
            <a:r>
              <a:rPr lang="en-AU" sz="1600"/>
              <a:t>Participants choose how and when the test statistics are updated in </a:t>
            </a:r>
            <a:r>
              <a:rPr lang="en-AU" sz="1600" err="1"/>
              <a:t>Practitest</a:t>
            </a:r>
            <a:endParaRPr lang="en-AU" sz="1600"/>
          </a:p>
          <a:p>
            <a:r>
              <a:rPr lang="en-US" sz="1600"/>
              <a:t>In light of these factors, assessing progress of these key tests does not provide a meaningful metric for measuring essential capability</a:t>
            </a:r>
          </a:p>
          <a:p>
            <a:r>
              <a:rPr lang="en-US" sz="1600"/>
              <a:t>AEMO considers a better measure of readiness for critical business functions is:</a:t>
            </a:r>
          </a:p>
          <a:p>
            <a:pPr lvl="1"/>
            <a:r>
              <a:rPr lang="en-US" sz="1600"/>
              <a:t>Defect status</a:t>
            </a:r>
          </a:p>
          <a:p>
            <a:pPr lvl="1"/>
            <a:r>
              <a:rPr lang="en-US" sz="1600"/>
              <a:t>Demonstration of AEMO’s ability to fulfill critical business functions (as set out in the Market Trial status report)</a:t>
            </a:r>
          </a:p>
          <a:p>
            <a:pPr lvl="1"/>
            <a:endParaRPr lang="en-US" sz="1600"/>
          </a:p>
        </p:txBody>
      </p:sp>
      <p:sp>
        <p:nvSpPr>
          <p:cNvPr id="4" name="Slide Number Placeholder 3">
            <a:extLst>
              <a:ext uri="{FF2B5EF4-FFF2-40B4-BE49-F238E27FC236}">
                <a16:creationId xmlns:a16="http://schemas.microsoft.com/office/drawing/2014/main" id="{4B46ED40-0FDC-456D-B562-3044E3D2EEEB}"/>
              </a:ext>
            </a:extLst>
          </p:cNvPr>
          <p:cNvSpPr>
            <a:spLocks noGrp="1"/>
          </p:cNvSpPr>
          <p:nvPr>
            <p:ph type="sldNum" sz="quarter" idx="12"/>
          </p:nvPr>
        </p:nvSpPr>
        <p:spPr>
          <a:xfrm>
            <a:off x="11353800" y="6356350"/>
            <a:ext cx="576108" cy="365125"/>
          </a:xfrm>
        </p:spPr>
        <p:txBody>
          <a:bodyPr anchor="ctr">
            <a:normAutofit/>
          </a:bodyPr>
          <a:lstStyle/>
          <a:p>
            <a:pPr>
              <a:spcAft>
                <a:spcPts val="600"/>
              </a:spcAft>
            </a:pPr>
            <a:fld id="{4EC81F68-4976-451A-B2E9-79BCBD2F70CC}" type="slidenum">
              <a:rPr lang="en-AU" smtClean="0"/>
              <a:pPr>
                <a:spcAft>
                  <a:spcPts val="600"/>
                </a:spcAft>
              </a:pPr>
              <a:t>13</a:t>
            </a:fld>
            <a:endParaRPr lang="en-AU"/>
          </a:p>
        </p:txBody>
      </p:sp>
      <p:sp>
        <p:nvSpPr>
          <p:cNvPr id="9" name="TextBox 8">
            <a:extLst>
              <a:ext uri="{FF2B5EF4-FFF2-40B4-BE49-F238E27FC236}">
                <a16:creationId xmlns:a16="http://schemas.microsoft.com/office/drawing/2014/main" id="{D8DE78D6-DBDE-4509-A23E-C902021B89EB}"/>
              </a:ext>
            </a:extLst>
          </p:cNvPr>
          <p:cNvSpPr txBox="1"/>
          <p:nvPr/>
        </p:nvSpPr>
        <p:spPr>
          <a:xfrm>
            <a:off x="928010" y="5856923"/>
            <a:ext cx="3387958" cy="584775"/>
          </a:xfrm>
          <a:prstGeom prst="rect">
            <a:avLst/>
          </a:prstGeom>
          <a:noFill/>
        </p:spPr>
        <p:txBody>
          <a:bodyPr wrap="square">
            <a:spAutoFit/>
          </a:bodyPr>
          <a:lstStyle/>
          <a:p>
            <a:r>
              <a:rPr kumimoji="0" lang="en-US" sz="1600" b="0" i="0" u="none" strike="noStrike" kern="1200" cap="none" spc="0" normalizeH="0" baseline="0" noProof="0">
                <a:ln>
                  <a:noFill/>
                </a:ln>
                <a:solidFill>
                  <a:srgbClr val="222324"/>
                </a:solidFill>
                <a:effectLst/>
                <a:uLnTx/>
                <a:uFillTx/>
                <a:latin typeface="Tw Cen MT" panose="020B0602020104020603"/>
                <a:ea typeface="+mn-ea"/>
                <a:cs typeface="+mn-cs"/>
              </a:rPr>
              <a:t>Key business functions relate to Transition Week and 5m Week</a:t>
            </a:r>
            <a:endParaRPr lang="en-AU"/>
          </a:p>
        </p:txBody>
      </p:sp>
    </p:spTree>
    <p:extLst>
      <p:ext uri="{BB962C8B-B14F-4D97-AF65-F5344CB8AC3E}">
        <p14:creationId xmlns:p14="http://schemas.microsoft.com/office/powerpoint/2010/main" val="879968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p:txBody>
          <a:bodyPr>
            <a:normAutofit fontScale="90000"/>
          </a:bodyPr>
          <a:lstStyle/>
          <a:p>
            <a:r>
              <a:rPr lang="en-AU"/>
              <a:t>Risk 2: Industry end-to-end testing</a:t>
            </a:r>
            <a:br>
              <a:rPr lang="en-AU"/>
            </a:br>
            <a:r>
              <a:rPr lang="en-AU"/>
              <a:t>Defect Status</a:t>
            </a:r>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14</a:t>
            </a:fld>
            <a:endParaRPr lang="en-AU"/>
          </a:p>
        </p:txBody>
      </p:sp>
      <p:sp>
        <p:nvSpPr>
          <p:cNvPr id="7" name="TextBox 6">
            <a:extLst>
              <a:ext uri="{FF2B5EF4-FFF2-40B4-BE49-F238E27FC236}">
                <a16:creationId xmlns:a16="http://schemas.microsoft.com/office/drawing/2014/main" id="{46C7164E-0223-4082-AC41-ED13AEF27772}"/>
              </a:ext>
            </a:extLst>
          </p:cNvPr>
          <p:cNvSpPr txBox="1"/>
          <p:nvPr/>
        </p:nvSpPr>
        <p:spPr>
          <a:xfrm>
            <a:off x="399703" y="4159131"/>
            <a:ext cx="2411238" cy="307777"/>
          </a:xfrm>
          <a:prstGeom prst="rect">
            <a:avLst/>
          </a:prstGeom>
          <a:noFill/>
        </p:spPr>
        <p:txBody>
          <a:bodyPr wrap="none" rtlCol="0">
            <a:spAutoFit/>
          </a:bodyPr>
          <a:lstStyle/>
          <a:p>
            <a:r>
              <a:rPr lang="en-AU" sz="1400"/>
              <a:t>Open Issues Assigned to AEMO</a:t>
            </a:r>
          </a:p>
        </p:txBody>
      </p:sp>
      <p:graphicFrame>
        <p:nvGraphicFramePr>
          <p:cNvPr id="8" name="Table 9">
            <a:extLst>
              <a:ext uri="{FF2B5EF4-FFF2-40B4-BE49-F238E27FC236}">
                <a16:creationId xmlns:a16="http://schemas.microsoft.com/office/drawing/2014/main" id="{411A59B1-998F-4598-BAE4-2640B6706D3B}"/>
              </a:ext>
            </a:extLst>
          </p:cNvPr>
          <p:cNvGraphicFramePr>
            <a:graphicFrameLocks noGrp="1"/>
          </p:cNvGraphicFramePr>
          <p:nvPr>
            <p:extLst>
              <p:ext uri="{D42A27DB-BD31-4B8C-83A1-F6EECF244321}">
                <p14:modId xmlns:p14="http://schemas.microsoft.com/office/powerpoint/2010/main" val="3597648564"/>
              </p:ext>
            </p:extLst>
          </p:nvPr>
        </p:nvGraphicFramePr>
        <p:xfrm>
          <a:off x="3716073" y="2009035"/>
          <a:ext cx="8128000" cy="1006939"/>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737534674"/>
                    </a:ext>
                  </a:extLst>
                </a:gridCol>
                <a:gridCol w="2032000">
                  <a:extLst>
                    <a:ext uri="{9D8B030D-6E8A-4147-A177-3AD203B41FA5}">
                      <a16:colId xmlns:a16="http://schemas.microsoft.com/office/drawing/2014/main" val="2262748608"/>
                    </a:ext>
                  </a:extLst>
                </a:gridCol>
                <a:gridCol w="2032000">
                  <a:extLst>
                    <a:ext uri="{9D8B030D-6E8A-4147-A177-3AD203B41FA5}">
                      <a16:colId xmlns:a16="http://schemas.microsoft.com/office/drawing/2014/main" val="2024702555"/>
                    </a:ext>
                  </a:extLst>
                </a:gridCol>
                <a:gridCol w="2032000">
                  <a:extLst>
                    <a:ext uri="{9D8B030D-6E8A-4147-A177-3AD203B41FA5}">
                      <a16:colId xmlns:a16="http://schemas.microsoft.com/office/drawing/2014/main" val="3369663152"/>
                    </a:ext>
                  </a:extLst>
                </a:gridCol>
              </a:tblGrid>
              <a:tr h="366859">
                <a:tc>
                  <a:txBody>
                    <a:bodyPr/>
                    <a:lstStyle/>
                    <a:p>
                      <a:r>
                        <a:rPr lang="en-AU"/>
                        <a:t>Severity</a:t>
                      </a:r>
                    </a:p>
                    <a:p>
                      <a:r>
                        <a:rPr lang="en-AU"/>
                        <a:t>(Participant rated)</a:t>
                      </a:r>
                    </a:p>
                  </a:txBody>
                  <a:tcPr/>
                </a:tc>
                <a:tc>
                  <a:txBody>
                    <a:bodyPr/>
                    <a:lstStyle/>
                    <a:p>
                      <a:pPr algn="ctr"/>
                      <a:r>
                        <a:rPr lang="en-AU"/>
                        <a:t>1</a:t>
                      </a:r>
                    </a:p>
                  </a:txBody>
                  <a:tcPr/>
                </a:tc>
                <a:tc>
                  <a:txBody>
                    <a:bodyPr/>
                    <a:lstStyle/>
                    <a:p>
                      <a:pPr algn="ctr"/>
                      <a:r>
                        <a:rPr lang="en-AU"/>
                        <a:t>2</a:t>
                      </a:r>
                    </a:p>
                  </a:txBody>
                  <a:tcPr/>
                </a:tc>
                <a:tc>
                  <a:txBody>
                    <a:bodyPr/>
                    <a:lstStyle/>
                    <a:p>
                      <a:pPr algn="ctr"/>
                      <a:r>
                        <a:rPr lang="en-AU"/>
                        <a:t>3</a:t>
                      </a:r>
                    </a:p>
                  </a:txBody>
                  <a:tcPr/>
                </a:tc>
                <a:extLst>
                  <a:ext uri="{0D108BD9-81ED-4DB2-BD59-A6C34878D82A}">
                    <a16:rowId xmlns:a16="http://schemas.microsoft.com/office/drawing/2014/main" val="613346197"/>
                  </a:ext>
                </a:extLst>
              </a:tr>
              <a:tr h="366859">
                <a:tc>
                  <a:txBody>
                    <a:bodyPr/>
                    <a:lstStyle/>
                    <a:p>
                      <a:r>
                        <a:rPr lang="en-AU"/>
                        <a:t>Defects</a:t>
                      </a:r>
                    </a:p>
                  </a:txBody>
                  <a:tcPr/>
                </a:tc>
                <a:tc>
                  <a:txBody>
                    <a:bodyPr/>
                    <a:lstStyle/>
                    <a:p>
                      <a:pPr algn="ctr"/>
                      <a:r>
                        <a:rPr lang="en-AU"/>
                        <a:t>1</a:t>
                      </a:r>
                    </a:p>
                  </a:txBody>
                  <a:tcPr/>
                </a:tc>
                <a:tc>
                  <a:txBody>
                    <a:bodyPr/>
                    <a:lstStyle/>
                    <a:p>
                      <a:pPr algn="ctr"/>
                      <a:r>
                        <a:rPr lang="en-AU"/>
                        <a:t>5</a:t>
                      </a:r>
                    </a:p>
                  </a:txBody>
                  <a:tcPr/>
                </a:tc>
                <a:tc>
                  <a:txBody>
                    <a:bodyPr/>
                    <a:lstStyle/>
                    <a:p>
                      <a:pPr algn="ctr"/>
                      <a:r>
                        <a:rPr lang="en-AU"/>
                        <a:t>27</a:t>
                      </a:r>
                    </a:p>
                  </a:txBody>
                  <a:tcPr/>
                </a:tc>
                <a:extLst>
                  <a:ext uri="{0D108BD9-81ED-4DB2-BD59-A6C34878D82A}">
                    <a16:rowId xmlns:a16="http://schemas.microsoft.com/office/drawing/2014/main" val="693190239"/>
                  </a:ext>
                </a:extLst>
              </a:tr>
            </a:tbl>
          </a:graphicData>
        </a:graphic>
      </p:graphicFrame>
      <p:graphicFrame>
        <p:nvGraphicFramePr>
          <p:cNvPr id="10" name="Table 9">
            <a:extLst>
              <a:ext uri="{FF2B5EF4-FFF2-40B4-BE49-F238E27FC236}">
                <a16:creationId xmlns:a16="http://schemas.microsoft.com/office/drawing/2014/main" id="{3C004E96-6F4D-45A2-BE27-E423DBA59F3C}"/>
              </a:ext>
            </a:extLst>
          </p:cNvPr>
          <p:cNvGraphicFramePr>
            <a:graphicFrameLocks noGrp="1"/>
          </p:cNvGraphicFramePr>
          <p:nvPr>
            <p:extLst>
              <p:ext uri="{D42A27DB-BD31-4B8C-83A1-F6EECF244321}">
                <p14:modId xmlns:p14="http://schemas.microsoft.com/office/powerpoint/2010/main" val="3210036502"/>
              </p:ext>
            </p:extLst>
          </p:nvPr>
        </p:nvGraphicFramePr>
        <p:xfrm>
          <a:off x="3697437" y="3293844"/>
          <a:ext cx="8128000" cy="733718"/>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737534674"/>
                    </a:ext>
                  </a:extLst>
                </a:gridCol>
                <a:gridCol w="2032000">
                  <a:extLst>
                    <a:ext uri="{9D8B030D-6E8A-4147-A177-3AD203B41FA5}">
                      <a16:colId xmlns:a16="http://schemas.microsoft.com/office/drawing/2014/main" val="2262748608"/>
                    </a:ext>
                  </a:extLst>
                </a:gridCol>
                <a:gridCol w="2119346">
                  <a:extLst>
                    <a:ext uri="{9D8B030D-6E8A-4147-A177-3AD203B41FA5}">
                      <a16:colId xmlns:a16="http://schemas.microsoft.com/office/drawing/2014/main" val="2024702555"/>
                    </a:ext>
                  </a:extLst>
                </a:gridCol>
                <a:gridCol w="1944654">
                  <a:extLst>
                    <a:ext uri="{9D8B030D-6E8A-4147-A177-3AD203B41FA5}">
                      <a16:colId xmlns:a16="http://schemas.microsoft.com/office/drawing/2014/main" val="3369663152"/>
                    </a:ext>
                  </a:extLst>
                </a:gridCol>
              </a:tblGrid>
              <a:tr h="366859">
                <a:tc>
                  <a:txBody>
                    <a:bodyPr/>
                    <a:lstStyle/>
                    <a:p>
                      <a:r>
                        <a:rPr lang="en-AU"/>
                        <a:t>Stream</a:t>
                      </a:r>
                    </a:p>
                  </a:txBody>
                  <a:tcPr/>
                </a:tc>
                <a:tc>
                  <a:txBody>
                    <a:bodyPr/>
                    <a:lstStyle/>
                    <a:p>
                      <a:pPr algn="ctr"/>
                      <a:r>
                        <a:rPr lang="en-AU"/>
                        <a:t>Bidding</a:t>
                      </a:r>
                    </a:p>
                  </a:txBody>
                  <a:tcPr/>
                </a:tc>
                <a:tc>
                  <a:txBody>
                    <a:bodyPr/>
                    <a:lstStyle/>
                    <a:p>
                      <a:pPr algn="ctr"/>
                      <a:r>
                        <a:rPr lang="en-AU"/>
                        <a:t>Settlements</a:t>
                      </a:r>
                    </a:p>
                  </a:txBody>
                  <a:tcPr/>
                </a:tc>
                <a:tc>
                  <a:txBody>
                    <a:bodyPr/>
                    <a:lstStyle/>
                    <a:p>
                      <a:pPr algn="ctr"/>
                      <a:r>
                        <a:rPr lang="en-AU"/>
                        <a:t>Retail (</a:t>
                      </a:r>
                      <a:r>
                        <a:rPr lang="en-AU" err="1"/>
                        <a:t>inc</a:t>
                      </a:r>
                      <a:r>
                        <a:rPr lang="en-AU"/>
                        <a:t> CS)</a:t>
                      </a:r>
                    </a:p>
                  </a:txBody>
                  <a:tcPr/>
                </a:tc>
                <a:extLst>
                  <a:ext uri="{0D108BD9-81ED-4DB2-BD59-A6C34878D82A}">
                    <a16:rowId xmlns:a16="http://schemas.microsoft.com/office/drawing/2014/main" val="613346197"/>
                  </a:ext>
                </a:extLst>
              </a:tr>
              <a:tr h="366859">
                <a:tc>
                  <a:txBody>
                    <a:bodyPr/>
                    <a:lstStyle/>
                    <a:p>
                      <a:r>
                        <a:rPr lang="en-AU"/>
                        <a:t>Defects</a:t>
                      </a:r>
                    </a:p>
                  </a:txBody>
                  <a:tcPr/>
                </a:tc>
                <a:tc>
                  <a:txBody>
                    <a:bodyPr/>
                    <a:lstStyle/>
                    <a:p>
                      <a:pPr algn="ctr"/>
                      <a:r>
                        <a:rPr lang="en-AU"/>
                        <a:t>6</a:t>
                      </a:r>
                    </a:p>
                  </a:txBody>
                  <a:tcPr/>
                </a:tc>
                <a:tc>
                  <a:txBody>
                    <a:bodyPr/>
                    <a:lstStyle/>
                    <a:p>
                      <a:pPr algn="ctr"/>
                      <a:r>
                        <a:rPr lang="en-AU"/>
                        <a:t>8</a:t>
                      </a:r>
                    </a:p>
                  </a:txBody>
                  <a:tcPr/>
                </a:tc>
                <a:tc>
                  <a:txBody>
                    <a:bodyPr/>
                    <a:lstStyle/>
                    <a:p>
                      <a:pPr algn="ctr"/>
                      <a:r>
                        <a:rPr lang="en-AU"/>
                        <a:t>19</a:t>
                      </a:r>
                    </a:p>
                  </a:txBody>
                  <a:tcPr/>
                </a:tc>
                <a:extLst>
                  <a:ext uri="{0D108BD9-81ED-4DB2-BD59-A6C34878D82A}">
                    <a16:rowId xmlns:a16="http://schemas.microsoft.com/office/drawing/2014/main" val="693190239"/>
                  </a:ext>
                </a:extLst>
              </a:tr>
            </a:tbl>
          </a:graphicData>
        </a:graphic>
      </p:graphicFrame>
      <p:sp>
        <p:nvSpPr>
          <p:cNvPr id="11" name="TextBox 10">
            <a:extLst>
              <a:ext uri="{FF2B5EF4-FFF2-40B4-BE49-F238E27FC236}">
                <a16:creationId xmlns:a16="http://schemas.microsoft.com/office/drawing/2014/main" id="{C5B83899-8A07-4C17-9B78-903FBC001447}"/>
              </a:ext>
            </a:extLst>
          </p:cNvPr>
          <p:cNvSpPr txBox="1"/>
          <p:nvPr/>
        </p:nvSpPr>
        <p:spPr>
          <a:xfrm>
            <a:off x="3651718" y="4545686"/>
            <a:ext cx="8128000" cy="369332"/>
          </a:xfrm>
          <a:prstGeom prst="rect">
            <a:avLst/>
          </a:prstGeom>
          <a:noFill/>
        </p:spPr>
        <p:txBody>
          <a:bodyPr wrap="square" rtlCol="0">
            <a:spAutoFit/>
          </a:bodyPr>
          <a:lstStyle/>
          <a:p>
            <a:endParaRPr lang="en-AU"/>
          </a:p>
        </p:txBody>
      </p:sp>
      <p:sp>
        <p:nvSpPr>
          <p:cNvPr id="12" name="TextBox 11">
            <a:extLst>
              <a:ext uri="{FF2B5EF4-FFF2-40B4-BE49-F238E27FC236}">
                <a16:creationId xmlns:a16="http://schemas.microsoft.com/office/drawing/2014/main" id="{1A0357F8-1CE1-4A24-A341-5BE59BC60FB9}"/>
              </a:ext>
            </a:extLst>
          </p:cNvPr>
          <p:cNvSpPr txBox="1"/>
          <p:nvPr/>
        </p:nvSpPr>
        <p:spPr>
          <a:xfrm flipH="1">
            <a:off x="3834887" y="4637784"/>
            <a:ext cx="8009186" cy="1754326"/>
          </a:xfrm>
          <a:prstGeom prst="rect">
            <a:avLst/>
          </a:prstGeom>
          <a:noFill/>
        </p:spPr>
        <p:txBody>
          <a:bodyPr wrap="square" rtlCol="0">
            <a:spAutoFit/>
          </a:bodyPr>
          <a:lstStyle/>
          <a:p>
            <a:pPr marL="285750" indent="-285750">
              <a:buFont typeface="Arial" panose="020B0604020202020204" pitchFamily="34" charset="0"/>
              <a:buChar char="•"/>
            </a:pPr>
            <a:r>
              <a:rPr lang="en-AU"/>
              <a:t>All Participant rated </a:t>
            </a:r>
            <a:r>
              <a:rPr lang="en-AU" err="1"/>
              <a:t>Sev</a:t>
            </a:r>
            <a:r>
              <a:rPr lang="en-AU"/>
              <a:t> 1 &amp; 2 defects are Assigned / WIP, overall market severity not yet established</a:t>
            </a:r>
          </a:p>
          <a:p>
            <a:pPr marL="285750" indent="-285750">
              <a:buFont typeface="Arial" panose="020B0604020202020204" pitchFamily="34" charset="0"/>
              <a:buChar char="•"/>
            </a:pPr>
            <a:r>
              <a:rPr lang="en-AU"/>
              <a:t>Current </a:t>
            </a:r>
            <a:r>
              <a:rPr lang="en-AU" err="1"/>
              <a:t>Sev</a:t>
            </a:r>
            <a:r>
              <a:rPr lang="en-AU"/>
              <a:t> 1 defect relates  to transaction acknowledgement on subset of Meter Data Notifications noted by one participant</a:t>
            </a:r>
          </a:p>
          <a:p>
            <a:pPr marL="285750" indent="-285750">
              <a:buFont typeface="Arial" panose="020B0604020202020204" pitchFamily="34" charset="0"/>
              <a:buChar char="•"/>
            </a:pPr>
            <a:r>
              <a:rPr lang="en-AU"/>
              <a:t>All Participant Rated </a:t>
            </a:r>
            <a:r>
              <a:rPr lang="en-AU" err="1"/>
              <a:t>Sev</a:t>
            </a:r>
            <a:r>
              <a:rPr lang="en-AU"/>
              <a:t> 1 &amp; 2 defects expected to be addressed prior to 1 Oct and capacity exists within AEMO to address</a:t>
            </a:r>
          </a:p>
        </p:txBody>
      </p:sp>
      <p:pic>
        <p:nvPicPr>
          <p:cNvPr id="4" name="Picture 3">
            <a:extLst>
              <a:ext uri="{FF2B5EF4-FFF2-40B4-BE49-F238E27FC236}">
                <a16:creationId xmlns:a16="http://schemas.microsoft.com/office/drawing/2014/main" id="{D4A06C13-AE28-4ECF-802F-787B06899F0D}"/>
              </a:ext>
            </a:extLst>
          </p:cNvPr>
          <p:cNvPicPr>
            <a:picLocks noChangeAspect="1"/>
          </p:cNvPicPr>
          <p:nvPr/>
        </p:nvPicPr>
        <p:blipFill>
          <a:blip r:embed="rId2"/>
          <a:stretch>
            <a:fillRect/>
          </a:stretch>
        </p:blipFill>
        <p:spPr>
          <a:xfrm>
            <a:off x="-677828" y="1417741"/>
            <a:ext cx="4566300" cy="2743438"/>
          </a:xfrm>
          <a:prstGeom prst="rect">
            <a:avLst/>
          </a:prstGeom>
        </p:spPr>
      </p:pic>
    </p:spTree>
    <p:extLst>
      <p:ext uri="{BB962C8B-B14F-4D97-AF65-F5344CB8AC3E}">
        <p14:creationId xmlns:p14="http://schemas.microsoft.com/office/powerpoint/2010/main" val="194254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1EB6-3532-4015-81A6-F069571523E5}"/>
              </a:ext>
            </a:extLst>
          </p:cNvPr>
          <p:cNvSpPr>
            <a:spLocks noGrp="1"/>
          </p:cNvSpPr>
          <p:nvPr>
            <p:ph type="title"/>
          </p:nvPr>
        </p:nvSpPr>
        <p:spPr>
          <a:xfrm>
            <a:off x="235528" y="136525"/>
            <a:ext cx="9134060" cy="1189039"/>
          </a:xfrm>
        </p:spPr>
        <p:txBody>
          <a:bodyPr>
            <a:normAutofit fontScale="90000"/>
          </a:bodyPr>
          <a:lstStyle/>
          <a:p>
            <a:r>
              <a:rPr lang="en-AU"/>
              <a:t>Risk 2: Industry end-to-end testing </a:t>
            </a:r>
            <a:br>
              <a:rPr lang="en-AU"/>
            </a:br>
            <a:r>
              <a:rPr lang="en-AU"/>
              <a:t>Key Market Trial Business Functions (24 Aug)</a:t>
            </a:r>
          </a:p>
        </p:txBody>
      </p:sp>
      <p:sp>
        <p:nvSpPr>
          <p:cNvPr id="4" name="Slide Number Placeholder 3">
            <a:extLst>
              <a:ext uri="{FF2B5EF4-FFF2-40B4-BE49-F238E27FC236}">
                <a16:creationId xmlns:a16="http://schemas.microsoft.com/office/drawing/2014/main" id="{F3023BAB-A8A4-4890-AA30-AC9BDE861C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graphicFrame>
        <p:nvGraphicFramePr>
          <p:cNvPr id="7" name="Table 7">
            <a:extLst>
              <a:ext uri="{FF2B5EF4-FFF2-40B4-BE49-F238E27FC236}">
                <a16:creationId xmlns:a16="http://schemas.microsoft.com/office/drawing/2014/main" id="{68D00FA1-B533-4EBD-9A9C-1DA25488CB96}"/>
              </a:ext>
            </a:extLst>
          </p:cNvPr>
          <p:cNvGraphicFramePr>
            <a:graphicFrameLocks noGrp="1"/>
          </p:cNvGraphicFramePr>
          <p:nvPr>
            <p:extLst>
              <p:ext uri="{D42A27DB-BD31-4B8C-83A1-F6EECF244321}">
                <p14:modId xmlns:p14="http://schemas.microsoft.com/office/powerpoint/2010/main" val="2128109082"/>
              </p:ext>
            </p:extLst>
          </p:nvPr>
        </p:nvGraphicFramePr>
        <p:xfrm>
          <a:off x="0" y="1471868"/>
          <a:ext cx="12192000" cy="4798816"/>
        </p:xfrm>
        <a:graphic>
          <a:graphicData uri="http://schemas.openxmlformats.org/drawingml/2006/table">
            <a:tbl>
              <a:tblPr firstRow="1" bandRow="1">
                <a:tableStyleId>{21E4AEA4-8DFA-4A89-87EB-49C32662AFE0}</a:tableStyleId>
              </a:tblPr>
              <a:tblGrid>
                <a:gridCol w="1197125">
                  <a:extLst>
                    <a:ext uri="{9D8B030D-6E8A-4147-A177-3AD203B41FA5}">
                      <a16:colId xmlns:a16="http://schemas.microsoft.com/office/drawing/2014/main" val="2566228813"/>
                    </a:ext>
                  </a:extLst>
                </a:gridCol>
                <a:gridCol w="2663676">
                  <a:extLst>
                    <a:ext uri="{9D8B030D-6E8A-4147-A177-3AD203B41FA5}">
                      <a16:colId xmlns:a16="http://schemas.microsoft.com/office/drawing/2014/main" val="3042024978"/>
                    </a:ext>
                  </a:extLst>
                </a:gridCol>
                <a:gridCol w="1771650">
                  <a:extLst>
                    <a:ext uri="{9D8B030D-6E8A-4147-A177-3AD203B41FA5}">
                      <a16:colId xmlns:a16="http://schemas.microsoft.com/office/drawing/2014/main" val="202026467"/>
                    </a:ext>
                  </a:extLst>
                </a:gridCol>
                <a:gridCol w="710160">
                  <a:extLst>
                    <a:ext uri="{9D8B030D-6E8A-4147-A177-3AD203B41FA5}">
                      <a16:colId xmlns:a16="http://schemas.microsoft.com/office/drawing/2014/main" val="2476054128"/>
                    </a:ext>
                  </a:extLst>
                </a:gridCol>
                <a:gridCol w="946212">
                  <a:extLst>
                    <a:ext uri="{9D8B030D-6E8A-4147-A177-3AD203B41FA5}">
                      <a16:colId xmlns:a16="http://schemas.microsoft.com/office/drawing/2014/main" val="2183065466"/>
                    </a:ext>
                  </a:extLst>
                </a:gridCol>
                <a:gridCol w="4903177">
                  <a:extLst>
                    <a:ext uri="{9D8B030D-6E8A-4147-A177-3AD203B41FA5}">
                      <a16:colId xmlns:a16="http://schemas.microsoft.com/office/drawing/2014/main" val="1097679509"/>
                    </a:ext>
                  </a:extLst>
                </a:gridCol>
              </a:tblGrid>
              <a:tr h="376966">
                <a:tc>
                  <a:txBody>
                    <a:bodyPr/>
                    <a:lstStyle/>
                    <a:p>
                      <a:r>
                        <a:rPr lang="en-AU" sz="1400">
                          <a:latin typeface="Arial" panose="020B0604020202020204" pitchFamily="34" charset="0"/>
                          <a:cs typeface="Arial" panose="020B0604020202020204" pitchFamily="34" charset="0"/>
                        </a:rPr>
                        <a:t>Stream</a:t>
                      </a:r>
                    </a:p>
                  </a:txBody>
                  <a:tcPr/>
                </a:tc>
                <a:tc>
                  <a:txBody>
                    <a:bodyPr/>
                    <a:lstStyle/>
                    <a:p>
                      <a:r>
                        <a:rPr lang="en-AU" sz="1400">
                          <a:latin typeface="Arial" panose="020B0604020202020204" pitchFamily="34" charset="0"/>
                          <a:cs typeface="Arial" panose="020B0604020202020204" pitchFamily="34" charset="0"/>
                        </a:rPr>
                        <a:t>Action</a:t>
                      </a:r>
                    </a:p>
                  </a:txBody>
                  <a:tcPr/>
                </a:tc>
                <a:tc>
                  <a:txBody>
                    <a:bodyPr/>
                    <a:lstStyle/>
                    <a:p>
                      <a:r>
                        <a:rPr lang="en-AU" sz="1400">
                          <a:latin typeface="Arial" panose="020B0604020202020204" pitchFamily="34" charset="0"/>
                          <a:cs typeface="Arial" panose="020B0604020202020204" pitchFamily="34" charset="0"/>
                        </a:rPr>
                        <a:t>Owner </a:t>
                      </a:r>
                    </a:p>
                  </a:txBody>
                  <a:tcPr/>
                </a:tc>
                <a:tc>
                  <a:txBody>
                    <a:bodyPr/>
                    <a:lstStyle/>
                    <a:p>
                      <a:r>
                        <a:rPr lang="en-AU" sz="1400">
                          <a:latin typeface="Arial" panose="020B0604020202020204" pitchFamily="34" charset="0"/>
                          <a:cs typeface="Arial" panose="020B0604020202020204" pitchFamily="34" charset="0"/>
                        </a:rPr>
                        <a:t>TS #*</a:t>
                      </a:r>
                    </a:p>
                  </a:txBody>
                  <a:tcPr/>
                </a:tc>
                <a:tc>
                  <a:txBody>
                    <a:bodyPr/>
                    <a:lstStyle/>
                    <a:p>
                      <a:r>
                        <a:rPr lang="en-AU" sz="1400">
                          <a:latin typeface="Arial" panose="020B0604020202020204" pitchFamily="34" charset="0"/>
                          <a:cs typeface="Arial" panose="020B0604020202020204" pitchFamily="34" charset="0"/>
                        </a:rPr>
                        <a:t>Status </a:t>
                      </a:r>
                    </a:p>
                  </a:txBody>
                  <a:tcPr/>
                </a:tc>
                <a:tc>
                  <a:txBody>
                    <a:bodyPr/>
                    <a:lstStyle/>
                    <a:p>
                      <a:r>
                        <a:rPr lang="en-AU" sz="1400">
                          <a:latin typeface="Arial" panose="020B0604020202020204" pitchFamily="34" charset="0"/>
                          <a:cs typeface="Arial" panose="020B0604020202020204" pitchFamily="34" charset="0"/>
                        </a:rPr>
                        <a:t>Comment </a:t>
                      </a:r>
                    </a:p>
                  </a:txBody>
                  <a:tcPr/>
                </a:tc>
                <a:extLst>
                  <a:ext uri="{0D108BD9-81ED-4DB2-BD59-A6C34878D82A}">
                    <a16:rowId xmlns:a16="http://schemas.microsoft.com/office/drawing/2014/main" val="2940470788"/>
                  </a:ext>
                </a:extLst>
              </a:tr>
              <a:tr h="743605">
                <a:tc>
                  <a:txBody>
                    <a:bodyPr/>
                    <a:lstStyle/>
                    <a:p>
                      <a:r>
                        <a:rPr lang="en-AU" sz="1400">
                          <a:latin typeface="Arial" panose="020B0604020202020204" pitchFamily="34" charset="0"/>
                          <a:cs typeface="Arial" panose="020B0604020202020204" pitchFamily="34" charset="0"/>
                        </a:rPr>
                        <a:t>Bidding</a:t>
                      </a:r>
                    </a:p>
                  </a:txBody>
                  <a:tcPr anchor="ctr"/>
                </a:tc>
                <a:tc>
                  <a:txBody>
                    <a:bodyPr/>
                    <a:lstStyle/>
                    <a:p>
                      <a:r>
                        <a:rPr lang="en-AU" sz="1400">
                          <a:latin typeface="Arial"/>
                          <a:cs typeface="Arial"/>
                        </a:rPr>
                        <a:t>Verify successful submission of 5-min bids with varying underlying values </a:t>
                      </a:r>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panose="020B0604020202020204" pitchFamily="34" charset="0"/>
                          <a:cs typeface="Arial" panose="020B0604020202020204" pitchFamily="34" charset="0"/>
                        </a:rPr>
                        <a:t>Generators</a:t>
                      </a:r>
                    </a:p>
                  </a:txBody>
                  <a:tcPr anchor="ctr"/>
                </a:tc>
                <a:tc>
                  <a:txBody>
                    <a:bodyPr/>
                    <a:lstStyle/>
                    <a:p>
                      <a:r>
                        <a:rPr lang="en-AU" sz="1400">
                          <a:latin typeface="Arial"/>
                          <a:cs typeface="Arial"/>
                        </a:rPr>
                        <a:t>BD02,BD03</a:t>
                      </a:r>
                      <a:endParaRPr lang="en-AU" sz="1400">
                        <a:latin typeface="Arial" panose="020B0604020202020204" pitchFamily="34" charset="0"/>
                        <a:cs typeface="Arial" panose="020B0604020202020204" pitchFamily="34" charset="0"/>
                      </a:endParaRP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panose="020B0604020202020204" pitchFamily="34" charset="0"/>
                          <a:cs typeface="Arial" panose="020B0604020202020204" pitchFamily="34" charset="0"/>
                        </a:rPr>
                        <a:t>Participants have been submitting 5-min varied bids. Open issues have resolution path. </a:t>
                      </a:r>
                    </a:p>
                  </a:txBody>
                  <a:tcPr anchor="ctr"/>
                </a:tc>
                <a:extLst>
                  <a:ext uri="{0D108BD9-81ED-4DB2-BD59-A6C34878D82A}">
                    <a16:rowId xmlns:a16="http://schemas.microsoft.com/office/drawing/2014/main" val="2943609423"/>
                  </a:ext>
                </a:extLst>
              </a:tr>
              <a:tr h="513521">
                <a:tc>
                  <a:txBody>
                    <a:bodyPr/>
                    <a:lstStyle/>
                    <a:p>
                      <a:r>
                        <a:rPr lang="en-AU" sz="1400">
                          <a:latin typeface="Arial" panose="020B0604020202020204" pitchFamily="34" charset="0"/>
                          <a:cs typeface="Arial" panose="020B0604020202020204" pitchFamily="34" charset="0"/>
                        </a:rPr>
                        <a:t>Retail </a:t>
                      </a:r>
                    </a:p>
                  </a:txBody>
                  <a:tcPr anchor="ctr"/>
                </a:tc>
                <a:tc>
                  <a:txBody>
                    <a:bodyPr/>
                    <a:lstStyle/>
                    <a:p>
                      <a:r>
                        <a:rPr lang="en-AU" sz="1400">
                          <a:latin typeface="Arial"/>
                          <a:cs typeface="Arial"/>
                        </a:rPr>
                        <a:t>Verify 5-min settlement (RM reporting) </a:t>
                      </a:r>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a:cs typeface="Arial"/>
                        </a:rPr>
                        <a:t>Generators and Retailers </a:t>
                      </a:r>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a:cs typeface="Arial"/>
                        </a:rPr>
                        <a:t>S02, S03</a:t>
                      </a:r>
                      <a:endParaRPr lang="en-AU" sz="1400">
                        <a:latin typeface="Arial" panose="020B0604020202020204" pitchFamily="34" charset="0"/>
                        <a:cs typeface="Arial" panose="020B0604020202020204" pitchFamily="34" charset="0"/>
                      </a:endParaRP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5-min RM reports have been issued and are available for participant verification. There are a few open investigations. </a:t>
                      </a:r>
                    </a:p>
                  </a:txBody>
                  <a:tcPr anchor="ctr"/>
                </a:tc>
                <a:extLst>
                  <a:ext uri="{0D108BD9-81ED-4DB2-BD59-A6C34878D82A}">
                    <a16:rowId xmlns:a16="http://schemas.microsoft.com/office/drawing/2014/main" val="3994585514"/>
                  </a:ext>
                </a:extLst>
              </a:tr>
              <a:tr h="526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Retail </a:t>
                      </a:r>
                    </a:p>
                  </a:txBody>
                  <a:tcPr anchor="ctr"/>
                </a:tc>
                <a:tc>
                  <a:txBody>
                    <a:bodyPr/>
                    <a:lstStyle/>
                    <a:p>
                      <a:r>
                        <a:rPr lang="en-AU" sz="1400">
                          <a:latin typeface="Arial"/>
                          <a:cs typeface="Arial"/>
                        </a:rPr>
                        <a:t>Verify RM reports for UFE </a:t>
                      </a:r>
                    </a:p>
                  </a:txBody>
                  <a:tcPr anchor="ctr"/>
                </a:tc>
                <a:tc>
                  <a:txBody>
                    <a:bodyPr/>
                    <a:lstStyle/>
                    <a:p>
                      <a:r>
                        <a:rPr lang="en-AU" sz="1400">
                          <a:latin typeface="Arial" panose="020B0604020202020204" pitchFamily="34" charset="0"/>
                          <a:cs typeface="Arial" panose="020B0604020202020204" pitchFamily="34" charset="0"/>
                        </a:rPr>
                        <a:t>Generators and Retailers</a:t>
                      </a:r>
                    </a:p>
                  </a:txBody>
                  <a:tcPr anchor="ctr"/>
                </a:tc>
                <a:tc>
                  <a:txBody>
                    <a:bodyPr/>
                    <a:lstStyle/>
                    <a:p>
                      <a:r>
                        <a:rPr lang="en-AU" sz="1400">
                          <a:latin typeface="Arial"/>
                          <a:cs typeface="Arial"/>
                        </a:rPr>
                        <a:t>S02,</a:t>
                      </a:r>
                    </a:p>
                    <a:p>
                      <a:pPr lvl="0">
                        <a:buNone/>
                      </a:pPr>
                      <a:r>
                        <a:rPr lang="en-AU" sz="1400">
                          <a:latin typeface="Arial"/>
                          <a:cs typeface="Arial"/>
                        </a:rPr>
                        <a:t>S03</a:t>
                      </a: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UFE reports produced. Two issues have been raised and are under investigation. </a:t>
                      </a:r>
                    </a:p>
                  </a:txBody>
                  <a:tcPr anchor="ctr"/>
                </a:tc>
                <a:extLst>
                  <a:ext uri="{0D108BD9-81ED-4DB2-BD59-A6C34878D82A}">
                    <a16:rowId xmlns:a16="http://schemas.microsoft.com/office/drawing/2014/main" val="2319246011"/>
                  </a:ext>
                </a:extLst>
              </a:tr>
              <a:tr h="743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Settlements</a:t>
                      </a:r>
                    </a:p>
                  </a:txBody>
                  <a:tcPr anchor="ctr"/>
                </a:tc>
                <a:tc>
                  <a:txBody>
                    <a:bodyPr/>
                    <a:lstStyle/>
                    <a:p>
                      <a:r>
                        <a:rPr lang="en-AU" sz="1400">
                          <a:latin typeface="Arial"/>
                          <a:cs typeface="Arial"/>
                        </a:rPr>
                        <a:t>Verify transition invoice – prelim and final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AEMO to send and Gens and Retailers to receive </a:t>
                      </a:r>
                    </a:p>
                  </a:txBody>
                  <a:tcPr anchor="ctr"/>
                </a:tc>
                <a:tc>
                  <a:txBody>
                    <a:bodyPr/>
                    <a:lstStyle/>
                    <a:p>
                      <a:r>
                        <a:rPr lang="en-AU" sz="1400">
                          <a:latin typeface="Arial"/>
                          <a:cs typeface="Arial"/>
                        </a:rPr>
                        <a:t>S08, S02, S03</a:t>
                      </a:r>
                      <a:endParaRPr lang="en-AU" sz="1400">
                        <a:latin typeface="Arial" panose="020B0604020202020204" pitchFamily="34" charset="0"/>
                        <a:cs typeface="Arial" panose="020B0604020202020204" pitchFamily="34" charset="0"/>
                      </a:endParaRP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The transition week preliminary invoice has been produced and available for participant verification.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Final transition invoice scheduled to be produced 25 August. </a:t>
                      </a:r>
                    </a:p>
                  </a:txBody>
                  <a:tcPr anchor="ctr"/>
                </a:tc>
                <a:extLst>
                  <a:ext uri="{0D108BD9-81ED-4DB2-BD59-A6C34878D82A}">
                    <a16:rowId xmlns:a16="http://schemas.microsoft.com/office/drawing/2014/main" val="740191429"/>
                  </a:ext>
                </a:extLst>
              </a:tr>
              <a:tr h="743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Settlements</a:t>
                      </a:r>
                    </a:p>
                  </a:txBody>
                  <a:tcPr anchor="ctr"/>
                </a:tc>
                <a:tc>
                  <a:txBody>
                    <a:bodyPr/>
                    <a:lstStyle/>
                    <a:p>
                      <a:r>
                        <a:rPr lang="en-AU" sz="1400">
                          <a:latin typeface="Arial"/>
                          <a:cs typeface="Arial"/>
                        </a:rPr>
                        <a:t>Verify prelim for full 5-min week  </a:t>
                      </a: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AEMO to send and Gens and Retailers to receive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a:cs typeface="Arial"/>
                        </a:rPr>
                        <a:t>S02</a:t>
                      </a: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Issued on 20 August. Once the wholesale reads were corrected the settlement run ran successfully. </a:t>
                      </a:r>
                    </a:p>
                  </a:txBody>
                  <a:tcPr anchor="ctr"/>
                </a:tc>
                <a:extLst>
                  <a:ext uri="{0D108BD9-81ED-4DB2-BD59-A6C34878D82A}">
                    <a16:rowId xmlns:a16="http://schemas.microsoft.com/office/drawing/2014/main" val="1539268833"/>
                  </a:ext>
                </a:extLst>
              </a:tr>
              <a:tr h="526720">
                <a:tc gridSpan="4">
                  <a:txBody>
                    <a:bodyPr/>
                    <a:lstStyle/>
                    <a:p>
                      <a:r>
                        <a:rPr lang="en-AU" sz="1400">
                          <a:latin typeface="Arial" panose="020B0604020202020204" pitchFamily="34" charset="0"/>
                          <a:cs typeface="Arial" panose="020B0604020202020204" pitchFamily="34" charset="0"/>
                        </a:rPr>
                        <a:t>Overall status</a:t>
                      </a:r>
                    </a:p>
                  </a:txBody>
                  <a:tcPr anchor="ctr"/>
                </a:tc>
                <a:tc hMerge="1">
                  <a:txBody>
                    <a:bodyPr/>
                    <a:lstStyle/>
                    <a:p>
                      <a:endParaRPr lang="en-AU"/>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a:p>
                  </a:txBody>
                  <a:tcPr/>
                </a:tc>
                <a:tc hMerge="1">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Overall status is amber and improving. Two key scenarios remaining for execution. No showstoppers issues identified to date. Delay in updating </a:t>
                      </a:r>
                      <a:r>
                        <a:rPr lang="en-AU" sz="1400" err="1">
                          <a:latin typeface="Arial" panose="020B0604020202020204" pitchFamily="34" charset="0"/>
                          <a:cs typeface="Arial" panose="020B0604020202020204" pitchFamily="34" charset="0"/>
                        </a:rPr>
                        <a:t>PractiTest</a:t>
                      </a:r>
                      <a:r>
                        <a:rPr lang="en-AU" sz="1400">
                          <a:latin typeface="Arial" panose="020B0604020202020204" pitchFamily="34" charset="0"/>
                          <a:cs typeface="Arial" panose="020B0604020202020204" pitchFamily="34" charset="0"/>
                        </a:rPr>
                        <a:t> is not providing an accurate view of participant success/failure. </a:t>
                      </a:r>
                    </a:p>
                  </a:txBody>
                  <a:tcPr anchor="ctr"/>
                </a:tc>
                <a:extLst>
                  <a:ext uri="{0D108BD9-81ED-4DB2-BD59-A6C34878D82A}">
                    <a16:rowId xmlns:a16="http://schemas.microsoft.com/office/drawing/2014/main" val="3567135630"/>
                  </a:ext>
                </a:extLst>
              </a:tr>
            </a:tbl>
          </a:graphicData>
        </a:graphic>
      </p:graphicFrame>
      <p:sp>
        <p:nvSpPr>
          <p:cNvPr id="8" name="Oval 7">
            <a:extLst>
              <a:ext uri="{FF2B5EF4-FFF2-40B4-BE49-F238E27FC236}">
                <a16:creationId xmlns:a16="http://schemas.microsoft.com/office/drawing/2014/main" id="{82E82538-1AFE-4DA5-8351-B0F528209E99}"/>
              </a:ext>
            </a:extLst>
          </p:cNvPr>
          <p:cNvSpPr/>
          <p:nvPr/>
        </p:nvSpPr>
        <p:spPr>
          <a:xfrm>
            <a:off x="6641869" y="2027966"/>
            <a:ext cx="407324" cy="40732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9" name="Oval 8">
            <a:extLst>
              <a:ext uri="{FF2B5EF4-FFF2-40B4-BE49-F238E27FC236}">
                <a16:creationId xmlns:a16="http://schemas.microsoft.com/office/drawing/2014/main" id="{54AD453B-564C-4FEC-A841-139386B60909}"/>
              </a:ext>
            </a:extLst>
          </p:cNvPr>
          <p:cNvSpPr/>
          <p:nvPr/>
        </p:nvSpPr>
        <p:spPr>
          <a:xfrm>
            <a:off x="6641869" y="3157970"/>
            <a:ext cx="407324" cy="407323"/>
          </a:xfrm>
          <a:prstGeom prst="ellipse">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0" name="Oval 9">
            <a:extLst>
              <a:ext uri="{FF2B5EF4-FFF2-40B4-BE49-F238E27FC236}">
                <a16:creationId xmlns:a16="http://schemas.microsoft.com/office/drawing/2014/main" id="{A463E93A-E943-4403-8427-01D3A742CD46}"/>
              </a:ext>
            </a:extLst>
          </p:cNvPr>
          <p:cNvSpPr/>
          <p:nvPr/>
        </p:nvSpPr>
        <p:spPr>
          <a:xfrm>
            <a:off x="6641869" y="4759446"/>
            <a:ext cx="407324" cy="40732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1" name="Oval 10">
            <a:extLst>
              <a:ext uri="{FF2B5EF4-FFF2-40B4-BE49-F238E27FC236}">
                <a16:creationId xmlns:a16="http://schemas.microsoft.com/office/drawing/2014/main" id="{16E3D2D5-817E-4CC9-8DC4-64A4F16BA4E9}"/>
              </a:ext>
            </a:extLst>
          </p:cNvPr>
          <p:cNvSpPr/>
          <p:nvPr/>
        </p:nvSpPr>
        <p:spPr>
          <a:xfrm>
            <a:off x="6641869" y="3930989"/>
            <a:ext cx="407324" cy="407323"/>
          </a:xfrm>
          <a:prstGeom prst="ellipse">
            <a:avLst/>
          </a:prstGeom>
          <a:solidFill>
            <a:srgbClr val="00B050"/>
          </a:solidFill>
          <a:ln>
            <a:solidFill>
              <a:srgbClr val="00B05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2" name="Oval 11">
            <a:extLst>
              <a:ext uri="{FF2B5EF4-FFF2-40B4-BE49-F238E27FC236}">
                <a16:creationId xmlns:a16="http://schemas.microsoft.com/office/drawing/2014/main" id="{2B43A660-2891-4483-B0A5-03C9A2AD7DFA}"/>
              </a:ext>
            </a:extLst>
          </p:cNvPr>
          <p:cNvSpPr/>
          <p:nvPr/>
        </p:nvSpPr>
        <p:spPr>
          <a:xfrm>
            <a:off x="6641869" y="2642571"/>
            <a:ext cx="407324" cy="407323"/>
          </a:xfrm>
          <a:prstGeom prst="ellipse">
            <a:avLst/>
          </a:prstGeom>
          <a:solidFill>
            <a:schemeClr val="accent4"/>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3" name="Oval 12">
            <a:extLst>
              <a:ext uri="{FF2B5EF4-FFF2-40B4-BE49-F238E27FC236}">
                <a16:creationId xmlns:a16="http://schemas.microsoft.com/office/drawing/2014/main" id="{6FF92E18-9018-4B6E-9B40-E68C3D7D60E9}"/>
              </a:ext>
            </a:extLst>
          </p:cNvPr>
          <p:cNvSpPr/>
          <p:nvPr/>
        </p:nvSpPr>
        <p:spPr>
          <a:xfrm>
            <a:off x="6641869" y="5515065"/>
            <a:ext cx="407324" cy="407323"/>
          </a:xfrm>
          <a:prstGeom prst="ellipse">
            <a:avLst/>
          </a:prstGeom>
          <a:solidFill>
            <a:schemeClr val="accent4"/>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43840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p:txBody>
          <a:bodyPr>
            <a:normAutofit fontScale="90000"/>
          </a:bodyPr>
          <a:lstStyle/>
          <a:p>
            <a:r>
              <a:rPr lang="en-AU"/>
              <a:t>Risk 2: Industry end-to-end testing</a:t>
            </a:r>
            <a:br>
              <a:rPr lang="en-AU"/>
            </a:br>
            <a:r>
              <a:rPr lang="en-AU"/>
              <a:t>Mitigation approach</a:t>
            </a:r>
          </a:p>
        </p:txBody>
      </p:sp>
      <p:sp>
        <p:nvSpPr>
          <p:cNvPr id="6" name="Content Placeholder 5">
            <a:extLst>
              <a:ext uri="{FF2B5EF4-FFF2-40B4-BE49-F238E27FC236}">
                <a16:creationId xmlns:a16="http://schemas.microsoft.com/office/drawing/2014/main" id="{5560CEE1-2440-41E9-814D-4C908B8D1C43}"/>
              </a:ext>
            </a:extLst>
          </p:cNvPr>
          <p:cNvSpPr>
            <a:spLocks noGrp="1"/>
          </p:cNvSpPr>
          <p:nvPr>
            <p:ph idx="1"/>
          </p:nvPr>
        </p:nvSpPr>
        <p:spPr>
          <a:xfrm>
            <a:off x="235527" y="1825625"/>
            <a:ext cx="11694382" cy="4895850"/>
          </a:xfrm>
        </p:spPr>
        <p:txBody>
          <a:bodyPr>
            <a:normAutofit/>
          </a:bodyPr>
          <a:lstStyle/>
          <a:p>
            <a:r>
              <a:rPr lang="en-AU" sz="1600"/>
              <a:t>Nonetheless, a strategy to address participants concerns in relation to end-to-end testing is required</a:t>
            </a:r>
          </a:p>
          <a:p>
            <a:endParaRPr lang="en-AU" sz="1600"/>
          </a:p>
          <a:p>
            <a:r>
              <a:rPr lang="en-AU" sz="1600"/>
              <a:t>Recognises that participant confidence is important, and industry testing makes a significant contribution in the smooth transition to a 5m market</a:t>
            </a:r>
          </a:p>
          <a:p>
            <a:endParaRPr lang="en-AU" sz="1600"/>
          </a:p>
          <a:p>
            <a:r>
              <a:rPr lang="en-AU" sz="1600"/>
              <a:t>AEMO is proposing to extend the Market Trial, acknowledging requests from participants</a:t>
            </a:r>
          </a:p>
          <a:p>
            <a:pPr lvl="1"/>
            <a:r>
              <a:rPr lang="en-AU" sz="1600"/>
              <a:t>Aim is to enable the most important testing to proceed, but without causing 5m transition activities to be compromised</a:t>
            </a:r>
          </a:p>
          <a:p>
            <a:pPr lvl="1"/>
            <a:r>
              <a:rPr lang="en-AU" sz="1600"/>
              <a:t>To the extent possible, facilitate increased “pairing” options for retailers given smaller numbers of DNSP / MDP to perform repeated cases</a:t>
            </a:r>
          </a:p>
          <a:p>
            <a:pPr lvl="1"/>
            <a:endParaRPr lang="en-AU" sz="1600"/>
          </a:p>
          <a:p>
            <a:r>
              <a:rPr lang="en-AU" sz="1600"/>
              <a:t>Arrangements to be discussed with the ITWG, focus on key scenarios requiring multiple participants</a:t>
            </a:r>
          </a:p>
          <a:p>
            <a:endParaRPr lang="en-AU" sz="1600"/>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16</a:t>
            </a:fld>
            <a:endParaRPr lang="en-AU"/>
          </a:p>
        </p:txBody>
      </p:sp>
    </p:spTree>
    <p:extLst>
      <p:ext uri="{BB962C8B-B14F-4D97-AF65-F5344CB8AC3E}">
        <p14:creationId xmlns:p14="http://schemas.microsoft.com/office/powerpoint/2010/main" val="2979501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3F2397-39E4-470D-9497-1CC13167D3AD}"/>
              </a:ext>
            </a:extLst>
          </p:cNvPr>
          <p:cNvSpPr>
            <a:spLocks noGrp="1"/>
          </p:cNvSpPr>
          <p:nvPr>
            <p:ph type="title"/>
          </p:nvPr>
        </p:nvSpPr>
        <p:spPr/>
        <p:txBody>
          <a:bodyPr/>
          <a:lstStyle/>
          <a:p>
            <a:r>
              <a:rPr lang="en-AU"/>
              <a:t>Risk 3: Market functions readiness</a:t>
            </a:r>
          </a:p>
        </p:txBody>
      </p:sp>
      <p:sp>
        <p:nvSpPr>
          <p:cNvPr id="3" name="Slide Number Placeholder 2">
            <a:extLst>
              <a:ext uri="{FF2B5EF4-FFF2-40B4-BE49-F238E27FC236}">
                <a16:creationId xmlns:a16="http://schemas.microsoft.com/office/drawing/2014/main" id="{E37E9CE5-B0B8-41C4-9C85-5E3874075B14}"/>
              </a:ext>
            </a:extLst>
          </p:cNvPr>
          <p:cNvSpPr>
            <a:spLocks noGrp="1"/>
          </p:cNvSpPr>
          <p:nvPr>
            <p:ph type="sldNum" sz="quarter" idx="12"/>
          </p:nvPr>
        </p:nvSpPr>
        <p:spPr/>
        <p:txBody>
          <a:bodyPr/>
          <a:lstStyle/>
          <a:p>
            <a:fld id="{4EC81F68-4976-451A-B2E9-79BCBD2F70CC}" type="slidenum">
              <a:rPr lang="en-AU" smtClean="0"/>
              <a:t>17</a:t>
            </a:fld>
            <a:endParaRPr lang="en-AU"/>
          </a:p>
        </p:txBody>
      </p:sp>
      <p:sp>
        <p:nvSpPr>
          <p:cNvPr id="7" name="Content Placeholder 5">
            <a:extLst>
              <a:ext uri="{FF2B5EF4-FFF2-40B4-BE49-F238E27FC236}">
                <a16:creationId xmlns:a16="http://schemas.microsoft.com/office/drawing/2014/main" id="{7F160331-B72F-4A0A-AF40-ED5EEE9C6730}"/>
              </a:ext>
            </a:extLst>
          </p:cNvPr>
          <p:cNvSpPr>
            <a:spLocks noGrp="1"/>
          </p:cNvSpPr>
          <p:nvPr>
            <p:ph idx="1"/>
          </p:nvPr>
        </p:nvSpPr>
        <p:spPr>
          <a:xfrm>
            <a:off x="235527" y="1450720"/>
            <a:ext cx="11694382" cy="5407279"/>
          </a:xfrm>
        </p:spPr>
        <p:txBody>
          <a:bodyPr>
            <a:noAutofit/>
          </a:bodyPr>
          <a:lstStyle/>
          <a:p>
            <a:r>
              <a:rPr lang="en-AU" sz="1200"/>
              <a:t>The phased implementation of AEMO systems has substantively de-risked 5MS go-live</a:t>
            </a:r>
          </a:p>
          <a:p>
            <a:pPr lvl="1"/>
            <a:r>
              <a:rPr lang="en-AU" sz="1200"/>
              <a:t>All AEMO 5MS systems are in production operation and are proven.</a:t>
            </a:r>
          </a:p>
          <a:p>
            <a:pPr lvl="1"/>
            <a:r>
              <a:rPr lang="en-AU" sz="1200"/>
              <a:t>AEMO cutover for go-live is a configuration and defect release.</a:t>
            </a:r>
          </a:p>
          <a:p>
            <a:r>
              <a:rPr lang="en-AU" sz="1200"/>
              <a:t>Assurances on accuracy of commercial outcomes through a number of avenues</a:t>
            </a:r>
          </a:p>
          <a:p>
            <a:pPr lvl="1"/>
            <a:r>
              <a:rPr lang="en-AU" sz="1200"/>
              <a:t>AEMO internal testing process</a:t>
            </a:r>
          </a:p>
          <a:p>
            <a:pPr lvl="1"/>
            <a:r>
              <a:rPr lang="en-AU" sz="1200"/>
              <a:t>Independent certification of the settlements engine</a:t>
            </a:r>
          </a:p>
          <a:p>
            <a:pPr lvl="1"/>
            <a:r>
              <a:rPr lang="en-AU" sz="1200"/>
              <a:t>Production operation and reliability of settlement outcomes for 30m</a:t>
            </a:r>
          </a:p>
          <a:p>
            <a:pPr lvl="1"/>
            <a:r>
              <a:rPr lang="en-AU" sz="1200"/>
              <a:t>AEMO already accepting 5m granularity &amp; register level metering data from MDPs, and processing this successfully to 30m outcomes</a:t>
            </a:r>
          </a:p>
          <a:p>
            <a:pPr lvl="1"/>
            <a:r>
              <a:rPr lang="en-AU" sz="1200"/>
              <a:t>Market Trial process</a:t>
            </a:r>
          </a:p>
          <a:p>
            <a:r>
              <a:rPr lang="en-AU" sz="1200"/>
              <a:t>Key risks, and commentary on mitigations</a:t>
            </a:r>
          </a:p>
          <a:p>
            <a:pPr lvl="1"/>
            <a:r>
              <a:rPr lang="en-AU" sz="1200"/>
              <a:t>Complexities of transition week: Market Trial preliminary and final, AEMO UAT</a:t>
            </a:r>
          </a:p>
          <a:p>
            <a:pPr lvl="1"/>
            <a:r>
              <a:rPr lang="en-AU" sz="1200"/>
              <a:t>MDP metering data input issues: transitional period underway, issues already encountered, AEMO data quality checks, co-ordination between MDPs and AEMO</a:t>
            </a:r>
          </a:p>
          <a:p>
            <a:pPr lvl="1"/>
            <a:r>
              <a:rPr lang="en-AU" sz="1200"/>
              <a:t>Unexpected 5m specific issue arising for edge case scenario: 30m operation has identified the bulk of edge cases, AEMO 5m testing, support processes well practised</a:t>
            </a:r>
          </a:p>
          <a:p>
            <a:pPr lvl="1"/>
            <a:r>
              <a:rPr lang="en-AU" sz="1200"/>
              <a:t>5m performance issues: current production operation, RM performance defect resolution, observations of pre-production performance</a:t>
            </a:r>
          </a:p>
          <a:p>
            <a:r>
              <a:rPr lang="en-AU" sz="1200"/>
              <a:t>Contingency Plan for Settlements and Prudentials</a:t>
            </a:r>
          </a:p>
          <a:p>
            <a:pPr lvl="1"/>
            <a:r>
              <a:rPr lang="en-AU" sz="1200"/>
              <a:t>Developed &amp; tested during the Retail go-live</a:t>
            </a:r>
          </a:p>
          <a:p>
            <a:pPr lvl="1"/>
            <a:r>
              <a:rPr lang="en-AU" sz="1200"/>
              <a:t>pre-emptive data checks</a:t>
            </a:r>
          </a:p>
          <a:p>
            <a:pPr lvl="1"/>
            <a:r>
              <a:rPr lang="en-AU" sz="1200"/>
              <a:t>BAU processes for addressing data quality issues </a:t>
            </a:r>
            <a:r>
              <a:rPr lang="en-AU" sz="1200" err="1"/>
              <a:t>eg</a:t>
            </a:r>
            <a:r>
              <a:rPr lang="en-AU" sz="1200"/>
              <a:t> preliminary/final/revised settlements, prudential estimates where actuals not available</a:t>
            </a:r>
          </a:p>
          <a:p>
            <a:pPr lvl="1"/>
            <a:r>
              <a:rPr lang="en-AU" sz="1200"/>
              <a:t>internal tools for additional </a:t>
            </a:r>
            <a:r>
              <a:rPr lang="en-AU" sz="1200" err="1"/>
              <a:t>prudentials</a:t>
            </a:r>
            <a:r>
              <a:rPr lang="en-AU" sz="1200"/>
              <a:t> assessments</a:t>
            </a:r>
          </a:p>
          <a:p>
            <a:pPr lvl="1"/>
            <a:r>
              <a:rPr lang="en-AU" sz="1200"/>
              <a:t>shoulder season go-live</a:t>
            </a:r>
          </a:p>
          <a:p>
            <a:r>
              <a:rPr lang="en-AU" sz="1200"/>
              <a:t>AEMO Support processes crucial</a:t>
            </a:r>
          </a:p>
          <a:p>
            <a:pPr lvl="1"/>
            <a:r>
              <a:rPr lang="en-AU" sz="1200"/>
              <a:t>As set out in PCF of 19 August, and included in Appendix 4 FYI</a:t>
            </a:r>
          </a:p>
        </p:txBody>
      </p:sp>
    </p:spTree>
    <p:extLst>
      <p:ext uri="{BB962C8B-B14F-4D97-AF65-F5344CB8AC3E}">
        <p14:creationId xmlns:p14="http://schemas.microsoft.com/office/powerpoint/2010/main" val="1253780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C43938-66C4-4A02-8A82-3F38132C8FED}"/>
              </a:ext>
            </a:extLst>
          </p:cNvPr>
          <p:cNvSpPr>
            <a:spLocks noGrp="1"/>
          </p:cNvSpPr>
          <p:nvPr>
            <p:ph type="ctrTitle"/>
          </p:nvPr>
        </p:nvSpPr>
        <p:spPr/>
        <p:txBody>
          <a:bodyPr/>
          <a:lstStyle/>
          <a:p>
            <a:r>
              <a:rPr lang="en-AU"/>
              <a:t>Options Analysis</a:t>
            </a:r>
          </a:p>
        </p:txBody>
      </p:sp>
      <p:sp>
        <p:nvSpPr>
          <p:cNvPr id="6" name="Subtitle 5">
            <a:extLst>
              <a:ext uri="{FF2B5EF4-FFF2-40B4-BE49-F238E27FC236}">
                <a16:creationId xmlns:a16="http://schemas.microsoft.com/office/drawing/2014/main" id="{3413C6A6-7F65-45E3-A574-BF7B480B8D45}"/>
              </a:ext>
            </a:extLst>
          </p:cNvPr>
          <p:cNvSpPr>
            <a:spLocks noGrp="1"/>
          </p:cNvSpPr>
          <p:nvPr>
            <p:ph type="subTitle" idx="1"/>
          </p:nvPr>
        </p:nvSpPr>
        <p:spPr/>
        <p:txBody>
          <a:bodyPr/>
          <a:lstStyle/>
          <a:p>
            <a:endParaRPr lang="en-AU"/>
          </a:p>
        </p:txBody>
      </p:sp>
      <p:sp>
        <p:nvSpPr>
          <p:cNvPr id="4" name="Slide Number Placeholder 3">
            <a:extLst>
              <a:ext uri="{FF2B5EF4-FFF2-40B4-BE49-F238E27FC236}">
                <a16:creationId xmlns:a16="http://schemas.microsoft.com/office/drawing/2014/main" id="{7D8A3F97-4768-4EE4-B655-D8B94F09260E}"/>
              </a:ext>
            </a:extLst>
          </p:cNvPr>
          <p:cNvSpPr>
            <a:spLocks noGrp="1"/>
          </p:cNvSpPr>
          <p:nvPr>
            <p:ph type="sldNum" sz="quarter" idx="12"/>
          </p:nvPr>
        </p:nvSpPr>
        <p:spPr/>
        <p:txBody>
          <a:bodyPr/>
          <a:lstStyle/>
          <a:p>
            <a:fld id="{4EC81F68-4976-451A-B2E9-79BCBD2F70CC}" type="slidenum">
              <a:rPr lang="en-AU" smtClean="0"/>
              <a:t>18</a:t>
            </a:fld>
            <a:endParaRPr lang="en-AU"/>
          </a:p>
        </p:txBody>
      </p:sp>
    </p:spTree>
    <p:extLst>
      <p:ext uri="{BB962C8B-B14F-4D97-AF65-F5344CB8AC3E}">
        <p14:creationId xmlns:p14="http://schemas.microsoft.com/office/powerpoint/2010/main" val="208775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D7C66-07E7-44C7-B00E-FDA22029A153}"/>
              </a:ext>
            </a:extLst>
          </p:cNvPr>
          <p:cNvSpPr>
            <a:spLocks noGrp="1"/>
          </p:cNvSpPr>
          <p:nvPr>
            <p:ph type="title"/>
          </p:nvPr>
        </p:nvSpPr>
        <p:spPr/>
        <p:txBody>
          <a:bodyPr/>
          <a:lstStyle/>
          <a:p>
            <a:r>
              <a:rPr lang="en-AU"/>
              <a:t>Overview</a:t>
            </a:r>
          </a:p>
        </p:txBody>
      </p:sp>
      <p:sp>
        <p:nvSpPr>
          <p:cNvPr id="3" name="Content Placeholder 2">
            <a:extLst>
              <a:ext uri="{FF2B5EF4-FFF2-40B4-BE49-F238E27FC236}">
                <a16:creationId xmlns:a16="http://schemas.microsoft.com/office/drawing/2014/main" id="{12A5A85C-C617-4889-B836-24A76EA8427A}"/>
              </a:ext>
            </a:extLst>
          </p:cNvPr>
          <p:cNvSpPr>
            <a:spLocks noGrp="1"/>
          </p:cNvSpPr>
          <p:nvPr>
            <p:ph idx="1"/>
          </p:nvPr>
        </p:nvSpPr>
        <p:spPr/>
        <p:txBody>
          <a:bodyPr>
            <a:normAutofit/>
          </a:bodyPr>
          <a:lstStyle/>
          <a:p>
            <a:r>
              <a:rPr lang="en-AU" sz="1600"/>
              <a:t>Go-Live for 1 October can be compared against Delay options</a:t>
            </a:r>
          </a:p>
          <a:p>
            <a:pPr lvl="1"/>
            <a:r>
              <a:rPr lang="en-AU" sz="1600"/>
              <a:t>Assists to inform the decision making process</a:t>
            </a:r>
          </a:p>
          <a:p>
            <a:pPr lvl="1"/>
            <a:endParaRPr lang="en-AU" sz="1600"/>
          </a:p>
          <a:p>
            <a:r>
              <a:rPr lang="en-AU" sz="1600"/>
              <a:t>Baseline is 1 October go-live</a:t>
            </a:r>
          </a:p>
          <a:p>
            <a:pPr lvl="1"/>
            <a:r>
              <a:rPr lang="en-AU" sz="1600"/>
              <a:t>No show-stoppers exist in any of the essential criteria categories</a:t>
            </a:r>
          </a:p>
          <a:p>
            <a:pPr lvl="1"/>
            <a:r>
              <a:rPr lang="en-AU" sz="1600"/>
              <a:t>However, risks do exist and some participants have reservations about end-to-end industry readiness on the basis of Market Trial test status</a:t>
            </a:r>
          </a:p>
          <a:p>
            <a:pPr lvl="1"/>
            <a:endParaRPr lang="en-AU" sz="1600"/>
          </a:p>
          <a:p>
            <a:r>
              <a:rPr lang="en-AU" sz="1600"/>
              <a:t>Compare 1 October go-live against Delay options</a:t>
            </a:r>
          </a:p>
          <a:p>
            <a:pPr lvl="1"/>
            <a:r>
              <a:rPr lang="en-AU" sz="1600"/>
              <a:t>Short delay: 1 December 2021</a:t>
            </a:r>
          </a:p>
          <a:p>
            <a:pPr lvl="1"/>
            <a:r>
              <a:rPr lang="en-AU" sz="1600"/>
              <a:t>Extended delay: 1 Feb 2022 or 1 Apr 2022</a:t>
            </a:r>
          </a:p>
        </p:txBody>
      </p:sp>
      <p:sp>
        <p:nvSpPr>
          <p:cNvPr id="4" name="Slide Number Placeholder 3">
            <a:extLst>
              <a:ext uri="{FF2B5EF4-FFF2-40B4-BE49-F238E27FC236}">
                <a16:creationId xmlns:a16="http://schemas.microsoft.com/office/drawing/2014/main" id="{C90CBEDE-FC20-4F90-879D-292139D7D5AC}"/>
              </a:ext>
            </a:extLst>
          </p:cNvPr>
          <p:cNvSpPr>
            <a:spLocks noGrp="1"/>
          </p:cNvSpPr>
          <p:nvPr>
            <p:ph type="sldNum" sz="quarter" idx="12"/>
          </p:nvPr>
        </p:nvSpPr>
        <p:spPr/>
        <p:txBody>
          <a:bodyPr/>
          <a:lstStyle/>
          <a:p>
            <a:fld id="{4EC81F68-4976-451A-B2E9-79BCBD2F70CC}" type="slidenum">
              <a:rPr lang="en-AU" smtClean="0"/>
              <a:t>19</a:t>
            </a:fld>
            <a:endParaRPr lang="en-AU"/>
          </a:p>
        </p:txBody>
      </p:sp>
    </p:spTree>
    <p:extLst>
      <p:ext uri="{BB962C8B-B14F-4D97-AF65-F5344CB8AC3E}">
        <p14:creationId xmlns:p14="http://schemas.microsoft.com/office/powerpoint/2010/main" val="275573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EDDBB-6D06-4F7B-8D71-2E0BC007B402}"/>
              </a:ext>
            </a:extLst>
          </p:cNvPr>
          <p:cNvSpPr>
            <a:spLocks noGrp="1"/>
          </p:cNvSpPr>
          <p:nvPr>
            <p:ph type="title"/>
          </p:nvPr>
        </p:nvSpPr>
        <p:spPr/>
        <p:txBody>
          <a:bodyPr/>
          <a:lstStyle/>
          <a:p>
            <a:r>
              <a:rPr lang="en-AU"/>
              <a:t>Delay Impact Assessment</a:t>
            </a:r>
          </a:p>
        </p:txBody>
      </p:sp>
      <p:graphicFrame>
        <p:nvGraphicFramePr>
          <p:cNvPr id="5" name="Table 5">
            <a:extLst>
              <a:ext uri="{FF2B5EF4-FFF2-40B4-BE49-F238E27FC236}">
                <a16:creationId xmlns:a16="http://schemas.microsoft.com/office/drawing/2014/main" id="{34A96067-DC62-4098-BFD9-7EDFFF49E990}"/>
              </a:ext>
            </a:extLst>
          </p:cNvPr>
          <p:cNvGraphicFramePr>
            <a:graphicFrameLocks noGrp="1"/>
          </p:cNvGraphicFramePr>
          <p:nvPr>
            <p:ph idx="1"/>
            <p:extLst>
              <p:ext uri="{D42A27DB-BD31-4B8C-83A1-F6EECF244321}">
                <p14:modId xmlns:p14="http://schemas.microsoft.com/office/powerpoint/2010/main" val="836080619"/>
              </p:ext>
            </p:extLst>
          </p:nvPr>
        </p:nvGraphicFramePr>
        <p:xfrm>
          <a:off x="234950" y="1825625"/>
          <a:ext cx="11695112" cy="4211320"/>
        </p:xfrm>
        <a:graphic>
          <a:graphicData uri="http://schemas.openxmlformats.org/drawingml/2006/table">
            <a:tbl>
              <a:tblPr firstRow="1" bandRow="1">
                <a:tableStyleId>{5C22544A-7EE6-4342-B048-85BDC9FD1C3A}</a:tableStyleId>
              </a:tblPr>
              <a:tblGrid>
                <a:gridCol w="5847556">
                  <a:extLst>
                    <a:ext uri="{9D8B030D-6E8A-4147-A177-3AD203B41FA5}">
                      <a16:colId xmlns:a16="http://schemas.microsoft.com/office/drawing/2014/main" val="2575543521"/>
                    </a:ext>
                  </a:extLst>
                </a:gridCol>
                <a:gridCol w="5847556">
                  <a:extLst>
                    <a:ext uri="{9D8B030D-6E8A-4147-A177-3AD203B41FA5}">
                      <a16:colId xmlns:a16="http://schemas.microsoft.com/office/drawing/2014/main" val="4268476723"/>
                    </a:ext>
                  </a:extLst>
                </a:gridCol>
              </a:tblGrid>
              <a:tr h="370840">
                <a:tc>
                  <a:txBody>
                    <a:bodyPr/>
                    <a:lstStyle/>
                    <a:p>
                      <a:r>
                        <a:rPr lang="en-AU" sz="1200"/>
                        <a:t>Short Delay (1 Dec 2021)</a:t>
                      </a:r>
                    </a:p>
                  </a:txBody>
                  <a:tcPr/>
                </a:tc>
                <a:tc>
                  <a:txBody>
                    <a:bodyPr/>
                    <a:lstStyle/>
                    <a:p>
                      <a:r>
                        <a:rPr lang="en-AU" sz="1200"/>
                        <a:t>Extended Delay (1 Feb 2022 or 1 Apr 2022)</a:t>
                      </a:r>
                    </a:p>
                  </a:txBody>
                  <a:tcPr/>
                </a:tc>
                <a:extLst>
                  <a:ext uri="{0D108BD9-81ED-4DB2-BD59-A6C34878D82A}">
                    <a16:rowId xmlns:a16="http://schemas.microsoft.com/office/drawing/2014/main" val="1056712029"/>
                  </a:ext>
                </a:extLst>
              </a:tr>
              <a:tr h="370840">
                <a:tc>
                  <a:txBody>
                    <a:bodyPr/>
                    <a:lstStyle/>
                    <a:p>
                      <a:pPr marL="285750" indent="-285750">
                        <a:buFont typeface="Wingdings" panose="05000000000000000000" pitchFamily="2" charset="2"/>
                        <a:buChar char="ü"/>
                      </a:pPr>
                      <a:r>
                        <a:rPr lang="en-AU" sz="1200"/>
                        <a:t>Additional time for Market Trial and MSP activity completion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AU" sz="1200" b="0" i="0" u="none" strike="noStrike" kern="1200" cap="none" spc="0" normalizeH="0" baseline="0" noProof="0">
                          <a:ln>
                            <a:noFill/>
                          </a:ln>
                          <a:solidFill>
                            <a:srgbClr val="222324"/>
                          </a:solidFill>
                          <a:effectLst/>
                          <a:uLnTx/>
                          <a:uFillTx/>
                          <a:latin typeface="+mn-lt"/>
                          <a:ea typeface="+mn-ea"/>
                          <a:cs typeface="+mn-cs"/>
                        </a:rPr>
                        <a:t>Increased participant confidence and time for participants and AEMO to resolve any defects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AU" sz="1200"/>
                        <a:t>Increased time for participants with at-risk program status to complete readiness activities</a:t>
                      </a:r>
                    </a:p>
                    <a:p>
                      <a:pPr marL="285750" indent="-285750">
                        <a:buFont typeface="Wingdings" panose="05000000000000000000" pitchFamily="2" charset="2"/>
                        <a:buChar char="ü"/>
                      </a:pPr>
                      <a:r>
                        <a:rPr lang="en-AU" sz="1200"/>
                        <a:t>Reduced risk of go-live operational impacts</a:t>
                      </a:r>
                    </a:p>
                  </a:txBody>
                  <a:tcPr/>
                </a:tc>
                <a:tc>
                  <a:txBody>
                    <a:bodyPr/>
                    <a:lstStyle/>
                    <a:p>
                      <a:pPr marL="285750" indent="-285750">
                        <a:buFont typeface="Wingdings" panose="05000000000000000000" pitchFamily="2" charset="2"/>
                        <a:buChar char="ü"/>
                      </a:pPr>
                      <a:r>
                        <a:rPr lang="en-AU" sz="1200"/>
                        <a:t>Significant additional time for Market Trial and MSP activity completion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AU" sz="1200" b="0" i="0" u="none" strike="noStrike" kern="1200" cap="none" spc="0" normalizeH="0" baseline="0" noProof="0">
                          <a:ln>
                            <a:noFill/>
                          </a:ln>
                          <a:solidFill>
                            <a:srgbClr val="222324"/>
                          </a:solidFill>
                          <a:effectLst/>
                          <a:uLnTx/>
                          <a:uFillTx/>
                          <a:latin typeface="+mn-lt"/>
                          <a:ea typeface="+mn-ea"/>
                          <a:cs typeface="+mn-cs"/>
                        </a:rPr>
                        <a:t>Increased participant confidence and time for participants to resolve any defects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AU" sz="1200"/>
                        <a:t>Significant increased time for participants with at-risk program status to complete readiness activities</a:t>
                      </a:r>
                    </a:p>
                    <a:p>
                      <a:pPr marL="285750" indent="-285750">
                        <a:buFont typeface="Wingdings" panose="05000000000000000000" pitchFamily="2" charset="2"/>
                        <a:buChar char="ü"/>
                      </a:pPr>
                      <a:r>
                        <a:rPr lang="en-AU" sz="1200"/>
                        <a:t>Reduced risk of go-live operational impacts</a:t>
                      </a:r>
                    </a:p>
                  </a:txBody>
                  <a:tcPr/>
                </a:tc>
                <a:extLst>
                  <a:ext uri="{0D108BD9-81ED-4DB2-BD59-A6C34878D82A}">
                    <a16:rowId xmlns:a16="http://schemas.microsoft.com/office/drawing/2014/main" val="336891895"/>
                  </a:ext>
                </a:extLst>
              </a:tr>
              <a:tr h="370840">
                <a:tc>
                  <a:txBody>
                    <a:bodyPr/>
                    <a:lstStyle/>
                    <a:p>
                      <a:pPr marL="171450" indent="-171450">
                        <a:buFont typeface="Tw Cen MT" panose="020B0602020104020603" pitchFamily="34" charset="0"/>
                        <a:buChar char="x"/>
                      </a:pPr>
                      <a:r>
                        <a:rPr lang="en-AU" sz="1200"/>
                        <a:t>Costs: Project extension/hold costs associated with delay, with consequent budgetary impacts &amp; requests for extension</a:t>
                      </a:r>
                    </a:p>
                    <a:p>
                      <a:pPr marL="171450" indent="-171450">
                        <a:buFont typeface="Tw Cen MT" panose="020B0602020104020603" pitchFamily="34" charset="0"/>
                        <a:buChar char="x"/>
                      </a:pPr>
                      <a:r>
                        <a:rPr lang="en-AU" sz="1200"/>
                        <a:t>Resources: Program fatigue, loss of IP for go-live esp for contractors seeking long-term roles</a:t>
                      </a:r>
                    </a:p>
                    <a:p>
                      <a:pPr marL="171450" indent="-171450">
                        <a:buFont typeface="Tw Cen MT" panose="020B0602020104020603" pitchFamily="34" charset="0"/>
                        <a:buChar char="x"/>
                      </a:pPr>
                      <a:r>
                        <a:rPr lang="en-AU" sz="1200"/>
                        <a:t>Impacts to other internal projects: resource contention</a:t>
                      </a:r>
                    </a:p>
                    <a:p>
                      <a:pPr marL="171450" indent="-171450">
                        <a:buFont typeface="Tw Cen MT" panose="020B0602020104020603" pitchFamily="34" charset="0"/>
                        <a:buChar char="x"/>
                      </a:pPr>
                      <a:r>
                        <a:rPr lang="en-AU" sz="1200"/>
                        <a:t>Delays to benefits of reform by 2 months</a:t>
                      </a:r>
                    </a:p>
                    <a:p>
                      <a:pPr marL="171450" indent="-171450">
                        <a:buFont typeface="Tw Cen MT" panose="020B0602020104020603" pitchFamily="34" charset="0"/>
                        <a:buChar char="x"/>
                      </a:pPr>
                      <a:r>
                        <a:rPr lang="en-AU" sz="1200"/>
                        <a:t>Delays to other reform implementation: Customer switching, WDR, electricity B2B</a:t>
                      </a:r>
                    </a:p>
                    <a:p>
                      <a:pPr marL="171450" indent="-171450">
                        <a:buFont typeface="Tw Cen MT" panose="020B0602020104020603" pitchFamily="34" charset="0"/>
                        <a:buChar char="x"/>
                      </a:pPr>
                      <a:r>
                        <a:rPr lang="en-AU" sz="1200"/>
                        <a:t>Adjustment of programs to manage bundling of CS, WDR, elec B2B</a:t>
                      </a:r>
                    </a:p>
                    <a:p>
                      <a:pPr marL="171450" indent="-171450">
                        <a:buFont typeface="Tw Cen MT" panose="020B0602020104020603" pitchFamily="34" charset="0"/>
                        <a:buChar char="x"/>
                      </a:pPr>
                      <a:r>
                        <a:rPr lang="en-AU" sz="1200"/>
                        <a:t>1 Dec date: close to holiday period with potential impacts for resources, concerns from some participants in relation to summer proximity</a:t>
                      </a:r>
                    </a:p>
                    <a:p>
                      <a:pPr marL="171450" indent="-171450">
                        <a:buFont typeface="Tw Cen MT" panose="020B0602020104020603" pitchFamily="34" charset="0"/>
                        <a:buChar char="x"/>
                      </a:pPr>
                      <a:r>
                        <a:rPr lang="en-AU" sz="1200"/>
                        <a:t>Uncertainty whilst reform projects get re-planned for 1 Dec</a:t>
                      </a:r>
                    </a:p>
                    <a:p>
                      <a:pPr marL="171450" indent="-171450">
                        <a:buFont typeface="Tw Cen MT" panose="020B0602020104020603" pitchFamily="34" charset="0"/>
                        <a:buChar char="x"/>
                      </a:pPr>
                      <a:r>
                        <a:rPr lang="en-AU" sz="1200"/>
                        <a:t>Impacts to open (4Q21) 5m financial contracts (esp 5m caps) and implications for managing within-quarter financial contracts and systems</a:t>
                      </a:r>
                    </a:p>
                  </a:txBody>
                  <a:tcPr/>
                </a:tc>
                <a:tc>
                  <a:txBody>
                    <a:bodyPr/>
                    <a:lstStyle/>
                    <a:p>
                      <a:pPr marL="171450" indent="-171450">
                        <a:buFont typeface="Tw Cen MT" panose="020B0602020104020603" pitchFamily="34" charset="0"/>
                        <a:buChar char="x"/>
                      </a:pPr>
                      <a:r>
                        <a:rPr lang="en-AU" sz="1200"/>
                        <a:t>Costs: Project extension/hold costs associated with delay, with consequent budgetary impacts &amp; requests for extension</a:t>
                      </a:r>
                    </a:p>
                    <a:p>
                      <a:pPr marL="171450" indent="-171450">
                        <a:buFont typeface="Tw Cen MT" panose="020B0602020104020603" pitchFamily="34" charset="0"/>
                        <a:buChar char="x"/>
                      </a:pPr>
                      <a:r>
                        <a:rPr lang="en-AU" sz="1200"/>
                        <a:t>Resources: Program fatigue, loss of IP for go-live esp for contractors seeking long-term roles</a:t>
                      </a:r>
                    </a:p>
                    <a:p>
                      <a:pPr marL="171450" indent="-171450">
                        <a:buFont typeface="Tw Cen MT" panose="020B0602020104020603" pitchFamily="34" charset="0"/>
                        <a:buChar char="x"/>
                      </a:pPr>
                      <a:r>
                        <a:rPr lang="en-AU" sz="1200"/>
                        <a:t>Impacts to other internal projects: resource contention</a:t>
                      </a:r>
                    </a:p>
                    <a:p>
                      <a:pPr marL="171450" indent="-171450">
                        <a:buFont typeface="Tw Cen MT" panose="020B0602020104020603" pitchFamily="34" charset="0"/>
                        <a:buChar char="x"/>
                      </a:pPr>
                      <a:r>
                        <a:rPr lang="en-AU" sz="1200"/>
                        <a:t>Delays to benefits of reform by 4 or 6 months</a:t>
                      </a:r>
                    </a:p>
                    <a:p>
                      <a:pPr marL="171450" indent="-171450">
                        <a:buFont typeface="Tw Cen MT" panose="020B0602020104020603" pitchFamily="34" charset="0"/>
                        <a:buChar char="x"/>
                      </a:pPr>
                      <a:r>
                        <a:rPr lang="en-AU" sz="1200"/>
                        <a:t>Significant delays to other reform implementation: Customer switching, WDR, electricity B2B, Global settlement, entire 2022 reform implementation program</a:t>
                      </a:r>
                    </a:p>
                    <a:p>
                      <a:pPr marL="171450" indent="-171450">
                        <a:buFont typeface="Tw Cen MT" panose="020B0602020104020603" pitchFamily="34" charset="0"/>
                        <a:buChar char="x"/>
                      </a:pPr>
                      <a:r>
                        <a:rPr lang="en-AU" sz="1200"/>
                        <a:t>Adjustment of programs to manage bundling of reform programs</a:t>
                      </a:r>
                    </a:p>
                    <a:p>
                      <a:pPr marL="171450" indent="-171450">
                        <a:buFont typeface="Tw Cen MT" panose="020B0602020104020603" pitchFamily="34" charset="0"/>
                        <a:buChar char="x"/>
                      </a:pPr>
                      <a:r>
                        <a:rPr lang="en-AU" sz="1200"/>
                        <a:t>Uncertainty whilst AEMC makes decision on 1 Feb vs 1 April</a:t>
                      </a:r>
                    </a:p>
                    <a:p>
                      <a:pPr marL="171450" indent="-171450">
                        <a:buFont typeface="Tw Cen MT" panose="020B0602020104020603" pitchFamily="34" charset="0"/>
                        <a:buChar char="x"/>
                      </a:pPr>
                      <a:r>
                        <a:rPr lang="en-AU" sz="1200"/>
                        <a:t>Uncertainty whilst impacted reform projects get re-planned, depending on AEMC decision</a:t>
                      </a:r>
                    </a:p>
                    <a:p>
                      <a:pPr marL="171450" indent="-171450">
                        <a:buFont typeface="Tw Cen MT" panose="020B0602020104020603" pitchFamily="34" charset="0"/>
                        <a:buChar char="x"/>
                      </a:pPr>
                      <a:r>
                        <a:rPr lang="en-AU" sz="1200"/>
                        <a:t>Impacts to open (4Q21) 5m financial contracts (esp 5m caps) </a:t>
                      </a:r>
                    </a:p>
                    <a:p>
                      <a:pPr marL="171450" indent="-171450">
                        <a:buFont typeface="Tw Cen MT" panose="020B0602020104020603" pitchFamily="34" charset="0"/>
                        <a:buChar char="x"/>
                      </a:pPr>
                      <a:r>
                        <a:rPr lang="en-AU" sz="1200"/>
                        <a:t>Potential implications for managing within-quarter financial contracts and systems and summer go-live (1 Feb) balanced against extended delay (1 Apr)</a:t>
                      </a:r>
                    </a:p>
                  </a:txBody>
                  <a:tcPr/>
                </a:tc>
                <a:extLst>
                  <a:ext uri="{0D108BD9-81ED-4DB2-BD59-A6C34878D82A}">
                    <a16:rowId xmlns:a16="http://schemas.microsoft.com/office/drawing/2014/main" val="3729300981"/>
                  </a:ext>
                </a:extLst>
              </a:tr>
            </a:tbl>
          </a:graphicData>
        </a:graphic>
      </p:graphicFrame>
      <p:sp>
        <p:nvSpPr>
          <p:cNvPr id="4" name="Slide Number Placeholder 3">
            <a:extLst>
              <a:ext uri="{FF2B5EF4-FFF2-40B4-BE49-F238E27FC236}">
                <a16:creationId xmlns:a16="http://schemas.microsoft.com/office/drawing/2014/main" id="{CE56718F-9EF5-4C65-B0F3-3C0440EF4F3F}"/>
              </a:ext>
            </a:extLst>
          </p:cNvPr>
          <p:cNvSpPr>
            <a:spLocks noGrp="1"/>
          </p:cNvSpPr>
          <p:nvPr>
            <p:ph type="sldNum" sz="quarter" idx="12"/>
          </p:nvPr>
        </p:nvSpPr>
        <p:spPr/>
        <p:txBody>
          <a:bodyPr/>
          <a:lstStyle/>
          <a:p>
            <a:fld id="{4EC81F68-4976-451A-B2E9-79BCBD2F70CC}" type="slidenum">
              <a:rPr lang="en-AU" smtClean="0"/>
              <a:t>20</a:t>
            </a:fld>
            <a:endParaRPr lang="en-AU"/>
          </a:p>
        </p:txBody>
      </p:sp>
      <p:sp>
        <p:nvSpPr>
          <p:cNvPr id="6" name="TextBox 5">
            <a:extLst>
              <a:ext uri="{FF2B5EF4-FFF2-40B4-BE49-F238E27FC236}">
                <a16:creationId xmlns:a16="http://schemas.microsoft.com/office/drawing/2014/main" id="{53B25307-D9B6-481C-9D2A-75DA85429E80}"/>
              </a:ext>
            </a:extLst>
          </p:cNvPr>
          <p:cNvSpPr txBox="1"/>
          <p:nvPr/>
        </p:nvSpPr>
        <p:spPr>
          <a:xfrm>
            <a:off x="435836" y="6204247"/>
            <a:ext cx="5339539" cy="307777"/>
          </a:xfrm>
          <a:prstGeom prst="rect">
            <a:avLst/>
          </a:prstGeom>
          <a:noFill/>
        </p:spPr>
        <p:txBody>
          <a:bodyPr wrap="none" rtlCol="0">
            <a:spAutoFit/>
          </a:bodyPr>
          <a:lstStyle/>
          <a:p>
            <a:r>
              <a:rPr lang="en-AU" sz="1400"/>
              <a:t>List of implications is general, and impact will vary between participants</a:t>
            </a:r>
          </a:p>
        </p:txBody>
      </p:sp>
    </p:spTree>
    <p:extLst>
      <p:ext uri="{BB962C8B-B14F-4D97-AF65-F5344CB8AC3E}">
        <p14:creationId xmlns:p14="http://schemas.microsoft.com/office/powerpoint/2010/main" val="1205124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3AEFD-DFE3-4526-B494-96374E501957}"/>
              </a:ext>
            </a:extLst>
          </p:cNvPr>
          <p:cNvSpPr>
            <a:spLocks noGrp="1"/>
          </p:cNvSpPr>
          <p:nvPr>
            <p:ph type="ctrTitle"/>
          </p:nvPr>
        </p:nvSpPr>
        <p:spPr/>
        <p:txBody>
          <a:bodyPr/>
          <a:lstStyle/>
          <a:p>
            <a:r>
              <a:rPr lang="en-AU"/>
              <a:t>Conclusions and Next Steps</a:t>
            </a:r>
          </a:p>
        </p:txBody>
      </p:sp>
      <p:sp>
        <p:nvSpPr>
          <p:cNvPr id="3" name="Subtitle 2">
            <a:extLst>
              <a:ext uri="{FF2B5EF4-FFF2-40B4-BE49-F238E27FC236}">
                <a16:creationId xmlns:a16="http://schemas.microsoft.com/office/drawing/2014/main" id="{CE2FD88D-DDA5-4738-B6AB-A22352AF8DF7}"/>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2284699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5DC7D-4E4C-425B-8C38-81D4DC9FE829}"/>
              </a:ext>
            </a:extLst>
          </p:cNvPr>
          <p:cNvSpPr>
            <a:spLocks noGrp="1"/>
          </p:cNvSpPr>
          <p:nvPr>
            <p:ph type="title"/>
          </p:nvPr>
        </p:nvSpPr>
        <p:spPr/>
        <p:txBody>
          <a:bodyPr/>
          <a:lstStyle/>
          <a:p>
            <a:r>
              <a:rPr lang="en-AU"/>
              <a:t>Summary / Conclusions</a:t>
            </a:r>
          </a:p>
        </p:txBody>
      </p:sp>
      <p:sp>
        <p:nvSpPr>
          <p:cNvPr id="3" name="Content Placeholder 2">
            <a:extLst>
              <a:ext uri="{FF2B5EF4-FFF2-40B4-BE49-F238E27FC236}">
                <a16:creationId xmlns:a16="http://schemas.microsoft.com/office/drawing/2014/main" id="{FEEEC104-74AE-48FC-B12F-8D5BB0354ED2}"/>
              </a:ext>
            </a:extLst>
          </p:cNvPr>
          <p:cNvSpPr>
            <a:spLocks noGrp="1"/>
          </p:cNvSpPr>
          <p:nvPr>
            <p:ph idx="1"/>
          </p:nvPr>
        </p:nvSpPr>
        <p:spPr/>
        <p:txBody>
          <a:bodyPr>
            <a:normAutofit/>
          </a:bodyPr>
          <a:lstStyle/>
          <a:p>
            <a:r>
              <a:rPr lang="en-AU" sz="1800"/>
              <a:t>AEMO 5MS Project Team ‘minded to’ position is to recommend Go decision</a:t>
            </a:r>
          </a:p>
          <a:p>
            <a:pPr lvl="1"/>
            <a:r>
              <a:rPr lang="en-AU" sz="1600"/>
              <a:t>Based on no show-stoppers for any essential capability category</a:t>
            </a:r>
          </a:p>
          <a:p>
            <a:pPr lvl="1"/>
            <a:r>
              <a:rPr lang="en-AU" sz="1600"/>
              <a:t>Delay options create substantial industry-wide issues and consequences</a:t>
            </a:r>
          </a:p>
          <a:p>
            <a:pPr lvl="1"/>
            <a:r>
              <a:rPr lang="en-AU" sz="1600"/>
              <a:t>Recognises that risks exist and mitigations are necessary, including market trial extension and contingency plans for MSPs and AEMO</a:t>
            </a:r>
          </a:p>
          <a:p>
            <a:pPr lvl="1"/>
            <a:endParaRPr lang="en-AU" sz="1600"/>
          </a:p>
          <a:p>
            <a:r>
              <a:rPr lang="en-AU" sz="1800"/>
              <a:t>Participant views welcome</a:t>
            </a:r>
          </a:p>
          <a:p>
            <a:endParaRPr lang="en-AU" sz="1800"/>
          </a:p>
          <a:p>
            <a:r>
              <a:rPr lang="en-AU" sz="1800"/>
              <a:t>Next Steps:</a:t>
            </a:r>
          </a:p>
          <a:p>
            <a:pPr lvl="1"/>
            <a:r>
              <a:rPr lang="en-AU" sz="1600"/>
              <a:t>AEMO 5MS Project Steering Committee on Friday 27/8 for recommendation, participant views to be included</a:t>
            </a:r>
          </a:p>
          <a:p>
            <a:pPr lvl="1"/>
            <a:r>
              <a:rPr lang="en-AU" sz="1600"/>
              <a:t>Executive Forum for Monday 30/8</a:t>
            </a:r>
          </a:p>
          <a:p>
            <a:pPr lvl="1"/>
            <a:r>
              <a:rPr lang="en-AU" sz="1600"/>
              <a:t>5MS Start Notice for Wednesday 01/9</a:t>
            </a:r>
          </a:p>
          <a:p>
            <a:endParaRPr lang="en-AU" sz="1800"/>
          </a:p>
        </p:txBody>
      </p:sp>
      <p:sp>
        <p:nvSpPr>
          <p:cNvPr id="4" name="Slide Number Placeholder 3">
            <a:extLst>
              <a:ext uri="{FF2B5EF4-FFF2-40B4-BE49-F238E27FC236}">
                <a16:creationId xmlns:a16="http://schemas.microsoft.com/office/drawing/2014/main" id="{BACB00BE-E62F-4B4F-9DAD-6CB616E07705}"/>
              </a:ext>
            </a:extLst>
          </p:cNvPr>
          <p:cNvSpPr>
            <a:spLocks noGrp="1"/>
          </p:cNvSpPr>
          <p:nvPr>
            <p:ph type="sldNum" sz="quarter" idx="12"/>
          </p:nvPr>
        </p:nvSpPr>
        <p:spPr/>
        <p:txBody>
          <a:bodyPr/>
          <a:lstStyle/>
          <a:p>
            <a:fld id="{4EC81F68-4976-451A-B2E9-79BCBD2F70CC}" type="slidenum">
              <a:rPr lang="en-AU" smtClean="0"/>
              <a:t>22</a:t>
            </a:fld>
            <a:endParaRPr lang="en-AU"/>
          </a:p>
        </p:txBody>
      </p:sp>
    </p:spTree>
    <p:extLst>
      <p:ext uri="{BB962C8B-B14F-4D97-AF65-F5344CB8AC3E}">
        <p14:creationId xmlns:p14="http://schemas.microsoft.com/office/powerpoint/2010/main" val="2091486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596118" cy="2387600"/>
          </a:xfrm>
        </p:spPr>
        <p:txBody>
          <a:bodyPr/>
          <a:lstStyle/>
          <a:p>
            <a:r>
              <a:rPr lang="en-AU"/>
              <a:t>Appendix 1: </a:t>
            </a:r>
            <a:r>
              <a:rPr lang="en-US"/>
              <a:t>5MS Market Trial Status Report</a:t>
            </a:r>
            <a:r>
              <a:rPr lang="en-AU"/>
              <a:t> </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1029241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4">
            <a:extLst>
              <a:ext uri="{FF2B5EF4-FFF2-40B4-BE49-F238E27FC236}">
                <a16:creationId xmlns:a16="http://schemas.microsoft.com/office/drawing/2014/main" id="{069F1B89-2F86-4694-9802-FE9CD5A3DE60}"/>
              </a:ext>
            </a:extLst>
          </p:cNvPr>
          <p:cNvGraphicFramePr>
            <a:graphicFrameLocks noGrp="1"/>
          </p:cNvGraphicFramePr>
          <p:nvPr/>
        </p:nvGraphicFramePr>
        <p:xfrm>
          <a:off x="8268138" y="1227164"/>
          <a:ext cx="3601247" cy="552917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601247">
                  <a:extLst>
                    <a:ext uri="{9D8B030D-6E8A-4147-A177-3AD203B41FA5}">
                      <a16:colId xmlns:a16="http://schemas.microsoft.com/office/drawing/2014/main" val="522524097"/>
                    </a:ext>
                  </a:extLst>
                </a:gridCol>
              </a:tblGrid>
              <a:tr h="5529170">
                <a:tc>
                  <a:txBody>
                    <a:bodyPr/>
                    <a:lstStyle/>
                    <a:p>
                      <a:endParaRPr lang="en-AU"/>
                    </a:p>
                    <a:p>
                      <a:r>
                        <a:rPr lang="en-AU"/>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8857854"/>
                  </a:ext>
                </a:extLst>
              </a:tr>
            </a:tbl>
          </a:graphicData>
        </a:graphic>
      </p:graphicFrame>
      <p:pic>
        <p:nvPicPr>
          <p:cNvPr id="15" name="Picture 14">
            <a:extLst>
              <a:ext uri="{FF2B5EF4-FFF2-40B4-BE49-F238E27FC236}">
                <a16:creationId xmlns:a16="http://schemas.microsoft.com/office/drawing/2014/main" id="{BD7865AD-EDDB-447A-A91F-117561B8AC47}"/>
              </a:ext>
            </a:extLst>
          </p:cNvPr>
          <p:cNvPicPr>
            <a:picLocks noChangeAspect="1"/>
          </p:cNvPicPr>
          <p:nvPr/>
        </p:nvPicPr>
        <p:blipFill>
          <a:blip r:embed="rId3"/>
          <a:stretch>
            <a:fillRect/>
          </a:stretch>
        </p:blipFill>
        <p:spPr>
          <a:xfrm>
            <a:off x="8287032" y="1501905"/>
            <a:ext cx="3508109" cy="2284169"/>
          </a:xfrm>
          <a:prstGeom prst="rect">
            <a:avLst/>
          </a:prstGeom>
        </p:spPr>
      </p:pic>
      <p:graphicFrame>
        <p:nvGraphicFramePr>
          <p:cNvPr id="8" name="Table 4">
            <a:extLst>
              <a:ext uri="{FF2B5EF4-FFF2-40B4-BE49-F238E27FC236}">
                <a16:creationId xmlns:a16="http://schemas.microsoft.com/office/drawing/2014/main" id="{B759F21C-4848-41FD-8D71-D4429DE98574}"/>
              </a:ext>
            </a:extLst>
          </p:cNvPr>
          <p:cNvGraphicFramePr>
            <a:graphicFrameLocks noGrp="1"/>
          </p:cNvGraphicFramePr>
          <p:nvPr/>
        </p:nvGraphicFramePr>
        <p:xfrm>
          <a:off x="4302946" y="1263837"/>
          <a:ext cx="3601248" cy="549249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601248">
                  <a:extLst>
                    <a:ext uri="{9D8B030D-6E8A-4147-A177-3AD203B41FA5}">
                      <a16:colId xmlns:a16="http://schemas.microsoft.com/office/drawing/2014/main" val="522524097"/>
                    </a:ext>
                  </a:extLst>
                </a:gridCol>
              </a:tblGrid>
              <a:tr h="5492497">
                <a:tc>
                  <a:txBody>
                    <a:bodyPr/>
                    <a:lstStyle/>
                    <a:p>
                      <a:endParaRPr lang="en-AU"/>
                    </a:p>
                    <a:p>
                      <a:endParaRPr lang="en-AU"/>
                    </a:p>
                    <a:p>
                      <a:endParaRPr lang="en-AU"/>
                    </a:p>
                    <a:p>
                      <a:endParaRPr lang="en-AU"/>
                    </a:p>
                    <a:p>
                      <a:endParaRPr lang="en-AU"/>
                    </a:p>
                    <a:p>
                      <a:endParaRPr lang="en-AU"/>
                    </a:p>
                    <a:p>
                      <a:endParaRPr lang="en-AU"/>
                    </a:p>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8857854"/>
                  </a:ext>
                </a:extLst>
              </a:tr>
            </a:tbl>
          </a:graphicData>
        </a:graphic>
      </p:graphicFrame>
      <p:sp>
        <p:nvSpPr>
          <p:cNvPr id="2" name="Title 1">
            <a:extLst>
              <a:ext uri="{FF2B5EF4-FFF2-40B4-BE49-F238E27FC236}">
                <a16:creationId xmlns:a16="http://schemas.microsoft.com/office/drawing/2014/main" id="{BB65D80C-9ED0-433F-88BB-AEFE4E2215A1}"/>
              </a:ext>
            </a:extLst>
          </p:cNvPr>
          <p:cNvSpPr>
            <a:spLocks noGrp="1"/>
          </p:cNvSpPr>
          <p:nvPr>
            <p:ph type="title"/>
          </p:nvPr>
        </p:nvSpPr>
        <p:spPr>
          <a:xfrm>
            <a:off x="71908" y="-291733"/>
            <a:ext cx="9001778" cy="1189039"/>
          </a:xfrm>
        </p:spPr>
        <p:txBody>
          <a:bodyPr/>
          <a:lstStyle/>
          <a:p>
            <a:r>
              <a:rPr lang="en-AU"/>
              <a:t>Overall Status as at 24 August 2021</a:t>
            </a:r>
          </a:p>
        </p:txBody>
      </p:sp>
      <p:sp>
        <p:nvSpPr>
          <p:cNvPr id="3" name="Slide Number Placeholder 2">
            <a:extLst>
              <a:ext uri="{FF2B5EF4-FFF2-40B4-BE49-F238E27FC236}">
                <a16:creationId xmlns:a16="http://schemas.microsoft.com/office/drawing/2014/main" id="{0F643D19-B1B4-462B-8429-6C6ED78ACA38}"/>
              </a:ext>
            </a:extLst>
          </p:cNvPr>
          <p:cNvSpPr>
            <a:spLocks noGrp="1"/>
          </p:cNvSpPr>
          <p:nvPr>
            <p:ph type="sldNum" sz="quarter" idx="12"/>
          </p:nvPr>
        </p:nvSpPr>
        <p:spPr>
          <a:xfrm>
            <a:off x="11514101" y="6473704"/>
            <a:ext cx="576108" cy="365125"/>
          </a:xfrm>
        </p:spPr>
        <p:txBody>
          <a:bodyPr/>
          <a:lstStyle/>
          <a:p>
            <a:fld id="{4EC81F68-4976-451A-B2E9-79BCBD2F70CC}" type="slidenum">
              <a:rPr lang="en-AU" smtClean="0"/>
              <a:t>25</a:t>
            </a:fld>
            <a:endParaRPr lang="en-AU"/>
          </a:p>
        </p:txBody>
      </p:sp>
      <p:sp>
        <p:nvSpPr>
          <p:cNvPr id="17" name="TextBox 16">
            <a:extLst>
              <a:ext uri="{FF2B5EF4-FFF2-40B4-BE49-F238E27FC236}">
                <a16:creationId xmlns:a16="http://schemas.microsoft.com/office/drawing/2014/main" id="{67B90EC8-1710-4990-8EF0-89F1AAD7F3F3}"/>
              </a:ext>
            </a:extLst>
          </p:cNvPr>
          <p:cNvSpPr txBox="1"/>
          <p:nvPr/>
        </p:nvSpPr>
        <p:spPr>
          <a:xfrm>
            <a:off x="8268138" y="3755081"/>
            <a:ext cx="3601248" cy="369332"/>
          </a:xfrm>
          <a:prstGeom prst="rect">
            <a:avLst/>
          </a:prstGeom>
          <a:solidFill>
            <a:schemeClr val="accent2">
              <a:lumMod val="75000"/>
              <a:lumOff val="25000"/>
            </a:schemeClr>
          </a:solidFill>
        </p:spPr>
        <p:txBody>
          <a:bodyPr wrap="square" rtlCol="0">
            <a:spAutoFit/>
          </a:bodyPr>
          <a:lstStyle/>
          <a:p>
            <a:pPr algn="ctr"/>
            <a:r>
              <a:rPr lang="en-AU" b="1">
                <a:solidFill>
                  <a:schemeClr val="bg1"/>
                </a:solidFill>
              </a:rPr>
              <a:t>Key Issues – see slide 4</a:t>
            </a:r>
          </a:p>
        </p:txBody>
      </p:sp>
      <p:sp>
        <p:nvSpPr>
          <p:cNvPr id="14" name="TextBox 13">
            <a:extLst>
              <a:ext uri="{FF2B5EF4-FFF2-40B4-BE49-F238E27FC236}">
                <a16:creationId xmlns:a16="http://schemas.microsoft.com/office/drawing/2014/main" id="{056BA851-A8F8-41EA-8469-4B641CFF1BA1}"/>
              </a:ext>
            </a:extLst>
          </p:cNvPr>
          <p:cNvSpPr txBox="1"/>
          <p:nvPr/>
        </p:nvSpPr>
        <p:spPr>
          <a:xfrm>
            <a:off x="4302946" y="3756321"/>
            <a:ext cx="3605362" cy="369332"/>
          </a:xfrm>
          <a:prstGeom prst="rect">
            <a:avLst/>
          </a:prstGeom>
          <a:solidFill>
            <a:schemeClr val="accent5"/>
          </a:solidFill>
        </p:spPr>
        <p:txBody>
          <a:bodyPr wrap="square" rtlCol="0">
            <a:spAutoFit/>
          </a:bodyPr>
          <a:lstStyle/>
          <a:p>
            <a:pPr algn="ctr"/>
            <a:r>
              <a:rPr lang="en-AU" b="1">
                <a:solidFill>
                  <a:schemeClr val="bg1"/>
                </a:solidFill>
              </a:rPr>
              <a:t>Key Risks – no change</a:t>
            </a:r>
          </a:p>
        </p:txBody>
      </p:sp>
      <p:graphicFrame>
        <p:nvGraphicFramePr>
          <p:cNvPr id="31" name="Table 31">
            <a:extLst>
              <a:ext uri="{FF2B5EF4-FFF2-40B4-BE49-F238E27FC236}">
                <a16:creationId xmlns:a16="http://schemas.microsoft.com/office/drawing/2014/main" id="{28276FC8-AD1F-40C3-86E9-F6B5B3350A59}"/>
              </a:ext>
            </a:extLst>
          </p:cNvPr>
          <p:cNvGraphicFramePr>
            <a:graphicFrameLocks noGrp="1"/>
          </p:cNvGraphicFramePr>
          <p:nvPr/>
        </p:nvGraphicFramePr>
        <p:xfrm>
          <a:off x="0" y="978658"/>
          <a:ext cx="12192000" cy="370840"/>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309802894"/>
                    </a:ext>
                  </a:extLst>
                </a:gridCol>
              </a:tblGrid>
              <a:tr h="370840">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07128990"/>
                  </a:ext>
                </a:extLst>
              </a:tr>
            </a:tbl>
          </a:graphicData>
        </a:graphic>
      </p:graphicFrame>
      <p:sp>
        <p:nvSpPr>
          <p:cNvPr id="11" name="TextBox 10">
            <a:extLst>
              <a:ext uri="{FF2B5EF4-FFF2-40B4-BE49-F238E27FC236}">
                <a16:creationId xmlns:a16="http://schemas.microsoft.com/office/drawing/2014/main" id="{65A2162A-B0C7-4CC0-9838-7FB00039FB28}"/>
              </a:ext>
            </a:extLst>
          </p:cNvPr>
          <p:cNvSpPr txBox="1"/>
          <p:nvPr/>
        </p:nvSpPr>
        <p:spPr>
          <a:xfrm>
            <a:off x="8272337" y="1124746"/>
            <a:ext cx="3601247" cy="369332"/>
          </a:xfrm>
          <a:prstGeom prst="rect">
            <a:avLst/>
          </a:prstGeom>
          <a:solidFill>
            <a:schemeClr val="accent2">
              <a:lumMod val="75000"/>
              <a:lumOff val="25000"/>
            </a:schemeClr>
          </a:solidFill>
        </p:spPr>
        <p:txBody>
          <a:bodyPr wrap="square" rtlCol="0">
            <a:spAutoFit/>
          </a:bodyPr>
          <a:lstStyle/>
          <a:p>
            <a:pPr algn="ctr"/>
            <a:r>
              <a:rPr lang="en-AU" b="1">
                <a:solidFill>
                  <a:schemeClr val="bg1"/>
                </a:solidFill>
              </a:rPr>
              <a:t>Defects Summary  </a:t>
            </a:r>
          </a:p>
        </p:txBody>
      </p:sp>
      <p:sp>
        <p:nvSpPr>
          <p:cNvPr id="12" name="TextBox 11">
            <a:extLst>
              <a:ext uri="{FF2B5EF4-FFF2-40B4-BE49-F238E27FC236}">
                <a16:creationId xmlns:a16="http://schemas.microsoft.com/office/drawing/2014/main" id="{3A2E781D-3869-45D4-84DF-330C7F4BBE94}"/>
              </a:ext>
            </a:extLst>
          </p:cNvPr>
          <p:cNvSpPr txBox="1"/>
          <p:nvPr/>
        </p:nvSpPr>
        <p:spPr>
          <a:xfrm>
            <a:off x="4296137" y="1126345"/>
            <a:ext cx="3608057" cy="369332"/>
          </a:xfrm>
          <a:prstGeom prst="rect">
            <a:avLst/>
          </a:prstGeom>
          <a:solidFill>
            <a:schemeClr val="accent5"/>
          </a:solidFill>
        </p:spPr>
        <p:txBody>
          <a:bodyPr wrap="square" rtlCol="0">
            <a:spAutoFit/>
          </a:bodyPr>
          <a:lstStyle/>
          <a:p>
            <a:pPr algn="ctr"/>
            <a:r>
              <a:rPr lang="en-AU" b="1">
                <a:solidFill>
                  <a:schemeClr val="bg1"/>
                </a:solidFill>
              </a:rPr>
              <a:t>Test Case Summary</a:t>
            </a:r>
          </a:p>
        </p:txBody>
      </p:sp>
      <p:graphicFrame>
        <p:nvGraphicFramePr>
          <p:cNvPr id="33" name="Table 4">
            <a:extLst>
              <a:ext uri="{FF2B5EF4-FFF2-40B4-BE49-F238E27FC236}">
                <a16:creationId xmlns:a16="http://schemas.microsoft.com/office/drawing/2014/main" id="{0500F852-E4C9-4978-81EB-7B3873EA37D2}"/>
              </a:ext>
            </a:extLst>
          </p:cNvPr>
          <p:cNvGraphicFramePr>
            <a:graphicFrameLocks noGrp="1"/>
          </p:cNvGraphicFramePr>
          <p:nvPr/>
        </p:nvGraphicFramePr>
        <p:xfrm>
          <a:off x="389845" y="1104213"/>
          <a:ext cx="3508109" cy="5652122"/>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508109">
                  <a:extLst>
                    <a:ext uri="{9D8B030D-6E8A-4147-A177-3AD203B41FA5}">
                      <a16:colId xmlns:a16="http://schemas.microsoft.com/office/drawing/2014/main" val="522524097"/>
                    </a:ext>
                  </a:extLst>
                </a:gridCol>
              </a:tblGrid>
              <a:tr h="5652122">
                <a:tc>
                  <a:txBody>
                    <a:bodyPr/>
                    <a:lstStyle/>
                    <a:p>
                      <a:r>
                        <a:rPr lang="en-AU"/>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8857854"/>
                  </a:ext>
                </a:extLst>
              </a:tr>
            </a:tbl>
          </a:graphicData>
        </a:graphic>
      </p:graphicFrame>
      <p:sp>
        <p:nvSpPr>
          <p:cNvPr id="34" name="TextBox 33">
            <a:extLst>
              <a:ext uri="{FF2B5EF4-FFF2-40B4-BE49-F238E27FC236}">
                <a16:creationId xmlns:a16="http://schemas.microsoft.com/office/drawing/2014/main" id="{C33EC9DB-6CB3-4934-B816-32138AB8535F}"/>
              </a:ext>
            </a:extLst>
          </p:cNvPr>
          <p:cNvSpPr txBox="1"/>
          <p:nvPr/>
        </p:nvSpPr>
        <p:spPr>
          <a:xfrm>
            <a:off x="383641" y="1104213"/>
            <a:ext cx="3508108" cy="369332"/>
          </a:xfrm>
          <a:prstGeom prst="rect">
            <a:avLst/>
          </a:prstGeom>
          <a:solidFill>
            <a:schemeClr val="accent2"/>
          </a:solidFill>
        </p:spPr>
        <p:txBody>
          <a:bodyPr wrap="square" rtlCol="0">
            <a:spAutoFit/>
          </a:bodyPr>
          <a:lstStyle/>
          <a:p>
            <a:pPr algn="ctr"/>
            <a:r>
              <a:rPr lang="en-AU" b="1">
                <a:solidFill>
                  <a:schemeClr val="bg1"/>
                </a:solidFill>
              </a:rPr>
              <a:t>Overall RAG Status</a:t>
            </a:r>
          </a:p>
        </p:txBody>
      </p:sp>
      <p:sp>
        <p:nvSpPr>
          <p:cNvPr id="35" name="TextBox 34">
            <a:extLst>
              <a:ext uri="{FF2B5EF4-FFF2-40B4-BE49-F238E27FC236}">
                <a16:creationId xmlns:a16="http://schemas.microsoft.com/office/drawing/2014/main" id="{62190A96-E443-4C21-87EE-E75A2DD17CF8}"/>
              </a:ext>
            </a:extLst>
          </p:cNvPr>
          <p:cNvSpPr txBox="1"/>
          <p:nvPr/>
        </p:nvSpPr>
        <p:spPr>
          <a:xfrm>
            <a:off x="383523" y="4569749"/>
            <a:ext cx="3508108" cy="369332"/>
          </a:xfrm>
          <a:prstGeom prst="rect">
            <a:avLst/>
          </a:prstGeom>
          <a:solidFill>
            <a:schemeClr val="accent2"/>
          </a:solidFill>
        </p:spPr>
        <p:txBody>
          <a:bodyPr wrap="square" rtlCol="0">
            <a:spAutoFit/>
          </a:bodyPr>
          <a:lstStyle/>
          <a:p>
            <a:pPr algn="ctr"/>
            <a:r>
              <a:rPr lang="en-AU" b="1">
                <a:solidFill>
                  <a:schemeClr val="bg1"/>
                </a:solidFill>
              </a:rPr>
              <a:t>Risk/Issue RAG Status</a:t>
            </a:r>
          </a:p>
        </p:txBody>
      </p:sp>
      <p:sp>
        <p:nvSpPr>
          <p:cNvPr id="37" name="Flowchart: Connector 36">
            <a:extLst>
              <a:ext uri="{FF2B5EF4-FFF2-40B4-BE49-F238E27FC236}">
                <a16:creationId xmlns:a16="http://schemas.microsoft.com/office/drawing/2014/main" id="{7A8C63F8-F866-4076-BD18-D1A3DBE75B82}"/>
              </a:ext>
            </a:extLst>
          </p:cNvPr>
          <p:cNvSpPr/>
          <p:nvPr/>
        </p:nvSpPr>
        <p:spPr>
          <a:xfrm>
            <a:off x="597484" y="1528646"/>
            <a:ext cx="540000" cy="540000"/>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TextBox 38">
            <a:extLst>
              <a:ext uri="{FF2B5EF4-FFF2-40B4-BE49-F238E27FC236}">
                <a16:creationId xmlns:a16="http://schemas.microsoft.com/office/drawing/2014/main" id="{ECFE98C2-74F3-4061-B669-4B885166D3DE}"/>
              </a:ext>
            </a:extLst>
          </p:cNvPr>
          <p:cNvSpPr txBox="1"/>
          <p:nvPr/>
        </p:nvSpPr>
        <p:spPr>
          <a:xfrm>
            <a:off x="360882" y="2052739"/>
            <a:ext cx="3601248" cy="2392963"/>
          </a:xfrm>
          <a:prstGeom prst="rect">
            <a:avLst/>
          </a:prstGeom>
          <a:noFill/>
        </p:spPr>
        <p:txBody>
          <a:bodyPr wrap="square" rtlCol="0">
            <a:spAutoFit/>
          </a:bodyPr>
          <a:lstStyle/>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46% of total scenarios are either completed or in progress. </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5-min profiled bids continue to be submitted.</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Preliminary invoice for 2021Wk33 released on 22 Aug.</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Participant </a:t>
            </a:r>
            <a:r>
              <a:rPr lang="en-AU" sz="1150" err="1">
                <a:latin typeface="Arial" panose="020B0604020202020204" pitchFamily="34" charset="0"/>
                <a:cs typeface="Arial" panose="020B0604020202020204" pitchFamily="34" charset="0"/>
              </a:rPr>
              <a:t>PractiTest</a:t>
            </a:r>
            <a:r>
              <a:rPr lang="en-AU" sz="1150">
                <a:latin typeface="Arial" panose="020B0604020202020204" pitchFamily="34" charset="0"/>
                <a:cs typeface="Arial" panose="020B0604020202020204" pitchFamily="34" charset="0"/>
              </a:rPr>
              <a:t> profiles are inconsistently updated which may result in inaccurate status reporting.</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Intervention Pricing testing commenced 19 Aug. Proceeding well. </a:t>
            </a:r>
          </a:p>
          <a:p>
            <a:pPr marL="171450" indent="-171450">
              <a:buFont typeface="Arial" panose="020B0604020202020204" pitchFamily="34" charset="0"/>
              <a:buChar char="•"/>
            </a:pPr>
            <a:r>
              <a:rPr lang="en-AU" sz="1150">
                <a:latin typeface="Arial" panose="020B0604020202020204" pitchFamily="34" charset="0"/>
                <a:cs typeface="Arial" panose="020B0604020202020204" pitchFamily="34" charset="0"/>
              </a:rPr>
              <a:t>3 of 5 key scenarios have been run with 2 scheduled for this week. No critical capability issues have been identified. </a:t>
            </a:r>
          </a:p>
        </p:txBody>
      </p:sp>
      <p:sp>
        <p:nvSpPr>
          <p:cNvPr id="40" name="TextBox 39">
            <a:extLst>
              <a:ext uri="{FF2B5EF4-FFF2-40B4-BE49-F238E27FC236}">
                <a16:creationId xmlns:a16="http://schemas.microsoft.com/office/drawing/2014/main" id="{94FEC0DB-73AC-46A9-8229-459E6236BB5F}"/>
              </a:ext>
            </a:extLst>
          </p:cNvPr>
          <p:cNvSpPr txBox="1"/>
          <p:nvPr/>
        </p:nvSpPr>
        <p:spPr>
          <a:xfrm>
            <a:off x="4273983" y="4240356"/>
            <a:ext cx="3601248" cy="1754326"/>
          </a:xfrm>
          <a:prstGeom prst="rect">
            <a:avLst/>
          </a:prstGeom>
          <a:noFill/>
        </p:spPr>
        <p:txBody>
          <a:bodyPr wrap="square" rtlCol="0">
            <a:spAutoFit/>
          </a:bodyPr>
          <a:lstStyle/>
          <a:p>
            <a:r>
              <a:rPr lang="en-AU" sz="1200">
                <a:latin typeface="Arial" panose="020B0604020202020204" pitchFamily="34" charset="0"/>
                <a:cs typeface="Arial" panose="020B0604020202020204" pitchFamily="34" charset="0"/>
              </a:rPr>
              <a:t>Heightened risk of issues occurring early in the Market Trial as a result of:</a:t>
            </a:r>
          </a:p>
          <a:p>
            <a:pPr marL="171450" indent="-171450">
              <a:buFont typeface="Arial" panose="020B0604020202020204" pitchFamily="34" charset="0"/>
              <a:buChar char="•"/>
            </a:pPr>
            <a:r>
              <a:rPr lang="en-AU" sz="1200">
                <a:latin typeface="Arial" panose="020B0604020202020204" pitchFamily="34" charset="0"/>
                <a:cs typeface="Arial" panose="020B0604020202020204" pitchFamily="34" charset="0"/>
              </a:rPr>
              <a:t>Testing of production defects in pre-prod</a:t>
            </a:r>
          </a:p>
          <a:p>
            <a:pPr marL="171450" indent="-171450">
              <a:buFont typeface="Arial" panose="020B0604020202020204" pitchFamily="34" charset="0"/>
              <a:buChar char="•"/>
            </a:pPr>
            <a:r>
              <a:rPr lang="en-AU" sz="1200">
                <a:latin typeface="Arial" panose="020B0604020202020204" pitchFamily="34" charset="0"/>
                <a:cs typeface="Arial" panose="020B0604020202020204" pitchFamily="34" charset="0"/>
              </a:rPr>
              <a:t>Unexpected data/environment issues encountered following the refresh has required time to resolve </a:t>
            </a:r>
          </a:p>
          <a:p>
            <a:pPr marL="171450" indent="-171450">
              <a:buFont typeface="Arial" panose="020B0604020202020204" pitchFamily="34" charset="0"/>
              <a:buChar char="•"/>
            </a:pPr>
            <a:r>
              <a:rPr lang="en-AU" sz="1200">
                <a:latin typeface="Arial" panose="020B0604020202020204" pitchFamily="34" charset="0"/>
                <a:cs typeface="Arial" panose="020B0604020202020204" pitchFamily="34" charset="0"/>
              </a:rPr>
              <a:t>Conflicting resource demands based on production support, Market Trial preparations and completion of testing including edge case</a:t>
            </a:r>
          </a:p>
        </p:txBody>
      </p:sp>
      <p:sp>
        <p:nvSpPr>
          <p:cNvPr id="41" name="TextBox 40">
            <a:extLst>
              <a:ext uri="{FF2B5EF4-FFF2-40B4-BE49-F238E27FC236}">
                <a16:creationId xmlns:a16="http://schemas.microsoft.com/office/drawing/2014/main" id="{35585A23-D9AA-4E86-BB00-A31CCD1E2927}"/>
              </a:ext>
            </a:extLst>
          </p:cNvPr>
          <p:cNvSpPr txBox="1"/>
          <p:nvPr/>
        </p:nvSpPr>
        <p:spPr>
          <a:xfrm>
            <a:off x="8273993" y="4170299"/>
            <a:ext cx="3601246" cy="1015663"/>
          </a:xfrm>
          <a:prstGeom prst="rect">
            <a:avLst/>
          </a:prstGeom>
          <a:noFill/>
        </p:spPr>
        <p:txBody>
          <a:bodyPr wrap="square" rtlCol="0">
            <a:spAutoFit/>
          </a:bodyPr>
          <a:lstStyle/>
          <a:p>
            <a:pPr marL="285750" indent="-285750">
              <a:buFont typeface="Arial" panose="020B0604020202020204" pitchFamily="34" charset="0"/>
              <a:buChar char="•"/>
            </a:pPr>
            <a:r>
              <a:rPr lang="en-AU" sz="1200">
                <a:latin typeface="Arial" panose="020B0604020202020204" pitchFamily="34" charset="0"/>
                <a:cs typeface="Arial" panose="020B0604020202020204" pitchFamily="34" charset="0"/>
              </a:rPr>
              <a:t>5-minute pre-dispatch (5MPD) scenarios formulation error – due in pre-prod 25 Aug</a:t>
            </a:r>
          </a:p>
          <a:p>
            <a:endParaRPr lang="en-AU" sz="12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AU" sz="1200">
              <a:latin typeface="Arial" panose="020B0604020202020204" pitchFamily="34" charset="0"/>
              <a:cs typeface="Arial" panose="020B0604020202020204" pitchFamily="34" charset="0"/>
            </a:endParaRPr>
          </a:p>
          <a:p>
            <a:r>
              <a:rPr lang="en-AU" sz="1200">
                <a:latin typeface="Arial" panose="020B0604020202020204" pitchFamily="34" charset="0"/>
                <a:cs typeface="Arial" panose="020B0604020202020204" pitchFamily="34" charset="0"/>
              </a:rPr>
              <a:t>  </a:t>
            </a:r>
          </a:p>
        </p:txBody>
      </p:sp>
      <p:sp>
        <p:nvSpPr>
          <p:cNvPr id="42" name="TextBox 41">
            <a:extLst>
              <a:ext uri="{FF2B5EF4-FFF2-40B4-BE49-F238E27FC236}">
                <a16:creationId xmlns:a16="http://schemas.microsoft.com/office/drawing/2014/main" id="{90FEF604-8882-491A-BAC3-47A437F24734}"/>
              </a:ext>
            </a:extLst>
          </p:cNvPr>
          <p:cNvSpPr txBox="1"/>
          <p:nvPr/>
        </p:nvSpPr>
        <p:spPr>
          <a:xfrm>
            <a:off x="1303078" y="5143870"/>
            <a:ext cx="2497551" cy="307777"/>
          </a:xfrm>
          <a:prstGeom prst="rect">
            <a:avLst/>
          </a:prstGeom>
          <a:noFill/>
        </p:spPr>
        <p:txBody>
          <a:bodyPr wrap="square" rtlCol="0">
            <a:spAutoFit/>
          </a:bodyPr>
          <a:lstStyle/>
          <a:p>
            <a:r>
              <a:rPr lang="en-AU" sz="1400">
                <a:latin typeface="Arial" panose="020B0604020202020204" pitchFamily="34" charset="0"/>
                <a:cs typeface="Arial" panose="020B0604020202020204" pitchFamily="34" charset="0"/>
              </a:rPr>
              <a:t>Amber risk status. </a:t>
            </a:r>
          </a:p>
        </p:txBody>
      </p:sp>
      <p:sp>
        <p:nvSpPr>
          <p:cNvPr id="4" name="TextBox 3">
            <a:extLst>
              <a:ext uri="{FF2B5EF4-FFF2-40B4-BE49-F238E27FC236}">
                <a16:creationId xmlns:a16="http://schemas.microsoft.com/office/drawing/2014/main" id="{036B48F1-76E5-4C7D-8A10-3AF0ACA6F626}"/>
              </a:ext>
            </a:extLst>
          </p:cNvPr>
          <p:cNvSpPr txBox="1"/>
          <p:nvPr/>
        </p:nvSpPr>
        <p:spPr>
          <a:xfrm>
            <a:off x="10223736" y="1501905"/>
            <a:ext cx="2660278" cy="276999"/>
          </a:xfrm>
          <a:prstGeom prst="rect">
            <a:avLst/>
          </a:prstGeom>
          <a:noFill/>
        </p:spPr>
        <p:txBody>
          <a:bodyPr wrap="square" rtlCol="0">
            <a:spAutoFit/>
          </a:bodyPr>
          <a:lstStyle/>
          <a:p>
            <a:r>
              <a:rPr lang="en-AU" sz="1200">
                <a:latin typeface="Arial" panose="020B0604020202020204" pitchFamily="34" charset="0"/>
                <a:cs typeface="Arial" panose="020B0604020202020204" pitchFamily="34" charset="0"/>
              </a:rPr>
              <a:t>See slide 5 for details</a:t>
            </a:r>
          </a:p>
        </p:txBody>
      </p:sp>
      <p:sp>
        <p:nvSpPr>
          <p:cNvPr id="24" name="Flowchart: Connector 23">
            <a:extLst>
              <a:ext uri="{FF2B5EF4-FFF2-40B4-BE49-F238E27FC236}">
                <a16:creationId xmlns:a16="http://schemas.microsoft.com/office/drawing/2014/main" id="{582EBC9B-F8D3-436A-9108-411F96073DB4}"/>
              </a:ext>
            </a:extLst>
          </p:cNvPr>
          <p:cNvSpPr/>
          <p:nvPr/>
        </p:nvSpPr>
        <p:spPr>
          <a:xfrm>
            <a:off x="597484" y="4973968"/>
            <a:ext cx="540000" cy="540000"/>
          </a:xfrm>
          <a:prstGeom prst="flowChart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a:extLst>
              <a:ext uri="{FF2B5EF4-FFF2-40B4-BE49-F238E27FC236}">
                <a16:creationId xmlns:a16="http://schemas.microsoft.com/office/drawing/2014/main" id="{62BF079E-4263-4CF2-A0D7-F26376DFACF4}"/>
              </a:ext>
            </a:extLst>
          </p:cNvPr>
          <p:cNvSpPr txBox="1"/>
          <p:nvPr/>
        </p:nvSpPr>
        <p:spPr>
          <a:xfrm>
            <a:off x="1270503" y="1466737"/>
            <a:ext cx="2462383" cy="646331"/>
          </a:xfrm>
          <a:prstGeom prst="rect">
            <a:avLst/>
          </a:prstGeom>
          <a:noFill/>
        </p:spPr>
        <p:txBody>
          <a:bodyPr wrap="square" rtlCol="0">
            <a:spAutoFit/>
          </a:bodyPr>
          <a:lstStyle/>
          <a:p>
            <a:r>
              <a:rPr lang="en-AU" sz="1200">
                <a:latin typeface="Arial" panose="020B0604020202020204" pitchFamily="34" charset="0"/>
                <a:cs typeface="Arial" panose="020B0604020202020204" pitchFamily="34" charset="0"/>
              </a:rPr>
              <a:t>Schedule is on track however  open issues and lack of visibility of participant progress</a:t>
            </a:r>
          </a:p>
        </p:txBody>
      </p:sp>
      <p:sp>
        <p:nvSpPr>
          <p:cNvPr id="10" name="TextBox 9">
            <a:extLst>
              <a:ext uri="{FF2B5EF4-FFF2-40B4-BE49-F238E27FC236}">
                <a16:creationId xmlns:a16="http://schemas.microsoft.com/office/drawing/2014/main" id="{D7A42199-D5E4-4A99-8A5E-0F23FAA1D29F}"/>
              </a:ext>
            </a:extLst>
          </p:cNvPr>
          <p:cNvSpPr txBox="1"/>
          <p:nvPr/>
        </p:nvSpPr>
        <p:spPr>
          <a:xfrm>
            <a:off x="8678008" y="184638"/>
            <a:ext cx="3191377" cy="646331"/>
          </a:xfrm>
          <a:prstGeom prst="rect">
            <a:avLst/>
          </a:prstGeom>
          <a:noFill/>
        </p:spPr>
        <p:txBody>
          <a:bodyPr wrap="square" rtlCol="0">
            <a:spAutoFit/>
          </a:bodyPr>
          <a:lstStyle/>
          <a:p>
            <a:r>
              <a:rPr lang="en-AU">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Click here for </a:t>
            </a:r>
            <a:r>
              <a:rPr lang="en-AU" err="1">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PractiTest</a:t>
            </a:r>
            <a:r>
              <a:rPr lang="en-AU">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Dashboard</a:t>
            </a:r>
            <a:endParaRPr lang="en-AU">
              <a:solidFill>
                <a:schemeClr val="bg1"/>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7DCDB85E-70F4-437B-B4FD-902E4A40827D}"/>
              </a:ext>
            </a:extLst>
          </p:cNvPr>
          <p:cNvSpPr txBox="1"/>
          <p:nvPr/>
        </p:nvSpPr>
        <p:spPr>
          <a:xfrm>
            <a:off x="360882" y="5534987"/>
            <a:ext cx="3467548" cy="1200329"/>
          </a:xfrm>
          <a:prstGeom prst="rect">
            <a:avLst/>
          </a:prstGeom>
          <a:noFill/>
        </p:spPr>
        <p:txBody>
          <a:bodyPr wrap="square" rtlCol="0">
            <a:spAutoFit/>
          </a:bodyPr>
          <a:lstStyle>
            <a:defPPr>
              <a:defRPr lang="en-US"/>
            </a:defPPr>
            <a:lvl1pPr marL="171450" indent="-171450">
              <a:buFont typeface="Arial" panose="020B0604020202020204" pitchFamily="34" charset="0"/>
              <a:buChar char="•"/>
              <a:defRPr sz="1200">
                <a:latin typeface="Arial" panose="020B0604020202020204" pitchFamily="34" charset="0"/>
                <a:cs typeface="Arial" panose="020B0604020202020204" pitchFamily="34" charset="0"/>
              </a:defRPr>
            </a:lvl1pPr>
          </a:lstStyle>
          <a:p>
            <a:r>
              <a:rPr lang="en-AU"/>
              <a:t>No critical capability issues for market start have been identified</a:t>
            </a:r>
          </a:p>
          <a:p>
            <a:r>
              <a:rPr lang="en-AU"/>
              <a:t>Uses of estimated meter read data and participant input test data may impact data quality which will be reflected in Market Trial outcomes (Issue 5)</a:t>
            </a:r>
          </a:p>
        </p:txBody>
      </p:sp>
      <p:pic>
        <p:nvPicPr>
          <p:cNvPr id="18" name="Picture 17">
            <a:extLst>
              <a:ext uri="{FF2B5EF4-FFF2-40B4-BE49-F238E27FC236}">
                <a16:creationId xmlns:a16="http://schemas.microsoft.com/office/drawing/2014/main" id="{C2A79ACE-7C90-4007-A01C-6FCB3BC74A11}"/>
              </a:ext>
            </a:extLst>
          </p:cNvPr>
          <p:cNvPicPr>
            <a:picLocks noChangeAspect="1"/>
          </p:cNvPicPr>
          <p:nvPr/>
        </p:nvPicPr>
        <p:blipFill>
          <a:blip r:embed="rId5"/>
          <a:stretch>
            <a:fillRect/>
          </a:stretch>
        </p:blipFill>
        <p:spPr>
          <a:xfrm>
            <a:off x="4296137" y="1510697"/>
            <a:ext cx="3579094" cy="2227055"/>
          </a:xfrm>
          <a:prstGeom prst="rect">
            <a:avLst/>
          </a:prstGeom>
        </p:spPr>
      </p:pic>
    </p:spTree>
    <p:extLst>
      <p:ext uri="{BB962C8B-B14F-4D97-AF65-F5344CB8AC3E}">
        <p14:creationId xmlns:p14="http://schemas.microsoft.com/office/powerpoint/2010/main" val="4071935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1EB6-3532-4015-81A6-F069571523E5}"/>
              </a:ext>
            </a:extLst>
          </p:cNvPr>
          <p:cNvSpPr>
            <a:spLocks noGrp="1"/>
          </p:cNvSpPr>
          <p:nvPr>
            <p:ph type="title"/>
          </p:nvPr>
        </p:nvSpPr>
        <p:spPr/>
        <p:txBody>
          <a:bodyPr/>
          <a:lstStyle/>
          <a:p>
            <a:r>
              <a:rPr lang="en-AU"/>
              <a:t>Key Market Trial Business Functions</a:t>
            </a:r>
          </a:p>
        </p:txBody>
      </p:sp>
      <p:sp>
        <p:nvSpPr>
          <p:cNvPr id="4" name="Slide Number Placeholder 3">
            <a:extLst>
              <a:ext uri="{FF2B5EF4-FFF2-40B4-BE49-F238E27FC236}">
                <a16:creationId xmlns:a16="http://schemas.microsoft.com/office/drawing/2014/main" id="{F3023BAB-A8A4-4890-AA30-AC9BDE861C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graphicFrame>
        <p:nvGraphicFramePr>
          <p:cNvPr id="7" name="Table 7">
            <a:extLst>
              <a:ext uri="{FF2B5EF4-FFF2-40B4-BE49-F238E27FC236}">
                <a16:creationId xmlns:a16="http://schemas.microsoft.com/office/drawing/2014/main" id="{68D00FA1-B533-4EBD-9A9C-1DA25488CB96}"/>
              </a:ext>
            </a:extLst>
          </p:cNvPr>
          <p:cNvGraphicFramePr>
            <a:graphicFrameLocks noGrp="1"/>
          </p:cNvGraphicFramePr>
          <p:nvPr/>
        </p:nvGraphicFramePr>
        <p:xfrm>
          <a:off x="0" y="1325564"/>
          <a:ext cx="12192000" cy="4798816"/>
        </p:xfrm>
        <a:graphic>
          <a:graphicData uri="http://schemas.openxmlformats.org/drawingml/2006/table">
            <a:tbl>
              <a:tblPr firstRow="1" bandRow="1">
                <a:tableStyleId>{21E4AEA4-8DFA-4A89-87EB-49C32662AFE0}</a:tableStyleId>
              </a:tblPr>
              <a:tblGrid>
                <a:gridCol w="1197125">
                  <a:extLst>
                    <a:ext uri="{9D8B030D-6E8A-4147-A177-3AD203B41FA5}">
                      <a16:colId xmlns:a16="http://schemas.microsoft.com/office/drawing/2014/main" val="2566228813"/>
                    </a:ext>
                  </a:extLst>
                </a:gridCol>
                <a:gridCol w="2663676">
                  <a:extLst>
                    <a:ext uri="{9D8B030D-6E8A-4147-A177-3AD203B41FA5}">
                      <a16:colId xmlns:a16="http://schemas.microsoft.com/office/drawing/2014/main" val="3042024978"/>
                    </a:ext>
                  </a:extLst>
                </a:gridCol>
                <a:gridCol w="1771650">
                  <a:extLst>
                    <a:ext uri="{9D8B030D-6E8A-4147-A177-3AD203B41FA5}">
                      <a16:colId xmlns:a16="http://schemas.microsoft.com/office/drawing/2014/main" val="202026467"/>
                    </a:ext>
                  </a:extLst>
                </a:gridCol>
                <a:gridCol w="710160">
                  <a:extLst>
                    <a:ext uri="{9D8B030D-6E8A-4147-A177-3AD203B41FA5}">
                      <a16:colId xmlns:a16="http://schemas.microsoft.com/office/drawing/2014/main" val="2476054128"/>
                    </a:ext>
                  </a:extLst>
                </a:gridCol>
                <a:gridCol w="946212">
                  <a:extLst>
                    <a:ext uri="{9D8B030D-6E8A-4147-A177-3AD203B41FA5}">
                      <a16:colId xmlns:a16="http://schemas.microsoft.com/office/drawing/2014/main" val="2183065466"/>
                    </a:ext>
                  </a:extLst>
                </a:gridCol>
                <a:gridCol w="4903177">
                  <a:extLst>
                    <a:ext uri="{9D8B030D-6E8A-4147-A177-3AD203B41FA5}">
                      <a16:colId xmlns:a16="http://schemas.microsoft.com/office/drawing/2014/main" val="1097679509"/>
                    </a:ext>
                  </a:extLst>
                </a:gridCol>
              </a:tblGrid>
              <a:tr h="376966">
                <a:tc>
                  <a:txBody>
                    <a:bodyPr/>
                    <a:lstStyle/>
                    <a:p>
                      <a:r>
                        <a:rPr lang="en-AU" sz="1400">
                          <a:latin typeface="Arial" panose="020B0604020202020204" pitchFamily="34" charset="0"/>
                          <a:cs typeface="Arial" panose="020B0604020202020204" pitchFamily="34" charset="0"/>
                        </a:rPr>
                        <a:t>Stream</a:t>
                      </a:r>
                    </a:p>
                  </a:txBody>
                  <a:tcPr/>
                </a:tc>
                <a:tc>
                  <a:txBody>
                    <a:bodyPr/>
                    <a:lstStyle/>
                    <a:p>
                      <a:r>
                        <a:rPr lang="en-AU" sz="1400">
                          <a:latin typeface="Arial" panose="020B0604020202020204" pitchFamily="34" charset="0"/>
                          <a:cs typeface="Arial" panose="020B0604020202020204" pitchFamily="34" charset="0"/>
                        </a:rPr>
                        <a:t>Action</a:t>
                      </a:r>
                    </a:p>
                  </a:txBody>
                  <a:tcPr/>
                </a:tc>
                <a:tc>
                  <a:txBody>
                    <a:bodyPr/>
                    <a:lstStyle/>
                    <a:p>
                      <a:r>
                        <a:rPr lang="en-AU" sz="1400">
                          <a:latin typeface="Arial" panose="020B0604020202020204" pitchFamily="34" charset="0"/>
                          <a:cs typeface="Arial" panose="020B0604020202020204" pitchFamily="34" charset="0"/>
                        </a:rPr>
                        <a:t>Owner </a:t>
                      </a:r>
                    </a:p>
                  </a:txBody>
                  <a:tcPr/>
                </a:tc>
                <a:tc>
                  <a:txBody>
                    <a:bodyPr/>
                    <a:lstStyle/>
                    <a:p>
                      <a:r>
                        <a:rPr lang="en-AU" sz="1400">
                          <a:latin typeface="Arial" panose="020B0604020202020204" pitchFamily="34" charset="0"/>
                          <a:cs typeface="Arial" panose="020B0604020202020204" pitchFamily="34" charset="0"/>
                        </a:rPr>
                        <a:t>TS #*</a:t>
                      </a:r>
                    </a:p>
                  </a:txBody>
                  <a:tcPr/>
                </a:tc>
                <a:tc>
                  <a:txBody>
                    <a:bodyPr/>
                    <a:lstStyle/>
                    <a:p>
                      <a:r>
                        <a:rPr lang="en-AU" sz="1400">
                          <a:latin typeface="Arial" panose="020B0604020202020204" pitchFamily="34" charset="0"/>
                          <a:cs typeface="Arial" panose="020B0604020202020204" pitchFamily="34" charset="0"/>
                        </a:rPr>
                        <a:t>Status </a:t>
                      </a:r>
                    </a:p>
                  </a:txBody>
                  <a:tcPr/>
                </a:tc>
                <a:tc>
                  <a:txBody>
                    <a:bodyPr/>
                    <a:lstStyle/>
                    <a:p>
                      <a:r>
                        <a:rPr lang="en-AU" sz="1400">
                          <a:latin typeface="Arial" panose="020B0604020202020204" pitchFamily="34" charset="0"/>
                          <a:cs typeface="Arial" panose="020B0604020202020204" pitchFamily="34" charset="0"/>
                        </a:rPr>
                        <a:t>Comment </a:t>
                      </a:r>
                    </a:p>
                  </a:txBody>
                  <a:tcPr/>
                </a:tc>
                <a:extLst>
                  <a:ext uri="{0D108BD9-81ED-4DB2-BD59-A6C34878D82A}">
                    <a16:rowId xmlns:a16="http://schemas.microsoft.com/office/drawing/2014/main" val="2940470788"/>
                  </a:ext>
                </a:extLst>
              </a:tr>
              <a:tr h="743605">
                <a:tc>
                  <a:txBody>
                    <a:bodyPr/>
                    <a:lstStyle/>
                    <a:p>
                      <a:r>
                        <a:rPr lang="en-AU" sz="1400">
                          <a:latin typeface="Arial" panose="020B0604020202020204" pitchFamily="34" charset="0"/>
                          <a:cs typeface="Arial" panose="020B0604020202020204" pitchFamily="34" charset="0"/>
                        </a:rPr>
                        <a:t>Bidding</a:t>
                      </a:r>
                    </a:p>
                  </a:txBody>
                  <a:tcPr anchor="ctr"/>
                </a:tc>
                <a:tc>
                  <a:txBody>
                    <a:bodyPr/>
                    <a:lstStyle/>
                    <a:p>
                      <a:r>
                        <a:rPr lang="en-AU" sz="1400">
                          <a:latin typeface="Arial"/>
                          <a:cs typeface="Arial"/>
                        </a:rPr>
                        <a:t>Verify successful submission of 5-min bids with varying underlying values </a:t>
                      </a:r>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panose="020B0604020202020204" pitchFamily="34" charset="0"/>
                          <a:cs typeface="Arial" panose="020B0604020202020204" pitchFamily="34" charset="0"/>
                        </a:rPr>
                        <a:t>Generators</a:t>
                      </a:r>
                    </a:p>
                  </a:txBody>
                  <a:tcPr anchor="ctr"/>
                </a:tc>
                <a:tc>
                  <a:txBody>
                    <a:bodyPr/>
                    <a:lstStyle/>
                    <a:p>
                      <a:r>
                        <a:rPr lang="en-AU" sz="1400">
                          <a:latin typeface="Arial"/>
                          <a:cs typeface="Arial"/>
                        </a:rPr>
                        <a:t>BD02,BD03</a:t>
                      </a:r>
                      <a:endParaRPr lang="en-AU" sz="1400">
                        <a:latin typeface="Arial" panose="020B0604020202020204" pitchFamily="34" charset="0"/>
                        <a:cs typeface="Arial" panose="020B0604020202020204" pitchFamily="34" charset="0"/>
                      </a:endParaRP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panose="020B0604020202020204" pitchFamily="34" charset="0"/>
                          <a:cs typeface="Arial" panose="020B0604020202020204" pitchFamily="34" charset="0"/>
                        </a:rPr>
                        <a:t>Participants have been submitting 5-min varied bids. Open issues have resolution path. </a:t>
                      </a:r>
                    </a:p>
                  </a:txBody>
                  <a:tcPr anchor="ctr"/>
                </a:tc>
                <a:extLst>
                  <a:ext uri="{0D108BD9-81ED-4DB2-BD59-A6C34878D82A}">
                    <a16:rowId xmlns:a16="http://schemas.microsoft.com/office/drawing/2014/main" val="2943609423"/>
                  </a:ext>
                </a:extLst>
              </a:tr>
              <a:tr h="513521">
                <a:tc>
                  <a:txBody>
                    <a:bodyPr/>
                    <a:lstStyle/>
                    <a:p>
                      <a:r>
                        <a:rPr lang="en-AU" sz="1400">
                          <a:latin typeface="Arial" panose="020B0604020202020204" pitchFamily="34" charset="0"/>
                          <a:cs typeface="Arial" panose="020B0604020202020204" pitchFamily="34" charset="0"/>
                        </a:rPr>
                        <a:t>Retail </a:t>
                      </a:r>
                    </a:p>
                  </a:txBody>
                  <a:tcPr anchor="ctr"/>
                </a:tc>
                <a:tc>
                  <a:txBody>
                    <a:bodyPr/>
                    <a:lstStyle/>
                    <a:p>
                      <a:r>
                        <a:rPr lang="en-AU" sz="1400">
                          <a:latin typeface="Arial"/>
                          <a:cs typeface="Arial"/>
                        </a:rPr>
                        <a:t>Verify 5-min settlement (RM reporting) </a:t>
                      </a:r>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a:cs typeface="Arial"/>
                        </a:rPr>
                        <a:t>Generators and Retailers </a:t>
                      </a:r>
                      <a:endParaRPr lang="en-AU" sz="1400">
                        <a:latin typeface="Arial" panose="020B0604020202020204" pitchFamily="34" charset="0"/>
                        <a:cs typeface="Arial" panose="020B0604020202020204" pitchFamily="34" charset="0"/>
                      </a:endParaRPr>
                    </a:p>
                  </a:txBody>
                  <a:tcPr anchor="ctr"/>
                </a:tc>
                <a:tc>
                  <a:txBody>
                    <a:bodyPr/>
                    <a:lstStyle/>
                    <a:p>
                      <a:r>
                        <a:rPr lang="en-AU" sz="1400">
                          <a:latin typeface="Arial"/>
                          <a:cs typeface="Arial"/>
                        </a:rPr>
                        <a:t>S02, S03</a:t>
                      </a:r>
                      <a:endParaRPr lang="en-AU" sz="1400">
                        <a:latin typeface="Arial" panose="020B0604020202020204" pitchFamily="34" charset="0"/>
                        <a:cs typeface="Arial" panose="020B0604020202020204" pitchFamily="34" charset="0"/>
                      </a:endParaRP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5-min RM reports have been issued and are available for participant verification. There are a few open investigations. </a:t>
                      </a:r>
                    </a:p>
                  </a:txBody>
                  <a:tcPr anchor="ctr"/>
                </a:tc>
                <a:extLst>
                  <a:ext uri="{0D108BD9-81ED-4DB2-BD59-A6C34878D82A}">
                    <a16:rowId xmlns:a16="http://schemas.microsoft.com/office/drawing/2014/main" val="3994585514"/>
                  </a:ext>
                </a:extLst>
              </a:tr>
              <a:tr h="526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Retail </a:t>
                      </a:r>
                    </a:p>
                  </a:txBody>
                  <a:tcPr anchor="ctr"/>
                </a:tc>
                <a:tc>
                  <a:txBody>
                    <a:bodyPr/>
                    <a:lstStyle/>
                    <a:p>
                      <a:r>
                        <a:rPr lang="en-AU" sz="1400">
                          <a:latin typeface="Arial"/>
                          <a:cs typeface="Arial"/>
                        </a:rPr>
                        <a:t>Verify RM reports for UFE </a:t>
                      </a:r>
                    </a:p>
                  </a:txBody>
                  <a:tcPr anchor="ctr"/>
                </a:tc>
                <a:tc>
                  <a:txBody>
                    <a:bodyPr/>
                    <a:lstStyle/>
                    <a:p>
                      <a:r>
                        <a:rPr lang="en-AU" sz="1400">
                          <a:latin typeface="Arial" panose="020B0604020202020204" pitchFamily="34" charset="0"/>
                          <a:cs typeface="Arial" panose="020B0604020202020204" pitchFamily="34" charset="0"/>
                        </a:rPr>
                        <a:t>Generators and Retailers</a:t>
                      </a:r>
                    </a:p>
                  </a:txBody>
                  <a:tcPr anchor="ctr"/>
                </a:tc>
                <a:tc>
                  <a:txBody>
                    <a:bodyPr/>
                    <a:lstStyle/>
                    <a:p>
                      <a:r>
                        <a:rPr lang="en-AU" sz="1400">
                          <a:latin typeface="Arial"/>
                          <a:cs typeface="Arial"/>
                        </a:rPr>
                        <a:t>S02,</a:t>
                      </a:r>
                    </a:p>
                    <a:p>
                      <a:pPr lvl="0">
                        <a:buNone/>
                      </a:pPr>
                      <a:r>
                        <a:rPr lang="en-AU" sz="1400">
                          <a:latin typeface="Arial"/>
                          <a:cs typeface="Arial"/>
                        </a:rPr>
                        <a:t>S03</a:t>
                      </a: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UFE reports produced. Two issues have been raised and are under investigation. </a:t>
                      </a:r>
                    </a:p>
                  </a:txBody>
                  <a:tcPr anchor="ctr"/>
                </a:tc>
                <a:extLst>
                  <a:ext uri="{0D108BD9-81ED-4DB2-BD59-A6C34878D82A}">
                    <a16:rowId xmlns:a16="http://schemas.microsoft.com/office/drawing/2014/main" val="2319246011"/>
                  </a:ext>
                </a:extLst>
              </a:tr>
              <a:tr h="743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Settlements</a:t>
                      </a:r>
                    </a:p>
                  </a:txBody>
                  <a:tcPr anchor="ctr"/>
                </a:tc>
                <a:tc>
                  <a:txBody>
                    <a:bodyPr/>
                    <a:lstStyle/>
                    <a:p>
                      <a:r>
                        <a:rPr lang="en-AU" sz="1400">
                          <a:latin typeface="Arial"/>
                          <a:cs typeface="Arial"/>
                        </a:rPr>
                        <a:t>Verify transition invoice – prelim and final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AEMO to send and Gens and Retailers to receive </a:t>
                      </a:r>
                    </a:p>
                  </a:txBody>
                  <a:tcPr anchor="ctr"/>
                </a:tc>
                <a:tc>
                  <a:txBody>
                    <a:bodyPr/>
                    <a:lstStyle/>
                    <a:p>
                      <a:r>
                        <a:rPr lang="en-AU" sz="1400">
                          <a:latin typeface="Arial"/>
                          <a:cs typeface="Arial"/>
                        </a:rPr>
                        <a:t>S08, S02, S03</a:t>
                      </a:r>
                      <a:endParaRPr lang="en-AU" sz="1400">
                        <a:latin typeface="Arial" panose="020B0604020202020204" pitchFamily="34" charset="0"/>
                        <a:cs typeface="Arial" panose="020B0604020202020204" pitchFamily="34" charset="0"/>
                      </a:endParaRPr>
                    </a:p>
                  </a:txBody>
                  <a:tcPr anchor="ctr"/>
                </a:tc>
                <a:tc>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The transition week preliminary invoice has been produced and available for participant verification.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Final transition invoice scheduled to be produced 25 August. </a:t>
                      </a:r>
                    </a:p>
                  </a:txBody>
                  <a:tcPr anchor="ctr"/>
                </a:tc>
                <a:extLst>
                  <a:ext uri="{0D108BD9-81ED-4DB2-BD59-A6C34878D82A}">
                    <a16:rowId xmlns:a16="http://schemas.microsoft.com/office/drawing/2014/main" val="740191429"/>
                  </a:ext>
                </a:extLst>
              </a:tr>
              <a:tr h="7436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Settlements</a:t>
                      </a:r>
                    </a:p>
                  </a:txBody>
                  <a:tcPr anchor="ctr"/>
                </a:tc>
                <a:tc>
                  <a:txBody>
                    <a:bodyPr/>
                    <a:lstStyle/>
                    <a:p>
                      <a:r>
                        <a:rPr lang="en-AU" sz="1400">
                          <a:latin typeface="Arial"/>
                          <a:cs typeface="Arial"/>
                        </a:rPr>
                        <a:t>Verify prelim for full 5-min week  </a:t>
                      </a: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AEMO to send and Gens and Retailers to receive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a:cs typeface="Arial"/>
                        </a:rPr>
                        <a:t>S02</a:t>
                      </a: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Issued on 20 August. Once the wholesale reads were corrected the settlement run ran successfully. </a:t>
                      </a:r>
                    </a:p>
                  </a:txBody>
                  <a:tcPr anchor="ctr"/>
                </a:tc>
                <a:extLst>
                  <a:ext uri="{0D108BD9-81ED-4DB2-BD59-A6C34878D82A}">
                    <a16:rowId xmlns:a16="http://schemas.microsoft.com/office/drawing/2014/main" val="1539268833"/>
                  </a:ext>
                </a:extLst>
              </a:tr>
              <a:tr h="526720">
                <a:tc gridSpan="4">
                  <a:txBody>
                    <a:bodyPr/>
                    <a:lstStyle/>
                    <a:p>
                      <a:r>
                        <a:rPr lang="en-AU" sz="1400">
                          <a:latin typeface="Arial" panose="020B0604020202020204" pitchFamily="34" charset="0"/>
                          <a:cs typeface="Arial" panose="020B0604020202020204" pitchFamily="34" charset="0"/>
                        </a:rPr>
                        <a:t>Overall status</a:t>
                      </a:r>
                    </a:p>
                  </a:txBody>
                  <a:tcPr anchor="ctr"/>
                </a:tc>
                <a:tc hMerge="1">
                  <a:txBody>
                    <a:bodyPr/>
                    <a:lstStyle/>
                    <a:p>
                      <a:endParaRPr lang="en-AU"/>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a:p>
                  </a:txBody>
                  <a:tcPr/>
                </a:tc>
                <a:tc hMerge="1">
                  <a:txBody>
                    <a:bodyPr/>
                    <a:lstStyle/>
                    <a:p>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latin typeface="Arial" panose="020B0604020202020204" pitchFamily="34" charset="0"/>
                          <a:cs typeface="Arial" panose="020B0604020202020204" pitchFamily="34" charset="0"/>
                        </a:rPr>
                        <a:t>Overall status is amber and improving. Two key scenarios remaining for execution. No showstoppers issues identified to date. Delay in updating </a:t>
                      </a:r>
                      <a:r>
                        <a:rPr lang="en-AU" sz="1400" err="1">
                          <a:latin typeface="Arial" panose="020B0604020202020204" pitchFamily="34" charset="0"/>
                          <a:cs typeface="Arial" panose="020B0604020202020204" pitchFamily="34" charset="0"/>
                        </a:rPr>
                        <a:t>PractiTest</a:t>
                      </a:r>
                      <a:r>
                        <a:rPr lang="en-AU" sz="1400">
                          <a:latin typeface="Arial" panose="020B0604020202020204" pitchFamily="34" charset="0"/>
                          <a:cs typeface="Arial" panose="020B0604020202020204" pitchFamily="34" charset="0"/>
                        </a:rPr>
                        <a:t> is not providing an accurate view of participant success/failure. </a:t>
                      </a:r>
                    </a:p>
                  </a:txBody>
                  <a:tcPr anchor="ctr"/>
                </a:tc>
                <a:extLst>
                  <a:ext uri="{0D108BD9-81ED-4DB2-BD59-A6C34878D82A}">
                    <a16:rowId xmlns:a16="http://schemas.microsoft.com/office/drawing/2014/main" val="3567135630"/>
                  </a:ext>
                </a:extLst>
              </a:tr>
            </a:tbl>
          </a:graphicData>
        </a:graphic>
      </p:graphicFrame>
      <p:sp>
        <p:nvSpPr>
          <p:cNvPr id="8" name="Oval 7">
            <a:extLst>
              <a:ext uri="{FF2B5EF4-FFF2-40B4-BE49-F238E27FC236}">
                <a16:creationId xmlns:a16="http://schemas.microsoft.com/office/drawing/2014/main" id="{82E82538-1AFE-4DA5-8351-B0F528209E99}"/>
              </a:ext>
            </a:extLst>
          </p:cNvPr>
          <p:cNvSpPr/>
          <p:nvPr/>
        </p:nvSpPr>
        <p:spPr>
          <a:xfrm>
            <a:off x="6641869" y="1860194"/>
            <a:ext cx="407324" cy="40732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9" name="Oval 8">
            <a:extLst>
              <a:ext uri="{FF2B5EF4-FFF2-40B4-BE49-F238E27FC236}">
                <a16:creationId xmlns:a16="http://schemas.microsoft.com/office/drawing/2014/main" id="{54AD453B-564C-4FEC-A841-139386B60909}"/>
              </a:ext>
            </a:extLst>
          </p:cNvPr>
          <p:cNvSpPr/>
          <p:nvPr/>
        </p:nvSpPr>
        <p:spPr>
          <a:xfrm>
            <a:off x="6641869" y="3056075"/>
            <a:ext cx="407324" cy="407323"/>
          </a:xfrm>
          <a:prstGeom prst="ellipse">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0" name="Oval 9">
            <a:extLst>
              <a:ext uri="{FF2B5EF4-FFF2-40B4-BE49-F238E27FC236}">
                <a16:creationId xmlns:a16="http://schemas.microsoft.com/office/drawing/2014/main" id="{A463E93A-E943-4403-8427-01D3A742CD46}"/>
              </a:ext>
            </a:extLst>
          </p:cNvPr>
          <p:cNvSpPr/>
          <p:nvPr/>
        </p:nvSpPr>
        <p:spPr>
          <a:xfrm>
            <a:off x="6641869" y="4594789"/>
            <a:ext cx="407324" cy="407323"/>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1" name="Oval 10">
            <a:extLst>
              <a:ext uri="{FF2B5EF4-FFF2-40B4-BE49-F238E27FC236}">
                <a16:creationId xmlns:a16="http://schemas.microsoft.com/office/drawing/2014/main" id="{16E3D2D5-817E-4CC9-8DC4-64A4F16BA4E9}"/>
              </a:ext>
            </a:extLst>
          </p:cNvPr>
          <p:cNvSpPr/>
          <p:nvPr/>
        </p:nvSpPr>
        <p:spPr>
          <a:xfrm>
            <a:off x="6641869" y="3764018"/>
            <a:ext cx="407324" cy="407323"/>
          </a:xfrm>
          <a:prstGeom prst="ellipse">
            <a:avLst/>
          </a:prstGeom>
          <a:solidFill>
            <a:srgbClr val="00B050"/>
          </a:solidFill>
          <a:ln>
            <a:solidFill>
              <a:srgbClr val="00B05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2" name="Oval 11">
            <a:extLst>
              <a:ext uri="{FF2B5EF4-FFF2-40B4-BE49-F238E27FC236}">
                <a16:creationId xmlns:a16="http://schemas.microsoft.com/office/drawing/2014/main" id="{2B43A660-2891-4483-B0A5-03C9A2AD7DFA}"/>
              </a:ext>
            </a:extLst>
          </p:cNvPr>
          <p:cNvSpPr/>
          <p:nvPr/>
        </p:nvSpPr>
        <p:spPr>
          <a:xfrm>
            <a:off x="6641869" y="2500022"/>
            <a:ext cx="407324" cy="407323"/>
          </a:xfrm>
          <a:prstGeom prst="ellipse">
            <a:avLst/>
          </a:prstGeom>
          <a:solidFill>
            <a:schemeClr val="accent4"/>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3" name="Oval 12">
            <a:extLst>
              <a:ext uri="{FF2B5EF4-FFF2-40B4-BE49-F238E27FC236}">
                <a16:creationId xmlns:a16="http://schemas.microsoft.com/office/drawing/2014/main" id="{6FF92E18-9018-4B6E-9B40-E68C3D7D60E9}"/>
              </a:ext>
            </a:extLst>
          </p:cNvPr>
          <p:cNvSpPr/>
          <p:nvPr/>
        </p:nvSpPr>
        <p:spPr>
          <a:xfrm>
            <a:off x="6641869" y="5515065"/>
            <a:ext cx="407324" cy="407323"/>
          </a:xfrm>
          <a:prstGeom prst="ellipse">
            <a:avLst/>
          </a:prstGeom>
          <a:solidFill>
            <a:schemeClr val="accent4"/>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3" name="TextBox 2">
            <a:extLst>
              <a:ext uri="{FF2B5EF4-FFF2-40B4-BE49-F238E27FC236}">
                <a16:creationId xmlns:a16="http://schemas.microsoft.com/office/drawing/2014/main" id="{F6A29C97-9CEE-4F00-BDAE-A6BA9DB391B7}"/>
              </a:ext>
            </a:extLst>
          </p:cNvPr>
          <p:cNvSpPr txBox="1"/>
          <p:nvPr/>
        </p:nvSpPr>
        <p:spPr>
          <a:xfrm>
            <a:off x="9369588" y="290944"/>
            <a:ext cx="2560320" cy="646331"/>
          </a:xfrm>
          <a:prstGeom prst="rect">
            <a:avLst/>
          </a:prstGeom>
          <a:noFill/>
        </p:spPr>
        <p:txBody>
          <a:bodyPr wrap="square" rtlCol="0">
            <a:spAutoFit/>
          </a:bodyPr>
          <a:lstStyle/>
          <a:p>
            <a:r>
              <a:rPr lang="en-AU">
                <a:solidFill>
                  <a:schemeClr val="bg1"/>
                </a:solidFill>
              </a:rPr>
              <a:t>* TS unique # reference to Market Trial Workbook </a:t>
            </a:r>
          </a:p>
        </p:txBody>
      </p:sp>
    </p:spTree>
    <p:extLst>
      <p:ext uri="{BB962C8B-B14F-4D97-AF65-F5344CB8AC3E}">
        <p14:creationId xmlns:p14="http://schemas.microsoft.com/office/powerpoint/2010/main" val="2638123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088A-8F27-474A-9B83-6608AB5E52F7}"/>
              </a:ext>
            </a:extLst>
          </p:cNvPr>
          <p:cNvSpPr>
            <a:spLocks noGrp="1"/>
          </p:cNvSpPr>
          <p:nvPr>
            <p:ph type="ctrTitle"/>
          </p:nvPr>
        </p:nvSpPr>
        <p:spPr/>
        <p:txBody>
          <a:bodyPr>
            <a:normAutofit fontScale="90000"/>
          </a:bodyPr>
          <a:lstStyle/>
          <a:p>
            <a:r>
              <a:rPr lang="en-AU"/>
              <a:t>Appendix 2: Readiness Dashboard – Other Capability </a:t>
            </a:r>
          </a:p>
        </p:txBody>
      </p:sp>
      <p:sp>
        <p:nvSpPr>
          <p:cNvPr id="3" name="Subtitle 2">
            <a:extLst>
              <a:ext uri="{FF2B5EF4-FFF2-40B4-BE49-F238E27FC236}">
                <a16:creationId xmlns:a16="http://schemas.microsoft.com/office/drawing/2014/main" id="{B06AE0D7-65E2-468A-ACF2-410A33C2D923}"/>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34517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8CD1FA7-1342-4698-AF42-2E2938F118BB}"/>
              </a:ext>
            </a:extLst>
          </p:cNvPr>
          <p:cNvGraphicFramePr>
            <a:graphicFrameLocks noGrp="1"/>
          </p:cNvGraphicFramePr>
          <p:nvPr/>
        </p:nvGraphicFramePr>
        <p:xfrm>
          <a:off x="0" y="895489"/>
          <a:ext cx="12192000" cy="46951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196425789"/>
                    </a:ext>
                  </a:extLst>
                </a:gridCol>
              </a:tblGrid>
              <a:tr h="469519">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62452662"/>
                  </a:ext>
                </a:extLst>
              </a:tr>
            </a:tbl>
          </a:graphicData>
        </a:graphic>
      </p:graphicFrame>
      <p:sp>
        <p:nvSpPr>
          <p:cNvPr id="3" name="Rectangle 2">
            <a:extLst>
              <a:ext uri="{FF2B5EF4-FFF2-40B4-BE49-F238E27FC236}">
                <a16:creationId xmlns:a16="http://schemas.microsoft.com/office/drawing/2014/main" id="{17D396CD-8649-4D7D-ABC4-764E4B5F5477}"/>
              </a:ext>
            </a:extLst>
          </p:cNvPr>
          <p:cNvSpPr/>
          <p:nvPr/>
        </p:nvSpPr>
        <p:spPr>
          <a:xfrm>
            <a:off x="140677" y="6022731"/>
            <a:ext cx="2514600" cy="783385"/>
          </a:xfrm>
          <a:prstGeom prst="rect">
            <a:avLst/>
          </a:prstGeom>
          <a:solidFill>
            <a:srgbClr val="E0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2" name="Title 1">
            <a:extLst>
              <a:ext uri="{FF2B5EF4-FFF2-40B4-BE49-F238E27FC236}">
                <a16:creationId xmlns:a16="http://schemas.microsoft.com/office/drawing/2014/main" id="{CBD1B524-7198-4422-862C-F5D721E7C9FF}"/>
              </a:ext>
            </a:extLst>
          </p:cNvPr>
          <p:cNvSpPr>
            <a:spLocks noGrp="1"/>
          </p:cNvSpPr>
          <p:nvPr>
            <p:ph type="title"/>
          </p:nvPr>
        </p:nvSpPr>
        <p:spPr>
          <a:xfrm>
            <a:off x="205710" y="39567"/>
            <a:ext cx="11621855" cy="843429"/>
          </a:xfrm>
        </p:spPr>
        <p:txBody>
          <a:bodyPr>
            <a:noAutofit/>
          </a:bodyPr>
          <a:lstStyle/>
          <a:p>
            <a:pPr>
              <a:lnSpc>
                <a:spcPct val="80000"/>
              </a:lnSpc>
            </a:pPr>
            <a:r>
              <a:rPr lang="en-AU" sz="4000"/>
              <a:t>Part B – Other Industry Capabilities</a:t>
            </a:r>
            <a:br>
              <a:rPr lang="en-AU" sz="4000"/>
            </a:br>
            <a:r>
              <a:rPr lang="en-AU" sz="2400"/>
              <a:t>(as at 13 August)</a:t>
            </a:r>
          </a:p>
        </p:txBody>
      </p:sp>
      <p:graphicFrame>
        <p:nvGraphicFramePr>
          <p:cNvPr id="6" name="Table 5">
            <a:extLst>
              <a:ext uri="{FF2B5EF4-FFF2-40B4-BE49-F238E27FC236}">
                <a16:creationId xmlns:a16="http://schemas.microsoft.com/office/drawing/2014/main" id="{EA4B267B-101A-4719-AD5E-64B0E92DF172}"/>
              </a:ext>
            </a:extLst>
          </p:cNvPr>
          <p:cNvGraphicFramePr>
            <a:graphicFrameLocks noGrp="1"/>
          </p:cNvGraphicFramePr>
          <p:nvPr>
            <p:extLst>
              <p:ext uri="{D42A27DB-BD31-4B8C-83A1-F6EECF244321}">
                <p14:modId xmlns:p14="http://schemas.microsoft.com/office/powerpoint/2010/main" val="1115940681"/>
              </p:ext>
            </p:extLst>
          </p:nvPr>
        </p:nvGraphicFramePr>
        <p:xfrm>
          <a:off x="0" y="940088"/>
          <a:ext cx="12192000" cy="5916022"/>
        </p:xfrm>
        <a:graphic>
          <a:graphicData uri="http://schemas.openxmlformats.org/drawingml/2006/table">
            <a:tbl>
              <a:tblPr firstRow="1" bandRow="1">
                <a:tableStyleId>{7DF18680-E054-41AD-8BC1-D1AEF772440D}</a:tableStyleId>
              </a:tblPr>
              <a:tblGrid>
                <a:gridCol w="735496">
                  <a:extLst>
                    <a:ext uri="{9D8B030D-6E8A-4147-A177-3AD203B41FA5}">
                      <a16:colId xmlns:a16="http://schemas.microsoft.com/office/drawing/2014/main" val="3462172089"/>
                    </a:ext>
                  </a:extLst>
                </a:gridCol>
                <a:gridCol w="3016470">
                  <a:extLst>
                    <a:ext uri="{9D8B030D-6E8A-4147-A177-3AD203B41FA5}">
                      <a16:colId xmlns:a16="http://schemas.microsoft.com/office/drawing/2014/main" val="702573530"/>
                    </a:ext>
                  </a:extLst>
                </a:gridCol>
                <a:gridCol w="651069">
                  <a:extLst>
                    <a:ext uri="{9D8B030D-6E8A-4147-A177-3AD203B41FA5}">
                      <a16:colId xmlns:a16="http://schemas.microsoft.com/office/drawing/2014/main" val="679785740"/>
                    </a:ext>
                  </a:extLst>
                </a:gridCol>
                <a:gridCol w="7788965">
                  <a:extLst>
                    <a:ext uri="{9D8B030D-6E8A-4147-A177-3AD203B41FA5}">
                      <a16:colId xmlns:a16="http://schemas.microsoft.com/office/drawing/2014/main" val="2121114831"/>
                    </a:ext>
                  </a:extLst>
                </a:gridCol>
              </a:tblGrid>
              <a:tr h="374252">
                <a:tc>
                  <a:txBody>
                    <a:bodyPr/>
                    <a:lstStyle/>
                    <a:p>
                      <a:pPr algn="ctr"/>
                      <a:r>
                        <a:rPr lang="en-AU" sz="1000">
                          <a:latin typeface="+mn-lt"/>
                        </a:rPr>
                        <a:t>Responsible Participant </a:t>
                      </a:r>
                    </a:p>
                  </a:txBody>
                  <a:tcPr marL="36000" marR="36000" anchor="ctr"/>
                </a:tc>
                <a:tc>
                  <a:txBody>
                    <a:bodyPr/>
                    <a:lstStyle/>
                    <a:p>
                      <a:pPr algn="ctr"/>
                      <a:r>
                        <a:rPr lang="en-AU" sz="1000">
                          <a:latin typeface="+mn-lt"/>
                        </a:rPr>
                        <a:t>Criteria</a:t>
                      </a:r>
                    </a:p>
                  </a:txBody>
                  <a:tcPr marL="36000" marR="36000" anchor="ctr"/>
                </a:tc>
                <a:tc>
                  <a:txBody>
                    <a:bodyPr/>
                    <a:lstStyle/>
                    <a:p>
                      <a:pPr algn="ctr"/>
                      <a:r>
                        <a:rPr lang="en-AU" sz="1000">
                          <a:latin typeface="+mn-lt"/>
                        </a:rPr>
                        <a:t>Status</a:t>
                      </a:r>
                    </a:p>
                  </a:txBody>
                  <a:tcPr marL="36000" marR="36000" anchor="ctr"/>
                </a:tc>
                <a:tc>
                  <a:txBody>
                    <a:bodyPr/>
                    <a:lstStyle/>
                    <a:p>
                      <a:pPr algn="ctr"/>
                      <a:r>
                        <a:rPr lang="en-AU" sz="1000">
                          <a:latin typeface="+mn-lt"/>
                        </a:rPr>
                        <a:t>Comments</a:t>
                      </a:r>
                    </a:p>
                  </a:txBody>
                  <a:tcPr marL="36000" marR="36000" anchor="ctr"/>
                </a:tc>
                <a:extLst>
                  <a:ext uri="{0D108BD9-81ED-4DB2-BD59-A6C34878D82A}">
                    <a16:rowId xmlns:a16="http://schemas.microsoft.com/office/drawing/2014/main" val="2237724404"/>
                  </a:ext>
                </a:extLst>
              </a:tr>
              <a:tr h="790003">
                <a:tc>
                  <a:txBody>
                    <a:bodyPr/>
                    <a:lstStyle/>
                    <a:p>
                      <a:pPr algn="ctr"/>
                      <a:r>
                        <a:rPr lang="en-AU" sz="1000" b="1">
                          <a:latin typeface="+mn-lt"/>
                          <a:cs typeface="Segoe UI Semilight"/>
                        </a:rPr>
                        <a:t>Retailer</a:t>
                      </a:r>
                    </a:p>
                  </a:txBody>
                  <a:tcPr marL="36000" marR="36000" anchor="ctr"/>
                </a:tc>
                <a:tc>
                  <a:txBody>
                    <a:bodyPr/>
                    <a:lstStyle/>
                    <a:p>
                      <a:pPr>
                        <a:spcAft>
                          <a:spcPts val="300"/>
                        </a:spcAft>
                      </a:pPr>
                      <a:r>
                        <a:rPr lang="en-AU" sz="1000">
                          <a:latin typeface="+mn-lt"/>
                          <a:cs typeface="Segoe UI Semilight"/>
                        </a:rPr>
                        <a:t>Receive and process 5-minute metering data.</a:t>
                      </a:r>
                    </a:p>
                    <a:p>
                      <a:r>
                        <a:rPr lang="en-AU" sz="1000">
                          <a:latin typeface="+mn-lt"/>
                          <a:cs typeface="Segoe UI Semilight"/>
                        </a:rPr>
                        <a:t>Receive and process 5-minute settlement data.</a:t>
                      </a:r>
                    </a:p>
                  </a:txBody>
                  <a:tcPr marL="36000" marR="36000" anchor="ctr"/>
                </a:tc>
                <a:tc>
                  <a:txBody>
                    <a:bodyPr/>
                    <a:lstStyle/>
                    <a:p>
                      <a:pPr algn="ctr"/>
                      <a:r>
                        <a:rPr lang="en-AU" sz="1000">
                          <a:solidFill>
                            <a:schemeClr val="bg1"/>
                          </a:solidFill>
                          <a:latin typeface="+mn-lt"/>
                        </a:rPr>
                        <a:t>On-track</a:t>
                      </a:r>
                    </a:p>
                  </a:txBody>
                  <a:tcPr marL="36000" marR="36000" anchor="ctr">
                    <a:solidFill>
                      <a:srgbClr val="00B050"/>
                    </a:solidFill>
                  </a:tcPr>
                </a:tc>
                <a:tc>
                  <a:txBody>
                    <a:bodyPr/>
                    <a:lstStyle/>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1000" i="0" kern="1200">
                          <a:solidFill>
                            <a:schemeClr val="dk1"/>
                          </a:solidFill>
                          <a:latin typeface="+mn-lt"/>
                          <a:ea typeface="+mn-ea"/>
                          <a:cs typeface="+mn-cs"/>
                        </a:rPr>
                        <a:t>All 20 reporting Retailers confident or very confident of being able to operate core capabilities post 1 October</a:t>
                      </a:r>
                    </a:p>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1000" i="0" kern="1200">
                          <a:solidFill>
                            <a:schemeClr val="dk1"/>
                          </a:solidFill>
                          <a:latin typeface="+mn-lt"/>
                          <a:ea typeface="+mn-ea"/>
                          <a:cs typeface="+mn-cs"/>
                        </a:rPr>
                        <a:t>18 “on track”, 2 “at risk” to be able to receive and process 5-min metering data</a:t>
                      </a:r>
                    </a:p>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1000" i="0" kern="1200">
                          <a:solidFill>
                            <a:schemeClr val="dk1"/>
                          </a:solidFill>
                          <a:latin typeface="+mn-lt"/>
                          <a:ea typeface="+mn-ea"/>
                          <a:cs typeface="+mn-cs"/>
                        </a:rPr>
                        <a:t>16 “on track” and 4 “at risk” to be able to receive and reconcile 5-min settlement data</a:t>
                      </a:r>
                    </a:p>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1000" i="0" kern="1200">
                          <a:solidFill>
                            <a:schemeClr val="dk1"/>
                          </a:solidFill>
                          <a:latin typeface="+mn-lt"/>
                          <a:ea typeface="+mn-ea"/>
                          <a:cs typeface="+mn-cs"/>
                        </a:rPr>
                        <a:t>Outstanding scenario execution in Market Trial reflected in level of at risk activities </a:t>
                      </a:r>
                    </a:p>
                    <a:p>
                      <a:pPr marL="0" indent="0" algn="l" defTabSz="914400" rtl="0" eaLnBrk="1" latinLnBrk="0" hangingPunct="1">
                        <a:lnSpc>
                          <a:spcPct val="100000"/>
                        </a:lnSpc>
                        <a:spcBef>
                          <a:spcPts val="0"/>
                        </a:spcBef>
                        <a:spcAft>
                          <a:spcPts val="0"/>
                        </a:spcAft>
                        <a:buFont typeface="Arial" panose="020B0604020202020204" pitchFamily="34" charset="0"/>
                        <a:buNone/>
                      </a:pPr>
                      <a:endParaRPr lang="en-AU" sz="1000" i="1" kern="1200">
                        <a:solidFill>
                          <a:schemeClr val="dk1"/>
                        </a:solidFill>
                        <a:latin typeface="+mn-lt"/>
                        <a:ea typeface="+mn-ea"/>
                        <a:cs typeface="+mn-cs"/>
                      </a:endParaRPr>
                    </a:p>
                  </a:txBody>
                  <a:tcPr marL="36000" marR="36000" anchor="ctr"/>
                </a:tc>
                <a:extLst>
                  <a:ext uri="{0D108BD9-81ED-4DB2-BD59-A6C34878D82A}">
                    <a16:rowId xmlns:a16="http://schemas.microsoft.com/office/drawing/2014/main" val="2886843936"/>
                  </a:ext>
                </a:extLst>
              </a:tr>
              <a:tr h="319683">
                <a:tc rowSpan="2">
                  <a:txBody>
                    <a:bodyPr/>
                    <a:lstStyle/>
                    <a:p>
                      <a:pPr algn="ctr">
                        <a:lnSpc>
                          <a:spcPct val="100000"/>
                        </a:lnSpc>
                        <a:spcBef>
                          <a:spcPts val="0"/>
                        </a:spcBef>
                        <a:spcAft>
                          <a:spcPts val="0"/>
                        </a:spcAft>
                      </a:pPr>
                      <a:r>
                        <a:rPr lang="en-AU" sz="1000" b="1">
                          <a:latin typeface="+mn-lt"/>
                          <a:cs typeface="Segoe UI Semilight"/>
                        </a:rPr>
                        <a:t>DNSP</a:t>
                      </a:r>
                    </a:p>
                    <a:p>
                      <a:pPr algn="ctr">
                        <a:lnSpc>
                          <a:spcPct val="100000"/>
                        </a:lnSpc>
                        <a:spcBef>
                          <a:spcPts val="0"/>
                        </a:spcBef>
                        <a:spcAft>
                          <a:spcPts val="0"/>
                        </a:spcAft>
                      </a:pPr>
                      <a:endParaRPr lang="en-AU" sz="1000" b="1">
                        <a:latin typeface="+mn-lt"/>
                        <a:cs typeface="Segoe UI Semilight" panose="020B0402040204020203" pitchFamily="34" charset="0"/>
                      </a:endParaRP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000">
                          <a:latin typeface="+mn-lt"/>
                          <a:cs typeface="Segoe UI Semilight"/>
                        </a:rPr>
                        <a:t>Receive and process 5-minute metering data.</a:t>
                      </a:r>
                    </a:p>
                  </a:txBody>
                  <a:tcPr marL="36000" marR="36000" anchor="ctr"/>
                </a:tc>
                <a:tc rowSpan="2">
                  <a:txBody>
                    <a:bodyPr/>
                    <a:lstStyle/>
                    <a:p>
                      <a:pPr algn="ctr">
                        <a:lnSpc>
                          <a:spcPct val="100000"/>
                        </a:lnSpc>
                        <a:spcBef>
                          <a:spcPts val="0"/>
                        </a:spcBef>
                        <a:spcAft>
                          <a:spcPts val="0"/>
                        </a:spcAft>
                      </a:pPr>
                      <a:r>
                        <a:rPr lang="en-AU" sz="1000">
                          <a:latin typeface="+mn-lt"/>
                        </a:rPr>
                        <a:t>At-risk</a:t>
                      </a:r>
                    </a:p>
                  </a:txBody>
                  <a:tcPr marL="36000" marR="36000" anchor="ctr">
                    <a:solidFill>
                      <a:schemeClr val="accent4"/>
                    </a:solidFill>
                  </a:tcPr>
                </a:tc>
                <a:tc rowSpan="2">
                  <a:txBody>
                    <a:bodyPr/>
                    <a:lstStyle/>
                    <a:p>
                      <a:pPr marL="171450" indent="-171450" rtl="0" fontAlgn="base">
                        <a:buFont typeface="Arial" panose="020B0604020202020204" pitchFamily="34" charset="0"/>
                        <a:buChar char="•"/>
                      </a:pPr>
                      <a:r>
                        <a:rPr lang="en-AU" sz="1000" b="0" i="0" kern="1200">
                          <a:solidFill>
                            <a:schemeClr val="dk1"/>
                          </a:solidFill>
                          <a:effectLst/>
                          <a:latin typeface="+mn-lt"/>
                          <a:ea typeface="+mn-ea"/>
                          <a:cs typeface="+mn-cs"/>
                        </a:rPr>
                        <a:t>All DNSPs report "on track" for receive and process 5-min metering data</a:t>
                      </a:r>
                    </a:p>
                    <a:p>
                      <a:pPr marL="171450" lvl="0" indent="-171450">
                        <a:buFont typeface="Arial" panose="020B0604020202020204" pitchFamily="34" charset="0"/>
                        <a:buChar char="•"/>
                      </a:pPr>
                      <a:r>
                        <a:rPr lang="en-AU" sz="1000" b="0" i="0" kern="1200">
                          <a:solidFill>
                            <a:schemeClr val="dk1"/>
                          </a:solidFill>
                          <a:effectLst/>
                          <a:latin typeface="+mn-lt"/>
                          <a:ea typeface="+mn-ea"/>
                          <a:cs typeface="+mn-cs"/>
                        </a:rPr>
                        <a:t>Multiple DNSPs are reporting at risk or late for numerous GS related items, including:</a:t>
                      </a:r>
                      <a:r>
                        <a:rPr lang="en-US" sz="1000" b="0" i="0" kern="1200">
                          <a:solidFill>
                            <a:schemeClr val="dk1"/>
                          </a:solidFill>
                          <a:effectLst/>
                          <a:latin typeface="+mn-lt"/>
                          <a:ea typeface="+mn-ea"/>
                          <a:cs typeface="+mn-cs"/>
                        </a:rPr>
                        <a:t>​</a:t>
                      </a:r>
                    </a:p>
                    <a:p>
                      <a:pPr marL="628650" lvl="1" indent="-171450" rtl="0" fontAlgn="base">
                        <a:buFont typeface="Arial"/>
                        <a:buChar char="•"/>
                      </a:pPr>
                      <a:r>
                        <a:rPr lang="en-AU" sz="1000" b="0" i="0" kern="1200">
                          <a:solidFill>
                            <a:schemeClr val="dk1"/>
                          </a:solidFill>
                          <a:effectLst/>
                          <a:latin typeface="+mn-lt"/>
                          <a:ea typeface="+mn-ea"/>
                          <a:cs typeface="+mn-cs"/>
                        </a:rPr>
                        <a:t>Cross boundary supplies, 4 reporting at-risk or late</a:t>
                      </a:r>
                      <a:r>
                        <a:rPr lang="en-US" sz="1000" b="0" i="0" kern="1200">
                          <a:solidFill>
                            <a:schemeClr val="dk1"/>
                          </a:solidFill>
                          <a:effectLst/>
                          <a:latin typeface="+mn-lt"/>
                          <a:ea typeface="+mn-ea"/>
                          <a:cs typeface="+mn-cs"/>
                        </a:rPr>
                        <a:t>​</a:t>
                      </a:r>
                    </a:p>
                    <a:p>
                      <a:pPr marL="628650" lvl="1" indent="-171450" rtl="0" fontAlgn="base">
                        <a:buFont typeface="Arial"/>
                        <a:buChar char="•"/>
                      </a:pPr>
                      <a:r>
                        <a:rPr lang="en-AU" sz="1000" b="0" i="0" kern="1200">
                          <a:solidFill>
                            <a:schemeClr val="dk1"/>
                          </a:solidFill>
                          <a:effectLst/>
                          <a:latin typeface="+mn-lt"/>
                          <a:ea typeface="+mn-ea"/>
                          <a:cs typeface="+mn-cs"/>
                        </a:rPr>
                        <a:t>NCONUML, 2 reporting at-risk or late </a:t>
                      </a:r>
                      <a:r>
                        <a:rPr lang="en-US" sz="1000" b="0" i="0" kern="1200">
                          <a:solidFill>
                            <a:schemeClr val="dk1"/>
                          </a:solidFill>
                          <a:effectLst/>
                          <a:latin typeface="+mn-lt"/>
                          <a:ea typeface="+mn-ea"/>
                          <a:cs typeface="+mn-cs"/>
                        </a:rPr>
                        <a:t>​</a:t>
                      </a:r>
                    </a:p>
                    <a:p>
                      <a:pPr marL="171450" indent="-171450" rtl="0" fontAlgn="base">
                        <a:buFont typeface="Arial" panose="020B0604020202020204" pitchFamily="34" charset="0"/>
                        <a:buChar char="•"/>
                      </a:pPr>
                      <a:r>
                        <a:rPr lang="en-US" sz="1000" b="0" i="0" kern="1200">
                          <a:solidFill>
                            <a:schemeClr val="dk1"/>
                          </a:solidFill>
                          <a:effectLst/>
                          <a:latin typeface="+mn-lt"/>
                          <a:ea typeface="+mn-ea"/>
                          <a:cs typeface="+mn-cs"/>
                        </a:rPr>
                        <a:t>NMI reclassification required for GS has commenced, 1 DNSP reporting "late" for this activity</a:t>
                      </a:r>
                    </a:p>
                    <a:p>
                      <a:pPr marL="171450" indent="-171450" rtl="0" fontAlgn="base">
                        <a:buFont typeface="Arial" panose="020B0604020202020204" pitchFamily="34" charset="0"/>
                        <a:buChar char="•"/>
                      </a:pPr>
                      <a:r>
                        <a:rPr lang="en-AU" sz="1000" b="0" i="0" kern="1200">
                          <a:solidFill>
                            <a:schemeClr val="dk1"/>
                          </a:solidFill>
                          <a:effectLst/>
                          <a:latin typeface="+mn-lt"/>
                          <a:ea typeface="+mn-ea"/>
                          <a:cs typeface="+mn-cs"/>
                        </a:rPr>
                        <a:t>There will be an impact on the UFE values initially published for those profile areas, likely to be mainly confined to initial months of UFE reporting</a:t>
                      </a:r>
                      <a:endParaRPr lang="en-US" sz="1000" b="0" i="0" kern="1200">
                        <a:solidFill>
                          <a:schemeClr val="dk1"/>
                        </a:solidFill>
                        <a:effectLst/>
                        <a:latin typeface="+mn-lt"/>
                        <a:ea typeface="+mn-ea"/>
                        <a:cs typeface="+mn-cs"/>
                      </a:endParaRPr>
                    </a:p>
                  </a:txBody>
                  <a:tcPr marL="36000" marR="36000" anchor="ctr"/>
                </a:tc>
                <a:extLst>
                  <a:ext uri="{0D108BD9-81ED-4DB2-BD59-A6C34878D82A}">
                    <a16:rowId xmlns:a16="http://schemas.microsoft.com/office/drawing/2014/main" val="3585666908"/>
                  </a:ext>
                </a:extLst>
              </a:tr>
              <a:tr h="1014093">
                <a:tc vMerge="1">
                  <a:txBody>
                    <a:bodyPr/>
                    <a:lstStyle/>
                    <a:p>
                      <a:pPr algn="ctr"/>
                      <a:endParaRPr lang="en-AU" sz="1000" b="1"/>
                    </a:p>
                  </a:txBody>
                  <a:tcPr marL="36000" marR="36000" anchor="ctr"/>
                </a:tc>
                <a:tc>
                  <a:txBody>
                    <a:bodyPr/>
                    <a:lstStyle/>
                    <a:p>
                      <a:pPr>
                        <a:lnSpc>
                          <a:spcPct val="100000"/>
                        </a:lnSpc>
                        <a:spcBef>
                          <a:spcPts val="0"/>
                        </a:spcBef>
                        <a:spcAft>
                          <a:spcPts val="0"/>
                        </a:spcAft>
                      </a:pPr>
                      <a:r>
                        <a:rPr lang="en-AU" sz="1000">
                          <a:latin typeface="+mn-lt"/>
                          <a:cs typeface="Segoe UI Semilight"/>
                        </a:rPr>
                        <a:t>Provide GS metering and standing data updates (incl. NCONUML).</a:t>
                      </a:r>
                    </a:p>
                  </a:txBody>
                  <a:tcPr marL="36000" marR="36000" anchor="ctr"/>
                </a:tc>
                <a:tc vMerge="1">
                  <a:txBody>
                    <a:bodyPr/>
                    <a:lstStyle/>
                    <a:p>
                      <a:endParaRPr lang="en-AU" sz="1050"/>
                    </a:p>
                  </a:txBody>
                  <a:tcPr marL="36000" marR="36000" anchor="ctr">
                    <a:solidFill>
                      <a:schemeClr val="tx1"/>
                    </a:solidFill>
                  </a:tcPr>
                </a:tc>
                <a:tc vMerge="1">
                  <a:txBody>
                    <a:bodyPr/>
                    <a:lstStyle/>
                    <a:p>
                      <a:pPr marL="171450" indent="-171450">
                        <a:lnSpc>
                          <a:spcPct val="100000"/>
                        </a:lnSpc>
                        <a:spcBef>
                          <a:spcPts val="0"/>
                        </a:spcBef>
                        <a:spcAft>
                          <a:spcPts val="0"/>
                        </a:spcAft>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905721622"/>
                  </a:ext>
                </a:extLst>
              </a:tr>
              <a:tr h="417861">
                <a:tc rowSpan="2">
                  <a:txBody>
                    <a:bodyPr/>
                    <a:lstStyle/>
                    <a:p>
                      <a:pPr algn="ctr"/>
                      <a:r>
                        <a:rPr lang="en-AU" sz="1000" b="1">
                          <a:latin typeface="+mn-lt"/>
                          <a:cs typeface="Segoe UI Semilight"/>
                        </a:rPr>
                        <a:t>TNSP</a:t>
                      </a: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000">
                          <a:latin typeface="+mn-lt"/>
                          <a:cs typeface="Segoe UI Semilight"/>
                        </a:rPr>
                        <a:t>Receive and process 5-minute metering data</a:t>
                      </a:r>
                    </a:p>
                  </a:txBody>
                  <a:tcPr marL="36000" marR="3600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a:solidFill>
                            <a:schemeClr val="bg1"/>
                          </a:solidFill>
                          <a:latin typeface="+mn-lt"/>
                        </a:rPr>
                        <a:t>On-track</a:t>
                      </a:r>
                    </a:p>
                  </a:txBody>
                  <a:tcPr marL="36000" marR="36000" anchor="ctr">
                    <a:solidFill>
                      <a:srgbClr val="00B050"/>
                    </a:solidFill>
                  </a:tcPr>
                </a:tc>
                <a:tc>
                  <a:txBody>
                    <a:bodyPr/>
                    <a:lstStyle/>
                    <a:p>
                      <a:pPr marL="171450" indent="-171450" rtl="0" fontAlgn="base">
                        <a:buFont typeface="Arial" panose="020B0604020202020204" pitchFamily="34" charset="0"/>
                        <a:buChar char="•"/>
                      </a:pPr>
                      <a:r>
                        <a:rPr lang="en-AU" sz="1000" b="0" i="0" kern="1200">
                          <a:solidFill>
                            <a:schemeClr val="dk1"/>
                          </a:solidFill>
                          <a:effectLst/>
                          <a:latin typeface="+mn-lt"/>
                          <a:ea typeface="+mn-ea"/>
                          <a:cs typeface="+mn-cs"/>
                        </a:rPr>
                        <a:t>5/7 TNSPs reporting their overall programs as on track</a:t>
                      </a:r>
                      <a:r>
                        <a:rPr lang="en-US" sz="1000" b="0" i="0" kern="1200">
                          <a:solidFill>
                            <a:schemeClr val="dk1"/>
                          </a:solidFill>
                          <a:effectLst/>
                          <a:latin typeface="+mn-lt"/>
                          <a:ea typeface="+mn-ea"/>
                          <a:cs typeface="+mn-cs"/>
                        </a:rPr>
                        <a:t>​, 2 "At risk" in regards ability to receive and process 5-min metering data</a:t>
                      </a:r>
                    </a:p>
                    <a:p>
                      <a:pPr marL="171450" indent="-171450" rtl="0" fontAlgn="base">
                        <a:buFont typeface="Arial" panose="020B0604020202020204" pitchFamily="34" charset="0"/>
                        <a:buChar char="•"/>
                      </a:pPr>
                      <a:r>
                        <a:rPr lang="en-AU" sz="1000" b="0" i="0" kern="1200">
                          <a:solidFill>
                            <a:schemeClr val="dk1"/>
                          </a:solidFill>
                          <a:effectLst/>
                          <a:latin typeface="+mn-lt"/>
                          <a:ea typeface="+mn-ea"/>
                          <a:cs typeface="+mn-cs"/>
                        </a:rPr>
                        <a:t>2 out of 7 have the intention to receive 5-min metering data prior to the Rule commencement date</a:t>
                      </a:r>
                      <a:r>
                        <a:rPr lang="en-US" sz="1000" b="0" i="0" kern="1200">
                          <a:solidFill>
                            <a:schemeClr val="dk1"/>
                          </a:solidFill>
                          <a:effectLst/>
                          <a:latin typeface="+mn-lt"/>
                          <a:ea typeface="+mn-ea"/>
                          <a:cs typeface="+mn-cs"/>
                        </a:rPr>
                        <a:t>​</a:t>
                      </a:r>
                    </a:p>
                  </a:txBody>
                  <a:tcPr marL="36000" marR="36000" anchor="ctr"/>
                </a:tc>
                <a:extLst>
                  <a:ext uri="{0D108BD9-81ED-4DB2-BD59-A6C34878D82A}">
                    <a16:rowId xmlns:a16="http://schemas.microsoft.com/office/drawing/2014/main" val="1757833865"/>
                  </a:ext>
                </a:extLst>
              </a:tr>
              <a:tr h="272020">
                <a:tc vMerge="1">
                  <a:txBody>
                    <a:bodyPr/>
                    <a:lstStyle/>
                    <a:p>
                      <a:pPr algn="ctr"/>
                      <a:endParaRPr lang="en-AU" sz="1000" b="1"/>
                    </a:p>
                  </a:txBody>
                  <a:tcPr marL="36000" marR="3600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000">
                          <a:latin typeface="+mn-lt"/>
                          <a:cs typeface="Segoe UI Semilight"/>
                        </a:rPr>
                        <a:t>Provide GS metering and standing data updates </a:t>
                      </a:r>
                    </a:p>
                  </a:txBody>
                  <a:tcPr marL="36000" marR="36000" anchor="ctr"/>
                </a:tc>
                <a:tc vMerge="1">
                  <a:txBody>
                    <a:bodyPr/>
                    <a:lstStyle/>
                    <a:p>
                      <a:endParaRPr lang="en-AU" sz="1050"/>
                    </a:p>
                  </a:txBody>
                  <a:tcPr marL="36000" marR="36000" anchor="ctr">
                    <a:solidFill>
                      <a:schemeClr val="tx1"/>
                    </a:solidFill>
                  </a:tcPr>
                </a:tc>
                <a:tc>
                  <a:txBody>
                    <a:bodyPr/>
                    <a:lstStyle/>
                    <a:p>
                      <a:pPr marL="171450" indent="-171450">
                        <a:buFont typeface="Arial" panose="020B0604020202020204" pitchFamily="34" charset="0"/>
                        <a:buChar char="•"/>
                      </a:pPr>
                      <a:r>
                        <a:rPr lang="en-AU" sz="1000" i="0">
                          <a:solidFill>
                            <a:schemeClr val="tx1"/>
                          </a:solidFill>
                          <a:latin typeface="+mn-lt"/>
                        </a:rPr>
                        <a:t>1 TNSP reporting "at risk" for establishment of new NMI classification codes</a:t>
                      </a:r>
                    </a:p>
                  </a:txBody>
                  <a:tcPr marL="36000" marR="36000" anchor="ctr"/>
                </a:tc>
                <a:extLst>
                  <a:ext uri="{0D108BD9-81ED-4DB2-BD59-A6C34878D82A}">
                    <a16:rowId xmlns:a16="http://schemas.microsoft.com/office/drawing/2014/main" val="4185138651"/>
                  </a:ext>
                </a:extLst>
              </a:tr>
              <a:tr h="686129">
                <a:tc rowSpan="3">
                  <a:txBody>
                    <a:bodyPr/>
                    <a:lstStyle/>
                    <a:p>
                      <a:pPr algn="ctr"/>
                      <a:r>
                        <a:rPr lang="en-AU" sz="1000" b="1">
                          <a:latin typeface="+mn-lt"/>
                          <a:cs typeface="Segoe UI Semilight"/>
                        </a:rPr>
                        <a:t>MDP</a:t>
                      </a:r>
                    </a:p>
                  </a:txBody>
                  <a:tcPr marL="36000" marR="36000" anchor="ctr"/>
                </a:tc>
                <a:tc>
                  <a:txBody>
                    <a:bodyPr/>
                    <a:lstStyle/>
                    <a:p>
                      <a:r>
                        <a:rPr lang="en-AU" sz="1000">
                          <a:latin typeface="+mn-lt"/>
                          <a:cs typeface="Segoe UI Semilight"/>
                        </a:rPr>
                        <a:t>Provide 5-minute metering data </a:t>
                      </a:r>
                      <a:r>
                        <a:rPr lang="en-AU" sz="1000" b="1">
                          <a:latin typeface="+mn-lt"/>
                          <a:cs typeface="Segoe UI Semilight"/>
                        </a:rPr>
                        <a:t>T1-3 distribution connected meters, type 7 meters. </a:t>
                      </a:r>
                    </a:p>
                  </a:txBody>
                  <a:tcPr marL="36000" marR="36000" anchor="ct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a:solidFill>
                            <a:schemeClr val="bg1"/>
                          </a:solidFill>
                          <a:latin typeface="+mn-lt"/>
                        </a:rPr>
                        <a:t>On-track</a:t>
                      </a:r>
                    </a:p>
                  </a:txBody>
                  <a:tcPr marL="36000" marR="36000" anchor="ctr">
                    <a:solidFill>
                      <a:srgbClr val="00B050"/>
                    </a:solidFill>
                  </a:tcPr>
                </a:tc>
                <a:tc rowSpan="3">
                  <a:txBody>
                    <a:bodyPr/>
                    <a:lstStyle/>
                    <a:p>
                      <a:pPr marL="171450" indent="-171450">
                        <a:buFont typeface="Arial" panose="020B0604020202020204" pitchFamily="34" charset="0"/>
                        <a:buChar char="•"/>
                      </a:pPr>
                      <a:endParaRPr lang="en-AU" sz="1000" i="0">
                        <a:latin typeface="+mn-lt"/>
                      </a:endParaRPr>
                    </a:p>
                    <a:p>
                      <a:pPr marL="171450" lvl="0" indent="-171450">
                        <a:buFont typeface="Arial" panose="020B0604020202020204" pitchFamily="34" charset="0"/>
                        <a:buChar char="•"/>
                      </a:pPr>
                      <a:r>
                        <a:rPr lang="en-AU" sz="1000" i="0">
                          <a:latin typeface="+mn-lt"/>
                        </a:rPr>
                        <a:t>98,000 Tier 1 basic meters do not have active datastreams (as at 8/8) indicating that basic reads may not be available for inclusion in UFE calculations, 93,000 relate to a single distribution area.  Majority of impact will be confined to that area, all relevant MDPs reporting activity "on track"</a:t>
                      </a:r>
                      <a:endParaRPr lang="en-US" sz="1000">
                        <a:latin typeface="+mn-lt"/>
                      </a:endParaRPr>
                    </a:p>
                    <a:p>
                      <a:pPr marL="171450" lvl="0" indent="-171450">
                        <a:buFont typeface="Arial" panose="020B0604020202020204" pitchFamily="34" charset="0"/>
                        <a:buChar char="•"/>
                      </a:pPr>
                      <a:r>
                        <a:rPr lang="en-AU" sz="1000" i="0">
                          <a:latin typeface="+mn-lt"/>
                        </a:rPr>
                        <a:t>Delivery of 5-minute metering data for T1-3 distribution connected meters dependent on MP upgrades in addition to MDP delivery capability</a:t>
                      </a:r>
                    </a:p>
                    <a:p>
                      <a:pPr marL="171450" lvl="0" indent="-171450">
                        <a:buFont typeface="Arial" panose="020B0604020202020204" pitchFamily="34" charset="0"/>
                        <a:buChar char="•"/>
                      </a:pPr>
                      <a:r>
                        <a:rPr lang="en-AU" sz="1000" i="0">
                          <a:latin typeface="+mn-lt"/>
                        </a:rPr>
                        <a:t>2 MDPs reporting "late" for delivery of type 7 data, with rectification plan for October</a:t>
                      </a:r>
                    </a:p>
                    <a:p>
                      <a:pPr marL="171450" lvl="0" indent="-171450">
                        <a:buFont typeface="Arial" panose="020B0604020202020204" pitchFamily="34" charset="0"/>
                        <a:buChar char="•"/>
                      </a:pPr>
                      <a:r>
                        <a:rPr lang="en-AU" sz="1000" i="0">
                          <a:latin typeface="+mn-lt"/>
                        </a:rPr>
                        <a:t>All MDPs report "on track" for delivery of interval metering data via MDFF</a:t>
                      </a:r>
                    </a:p>
                    <a:p>
                      <a:pPr marL="171450" indent="-171450">
                        <a:buFont typeface="Arial" panose="020B0604020202020204" pitchFamily="34" charset="0"/>
                        <a:buChar char="•"/>
                      </a:pPr>
                      <a:endParaRPr lang="en-AU" sz="1000" i="0">
                        <a:latin typeface="+mn-lt"/>
                      </a:endParaRPr>
                    </a:p>
                    <a:p>
                      <a:pPr marL="171450" indent="-171450">
                        <a:buFont typeface="Arial" panose="020B0604020202020204" pitchFamily="34" charset="0"/>
                        <a:buChar char="•"/>
                      </a:pPr>
                      <a:endParaRPr lang="en-AU" sz="1000" i="0">
                        <a:latin typeface="+mn-lt"/>
                      </a:endParaRPr>
                    </a:p>
                  </a:txBody>
                  <a:tcPr marL="36000" marR="36000" anchor="ctr"/>
                </a:tc>
                <a:extLst>
                  <a:ext uri="{0D108BD9-81ED-4DB2-BD59-A6C34878D82A}">
                    <a16:rowId xmlns:a16="http://schemas.microsoft.com/office/drawing/2014/main" val="1053141533"/>
                  </a:ext>
                </a:extLst>
              </a:tr>
              <a:tr h="577243">
                <a:tc vMerge="1">
                  <a:txBody>
                    <a:bodyPr/>
                    <a:lstStyle/>
                    <a:p>
                      <a:pPr algn="ctr"/>
                      <a:endParaRPr lang="en-AU" sz="1000" b="1"/>
                    </a:p>
                  </a:txBody>
                  <a:tcPr marL="36000" marR="36000" anchor="ctr"/>
                </a:tc>
                <a:tc>
                  <a:txBody>
                    <a:bodyPr/>
                    <a:lstStyle/>
                    <a:p>
                      <a:r>
                        <a:rPr lang="en-AU" sz="1000">
                          <a:latin typeface="+mn-lt"/>
                          <a:cs typeface="Segoe UI Semilight"/>
                        </a:rPr>
                        <a:t>Provide type 4, 4A, Vic Ami metering data at 5-minute granularity by 1 December 2022</a:t>
                      </a:r>
                    </a:p>
                  </a:txBody>
                  <a:tcPr marL="36000" marR="36000" anchor="ctr"/>
                </a:tc>
                <a:tc vMerge="1">
                  <a:txBody>
                    <a:bodyPr/>
                    <a:lstStyle/>
                    <a:p>
                      <a:endParaRPr lang="en-AU" sz="1050"/>
                    </a:p>
                  </a:txBody>
                  <a:tcPr marL="36000" marR="36000" anchor="ctr">
                    <a:solidFill>
                      <a:schemeClr val="tx1"/>
                    </a:solidFill>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1633647725"/>
                  </a:ext>
                </a:extLst>
              </a:tr>
              <a:tr h="0">
                <a:tc vMerge="1">
                  <a:txBody>
                    <a:bodyPr/>
                    <a:lstStyle/>
                    <a:p>
                      <a:endParaRPr lang="en-AU"/>
                    </a:p>
                  </a:txBody>
                  <a:tcPr/>
                </a:tc>
                <a:tc>
                  <a:txBody>
                    <a:bodyPr/>
                    <a:lstStyle/>
                    <a:p>
                      <a:r>
                        <a:rPr lang="en-AU" sz="1000">
                          <a:latin typeface="+mn-lt"/>
                          <a:cs typeface="Segoe UI Semilight"/>
                        </a:rPr>
                        <a:t>Provide basic metering data for tier 1 NMIs to AEMO.</a:t>
                      </a:r>
                    </a:p>
                  </a:txBody>
                  <a:tcPr marL="36000" marR="36000" anchor="ctr"/>
                </a:tc>
                <a:tc vMerge="1">
                  <a:txBody>
                    <a:bodyPr/>
                    <a:lstStyle/>
                    <a:p>
                      <a:endParaRPr lang="en-AU"/>
                    </a:p>
                  </a:txBody>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3239564150"/>
                  </a:ext>
                </a:extLst>
              </a:tr>
              <a:tr h="58683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000" b="1">
                          <a:latin typeface="+mn-lt"/>
                          <a:cs typeface="Segoe UI Semilight"/>
                        </a:rPr>
                        <a:t>MP, MC</a:t>
                      </a:r>
                    </a:p>
                    <a:p>
                      <a:pPr algn="ctr"/>
                      <a:endParaRPr lang="en-AU" sz="1000" b="1">
                        <a:latin typeface="+mn-lt"/>
                        <a:cs typeface="Segoe UI Semilight" panose="020B0402040204020203" pitchFamily="34" charset="0"/>
                      </a:endParaRPr>
                    </a:p>
                  </a:txBody>
                  <a:tcPr marL="36000" marR="36000" anchor="ctr"/>
                </a:tc>
                <a:tc>
                  <a:txBody>
                    <a:bodyPr/>
                    <a:lstStyle/>
                    <a:p>
                      <a:pPr algn="l"/>
                      <a:r>
                        <a:rPr lang="en-AU" sz="1000">
                          <a:latin typeface="+mn-lt"/>
                          <a:cs typeface="Segoe UI Semilight"/>
                        </a:rPr>
                        <a:t>All T1-3,4* meters are able to produce and store 5-minute data. </a:t>
                      </a: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a:latin typeface="+mn-lt"/>
                        </a:rPr>
                        <a:t>At-risk</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000">
                        <a:solidFill>
                          <a:schemeClr val="bg1"/>
                        </a:solidFill>
                        <a:highlight>
                          <a:srgbClr val="FFFF00"/>
                        </a:highlight>
                        <a:latin typeface="+mn-lt"/>
                      </a:endParaRPr>
                    </a:p>
                  </a:txBody>
                  <a:tcPr marL="36000" marR="36000" anchor="ctr">
                    <a:solidFill>
                      <a:schemeClr val="accent4"/>
                    </a:solidFill>
                  </a:tcPr>
                </a:tc>
                <a:tc>
                  <a:txBody>
                    <a:bodyPr/>
                    <a:lstStyle/>
                    <a:p>
                      <a:pPr marL="171450" indent="-171450">
                        <a:buFont typeface="Arial" panose="020B0604020202020204" pitchFamily="34" charset="0"/>
                        <a:buChar char="•"/>
                      </a:pPr>
                      <a:r>
                        <a:rPr lang="en-AU" sz="1000" i="0">
                          <a:latin typeface="+mn-lt"/>
                        </a:rPr>
                        <a:t>14% of T1 non-essential meters yet to be 5 minute capable (based on RTC update), with all scheduled to be compliant by 1 Oct,</a:t>
                      </a:r>
                    </a:p>
                    <a:p>
                      <a:pPr marL="171450" indent="-171450">
                        <a:buFont typeface="Arial" panose="020B0604020202020204" pitchFamily="34" charset="0"/>
                        <a:buChar char="•"/>
                      </a:pPr>
                      <a:r>
                        <a:rPr lang="en-AU" sz="1000" i="0">
                          <a:latin typeface="+mn-lt"/>
                        </a:rPr>
                        <a:t>Potential impact to accuracy of 5 minute readings when profiled with FRMP exposure for non-compliant meters, if late</a:t>
                      </a:r>
                    </a:p>
                  </a:txBody>
                  <a:tcPr marL="36000" marR="36000" marB="0" anchor="ctr"/>
                </a:tc>
                <a:extLst>
                  <a:ext uri="{0D108BD9-81ED-4DB2-BD59-A6C34878D82A}">
                    <a16:rowId xmlns:a16="http://schemas.microsoft.com/office/drawing/2014/main" val="413364890"/>
                  </a:ext>
                </a:extLst>
              </a:tr>
              <a:tr h="501289">
                <a:tc gridSpan="2">
                  <a:txBody>
                    <a:bodyPr/>
                    <a:lstStyle/>
                    <a:p>
                      <a:pPr algn="ctr"/>
                      <a:r>
                        <a:rPr lang="en-AU" sz="1000" b="1">
                          <a:solidFill>
                            <a:schemeClr val="tx1"/>
                          </a:solidFill>
                          <a:latin typeface="+mn-lt"/>
                          <a:cs typeface="Segoe UI Semilight"/>
                        </a:rPr>
                        <a:t>Summary – Other Industry Capabilities</a:t>
                      </a:r>
                    </a:p>
                  </a:txBody>
                  <a:tcPr marL="36000" marR="36000" anchor="ctr">
                    <a:solidFill>
                      <a:schemeClr val="accent6">
                        <a:lumMod val="90000"/>
                      </a:schemeClr>
                    </a:solidFill>
                  </a:tcPr>
                </a:tc>
                <a:tc hMerge="1">
                  <a:txBody>
                    <a:bodyPr/>
                    <a:lstStyle/>
                    <a:p>
                      <a:pPr algn="ctr"/>
                      <a:endParaRPr lang="en-AU" sz="800">
                        <a:solidFill>
                          <a:schemeClr val="bg1"/>
                        </a:solidFill>
                        <a:latin typeface="Segoe UI Semilight" panose="020B0402040204020203" pitchFamily="34" charset="0"/>
                        <a:cs typeface="Segoe UI Semilight" panose="020B0402040204020203" pitchFamily="34" charset="0"/>
                      </a:endParaRPr>
                    </a:p>
                  </a:txBody>
                  <a:tcPr marL="36000" marR="36000" anchor="ctr">
                    <a:solidFill>
                      <a:schemeClr val="accent6">
                        <a:lumMod val="90000"/>
                      </a:schemeClr>
                    </a:solidFill>
                  </a:tcPr>
                </a:tc>
                <a:tc>
                  <a:txBody>
                    <a:bodyPr/>
                    <a:lstStyle/>
                    <a:p>
                      <a:pPr algn="ctr"/>
                      <a:r>
                        <a:rPr lang="en-AU" sz="1000">
                          <a:solidFill>
                            <a:schemeClr val="bg1"/>
                          </a:solidFill>
                          <a:latin typeface="+mn-lt"/>
                        </a:rPr>
                        <a:t>On-track</a:t>
                      </a:r>
                      <a:endParaRPr lang="en-AU" sz="1000">
                        <a:latin typeface="+mn-lt"/>
                      </a:endParaRPr>
                    </a:p>
                  </a:txBody>
                  <a:tcPr marL="36000" marR="36000" anchor="ctr">
                    <a:solidFill>
                      <a:srgbClr val="00B050"/>
                    </a:solidFill>
                  </a:tcPr>
                </a:tc>
                <a:tc>
                  <a:txBody>
                    <a:bodyPr/>
                    <a:lstStyle/>
                    <a:p>
                      <a:pPr marL="171450" indent="-171450">
                        <a:buFont typeface="Arial" panose="020B0604020202020204" pitchFamily="34" charset="0"/>
                        <a:buChar char="•"/>
                      </a:pPr>
                      <a:r>
                        <a:rPr lang="en-AU" sz="1000" i="0">
                          <a:latin typeface="+mn-lt"/>
                        </a:rPr>
                        <a:t>Based on participant reports – no issues that would prevent rule commencement </a:t>
                      </a:r>
                    </a:p>
                    <a:p>
                      <a:pPr marL="171450" indent="-171450">
                        <a:buFont typeface="Arial" panose="020B0604020202020204" pitchFamily="34" charset="0"/>
                        <a:buChar char="•"/>
                      </a:pPr>
                      <a:r>
                        <a:rPr lang="en-AU" sz="1000" i="0">
                          <a:latin typeface="+mn-lt"/>
                        </a:rPr>
                        <a:t>Noted Risk re tranche 1 metering completion that has potential impact to FRMP</a:t>
                      </a:r>
                    </a:p>
                    <a:p>
                      <a:pPr marL="171450" lvl="0" indent="-171450">
                        <a:buFont typeface="Arial" panose="020B0604020202020204" pitchFamily="34" charset="0"/>
                        <a:buChar char="•"/>
                      </a:pPr>
                      <a:r>
                        <a:rPr lang="en-AU" sz="1000" i="0">
                          <a:latin typeface="+mn-lt"/>
                        </a:rPr>
                        <a:t>Impacts of late and at-risk activity relate to GS Soft start </a:t>
                      </a:r>
                    </a:p>
                  </a:txBody>
                  <a:tcPr marL="36000" marR="36000" anchor="ctr"/>
                </a:tc>
                <a:extLst>
                  <a:ext uri="{0D108BD9-81ED-4DB2-BD59-A6C34878D82A}">
                    <a16:rowId xmlns:a16="http://schemas.microsoft.com/office/drawing/2014/main" val="3615317680"/>
                  </a:ext>
                </a:extLst>
              </a:tr>
            </a:tbl>
          </a:graphicData>
        </a:graphic>
      </p:graphicFrame>
      <p:graphicFrame>
        <p:nvGraphicFramePr>
          <p:cNvPr id="13" name="Table 12">
            <a:extLst>
              <a:ext uri="{FF2B5EF4-FFF2-40B4-BE49-F238E27FC236}">
                <a16:creationId xmlns:a16="http://schemas.microsoft.com/office/drawing/2014/main" id="{11F84745-A131-4892-8C33-0C4B99154C7A}"/>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
        <p:nvSpPr>
          <p:cNvPr id="9" name="Slide Number Placeholder 3">
            <a:extLst>
              <a:ext uri="{FF2B5EF4-FFF2-40B4-BE49-F238E27FC236}">
                <a16:creationId xmlns:a16="http://schemas.microsoft.com/office/drawing/2014/main" id="{BA2A1B99-DCDF-4D48-B6D5-9C6F8C3EC942}"/>
              </a:ext>
            </a:extLst>
          </p:cNvPr>
          <p:cNvSpPr txBox="1">
            <a:spLocks/>
          </p:cNvSpPr>
          <p:nvPr/>
        </p:nvSpPr>
        <p:spPr>
          <a:xfrm>
            <a:off x="11506200" y="6380197"/>
            <a:ext cx="57610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C81F68-4976-451A-B2E9-79BCBD2F70CC}" type="slidenum">
              <a:rPr lang="en-AU" smtClean="0"/>
              <a:pPr/>
              <a:t>28</a:t>
            </a:fld>
            <a:endParaRPr lang="en-AU"/>
          </a:p>
        </p:txBody>
      </p:sp>
    </p:spTree>
    <p:extLst>
      <p:ext uri="{BB962C8B-B14F-4D97-AF65-F5344CB8AC3E}">
        <p14:creationId xmlns:p14="http://schemas.microsoft.com/office/powerpoint/2010/main" val="4025531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68709-21C7-4ABE-ACC3-60EBA9359574}"/>
              </a:ext>
            </a:extLst>
          </p:cNvPr>
          <p:cNvSpPr>
            <a:spLocks noGrp="1"/>
          </p:cNvSpPr>
          <p:nvPr>
            <p:ph type="ctrTitle"/>
          </p:nvPr>
        </p:nvSpPr>
        <p:spPr/>
        <p:txBody>
          <a:bodyPr/>
          <a:lstStyle/>
          <a:p>
            <a:r>
              <a:rPr lang="en-AU"/>
              <a:t>Appendix 3: Essential Meters Status</a:t>
            </a:r>
          </a:p>
        </p:txBody>
      </p:sp>
      <p:sp>
        <p:nvSpPr>
          <p:cNvPr id="3" name="Subtitle 2">
            <a:extLst>
              <a:ext uri="{FF2B5EF4-FFF2-40B4-BE49-F238E27FC236}">
                <a16:creationId xmlns:a16="http://schemas.microsoft.com/office/drawing/2014/main" id="{1C5476EC-B52B-47CE-B12D-6A20E80FD61F}"/>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396661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4179503373"/>
              </p:ext>
            </p:extLst>
          </p:nvPr>
        </p:nvGraphicFramePr>
        <p:xfrm>
          <a:off x="312426" y="1501732"/>
          <a:ext cx="11224581" cy="5140222"/>
        </p:xfrm>
        <a:graphic>
          <a:graphicData uri="http://schemas.openxmlformats.org/drawingml/2006/table">
            <a:tbl>
              <a:tblPr firstRow="1" bandRow="1">
                <a:tableStyleId>{7DF18680-E054-41AD-8BC1-D1AEF772440D}</a:tableStyleId>
              </a:tblPr>
              <a:tblGrid>
                <a:gridCol w="747253">
                  <a:extLst>
                    <a:ext uri="{9D8B030D-6E8A-4147-A177-3AD203B41FA5}">
                      <a16:colId xmlns:a16="http://schemas.microsoft.com/office/drawing/2014/main" val="2162033012"/>
                    </a:ext>
                  </a:extLst>
                </a:gridCol>
                <a:gridCol w="1138398">
                  <a:extLst>
                    <a:ext uri="{9D8B030D-6E8A-4147-A177-3AD203B41FA5}">
                      <a16:colId xmlns:a16="http://schemas.microsoft.com/office/drawing/2014/main" val="1667841518"/>
                    </a:ext>
                  </a:extLst>
                </a:gridCol>
                <a:gridCol w="5912651">
                  <a:extLst>
                    <a:ext uri="{9D8B030D-6E8A-4147-A177-3AD203B41FA5}">
                      <a16:colId xmlns:a16="http://schemas.microsoft.com/office/drawing/2014/main" val="953405548"/>
                    </a:ext>
                  </a:extLst>
                </a:gridCol>
                <a:gridCol w="3426279">
                  <a:extLst>
                    <a:ext uri="{9D8B030D-6E8A-4147-A177-3AD203B41FA5}">
                      <a16:colId xmlns:a16="http://schemas.microsoft.com/office/drawing/2014/main" val="2897270249"/>
                    </a:ext>
                  </a:extLst>
                </a:gridCol>
              </a:tblGrid>
              <a:tr h="413632">
                <a:tc>
                  <a:txBody>
                    <a:bodyPr/>
                    <a:lstStyle/>
                    <a:p>
                      <a:r>
                        <a:rPr lang="en-AU" sz="1100">
                          <a:latin typeface="+mn-lt"/>
                        </a:rPr>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latin typeface="+mn-lt"/>
                        </a:rPr>
                        <a:t>Time</a:t>
                      </a:r>
                    </a:p>
                  </a:txBody>
                  <a:tcPr marT="0" marB="0" anchor="ctr"/>
                </a:tc>
                <a:tc>
                  <a:txBody>
                    <a:bodyPr/>
                    <a:lstStyle/>
                    <a:p>
                      <a:r>
                        <a:rPr lang="en-AU" sz="1100">
                          <a:latin typeface="+mn-lt"/>
                        </a:rPr>
                        <a:t>Topic</a:t>
                      </a:r>
                    </a:p>
                  </a:txBody>
                  <a:tcPr marT="0" marB="0" anchor="ctr"/>
                </a:tc>
                <a:tc>
                  <a:txBody>
                    <a:bodyPr/>
                    <a:lstStyle/>
                    <a:p>
                      <a:r>
                        <a:rPr lang="en-AU" sz="1100">
                          <a:latin typeface="+mn-lt"/>
                        </a:rPr>
                        <a:t>Presenter</a:t>
                      </a:r>
                    </a:p>
                  </a:txBody>
                  <a:tcPr marT="0" marB="0" anchor="ctr"/>
                </a:tc>
                <a:extLst>
                  <a:ext uri="{0D108BD9-81ED-4DB2-BD59-A6C34878D82A}">
                    <a16:rowId xmlns:a16="http://schemas.microsoft.com/office/drawing/2014/main" val="2756556716"/>
                  </a:ext>
                </a:extLst>
              </a:tr>
              <a:tr h="429690">
                <a:tc>
                  <a:txBody>
                    <a:bodyPr/>
                    <a:lstStyle/>
                    <a:p>
                      <a:r>
                        <a:rPr lang="en-AU" sz="1100">
                          <a:effectLst/>
                          <a:latin typeface="+mn-lt"/>
                        </a:rPr>
                        <a:t>1​</a:t>
                      </a:r>
                      <a:endParaRPr lang="en-AU" sz="1100">
                        <a:effectLst/>
                        <a:latin typeface="+mn-lt"/>
                        <a:ea typeface="Calibri" panose="020F0502020204030204" pitchFamily="34" charset="0"/>
                      </a:endParaRPr>
                    </a:p>
                  </a:txBody>
                  <a:tcPr anchor="ctr"/>
                </a:tc>
                <a:tc>
                  <a:txBody>
                    <a:bodyPr/>
                    <a:lstStyle/>
                    <a:p>
                      <a:r>
                        <a:rPr lang="en-AU" sz="1100">
                          <a:effectLst/>
                          <a:latin typeface="+mn-lt"/>
                        </a:rPr>
                        <a:t>15:00 – 15:05</a:t>
                      </a:r>
                      <a:r>
                        <a:rPr lang="en-AU" sz="1100">
                          <a:effectLst/>
                          <a:highlight>
                            <a:srgbClr val="FFFF00"/>
                          </a:highlight>
                          <a:latin typeface="+mn-lt"/>
                        </a:rPr>
                        <a:t>​</a:t>
                      </a:r>
                      <a:endParaRPr lang="en-AU" sz="1100">
                        <a:effectLst/>
                        <a:highlight>
                          <a:srgbClr val="FFFF00"/>
                        </a:highlight>
                        <a:latin typeface="+mn-lt"/>
                        <a:ea typeface="Calibri" panose="020F0502020204030204" pitchFamily="34" charset="0"/>
                      </a:endParaRPr>
                    </a:p>
                  </a:txBody>
                  <a:tcPr anchor="ctr"/>
                </a:tc>
                <a:tc>
                  <a:txBody>
                    <a:bodyPr/>
                    <a:lstStyle/>
                    <a:p>
                      <a:r>
                        <a:rPr lang="en-AU" sz="1100">
                          <a:effectLst/>
                          <a:latin typeface="+mn-lt"/>
                        </a:rPr>
                        <a:t>Welcome​</a:t>
                      </a:r>
                      <a:endParaRPr lang="en-AU" sz="1100">
                        <a:effectLst/>
                        <a:latin typeface="+mn-lt"/>
                        <a:ea typeface="Calibri" panose="020F0502020204030204" pitchFamily="34" charset="0"/>
                      </a:endParaRPr>
                    </a:p>
                  </a:txBody>
                  <a:tcPr anchor="ctr"/>
                </a:tc>
                <a:tc>
                  <a:txBody>
                    <a:bodyPr/>
                    <a:lstStyle/>
                    <a:p>
                      <a:r>
                        <a:rPr lang="en-AU" sz="1100">
                          <a:effectLst/>
                          <a:latin typeface="+mn-lt"/>
                        </a:rPr>
                        <a:t>Peter Carruthers​</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759004064"/>
                  </a:ext>
                </a:extLst>
              </a:tr>
              <a:tr h="429690">
                <a:tc>
                  <a:txBody>
                    <a:bodyPr/>
                    <a:lstStyle/>
                    <a:p>
                      <a:r>
                        <a:rPr lang="en-AU" sz="1100">
                          <a:effectLst/>
                          <a:latin typeface="+mn-lt"/>
                        </a:rPr>
                        <a:t>2</a:t>
                      </a:r>
                      <a:endParaRPr lang="en-AU" sz="1100">
                        <a:effectLst/>
                        <a:latin typeface="+mn-lt"/>
                        <a:ea typeface="Calibri" panose="020F0502020204030204" pitchFamily="34" charset="0"/>
                      </a:endParaRPr>
                    </a:p>
                  </a:txBody>
                  <a:tcPr anchor="ctr"/>
                </a:tc>
                <a:tc>
                  <a:txBody>
                    <a:bodyPr/>
                    <a:lstStyle/>
                    <a:p>
                      <a:r>
                        <a:rPr lang="en-AU" sz="1100">
                          <a:effectLst/>
                          <a:latin typeface="+mn-lt"/>
                        </a:rPr>
                        <a:t>15:05 – 15:15</a:t>
                      </a:r>
                      <a:endParaRPr lang="en-AU" sz="1100">
                        <a:effectLst/>
                        <a:latin typeface="+mn-lt"/>
                        <a:ea typeface="Calibri" panose="020F0502020204030204" pitchFamily="34" charset="0"/>
                      </a:endParaRPr>
                    </a:p>
                  </a:txBody>
                  <a:tcPr anchor="ctr"/>
                </a:tc>
                <a:tc>
                  <a:txBody>
                    <a:bodyPr/>
                    <a:lstStyle/>
                    <a:p>
                      <a:r>
                        <a:rPr lang="en-AU" sz="1100">
                          <a:effectLst/>
                          <a:latin typeface="+mn-lt"/>
                        </a:rPr>
                        <a:t>5MS Start Notice Status Update </a:t>
                      </a:r>
                      <a:endParaRPr lang="en-AU" sz="1100">
                        <a:solidFill>
                          <a:schemeClr val="tx1"/>
                        </a:solidFill>
                        <a:effectLst/>
                        <a:latin typeface="+mn-lt"/>
                        <a:ea typeface="Calibri" panose="020F0502020204030204" pitchFamily="34" charset="0"/>
                      </a:endParaRPr>
                    </a:p>
                  </a:txBody>
                  <a:tcPr anchor="ctr"/>
                </a:tc>
                <a:tc>
                  <a:txBody>
                    <a:bodyPr/>
                    <a:lstStyle/>
                    <a:p>
                      <a:r>
                        <a:rPr lang="en-AU" sz="1100">
                          <a:solidFill>
                            <a:schemeClr val="tx1"/>
                          </a:solidFill>
                          <a:effectLst/>
                          <a:latin typeface="+mn-lt"/>
                          <a:ea typeface="Calibri" panose="020F0502020204030204" pitchFamily="34" charset="0"/>
                        </a:rPr>
                        <a:t>Anne-Marie McCague &amp; Greg Minney</a:t>
                      </a:r>
                    </a:p>
                  </a:txBody>
                  <a:tcPr anchor="ctr"/>
                </a:tc>
                <a:extLst>
                  <a:ext uri="{0D108BD9-81ED-4DB2-BD59-A6C34878D82A}">
                    <a16:rowId xmlns:a16="http://schemas.microsoft.com/office/drawing/2014/main" val="4030922404"/>
                  </a:ext>
                </a:extLst>
              </a:tr>
              <a:tr h="429690">
                <a:tc>
                  <a:txBody>
                    <a:bodyPr/>
                    <a:lstStyle/>
                    <a:p>
                      <a:r>
                        <a:rPr lang="en-AU" sz="1100">
                          <a:effectLst/>
                          <a:latin typeface="+mn-lt"/>
                          <a:ea typeface="Calibri" panose="020F0502020204030204" pitchFamily="34" charset="0"/>
                        </a:rPr>
                        <a:t>3</a:t>
                      </a:r>
                    </a:p>
                  </a:txBody>
                  <a:tcPr anchor="ctr"/>
                </a:tc>
                <a:tc>
                  <a:txBody>
                    <a:bodyPr/>
                    <a:lstStyle/>
                    <a:p>
                      <a:r>
                        <a:rPr lang="en-AU" sz="1100">
                          <a:effectLst/>
                          <a:latin typeface="+mn-lt"/>
                        </a:rPr>
                        <a:t>15:15 – 15:35</a:t>
                      </a:r>
                      <a:endParaRPr lang="en-AU" sz="1100">
                        <a:effectLst/>
                        <a:latin typeface="+mn-lt"/>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effectLst/>
                          <a:latin typeface="+mn-lt"/>
                        </a:rPr>
                        <a:t>Risk Management </a:t>
                      </a:r>
                      <a:endParaRPr lang="en-AU" sz="1100">
                        <a:latin typeface="+mn-lt"/>
                      </a:endParaRPr>
                    </a:p>
                  </a:txBody>
                  <a:tcPr anchor="ctr"/>
                </a:tc>
                <a:tc>
                  <a:txBody>
                    <a:bodyPr/>
                    <a:lstStyle/>
                    <a:p>
                      <a:r>
                        <a:rPr lang="en-AU" sz="1100">
                          <a:effectLst/>
                          <a:latin typeface="+mn-lt"/>
                          <a:ea typeface="Calibri" panose="020F0502020204030204" pitchFamily="34" charset="0"/>
                        </a:rPr>
                        <a:t>Greg Minney &amp; Peter Carruthers</a:t>
                      </a:r>
                    </a:p>
                  </a:txBody>
                  <a:tcPr anchor="ctr"/>
                </a:tc>
                <a:extLst>
                  <a:ext uri="{0D108BD9-81ED-4DB2-BD59-A6C34878D82A}">
                    <a16:rowId xmlns:a16="http://schemas.microsoft.com/office/drawing/2014/main" val="4250647324"/>
                  </a:ext>
                </a:extLst>
              </a:tr>
              <a:tr h="429690">
                <a:tc>
                  <a:txBody>
                    <a:bodyPr/>
                    <a:lstStyle/>
                    <a:p>
                      <a:r>
                        <a:rPr lang="en-AU" sz="1100">
                          <a:effectLst/>
                          <a:latin typeface="+mn-lt"/>
                          <a:ea typeface="Calibri" panose="020F0502020204030204" pitchFamily="34" charset="0"/>
                        </a:rPr>
                        <a:t>4</a:t>
                      </a:r>
                    </a:p>
                  </a:txBody>
                  <a:tcPr anchor="ctr"/>
                </a:tc>
                <a:tc>
                  <a:txBody>
                    <a:bodyPr/>
                    <a:lstStyle/>
                    <a:p>
                      <a:r>
                        <a:rPr lang="en-AU" sz="1100">
                          <a:effectLst/>
                          <a:latin typeface="+mn-lt"/>
                        </a:rPr>
                        <a:t>15:35 – 15:45</a:t>
                      </a:r>
                      <a:endParaRPr lang="en-AU" sz="1100">
                        <a:effectLst/>
                        <a:latin typeface="+mn-lt"/>
                        <a:ea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latin typeface="+mn-lt"/>
                          <a:ea typeface="Calibri" panose="020F0502020204030204" pitchFamily="34" charset="0"/>
                        </a:rPr>
                        <a:t>Options Analysis</a:t>
                      </a:r>
                    </a:p>
                  </a:txBody>
                  <a:tcPr anchor="ctr"/>
                </a:tc>
                <a:tc>
                  <a:txBody>
                    <a:bodyPr/>
                    <a:lstStyle/>
                    <a:p>
                      <a:r>
                        <a:rPr lang="en-AU" sz="1100">
                          <a:effectLst/>
                          <a:latin typeface="+mn-lt"/>
                        </a:rPr>
                        <a:t>​</a:t>
                      </a:r>
                      <a:r>
                        <a:rPr lang="en-AU" sz="1100">
                          <a:solidFill>
                            <a:schemeClr val="tx1"/>
                          </a:solidFill>
                          <a:effectLst/>
                          <a:latin typeface="+mn-lt"/>
                        </a:rPr>
                        <a:t>Peter Carruthers</a:t>
                      </a:r>
                      <a:endParaRPr lang="en-AU" sz="1100">
                        <a:solidFill>
                          <a:schemeClr val="tx1"/>
                        </a:solidFill>
                        <a:effectLst/>
                        <a:latin typeface="+mn-lt"/>
                        <a:ea typeface="Calibri" panose="020F0502020204030204" pitchFamily="34" charset="0"/>
                      </a:endParaRPr>
                    </a:p>
                  </a:txBody>
                  <a:tcPr anchor="ctr"/>
                </a:tc>
                <a:extLst>
                  <a:ext uri="{0D108BD9-81ED-4DB2-BD59-A6C34878D82A}">
                    <a16:rowId xmlns:a16="http://schemas.microsoft.com/office/drawing/2014/main" val="3043232215"/>
                  </a:ext>
                </a:extLst>
              </a:tr>
              <a:tr h="429690">
                <a:tc>
                  <a:txBody>
                    <a:bodyPr/>
                    <a:lstStyle/>
                    <a:p>
                      <a:r>
                        <a:rPr lang="en-AU" sz="1100">
                          <a:effectLst/>
                          <a:latin typeface="+mn-lt"/>
                          <a:ea typeface="Calibri" panose="020F0502020204030204" pitchFamily="34" charset="0"/>
                        </a:rPr>
                        <a:t>5</a:t>
                      </a:r>
                    </a:p>
                  </a:txBody>
                  <a:tcPr anchor="ctr"/>
                </a:tc>
                <a:tc>
                  <a:txBody>
                    <a:bodyPr/>
                    <a:lstStyle/>
                    <a:p>
                      <a:pPr marL="0" algn="l" defTabSz="914400" rtl="0" eaLnBrk="1" latinLnBrk="0" hangingPunct="1"/>
                      <a:r>
                        <a:rPr lang="en-AU" sz="1100" kern="1200">
                          <a:solidFill>
                            <a:schemeClr val="dk1"/>
                          </a:solidFill>
                          <a:effectLst/>
                          <a:latin typeface="+mn-lt"/>
                          <a:ea typeface="+mn-ea"/>
                          <a:cs typeface="+mn-cs"/>
                        </a:rPr>
                        <a:t>15:45 – 15:50</a:t>
                      </a:r>
                    </a:p>
                  </a:txBody>
                  <a:tcPr anchor="ctr"/>
                </a:tc>
                <a:tc>
                  <a:txBody>
                    <a:bodyPr/>
                    <a:lstStyle/>
                    <a:p>
                      <a:r>
                        <a:rPr lang="en-AU" sz="1100">
                          <a:effectLst/>
                          <a:latin typeface="+mn-lt"/>
                          <a:ea typeface="Calibri" panose="020F0502020204030204" pitchFamily="34" charset="0"/>
                        </a:rPr>
                        <a:t>Conclusions and Next Steps</a:t>
                      </a:r>
                    </a:p>
                  </a:txBody>
                  <a:tcPr anchor="ctr"/>
                </a:tc>
                <a:tc>
                  <a:txBody>
                    <a:bodyPr/>
                    <a:lstStyle/>
                    <a:p>
                      <a:r>
                        <a:rPr lang="en-AU" sz="1100">
                          <a:solidFill>
                            <a:schemeClr val="tx1"/>
                          </a:solidFill>
                          <a:effectLst/>
                          <a:latin typeface="+mn-lt"/>
                        </a:rPr>
                        <a:t>Peter Carruthers</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938548926"/>
                  </a:ext>
                </a:extLst>
              </a:tr>
              <a:tr h="429690">
                <a:tc>
                  <a:txBody>
                    <a:bodyPr/>
                    <a:lstStyle/>
                    <a:p>
                      <a:r>
                        <a:rPr lang="en-AU" sz="1100">
                          <a:effectLst/>
                          <a:latin typeface="+mn-lt"/>
                          <a:ea typeface="Calibri" panose="020F0502020204030204" pitchFamily="34" charset="0"/>
                        </a:rPr>
                        <a:t>6</a:t>
                      </a:r>
                    </a:p>
                  </a:txBody>
                  <a:tcPr anchor="ctr"/>
                </a:tc>
                <a:tc>
                  <a:txBody>
                    <a:bodyPr/>
                    <a:lstStyle/>
                    <a:p>
                      <a:r>
                        <a:rPr lang="en-AU" sz="1100">
                          <a:effectLst/>
                          <a:latin typeface="+mn-lt"/>
                          <a:ea typeface="Calibri" panose="020F0502020204030204" pitchFamily="34" charset="0"/>
                        </a:rPr>
                        <a:t>15:50 – 16:00</a:t>
                      </a:r>
                    </a:p>
                  </a:txBody>
                  <a:tcPr anchor="ctr"/>
                </a:tc>
                <a:tc>
                  <a:txBody>
                    <a:bodyPr/>
                    <a:lstStyle/>
                    <a:p>
                      <a:r>
                        <a:rPr lang="en-AU" sz="1100">
                          <a:effectLst/>
                          <a:latin typeface="+mn-lt"/>
                          <a:ea typeface="Calibri" panose="020F0502020204030204" pitchFamily="34" charset="0"/>
                        </a:rPr>
                        <a:t>General Questions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solidFill>
                            <a:schemeClr val="tx1"/>
                          </a:solidFill>
                          <a:effectLst/>
                          <a:latin typeface="+mn-lt"/>
                        </a:rPr>
                        <a:t>Peter Carruthers</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1930330277"/>
                  </a:ext>
                </a:extLst>
              </a:tr>
              <a:tr h="429690">
                <a:tc>
                  <a:txBody>
                    <a:bodyPr/>
                    <a:lstStyle/>
                    <a:p>
                      <a:r>
                        <a:rPr lang="en-AU" sz="1100">
                          <a:effectLst/>
                          <a:latin typeface="+mn-lt"/>
                          <a:ea typeface="Calibri" panose="020F0502020204030204" pitchFamily="34" charset="0"/>
                        </a:rPr>
                        <a:t>7</a:t>
                      </a:r>
                    </a:p>
                  </a:txBody>
                  <a:tcPr anchor="ctr"/>
                </a:tc>
                <a:tc>
                  <a:txBody>
                    <a:bodyPr/>
                    <a:lstStyle/>
                    <a:p>
                      <a:r>
                        <a:rPr lang="en-AU" sz="1100">
                          <a:effectLst/>
                          <a:latin typeface="+mn-lt"/>
                          <a:ea typeface="Calibri" panose="020F0502020204030204" pitchFamily="34" charset="0"/>
                        </a:rPr>
                        <a:t>16:00</a:t>
                      </a:r>
                    </a:p>
                  </a:txBody>
                  <a:tcPr anchor="ctr"/>
                </a:tc>
                <a:tc>
                  <a:txBody>
                    <a:bodyPr/>
                    <a:lstStyle/>
                    <a:p>
                      <a:r>
                        <a:rPr lang="en-AU" sz="1100">
                          <a:effectLst/>
                          <a:latin typeface="+mn-lt"/>
                          <a:ea typeface="Calibri" panose="020F0502020204030204" pitchFamily="34" charset="0"/>
                        </a:rPr>
                        <a:t>Meeting Close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solidFill>
                            <a:schemeClr val="tx1"/>
                          </a:solidFill>
                          <a:effectLst/>
                          <a:latin typeface="+mn-lt"/>
                        </a:rPr>
                        <a:t>Peter Carruthers</a:t>
                      </a:r>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941221737"/>
                  </a:ext>
                </a:extLst>
              </a:tr>
              <a:tr h="429690">
                <a:tc>
                  <a:txBody>
                    <a:bodyPr/>
                    <a:lstStyle/>
                    <a:p>
                      <a:r>
                        <a:rPr lang="en-AU" sz="1100">
                          <a:effectLst/>
                          <a:latin typeface="+mn-lt"/>
                          <a:ea typeface="Calibri" panose="020F0502020204030204" pitchFamily="34" charset="0"/>
                        </a:rPr>
                        <a:t>8</a:t>
                      </a:r>
                    </a:p>
                  </a:txBody>
                  <a:tcPr anchor="ctr"/>
                </a:tc>
                <a:tc>
                  <a:txBody>
                    <a:bodyPr/>
                    <a:lstStyle/>
                    <a:p>
                      <a:endParaRPr lang="en-AU" sz="1100">
                        <a:effectLst/>
                        <a:latin typeface="+mn-lt"/>
                        <a:ea typeface="Calibri" panose="020F0502020204030204" pitchFamily="34" charset="0"/>
                      </a:endParaRPr>
                    </a:p>
                  </a:txBody>
                  <a:tcPr anchor="ctr"/>
                </a:tc>
                <a:tc>
                  <a:txBody>
                    <a:bodyPr/>
                    <a:lstStyle/>
                    <a:p>
                      <a:r>
                        <a:rPr lang="en-US" sz="1100">
                          <a:effectLst/>
                          <a:latin typeface="+mn-lt"/>
                        </a:rPr>
                        <a:t>Appendix 1: 5MS Market Trial Status Report</a:t>
                      </a:r>
                      <a:endParaRPr lang="en-AU" sz="1100">
                        <a:effectLst/>
                        <a:latin typeface="+mn-lt"/>
                        <a:ea typeface="Calibri" panose="020F0502020204030204" pitchFamily="34" charset="0"/>
                      </a:endParaRPr>
                    </a:p>
                  </a:txBody>
                  <a:tcPr anchor="ctr"/>
                </a:tc>
                <a:tc>
                  <a:txBody>
                    <a:bodyPr/>
                    <a:lstStyle/>
                    <a:p>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3720843098"/>
                  </a:ext>
                </a:extLst>
              </a:tr>
              <a:tr h="429690">
                <a:tc>
                  <a:txBody>
                    <a:bodyPr/>
                    <a:lstStyle/>
                    <a:p>
                      <a:r>
                        <a:rPr lang="en-AU" sz="1100">
                          <a:effectLst/>
                          <a:latin typeface="+mn-lt"/>
                          <a:ea typeface="Calibri" panose="020F0502020204030204" pitchFamily="34" charset="0"/>
                        </a:rPr>
                        <a:t>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a:effectLst/>
                        <a:latin typeface="+mn-lt"/>
                        <a:ea typeface="Calibri" panose="020F0502020204030204" pitchFamily="34" charset="0"/>
                      </a:endParaRPr>
                    </a:p>
                  </a:txBody>
                  <a:tcPr anchor="ctr"/>
                </a:tc>
                <a:tc>
                  <a:txBody>
                    <a:bodyPr/>
                    <a:lstStyle/>
                    <a:p>
                      <a:r>
                        <a:rPr lang="en-AU" sz="1100">
                          <a:effectLst/>
                          <a:latin typeface="+mn-lt"/>
                        </a:rPr>
                        <a:t>Appendix 2: Readiness Dashboard – Other Capability </a:t>
                      </a:r>
                      <a:endParaRPr lang="en-AU" sz="1100">
                        <a:effectLst/>
                        <a:latin typeface="+mn-lt"/>
                        <a:ea typeface="Calibri" panose="020F0502020204030204" pitchFamily="34" charset="0"/>
                      </a:endParaRPr>
                    </a:p>
                  </a:txBody>
                  <a:tcPr anchor="ctr"/>
                </a:tc>
                <a:tc>
                  <a:txBody>
                    <a:bodyPr/>
                    <a:lstStyle/>
                    <a:p>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757461048"/>
                  </a:ext>
                </a:extLst>
              </a:tr>
              <a:tr h="429690">
                <a:tc>
                  <a:txBody>
                    <a:bodyPr/>
                    <a:lstStyle/>
                    <a:p>
                      <a:r>
                        <a:rPr lang="en-AU" sz="1100">
                          <a:effectLst/>
                          <a:latin typeface="+mn-lt"/>
                          <a:ea typeface="Calibri" panose="020F0502020204030204" pitchFamily="34" charset="0"/>
                        </a:rPr>
                        <a:t>10</a:t>
                      </a:r>
                    </a:p>
                  </a:txBody>
                  <a:tcPr anchor="ctr"/>
                </a:tc>
                <a:tc>
                  <a:txBody>
                    <a:bodyPr/>
                    <a:lstStyle/>
                    <a:p>
                      <a:endParaRPr lang="en-AU" sz="1100">
                        <a:effectLst/>
                        <a:latin typeface="+mn-lt"/>
                        <a:ea typeface="Calibri" panose="020F0502020204030204" pitchFamily="34" charset="0"/>
                      </a:endParaRPr>
                    </a:p>
                  </a:txBody>
                  <a:tcPr anchor="ctr"/>
                </a:tc>
                <a:tc>
                  <a:txBody>
                    <a:bodyPr/>
                    <a:lstStyle/>
                    <a:p>
                      <a:r>
                        <a:rPr lang="en-AU" sz="1100">
                          <a:effectLst/>
                          <a:latin typeface="+mn-lt"/>
                        </a:rPr>
                        <a:t>Appendix 3: Essential Meters Status</a:t>
                      </a:r>
                      <a:endParaRPr lang="en-AU" sz="1100">
                        <a:effectLst/>
                        <a:latin typeface="+mn-lt"/>
                        <a:ea typeface="Calibri" panose="020F0502020204030204" pitchFamily="34" charset="0"/>
                      </a:endParaRPr>
                    </a:p>
                  </a:txBody>
                  <a:tcPr anchor="ctr"/>
                </a:tc>
                <a:tc>
                  <a:txBody>
                    <a:bodyPr/>
                    <a:lstStyle/>
                    <a:p>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626225623"/>
                  </a:ext>
                </a:extLst>
              </a:tr>
              <a:tr h="429690">
                <a:tc>
                  <a:txBody>
                    <a:bodyPr/>
                    <a:lstStyle/>
                    <a:p>
                      <a:r>
                        <a:rPr lang="en-AU" sz="1100">
                          <a:effectLst/>
                          <a:latin typeface="+mn-lt"/>
                          <a:ea typeface="Calibri" panose="020F0502020204030204" pitchFamily="34" charset="0"/>
                        </a:rPr>
                        <a:t>11</a:t>
                      </a:r>
                    </a:p>
                  </a:txBody>
                  <a:tcPr anchor="ctr"/>
                </a:tc>
                <a:tc>
                  <a:txBody>
                    <a:bodyPr/>
                    <a:lstStyle/>
                    <a:p>
                      <a:endParaRPr lang="en-AU" sz="1100">
                        <a:effectLst/>
                        <a:latin typeface="+mn-lt"/>
                        <a:ea typeface="Calibri" panose="020F0502020204030204" pitchFamily="34" charset="0"/>
                      </a:endParaRPr>
                    </a:p>
                  </a:txBody>
                  <a:tcPr anchor="ctr"/>
                </a:tc>
                <a:tc>
                  <a:txBody>
                    <a:bodyPr/>
                    <a:lstStyle/>
                    <a:p>
                      <a:r>
                        <a:rPr lang="en-AU" sz="1100">
                          <a:effectLst/>
                          <a:latin typeface="+mn-lt"/>
                          <a:ea typeface="Calibri" panose="020F0502020204030204" pitchFamily="34" charset="0"/>
                        </a:rPr>
                        <a:t>Appendix 4: Support Arrangements for Participants</a:t>
                      </a:r>
                    </a:p>
                  </a:txBody>
                  <a:tcPr anchor="ctr"/>
                </a:tc>
                <a:tc>
                  <a:txBody>
                    <a:bodyPr/>
                    <a:lstStyle/>
                    <a:p>
                      <a:endParaRPr lang="en-AU" sz="1100">
                        <a:effectLst/>
                        <a:latin typeface="+mn-lt"/>
                        <a:ea typeface="Calibri" panose="020F0502020204030204" pitchFamily="34" charset="0"/>
                      </a:endParaRPr>
                    </a:p>
                  </a:txBody>
                  <a:tcPr anchor="ctr"/>
                </a:tc>
                <a:extLst>
                  <a:ext uri="{0D108BD9-81ED-4DB2-BD59-A6C34878D82A}">
                    <a16:rowId xmlns:a16="http://schemas.microsoft.com/office/drawing/2014/main" val="1465419383"/>
                  </a:ext>
                </a:extLst>
              </a:tr>
            </a:tbl>
          </a:graphicData>
        </a:graphic>
      </p:graphicFrame>
    </p:spTree>
    <p:extLst>
      <p:ext uri="{BB962C8B-B14F-4D97-AF65-F5344CB8AC3E}">
        <p14:creationId xmlns:p14="http://schemas.microsoft.com/office/powerpoint/2010/main" val="274471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1433667" y="136526"/>
            <a:ext cx="8206510" cy="1189039"/>
          </a:xfrm>
        </p:spPr>
        <p:txBody>
          <a:bodyPr/>
          <a:lstStyle/>
          <a:p>
            <a:r>
              <a:rPr lang="fr-FR"/>
              <a:t>Tranche 1 Meters Overview</a:t>
            </a:r>
            <a:br>
              <a:rPr lang="fr-FR"/>
            </a:br>
            <a:r>
              <a:rPr lang="fr-FR" sz="1452"/>
              <a:t>(As at 23 August 2021)</a:t>
            </a:r>
            <a:endParaRPr lang="en-AU">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30</a:t>
            </a:fld>
            <a:endParaRPr lang="en-AU"/>
          </a:p>
        </p:txBody>
      </p:sp>
      <p:sp>
        <p:nvSpPr>
          <p:cNvPr id="5" name="Content Placeholder 4">
            <a:extLst>
              <a:ext uri="{FF2B5EF4-FFF2-40B4-BE49-F238E27FC236}">
                <a16:creationId xmlns:a16="http://schemas.microsoft.com/office/drawing/2014/main" id="{6FF850DA-FBD1-449F-8049-6F4F64FDEC66}"/>
              </a:ext>
            </a:extLst>
          </p:cNvPr>
          <p:cNvSpPr>
            <a:spLocks noGrp="1"/>
          </p:cNvSpPr>
          <p:nvPr>
            <p:ph idx="1"/>
          </p:nvPr>
        </p:nvSpPr>
        <p:spPr>
          <a:xfrm>
            <a:off x="1433667" y="1582446"/>
            <a:ext cx="9303535" cy="5388929"/>
          </a:xfrm>
        </p:spPr>
        <p:txBody>
          <a:bodyPr>
            <a:normAutofit/>
          </a:bodyPr>
          <a:lstStyle/>
          <a:p>
            <a:pPr>
              <a:lnSpc>
                <a:spcPct val="120000"/>
              </a:lnSpc>
            </a:pPr>
            <a:r>
              <a:rPr lang="en-AU" sz="1770" b="1"/>
              <a:t>Total Tranche 1 meters – 19,056</a:t>
            </a:r>
          </a:p>
          <a:p>
            <a:pPr>
              <a:lnSpc>
                <a:spcPct val="120000"/>
              </a:lnSpc>
            </a:pPr>
            <a:r>
              <a:rPr lang="en-AU" sz="1770" b="1"/>
              <a:t>Essential Meters </a:t>
            </a:r>
            <a:r>
              <a:rPr lang="en-AU" sz="1770"/>
              <a:t>(Transmission connected)</a:t>
            </a:r>
          </a:p>
          <a:p>
            <a:pPr lvl="1">
              <a:lnSpc>
                <a:spcPct val="120000"/>
              </a:lnSpc>
            </a:pPr>
            <a:r>
              <a:rPr lang="en-AU" sz="1589"/>
              <a:t>Total number of meters – 4,004</a:t>
            </a:r>
          </a:p>
          <a:p>
            <a:pPr lvl="2">
              <a:lnSpc>
                <a:spcPct val="120000"/>
              </a:lnSpc>
            </a:pPr>
            <a:r>
              <a:rPr lang="en-AU" sz="1270"/>
              <a:t># of meters 5min capable, after MP updates applied - 3,657 (91.33%)</a:t>
            </a:r>
          </a:p>
          <a:p>
            <a:pPr lvl="3">
              <a:lnSpc>
                <a:spcPct val="120000"/>
              </a:lnSpc>
            </a:pPr>
            <a:r>
              <a:rPr lang="en-AU" sz="1111"/>
              <a:t>574 (~13%) more essential meters confirmed as being 5min capable compared to last week</a:t>
            </a:r>
          </a:p>
          <a:p>
            <a:pPr lvl="2">
              <a:lnSpc>
                <a:spcPct val="120000"/>
              </a:lnSpc>
            </a:pPr>
            <a:r>
              <a:rPr lang="en-AU" sz="1270"/>
              <a:t># of meters not 5min capable, after MP updates applied – 347 (8.67%)</a:t>
            </a:r>
          </a:p>
          <a:p>
            <a:pPr>
              <a:lnSpc>
                <a:spcPct val="120000"/>
              </a:lnSpc>
            </a:pPr>
            <a:endParaRPr lang="en-AU" sz="1770" b="1"/>
          </a:p>
          <a:p>
            <a:pPr>
              <a:lnSpc>
                <a:spcPct val="120000"/>
              </a:lnSpc>
            </a:pPr>
            <a:r>
              <a:rPr lang="en-AU" sz="1770" b="1"/>
              <a:t>Non-essential Meters </a:t>
            </a:r>
            <a:r>
              <a:rPr lang="en-AU" sz="1770"/>
              <a:t>(Distribution Connected)</a:t>
            </a:r>
          </a:p>
          <a:p>
            <a:pPr lvl="1">
              <a:lnSpc>
                <a:spcPct val="120000"/>
              </a:lnSpc>
            </a:pPr>
            <a:r>
              <a:rPr lang="en-AU" sz="1589"/>
              <a:t>Total number of meters - 15,052</a:t>
            </a:r>
          </a:p>
          <a:p>
            <a:pPr lvl="2">
              <a:lnSpc>
                <a:spcPct val="120000"/>
              </a:lnSpc>
            </a:pPr>
            <a:r>
              <a:rPr lang="en-AU" sz="1429"/>
              <a:t># of meters </a:t>
            </a:r>
            <a:r>
              <a:rPr lang="en-AU" sz="1452"/>
              <a:t>5min capable, after MP updates applied </a:t>
            </a:r>
            <a:r>
              <a:rPr lang="en-AU" sz="1429"/>
              <a:t>- 13,066 (86.81%)</a:t>
            </a:r>
          </a:p>
          <a:p>
            <a:pPr lvl="3">
              <a:lnSpc>
                <a:spcPct val="120000"/>
              </a:lnSpc>
            </a:pPr>
            <a:r>
              <a:rPr lang="en-AU" sz="1270"/>
              <a:t>1,420 (~9%) more non-essential meter confirmed as being 5min capable compared to last week</a:t>
            </a:r>
          </a:p>
          <a:p>
            <a:pPr lvl="1">
              <a:lnSpc>
                <a:spcPct val="120000"/>
              </a:lnSpc>
            </a:pPr>
            <a:endParaRPr lang="en-AU" sz="1589"/>
          </a:p>
        </p:txBody>
      </p:sp>
    </p:spTree>
    <p:extLst>
      <p:ext uri="{BB962C8B-B14F-4D97-AF65-F5344CB8AC3E}">
        <p14:creationId xmlns:p14="http://schemas.microsoft.com/office/powerpoint/2010/main" val="2495870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1433667" y="136526"/>
            <a:ext cx="8206510" cy="1189039"/>
          </a:xfrm>
        </p:spPr>
        <p:txBody>
          <a:bodyPr>
            <a:normAutofit/>
          </a:bodyPr>
          <a:lstStyle/>
          <a:p>
            <a:r>
              <a:rPr lang="fr-FR"/>
              <a:t>Tranche 1 Overview</a:t>
            </a:r>
            <a:br>
              <a:rPr lang="fr-FR"/>
            </a:br>
            <a:r>
              <a:rPr lang="fr-FR" sz="1814"/>
              <a:t>(Based on MSATS </a:t>
            </a:r>
            <a:r>
              <a:rPr lang="fr-FR" sz="1814" err="1"/>
              <a:t>RTCs</a:t>
            </a:r>
            <a:r>
              <a:rPr lang="fr-FR" sz="1814"/>
              <a:t> </a:t>
            </a:r>
            <a:r>
              <a:rPr lang="fr-FR" sz="1814" err="1"/>
              <a:t>Only</a:t>
            </a:r>
            <a:r>
              <a:rPr lang="fr-FR" sz="1814"/>
              <a:t> )</a:t>
            </a:r>
            <a:endParaRPr lang="en-AU"/>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31</a:t>
            </a:fld>
            <a:endParaRPr lang="en-AU"/>
          </a:p>
        </p:txBody>
      </p:sp>
      <p:graphicFrame>
        <p:nvGraphicFramePr>
          <p:cNvPr id="8" name="Content Placeholder 7">
            <a:extLst>
              <a:ext uri="{FF2B5EF4-FFF2-40B4-BE49-F238E27FC236}">
                <a16:creationId xmlns:a16="http://schemas.microsoft.com/office/drawing/2014/main" id="{FA0C21DF-FE52-4BED-981D-A8A15FF89168}"/>
              </a:ext>
            </a:extLst>
          </p:cNvPr>
          <p:cNvGraphicFramePr>
            <a:graphicFrameLocks noGrp="1"/>
          </p:cNvGraphicFramePr>
          <p:nvPr>
            <p:ph idx="1"/>
          </p:nvPr>
        </p:nvGraphicFramePr>
        <p:xfrm>
          <a:off x="1697716" y="1520776"/>
          <a:ext cx="8796568" cy="4631023"/>
        </p:xfrm>
        <a:graphic>
          <a:graphicData uri="http://schemas.openxmlformats.org/drawingml/2006/table">
            <a:tbl>
              <a:tblPr firstRow="1" firstCol="1" bandRow="1"/>
              <a:tblGrid>
                <a:gridCol w="1124006">
                  <a:extLst>
                    <a:ext uri="{9D8B030D-6E8A-4147-A177-3AD203B41FA5}">
                      <a16:colId xmlns:a16="http://schemas.microsoft.com/office/drawing/2014/main" val="653526450"/>
                    </a:ext>
                  </a:extLst>
                </a:gridCol>
                <a:gridCol w="1875228">
                  <a:extLst>
                    <a:ext uri="{9D8B030D-6E8A-4147-A177-3AD203B41FA5}">
                      <a16:colId xmlns:a16="http://schemas.microsoft.com/office/drawing/2014/main" val="2317821378"/>
                    </a:ext>
                  </a:extLst>
                </a:gridCol>
                <a:gridCol w="1006638">
                  <a:extLst>
                    <a:ext uri="{9D8B030D-6E8A-4147-A177-3AD203B41FA5}">
                      <a16:colId xmlns:a16="http://schemas.microsoft.com/office/drawing/2014/main" val="2857181792"/>
                    </a:ext>
                  </a:extLst>
                </a:gridCol>
                <a:gridCol w="1491983">
                  <a:extLst>
                    <a:ext uri="{9D8B030D-6E8A-4147-A177-3AD203B41FA5}">
                      <a16:colId xmlns:a16="http://schemas.microsoft.com/office/drawing/2014/main" val="287558749"/>
                    </a:ext>
                  </a:extLst>
                </a:gridCol>
                <a:gridCol w="1447769">
                  <a:extLst>
                    <a:ext uri="{9D8B030D-6E8A-4147-A177-3AD203B41FA5}">
                      <a16:colId xmlns:a16="http://schemas.microsoft.com/office/drawing/2014/main" val="2385082086"/>
                    </a:ext>
                  </a:extLst>
                </a:gridCol>
                <a:gridCol w="1850944">
                  <a:extLst>
                    <a:ext uri="{9D8B030D-6E8A-4147-A177-3AD203B41FA5}">
                      <a16:colId xmlns:a16="http://schemas.microsoft.com/office/drawing/2014/main" val="667302468"/>
                    </a:ext>
                  </a:extLst>
                </a:gridCol>
              </a:tblGrid>
              <a:tr h="578877">
                <a:tc>
                  <a:txBody>
                    <a:bodyPr/>
                    <a:lstStyle/>
                    <a:p>
                      <a:pPr algn="ctr"/>
                      <a:r>
                        <a:rPr lang="en-AU" sz="1300">
                          <a:solidFill>
                            <a:srgbClr val="FFFFFF"/>
                          </a:solidFill>
                          <a:effectLst/>
                          <a:latin typeface="Calibri" panose="020F0502020204030204" pitchFamily="34" charset="0"/>
                          <a:ea typeface="Calibri" panose="020F0502020204030204" pitchFamily="34" charset="0"/>
                        </a:rPr>
                        <a:t>Category</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NMI Class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 of meters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With 5min RTC</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 with 5min RTC</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RTC still to be updated</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68297345"/>
                  </a:ext>
                </a:extLst>
              </a:tr>
              <a:tr h="289439">
                <a:tc>
                  <a:txBody>
                    <a:bodyPr/>
                    <a:lstStyle/>
                    <a:p>
                      <a:r>
                        <a:rPr lang="en-AU" sz="1300">
                          <a:effectLst/>
                          <a:latin typeface="Calibri" panose="020F0502020204030204" pitchFamily="34" charset="0"/>
                          <a:ea typeface="Calibri" panose="020F0502020204030204" pitchFamily="34" charset="0"/>
                        </a:rPr>
                        <a:t>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Bulk</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2,158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1,776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382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92672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Interconnector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381651"/>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Generators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871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716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155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306416"/>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NREG</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892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638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254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66254"/>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Customers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51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43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93237"/>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Cross Boundary</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7676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180849"/>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76570"/>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4,004</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3,199</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79.9%</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805</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646156352"/>
                  </a:ext>
                </a:extLst>
              </a:tr>
              <a:tr h="289439">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38571329"/>
                  </a:ext>
                </a:extLst>
              </a:tr>
              <a:tr h="28943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a:effectLst/>
                          <a:latin typeface="Calibri" panose="020F0502020204030204" pitchFamily="34" charset="0"/>
                          <a:ea typeface="Calibri" panose="020F0502020204030204" pitchFamily="34" charset="0"/>
                        </a:rPr>
                        <a:t> Non-essential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14,695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12,779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1,916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58113"/>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357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275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3611"/>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Non-essential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15,052</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13,054</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86.73%</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1,998</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767439220"/>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Tranche 1 Grand Total</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19,056</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16,253</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85.29%</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2,803</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770297781"/>
                  </a:ext>
                </a:extLst>
              </a:tr>
            </a:tbl>
          </a:graphicData>
        </a:graphic>
      </p:graphicFrame>
      <p:sp>
        <p:nvSpPr>
          <p:cNvPr id="5" name="TextBox 4">
            <a:extLst>
              <a:ext uri="{FF2B5EF4-FFF2-40B4-BE49-F238E27FC236}">
                <a16:creationId xmlns:a16="http://schemas.microsoft.com/office/drawing/2014/main" id="{C2045C8C-6736-4CAC-B6C4-400F05660729}"/>
              </a:ext>
            </a:extLst>
          </p:cNvPr>
          <p:cNvSpPr txBox="1"/>
          <p:nvPr/>
        </p:nvSpPr>
        <p:spPr>
          <a:xfrm>
            <a:off x="1644006" y="6151800"/>
            <a:ext cx="8850277" cy="287771"/>
          </a:xfrm>
          <a:prstGeom prst="rect">
            <a:avLst/>
          </a:prstGeom>
          <a:noFill/>
        </p:spPr>
        <p:txBody>
          <a:bodyPr wrap="square" rtlCol="0">
            <a:spAutoFit/>
          </a:bodyPr>
          <a:lstStyle/>
          <a:p>
            <a:r>
              <a:rPr lang="en-AU" sz="1270">
                <a:solidFill>
                  <a:srgbClr val="FF0000"/>
                </a:solidFill>
              </a:rPr>
              <a:t>Note: Updates to NMI Classification Codes and meter statuses in MSATS will change reported volumes week to week </a:t>
            </a:r>
          </a:p>
        </p:txBody>
      </p:sp>
      <p:sp>
        <p:nvSpPr>
          <p:cNvPr id="3" name="TextBox 2">
            <a:extLst>
              <a:ext uri="{FF2B5EF4-FFF2-40B4-BE49-F238E27FC236}">
                <a16:creationId xmlns:a16="http://schemas.microsoft.com/office/drawing/2014/main" id="{BE671D61-C984-4AF3-AA9B-6A4A8D4723F9}"/>
              </a:ext>
            </a:extLst>
          </p:cNvPr>
          <p:cNvSpPr txBox="1"/>
          <p:nvPr/>
        </p:nvSpPr>
        <p:spPr>
          <a:xfrm>
            <a:off x="10002033" y="1020871"/>
            <a:ext cx="1927875" cy="369332"/>
          </a:xfrm>
          <a:prstGeom prst="rect">
            <a:avLst/>
          </a:prstGeom>
          <a:noFill/>
        </p:spPr>
        <p:txBody>
          <a:bodyPr wrap="square" rtlCol="0">
            <a:spAutoFit/>
          </a:bodyPr>
          <a:lstStyle/>
          <a:p>
            <a:r>
              <a:rPr lang="en-AU">
                <a:solidFill>
                  <a:schemeClr val="bg1"/>
                </a:solidFill>
              </a:rPr>
              <a:t>As at 23</a:t>
            </a:r>
            <a:r>
              <a:rPr lang="en-AU" baseline="30000">
                <a:solidFill>
                  <a:schemeClr val="bg1"/>
                </a:solidFill>
              </a:rPr>
              <a:t>rd</a:t>
            </a:r>
            <a:r>
              <a:rPr lang="en-AU">
                <a:solidFill>
                  <a:schemeClr val="bg1"/>
                </a:solidFill>
              </a:rPr>
              <a:t> August</a:t>
            </a:r>
          </a:p>
        </p:txBody>
      </p:sp>
    </p:spTree>
    <p:extLst>
      <p:ext uri="{BB962C8B-B14F-4D97-AF65-F5344CB8AC3E}">
        <p14:creationId xmlns:p14="http://schemas.microsoft.com/office/powerpoint/2010/main" val="1645957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1433667" y="136526"/>
            <a:ext cx="8206510" cy="1189039"/>
          </a:xfrm>
        </p:spPr>
        <p:txBody>
          <a:bodyPr>
            <a:normAutofit/>
          </a:bodyPr>
          <a:lstStyle/>
          <a:p>
            <a:r>
              <a:rPr lang="fr-FR"/>
              <a:t>Tranche 1 Overview </a:t>
            </a:r>
            <a:br>
              <a:rPr lang="fr-FR"/>
            </a:br>
            <a:r>
              <a:rPr lang="fr-FR" sz="1814"/>
              <a:t>(Post MP Update)</a:t>
            </a:r>
            <a:endParaRPr lang="en-AU" sz="1814"/>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32</a:t>
            </a:fld>
            <a:endParaRPr lang="en-AU"/>
          </a:p>
        </p:txBody>
      </p:sp>
      <p:graphicFrame>
        <p:nvGraphicFramePr>
          <p:cNvPr id="8" name="Content Placeholder 7">
            <a:extLst>
              <a:ext uri="{FF2B5EF4-FFF2-40B4-BE49-F238E27FC236}">
                <a16:creationId xmlns:a16="http://schemas.microsoft.com/office/drawing/2014/main" id="{FA0C21DF-FE52-4BED-981D-A8A15FF89168}"/>
              </a:ext>
            </a:extLst>
          </p:cNvPr>
          <p:cNvGraphicFramePr>
            <a:graphicFrameLocks noGrp="1"/>
          </p:cNvGraphicFramePr>
          <p:nvPr>
            <p:ph idx="1"/>
          </p:nvPr>
        </p:nvGraphicFramePr>
        <p:xfrm>
          <a:off x="1697716" y="1520776"/>
          <a:ext cx="8796567" cy="4951426"/>
        </p:xfrm>
        <a:graphic>
          <a:graphicData uri="http://schemas.openxmlformats.org/drawingml/2006/table">
            <a:tbl>
              <a:tblPr firstRow="1" firstCol="1" bandRow="1"/>
              <a:tblGrid>
                <a:gridCol w="1147952">
                  <a:extLst>
                    <a:ext uri="{9D8B030D-6E8A-4147-A177-3AD203B41FA5}">
                      <a16:colId xmlns:a16="http://schemas.microsoft.com/office/drawing/2014/main" val="653526450"/>
                    </a:ext>
                  </a:extLst>
                </a:gridCol>
                <a:gridCol w="1456148">
                  <a:extLst>
                    <a:ext uri="{9D8B030D-6E8A-4147-A177-3AD203B41FA5}">
                      <a16:colId xmlns:a16="http://schemas.microsoft.com/office/drawing/2014/main" val="2317821378"/>
                    </a:ext>
                  </a:extLst>
                </a:gridCol>
                <a:gridCol w="919044">
                  <a:extLst>
                    <a:ext uri="{9D8B030D-6E8A-4147-A177-3AD203B41FA5}">
                      <a16:colId xmlns:a16="http://schemas.microsoft.com/office/drawing/2014/main" val="2857181792"/>
                    </a:ext>
                  </a:extLst>
                </a:gridCol>
                <a:gridCol w="1145821">
                  <a:extLst>
                    <a:ext uri="{9D8B030D-6E8A-4147-A177-3AD203B41FA5}">
                      <a16:colId xmlns:a16="http://schemas.microsoft.com/office/drawing/2014/main" val="287558749"/>
                    </a:ext>
                  </a:extLst>
                </a:gridCol>
                <a:gridCol w="1408405">
                  <a:extLst>
                    <a:ext uri="{9D8B030D-6E8A-4147-A177-3AD203B41FA5}">
                      <a16:colId xmlns:a16="http://schemas.microsoft.com/office/drawing/2014/main" val="2385082086"/>
                    </a:ext>
                  </a:extLst>
                </a:gridCol>
                <a:gridCol w="1480020">
                  <a:extLst>
                    <a:ext uri="{9D8B030D-6E8A-4147-A177-3AD203B41FA5}">
                      <a16:colId xmlns:a16="http://schemas.microsoft.com/office/drawing/2014/main" val="667302468"/>
                    </a:ext>
                  </a:extLst>
                </a:gridCol>
                <a:gridCol w="1239177">
                  <a:extLst>
                    <a:ext uri="{9D8B030D-6E8A-4147-A177-3AD203B41FA5}">
                      <a16:colId xmlns:a16="http://schemas.microsoft.com/office/drawing/2014/main" val="86744027"/>
                    </a:ext>
                  </a:extLst>
                </a:gridCol>
              </a:tblGrid>
              <a:tr h="578877">
                <a:tc>
                  <a:txBody>
                    <a:bodyPr/>
                    <a:lstStyle/>
                    <a:p>
                      <a:pPr algn="ctr"/>
                      <a:r>
                        <a:rPr lang="en-AU" sz="1300">
                          <a:solidFill>
                            <a:srgbClr val="FFFFFF"/>
                          </a:solidFill>
                          <a:effectLst/>
                          <a:latin typeface="Calibri" panose="020F0502020204030204" pitchFamily="34" charset="0"/>
                          <a:ea typeface="Calibri" panose="020F0502020204030204" pitchFamily="34" charset="0"/>
                        </a:rPr>
                        <a:t>Category</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NMI Class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 of meters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5min Capable</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tx1"/>
                          </a:solidFill>
                          <a:effectLst/>
                          <a:latin typeface="Calibri" panose="020F0502020204030204" pitchFamily="34" charset="0"/>
                          <a:ea typeface="Calibri" panose="020F0502020204030204" pitchFamily="34" charset="0"/>
                        </a:rPr>
                        <a:t>Scheduled for Aug</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AU" sz="1300">
                          <a:solidFill>
                            <a:srgbClr val="FFFFFF"/>
                          </a:solidFill>
                          <a:effectLst/>
                          <a:latin typeface="Calibri" panose="020F0502020204030204" pitchFamily="34" charset="0"/>
                          <a:ea typeface="Calibri" panose="020F0502020204030204" pitchFamily="34" charset="0"/>
                        </a:rPr>
                        <a:t>Scheduled for Sept</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solidFill>
                            <a:schemeClr val="tx1"/>
                          </a:solidFill>
                          <a:effectLst/>
                          <a:latin typeface="Calibri" panose="020F0502020204030204" pitchFamily="34" charset="0"/>
                          <a:ea typeface="Calibri" panose="020F0502020204030204" pitchFamily="34" charset="0"/>
                        </a:rPr>
                        <a:t>TBC</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68297345"/>
                  </a:ext>
                </a:extLst>
              </a:tr>
              <a:tr h="289439">
                <a:tc>
                  <a:txBody>
                    <a:bodyPr/>
                    <a:lstStyle/>
                    <a:p>
                      <a:r>
                        <a:rPr lang="en-AU" sz="1300">
                          <a:effectLst/>
                          <a:latin typeface="Calibri" panose="020F0502020204030204" pitchFamily="34" charset="0"/>
                          <a:ea typeface="Calibri" panose="020F0502020204030204" pitchFamily="34" charset="0"/>
                        </a:rPr>
                        <a:t>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Bulk</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2,158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2,099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58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92672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Interconnector</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381651"/>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Generators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871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833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306416"/>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NREG</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892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646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224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66254"/>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Market Customers</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51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51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93237"/>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Cross Boundary</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76765"/>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180849"/>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76570"/>
                  </a:ext>
                </a:extLst>
              </a:tr>
              <a:tr h="387113">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4,004</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3,657 </a:t>
                      </a:r>
                    </a:p>
                    <a:p>
                      <a:pPr algn="ctr"/>
                      <a:r>
                        <a:rPr lang="en-AU" sz="1300">
                          <a:solidFill>
                            <a:schemeClr val="bg1"/>
                          </a:solidFill>
                          <a:effectLst/>
                          <a:latin typeface="Calibri" panose="020F0502020204030204" pitchFamily="34" charset="0"/>
                          <a:ea typeface="Calibri" panose="020F0502020204030204" pitchFamily="34" charset="0"/>
                        </a:rPr>
                        <a:t>(91.33%)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effectLst/>
                          <a:latin typeface="Calibri" panose="020F0502020204030204" pitchFamily="34" charset="0"/>
                          <a:ea typeface="Calibri" panose="020F0502020204030204" pitchFamily="34" charset="0"/>
                        </a:rPr>
                        <a:t>314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solidFill>
                            <a:schemeClr val="tx1"/>
                          </a:solidFill>
                          <a:effectLst/>
                          <a:latin typeface="Calibri" panose="020F0502020204030204" pitchFamily="34" charset="0"/>
                          <a:ea typeface="Calibri" panose="020F0502020204030204" pitchFamily="34" charset="0"/>
                        </a:rPr>
                        <a:t>28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46156352"/>
                  </a:ext>
                </a:extLst>
              </a:tr>
              <a:tr h="289439">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38571329"/>
                  </a:ext>
                </a:extLst>
              </a:tr>
              <a:tr h="28943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a:effectLst/>
                          <a:latin typeface="Calibri" panose="020F0502020204030204" pitchFamily="34" charset="0"/>
                          <a:ea typeface="Calibri" panose="020F0502020204030204" pitchFamily="34" charset="0"/>
                        </a:rPr>
                        <a:t> Non-essential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Large</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14,695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12,790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493</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146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1,266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58113"/>
                  </a:ext>
                </a:extLst>
              </a:tr>
              <a:tr h="289439">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300">
                          <a:effectLst/>
                          <a:latin typeface="Calibri" panose="020F0502020204030204" pitchFamily="34" charset="0"/>
                          <a:ea typeface="Calibri" panose="020F0502020204030204" pitchFamily="34" charset="0"/>
                        </a:rPr>
                        <a:t>Small</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357</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276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21</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300">
                          <a:effectLst/>
                          <a:latin typeface="Calibri" panose="020F0502020204030204" pitchFamily="34" charset="0"/>
                          <a:ea typeface="Calibri" panose="020F0502020204030204" pitchFamily="34" charset="0"/>
                        </a:rPr>
                        <a:t>56</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3611"/>
                  </a:ext>
                </a:extLst>
              </a:tr>
              <a:tr h="387113">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Non-essential Totals</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15,052</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300" b="0">
                          <a:solidFill>
                            <a:srgbClr val="FFFFFF"/>
                          </a:solidFill>
                          <a:effectLst/>
                          <a:latin typeface="Calibri" panose="020F0502020204030204" pitchFamily="34" charset="0"/>
                          <a:ea typeface="Calibri" panose="020F0502020204030204" pitchFamily="34" charset="0"/>
                        </a:rPr>
                        <a:t>13,066 (86.81%)</a:t>
                      </a:r>
                      <a:endParaRPr lang="en-AU" sz="1300" b="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514</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150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effectLst/>
                          <a:latin typeface="Calibri" panose="020F0502020204030204" pitchFamily="34" charset="0"/>
                          <a:ea typeface="Calibri" panose="020F0502020204030204" pitchFamily="34" charset="0"/>
                        </a:rPr>
                        <a:t>1,322</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767439220"/>
                  </a:ext>
                </a:extLst>
              </a:tr>
              <a:tr h="387113">
                <a:tc>
                  <a:txBody>
                    <a:bodyPr/>
                    <a:lstStyle/>
                    <a:p>
                      <a:r>
                        <a:rPr lang="en-AU" sz="1300">
                          <a:effectLst/>
                          <a:latin typeface="Calibri" panose="020F0502020204030204" pitchFamily="34" charset="0"/>
                          <a:ea typeface="Calibri" panose="020F0502020204030204" pitchFamily="34" charset="0"/>
                        </a:rPr>
                        <a:t> </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300" b="1">
                          <a:solidFill>
                            <a:srgbClr val="FFFFFF"/>
                          </a:solidFill>
                          <a:effectLst/>
                          <a:latin typeface="Calibri" panose="020F0502020204030204" pitchFamily="34" charset="0"/>
                          <a:ea typeface="Calibri" panose="020F0502020204030204" pitchFamily="34" charset="0"/>
                        </a:rPr>
                        <a:t>Tranche 1 Grand Total</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b="1">
                          <a:solidFill>
                            <a:srgbClr val="FFFFFF"/>
                          </a:solidFill>
                          <a:effectLst/>
                          <a:latin typeface="Calibri" panose="020F0502020204030204" pitchFamily="34" charset="0"/>
                          <a:ea typeface="Calibri" panose="020F0502020204030204" pitchFamily="34" charset="0"/>
                        </a:rPr>
                        <a:t>19,056</a:t>
                      </a:r>
                      <a:endParaRPr lang="en-AU" sz="1300">
                        <a:effectLst/>
                        <a:latin typeface="Calibri" panose="020F0502020204030204" pitchFamily="34" charset="0"/>
                        <a:ea typeface="Calibri" panose="020F0502020204030204" pitchFamily="34"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16,723 (87.69%)</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828</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300">
                          <a:solidFill>
                            <a:schemeClr val="bg1"/>
                          </a:solidFill>
                          <a:effectLst/>
                          <a:latin typeface="Calibri" panose="020F0502020204030204" pitchFamily="34" charset="0"/>
                          <a:ea typeface="Calibri" panose="020F0502020204030204" pitchFamily="34" charset="0"/>
                        </a:rPr>
                        <a:t>155</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300">
                          <a:effectLst/>
                          <a:latin typeface="Calibri" panose="020F0502020204030204" pitchFamily="34" charset="0"/>
                          <a:ea typeface="Calibri" panose="020F0502020204030204" pitchFamily="34" charset="0"/>
                        </a:rPr>
                        <a:t>1,350</a:t>
                      </a: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70297781"/>
                  </a:ext>
                </a:extLst>
              </a:tr>
            </a:tbl>
          </a:graphicData>
        </a:graphic>
      </p:graphicFrame>
      <p:sp>
        <p:nvSpPr>
          <p:cNvPr id="5" name="TextBox 4">
            <a:extLst>
              <a:ext uri="{FF2B5EF4-FFF2-40B4-BE49-F238E27FC236}">
                <a16:creationId xmlns:a16="http://schemas.microsoft.com/office/drawing/2014/main" id="{09250FC1-BF81-4169-BADB-7B4025C288EA}"/>
              </a:ext>
            </a:extLst>
          </p:cNvPr>
          <p:cNvSpPr txBox="1"/>
          <p:nvPr/>
        </p:nvSpPr>
        <p:spPr>
          <a:xfrm>
            <a:off x="10002033" y="1020871"/>
            <a:ext cx="1927875" cy="369332"/>
          </a:xfrm>
          <a:prstGeom prst="rect">
            <a:avLst/>
          </a:prstGeom>
          <a:noFill/>
        </p:spPr>
        <p:txBody>
          <a:bodyPr wrap="square" rtlCol="0">
            <a:spAutoFit/>
          </a:bodyPr>
          <a:lstStyle/>
          <a:p>
            <a:r>
              <a:rPr lang="en-AU">
                <a:solidFill>
                  <a:schemeClr val="bg1"/>
                </a:solidFill>
              </a:rPr>
              <a:t>As at 23</a:t>
            </a:r>
            <a:r>
              <a:rPr lang="en-AU" baseline="30000">
                <a:solidFill>
                  <a:schemeClr val="bg1"/>
                </a:solidFill>
              </a:rPr>
              <a:t>rd</a:t>
            </a:r>
            <a:r>
              <a:rPr lang="en-AU">
                <a:solidFill>
                  <a:schemeClr val="bg1"/>
                </a:solidFill>
              </a:rPr>
              <a:t> August</a:t>
            </a:r>
          </a:p>
        </p:txBody>
      </p:sp>
    </p:spTree>
    <p:extLst>
      <p:ext uri="{BB962C8B-B14F-4D97-AF65-F5344CB8AC3E}">
        <p14:creationId xmlns:p14="http://schemas.microsoft.com/office/powerpoint/2010/main" val="344626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1433667" y="136526"/>
            <a:ext cx="8206510" cy="1189039"/>
          </a:xfrm>
        </p:spPr>
        <p:txBody>
          <a:bodyPr/>
          <a:lstStyle/>
          <a:p>
            <a:r>
              <a:rPr lang="fr-FR"/>
              <a:t>MP Updates</a:t>
            </a:r>
            <a:endParaRPr lang="en-AU">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33</a:t>
            </a:fld>
            <a:endParaRPr lang="en-AU"/>
          </a:p>
        </p:txBody>
      </p:sp>
      <p:sp>
        <p:nvSpPr>
          <p:cNvPr id="5" name="Content Placeholder 4">
            <a:extLst>
              <a:ext uri="{FF2B5EF4-FFF2-40B4-BE49-F238E27FC236}">
                <a16:creationId xmlns:a16="http://schemas.microsoft.com/office/drawing/2014/main" id="{6FF850DA-FBD1-449F-8049-6F4F64FDEC66}"/>
              </a:ext>
            </a:extLst>
          </p:cNvPr>
          <p:cNvSpPr>
            <a:spLocks noGrp="1"/>
          </p:cNvSpPr>
          <p:nvPr>
            <p:ph idx="1"/>
          </p:nvPr>
        </p:nvSpPr>
        <p:spPr>
          <a:xfrm>
            <a:off x="1433667" y="1582446"/>
            <a:ext cx="9303535" cy="5388929"/>
          </a:xfrm>
        </p:spPr>
        <p:txBody>
          <a:bodyPr>
            <a:normAutofit/>
          </a:bodyPr>
          <a:lstStyle/>
          <a:p>
            <a:pPr>
              <a:lnSpc>
                <a:spcPct val="120000"/>
              </a:lnSpc>
            </a:pPr>
            <a:r>
              <a:rPr lang="en-AU" sz="1770" b="1"/>
              <a:t>The following MPs provided a Tranche 1 metering update this week:</a:t>
            </a:r>
          </a:p>
          <a:p>
            <a:pPr lvl="1">
              <a:lnSpc>
                <a:spcPct val="120000"/>
              </a:lnSpc>
            </a:pPr>
            <a:r>
              <a:rPr lang="en-AU" sz="1589"/>
              <a:t>AusNet Transmission</a:t>
            </a:r>
          </a:p>
          <a:p>
            <a:pPr lvl="1">
              <a:lnSpc>
                <a:spcPct val="120000"/>
              </a:lnSpc>
            </a:pPr>
            <a:r>
              <a:rPr lang="en-AU" sz="1589"/>
              <a:t>Intellihub</a:t>
            </a:r>
          </a:p>
          <a:p>
            <a:pPr lvl="1">
              <a:lnSpc>
                <a:spcPct val="120000"/>
              </a:lnSpc>
            </a:pPr>
            <a:r>
              <a:rPr lang="en-AU" sz="1589"/>
              <a:t>Metropolis</a:t>
            </a:r>
          </a:p>
          <a:p>
            <a:pPr lvl="1">
              <a:lnSpc>
                <a:spcPct val="120000"/>
              </a:lnSpc>
            </a:pPr>
            <a:r>
              <a:rPr lang="en-AU" sz="1589"/>
              <a:t>Mondo</a:t>
            </a:r>
          </a:p>
          <a:p>
            <a:pPr lvl="1">
              <a:lnSpc>
                <a:spcPct val="120000"/>
              </a:lnSpc>
            </a:pPr>
            <a:r>
              <a:rPr lang="en-AU" sz="1589"/>
              <a:t>PlusES</a:t>
            </a:r>
          </a:p>
          <a:p>
            <a:pPr lvl="1">
              <a:lnSpc>
                <a:spcPct val="120000"/>
              </a:lnSpc>
            </a:pPr>
            <a:r>
              <a:rPr lang="en-AU" sz="1589"/>
              <a:t>Powermetric</a:t>
            </a:r>
          </a:p>
          <a:p>
            <a:pPr lvl="1">
              <a:lnSpc>
                <a:spcPct val="120000"/>
              </a:lnSpc>
            </a:pPr>
            <a:r>
              <a:rPr lang="en-AU" sz="1589"/>
              <a:t>TasNetworks - TNSP </a:t>
            </a:r>
          </a:p>
          <a:p>
            <a:pPr lvl="1">
              <a:lnSpc>
                <a:spcPct val="120000"/>
              </a:lnSpc>
            </a:pPr>
            <a:r>
              <a:rPr lang="en-AU" sz="1589"/>
              <a:t>Transgrid</a:t>
            </a:r>
          </a:p>
          <a:p>
            <a:pPr lvl="1">
              <a:lnSpc>
                <a:spcPct val="120000"/>
              </a:lnSpc>
            </a:pPr>
            <a:r>
              <a:rPr lang="en-AU" sz="1589"/>
              <a:t>Yurika</a:t>
            </a:r>
          </a:p>
          <a:p>
            <a:pPr>
              <a:lnSpc>
                <a:spcPct val="120000"/>
              </a:lnSpc>
            </a:pPr>
            <a:endParaRPr lang="en-AU" sz="1907"/>
          </a:p>
        </p:txBody>
      </p:sp>
      <p:sp>
        <p:nvSpPr>
          <p:cNvPr id="6" name="TextBox 5">
            <a:extLst>
              <a:ext uri="{FF2B5EF4-FFF2-40B4-BE49-F238E27FC236}">
                <a16:creationId xmlns:a16="http://schemas.microsoft.com/office/drawing/2014/main" id="{F324E382-9133-4B19-90BD-4460BED3DC52}"/>
              </a:ext>
            </a:extLst>
          </p:cNvPr>
          <p:cNvSpPr txBox="1"/>
          <p:nvPr/>
        </p:nvSpPr>
        <p:spPr>
          <a:xfrm>
            <a:off x="10002033" y="1020871"/>
            <a:ext cx="1927875" cy="369332"/>
          </a:xfrm>
          <a:prstGeom prst="rect">
            <a:avLst/>
          </a:prstGeom>
          <a:noFill/>
        </p:spPr>
        <p:txBody>
          <a:bodyPr wrap="square" rtlCol="0">
            <a:spAutoFit/>
          </a:bodyPr>
          <a:lstStyle/>
          <a:p>
            <a:r>
              <a:rPr lang="en-AU">
                <a:solidFill>
                  <a:schemeClr val="bg1"/>
                </a:solidFill>
              </a:rPr>
              <a:t>As at 23</a:t>
            </a:r>
            <a:r>
              <a:rPr lang="en-AU" baseline="30000">
                <a:solidFill>
                  <a:schemeClr val="bg1"/>
                </a:solidFill>
              </a:rPr>
              <a:t>rd</a:t>
            </a:r>
            <a:r>
              <a:rPr lang="en-AU">
                <a:solidFill>
                  <a:schemeClr val="bg1"/>
                </a:solidFill>
              </a:rPr>
              <a:t> August</a:t>
            </a:r>
          </a:p>
        </p:txBody>
      </p:sp>
    </p:spTree>
    <p:extLst>
      <p:ext uri="{BB962C8B-B14F-4D97-AF65-F5344CB8AC3E}">
        <p14:creationId xmlns:p14="http://schemas.microsoft.com/office/powerpoint/2010/main" val="491055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AE13C-A77E-468F-87A2-60954247BD2E}"/>
              </a:ext>
            </a:extLst>
          </p:cNvPr>
          <p:cNvSpPr>
            <a:spLocks noGrp="1"/>
          </p:cNvSpPr>
          <p:nvPr>
            <p:ph type="ctrTitle"/>
          </p:nvPr>
        </p:nvSpPr>
        <p:spPr/>
        <p:txBody>
          <a:bodyPr>
            <a:normAutofit fontScale="90000"/>
          </a:bodyPr>
          <a:lstStyle/>
          <a:p>
            <a:r>
              <a:rPr lang="en-AU"/>
              <a:t>Appendix 4: Support Arrangements for Participants  </a:t>
            </a:r>
          </a:p>
        </p:txBody>
      </p:sp>
      <p:sp>
        <p:nvSpPr>
          <p:cNvPr id="3" name="Subtitle 2">
            <a:extLst>
              <a:ext uri="{FF2B5EF4-FFF2-40B4-BE49-F238E27FC236}">
                <a16:creationId xmlns:a16="http://schemas.microsoft.com/office/drawing/2014/main" id="{2A74ACED-3C29-4ECB-BDBA-FA131E10835F}"/>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1529617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5AB20-C64A-4128-868B-27A077403273}"/>
              </a:ext>
            </a:extLst>
          </p:cNvPr>
          <p:cNvSpPr>
            <a:spLocks noGrp="1"/>
          </p:cNvSpPr>
          <p:nvPr>
            <p:ph type="title"/>
          </p:nvPr>
        </p:nvSpPr>
        <p:spPr/>
        <p:txBody>
          <a:bodyPr>
            <a:normAutofit/>
          </a:bodyPr>
          <a:lstStyle/>
          <a:p>
            <a:r>
              <a:rPr lang="en-AU" sz="4000"/>
              <a:t>Summary of Feedback Received </a:t>
            </a:r>
          </a:p>
        </p:txBody>
      </p:sp>
      <p:sp>
        <p:nvSpPr>
          <p:cNvPr id="3" name="Slide Number Placeholder 2">
            <a:extLst>
              <a:ext uri="{FF2B5EF4-FFF2-40B4-BE49-F238E27FC236}">
                <a16:creationId xmlns:a16="http://schemas.microsoft.com/office/drawing/2014/main" id="{1A414BB0-7212-4861-8037-C1B18267DC3E}"/>
              </a:ext>
            </a:extLst>
          </p:cNvPr>
          <p:cNvSpPr>
            <a:spLocks noGrp="1"/>
          </p:cNvSpPr>
          <p:nvPr>
            <p:ph type="sldNum" sz="quarter" idx="12"/>
          </p:nvPr>
        </p:nvSpPr>
        <p:spPr/>
        <p:txBody>
          <a:bodyPr/>
          <a:lstStyle/>
          <a:p>
            <a:fld id="{4EC81F68-4976-451A-B2E9-79BCBD2F70CC}" type="slidenum">
              <a:rPr lang="en-AU" smtClean="0"/>
              <a:t>35</a:t>
            </a:fld>
            <a:endParaRPr lang="en-AU"/>
          </a:p>
        </p:txBody>
      </p:sp>
      <p:sp>
        <p:nvSpPr>
          <p:cNvPr id="4" name="Rectangle 3">
            <a:extLst>
              <a:ext uri="{FF2B5EF4-FFF2-40B4-BE49-F238E27FC236}">
                <a16:creationId xmlns:a16="http://schemas.microsoft.com/office/drawing/2014/main" id="{51379880-2328-46BC-A1EB-790002E99BFA}"/>
              </a:ext>
            </a:extLst>
          </p:cNvPr>
          <p:cNvSpPr/>
          <p:nvPr/>
        </p:nvSpPr>
        <p:spPr>
          <a:xfrm>
            <a:off x="70337" y="2584939"/>
            <a:ext cx="3824653" cy="4062044"/>
          </a:xfrm>
          <a:prstGeom prst="rect">
            <a:avLst/>
          </a:prstGeom>
          <a:solidFill>
            <a:schemeClr val="accent2">
              <a:lumMod val="90000"/>
              <a:lumOff val="10000"/>
              <a:alpha val="17000"/>
            </a:schemeClr>
          </a:solidFill>
          <a:ln w="28575">
            <a:solidFill>
              <a:schemeClr val="accent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1200" b="1" u="sng">
                <a:solidFill>
                  <a:schemeClr val="tx1"/>
                </a:solidFill>
              </a:rPr>
              <a:t>Retail Support Process</a:t>
            </a:r>
          </a:p>
          <a:p>
            <a:pPr marL="285750" indent="-285750">
              <a:spcBef>
                <a:spcPts val="400"/>
              </a:spcBef>
              <a:buFont typeface="Arial" panose="020B0604020202020204" pitchFamily="34" charset="0"/>
              <a:buChar char="•"/>
            </a:pPr>
            <a:r>
              <a:rPr lang="en-AU" sz="1200">
                <a:solidFill>
                  <a:schemeClr val="tx1"/>
                </a:solidFill>
              </a:rPr>
              <a:t>Twice weekly Retail Q&amp;A sessions and daily issues log are helpful</a:t>
            </a:r>
          </a:p>
          <a:p>
            <a:pPr marL="285750" indent="-285750">
              <a:spcBef>
                <a:spcPts val="400"/>
              </a:spcBef>
              <a:buFont typeface="Arial" panose="020B0604020202020204" pitchFamily="34" charset="0"/>
              <a:buChar char="•"/>
            </a:pPr>
            <a:r>
              <a:rPr lang="en-AU" sz="1200">
                <a:solidFill>
                  <a:schemeClr val="tx1"/>
                </a:solidFill>
              </a:rPr>
              <a:t>Not including incident numbers against Issues makes it difficult for participants to track their own issues</a:t>
            </a:r>
          </a:p>
          <a:p>
            <a:pPr marL="742950" lvl="1" indent="-285750">
              <a:spcBef>
                <a:spcPts val="200"/>
              </a:spcBef>
              <a:buFont typeface="Arial" panose="020B0604020202020204" pitchFamily="34" charset="0"/>
              <a:buChar char="•"/>
            </a:pPr>
            <a:r>
              <a:rPr lang="en-AU" sz="1200">
                <a:solidFill>
                  <a:schemeClr val="tx1"/>
                </a:solidFill>
              </a:rPr>
              <a:t>AEMO has advised that incident numbers can be included with consent from participants</a:t>
            </a:r>
          </a:p>
          <a:p>
            <a:pPr marL="285750" indent="-285750">
              <a:spcBef>
                <a:spcPts val="400"/>
              </a:spcBef>
              <a:buFont typeface="Arial" panose="020B0604020202020204" pitchFamily="34" charset="0"/>
              <a:buChar char="•"/>
            </a:pPr>
            <a:r>
              <a:rPr lang="en-AU" sz="1200">
                <a:solidFill>
                  <a:schemeClr val="tx1"/>
                </a:solidFill>
              </a:rPr>
              <a:t>Greater transparency for defect fixes / participant role in testing defect fixes</a:t>
            </a:r>
          </a:p>
          <a:p>
            <a:pPr marL="742950" lvl="1" indent="-285750">
              <a:spcBef>
                <a:spcPts val="200"/>
              </a:spcBef>
              <a:buFont typeface="Arial" panose="020B0604020202020204" pitchFamily="34" charset="0"/>
              <a:buChar char="•"/>
            </a:pPr>
            <a:r>
              <a:rPr lang="en-AU" sz="1200">
                <a:solidFill>
                  <a:schemeClr val="tx1"/>
                </a:solidFill>
              </a:rPr>
              <a:t>Further information on defect fix dates is included in the Retail Issues Log</a:t>
            </a:r>
          </a:p>
          <a:p>
            <a:pPr marL="742950" lvl="1" indent="-285750">
              <a:spcBef>
                <a:spcPts val="200"/>
              </a:spcBef>
              <a:buFont typeface="Arial" panose="020B0604020202020204" pitchFamily="34" charset="0"/>
              <a:buChar char="•"/>
            </a:pPr>
            <a:r>
              <a:rPr lang="en-AU" sz="1200">
                <a:solidFill>
                  <a:schemeClr val="tx1"/>
                </a:solidFill>
              </a:rPr>
              <a:t>Overview of defect fix is provided through the twice weekly Retail Q&amp;A sessions</a:t>
            </a:r>
          </a:p>
          <a:p>
            <a:pPr marL="285750" indent="-285750">
              <a:spcBef>
                <a:spcPts val="400"/>
              </a:spcBef>
              <a:buFont typeface="Arial" panose="020B0604020202020204" pitchFamily="34" charset="0"/>
              <a:buChar char="•"/>
            </a:pPr>
            <a:r>
              <a:rPr lang="en-AU" sz="1200">
                <a:solidFill>
                  <a:schemeClr val="tx1"/>
                </a:solidFill>
              </a:rPr>
              <a:t>Lack of visibility into the prioritisation of feedback and whether an issue impacts multiple participants </a:t>
            </a:r>
          </a:p>
          <a:p>
            <a:pPr marL="742950" lvl="1" indent="-285750">
              <a:spcBef>
                <a:spcPts val="200"/>
              </a:spcBef>
              <a:buFont typeface="Arial" panose="020B0604020202020204" pitchFamily="34" charset="0"/>
              <a:buChar char="•"/>
            </a:pPr>
            <a:r>
              <a:rPr lang="en-AU" sz="1200">
                <a:solidFill>
                  <a:schemeClr val="tx1"/>
                </a:solidFill>
              </a:rPr>
              <a:t>Prioritisation and impact have now been included in Log</a:t>
            </a:r>
          </a:p>
          <a:p>
            <a:pPr marL="285750" indent="-285750">
              <a:spcBef>
                <a:spcPts val="400"/>
              </a:spcBef>
              <a:buFont typeface="Arial" panose="020B0604020202020204" pitchFamily="34" charset="0"/>
              <a:buChar char="•"/>
            </a:pPr>
            <a:r>
              <a:rPr lang="en-AU" sz="1200">
                <a:solidFill>
                  <a:schemeClr val="tx1"/>
                </a:solidFill>
              </a:rPr>
              <a:t>Defect release predictability </a:t>
            </a:r>
          </a:p>
          <a:p>
            <a:pPr marL="742950" lvl="1" indent="-285750">
              <a:spcBef>
                <a:spcPts val="200"/>
              </a:spcBef>
              <a:buFont typeface="Arial" panose="020B0604020202020204" pitchFamily="34" charset="0"/>
              <a:buChar char="•"/>
            </a:pPr>
            <a:r>
              <a:rPr lang="en-AU" sz="1200">
                <a:solidFill>
                  <a:schemeClr val="tx1"/>
                </a:solidFill>
              </a:rPr>
              <a:t>AEMO has committed to regular defect releases </a:t>
            </a:r>
          </a:p>
          <a:p>
            <a:pPr algn="ctr"/>
            <a:endParaRPr lang="en-AU" sz="1200" b="1" u="sng">
              <a:solidFill>
                <a:schemeClr val="tx1"/>
              </a:solidFill>
            </a:endParaRPr>
          </a:p>
        </p:txBody>
      </p:sp>
      <p:sp>
        <p:nvSpPr>
          <p:cNvPr id="5" name="Rectangle 4">
            <a:extLst>
              <a:ext uri="{FF2B5EF4-FFF2-40B4-BE49-F238E27FC236}">
                <a16:creationId xmlns:a16="http://schemas.microsoft.com/office/drawing/2014/main" id="{98287B17-2AB2-419E-9A47-467AB69B313F}"/>
              </a:ext>
            </a:extLst>
          </p:cNvPr>
          <p:cNvSpPr/>
          <p:nvPr/>
        </p:nvSpPr>
        <p:spPr>
          <a:xfrm>
            <a:off x="4121888" y="2584940"/>
            <a:ext cx="3824653" cy="4062044"/>
          </a:xfrm>
          <a:prstGeom prst="rect">
            <a:avLst/>
          </a:prstGeom>
          <a:solidFill>
            <a:schemeClr val="accent4">
              <a:alpha val="17000"/>
            </a:schemeClr>
          </a:solidFill>
          <a:ln w="19050"/>
        </p:spPr>
        <p:style>
          <a:lnRef idx="2">
            <a:schemeClr val="accent4"/>
          </a:lnRef>
          <a:fillRef idx="1">
            <a:schemeClr val="lt1"/>
          </a:fillRef>
          <a:effectRef idx="0">
            <a:schemeClr val="accent4"/>
          </a:effectRef>
          <a:fontRef idx="minor">
            <a:schemeClr val="dk1"/>
          </a:fontRef>
        </p:style>
        <p:txBody>
          <a:bodyPr rtlCol="0" anchor="t"/>
          <a:lstStyle/>
          <a:p>
            <a:pPr algn="ctr"/>
            <a:r>
              <a:rPr lang="en-AU" sz="1200" b="1" u="sng">
                <a:solidFill>
                  <a:schemeClr val="tx1"/>
                </a:solidFill>
              </a:rPr>
              <a:t>5MS Industry Go-Live Plan</a:t>
            </a:r>
          </a:p>
          <a:p>
            <a:pPr marL="285750" indent="-285750">
              <a:buFont typeface="Arial" panose="020B0604020202020204" pitchFamily="34" charset="0"/>
              <a:buChar char="•"/>
            </a:pPr>
            <a:r>
              <a:rPr lang="en-AU" sz="1200">
                <a:solidFill>
                  <a:schemeClr val="tx1"/>
                </a:solidFill>
              </a:rPr>
              <a:t>Frequent comms worked well and were clear and well structured</a:t>
            </a:r>
          </a:p>
          <a:p>
            <a:pPr marL="742950" lvl="1" indent="-285750">
              <a:buFont typeface="Arial" panose="020B0604020202020204" pitchFamily="34" charset="0"/>
              <a:buChar char="•"/>
            </a:pPr>
            <a:r>
              <a:rPr lang="en-AU" sz="1200">
                <a:solidFill>
                  <a:schemeClr val="tx1"/>
                </a:solidFill>
              </a:rPr>
              <a:t>Comms scheduled will be included in the Go-Live Plan </a:t>
            </a:r>
          </a:p>
          <a:p>
            <a:pPr marL="285750" indent="-285750">
              <a:buFont typeface="Arial" panose="020B0604020202020204" pitchFamily="34" charset="0"/>
              <a:buChar char="•"/>
            </a:pPr>
            <a:r>
              <a:rPr lang="en-AU" sz="1200">
                <a:solidFill>
                  <a:schemeClr val="tx1"/>
                </a:solidFill>
              </a:rPr>
              <a:t>Preparation briefing sessions worked well – AEMO will schedule same in advance of 1 Oct</a:t>
            </a:r>
          </a:p>
          <a:p>
            <a:pPr marL="285750" indent="-285750">
              <a:buFont typeface="Arial" panose="020B0604020202020204" pitchFamily="34" charset="0"/>
              <a:buChar char="•"/>
            </a:pPr>
            <a:r>
              <a:rPr lang="en-AU" sz="1200">
                <a:solidFill>
                  <a:schemeClr val="tx1"/>
                </a:solidFill>
              </a:rPr>
              <a:t>Delay in scheduled comms can cause confusion</a:t>
            </a:r>
          </a:p>
          <a:p>
            <a:pPr marL="742950" lvl="1" indent="-285750">
              <a:buFont typeface="Arial" panose="020B0604020202020204" pitchFamily="34" charset="0"/>
              <a:buChar char="•"/>
            </a:pPr>
            <a:r>
              <a:rPr lang="en-AU" sz="1200">
                <a:solidFill>
                  <a:schemeClr val="tx1"/>
                </a:solidFill>
              </a:rPr>
              <a:t>AEMO will avoid delays by issuing a status at scheduled time</a:t>
            </a:r>
          </a:p>
          <a:p>
            <a:pPr marL="285750" indent="-285750">
              <a:buFont typeface="Arial" panose="020B0604020202020204" pitchFamily="34" charset="0"/>
              <a:buChar char="•"/>
            </a:pPr>
            <a:r>
              <a:rPr lang="en-AU" sz="1200">
                <a:solidFill>
                  <a:schemeClr val="tx1"/>
                </a:solidFill>
              </a:rPr>
              <a:t>Greater transparency on go/no-go decision making</a:t>
            </a:r>
          </a:p>
          <a:p>
            <a:pPr marL="742950" lvl="1" indent="-285750">
              <a:buFont typeface="Arial" panose="020B0604020202020204" pitchFamily="34" charset="0"/>
              <a:buChar char="•"/>
            </a:pPr>
            <a:r>
              <a:rPr lang="en-AU" sz="1200">
                <a:solidFill>
                  <a:schemeClr val="tx1"/>
                </a:solidFill>
              </a:rPr>
              <a:t>AEMO has provided PCF the approach to the go/no-go assessment including the criteria</a:t>
            </a:r>
          </a:p>
          <a:p>
            <a:pPr marL="285750" indent="-285750">
              <a:buFont typeface="Arial" panose="020B0604020202020204" pitchFamily="34" charset="0"/>
              <a:buChar char="•"/>
            </a:pPr>
            <a:r>
              <a:rPr lang="en-AU" sz="1200">
                <a:solidFill>
                  <a:schemeClr val="tx1"/>
                </a:solidFill>
              </a:rPr>
              <a:t>Two-way comms and transparency over industry facing incidents</a:t>
            </a:r>
          </a:p>
          <a:p>
            <a:pPr marL="742950" lvl="1" indent="-285750">
              <a:buFont typeface="Arial" panose="020B0604020202020204" pitchFamily="34" charset="0"/>
              <a:buChar char="•"/>
            </a:pPr>
            <a:r>
              <a:rPr lang="en-AU" sz="1200">
                <a:solidFill>
                  <a:schemeClr val="tx1"/>
                </a:solidFill>
              </a:rPr>
              <a:t>AEMO will establish a Support Room for 1 Oct and will continue Q&amp;A sessions during October </a:t>
            </a:r>
          </a:p>
          <a:p>
            <a:pPr marL="285750" indent="-285750">
              <a:buFont typeface="Arial" panose="020B0604020202020204" pitchFamily="34" charset="0"/>
              <a:buChar char="•"/>
            </a:pPr>
            <a:r>
              <a:rPr lang="en-AU" sz="1200">
                <a:solidFill>
                  <a:schemeClr val="tx1"/>
                </a:solidFill>
              </a:rPr>
              <a:t>Online Issues Log could provide greater flexibility and reduces risk of working from old version</a:t>
            </a:r>
          </a:p>
        </p:txBody>
      </p:sp>
      <p:sp>
        <p:nvSpPr>
          <p:cNvPr id="6" name="Rectangle 5">
            <a:extLst>
              <a:ext uri="{FF2B5EF4-FFF2-40B4-BE49-F238E27FC236}">
                <a16:creationId xmlns:a16="http://schemas.microsoft.com/office/drawing/2014/main" id="{54395312-9C31-470C-B3BF-1448E235EDA8}"/>
              </a:ext>
            </a:extLst>
          </p:cNvPr>
          <p:cNvSpPr/>
          <p:nvPr/>
        </p:nvSpPr>
        <p:spPr>
          <a:xfrm>
            <a:off x="8105255" y="2584938"/>
            <a:ext cx="3824653" cy="4062043"/>
          </a:xfrm>
          <a:prstGeom prst="rect">
            <a:avLst/>
          </a:prstGeom>
          <a:solidFill>
            <a:schemeClr val="accent6">
              <a:alpha val="24000"/>
            </a:schemeClr>
          </a:solidFill>
          <a:ln w="28575">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1200" b="1" u="sng">
                <a:solidFill>
                  <a:schemeClr val="tx1"/>
                </a:solidFill>
              </a:rPr>
              <a:t>AEMO Lessons Learned Log</a:t>
            </a:r>
          </a:p>
          <a:p>
            <a:pPr marL="285750" indent="-285750">
              <a:buFont typeface="Arial" panose="020B0604020202020204" pitchFamily="34" charset="0"/>
              <a:buChar char="•"/>
            </a:pPr>
            <a:r>
              <a:rPr lang="en-AU" sz="1200">
                <a:solidFill>
                  <a:schemeClr val="tx1"/>
                </a:solidFill>
              </a:rPr>
              <a:t>AEMO should consider maintaining an environment for the purposes of participant testing of defect fixes</a:t>
            </a:r>
          </a:p>
          <a:p>
            <a:pPr marL="285750" indent="-285750">
              <a:buFont typeface="Arial" panose="020B0604020202020204" pitchFamily="34" charset="0"/>
              <a:buChar char="•"/>
            </a:pPr>
            <a:r>
              <a:rPr lang="en-AU" sz="1200">
                <a:solidFill>
                  <a:schemeClr val="tx1"/>
                </a:solidFill>
              </a:rPr>
              <a:t>System changes communicated through slide packs have resulted in discrepancy from consulted procedures.</a:t>
            </a:r>
          </a:p>
          <a:p>
            <a:pPr marL="285750" indent="-285750">
              <a:buFont typeface="Arial" panose="020B0604020202020204" pitchFamily="34" charset="0"/>
              <a:buChar char="•"/>
            </a:pPr>
            <a:r>
              <a:rPr lang="en-AU" sz="1200">
                <a:solidFill>
                  <a:schemeClr val="tx1"/>
                </a:solidFill>
              </a:rPr>
              <a:t>Failure to deliver projects to a schedule, impacting our resourcing and costs.</a:t>
            </a:r>
          </a:p>
          <a:p>
            <a:pPr marL="285750" indent="-285750">
              <a:buFont typeface="Arial" panose="020B0604020202020204" pitchFamily="34" charset="0"/>
              <a:buChar char="•"/>
            </a:pPr>
            <a:r>
              <a:rPr lang="en-AU" sz="1200">
                <a:solidFill>
                  <a:schemeClr val="tx1"/>
                </a:solidFill>
              </a:rPr>
              <a:t>Not enough time between first clean run of settlements left limited time for participant testing prior to Retail Go-Live</a:t>
            </a:r>
          </a:p>
          <a:p>
            <a:pPr marL="285750" indent="-285750">
              <a:buFont typeface="Arial" panose="020B0604020202020204" pitchFamily="34" charset="0"/>
              <a:buChar char="•"/>
            </a:pPr>
            <a:r>
              <a:rPr lang="en-AU" sz="1200">
                <a:solidFill>
                  <a:schemeClr val="tx1"/>
                </a:solidFill>
              </a:rPr>
              <a:t>Lack of performance testing prior to Go-Live</a:t>
            </a:r>
          </a:p>
          <a:p>
            <a:pPr marL="742950" lvl="1" indent="-285750">
              <a:buFont typeface="Arial" panose="020B0604020202020204" pitchFamily="34" charset="0"/>
              <a:buChar char="•"/>
            </a:pPr>
            <a:r>
              <a:rPr lang="en-AU" sz="1200">
                <a:solidFill>
                  <a:schemeClr val="tx1"/>
                </a:solidFill>
              </a:rPr>
              <a:t>AEMO’s approach to performance testing targeted the solution areas identified most at risk for performance challenges, that is metering data ingestion and profiling allocation/preparation. </a:t>
            </a:r>
          </a:p>
          <a:p>
            <a:pPr marL="285750" indent="-285750">
              <a:buFont typeface="Arial" panose="020B0604020202020204" pitchFamily="34" charset="0"/>
              <a:buChar char="•"/>
            </a:pPr>
            <a:endParaRPr lang="en-AU" sz="1200">
              <a:solidFill>
                <a:schemeClr val="tx1"/>
              </a:solidFill>
            </a:endParaRPr>
          </a:p>
        </p:txBody>
      </p:sp>
      <p:sp>
        <p:nvSpPr>
          <p:cNvPr id="7" name="TextBox 6">
            <a:extLst>
              <a:ext uri="{FF2B5EF4-FFF2-40B4-BE49-F238E27FC236}">
                <a16:creationId xmlns:a16="http://schemas.microsoft.com/office/drawing/2014/main" id="{C7397F12-56F2-48D6-A819-F8B6EF9A4368}"/>
              </a:ext>
            </a:extLst>
          </p:cNvPr>
          <p:cNvSpPr txBox="1"/>
          <p:nvPr/>
        </p:nvSpPr>
        <p:spPr>
          <a:xfrm>
            <a:off x="140677" y="1325564"/>
            <a:ext cx="11078308" cy="1220847"/>
          </a:xfrm>
          <a:prstGeom prst="rect">
            <a:avLst/>
          </a:prstGeom>
          <a:noFill/>
        </p:spPr>
        <p:txBody>
          <a:bodyPr wrap="square" rtlCol="0">
            <a:spAutoFit/>
          </a:bodyPr>
          <a:lstStyle/>
          <a:p>
            <a:pPr marL="285750" indent="-285750">
              <a:spcBef>
                <a:spcPts val="200"/>
              </a:spcBef>
              <a:buFont typeface="Arial" panose="020B0604020202020204" pitchFamily="34" charset="0"/>
              <a:buChar char="•"/>
            </a:pPr>
            <a:r>
              <a:rPr lang="en-AU" sz="1400"/>
              <a:t>AEMO requested feedback through the RWG PIR and the Retail Q&amp;A sessions. </a:t>
            </a:r>
          </a:p>
          <a:p>
            <a:pPr marL="285750" indent="-285750">
              <a:spcBef>
                <a:spcPts val="200"/>
              </a:spcBef>
              <a:buFont typeface="Arial" panose="020B0604020202020204" pitchFamily="34" charset="0"/>
              <a:buChar char="•"/>
            </a:pPr>
            <a:r>
              <a:rPr lang="en-AU" sz="1400"/>
              <a:t>Responses were received from Red Energy, PlusES, AGL, Origin and Intellihub.</a:t>
            </a:r>
          </a:p>
          <a:p>
            <a:pPr marL="285750" indent="-285750">
              <a:spcBef>
                <a:spcPts val="200"/>
              </a:spcBef>
              <a:buFont typeface="Arial" panose="020B0604020202020204" pitchFamily="34" charset="0"/>
              <a:buChar char="•"/>
            </a:pPr>
            <a:r>
              <a:rPr lang="en-AU" sz="1400"/>
              <a:t>AEMO has reviewed feedback and identified three ways in which feedback can be taken into account: immediately though the Retail Support Process, putting in place processes for Rule Commencement and post commencement support, sharing the feedback with other AEMO programs through the Lesson Learned Log </a:t>
            </a:r>
          </a:p>
        </p:txBody>
      </p:sp>
    </p:spTree>
    <p:extLst>
      <p:ext uri="{BB962C8B-B14F-4D97-AF65-F5344CB8AC3E}">
        <p14:creationId xmlns:p14="http://schemas.microsoft.com/office/powerpoint/2010/main" val="3710283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88995-07E3-4279-AAF9-B4DC89EDCAE8}"/>
              </a:ext>
            </a:extLst>
          </p:cNvPr>
          <p:cNvSpPr>
            <a:spLocks noGrp="1"/>
          </p:cNvSpPr>
          <p:nvPr>
            <p:ph type="title"/>
          </p:nvPr>
        </p:nvSpPr>
        <p:spPr>
          <a:xfrm>
            <a:off x="235527" y="136525"/>
            <a:ext cx="11791631" cy="1189039"/>
          </a:xfrm>
        </p:spPr>
        <p:txBody>
          <a:bodyPr>
            <a:normAutofit fontScale="90000"/>
          </a:bodyPr>
          <a:lstStyle/>
          <a:p>
            <a:r>
              <a:rPr lang="en-AU"/>
              <a:t>Overview of Support Arrangements for 5MS Commencement</a:t>
            </a:r>
          </a:p>
        </p:txBody>
      </p:sp>
      <p:sp>
        <p:nvSpPr>
          <p:cNvPr id="3" name="Slide Number Placeholder 2">
            <a:extLst>
              <a:ext uri="{FF2B5EF4-FFF2-40B4-BE49-F238E27FC236}">
                <a16:creationId xmlns:a16="http://schemas.microsoft.com/office/drawing/2014/main" id="{4C8D4A90-FA83-4727-9910-9AC82ABFC6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
        <p:nvSpPr>
          <p:cNvPr id="7" name="Rectangle 6">
            <a:extLst>
              <a:ext uri="{FF2B5EF4-FFF2-40B4-BE49-F238E27FC236}">
                <a16:creationId xmlns:a16="http://schemas.microsoft.com/office/drawing/2014/main" id="{DC426BA1-C223-46B7-8E7B-B3C2841E9D48}"/>
              </a:ext>
            </a:extLst>
          </p:cNvPr>
          <p:cNvSpPr/>
          <p:nvPr/>
        </p:nvSpPr>
        <p:spPr>
          <a:xfrm>
            <a:off x="1037493" y="1624394"/>
            <a:ext cx="4870860" cy="857908"/>
          </a:xfrm>
          <a:prstGeom prst="rect">
            <a:avLst/>
          </a:prstGeom>
          <a:solidFill>
            <a:schemeClr val="bg1"/>
          </a:solidFill>
          <a:ln w="28575">
            <a:solidFill>
              <a:schemeClr val="accent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300" b="1" i="0" u="sng" strike="noStrike" kern="1200" cap="none" spc="0" normalizeH="0" baseline="0" noProof="0">
                <a:ln>
                  <a:noFill/>
                </a:ln>
                <a:solidFill>
                  <a:srgbClr val="222324"/>
                </a:solidFill>
                <a:effectLst/>
                <a:uLnTx/>
                <a:uFillTx/>
                <a:latin typeface="Tw Cen MT" panose="020B0602020104020603"/>
                <a:ea typeface="+mn-ea"/>
                <a:cs typeface="+mn-cs"/>
              </a:rPr>
              <a:t>Pre- 1 October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300" b="0" i="0" u="none" strike="noStrike" kern="1200" cap="none" spc="0" normalizeH="0" baseline="0" noProof="0">
                <a:ln>
                  <a:noFill/>
                </a:ln>
                <a:solidFill>
                  <a:srgbClr val="222324"/>
                </a:solidFill>
                <a:effectLst/>
                <a:uLnTx/>
                <a:uFillTx/>
                <a:latin typeface="Tw Cen MT" panose="020B0602020104020603"/>
                <a:ea typeface="+mn-ea"/>
                <a:cs typeface="+mn-cs"/>
              </a:rPr>
              <a:t>Go-Live Plan walkthrough with RWG 7 September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300">
                <a:solidFill>
                  <a:srgbClr val="222324"/>
                </a:solidFill>
                <a:latin typeface="Tw Cen MT" panose="020B0602020104020603"/>
              </a:rPr>
              <a:t>Q&amp;A sessions – dates TBD – approx. 17- Sep, 24-Sep, 29-Sep</a:t>
            </a:r>
            <a:endParaRPr kumimoji="0" lang="en-AU" sz="1300" b="0" i="0" u="none" strike="noStrike" kern="1200" cap="none" spc="0" normalizeH="0" baseline="0" noProof="0">
              <a:ln>
                <a:noFill/>
              </a:ln>
              <a:solidFill>
                <a:srgbClr val="222324"/>
              </a:solidFill>
              <a:effectLst/>
              <a:uLnTx/>
              <a:uFillTx/>
              <a:latin typeface="Tw Cen MT" panose="020B0602020104020603"/>
              <a:ea typeface="+mn-ea"/>
              <a:cs typeface="+mn-cs"/>
            </a:endParaRPr>
          </a:p>
        </p:txBody>
      </p:sp>
      <p:sp>
        <p:nvSpPr>
          <p:cNvPr id="8" name="Rectangle 7">
            <a:extLst>
              <a:ext uri="{FF2B5EF4-FFF2-40B4-BE49-F238E27FC236}">
                <a16:creationId xmlns:a16="http://schemas.microsoft.com/office/drawing/2014/main" id="{9AEF5D5B-E285-489C-8882-4DE5B8405456}"/>
              </a:ext>
            </a:extLst>
          </p:cNvPr>
          <p:cNvSpPr/>
          <p:nvPr/>
        </p:nvSpPr>
        <p:spPr>
          <a:xfrm>
            <a:off x="6225780" y="2685485"/>
            <a:ext cx="4870859" cy="707061"/>
          </a:xfrm>
          <a:prstGeom prst="rect">
            <a:avLst/>
          </a:prstGeom>
          <a:ln w="19050"/>
        </p:spPr>
        <p:style>
          <a:lnRef idx="2">
            <a:schemeClr val="accent4"/>
          </a:lnRef>
          <a:fillRef idx="1">
            <a:schemeClr val="lt1"/>
          </a:fillRef>
          <a:effectRef idx="0">
            <a:schemeClr val="accent4"/>
          </a:effectRef>
          <a:fontRef idx="minor">
            <a:schemeClr val="dk1"/>
          </a:fontRef>
        </p:style>
        <p:txBody>
          <a:bodyPr rtlCol="0" anchor="t"/>
          <a:lstStyle/>
          <a:p>
            <a:pPr marR="0" lvl="0" algn="ctr" defTabSz="914400" rtl="0" eaLnBrk="1" fontAlgn="auto" latinLnBrk="0" hangingPunct="1">
              <a:lnSpc>
                <a:spcPct val="100000"/>
              </a:lnSpc>
              <a:spcBef>
                <a:spcPts val="0"/>
              </a:spcBef>
              <a:spcAft>
                <a:spcPts val="0"/>
              </a:spcAft>
              <a:buClrTx/>
              <a:buSzTx/>
              <a:tabLst/>
              <a:defRPr/>
            </a:pPr>
            <a:r>
              <a:rPr kumimoji="0" lang="en-AU" sz="1300" b="1" i="0" u="sng" strike="noStrike" kern="1200" cap="none" spc="0" normalizeH="0" baseline="0" noProof="0">
                <a:ln>
                  <a:noFill/>
                </a:ln>
                <a:solidFill>
                  <a:srgbClr val="222324"/>
                </a:solidFill>
                <a:effectLst/>
                <a:uLnTx/>
                <a:uFillTx/>
                <a:latin typeface="Tw Cen MT" panose="020B0602020104020603"/>
                <a:ea typeface="+mn-ea"/>
                <a:cs typeface="+mn-cs"/>
              </a:rPr>
              <a:t>5MS Commencement Weekend</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300">
                <a:solidFill>
                  <a:srgbClr val="222324"/>
                </a:solidFill>
                <a:latin typeface="Tw Cen MT" panose="020B0602020104020603"/>
              </a:rPr>
              <a:t>Increased Support Hub staffing over weekend</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300">
                <a:solidFill>
                  <a:srgbClr val="222324"/>
                </a:solidFill>
                <a:latin typeface="Tw Cen MT" panose="020B0602020104020603"/>
              </a:rPr>
              <a:t>SMEs will be available over the weekend</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AU" sz="1300" i="0" strike="noStrike" kern="1200" cap="none" spc="0" normalizeH="0" baseline="0" noProof="0">
              <a:ln>
                <a:noFill/>
              </a:ln>
              <a:solidFill>
                <a:srgbClr val="222324"/>
              </a:solidFill>
              <a:effectLst/>
              <a:uLnTx/>
              <a:uFillTx/>
              <a:latin typeface="Tw Cen MT" panose="020B0602020104020603"/>
              <a:ea typeface="+mn-ea"/>
              <a:cs typeface="+mn-cs"/>
            </a:endParaRPr>
          </a:p>
        </p:txBody>
      </p:sp>
      <p:sp>
        <p:nvSpPr>
          <p:cNvPr id="9" name="Rectangle 8">
            <a:extLst>
              <a:ext uri="{FF2B5EF4-FFF2-40B4-BE49-F238E27FC236}">
                <a16:creationId xmlns:a16="http://schemas.microsoft.com/office/drawing/2014/main" id="{74EA7A86-F18F-4756-A550-2755EF1B9611}"/>
              </a:ext>
            </a:extLst>
          </p:cNvPr>
          <p:cNvSpPr/>
          <p:nvPr/>
        </p:nvSpPr>
        <p:spPr>
          <a:xfrm>
            <a:off x="6225779" y="3570791"/>
            <a:ext cx="4870859" cy="2415804"/>
          </a:xfrm>
          <a:prstGeom prst="rect">
            <a:avLst/>
          </a:prstGeom>
          <a:solidFill>
            <a:schemeClr val="bg1"/>
          </a:solidFill>
          <a:ln w="28575">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300" b="0" i="0" u="none" strike="noStrike" kern="1200" cap="none" spc="0" normalizeH="0" baseline="0" noProof="0">
                <a:ln>
                  <a:noFill/>
                </a:ln>
                <a:solidFill>
                  <a:srgbClr val="222324"/>
                </a:solidFill>
                <a:effectLst/>
                <a:uLnTx/>
                <a:uFillTx/>
                <a:latin typeface="Tw Cen MT" panose="020B0602020104020603"/>
                <a:ea typeface="+mn-ea"/>
                <a:cs typeface="+mn-cs"/>
              </a:rPr>
              <a:t> </a:t>
            </a:r>
            <a:r>
              <a:rPr kumimoji="0" lang="en-AU" sz="1300" b="1" i="0" u="sng" strike="noStrike" kern="1200" cap="none" spc="0" normalizeH="0" baseline="0" noProof="0">
                <a:ln>
                  <a:noFill/>
                </a:ln>
                <a:solidFill>
                  <a:srgbClr val="222324"/>
                </a:solidFill>
                <a:effectLst/>
                <a:uLnTx/>
                <a:uFillTx/>
                <a:latin typeface="Tw Cen MT" panose="020B0602020104020603"/>
                <a:ea typeface="+mn-ea"/>
                <a:cs typeface="+mn-cs"/>
              </a:rPr>
              <a:t>Support post 1 October</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300">
                <a:solidFill>
                  <a:srgbClr val="222324"/>
                </a:solidFill>
                <a:latin typeface="Tw Cen MT" panose="020B0602020104020603"/>
              </a:rPr>
              <a:t>Daily Q&amp;A Sessions</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300" i="0" strike="noStrike" kern="1200" cap="none" spc="0" normalizeH="0" baseline="0" noProof="0">
                <a:ln>
                  <a:noFill/>
                </a:ln>
                <a:solidFill>
                  <a:srgbClr val="222324"/>
                </a:solidFill>
                <a:effectLst/>
                <a:uLnTx/>
                <a:uFillTx/>
                <a:latin typeface="Tw Cen MT" panose="020B0602020104020603"/>
                <a:ea typeface="+mn-ea"/>
                <a:cs typeface="+mn-cs"/>
              </a:rPr>
              <a:t>Daily publication of Issues Log (medium under investigation)</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300">
                <a:solidFill>
                  <a:srgbClr val="222324"/>
                </a:solidFill>
                <a:latin typeface="Tw Cen MT" panose="020B0602020104020603"/>
              </a:rPr>
              <a:t>Extended Q&amp;A session for preliminary and final settlements invoice days</a:t>
            </a:r>
            <a:endParaRPr kumimoji="0" lang="en-AU" sz="1300" i="0" strike="noStrike" kern="1200" cap="none" spc="0" normalizeH="0" baseline="0" noProof="0">
              <a:ln>
                <a:noFill/>
              </a:ln>
              <a:solidFill>
                <a:srgbClr val="222324"/>
              </a:solidFill>
              <a:effectLst/>
              <a:uLnTx/>
              <a:uFillTx/>
              <a:latin typeface="Tw Cen MT" panose="020B0602020104020603"/>
              <a:ea typeface="+mn-ea"/>
              <a:cs typeface="+mn-cs"/>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300">
                <a:solidFill>
                  <a:srgbClr val="222324"/>
                </a:solidFill>
                <a:latin typeface="Tw Cen MT" panose="020B0602020104020603"/>
              </a:rPr>
              <a:t>AEMO will assume that the consent provided to include incident numbers is still in place – please contact 5MS mailbox if you no longer wish to have your organisation’s incident numbers included</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300" i="0" strike="noStrike" kern="1200" cap="none" spc="0" normalizeH="0" baseline="0" noProof="0">
                <a:ln>
                  <a:noFill/>
                </a:ln>
                <a:solidFill>
                  <a:srgbClr val="222324"/>
                </a:solidFill>
                <a:effectLst/>
                <a:uLnTx/>
                <a:uFillTx/>
                <a:latin typeface="Tw Cen MT" panose="020B0602020104020603"/>
                <a:ea typeface="+mn-ea"/>
                <a:cs typeface="+mn-cs"/>
              </a:rPr>
              <a:t>If you have not already provided consent to include incident numbers, please contact the 5MS mailbox</a:t>
            </a:r>
          </a:p>
        </p:txBody>
      </p:sp>
      <p:sp>
        <p:nvSpPr>
          <p:cNvPr id="10" name="Rectangle 9">
            <a:extLst>
              <a:ext uri="{FF2B5EF4-FFF2-40B4-BE49-F238E27FC236}">
                <a16:creationId xmlns:a16="http://schemas.microsoft.com/office/drawing/2014/main" id="{A27E1B57-ACD6-4DAA-8C5D-76B4AFB1CF8A}"/>
              </a:ext>
            </a:extLst>
          </p:cNvPr>
          <p:cNvSpPr/>
          <p:nvPr/>
        </p:nvSpPr>
        <p:spPr>
          <a:xfrm>
            <a:off x="1037492" y="2685485"/>
            <a:ext cx="4928651" cy="3995871"/>
          </a:xfrm>
          <a:prstGeom prst="rect">
            <a:avLst/>
          </a:prstGeom>
          <a:ln w="19050"/>
        </p:spPr>
        <p:style>
          <a:lnRef idx="2">
            <a:schemeClr val="accent4"/>
          </a:lnRef>
          <a:fillRef idx="1">
            <a:schemeClr val="lt1"/>
          </a:fillRef>
          <a:effectRef idx="0">
            <a:schemeClr val="accent4"/>
          </a:effectRef>
          <a:fontRef idx="minor">
            <a:schemeClr val="dk1"/>
          </a:fontRef>
        </p:style>
        <p:txBody>
          <a:bodyPr rtlCol="0" anchor="t"/>
          <a:lstStyle/>
          <a:p>
            <a:pPr marR="0" lvl="0" algn="ctr" defTabSz="914400" rtl="0" eaLnBrk="1" fontAlgn="auto" latinLnBrk="0" hangingPunct="1">
              <a:lnSpc>
                <a:spcPct val="100000"/>
              </a:lnSpc>
              <a:spcBef>
                <a:spcPts val="0"/>
              </a:spcBef>
              <a:spcAft>
                <a:spcPts val="0"/>
              </a:spcAft>
              <a:buClrTx/>
              <a:buSzTx/>
              <a:tabLst/>
              <a:defRPr/>
            </a:pPr>
            <a:r>
              <a:rPr kumimoji="0" lang="en-AU" sz="1300" b="1" i="0" u="sng" strike="noStrike" kern="1200" cap="none" spc="0" normalizeH="0" baseline="0" noProof="0">
                <a:ln>
                  <a:noFill/>
                </a:ln>
                <a:solidFill>
                  <a:srgbClr val="222324"/>
                </a:solidFill>
                <a:effectLst/>
                <a:uLnTx/>
                <a:uFillTx/>
                <a:latin typeface="Tw Cen MT" panose="020B0602020104020603"/>
                <a:ea typeface="+mn-ea"/>
                <a:cs typeface="+mn-cs"/>
              </a:rPr>
              <a:t>5MS Cutover Support</a:t>
            </a:r>
          </a:p>
          <a:p>
            <a:pPr marL="171450" lvl="0" indent="-171450">
              <a:buFont typeface="Arial" panose="020B0604020202020204" pitchFamily="34" charset="0"/>
              <a:buChar char="•"/>
              <a:defRPr/>
            </a:pPr>
            <a:r>
              <a:rPr lang="en-AU" sz="1300">
                <a:solidFill>
                  <a:srgbClr val="222324"/>
                </a:solidFill>
              </a:rPr>
              <a:t>It is expected that the Retail cutover will take approximately 3 hours and will commence at 17:00 on Thursday 30 September – final times TBD</a:t>
            </a:r>
          </a:p>
          <a:p>
            <a:pPr marL="171450" lvl="0" indent="-171450">
              <a:buFont typeface="Arial" panose="020B0604020202020204" pitchFamily="34" charset="0"/>
              <a:buChar char="•"/>
              <a:defRPr/>
            </a:pPr>
            <a:r>
              <a:rPr lang="en-AU" sz="1300">
                <a:solidFill>
                  <a:srgbClr val="222324"/>
                </a:solidFill>
              </a:rPr>
              <a:t>AEMO will send a commencement email, a mid-point update email (time to be included in go-live plan) and a completion email</a:t>
            </a:r>
          </a:p>
          <a:p>
            <a:pPr marL="171450" lvl="0" indent="-171450">
              <a:buFont typeface="Arial" panose="020B0604020202020204" pitchFamily="34" charset="0"/>
              <a:buChar char="•"/>
              <a:defRPr/>
            </a:pPr>
            <a:r>
              <a:rPr lang="en-AU" sz="1300">
                <a:solidFill>
                  <a:srgbClr val="222324"/>
                </a:solidFill>
              </a:rPr>
              <a:t>A ‘support-room” will be available from outage finish until 03:00 on 1 October. </a:t>
            </a:r>
          </a:p>
          <a:p>
            <a:pPr marL="628650" lvl="1" indent="-171450">
              <a:buFont typeface="Arial" panose="020B0604020202020204" pitchFamily="34" charset="0"/>
              <a:buChar char="•"/>
            </a:pPr>
            <a:r>
              <a:rPr lang="en-AU" sz="1300">
                <a:solidFill>
                  <a:srgbClr val="222324"/>
                </a:solidFill>
              </a:rPr>
              <a:t>This will be in place to cover post cutover issues and queries/issues with 5-min bidding from 00:01</a:t>
            </a:r>
          </a:p>
          <a:p>
            <a:pPr marL="628650" lvl="1" indent="-171450">
              <a:buFont typeface="Arial" panose="020B0604020202020204" pitchFamily="34" charset="0"/>
              <a:buChar char="•"/>
            </a:pPr>
            <a:r>
              <a:rPr lang="en-AU" sz="1300">
                <a:solidFill>
                  <a:srgbClr val="222324"/>
                </a:solidFill>
              </a:rPr>
              <a:t>Can be used to check if an issue has already been identified</a:t>
            </a:r>
          </a:p>
          <a:p>
            <a:pPr marL="628650" lvl="1" indent="-171450">
              <a:buFont typeface="Arial" panose="020B0604020202020204" pitchFamily="34" charset="0"/>
              <a:buChar char="•"/>
            </a:pPr>
            <a:r>
              <a:rPr lang="en-AU" sz="1300">
                <a:solidFill>
                  <a:srgbClr val="222324"/>
                </a:solidFill>
              </a:rPr>
              <a:t>All issues should still be logged with Support Hub</a:t>
            </a:r>
          </a:p>
          <a:p>
            <a:pPr marL="628650" lvl="1" indent="-171450">
              <a:buFont typeface="Arial" panose="020B0604020202020204" pitchFamily="34" charset="0"/>
              <a:buChar char="•"/>
            </a:pPr>
            <a:r>
              <a:rPr lang="en-AU" sz="1300">
                <a:solidFill>
                  <a:srgbClr val="222324"/>
                </a:solidFill>
              </a:rPr>
              <a:t>Once the issue has been logged, the ‘support-room’ can be used to receive updates on progress</a:t>
            </a:r>
          </a:p>
          <a:p>
            <a:pPr marL="628650" lvl="1" indent="-171450">
              <a:buFont typeface="Arial" panose="020B0604020202020204" pitchFamily="34" charset="0"/>
              <a:buChar char="•"/>
            </a:pPr>
            <a:r>
              <a:rPr lang="en-AU" sz="1300">
                <a:solidFill>
                  <a:srgbClr val="222324"/>
                </a:solidFill>
              </a:rPr>
              <a:t>Note: Issues will be prioritised during this time.</a:t>
            </a:r>
          </a:p>
          <a:p>
            <a:pPr marL="628650" lvl="1" indent="-171450">
              <a:buFont typeface="Arial" panose="020B0604020202020204" pitchFamily="34" charset="0"/>
              <a:buChar char="•"/>
            </a:pPr>
            <a:r>
              <a:rPr lang="en-AU" sz="1300">
                <a:solidFill>
                  <a:srgbClr val="222324"/>
                </a:solidFill>
              </a:rPr>
              <a:t>Updates on key issues (high impact) will be displayed on a slide in the ‘support-room’</a:t>
            </a:r>
          </a:p>
          <a:p>
            <a:pPr marL="628650" lvl="1" indent="-171450">
              <a:buFont typeface="Arial" panose="020B0604020202020204" pitchFamily="34" charset="0"/>
              <a:buChar char="•"/>
            </a:pPr>
            <a:r>
              <a:rPr lang="en-AU" sz="1300">
                <a:solidFill>
                  <a:srgbClr val="222324"/>
                </a:solidFill>
              </a:rPr>
              <a:t>Participants may use the chat function or speak</a:t>
            </a:r>
          </a:p>
        </p:txBody>
      </p:sp>
      <p:sp>
        <p:nvSpPr>
          <p:cNvPr id="11" name="Rectangle 10">
            <a:extLst>
              <a:ext uri="{FF2B5EF4-FFF2-40B4-BE49-F238E27FC236}">
                <a16:creationId xmlns:a16="http://schemas.microsoft.com/office/drawing/2014/main" id="{C34F421E-BB9F-48B9-9F9A-AE6F5B7ABC6C}"/>
              </a:ext>
            </a:extLst>
          </p:cNvPr>
          <p:cNvSpPr/>
          <p:nvPr/>
        </p:nvSpPr>
        <p:spPr>
          <a:xfrm>
            <a:off x="6225780" y="1624394"/>
            <a:ext cx="4870859" cy="857908"/>
          </a:xfrm>
          <a:prstGeom prst="rect">
            <a:avLst/>
          </a:prstGeom>
          <a:solidFill>
            <a:schemeClr val="bg1"/>
          </a:solidFill>
          <a:ln w="28575">
            <a:solidFill>
              <a:schemeClr val="accent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300" b="1" i="0" u="sng" strike="noStrike" kern="1200" cap="none" spc="0" normalizeH="0" baseline="0" noProof="0">
                <a:ln>
                  <a:noFill/>
                </a:ln>
                <a:solidFill>
                  <a:srgbClr val="222324"/>
                </a:solidFill>
                <a:effectLst/>
                <a:uLnTx/>
                <a:uFillTx/>
                <a:latin typeface="Tw Cen MT" panose="020B0602020104020603"/>
                <a:ea typeface="+mn-ea"/>
                <a:cs typeface="+mn-cs"/>
              </a:rPr>
              <a:t>1 October</a:t>
            </a:r>
          </a:p>
          <a:p>
            <a:pPr marL="171450" indent="-171450">
              <a:buFont typeface="Arial" panose="020B0604020202020204" pitchFamily="34" charset="0"/>
              <a:buChar char="•"/>
              <a:defRPr/>
            </a:pPr>
            <a:r>
              <a:rPr lang="en-AU" sz="1300">
                <a:solidFill>
                  <a:srgbClr val="222324"/>
                </a:solidFill>
              </a:rPr>
              <a:t>Q&amp;A session on 1 October at 10:00</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300" i="0" strike="noStrike" kern="1200" cap="none" spc="0" normalizeH="0" baseline="0" noProof="0">
                <a:ln>
                  <a:noFill/>
                </a:ln>
                <a:solidFill>
                  <a:srgbClr val="222324"/>
                </a:solidFill>
                <a:effectLst/>
                <a:uLnTx/>
                <a:uFillTx/>
                <a:latin typeface="Tw Cen MT" panose="020B0602020104020603"/>
                <a:ea typeface="+mn-ea"/>
                <a:cs typeface="+mn-cs"/>
              </a:rPr>
              <a:t>Increased Support staff and SME availability</a:t>
            </a:r>
          </a:p>
        </p:txBody>
      </p:sp>
    </p:spTree>
    <p:extLst>
      <p:ext uri="{BB962C8B-B14F-4D97-AF65-F5344CB8AC3E}">
        <p14:creationId xmlns:p14="http://schemas.microsoft.com/office/powerpoint/2010/main" val="478362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6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1768094"/>
            <a:ext cx="10552011" cy="2387600"/>
          </a:xfrm>
        </p:spPr>
        <p:txBody>
          <a:bodyPr/>
          <a:lstStyle/>
          <a:p>
            <a:r>
              <a:rPr lang="en-AU"/>
              <a:t>5MS Start Notice Status Update  </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838800"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 </a:t>
            </a:r>
          </a:p>
        </p:txBody>
      </p:sp>
    </p:spTree>
    <p:extLst>
      <p:ext uri="{BB962C8B-B14F-4D97-AF65-F5344CB8AC3E}">
        <p14:creationId xmlns:p14="http://schemas.microsoft.com/office/powerpoint/2010/main" val="243192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7D5317F4-A3B1-4F52-B425-63F41CA67F20}"/>
              </a:ext>
            </a:extLst>
          </p:cNvPr>
          <p:cNvCxnSpPr>
            <a:cxnSpLocks/>
          </p:cNvCxnSpPr>
          <p:nvPr/>
        </p:nvCxnSpPr>
        <p:spPr>
          <a:xfrm flipV="1">
            <a:off x="1178121" y="3840243"/>
            <a:ext cx="1583374" cy="7515"/>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A5C7143-DF4E-4AAA-AE61-FCEB1780C90C}"/>
              </a:ext>
            </a:extLst>
          </p:cNvPr>
          <p:cNvCxnSpPr>
            <a:cxnSpLocks/>
            <a:stCxn id="77" idx="6"/>
          </p:cNvCxnSpPr>
          <p:nvPr/>
        </p:nvCxnSpPr>
        <p:spPr>
          <a:xfrm flipV="1">
            <a:off x="7580496" y="3843596"/>
            <a:ext cx="1457996" cy="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B068ED1-7DC1-4942-B205-B332A7E1480D}"/>
              </a:ext>
            </a:extLst>
          </p:cNvPr>
          <p:cNvCxnSpPr>
            <a:cxnSpLocks/>
          </p:cNvCxnSpPr>
          <p:nvPr/>
        </p:nvCxnSpPr>
        <p:spPr>
          <a:xfrm>
            <a:off x="3300546" y="3855671"/>
            <a:ext cx="1649523" cy="0"/>
          </a:xfrm>
          <a:prstGeom prst="straightConnector1">
            <a:avLst/>
          </a:prstGeom>
          <a:ln w="28575">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1383B23-63F7-4FF5-ABEC-7B279F835064}"/>
              </a:ext>
            </a:extLst>
          </p:cNvPr>
          <p:cNvCxnSpPr>
            <a:cxnSpLocks/>
          </p:cNvCxnSpPr>
          <p:nvPr/>
        </p:nvCxnSpPr>
        <p:spPr>
          <a:xfrm>
            <a:off x="5251561" y="3840243"/>
            <a:ext cx="172186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210948" y="90664"/>
            <a:ext cx="9847551" cy="1189039"/>
          </a:xfrm>
        </p:spPr>
        <p:txBody>
          <a:bodyPr>
            <a:normAutofit/>
          </a:bodyPr>
          <a:lstStyle/>
          <a:p>
            <a:r>
              <a:rPr lang="en-AU" sz="4000"/>
              <a:t>5MS start notice process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11682287" y="6433969"/>
            <a:ext cx="432081" cy="365125"/>
          </a:xfrm>
        </p:spPr>
        <p:txBody>
          <a:bodyPr/>
          <a:lstStyle/>
          <a:p>
            <a:fld id="{4EC81F68-4976-451A-B2E9-79BCBD2F70CC}" type="slidenum">
              <a:rPr lang="en-AU" sz="900" smtClean="0"/>
              <a:t>6</a:t>
            </a:fld>
            <a:endParaRPr lang="en-AU" sz="900"/>
          </a:p>
        </p:txBody>
      </p:sp>
      <p:grpSp>
        <p:nvGrpSpPr>
          <p:cNvPr id="12" name="Group 11">
            <a:extLst>
              <a:ext uri="{FF2B5EF4-FFF2-40B4-BE49-F238E27FC236}">
                <a16:creationId xmlns:a16="http://schemas.microsoft.com/office/drawing/2014/main" id="{09584CC1-F257-4B22-B4A7-AEEA9E2AACE7}"/>
              </a:ext>
            </a:extLst>
          </p:cNvPr>
          <p:cNvGrpSpPr/>
          <p:nvPr/>
        </p:nvGrpSpPr>
        <p:grpSpPr>
          <a:xfrm>
            <a:off x="276467" y="1401726"/>
            <a:ext cx="1765654" cy="2048447"/>
            <a:chOff x="7353376" y="1136846"/>
            <a:chExt cx="1765654" cy="2048447"/>
          </a:xfrm>
        </p:grpSpPr>
        <p:sp>
          <p:nvSpPr>
            <p:cNvPr id="103" name="Rectangle 102">
              <a:extLst>
                <a:ext uri="{FF2B5EF4-FFF2-40B4-BE49-F238E27FC236}">
                  <a16:creationId xmlns:a16="http://schemas.microsoft.com/office/drawing/2014/main" id="{6E5E4EB5-18A5-416E-97D6-6BDDDD951D95}"/>
                </a:ext>
              </a:extLst>
            </p:cNvPr>
            <p:cNvSpPr/>
            <p:nvPr/>
          </p:nvSpPr>
          <p:spPr>
            <a:xfrm>
              <a:off x="7353376" y="1136846"/>
              <a:ext cx="1765654" cy="637097"/>
            </a:xfrm>
            <a:prstGeom prst="rect">
              <a:avLst/>
            </a:prstGeom>
          </p:spPr>
          <p:txBody>
            <a:bodyPr wrap="square">
              <a:spAutoFit/>
            </a:bodyPr>
            <a:lstStyle/>
            <a:p>
              <a:pPr algn="ctr">
                <a:lnSpc>
                  <a:spcPct val="95000"/>
                </a:lnSpc>
                <a:spcBef>
                  <a:spcPts val="300"/>
                </a:spcBef>
                <a:spcAft>
                  <a:spcPts val="300"/>
                </a:spcAft>
              </a:pPr>
              <a:r>
                <a:rPr lang="en-US" sz="1100" b="1"/>
                <a:t>13-Aug</a:t>
              </a:r>
            </a:p>
            <a:p>
              <a:pPr marL="92075" indent="-92075">
                <a:lnSpc>
                  <a:spcPct val="95000"/>
                </a:lnSpc>
                <a:spcBef>
                  <a:spcPts val="300"/>
                </a:spcBef>
                <a:spcAft>
                  <a:spcPts val="300"/>
                </a:spcAft>
                <a:buFont typeface="Arial" panose="020B0604020202020204" pitchFamily="34" charset="0"/>
                <a:buChar char="•"/>
              </a:pPr>
              <a:r>
                <a:rPr lang="en-AU" sz="1050" b="1">
                  <a:solidFill>
                    <a:srgbClr val="620918"/>
                  </a:solidFill>
                </a:rPr>
                <a:t>Readiness Questionnaire </a:t>
              </a:r>
              <a:r>
                <a:rPr lang="en-AU" sz="1050"/>
                <a:t>Round 9 Due</a:t>
              </a:r>
              <a:endParaRPr lang="en-US" sz="1050"/>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8053196" y="2105293"/>
              <a:ext cx="0" cy="1080000"/>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15" name="Rectangle 114">
            <a:extLst>
              <a:ext uri="{FF2B5EF4-FFF2-40B4-BE49-F238E27FC236}">
                <a16:creationId xmlns:a16="http://schemas.microsoft.com/office/drawing/2014/main" id="{68FDC2ED-1817-4FA8-B298-C937E2A22FE0}"/>
              </a:ext>
            </a:extLst>
          </p:cNvPr>
          <p:cNvSpPr/>
          <p:nvPr/>
        </p:nvSpPr>
        <p:spPr>
          <a:xfrm>
            <a:off x="2181630" y="1791015"/>
            <a:ext cx="1653183" cy="900246"/>
          </a:xfrm>
          <a:prstGeom prst="rect">
            <a:avLst/>
          </a:prstGeom>
        </p:spPr>
        <p:txBody>
          <a:bodyPr wrap="square">
            <a:spAutoFit/>
          </a:bodyPr>
          <a:lstStyle/>
          <a:p>
            <a:pPr algn="ctr"/>
            <a:r>
              <a:rPr lang="en-AU" sz="1100" b="1"/>
              <a:t>19-Aug PCF</a:t>
            </a:r>
          </a:p>
          <a:p>
            <a:pPr marL="92075" indent="-92075" fontAlgn="base">
              <a:spcBef>
                <a:spcPts val="600"/>
              </a:spcBef>
              <a:buFont typeface="Arial" panose="020B0604020202020204" pitchFamily="34" charset="0"/>
              <a:buChar char="•"/>
            </a:pPr>
            <a:r>
              <a:rPr lang="en-AU" sz="1050"/>
              <a:t>Update on progress against </a:t>
            </a:r>
            <a:r>
              <a:rPr lang="en-AU" sz="1050" b="1">
                <a:solidFill>
                  <a:srgbClr val="620918"/>
                </a:solidFill>
              </a:rPr>
              <a:t>essential criteria</a:t>
            </a:r>
          </a:p>
          <a:p>
            <a:pPr marL="92075" indent="-92075" fontAlgn="base">
              <a:spcBef>
                <a:spcPts val="600"/>
              </a:spcBef>
              <a:buFont typeface="Arial" panose="020B0604020202020204" pitchFamily="34" charset="0"/>
              <a:buChar char="•"/>
            </a:pPr>
            <a:endParaRPr lang="en-AU" sz="1050"/>
          </a:p>
        </p:txBody>
      </p:sp>
      <p:sp>
        <p:nvSpPr>
          <p:cNvPr id="120" name="Rectangle 119">
            <a:extLst>
              <a:ext uri="{FF2B5EF4-FFF2-40B4-BE49-F238E27FC236}">
                <a16:creationId xmlns:a16="http://schemas.microsoft.com/office/drawing/2014/main" id="{C3EFC6E5-C221-4301-96B1-5EB663C4BC36}"/>
              </a:ext>
            </a:extLst>
          </p:cNvPr>
          <p:cNvSpPr/>
          <p:nvPr/>
        </p:nvSpPr>
        <p:spPr>
          <a:xfrm>
            <a:off x="10409958" y="2521943"/>
            <a:ext cx="1611509" cy="797911"/>
          </a:xfrm>
          <a:prstGeom prst="rect">
            <a:avLst/>
          </a:prstGeom>
        </p:spPr>
        <p:txBody>
          <a:bodyPr wrap="square" lIns="36000" rIns="36000">
            <a:spAutoFit/>
          </a:bodyPr>
          <a:lstStyle/>
          <a:p>
            <a:pPr algn="ctr">
              <a:lnSpc>
                <a:spcPct val="95000"/>
              </a:lnSpc>
              <a:spcBef>
                <a:spcPts val="300"/>
              </a:spcBef>
            </a:pPr>
            <a:r>
              <a:rPr lang="en-AU" sz="1100" b="1"/>
              <a:t>01-Sep</a:t>
            </a:r>
          </a:p>
          <a:p>
            <a:pPr algn="ctr">
              <a:lnSpc>
                <a:spcPct val="95000"/>
              </a:lnSpc>
              <a:spcBef>
                <a:spcPts val="300"/>
              </a:spcBef>
            </a:pPr>
            <a:r>
              <a:rPr lang="en-AU" sz="1100" b="1">
                <a:solidFill>
                  <a:srgbClr val="620918"/>
                </a:solidFill>
              </a:rPr>
              <a:t>5MS start notice submitted </a:t>
            </a:r>
            <a:r>
              <a:rPr lang="en-AU" sz="1100"/>
              <a:t>by AEMO to AEMC</a:t>
            </a:r>
            <a:endParaRPr lang="en-AU" sz="1050"/>
          </a:p>
          <a:p>
            <a:pPr algn="ctr">
              <a:lnSpc>
                <a:spcPct val="95000"/>
              </a:lnSpc>
              <a:spcBef>
                <a:spcPts val="300"/>
              </a:spcBef>
              <a:spcAft>
                <a:spcPts val="300"/>
              </a:spcAft>
            </a:pPr>
            <a:endParaRPr lang="en-US" sz="1000"/>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V="1">
            <a:off x="11194832" y="3127703"/>
            <a:ext cx="0" cy="5400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5" name="Oval 124">
            <a:extLst>
              <a:ext uri="{FF2B5EF4-FFF2-40B4-BE49-F238E27FC236}">
                <a16:creationId xmlns:a16="http://schemas.microsoft.com/office/drawing/2014/main" id="{FC929AC7-EE49-49A1-AE99-D9C49D8BBB98}"/>
              </a:ext>
            </a:extLst>
          </p:cNvPr>
          <p:cNvSpPr>
            <a:spLocks noChangeArrowheads="1"/>
          </p:cNvSpPr>
          <p:nvPr/>
        </p:nvSpPr>
        <p:spPr bwMode="auto">
          <a:xfrm>
            <a:off x="2589211" y="3424585"/>
            <a:ext cx="850910" cy="846347"/>
          </a:xfrm>
          <a:prstGeom prst="ellipse">
            <a:avLst/>
          </a:prstGeom>
          <a:solidFill>
            <a:schemeClr val="accent4">
              <a:lumMod val="60000"/>
              <a:lumOff val="4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a:p>
        </p:txBody>
      </p: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524354" y="3423016"/>
            <a:ext cx="850910" cy="846347"/>
          </a:xfrm>
          <a:prstGeom prst="ellipse">
            <a:avLst/>
          </a:prstGeom>
          <a:solidFill>
            <a:schemeClr val="bg2">
              <a:lumMod val="5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a:p>
        </p:txBody>
      </p:sp>
      <p:grpSp>
        <p:nvGrpSpPr>
          <p:cNvPr id="116" name="Group 115">
            <a:extLst>
              <a:ext uri="{FF2B5EF4-FFF2-40B4-BE49-F238E27FC236}">
                <a16:creationId xmlns:a16="http://schemas.microsoft.com/office/drawing/2014/main" id="{996E4805-20C5-4648-AE38-DDAC90C8D4B7}"/>
              </a:ext>
            </a:extLst>
          </p:cNvPr>
          <p:cNvGrpSpPr/>
          <p:nvPr/>
        </p:nvGrpSpPr>
        <p:grpSpPr>
          <a:xfrm>
            <a:off x="2729200" y="3568887"/>
            <a:ext cx="571346" cy="553135"/>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grpSp>
      <p:sp>
        <p:nvSpPr>
          <p:cNvPr id="71" name="Oval 70">
            <a:extLst>
              <a:ext uri="{FF2B5EF4-FFF2-40B4-BE49-F238E27FC236}">
                <a16:creationId xmlns:a16="http://schemas.microsoft.com/office/drawing/2014/main" id="{885089AC-2D71-4EDD-AD44-B96AF6EEC69C}"/>
              </a:ext>
            </a:extLst>
          </p:cNvPr>
          <p:cNvSpPr>
            <a:spLocks noChangeArrowheads="1"/>
          </p:cNvSpPr>
          <p:nvPr/>
        </p:nvSpPr>
        <p:spPr bwMode="auto">
          <a:xfrm>
            <a:off x="8751879" y="3459063"/>
            <a:ext cx="850910" cy="846347"/>
          </a:xfrm>
          <a:prstGeom prst="ellipse">
            <a:avLst/>
          </a:prstGeom>
          <a:solidFill>
            <a:schemeClr val="accent2">
              <a:lumMod val="90000"/>
              <a:lumOff val="1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a:p>
        </p:txBody>
      </p:sp>
      <p:sp>
        <p:nvSpPr>
          <p:cNvPr id="77" name="Oval 76">
            <a:extLst>
              <a:ext uri="{FF2B5EF4-FFF2-40B4-BE49-F238E27FC236}">
                <a16:creationId xmlns:a16="http://schemas.microsoft.com/office/drawing/2014/main" id="{9F47C9B1-17E9-4EBC-8C24-2C1D054FDC9F}"/>
              </a:ext>
            </a:extLst>
          </p:cNvPr>
          <p:cNvSpPr>
            <a:spLocks noChangeArrowheads="1"/>
          </p:cNvSpPr>
          <p:nvPr/>
        </p:nvSpPr>
        <p:spPr bwMode="auto">
          <a:xfrm>
            <a:off x="6729586" y="3420423"/>
            <a:ext cx="850910" cy="846347"/>
          </a:xfrm>
          <a:prstGeom prst="ellipse">
            <a:avLst/>
          </a:prstGeom>
          <a:solidFill>
            <a:schemeClr val="accent1"/>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a:p>
        </p:txBody>
      </p:sp>
      <p:cxnSp>
        <p:nvCxnSpPr>
          <p:cNvPr id="11" name="Straight Arrow Connector 10">
            <a:extLst>
              <a:ext uri="{FF2B5EF4-FFF2-40B4-BE49-F238E27FC236}">
                <a16:creationId xmlns:a16="http://schemas.microsoft.com/office/drawing/2014/main" id="{679F589A-AA9D-4A9B-8591-6F2CA104691D}"/>
              </a:ext>
            </a:extLst>
          </p:cNvPr>
          <p:cNvCxnSpPr>
            <a:cxnSpLocks/>
          </p:cNvCxnSpPr>
          <p:nvPr/>
        </p:nvCxnSpPr>
        <p:spPr>
          <a:xfrm flipV="1">
            <a:off x="9198206" y="3028629"/>
            <a:ext cx="0" cy="544080"/>
          </a:xfrm>
          <a:prstGeom prst="straightConnector1">
            <a:avLst/>
          </a:prstGeom>
          <a:ln>
            <a:solidFill>
              <a:schemeClr val="accent2">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08758B7E-75C9-4329-B7AF-73F93C489827}"/>
              </a:ext>
            </a:extLst>
          </p:cNvPr>
          <p:cNvSpPr/>
          <p:nvPr/>
        </p:nvSpPr>
        <p:spPr>
          <a:xfrm>
            <a:off x="8395507" y="2329036"/>
            <a:ext cx="1544797" cy="637097"/>
          </a:xfrm>
          <a:prstGeom prst="rect">
            <a:avLst/>
          </a:prstGeom>
        </p:spPr>
        <p:txBody>
          <a:bodyPr wrap="square">
            <a:spAutoFit/>
          </a:bodyPr>
          <a:lstStyle/>
          <a:p>
            <a:pPr algn="ctr">
              <a:lnSpc>
                <a:spcPct val="95000"/>
              </a:lnSpc>
              <a:spcBef>
                <a:spcPts val="300"/>
              </a:spcBef>
              <a:spcAft>
                <a:spcPts val="300"/>
              </a:spcAft>
            </a:pPr>
            <a:r>
              <a:rPr lang="en-US" sz="1100" b="1"/>
              <a:t>30-Aug</a:t>
            </a:r>
          </a:p>
          <a:p>
            <a:pPr marL="92075" indent="-92075">
              <a:lnSpc>
                <a:spcPct val="95000"/>
              </a:lnSpc>
              <a:spcBef>
                <a:spcPts val="300"/>
              </a:spcBef>
              <a:spcAft>
                <a:spcPts val="300"/>
              </a:spcAft>
              <a:buFont typeface="Arial" panose="020B0604020202020204" pitchFamily="34" charset="0"/>
              <a:buChar char="•"/>
            </a:pPr>
            <a:r>
              <a:rPr lang="en-AU" sz="1050"/>
              <a:t>AEMO present go/no-go to </a:t>
            </a:r>
            <a:r>
              <a:rPr lang="en-AU" sz="1050" b="1">
                <a:solidFill>
                  <a:srgbClr val="620918"/>
                </a:solidFill>
              </a:rPr>
              <a:t>Executive Forum</a:t>
            </a:r>
            <a:endParaRPr lang="en-US" sz="1050" b="1">
              <a:solidFill>
                <a:srgbClr val="620918"/>
              </a:solidFill>
            </a:endParaRPr>
          </a:p>
        </p:txBody>
      </p:sp>
      <p:pic>
        <p:nvPicPr>
          <p:cNvPr id="93" name="Graphic 92" descr="Checklist">
            <a:extLst>
              <a:ext uri="{FF2B5EF4-FFF2-40B4-BE49-F238E27FC236}">
                <a16:creationId xmlns:a16="http://schemas.microsoft.com/office/drawing/2014/main" id="{E5653746-17A1-426F-A295-43B1B56553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81829" y="3522090"/>
            <a:ext cx="571795" cy="568729"/>
          </a:xfrm>
          <a:prstGeom prst="rect">
            <a:avLst/>
          </a:prstGeom>
        </p:spPr>
      </p:pic>
      <p:cxnSp>
        <p:nvCxnSpPr>
          <p:cNvPr id="46" name="Straight Arrow Connector 45">
            <a:extLst>
              <a:ext uri="{FF2B5EF4-FFF2-40B4-BE49-F238E27FC236}">
                <a16:creationId xmlns:a16="http://schemas.microsoft.com/office/drawing/2014/main" id="{93D75992-7DC0-444D-9EAA-3C2E2E7C99FE}"/>
              </a:ext>
            </a:extLst>
          </p:cNvPr>
          <p:cNvCxnSpPr>
            <a:cxnSpLocks/>
          </p:cNvCxnSpPr>
          <p:nvPr/>
        </p:nvCxnSpPr>
        <p:spPr>
          <a:xfrm flipV="1">
            <a:off x="2970869" y="2533046"/>
            <a:ext cx="20960" cy="909953"/>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8BCB345-A820-4F61-B8E1-E1F0D94AD260}"/>
              </a:ext>
            </a:extLst>
          </p:cNvPr>
          <p:cNvCxnSpPr>
            <a:cxnSpLocks/>
            <a:endCxn id="52" idx="2"/>
          </p:cNvCxnSpPr>
          <p:nvPr/>
        </p:nvCxnSpPr>
        <p:spPr>
          <a:xfrm flipV="1">
            <a:off x="7155041" y="2902192"/>
            <a:ext cx="2313" cy="586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80D83F12-BE54-41D0-A03B-A65E41B9DC83}"/>
              </a:ext>
            </a:extLst>
          </p:cNvPr>
          <p:cNvSpPr/>
          <p:nvPr/>
        </p:nvSpPr>
        <p:spPr>
          <a:xfrm>
            <a:off x="6335408" y="1996175"/>
            <a:ext cx="1643891" cy="906017"/>
          </a:xfrm>
          <a:prstGeom prst="rect">
            <a:avLst/>
          </a:prstGeom>
        </p:spPr>
        <p:txBody>
          <a:bodyPr wrap="square">
            <a:spAutoFit/>
          </a:bodyPr>
          <a:lstStyle/>
          <a:p>
            <a:pPr algn="ctr">
              <a:lnSpc>
                <a:spcPct val="95000"/>
              </a:lnSpc>
              <a:spcBef>
                <a:spcPts val="300"/>
              </a:spcBef>
            </a:pPr>
            <a:r>
              <a:rPr lang="en-US" sz="1100" b="1"/>
              <a:t>26-Aug PCF</a:t>
            </a:r>
          </a:p>
          <a:p>
            <a:pPr marL="92075" indent="-92075" fontAlgn="base">
              <a:lnSpc>
                <a:spcPct val="95000"/>
              </a:lnSpc>
              <a:spcBef>
                <a:spcPts val="600"/>
              </a:spcBef>
              <a:spcAft>
                <a:spcPts val="300"/>
              </a:spcAft>
              <a:buFont typeface="Arial" panose="020B0604020202020204" pitchFamily="34" charset="0"/>
              <a:buChar char="•"/>
            </a:pPr>
            <a:r>
              <a:rPr lang="en-US" sz="1050" b="1">
                <a:solidFill>
                  <a:srgbClr val="620918"/>
                </a:solidFill>
              </a:rPr>
              <a:t>Readiness Report Round 9 </a:t>
            </a:r>
            <a:r>
              <a:rPr lang="en-US" sz="1050"/>
              <a:t>published</a:t>
            </a:r>
          </a:p>
          <a:p>
            <a:pPr marL="92075" indent="-92075" fontAlgn="base">
              <a:lnSpc>
                <a:spcPct val="95000"/>
              </a:lnSpc>
              <a:spcBef>
                <a:spcPts val="600"/>
              </a:spcBef>
              <a:spcAft>
                <a:spcPts val="300"/>
              </a:spcAft>
              <a:buFont typeface="Arial" panose="020B0604020202020204" pitchFamily="34" charset="0"/>
              <a:buChar char="•"/>
            </a:pPr>
            <a:r>
              <a:rPr lang="en-US" sz="1050" b="1">
                <a:solidFill>
                  <a:srgbClr val="620918"/>
                </a:solidFill>
              </a:rPr>
              <a:t>PCF Briefing </a:t>
            </a:r>
            <a:r>
              <a:rPr lang="en-US" sz="1050"/>
              <a:t>(if</a:t>
            </a:r>
            <a:r>
              <a:rPr lang="en-AU" sz="1050"/>
              <a:t> required)</a:t>
            </a:r>
            <a:endParaRPr lang="en-US" sz="1050"/>
          </a:p>
        </p:txBody>
      </p:sp>
      <p:sp>
        <p:nvSpPr>
          <p:cNvPr id="55" name="Rectangle 54">
            <a:extLst>
              <a:ext uri="{FF2B5EF4-FFF2-40B4-BE49-F238E27FC236}">
                <a16:creationId xmlns:a16="http://schemas.microsoft.com/office/drawing/2014/main" id="{C39ABADD-FE17-4144-9095-FBA6364046CD}"/>
              </a:ext>
            </a:extLst>
          </p:cNvPr>
          <p:cNvSpPr/>
          <p:nvPr/>
        </p:nvSpPr>
        <p:spPr>
          <a:xfrm>
            <a:off x="9969558" y="4855536"/>
            <a:ext cx="2266503" cy="997196"/>
          </a:xfrm>
          <a:prstGeom prst="rect">
            <a:avLst/>
          </a:prstGeom>
        </p:spPr>
        <p:txBody>
          <a:bodyPr wrap="square" lIns="36000" rIns="36000">
            <a:spAutoFit/>
          </a:bodyPr>
          <a:lstStyle/>
          <a:p>
            <a:pPr algn="ctr">
              <a:lnSpc>
                <a:spcPct val="95000"/>
              </a:lnSpc>
              <a:spcBef>
                <a:spcPts val="300"/>
              </a:spcBef>
            </a:pPr>
            <a:r>
              <a:rPr lang="en-AU" sz="1100" b="1"/>
              <a:t>5MS start notice </a:t>
            </a:r>
          </a:p>
          <a:p>
            <a:pPr marL="171450" indent="-171450" algn="ctr">
              <a:lnSpc>
                <a:spcPct val="95000"/>
              </a:lnSpc>
              <a:spcBef>
                <a:spcPts val="300"/>
              </a:spcBef>
              <a:buFont typeface="Arial" panose="020B0604020202020204" pitchFamily="34" charset="0"/>
              <a:buChar char="•"/>
            </a:pPr>
            <a:r>
              <a:rPr lang="en-AU" sz="1100"/>
              <a:t>Circulated to those on the </a:t>
            </a:r>
            <a:r>
              <a:rPr lang="en-AU" sz="1100" b="1">
                <a:solidFill>
                  <a:srgbClr val="620918"/>
                </a:solidFill>
              </a:rPr>
              <a:t>5MS general information </a:t>
            </a:r>
            <a:r>
              <a:rPr lang="en-AU" sz="1100"/>
              <a:t>distribution list </a:t>
            </a:r>
          </a:p>
          <a:p>
            <a:pPr marL="171450" indent="-171450" algn="ctr">
              <a:lnSpc>
                <a:spcPct val="95000"/>
              </a:lnSpc>
              <a:spcBef>
                <a:spcPts val="300"/>
              </a:spcBef>
              <a:buFont typeface="Arial" panose="020B0604020202020204" pitchFamily="34" charset="0"/>
              <a:buChar char="•"/>
            </a:pPr>
            <a:r>
              <a:rPr lang="en-AU" sz="1100"/>
              <a:t>Published on </a:t>
            </a:r>
            <a:r>
              <a:rPr lang="en-AU" sz="1100" b="1">
                <a:solidFill>
                  <a:srgbClr val="620918"/>
                </a:solidFill>
              </a:rPr>
              <a:t>5MS webpage</a:t>
            </a:r>
            <a:endParaRPr lang="en-AU" sz="1050">
              <a:solidFill>
                <a:srgbClr val="620918"/>
              </a:solidFill>
            </a:endParaRPr>
          </a:p>
          <a:p>
            <a:pPr algn="ctr">
              <a:lnSpc>
                <a:spcPct val="95000"/>
              </a:lnSpc>
              <a:spcBef>
                <a:spcPts val="300"/>
              </a:spcBef>
              <a:spcAft>
                <a:spcPts val="300"/>
              </a:spcAft>
            </a:pPr>
            <a:endParaRPr lang="en-US" sz="1000"/>
          </a:p>
        </p:txBody>
      </p:sp>
      <p:cxnSp>
        <p:nvCxnSpPr>
          <p:cNvPr id="49" name="Straight Arrow Connector 48">
            <a:extLst>
              <a:ext uri="{FF2B5EF4-FFF2-40B4-BE49-F238E27FC236}">
                <a16:creationId xmlns:a16="http://schemas.microsoft.com/office/drawing/2014/main" id="{3E041EBD-143B-4BA0-AAB1-586262EABB4C}"/>
              </a:ext>
            </a:extLst>
          </p:cNvPr>
          <p:cNvCxnSpPr>
            <a:cxnSpLocks/>
          </p:cNvCxnSpPr>
          <p:nvPr/>
        </p:nvCxnSpPr>
        <p:spPr>
          <a:xfrm>
            <a:off x="9338499" y="3853565"/>
            <a:ext cx="1440000" cy="0"/>
          </a:xfrm>
          <a:prstGeom prst="straightConnector1">
            <a:avLst/>
          </a:prstGeom>
          <a:ln w="15875">
            <a:solidFill>
              <a:schemeClr val="accent2">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Freeform: Shape 56">
            <a:extLst>
              <a:ext uri="{FF2B5EF4-FFF2-40B4-BE49-F238E27FC236}">
                <a16:creationId xmlns:a16="http://schemas.microsoft.com/office/drawing/2014/main" id="{D5E8159F-EFB7-470D-9DF4-82F3E661C2E7}"/>
              </a:ext>
            </a:extLst>
          </p:cNvPr>
          <p:cNvSpPr/>
          <p:nvPr/>
        </p:nvSpPr>
        <p:spPr>
          <a:xfrm>
            <a:off x="10780832" y="3436515"/>
            <a:ext cx="828000" cy="828000"/>
          </a:xfrm>
          <a:custGeom>
            <a:avLst/>
            <a:gdLst>
              <a:gd name="connsiteX0" fmla="*/ 248222 w 247650"/>
              <a:gd name="connsiteY0" fmla="*/ 124111 h 247650"/>
              <a:gd name="connsiteX1" fmla="*/ 124111 w 247650"/>
              <a:gd name="connsiteY1" fmla="*/ 248222 h 247650"/>
              <a:gd name="connsiteX2" fmla="*/ 0 w 247650"/>
              <a:gd name="connsiteY2" fmla="*/ 124111 h 247650"/>
              <a:gd name="connsiteX3" fmla="*/ 124111 w 247650"/>
              <a:gd name="connsiteY3" fmla="*/ 0 h 247650"/>
              <a:gd name="connsiteX4" fmla="*/ 248222 w 247650"/>
              <a:gd name="connsiteY4" fmla="*/ 124111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47650">
                <a:moveTo>
                  <a:pt x="248222" y="124111"/>
                </a:moveTo>
                <a:cubicBezTo>
                  <a:pt x="248222" y="192655"/>
                  <a:pt x="192655" y="248222"/>
                  <a:pt x="124111" y="248222"/>
                </a:cubicBezTo>
                <a:cubicBezTo>
                  <a:pt x="55566" y="248222"/>
                  <a:pt x="0" y="192655"/>
                  <a:pt x="0" y="124111"/>
                </a:cubicBezTo>
                <a:cubicBezTo>
                  <a:pt x="0" y="55566"/>
                  <a:pt x="55566" y="0"/>
                  <a:pt x="124111" y="0"/>
                </a:cubicBezTo>
                <a:cubicBezTo>
                  <a:pt x="192655" y="0"/>
                  <a:pt x="248222" y="55566"/>
                  <a:pt x="248222" y="124111"/>
                </a:cubicBezTo>
                <a:close/>
              </a:path>
            </a:pathLst>
          </a:custGeom>
          <a:solidFill>
            <a:srgbClr val="00B050"/>
          </a:solidFill>
          <a:ln w="12700" cap="flat">
            <a:noFill/>
            <a:prstDash val="solid"/>
            <a:miter lim="800000"/>
          </a:ln>
        </p:spPr>
        <p:txBody>
          <a:bodyPr rtlCol="0" anchor="ctr"/>
          <a:lstStyle/>
          <a:p>
            <a:pPr defTabSz="829544">
              <a:defRPr/>
            </a:pPr>
            <a:endParaRPr lang="en-US" sz="907">
              <a:solidFill>
                <a:srgbClr val="353D30"/>
              </a:solidFill>
              <a:latin typeface="Interstate-Light"/>
            </a:endParaRPr>
          </a:p>
        </p:txBody>
      </p:sp>
      <p:cxnSp>
        <p:nvCxnSpPr>
          <p:cNvPr id="59" name="Straight Arrow Connector 58">
            <a:extLst>
              <a:ext uri="{FF2B5EF4-FFF2-40B4-BE49-F238E27FC236}">
                <a16:creationId xmlns:a16="http://schemas.microsoft.com/office/drawing/2014/main" id="{0DC06061-6216-426C-AF62-AB137DE15D0C}"/>
              </a:ext>
            </a:extLst>
          </p:cNvPr>
          <p:cNvCxnSpPr>
            <a:cxnSpLocks/>
          </p:cNvCxnSpPr>
          <p:nvPr/>
        </p:nvCxnSpPr>
        <p:spPr>
          <a:xfrm>
            <a:off x="11194832" y="4151181"/>
            <a:ext cx="0" cy="57497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99" name="Graphic 98" descr="Marketing">
            <a:extLst>
              <a:ext uri="{FF2B5EF4-FFF2-40B4-BE49-F238E27FC236}">
                <a16:creationId xmlns:a16="http://schemas.microsoft.com/office/drawing/2014/main" id="{B3A4821F-8FFF-4438-BF15-0A42FAC31D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71622" y="3580608"/>
            <a:ext cx="553091" cy="550126"/>
          </a:xfrm>
          <a:prstGeom prst="rect">
            <a:avLst/>
          </a:prstGeom>
        </p:spPr>
      </p:pic>
      <p:pic>
        <p:nvPicPr>
          <p:cNvPr id="21" name="Graphic 20" descr="Research with solid fill">
            <a:extLst>
              <a:ext uri="{FF2B5EF4-FFF2-40B4-BE49-F238E27FC236}">
                <a16:creationId xmlns:a16="http://schemas.microsoft.com/office/drawing/2014/main" id="{94DB812B-EE12-4548-96C0-118606F21A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2899" y="3549257"/>
            <a:ext cx="612000" cy="612000"/>
          </a:xfrm>
          <a:prstGeom prst="rect">
            <a:avLst/>
          </a:prstGeom>
        </p:spPr>
      </p:pic>
      <p:pic>
        <p:nvPicPr>
          <p:cNvPr id="23" name="Graphic 22" descr="Board Of Directors outline">
            <a:extLst>
              <a:ext uri="{FF2B5EF4-FFF2-40B4-BE49-F238E27FC236}">
                <a16:creationId xmlns:a16="http://schemas.microsoft.com/office/drawing/2014/main" id="{3893DFCE-79B1-4738-8AB7-260E235B23C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884343" y="3584054"/>
            <a:ext cx="567127" cy="567127"/>
          </a:xfrm>
          <a:prstGeom prst="rect">
            <a:avLst/>
          </a:prstGeom>
        </p:spPr>
      </p:pic>
      <p:sp>
        <p:nvSpPr>
          <p:cNvPr id="3" name="Arrow: Down 2">
            <a:extLst>
              <a:ext uri="{FF2B5EF4-FFF2-40B4-BE49-F238E27FC236}">
                <a16:creationId xmlns:a16="http://schemas.microsoft.com/office/drawing/2014/main" id="{1DECB208-F124-44EF-927A-B6523FFE5675}"/>
              </a:ext>
            </a:extLst>
          </p:cNvPr>
          <p:cNvSpPr/>
          <p:nvPr/>
        </p:nvSpPr>
        <p:spPr>
          <a:xfrm flipH="1">
            <a:off x="6910715" y="1540274"/>
            <a:ext cx="449921" cy="360000"/>
          </a:xfrm>
          <a:prstGeom prst="downArrow">
            <a:avLst/>
          </a:prstGeom>
          <a:solidFill>
            <a:srgbClr val="620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Oval 35">
            <a:extLst>
              <a:ext uri="{FF2B5EF4-FFF2-40B4-BE49-F238E27FC236}">
                <a16:creationId xmlns:a16="http://schemas.microsoft.com/office/drawing/2014/main" id="{296FDD79-EA97-49DC-AB1E-48A09134FA2E}"/>
              </a:ext>
            </a:extLst>
          </p:cNvPr>
          <p:cNvSpPr>
            <a:spLocks noChangeArrowheads="1"/>
          </p:cNvSpPr>
          <p:nvPr/>
        </p:nvSpPr>
        <p:spPr bwMode="auto">
          <a:xfrm>
            <a:off x="4609539" y="3424585"/>
            <a:ext cx="850910" cy="846347"/>
          </a:xfrm>
          <a:prstGeom prst="ellipse">
            <a:avLst/>
          </a:prstGeom>
          <a:solidFill>
            <a:schemeClr val="accent6">
              <a:lumMod val="90000"/>
            </a:schemeClr>
          </a:solidFill>
          <a:ln>
            <a:noFill/>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sz="2400"/>
          </a:p>
        </p:txBody>
      </p:sp>
      <p:sp>
        <p:nvSpPr>
          <p:cNvPr id="47" name="Rectangle 46">
            <a:extLst>
              <a:ext uri="{FF2B5EF4-FFF2-40B4-BE49-F238E27FC236}">
                <a16:creationId xmlns:a16="http://schemas.microsoft.com/office/drawing/2014/main" id="{214DC470-793F-4313-82C4-3933DEAE4B76}"/>
              </a:ext>
            </a:extLst>
          </p:cNvPr>
          <p:cNvSpPr/>
          <p:nvPr/>
        </p:nvSpPr>
        <p:spPr>
          <a:xfrm>
            <a:off x="4227866" y="1890045"/>
            <a:ext cx="1653183" cy="1061829"/>
          </a:xfrm>
          <a:prstGeom prst="rect">
            <a:avLst/>
          </a:prstGeom>
        </p:spPr>
        <p:txBody>
          <a:bodyPr wrap="square">
            <a:spAutoFit/>
          </a:bodyPr>
          <a:lstStyle/>
          <a:p>
            <a:pPr algn="ctr"/>
            <a:r>
              <a:rPr lang="en-AU" sz="1100" b="1"/>
              <a:t>24-Aug</a:t>
            </a:r>
          </a:p>
          <a:p>
            <a:pPr marL="92075" indent="-92075" fontAlgn="base">
              <a:spcBef>
                <a:spcPts val="600"/>
              </a:spcBef>
              <a:buFont typeface="Arial" panose="020B0604020202020204" pitchFamily="34" charset="0"/>
              <a:buChar char="•"/>
            </a:pPr>
            <a:r>
              <a:rPr lang="en-AU" sz="1050"/>
              <a:t>Target for completing </a:t>
            </a:r>
            <a:r>
              <a:rPr lang="en-AU" sz="1050" b="1">
                <a:solidFill>
                  <a:srgbClr val="620918"/>
                </a:solidFill>
              </a:rPr>
              <a:t>critical 5-min </a:t>
            </a:r>
            <a:r>
              <a:rPr lang="en-AU" sz="1050"/>
              <a:t>Market Trial scenarios</a:t>
            </a:r>
            <a:endParaRPr lang="en-AU" sz="1050" b="1">
              <a:solidFill>
                <a:srgbClr val="620918"/>
              </a:solidFill>
            </a:endParaRPr>
          </a:p>
          <a:p>
            <a:pPr marL="92075" indent="-92075" fontAlgn="base">
              <a:spcBef>
                <a:spcPts val="600"/>
              </a:spcBef>
              <a:buFont typeface="Arial" panose="020B0604020202020204" pitchFamily="34" charset="0"/>
              <a:buChar char="•"/>
            </a:pPr>
            <a:endParaRPr lang="en-AU" sz="1050"/>
          </a:p>
        </p:txBody>
      </p:sp>
      <p:cxnSp>
        <p:nvCxnSpPr>
          <p:cNvPr id="20" name="Straight Arrow Connector 19">
            <a:extLst>
              <a:ext uri="{FF2B5EF4-FFF2-40B4-BE49-F238E27FC236}">
                <a16:creationId xmlns:a16="http://schemas.microsoft.com/office/drawing/2014/main" id="{9E0E0740-F929-460A-B304-3908D73D2667}"/>
              </a:ext>
            </a:extLst>
          </p:cNvPr>
          <p:cNvCxnSpPr>
            <a:cxnSpLocks/>
            <a:stCxn id="36" idx="0"/>
          </p:cNvCxnSpPr>
          <p:nvPr/>
        </p:nvCxnSpPr>
        <p:spPr>
          <a:xfrm flipH="1" flipV="1">
            <a:off x="5032681" y="2752607"/>
            <a:ext cx="2313" cy="67197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pic>
        <p:nvPicPr>
          <p:cNvPr id="26" name="Graphic 25" descr="Programmer">
            <a:extLst>
              <a:ext uri="{FF2B5EF4-FFF2-40B4-BE49-F238E27FC236}">
                <a16:creationId xmlns:a16="http://schemas.microsoft.com/office/drawing/2014/main" id="{03CD90E9-24A2-4B28-B08B-EBB6D559FF6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759338" y="3536313"/>
            <a:ext cx="548482" cy="548482"/>
          </a:xfrm>
          <a:prstGeom prst="rect">
            <a:avLst/>
          </a:prstGeom>
        </p:spPr>
      </p:pic>
    </p:spTree>
    <p:extLst>
      <p:ext uri="{BB962C8B-B14F-4D97-AF65-F5344CB8AC3E}">
        <p14:creationId xmlns:p14="http://schemas.microsoft.com/office/powerpoint/2010/main" val="18461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4AF-4BEE-460C-A576-768E811B5BB7}"/>
              </a:ext>
            </a:extLst>
          </p:cNvPr>
          <p:cNvSpPr>
            <a:spLocks noGrp="1"/>
          </p:cNvSpPr>
          <p:nvPr>
            <p:ph type="title"/>
          </p:nvPr>
        </p:nvSpPr>
        <p:spPr>
          <a:xfrm>
            <a:off x="0" y="-176843"/>
            <a:ext cx="8542614" cy="1189039"/>
          </a:xfrm>
        </p:spPr>
        <p:txBody>
          <a:bodyPr>
            <a:normAutofit/>
          </a:bodyPr>
          <a:lstStyle/>
          <a:p>
            <a:pPr>
              <a:lnSpc>
                <a:spcPct val="80000"/>
              </a:lnSpc>
            </a:pPr>
            <a:r>
              <a:rPr lang="en-AU" sz="4000"/>
              <a:t>Actions for “Green” 5MS start notice</a:t>
            </a:r>
            <a:r>
              <a:rPr lang="en-AU" sz="2400"/>
              <a:t> </a:t>
            </a:r>
          </a:p>
        </p:txBody>
      </p:sp>
      <p:sp>
        <p:nvSpPr>
          <p:cNvPr id="4" name="Slide Number Placeholder 3">
            <a:extLst>
              <a:ext uri="{FF2B5EF4-FFF2-40B4-BE49-F238E27FC236}">
                <a16:creationId xmlns:a16="http://schemas.microsoft.com/office/drawing/2014/main" id="{F9397817-E200-4E2A-8BBE-E45544B652D9}"/>
              </a:ext>
            </a:extLst>
          </p:cNvPr>
          <p:cNvSpPr>
            <a:spLocks noGrp="1"/>
          </p:cNvSpPr>
          <p:nvPr>
            <p:ph type="sldNum" sz="quarter" idx="12"/>
          </p:nvPr>
        </p:nvSpPr>
        <p:spPr>
          <a:xfrm>
            <a:off x="11353800" y="6535252"/>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12" name="Table 10">
            <a:extLst>
              <a:ext uri="{FF2B5EF4-FFF2-40B4-BE49-F238E27FC236}">
                <a16:creationId xmlns:a16="http://schemas.microsoft.com/office/drawing/2014/main" id="{6216552B-B868-4D7C-A1D6-D073B363B903}"/>
              </a:ext>
            </a:extLst>
          </p:cNvPr>
          <p:cNvGraphicFramePr>
            <a:graphicFrameLocks noGrp="1"/>
          </p:cNvGraphicFramePr>
          <p:nvPr>
            <p:extLst>
              <p:ext uri="{D42A27DB-BD31-4B8C-83A1-F6EECF244321}">
                <p14:modId xmlns:p14="http://schemas.microsoft.com/office/powerpoint/2010/main" val="1761833700"/>
              </p:ext>
            </p:extLst>
          </p:nvPr>
        </p:nvGraphicFramePr>
        <p:xfrm>
          <a:off x="0" y="1475920"/>
          <a:ext cx="12191999" cy="5360022"/>
        </p:xfrm>
        <a:graphic>
          <a:graphicData uri="http://schemas.openxmlformats.org/drawingml/2006/table">
            <a:tbl>
              <a:tblPr firstRow="1" bandRow="1">
                <a:tableStyleId>{7DF18680-E054-41AD-8BC1-D1AEF772440D}</a:tableStyleId>
              </a:tblPr>
              <a:tblGrid>
                <a:gridCol w="1103243">
                  <a:extLst>
                    <a:ext uri="{9D8B030D-6E8A-4147-A177-3AD203B41FA5}">
                      <a16:colId xmlns:a16="http://schemas.microsoft.com/office/drawing/2014/main" val="1302584941"/>
                    </a:ext>
                  </a:extLst>
                </a:gridCol>
                <a:gridCol w="2256183">
                  <a:extLst>
                    <a:ext uri="{9D8B030D-6E8A-4147-A177-3AD203B41FA5}">
                      <a16:colId xmlns:a16="http://schemas.microsoft.com/office/drawing/2014/main" val="3914486943"/>
                    </a:ext>
                  </a:extLst>
                </a:gridCol>
                <a:gridCol w="727942">
                  <a:extLst>
                    <a:ext uri="{9D8B030D-6E8A-4147-A177-3AD203B41FA5}">
                      <a16:colId xmlns:a16="http://schemas.microsoft.com/office/drawing/2014/main" val="4100144419"/>
                    </a:ext>
                  </a:extLst>
                </a:gridCol>
                <a:gridCol w="8104631">
                  <a:extLst>
                    <a:ext uri="{9D8B030D-6E8A-4147-A177-3AD203B41FA5}">
                      <a16:colId xmlns:a16="http://schemas.microsoft.com/office/drawing/2014/main" val="3851802741"/>
                    </a:ext>
                  </a:extLst>
                </a:gridCol>
              </a:tblGrid>
              <a:tr h="369051">
                <a:tc>
                  <a:txBody>
                    <a:bodyPr/>
                    <a:lstStyle/>
                    <a:p>
                      <a:pPr algn="ctr">
                        <a:lnSpc>
                          <a:spcPts val="1100"/>
                        </a:lnSpc>
                      </a:pPr>
                      <a:r>
                        <a:rPr lang="en-AU" sz="1100"/>
                        <a:t>Responsible Participant </a:t>
                      </a:r>
                    </a:p>
                  </a:txBody>
                  <a:tcPr marL="72000" marR="108000" anchor="ctr"/>
                </a:tc>
                <a:tc>
                  <a:txBody>
                    <a:bodyPr/>
                    <a:lstStyle/>
                    <a:p>
                      <a:pPr algn="ctr"/>
                      <a:r>
                        <a:rPr lang="en-AU" sz="1100"/>
                        <a:t>Essential Criteria</a:t>
                      </a:r>
                    </a:p>
                  </a:txBody>
                  <a:tcPr marL="72000" marR="108000" anchor="ctr"/>
                </a:tc>
                <a:tc>
                  <a:txBody>
                    <a:bodyPr/>
                    <a:lstStyle/>
                    <a:p>
                      <a:pPr algn="ctr"/>
                      <a:r>
                        <a:rPr lang="en-AU" sz="1100"/>
                        <a:t>Status</a:t>
                      </a:r>
                    </a:p>
                  </a:txBody>
                  <a:tcPr marL="72000" marR="108000" anchor="ctr"/>
                </a:tc>
                <a:tc>
                  <a:txBody>
                    <a:bodyPr/>
                    <a:lstStyle/>
                    <a:p>
                      <a:pPr algn="ctr"/>
                      <a:r>
                        <a:rPr lang="en-AU" sz="1100"/>
                        <a:t>Conclusions and Actions for “Green” 5MS Start Notice</a:t>
                      </a:r>
                    </a:p>
                  </a:txBody>
                  <a:tcPr marL="72000" marR="108000" anchor="ctr"/>
                </a:tc>
                <a:extLst>
                  <a:ext uri="{0D108BD9-81ED-4DB2-BD59-A6C34878D82A}">
                    <a16:rowId xmlns:a16="http://schemas.microsoft.com/office/drawing/2014/main" val="3883184238"/>
                  </a:ext>
                </a:extLst>
              </a:tr>
              <a:tr h="651551">
                <a:tc>
                  <a:txBody>
                    <a:bodyPr/>
                    <a:lstStyle/>
                    <a:p>
                      <a:pPr algn="ctr"/>
                      <a:r>
                        <a:rPr lang="en-AU" sz="1100" b="1"/>
                        <a:t>Generator</a:t>
                      </a:r>
                    </a:p>
                  </a:txBody>
                  <a:tcPr marL="36000" marR="36000" anchor="ctr"/>
                </a:tc>
                <a:tc>
                  <a:txBody>
                    <a:bodyPr/>
                    <a:lstStyle/>
                    <a:p>
                      <a:r>
                        <a:rPr lang="en-AU" sz="1100">
                          <a:latin typeface="+mn-lt"/>
                        </a:rPr>
                        <a:t>Generators and MNSPs are able to submit 5-min offers</a:t>
                      </a:r>
                    </a:p>
                  </a:txBody>
                  <a:tcPr marL="72000" marR="72000" anchor="ctr"/>
                </a:tc>
                <a:tc>
                  <a:txBody>
                    <a:bodyPr/>
                    <a:lstStyle/>
                    <a:p>
                      <a:pPr algn="ctr">
                        <a:spcBef>
                          <a:spcPts val="600"/>
                        </a:spcBef>
                      </a:pPr>
                      <a:r>
                        <a:rPr lang="en-AU" sz="1100" b="0" i="0" u="none" strike="noStrike">
                          <a:solidFill>
                            <a:schemeClr val="bg1"/>
                          </a:solidFill>
                          <a:effectLst/>
                          <a:latin typeface="+mn-lt"/>
                        </a:rPr>
                        <a:t>On-track</a:t>
                      </a:r>
                      <a:endParaRPr lang="en-AU" sz="1100">
                        <a:latin typeface="+mn-lt"/>
                      </a:endParaRPr>
                    </a:p>
                  </a:txBody>
                  <a:tcPr marL="36000" marR="36000" anchor="ctr">
                    <a:solidFill>
                      <a:srgbClr val="00B050"/>
                    </a:solidFill>
                  </a:tcPr>
                </a:tc>
                <a:tc>
                  <a:txBody>
                    <a:bodyPr/>
                    <a:lstStyle/>
                    <a:p>
                      <a:pPr marL="171450" indent="-171450" algn="l" defTabSz="914400" rtl="0" eaLnBrk="1" latinLnBrk="0" hangingPunct="1">
                        <a:spcBef>
                          <a:spcPts val="0"/>
                        </a:spcBef>
                        <a:spcAft>
                          <a:spcPts val="0"/>
                        </a:spcAft>
                        <a:buFont typeface="Arial" panose="020B0604020202020204" pitchFamily="34" charset="0"/>
                        <a:buChar char="•"/>
                      </a:pPr>
                      <a:r>
                        <a:rPr lang="en-AU" sz="1100" i="0" kern="1200">
                          <a:solidFill>
                            <a:schemeClr val="dk1"/>
                          </a:solidFill>
                          <a:latin typeface="+mn-lt"/>
                          <a:ea typeface="+mn-ea"/>
                          <a:cs typeface="+mn-cs"/>
                        </a:rPr>
                        <a:t>No further actions. </a:t>
                      </a:r>
                    </a:p>
                    <a:p>
                      <a:pPr marL="171450" indent="-171450" algn="l" defTabSz="914400" rtl="0" eaLnBrk="1" latinLnBrk="0" hangingPunct="1">
                        <a:spcBef>
                          <a:spcPts val="0"/>
                        </a:spcBef>
                        <a:spcAft>
                          <a:spcPts val="0"/>
                        </a:spcAft>
                        <a:buFont typeface="Arial" panose="020B0604020202020204" pitchFamily="34" charset="0"/>
                        <a:buChar char="•"/>
                      </a:pPr>
                      <a:r>
                        <a:rPr lang="en-AU" sz="1100" i="0" kern="1200">
                          <a:solidFill>
                            <a:schemeClr val="dk1"/>
                          </a:solidFill>
                          <a:latin typeface="+mn-lt"/>
                          <a:ea typeface="+mn-ea"/>
                          <a:cs typeface="+mn-cs"/>
                        </a:rPr>
                        <a:t>Status is acceptable.</a:t>
                      </a:r>
                    </a:p>
                  </a:txBody>
                  <a:tcPr marL="36000" marR="36000" anchor="ctr"/>
                </a:tc>
                <a:extLst>
                  <a:ext uri="{0D108BD9-81ED-4DB2-BD59-A6C34878D82A}">
                    <a16:rowId xmlns:a16="http://schemas.microsoft.com/office/drawing/2014/main" val="4061172690"/>
                  </a:ext>
                </a:extLst>
              </a:tr>
              <a:tr h="1255806">
                <a:tc>
                  <a:txBody>
                    <a:bodyPr/>
                    <a:lstStyle/>
                    <a:p>
                      <a:pPr algn="ctr"/>
                      <a:r>
                        <a:rPr lang="en-AU" sz="1100" b="1"/>
                        <a:t>MP, MC, MDP</a:t>
                      </a:r>
                    </a:p>
                  </a:txBody>
                  <a:tcPr marL="36000" marR="36000" anchor="ctr"/>
                </a:tc>
                <a:tc>
                  <a:txBody>
                    <a:bodyPr/>
                    <a:lstStyle/>
                    <a:p>
                      <a:r>
                        <a:rPr lang="en-AU" sz="1100">
                          <a:latin typeface="+mn-lt"/>
                        </a:rPr>
                        <a:t>All essential meters* are able to produce and store and deliver 5-min data</a:t>
                      </a:r>
                    </a:p>
                  </a:txBody>
                  <a:tcPr marL="72000" marR="72000" anchor="ctr"/>
                </a:tc>
                <a:tc>
                  <a:txBody>
                    <a:bodyPr/>
                    <a:lstStyle/>
                    <a:p>
                      <a:pPr algn="ctr"/>
                      <a:r>
                        <a:rPr lang="en-AU" sz="1100">
                          <a:latin typeface="+mn-lt"/>
                        </a:rPr>
                        <a:t>At-risk</a:t>
                      </a:r>
                    </a:p>
                  </a:txBody>
                  <a:tcPr marL="36000" marR="36000" anchor="ctr">
                    <a:solidFill>
                      <a:schemeClr val="accent4"/>
                    </a:solidFill>
                  </a:tcPr>
                </a:tc>
                <a:tc>
                  <a:txBody>
                    <a:bodyPr/>
                    <a:lstStyle/>
                    <a:p>
                      <a:pPr marL="171450" indent="-171450">
                        <a:spcAft>
                          <a:spcPts val="0"/>
                        </a:spcAft>
                        <a:buFont typeface="Arial" panose="020B0604020202020204" pitchFamily="34" charset="0"/>
                        <a:buChar char="•"/>
                      </a:pPr>
                      <a:r>
                        <a:rPr lang="en-AU" sz="1100" i="0">
                          <a:solidFill>
                            <a:schemeClr val="tx1"/>
                          </a:solidFill>
                          <a:latin typeface="+mn-lt"/>
                        </a:rPr>
                        <a:t>All MSPs reporting compliance by 1 October.</a:t>
                      </a:r>
                    </a:p>
                    <a:p>
                      <a:pPr marL="171450" indent="-171450">
                        <a:spcAft>
                          <a:spcPts val="0"/>
                        </a:spcAft>
                        <a:buFont typeface="Arial" panose="020B0604020202020204" pitchFamily="34" charset="0"/>
                        <a:buChar char="•"/>
                      </a:pPr>
                      <a:r>
                        <a:rPr lang="en-AU" sz="1100" i="0">
                          <a:solidFill>
                            <a:schemeClr val="tx1"/>
                          </a:solidFill>
                          <a:latin typeface="+mn-lt"/>
                        </a:rPr>
                        <a:t>Completion of August scheduled installation and metering plans</a:t>
                      </a:r>
                    </a:p>
                    <a:p>
                      <a:pPr marL="171450" indent="-171450">
                        <a:spcAft>
                          <a:spcPts val="0"/>
                        </a:spcAft>
                        <a:buFont typeface="Arial" panose="020B0604020202020204" pitchFamily="34" charset="0"/>
                        <a:buChar char="•"/>
                      </a:pPr>
                      <a:r>
                        <a:rPr lang="en-AU" sz="1100" i="0">
                          <a:solidFill>
                            <a:schemeClr val="tx1"/>
                          </a:solidFill>
                          <a:latin typeface="+mn-lt"/>
                        </a:rPr>
                        <a:t>No reason to delay Market Go-Live on that basis</a:t>
                      </a:r>
                    </a:p>
                    <a:p>
                      <a:pPr marL="171450" indent="-171450">
                        <a:spcAft>
                          <a:spcPts val="0"/>
                        </a:spcAft>
                        <a:buFont typeface="Arial" panose="020B0604020202020204" pitchFamily="34" charset="0"/>
                        <a:buChar char="•"/>
                      </a:pPr>
                      <a:r>
                        <a:rPr lang="en-AU" sz="1100" i="0">
                          <a:solidFill>
                            <a:schemeClr val="tx1"/>
                          </a:solidFill>
                          <a:latin typeface="+mn-lt"/>
                        </a:rPr>
                        <a:t>Agreed Contingency Plan required from MPs and MDPs with any essential meters/metering data in September</a:t>
                      </a:r>
                    </a:p>
                    <a:p>
                      <a:pPr marL="171450" indent="-171450">
                        <a:spcAft>
                          <a:spcPts val="0"/>
                        </a:spcAft>
                        <a:buFont typeface="Arial" panose="020B0604020202020204" pitchFamily="34" charset="0"/>
                        <a:buChar char="•"/>
                      </a:pPr>
                      <a:r>
                        <a:rPr lang="en-AU" sz="1100" i="0">
                          <a:solidFill>
                            <a:srgbClr val="FF0000"/>
                          </a:solidFill>
                          <a:latin typeface="+mn-lt"/>
                        </a:rPr>
                        <a:t>Sound progress on 5m metering upgrades and preparation of contingency plans</a:t>
                      </a:r>
                    </a:p>
                    <a:p>
                      <a:pPr marL="171450" indent="-171450">
                        <a:spcAft>
                          <a:spcPts val="0"/>
                        </a:spcAft>
                        <a:buFont typeface="Arial" panose="020B0604020202020204" pitchFamily="34" charset="0"/>
                        <a:buChar char="•"/>
                      </a:pPr>
                      <a:r>
                        <a:rPr lang="en-AU" sz="1100" i="0">
                          <a:solidFill>
                            <a:srgbClr val="FF0000"/>
                          </a:solidFill>
                          <a:latin typeface="+mn-lt"/>
                        </a:rPr>
                        <a:t>Explicit confirmation sought, and received or in progress, from each MP/MDP of their readiness for 1 October and contingency plan established</a:t>
                      </a:r>
                    </a:p>
                  </a:txBody>
                  <a:tcPr marL="36000" marR="36000" anchor="ctr"/>
                </a:tc>
                <a:extLst>
                  <a:ext uri="{0D108BD9-81ED-4DB2-BD59-A6C34878D82A}">
                    <a16:rowId xmlns:a16="http://schemas.microsoft.com/office/drawing/2014/main" val="2863320031"/>
                  </a:ext>
                </a:extLst>
              </a:tr>
              <a:tr h="627955">
                <a:tc rowSpan="3">
                  <a:txBody>
                    <a:bodyPr/>
                    <a:lstStyle/>
                    <a:p>
                      <a:pPr algn="ctr"/>
                      <a:r>
                        <a:rPr lang="en-AU" sz="1100" b="1"/>
                        <a:t>AEMO</a:t>
                      </a:r>
                    </a:p>
                  </a:txBody>
                  <a:tcPr marL="36000" marR="36000" anchor="ctr"/>
                </a:tc>
                <a:tc>
                  <a:txBody>
                    <a:bodyPr/>
                    <a:lstStyle/>
                    <a:p>
                      <a:r>
                        <a:rPr lang="en-AU" sz="1100">
                          <a:latin typeface="+mn-lt"/>
                        </a:rPr>
                        <a:t>The 5-minute bidding and dispatch solution, including the web bidding interface is deployed</a:t>
                      </a:r>
                    </a:p>
                  </a:txBody>
                  <a:tcPr marL="72000" marR="72000" anchor="ctr"/>
                </a:tc>
                <a:tc>
                  <a:txBody>
                    <a:bodyPr/>
                    <a:lstStyle/>
                    <a:p>
                      <a:pPr algn="ctr"/>
                      <a:r>
                        <a:rPr lang="en-AU" sz="1100" b="0" i="0" u="none" strike="noStrike">
                          <a:solidFill>
                            <a:schemeClr val="bg1"/>
                          </a:solidFill>
                          <a:effectLst/>
                          <a:latin typeface="+mn-lt"/>
                        </a:rPr>
                        <a:t>On-track</a:t>
                      </a:r>
                      <a:endParaRPr lang="en-AU" sz="1100">
                        <a:latin typeface="+mn-lt"/>
                      </a:endParaRPr>
                    </a:p>
                  </a:txBody>
                  <a:tcPr marL="36000" marR="36000" anchor="ctr">
                    <a:solidFill>
                      <a:srgbClr val="00B050"/>
                    </a:solidFill>
                  </a:tcPr>
                </a:tc>
                <a:tc>
                  <a:txBody>
                    <a:bodyPr/>
                    <a:lstStyle/>
                    <a:p>
                      <a:pPr marL="171450" indent="-171450" algn="l" defTabSz="914400" rtl="0" eaLnBrk="1" latinLnBrk="0" hangingPunct="1">
                        <a:spcBef>
                          <a:spcPts val="0"/>
                        </a:spcBef>
                        <a:spcAft>
                          <a:spcPts val="0"/>
                        </a:spcAft>
                        <a:buFont typeface="Arial" panose="020B0604020202020204" pitchFamily="34" charset="0"/>
                        <a:buChar char="•"/>
                      </a:pPr>
                      <a:r>
                        <a:rPr lang="en-AU" sz="1100" i="0" kern="1200">
                          <a:solidFill>
                            <a:schemeClr val="dk1"/>
                          </a:solidFill>
                          <a:latin typeface="+mn-lt"/>
                          <a:ea typeface="+mn-ea"/>
                          <a:cs typeface="+mn-cs"/>
                        </a:rPr>
                        <a:t>No further actions.</a:t>
                      </a:r>
                    </a:p>
                    <a:p>
                      <a:pPr marL="171450" indent="-171450" algn="l" defTabSz="914400" rtl="0" eaLnBrk="1" latinLnBrk="0" hangingPunct="1">
                        <a:spcBef>
                          <a:spcPts val="0"/>
                        </a:spcBef>
                        <a:spcAft>
                          <a:spcPts val="0"/>
                        </a:spcAft>
                        <a:buFont typeface="Arial" panose="020B0604020202020204" pitchFamily="34" charset="0"/>
                        <a:buChar char="•"/>
                      </a:pPr>
                      <a:r>
                        <a:rPr lang="en-AU" sz="1100" i="0" kern="1200">
                          <a:solidFill>
                            <a:schemeClr val="dk1"/>
                          </a:solidFill>
                          <a:latin typeface="+mn-lt"/>
                          <a:ea typeface="+mn-ea"/>
                          <a:cs typeface="+mn-cs"/>
                        </a:rPr>
                        <a:t>Status is acceptable.</a:t>
                      </a:r>
                    </a:p>
                  </a:txBody>
                  <a:tcPr marL="36000" marR="36000" anchor="ctr"/>
                </a:tc>
                <a:extLst>
                  <a:ext uri="{0D108BD9-81ED-4DB2-BD59-A6C34878D82A}">
                    <a16:rowId xmlns:a16="http://schemas.microsoft.com/office/drawing/2014/main" val="805851165"/>
                  </a:ext>
                </a:extLst>
              </a:tr>
              <a:tr h="969051">
                <a:tc vMerge="1">
                  <a:txBody>
                    <a:bodyPr/>
                    <a:lstStyle/>
                    <a:p>
                      <a:endParaRPr lang="en-AU" sz="1050"/>
                    </a:p>
                  </a:txBody>
                  <a:tcPr/>
                </a:tc>
                <a:tc>
                  <a:txBody>
                    <a:bodyPr/>
                    <a:lstStyle/>
                    <a:p>
                      <a:r>
                        <a:rPr lang="en-AU" sz="1100">
                          <a:latin typeface="+mn-lt"/>
                        </a:rPr>
                        <a:t>The Metering Data Management (MDM) solution is deployed</a:t>
                      </a:r>
                    </a:p>
                  </a:txBody>
                  <a:tcPr marL="72000" marR="72000" anchor="ctr"/>
                </a:tc>
                <a:tc>
                  <a:txBody>
                    <a:bodyPr/>
                    <a:lstStyle/>
                    <a:p>
                      <a:pPr algn="ctr"/>
                      <a:r>
                        <a:rPr lang="en-AU" sz="1100" b="0" i="0" u="none" strike="noStrike">
                          <a:solidFill>
                            <a:schemeClr val="tx2"/>
                          </a:solidFill>
                          <a:effectLst/>
                          <a:latin typeface="+mn-lt"/>
                        </a:rPr>
                        <a:t>At-Risk</a:t>
                      </a:r>
                      <a:endParaRPr lang="en-AU" sz="1100">
                        <a:solidFill>
                          <a:schemeClr val="tx2"/>
                        </a:solidFill>
                        <a:latin typeface="+mn-lt"/>
                      </a:endParaRPr>
                    </a:p>
                  </a:txBody>
                  <a:tcPr marL="36000" marR="36000" anchor="ctr">
                    <a:solidFill>
                      <a:schemeClr val="accent4"/>
                    </a:solidFill>
                  </a:tcPr>
                </a:tc>
                <a:tc>
                  <a:txBody>
                    <a:bodyPr/>
                    <a:lstStyle/>
                    <a:p>
                      <a:pPr marL="171450" indent="-171450">
                        <a:spcAft>
                          <a:spcPts val="0"/>
                        </a:spcAft>
                        <a:buFont typeface="Arial" panose="020B0604020202020204" pitchFamily="34" charset="0"/>
                        <a:buChar char="•"/>
                      </a:pPr>
                      <a:r>
                        <a:rPr lang="en-AU" sz="1100" i="0">
                          <a:latin typeface="+mn-lt"/>
                        </a:rPr>
                        <a:t>No fundamental capability issues identified to date</a:t>
                      </a:r>
                    </a:p>
                    <a:p>
                      <a:pPr marL="171450" indent="-171450">
                        <a:spcAft>
                          <a:spcPts val="0"/>
                        </a:spcAft>
                        <a:buFont typeface="Arial" panose="020B0604020202020204" pitchFamily="34" charset="0"/>
                        <a:buChar char="•"/>
                      </a:pPr>
                      <a:r>
                        <a:rPr lang="en-AU" sz="1100" i="0">
                          <a:latin typeface="+mn-lt"/>
                        </a:rPr>
                        <a:t>Resolve metering data issues to enable clean 5m Settlements run in Market Trial to be completed</a:t>
                      </a:r>
                    </a:p>
                    <a:p>
                      <a:pPr marL="171450" indent="-171450">
                        <a:spcAft>
                          <a:spcPts val="0"/>
                        </a:spcAft>
                        <a:buFont typeface="Arial" panose="020B0604020202020204" pitchFamily="34" charset="0"/>
                        <a:buChar char="•"/>
                      </a:pPr>
                      <a:r>
                        <a:rPr lang="en-AU" sz="1100" i="0">
                          <a:latin typeface="+mn-lt"/>
                        </a:rPr>
                        <a:t>AEMO advise on any residual UAT issues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i="0" u="none" strike="noStrike" kern="1200">
                          <a:solidFill>
                            <a:schemeClr val="dk1"/>
                          </a:solidFill>
                          <a:effectLst/>
                          <a:latin typeface="+mn-lt"/>
                          <a:ea typeface="+mn-ea"/>
                          <a:cs typeface="+mn-cs"/>
                        </a:rPr>
                        <a:t>Criteria is no outstanding defects that have a material compliance or participant impact that cannot be remedied prior to 1 Oct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i="0" u="none" strike="noStrike" kern="1200">
                          <a:solidFill>
                            <a:srgbClr val="FF0000"/>
                          </a:solidFill>
                          <a:effectLst/>
                          <a:latin typeface="+mn-lt"/>
                          <a:ea typeface="+mn-ea"/>
                          <a:cs typeface="+mn-cs"/>
                        </a:rPr>
                        <a:t>Metering data issues improved, resulting in better quality 5m Settlements run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i="0" u="none" strike="noStrike" kern="1200">
                          <a:solidFill>
                            <a:srgbClr val="FF0000"/>
                          </a:solidFill>
                          <a:effectLst/>
                          <a:latin typeface="+mn-lt"/>
                          <a:ea typeface="+mn-ea"/>
                          <a:cs typeface="+mn-cs"/>
                        </a:rPr>
                        <a:t>Known defects are scheduled for resolution and will not impact 1 October go-live</a:t>
                      </a:r>
                      <a:endParaRPr lang="en-AU" sz="1100" i="0">
                        <a:solidFill>
                          <a:srgbClr val="FF0000"/>
                        </a:solidFill>
                        <a:latin typeface="+mn-lt"/>
                      </a:endParaRPr>
                    </a:p>
                  </a:txBody>
                  <a:tcPr marL="36000" marR="36000" anchor="ctr"/>
                </a:tc>
                <a:extLst>
                  <a:ext uri="{0D108BD9-81ED-4DB2-BD59-A6C34878D82A}">
                    <a16:rowId xmlns:a16="http://schemas.microsoft.com/office/drawing/2014/main" val="3823480913"/>
                  </a:ext>
                </a:extLst>
              </a:tr>
              <a:tr h="756510">
                <a:tc vMerge="1">
                  <a:txBody>
                    <a:bodyPr/>
                    <a:lstStyle/>
                    <a:p>
                      <a:endParaRPr lang="en-AU" sz="1050"/>
                    </a:p>
                  </a:txBody>
                  <a:tcPr/>
                </a:tc>
                <a:tc>
                  <a:txBody>
                    <a:bodyPr/>
                    <a:lstStyle/>
                    <a:p>
                      <a:r>
                        <a:rPr lang="en-AU" sz="1100">
                          <a:latin typeface="+mn-lt"/>
                        </a:rPr>
                        <a:t>The 5-minute settlements solution is deployed</a:t>
                      </a:r>
                    </a:p>
                  </a:txBody>
                  <a:tcPr marL="72000" marR="72000" anchor="ctr"/>
                </a:tc>
                <a:tc>
                  <a:txBody>
                    <a:bodyPr/>
                    <a:lstStyle/>
                    <a:p>
                      <a:pPr algn="ctr"/>
                      <a:r>
                        <a:rPr lang="en-AU" sz="1100" b="0" i="0" u="none" strike="noStrike">
                          <a:solidFill>
                            <a:schemeClr val="bg1"/>
                          </a:solidFill>
                          <a:effectLst/>
                          <a:latin typeface="+mn-lt"/>
                        </a:rPr>
                        <a:t>On-track</a:t>
                      </a:r>
                      <a:endParaRPr lang="en-AU" sz="1100">
                        <a:latin typeface="+mn-lt"/>
                      </a:endParaRPr>
                    </a:p>
                  </a:txBody>
                  <a:tcPr marL="36000" marR="36000" anchor="ctr">
                    <a:solidFill>
                      <a:srgbClr val="00B05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i="0">
                          <a:latin typeface="+mn-lt"/>
                        </a:rPr>
                        <a:t>No fundamental capability issues identified and independent certification completed</a:t>
                      </a:r>
                    </a:p>
                    <a:p>
                      <a:pPr marL="171450" indent="-171450">
                        <a:spcAft>
                          <a:spcPts val="0"/>
                        </a:spcAft>
                        <a:buFont typeface="Arial" panose="020B0604020202020204" pitchFamily="34" charset="0"/>
                        <a:buChar char="•"/>
                      </a:pPr>
                      <a:r>
                        <a:rPr lang="en-AU" sz="1100" i="0">
                          <a:latin typeface="+mn-lt"/>
                        </a:rPr>
                        <a:t>Resolve metering data issues to enable clean 5m Settlements run in Market Trial to be completed</a:t>
                      </a:r>
                    </a:p>
                    <a:p>
                      <a:pPr marL="171450" indent="-171450">
                        <a:spcAft>
                          <a:spcPts val="0"/>
                        </a:spcAft>
                        <a:buFont typeface="Arial" panose="020B0604020202020204" pitchFamily="34" charset="0"/>
                        <a:buChar char="•"/>
                      </a:pPr>
                      <a:r>
                        <a:rPr lang="en-AU" sz="1100" i="0">
                          <a:latin typeface="+mn-lt"/>
                        </a:rPr>
                        <a:t>AEMO advise on any residual UAT issues</a:t>
                      </a:r>
                    </a:p>
                  </a:txBody>
                  <a:tcPr marL="36000" marR="36000" anchor="ctr"/>
                </a:tc>
                <a:extLst>
                  <a:ext uri="{0D108BD9-81ED-4DB2-BD59-A6C34878D82A}">
                    <a16:rowId xmlns:a16="http://schemas.microsoft.com/office/drawing/2014/main" val="1850303073"/>
                  </a:ext>
                </a:extLst>
              </a:tr>
              <a:tr h="590077">
                <a:tc gridSpan="2">
                  <a:txBody>
                    <a:bodyPr/>
                    <a:lstStyle/>
                    <a:p>
                      <a:pPr algn="ctr"/>
                      <a:r>
                        <a:rPr lang="en-AU" sz="1100" b="1">
                          <a:solidFill>
                            <a:schemeClr val="bg1"/>
                          </a:solidFill>
                          <a:latin typeface="+mn-lt"/>
                        </a:rPr>
                        <a:t>Readiness Assessment status</a:t>
                      </a:r>
                    </a:p>
                  </a:txBody>
                  <a:tcPr marL="36000" marR="36000" anchor="ctr">
                    <a:solidFill>
                      <a:srgbClr val="002060"/>
                    </a:solidFill>
                  </a:tcPr>
                </a:tc>
                <a:tc hMerge="1">
                  <a:txBody>
                    <a:bodyPr/>
                    <a:lstStyle/>
                    <a:p>
                      <a:pPr algn="ctr"/>
                      <a:endParaRPr lang="en-AU" sz="1100"/>
                    </a:p>
                  </a:txBody>
                  <a:tcPr marL="72000" marR="72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a:solidFill>
                            <a:schemeClr val="tx2"/>
                          </a:solidFill>
                          <a:effectLst/>
                          <a:latin typeface="+mn-lt"/>
                        </a:rPr>
                        <a:t>At-Risk</a:t>
                      </a:r>
                      <a:endParaRPr lang="en-AU" sz="1100">
                        <a:solidFill>
                          <a:schemeClr val="tx2"/>
                        </a:solidFill>
                        <a:latin typeface="+mn-lt"/>
                      </a:endParaRPr>
                    </a:p>
                  </a:txBody>
                  <a:tcPr marL="36000" marR="36000" anchor="ctr">
                    <a:solidFill>
                      <a:schemeClr val="accent4"/>
                    </a:solidFill>
                  </a:tcPr>
                </a:tc>
                <a:tc>
                  <a:txBody>
                    <a:bodyPr/>
                    <a:lstStyle/>
                    <a:p>
                      <a:pPr marL="171450" indent="-171450">
                        <a:spcAft>
                          <a:spcPts val="0"/>
                        </a:spcAft>
                        <a:buFont typeface="Arial" panose="020B0604020202020204" pitchFamily="34" charset="0"/>
                        <a:buChar char="•"/>
                      </a:pPr>
                      <a:r>
                        <a:rPr lang="en-AU" sz="1100" i="0">
                          <a:solidFill>
                            <a:srgbClr val="FF0000"/>
                          </a:solidFill>
                          <a:latin typeface="+mn-lt"/>
                        </a:rPr>
                        <a:t>Improving trend, although ‘green’ targets not fully achieved at the time of reporting</a:t>
                      </a:r>
                    </a:p>
                    <a:p>
                      <a:pPr marL="171450" indent="-171450">
                        <a:spcAft>
                          <a:spcPts val="0"/>
                        </a:spcAft>
                        <a:buFont typeface="Arial" panose="020B0604020202020204" pitchFamily="34" charset="0"/>
                        <a:buChar char="•"/>
                      </a:pPr>
                      <a:r>
                        <a:rPr lang="en-AU" sz="1100" i="0">
                          <a:solidFill>
                            <a:srgbClr val="FF0000"/>
                          </a:solidFill>
                          <a:latin typeface="+mn-lt"/>
                        </a:rPr>
                        <a:t>No show-stoppers for 1 October, although risks exist that require mitigation</a:t>
                      </a:r>
                    </a:p>
                  </a:txBody>
                  <a:tcPr marL="36000" marR="36000" anchor="ctr"/>
                </a:tc>
                <a:extLst>
                  <a:ext uri="{0D108BD9-81ED-4DB2-BD59-A6C34878D82A}">
                    <a16:rowId xmlns:a16="http://schemas.microsoft.com/office/drawing/2014/main" val="1638541548"/>
                  </a:ext>
                </a:extLst>
              </a:tr>
            </a:tbl>
          </a:graphicData>
        </a:graphic>
      </p:graphicFrame>
      <p:graphicFrame>
        <p:nvGraphicFramePr>
          <p:cNvPr id="17" name="Table 16">
            <a:extLst>
              <a:ext uri="{FF2B5EF4-FFF2-40B4-BE49-F238E27FC236}">
                <a16:creationId xmlns:a16="http://schemas.microsoft.com/office/drawing/2014/main" id="{2C3378D2-EABF-4AF0-9814-148689852831}"/>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139416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4AF-4BEE-460C-A576-768E811B5BB7}"/>
              </a:ext>
            </a:extLst>
          </p:cNvPr>
          <p:cNvSpPr>
            <a:spLocks noGrp="1"/>
          </p:cNvSpPr>
          <p:nvPr>
            <p:ph type="title"/>
          </p:nvPr>
        </p:nvSpPr>
        <p:spPr>
          <a:xfrm>
            <a:off x="0" y="-176843"/>
            <a:ext cx="8542614" cy="1189039"/>
          </a:xfrm>
        </p:spPr>
        <p:txBody>
          <a:bodyPr>
            <a:normAutofit/>
          </a:bodyPr>
          <a:lstStyle/>
          <a:p>
            <a:pPr>
              <a:lnSpc>
                <a:spcPct val="80000"/>
              </a:lnSpc>
            </a:pPr>
            <a:r>
              <a:rPr lang="en-AU" sz="4000"/>
              <a:t>Current status for 5MS start notice</a:t>
            </a:r>
            <a:r>
              <a:rPr lang="en-AU" sz="2400"/>
              <a:t> </a:t>
            </a:r>
          </a:p>
        </p:txBody>
      </p:sp>
      <p:sp>
        <p:nvSpPr>
          <p:cNvPr id="4" name="Slide Number Placeholder 3">
            <a:extLst>
              <a:ext uri="{FF2B5EF4-FFF2-40B4-BE49-F238E27FC236}">
                <a16:creationId xmlns:a16="http://schemas.microsoft.com/office/drawing/2014/main" id="{F9397817-E200-4E2A-8BBE-E45544B652D9}"/>
              </a:ext>
            </a:extLst>
          </p:cNvPr>
          <p:cNvSpPr>
            <a:spLocks noGrp="1"/>
          </p:cNvSpPr>
          <p:nvPr>
            <p:ph type="sldNum" sz="quarter" idx="12"/>
          </p:nvPr>
        </p:nvSpPr>
        <p:spPr>
          <a:xfrm>
            <a:off x="11353800" y="6535252"/>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12" name="Table 10">
            <a:extLst>
              <a:ext uri="{FF2B5EF4-FFF2-40B4-BE49-F238E27FC236}">
                <a16:creationId xmlns:a16="http://schemas.microsoft.com/office/drawing/2014/main" id="{6216552B-B868-4D7C-A1D6-D073B363B903}"/>
              </a:ext>
            </a:extLst>
          </p:cNvPr>
          <p:cNvGraphicFramePr>
            <a:graphicFrameLocks noGrp="1"/>
          </p:cNvGraphicFramePr>
          <p:nvPr>
            <p:extLst>
              <p:ext uri="{D42A27DB-BD31-4B8C-83A1-F6EECF244321}">
                <p14:modId xmlns:p14="http://schemas.microsoft.com/office/powerpoint/2010/main" val="1583819011"/>
              </p:ext>
            </p:extLst>
          </p:nvPr>
        </p:nvGraphicFramePr>
        <p:xfrm>
          <a:off x="0" y="1366192"/>
          <a:ext cx="12191999" cy="5394602"/>
        </p:xfrm>
        <a:graphic>
          <a:graphicData uri="http://schemas.openxmlformats.org/drawingml/2006/table">
            <a:tbl>
              <a:tblPr firstRow="1" bandRow="1">
                <a:tableStyleId>{7DF18680-E054-41AD-8BC1-D1AEF772440D}</a:tableStyleId>
              </a:tblPr>
              <a:tblGrid>
                <a:gridCol w="1103243">
                  <a:extLst>
                    <a:ext uri="{9D8B030D-6E8A-4147-A177-3AD203B41FA5}">
                      <a16:colId xmlns:a16="http://schemas.microsoft.com/office/drawing/2014/main" val="1302584941"/>
                    </a:ext>
                  </a:extLst>
                </a:gridCol>
                <a:gridCol w="2256183">
                  <a:extLst>
                    <a:ext uri="{9D8B030D-6E8A-4147-A177-3AD203B41FA5}">
                      <a16:colId xmlns:a16="http://schemas.microsoft.com/office/drawing/2014/main" val="3914486943"/>
                    </a:ext>
                  </a:extLst>
                </a:gridCol>
                <a:gridCol w="727942">
                  <a:extLst>
                    <a:ext uri="{9D8B030D-6E8A-4147-A177-3AD203B41FA5}">
                      <a16:colId xmlns:a16="http://schemas.microsoft.com/office/drawing/2014/main" val="4100144419"/>
                    </a:ext>
                  </a:extLst>
                </a:gridCol>
                <a:gridCol w="8104631">
                  <a:extLst>
                    <a:ext uri="{9D8B030D-6E8A-4147-A177-3AD203B41FA5}">
                      <a16:colId xmlns:a16="http://schemas.microsoft.com/office/drawing/2014/main" val="3851802741"/>
                    </a:ext>
                  </a:extLst>
                </a:gridCol>
              </a:tblGrid>
              <a:tr h="369051">
                <a:tc>
                  <a:txBody>
                    <a:bodyPr/>
                    <a:lstStyle/>
                    <a:p>
                      <a:pPr algn="ctr">
                        <a:lnSpc>
                          <a:spcPts val="1100"/>
                        </a:lnSpc>
                      </a:pPr>
                      <a:r>
                        <a:rPr lang="en-AU" sz="1100"/>
                        <a:t>Responsible Participant </a:t>
                      </a:r>
                    </a:p>
                  </a:txBody>
                  <a:tcPr marL="72000" marR="108000" anchor="ctr"/>
                </a:tc>
                <a:tc>
                  <a:txBody>
                    <a:bodyPr/>
                    <a:lstStyle/>
                    <a:p>
                      <a:pPr algn="ctr"/>
                      <a:r>
                        <a:rPr lang="en-AU" sz="1100"/>
                        <a:t>Essential Criteria</a:t>
                      </a:r>
                    </a:p>
                  </a:txBody>
                  <a:tcPr marL="72000" marR="108000" anchor="ctr"/>
                </a:tc>
                <a:tc>
                  <a:txBody>
                    <a:bodyPr/>
                    <a:lstStyle/>
                    <a:p>
                      <a:pPr algn="ctr"/>
                      <a:r>
                        <a:rPr lang="en-AU" sz="1100"/>
                        <a:t>Status</a:t>
                      </a:r>
                    </a:p>
                  </a:txBody>
                  <a:tcPr marL="72000" marR="108000" anchor="ctr"/>
                </a:tc>
                <a:tc>
                  <a:txBody>
                    <a:bodyPr/>
                    <a:lstStyle/>
                    <a:p>
                      <a:pPr algn="ctr"/>
                      <a:r>
                        <a:rPr lang="en-AU" sz="1100"/>
                        <a:t>Comments</a:t>
                      </a:r>
                    </a:p>
                  </a:txBody>
                  <a:tcPr marL="72000" marR="108000" anchor="ctr"/>
                </a:tc>
                <a:extLst>
                  <a:ext uri="{0D108BD9-81ED-4DB2-BD59-A6C34878D82A}">
                    <a16:rowId xmlns:a16="http://schemas.microsoft.com/office/drawing/2014/main" val="3883184238"/>
                  </a:ext>
                </a:extLst>
              </a:tr>
              <a:tr h="651551">
                <a:tc>
                  <a:txBody>
                    <a:bodyPr/>
                    <a:lstStyle/>
                    <a:p>
                      <a:pPr algn="ctr"/>
                      <a:r>
                        <a:rPr lang="en-AU" sz="1100" b="1"/>
                        <a:t>Generator</a:t>
                      </a:r>
                    </a:p>
                  </a:txBody>
                  <a:tcPr marL="36000" marR="36000" anchor="ctr"/>
                </a:tc>
                <a:tc>
                  <a:txBody>
                    <a:bodyPr/>
                    <a:lstStyle/>
                    <a:p>
                      <a:r>
                        <a:rPr lang="en-AU" sz="1100">
                          <a:latin typeface="+mn-lt"/>
                        </a:rPr>
                        <a:t>Generators and MNSPs are able to submit 5-min offers</a:t>
                      </a:r>
                    </a:p>
                  </a:txBody>
                  <a:tcPr marL="72000" marR="72000" anchor="ctr"/>
                </a:tc>
                <a:tc>
                  <a:txBody>
                    <a:bodyPr/>
                    <a:lstStyle/>
                    <a:p>
                      <a:pPr algn="ctr">
                        <a:spcBef>
                          <a:spcPts val="600"/>
                        </a:spcBef>
                      </a:pPr>
                      <a:r>
                        <a:rPr lang="en-AU" sz="1100" b="0" i="0" u="none" strike="noStrike">
                          <a:solidFill>
                            <a:schemeClr val="bg1"/>
                          </a:solidFill>
                          <a:effectLst/>
                          <a:latin typeface="+mn-lt"/>
                        </a:rPr>
                        <a:t>On-track</a:t>
                      </a:r>
                      <a:endParaRPr lang="en-AU" sz="1100">
                        <a:latin typeface="+mn-lt"/>
                      </a:endParaRPr>
                    </a:p>
                  </a:txBody>
                  <a:tcPr marL="36000" marR="36000" anchor="ctr">
                    <a:solidFill>
                      <a:srgbClr val="00B050"/>
                    </a:solidFill>
                  </a:tcPr>
                </a:tc>
                <a:tc>
                  <a:txBody>
                    <a:bodyPr/>
                    <a:lstStyle/>
                    <a:p>
                      <a:pPr marL="171450" indent="-171450" algn="l" defTabSz="914400" rtl="0" eaLnBrk="1" latinLnBrk="0" hangingPunct="1">
                        <a:spcBef>
                          <a:spcPts val="0"/>
                        </a:spcBef>
                        <a:spcAft>
                          <a:spcPts val="0"/>
                        </a:spcAft>
                        <a:buFont typeface="Arial" panose="020B0604020202020204" pitchFamily="34" charset="0"/>
                        <a:buChar char="•"/>
                      </a:pPr>
                      <a:r>
                        <a:rPr lang="en-AU" sz="1100" i="0" kern="1200">
                          <a:solidFill>
                            <a:schemeClr val="dk1"/>
                          </a:solidFill>
                          <a:latin typeface="+mn-lt"/>
                          <a:ea typeface="+mn-ea"/>
                          <a:cs typeface="+mn-cs"/>
                        </a:rPr>
                        <a:t>Criteria adequately met</a:t>
                      </a:r>
                    </a:p>
                    <a:p>
                      <a:pPr marL="171450" indent="-171450" algn="l" defTabSz="914400" rtl="0" eaLnBrk="1" latinLnBrk="0" hangingPunct="1">
                        <a:spcBef>
                          <a:spcPts val="0"/>
                        </a:spcBef>
                        <a:spcAft>
                          <a:spcPts val="0"/>
                        </a:spcAft>
                        <a:buFont typeface="Arial" panose="020B0604020202020204" pitchFamily="34" charset="0"/>
                        <a:buChar char="•"/>
                      </a:pPr>
                      <a:r>
                        <a:rPr lang="en-AU" sz="1100" i="0" kern="1200">
                          <a:solidFill>
                            <a:schemeClr val="dk1"/>
                          </a:solidFill>
                          <a:latin typeface="+mn-lt"/>
                          <a:ea typeface="+mn-ea"/>
                          <a:cs typeface="+mn-cs"/>
                        </a:rPr>
                        <a:t>Evidence provided through Participant Readiness Reporting, observations through Market Trial and observations of Transition Bidding</a:t>
                      </a:r>
                    </a:p>
                    <a:p>
                      <a:pPr marL="171450" indent="-171450" algn="l" defTabSz="914400" rtl="0" eaLnBrk="1" latinLnBrk="0" hangingPunct="1">
                        <a:spcBef>
                          <a:spcPts val="0"/>
                        </a:spcBef>
                        <a:spcAft>
                          <a:spcPts val="0"/>
                        </a:spcAft>
                        <a:buFont typeface="Arial" panose="020B0604020202020204" pitchFamily="34" charset="0"/>
                        <a:buChar char="•"/>
                      </a:pPr>
                      <a:r>
                        <a:rPr lang="en-AU" sz="1100" i="0" kern="1200">
                          <a:solidFill>
                            <a:schemeClr val="dk1"/>
                          </a:solidFill>
                          <a:latin typeface="+mn-lt"/>
                          <a:ea typeface="+mn-ea"/>
                          <a:cs typeface="+mn-cs"/>
                        </a:rPr>
                        <a:t>Contingency plan exists through web bidding interface</a:t>
                      </a:r>
                    </a:p>
                  </a:txBody>
                  <a:tcPr marL="36000" marR="36000" anchor="ctr"/>
                </a:tc>
                <a:extLst>
                  <a:ext uri="{0D108BD9-81ED-4DB2-BD59-A6C34878D82A}">
                    <a16:rowId xmlns:a16="http://schemas.microsoft.com/office/drawing/2014/main" val="4061172690"/>
                  </a:ext>
                </a:extLst>
              </a:tr>
              <a:tr h="1255806">
                <a:tc>
                  <a:txBody>
                    <a:bodyPr/>
                    <a:lstStyle/>
                    <a:p>
                      <a:pPr algn="ctr"/>
                      <a:r>
                        <a:rPr lang="en-AU" sz="1100" b="1"/>
                        <a:t>MP, MC, MDP</a:t>
                      </a:r>
                    </a:p>
                  </a:txBody>
                  <a:tcPr marL="36000" marR="36000" anchor="ctr"/>
                </a:tc>
                <a:tc>
                  <a:txBody>
                    <a:bodyPr/>
                    <a:lstStyle/>
                    <a:p>
                      <a:r>
                        <a:rPr lang="en-AU" sz="1100">
                          <a:latin typeface="+mn-lt"/>
                        </a:rPr>
                        <a:t>All essential meters* are able to produce and store and deliver 5-min data</a:t>
                      </a:r>
                    </a:p>
                  </a:txBody>
                  <a:tcPr marL="72000" marR="72000" anchor="ctr"/>
                </a:tc>
                <a:tc>
                  <a:txBody>
                    <a:bodyPr/>
                    <a:lstStyle/>
                    <a:p>
                      <a:pPr algn="ctr"/>
                      <a:r>
                        <a:rPr lang="en-AU" sz="1100">
                          <a:latin typeface="+mn-lt"/>
                        </a:rPr>
                        <a:t>At-risk</a:t>
                      </a:r>
                    </a:p>
                  </a:txBody>
                  <a:tcPr marL="36000" marR="36000" anchor="ctr">
                    <a:solidFill>
                      <a:schemeClr val="accent4"/>
                    </a:solidFill>
                  </a:tcPr>
                </a:tc>
                <a:tc>
                  <a:txBody>
                    <a:bodyPr/>
                    <a:lstStyle/>
                    <a:p>
                      <a:pPr marL="171450" indent="-171450">
                        <a:spcAft>
                          <a:spcPts val="0"/>
                        </a:spcAft>
                        <a:buFont typeface="Arial" panose="020B0604020202020204" pitchFamily="34" charset="0"/>
                        <a:buChar char="•"/>
                      </a:pPr>
                      <a:r>
                        <a:rPr lang="en-AU" sz="1100" i="0">
                          <a:latin typeface="+mn-lt"/>
                        </a:rPr>
                        <a:t>No show-stoppers exists and criteria is adequately met</a:t>
                      </a:r>
                    </a:p>
                    <a:p>
                      <a:pPr marL="171450" indent="-171450">
                        <a:spcAft>
                          <a:spcPts val="0"/>
                        </a:spcAft>
                        <a:buFont typeface="Arial" panose="020B0604020202020204" pitchFamily="34" charset="0"/>
                        <a:buChar char="•"/>
                      </a:pPr>
                      <a:r>
                        <a:rPr lang="en-AU" sz="1100" i="0">
                          <a:latin typeface="+mn-lt"/>
                        </a:rPr>
                        <a:t>Risks exist.  Contingency plans are necessary and have been, or are being, established.</a:t>
                      </a:r>
                    </a:p>
                    <a:p>
                      <a:pPr marL="171450" indent="-171450">
                        <a:spcAft>
                          <a:spcPts val="0"/>
                        </a:spcAft>
                        <a:buFont typeface="Arial" panose="020B0604020202020204" pitchFamily="34" charset="0"/>
                        <a:buChar char="•"/>
                      </a:pPr>
                      <a:r>
                        <a:rPr lang="en-AU" sz="1100" i="0">
                          <a:latin typeface="+mn-lt"/>
                        </a:rPr>
                        <a:t>Monitoring will continue throughout September and activation of contingency plans will be discussed with MSPs where necessary.</a:t>
                      </a:r>
                    </a:p>
                    <a:p>
                      <a:pPr marL="171450" indent="-171450">
                        <a:spcAft>
                          <a:spcPts val="0"/>
                        </a:spcAft>
                        <a:buFont typeface="Arial" panose="020B0604020202020204" pitchFamily="34" charset="0"/>
                        <a:buChar char="•"/>
                      </a:pPr>
                      <a:r>
                        <a:rPr lang="en-AU" sz="1100" i="0">
                          <a:latin typeface="+mn-lt"/>
                        </a:rPr>
                        <a:t>Evidence provided through Participant Readiness Reporting, Metering Transition Plan Reporting, observations of production operation and explicit readiness confirmation from MSPs.</a:t>
                      </a:r>
                    </a:p>
                  </a:txBody>
                  <a:tcPr marL="36000" marR="36000" anchor="ctr"/>
                </a:tc>
                <a:extLst>
                  <a:ext uri="{0D108BD9-81ED-4DB2-BD59-A6C34878D82A}">
                    <a16:rowId xmlns:a16="http://schemas.microsoft.com/office/drawing/2014/main" val="2863320031"/>
                  </a:ext>
                </a:extLst>
              </a:tr>
              <a:tr h="627955">
                <a:tc rowSpan="3">
                  <a:txBody>
                    <a:bodyPr/>
                    <a:lstStyle/>
                    <a:p>
                      <a:pPr algn="ctr"/>
                      <a:r>
                        <a:rPr lang="en-AU" sz="1100" b="1"/>
                        <a:t>AEMO</a:t>
                      </a:r>
                    </a:p>
                  </a:txBody>
                  <a:tcPr marL="36000" marR="36000" anchor="ctr"/>
                </a:tc>
                <a:tc>
                  <a:txBody>
                    <a:bodyPr/>
                    <a:lstStyle/>
                    <a:p>
                      <a:r>
                        <a:rPr lang="en-AU" sz="1100">
                          <a:latin typeface="+mn-lt"/>
                        </a:rPr>
                        <a:t>The 5-minute bidding and dispatch solution, including the web bidding interface is deployed</a:t>
                      </a:r>
                    </a:p>
                  </a:txBody>
                  <a:tcPr marL="72000" marR="72000" anchor="ctr"/>
                </a:tc>
                <a:tc>
                  <a:txBody>
                    <a:bodyPr/>
                    <a:lstStyle/>
                    <a:p>
                      <a:pPr algn="ctr"/>
                      <a:r>
                        <a:rPr lang="en-AU" sz="1100" b="0" i="0" u="none" strike="noStrike">
                          <a:solidFill>
                            <a:schemeClr val="bg1"/>
                          </a:solidFill>
                          <a:effectLst/>
                          <a:latin typeface="+mn-lt"/>
                        </a:rPr>
                        <a:t>On-track</a:t>
                      </a:r>
                      <a:endParaRPr lang="en-AU" sz="1100">
                        <a:latin typeface="+mn-lt"/>
                      </a:endParaRPr>
                    </a:p>
                  </a:txBody>
                  <a:tcPr marL="36000" marR="36000" anchor="ctr">
                    <a:solidFill>
                      <a:srgbClr val="00B050"/>
                    </a:solidFill>
                  </a:tcPr>
                </a:tc>
                <a:tc>
                  <a:txBody>
                    <a:bodyPr/>
                    <a:lstStyle/>
                    <a:p>
                      <a:pPr marL="171450" indent="-171450">
                        <a:spcAft>
                          <a:spcPts val="0"/>
                        </a:spcAft>
                        <a:buFont typeface="Arial" panose="020B0604020202020204" pitchFamily="34" charset="0"/>
                        <a:buChar char="•"/>
                      </a:pPr>
                      <a:r>
                        <a:rPr lang="en-AU" sz="1100" i="0">
                          <a:latin typeface="+mn-lt"/>
                        </a:rPr>
                        <a:t>Criteria adequately met.</a:t>
                      </a:r>
                    </a:p>
                    <a:p>
                      <a:pPr marL="171450" indent="-171450">
                        <a:spcAft>
                          <a:spcPts val="0"/>
                        </a:spcAft>
                        <a:buFont typeface="Arial" panose="020B0604020202020204" pitchFamily="34" charset="0"/>
                        <a:buChar char="•"/>
                      </a:pPr>
                      <a:r>
                        <a:rPr lang="en-AU" sz="1100" i="0">
                          <a:latin typeface="+mn-lt"/>
                        </a:rPr>
                        <a:t>Evidence provided through Production operation and Market Trial operation</a:t>
                      </a:r>
                    </a:p>
                  </a:txBody>
                  <a:tcPr marL="36000" marR="36000" anchor="ctr"/>
                </a:tc>
                <a:extLst>
                  <a:ext uri="{0D108BD9-81ED-4DB2-BD59-A6C34878D82A}">
                    <a16:rowId xmlns:a16="http://schemas.microsoft.com/office/drawing/2014/main" val="805851165"/>
                  </a:ext>
                </a:extLst>
              </a:tr>
              <a:tr h="969051">
                <a:tc vMerge="1">
                  <a:txBody>
                    <a:bodyPr/>
                    <a:lstStyle/>
                    <a:p>
                      <a:endParaRPr lang="en-AU" sz="1050"/>
                    </a:p>
                  </a:txBody>
                  <a:tcPr/>
                </a:tc>
                <a:tc>
                  <a:txBody>
                    <a:bodyPr/>
                    <a:lstStyle/>
                    <a:p>
                      <a:r>
                        <a:rPr lang="en-AU" sz="1100">
                          <a:latin typeface="+mn-lt"/>
                        </a:rPr>
                        <a:t>The Metering Data Management (MDM) solution is deployed</a:t>
                      </a:r>
                    </a:p>
                  </a:txBody>
                  <a:tcPr marL="72000" marR="72000" anchor="ctr"/>
                </a:tc>
                <a:tc>
                  <a:txBody>
                    <a:bodyPr/>
                    <a:lstStyle/>
                    <a:p>
                      <a:pPr algn="ctr"/>
                      <a:r>
                        <a:rPr lang="en-AU" sz="1100" b="0" i="0" u="none" strike="noStrike">
                          <a:solidFill>
                            <a:schemeClr val="tx2"/>
                          </a:solidFill>
                          <a:effectLst/>
                          <a:latin typeface="+mn-lt"/>
                        </a:rPr>
                        <a:t>At-Risk</a:t>
                      </a:r>
                      <a:endParaRPr lang="en-AU" sz="1100">
                        <a:solidFill>
                          <a:schemeClr val="tx2"/>
                        </a:solidFill>
                        <a:latin typeface="+mn-lt"/>
                      </a:endParaRPr>
                    </a:p>
                  </a:txBody>
                  <a:tcPr marL="36000" marR="36000" anchor="ctr">
                    <a:solidFill>
                      <a:schemeClr val="accent4"/>
                    </a:solidFill>
                  </a:tcPr>
                </a:tc>
                <a:tc>
                  <a:txBody>
                    <a:bodyPr/>
                    <a:lstStyle/>
                    <a:p>
                      <a:pPr marL="171450" indent="-171450">
                        <a:spcAft>
                          <a:spcPts val="0"/>
                        </a:spcAft>
                        <a:buFont typeface="Arial" panose="020B0604020202020204" pitchFamily="34" charset="0"/>
                        <a:buChar char="•"/>
                      </a:pPr>
                      <a:r>
                        <a:rPr lang="en-AU" sz="1100" i="0">
                          <a:latin typeface="+mn-lt"/>
                        </a:rPr>
                        <a:t>No significant capability issues identified to date and no show-stoppers exist. </a:t>
                      </a:r>
                      <a:r>
                        <a:rPr lang="en-AU" sz="1100" b="0" i="0" u="none" strike="noStrike" kern="1200">
                          <a:solidFill>
                            <a:schemeClr val="dk1"/>
                          </a:solidFill>
                          <a:effectLst/>
                          <a:latin typeface="+mn-lt"/>
                          <a:ea typeface="+mn-ea"/>
                          <a:cs typeface="+mn-cs"/>
                        </a:rPr>
                        <a:t>No outstanding defects that have a material compliance or participant impact that cannot be remedied prior to 1 Oct. Criteria is adequately met.</a:t>
                      </a:r>
                      <a:endParaRPr lang="en-AU" sz="1100" i="0">
                        <a:latin typeface="+mn-lt"/>
                      </a:endParaRPr>
                    </a:p>
                    <a:p>
                      <a:pPr marL="171450" indent="-171450">
                        <a:spcAft>
                          <a:spcPts val="0"/>
                        </a:spcAft>
                        <a:buFont typeface="Arial" panose="020B0604020202020204" pitchFamily="34" charset="0"/>
                        <a:buChar char="•"/>
                      </a:pPr>
                      <a:r>
                        <a:rPr lang="en-AU" sz="1100" i="0">
                          <a:latin typeface="+mn-lt"/>
                        </a:rPr>
                        <a:t>Risks exist, arising from Market Trial or completion of AEMO UAT edge cases. Risk management plan necessary.</a:t>
                      </a:r>
                    </a:p>
                    <a:p>
                      <a:pPr marL="171450" indent="-171450">
                        <a:spcAft>
                          <a:spcPts val="0"/>
                        </a:spcAft>
                        <a:buFont typeface="Arial" panose="020B0604020202020204" pitchFamily="34" charset="0"/>
                        <a:buChar char="•"/>
                      </a:pPr>
                      <a:r>
                        <a:rPr lang="en-AU" sz="1100" i="0">
                          <a:latin typeface="+mn-lt"/>
                        </a:rPr>
                        <a:t>Market trial to continue and extension to be sought</a:t>
                      </a:r>
                    </a:p>
                    <a:p>
                      <a:pPr marL="171450" indent="-171450">
                        <a:spcAft>
                          <a:spcPts val="0"/>
                        </a:spcAft>
                        <a:buFont typeface="Arial" panose="020B0604020202020204" pitchFamily="34" charset="0"/>
                        <a:buChar char="•"/>
                      </a:pPr>
                      <a:r>
                        <a:rPr lang="en-AU" sz="1100" i="0">
                          <a:latin typeface="+mn-lt"/>
                        </a:rPr>
                        <a:t>Evidence through Production operation and Market Trial critical business functions</a:t>
                      </a:r>
                    </a:p>
                  </a:txBody>
                  <a:tcPr marL="36000" marR="36000" anchor="ctr"/>
                </a:tc>
                <a:extLst>
                  <a:ext uri="{0D108BD9-81ED-4DB2-BD59-A6C34878D82A}">
                    <a16:rowId xmlns:a16="http://schemas.microsoft.com/office/drawing/2014/main" val="3823480913"/>
                  </a:ext>
                </a:extLst>
              </a:tr>
              <a:tr h="756510">
                <a:tc vMerge="1">
                  <a:txBody>
                    <a:bodyPr/>
                    <a:lstStyle/>
                    <a:p>
                      <a:endParaRPr lang="en-AU" sz="1050"/>
                    </a:p>
                  </a:txBody>
                  <a:tcPr/>
                </a:tc>
                <a:tc>
                  <a:txBody>
                    <a:bodyPr/>
                    <a:lstStyle/>
                    <a:p>
                      <a:r>
                        <a:rPr lang="en-AU" sz="1100">
                          <a:latin typeface="+mn-lt"/>
                        </a:rPr>
                        <a:t>The 5-minute settlements solution is deployed</a:t>
                      </a:r>
                    </a:p>
                  </a:txBody>
                  <a:tcPr marL="72000" marR="72000" anchor="ctr"/>
                </a:tc>
                <a:tc>
                  <a:txBody>
                    <a:bodyPr/>
                    <a:lstStyle/>
                    <a:p>
                      <a:pPr algn="ctr"/>
                      <a:r>
                        <a:rPr lang="en-AU" sz="1100" b="0" i="0" u="none" strike="noStrike">
                          <a:solidFill>
                            <a:schemeClr val="bg1"/>
                          </a:solidFill>
                          <a:effectLst/>
                          <a:latin typeface="+mn-lt"/>
                        </a:rPr>
                        <a:t>On-track</a:t>
                      </a:r>
                      <a:endParaRPr lang="en-AU" sz="1100">
                        <a:latin typeface="+mn-lt"/>
                      </a:endParaRPr>
                    </a:p>
                  </a:txBody>
                  <a:tcPr marL="36000" marR="36000" anchor="ctr">
                    <a:solidFill>
                      <a:srgbClr val="00B050"/>
                    </a:solidFill>
                  </a:tcPr>
                </a:tc>
                <a:tc>
                  <a:txBody>
                    <a:bodyPr/>
                    <a:lstStyle/>
                    <a:p>
                      <a:pPr marL="171450" indent="-171450">
                        <a:spcAft>
                          <a:spcPts val="0"/>
                        </a:spcAft>
                        <a:buFont typeface="Arial" panose="020B0604020202020204" pitchFamily="34" charset="0"/>
                        <a:buChar char="•"/>
                      </a:pPr>
                      <a:r>
                        <a:rPr lang="en-AU" sz="1100" i="0">
                          <a:latin typeface="+mn-lt"/>
                        </a:rPr>
                        <a:t>Criteria adequately met.</a:t>
                      </a:r>
                    </a:p>
                    <a:p>
                      <a:pPr marL="171450" indent="-171450">
                        <a:spcAft>
                          <a:spcPts val="0"/>
                        </a:spcAft>
                        <a:buFont typeface="Arial" panose="020B0604020202020204" pitchFamily="34" charset="0"/>
                        <a:buChar char="•"/>
                      </a:pPr>
                      <a:r>
                        <a:rPr lang="en-AU" sz="1100" i="0">
                          <a:latin typeface="+mn-lt"/>
                        </a:rPr>
                        <a:t>Evidence provided through Production operation, Market Trial operation and independent certification</a:t>
                      </a:r>
                    </a:p>
                  </a:txBody>
                  <a:tcPr marL="36000" marR="36000" anchor="ctr"/>
                </a:tc>
                <a:extLst>
                  <a:ext uri="{0D108BD9-81ED-4DB2-BD59-A6C34878D82A}">
                    <a16:rowId xmlns:a16="http://schemas.microsoft.com/office/drawing/2014/main" val="1850303073"/>
                  </a:ext>
                </a:extLst>
              </a:tr>
              <a:tr h="590077">
                <a:tc gridSpan="2">
                  <a:txBody>
                    <a:bodyPr/>
                    <a:lstStyle/>
                    <a:p>
                      <a:pPr algn="ctr"/>
                      <a:r>
                        <a:rPr lang="en-AU" sz="1100" b="1">
                          <a:solidFill>
                            <a:schemeClr val="bg1"/>
                          </a:solidFill>
                          <a:latin typeface="+mn-lt"/>
                        </a:rPr>
                        <a:t>Readiness Assessment status</a:t>
                      </a:r>
                    </a:p>
                  </a:txBody>
                  <a:tcPr marL="36000" marR="36000" anchor="ctr">
                    <a:solidFill>
                      <a:srgbClr val="002060"/>
                    </a:solidFill>
                  </a:tcPr>
                </a:tc>
                <a:tc hMerge="1">
                  <a:txBody>
                    <a:bodyPr/>
                    <a:lstStyle/>
                    <a:p>
                      <a:pPr algn="ctr"/>
                      <a:endParaRPr lang="en-AU" sz="1100"/>
                    </a:p>
                  </a:txBody>
                  <a:tcPr marL="72000" marR="72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b="0" i="0" u="none" strike="noStrike">
                          <a:solidFill>
                            <a:schemeClr val="tx2"/>
                          </a:solidFill>
                          <a:effectLst/>
                          <a:latin typeface="+mn-lt"/>
                        </a:rPr>
                        <a:t>At-Risk</a:t>
                      </a:r>
                      <a:endParaRPr lang="en-AU" sz="1100">
                        <a:solidFill>
                          <a:schemeClr val="tx2"/>
                        </a:solidFill>
                        <a:latin typeface="+mn-lt"/>
                      </a:endParaRPr>
                    </a:p>
                  </a:txBody>
                  <a:tcPr marL="36000" marR="36000" anchor="ctr">
                    <a:solidFill>
                      <a:schemeClr val="accent4"/>
                    </a:solidFill>
                  </a:tcPr>
                </a:tc>
                <a:tc>
                  <a:txBody>
                    <a:bodyPr/>
                    <a:lstStyle/>
                    <a:p>
                      <a:pPr marL="0" indent="0">
                        <a:spcAft>
                          <a:spcPts val="0"/>
                        </a:spcAft>
                        <a:buFont typeface="Arial" panose="020B0604020202020204" pitchFamily="34" charset="0"/>
                        <a:buNone/>
                      </a:pPr>
                      <a:r>
                        <a:rPr lang="en-AU" sz="1100" i="0">
                          <a:latin typeface="+mn-lt"/>
                        </a:rPr>
                        <a:t>Key Risks:</a:t>
                      </a:r>
                    </a:p>
                    <a:p>
                      <a:pPr marL="228600" indent="-228600">
                        <a:spcAft>
                          <a:spcPts val="0"/>
                        </a:spcAft>
                        <a:buFont typeface="+mj-lt"/>
                        <a:buAutoNum type="arabicPeriod"/>
                      </a:pPr>
                      <a:r>
                        <a:rPr lang="en-AU" sz="1100" i="0">
                          <a:latin typeface="+mn-lt"/>
                        </a:rPr>
                        <a:t>Essential meter capability</a:t>
                      </a:r>
                    </a:p>
                    <a:p>
                      <a:pPr marL="228600" indent="-228600">
                        <a:spcAft>
                          <a:spcPts val="0"/>
                        </a:spcAft>
                        <a:buFont typeface="+mj-lt"/>
                        <a:buAutoNum type="arabicPeriod"/>
                      </a:pPr>
                      <a:r>
                        <a:rPr lang="en-AU" sz="1100" i="0">
                          <a:latin typeface="+mn-lt"/>
                        </a:rPr>
                        <a:t>Industry end-to-end testing</a:t>
                      </a:r>
                    </a:p>
                    <a:p>
                      <a:pPr marL="228600" indent="-228600">
                        <a:spcAft>
                          <a:spcPts val="0"/>
                        </a:spcAft>
                        <a:buFont typeface="+mj-lt"/>
                        <a:buAutoNum type="arabicPeriod"/>
                      </a:pPr>
                      <a:r>
                        <a:rPr lang="en-AU" sz="1100" i="0">
                          <a:latin typeface="+mn-lt"/>
                        </a:rPr>
                        <a:t>Market functions (AEMO) readiness</a:t>
                      </a:r>
                    </a:p>
                  </a:txBody>
                  <a:tcPr marL="36000" marR="36000" anchor="ctr"/>
                </a:tc>
                <a:extLst>
                  <a:ext uri="{0D108BD9-81ED-4DB2-BD59-A6C34878D82A}">
                    <a16:rowId xmlns:a16="http://schemas.microsoft.com/office/drawing/2014/main" val="1638541548"/>
                  </a:ext>
                </a:extLst>
              </a:tr>
            </a:tbl>
          </a:graphicData>
        </a:graphic>
      </p:graphicFrame>
      <p:graphicFrame>
        <p:nvGraphicFramePr>
          <p:cNvPr id="17" name="Table 16">
            <a:extLst>
              <a:ext uri="{FF2B5EF4-FFF2-40B4-BE49-F238E27FC236}">
                <a16:creationId xmlns:a16="http://schemas.microsoft.com/office/drawing/2014/main" id="{2C3378D2-EABF-4AF0-9814-148689852831}"/>
              </a:ext>
            </a:extLst>
          </p:cNvPr>
          <p:cNvGraphicFramePr>
            <a:graphicFrameLocks noGrp="1"/>
          </p:cNvGraphicFramePr>
          <p:nvPr>
            <p:extLst>
              <p:ext uri="{D42A27DB-BD31-4B8C-83A1-F6EECF244321}">
                <p14:modId xmlns:p14="http://schemas.microsoft.com/office/powerpoint/2010/main" val="2208315208"/>
              </p:ext>
            </p:extLst>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163623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EBE19-1B10-4B8F-B1B8-074A57C9FCC3}"/>
              </a:ext>
            </a:extLst>
          </p:cNvPr>
          <p:cNvSpPr>
            <a:spLocks noGrp="1"/>
          </p:cNvSpPr>
          <p:nvPr>
            <p:ph type="ctrTitle"/>
          </p:nvPr>
        </p:nvSpPr>
        <p:spPr/>
        <p:txBody>
          <a:bodyPr/>
          <a:lstStyle/>
          <a:p>
            <a:r>
              <a:rPr lang="en-AU"/>
              <a:t>Risk Management </a:t>
            </a:r>
          </a:p>
        </p:txBody>
      </p:sp>
      <p:sp>
        <p:nvSpPr>
          <p:cNvPr id="3" name="Subtitle 2">
            <a:extLst>
              <a:ext uri="{FF2B5EF4-FFF2-40B4-BE49-F238E27FC236}">
                <a16:creationId xmlns:a16="http://schemas.microsoft.com/office/drawing/2014/main" id="{DF98649F-DFE9-480A-8203-2843632290A1}"/>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8261869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2.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7BD0907-7848-47B2-99A1-2EC8E076D2DD}">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37</Slides>
  <Notes>6</Notes>
  <HiddenSlides>0</HiddenSlide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Office Theme</vt:lpstr>
      <vt:lpstr>AEMO09</vt:lpstr>
      <vt:lpstr>5MS &amp; GS Program Consultative Forum 5MS Start Notice Update </vt:lpstr>
      <vt:lpstr>AEMO Competition Law  Meeting Protocol</vt:lpstr>
      <vt:lpstr>Agenda</vt:lpstr>
      <vt:lpstr>Welcome</vt:lpstr>
      <vt:lpstr>5MS Start Notice Status Update  </vt:lpstr>
      <vt:lpstr>5MS start notice process</vt:lpstr>
      <vt:lpstr>Actions for “Green” 5MS start notice </vt:lpstr>
      <vt:lpstr>Current status for 5MS start notice </vt:lpstr>
      <vt:lpstr>Risk Management </vt:lpstr>
      <vt:lpstr>Risk 1: Essential Meter Capability</vt:lpstr>
      <vt:lpstr>Risk 2: Industry end-to-end testing</vt:lpstr>
      <vt:lpstr>Risk 2: Industry end-to-end testing Key Market Trial Business Functions Test Case Summary</vt:lpstr>
      <vt:lpstr>Risk 2: Industry end-to-end testing Key Market Trial Business Functions Test Case Summary</vt:lpstr>
      <vt:lpstr>Risk 2: Industry end-to-end testing Defect Status</vt:lpstr>
      <vt:lpstr>Risk 2: Industry end-to-end testing  Key Market Trial Business Functions (24 Aug)</vt:lpstr>
      <vt:lpstr>Risk 2: Industry end-to-end testing Mitigation approach</vt:lpstr>
      <vt:lpstr>Risk 3: Market functions readiness</vt:lpstr>
      <vt:lpstr>Options Analysis</vt:lpstr>
      <vt:lpstr>Overview</vt:lpstr>
      <vt:lpstr>Delay Impact Assessment</vt:lpstr>
      <vt:lpstr>Conclusions and Next Steps</vt:lpstr>
      <vt:lpstr>Summary / Conclusions</vt:lpstr>
      <vt:lpstr>Meeting Close</vt:lpstr>
      <vt:lpstr>Appendix 1: 5MS Market Trial Status Report </vt:lpstr>
      <vt:lpstr>Overall Status as at 24 August 2021</vt:lpstr>
      <vt:lpstr>Key Market Trial Business Functions</vt:lpstr>
      <vt:lpstr>Appendix 2: Readiness Dashboard – Other Capability </vt:lpstr>
      <vt:lpstr>Part B – Other Industry Capabilities (as at 13 August)</vt:lpstr>
      <vt:lpstr>Appendix 3: Essential Meters Status</vt:lpstr>
      <vt:lpstr>Tranche 1 Meters Overview (As at 23 August 2021)</vt:lpstr>
      <vt:lpstr>Tranche 1 Overview (Based on MSATS RTCs Only )</vt:lpstr>
      <vt:lpstr>Tranche 1 Overview  (Post MP Update)</vt:lpstr>
      <vt:lpstr>MP Updates</vt:lpstr>
      <vt:lpstr>Appendix 4: Support Arrangements for Participants  </vt:lpstr>
      <vt:lpstr>Summary of Feedback Received </vt:lpstr>
      <vt:lpstr>Overview of Support Arrangements for 5MS Commencement</vt:lpstr>
      <vt:lpstr>PowerPoint Presentation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1</cp:revision>
  <cp:lastPrinted>2019-08-14T02:02:16Z</cp:lastPrinted>
  <dcterms:created xsi:type="dcterms:W3CDTF">2018-04-12T04:49:35Z</dcterms:created>
  <dcterms:modified xsi:type="dcterms:W3CDTF">2021-08-26T10:49:09Z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