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61"/>
  </p:notesMasterIdLst>
  <p:sldIdLst>
    <p:sldId id="256" r:id="rId6"/>
    <p:sldId id="257" r:id="rId7"/>
    <p:sldId id="261" r:id="rId8"/>
    <p:sldId id="370" r:id="rId9"/>
    <p:sldId id="368" r:id="rId10"/>
    <p:sldId id="404" r:id="rId11"/>
    <p:sldId id="295" r:id="rId12"/>
    <p:sldId id="303" r:id="rId13"/>
    <p:sldId id="367" r:id="rId14"/>
    <p:sldId id="276" r:id="rId15"/>
    <p:sldId id="354" r:id="rId16"/>
    <p:sldId id="296" r:id="rId17"/>
    <p:sldId id="372" r:id="rId18"/>
    <p:sldId id="373" r:id="rId19"/>
    <p:sldId id="260" r:id="rId20"/>
    <p:sldId id="265" r:id="rId21"/>
    <p:sldId id="264" r:id="rId22"/>
    <p:sldId id="266" r:id="rId23"/>
    <p:sldId id="270" r:id="rId24"/>
    <p:sldId id="271" r:id="rId25"/>
    <p:sldId id="268" r:id="rId26"/>
    <p:sldId id="269" r:id="rId27"/>
    <p:sldId id="374" r:id="rId28"/>
    <p:sldId id="357" r:id="rId29"/>
    <p:sldId id="381" r:id="rId30"/>
    <p:sldId id="371" r:id="rId31"/>
    <p:sldId id="322" r:id="rId32"/>
    <p:sldId id="380" r:id="rId33"/>
    <p:sldId id="375" r:id="rId34"/>
    <p:sldId id="376" r:id="rId35"/>
    <p:sldId id="259" r:id="rId36"/>
    <p:sldId id="378" r:id="rId37"/>
    <p:sldId id="377" r:id="rId38"/>
    <p:sldId id="320" r:id="rId39"/>
    <p:sldId id="258" r:id="rId40"/>
    <p:sldId id="324" r:id="rId41"/>
    <p:sldId id="323" r:id="rId42"/>
    <p:sldId id="355" r:id="rId43"/>
    <p:sldId id="405" r:id="rId44"/>
    <p:sldId id="356" r:id="rId45"/>
    <p:sldId id="359" r:id="rId46"/>
    <p:sldId id="394" r:id="rId47"/>
    <p:sldId id="395" r:id="rId48"/>
    <p:sldId id="396" r:id="rId49"/>
    <p:sldId id="397" r:id="rId50"/>
    <p:sldId id="398" r:id="rId51"/>
    <p:sldId id="399" r:id="rId52"/>
    <p:sldId id="400" r:id="rId53"/>
    <p:sldId id="401" r:id="rId54"/>
    <p:sldId id="402" r:id="rId55"/>
    <p:sldId id="403" r:id="rId56"/>
    <p:sldId id="406" r:id="rId57"/>
    <p:sldId id="288" r:id="rId58"/>
    <p:sldId id="289" r:id="rId59"/>
    <p:sldId id="290" r:id="rId60"/>
  </p:sldIdLst>
  <p:sldSz cx="10691813" cy="75596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ily Brodie" initials="EB" lastIdx="8" clrIdx="0">
    <p:extLst>
      <p:ext uri="{19B8F6BF-5375-455C-9EA6-DF929625EA0E}">
        <p15:presenceInfo xmlns:p15="http://schemas.microsoft.com/office/powerpoint/2012/main" userId="S-1-5-21-256186967-1468483519-2110688028-50135" providerId="AD"/>
      </p:ext>
    </p:extLst>
  </p:cmAuthor>
  <p:cmAuthor id="2" name="Christine Kang" initials="CK" lastIdx="2" clrIdx="1">
    <p:extLst>
      <p:ext uri="{19B8F6BF-5375-455C-9EA6-DF929625EA0E}">
        <p15:presenceInfo xmlns:p15="http://schemas.microsoft.com/office/powerpoint/2012/main" userId="S-1-5-21-256186967-1468483519-2110688028-72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0" d="100"/>
          <a:sy n="100" d="100"/>
        </p:scale>
        <p:origin x="146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E2672B-A328-4244-8DCF-6DDB3806FBEB}" type="datetimeFigureOut">
              <a:rPr lang="en-AU" smtClean="0"/>
              <a:t>10/10/2018</a:t>
            </a:fld>
            <a:endParaRPr lang="en-AU"/>
          </a:p>
        </p:txBody>
      </p:sp>
      <p:sp>
        <p:nvSpPr>
          <p:cNvPr id="4" name="Slide Image Placeholder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37AF0D-BB21-49A3-BE26-E6FB4B125E32}" type="slidenum">
              <a:rPr lang="en-AU" smtClean="0"/>
              <a:t>‹#›</a:t>
            </a:fld>
            <a:endParaRPr lang="en-AU"/>
          </a:p>
        </p:txBody>
      </p:sp>
    </p:spTree>
    <p:extLst>
      <p:ext uri="{BB962C8B-B14F-4D97-AF65-F5344CB8AC3E}">
        <p14:creationId xmlns:p14="http://schemas.microsoft.com/office/powerpoint/2010/main" val="1864782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05A90067-2361-4840-83F8-CBD421F060F8}"/>
              </a:ext>
            </a:extLst>
          </p:cNvPr>
          <p:cNvGrpSpPr/>
          <p:nvPr/>
        </p:nvGrpSpPr>
        <p:grpSpPr>
          <a:xfrm>
            <a:off x="-2522553" y="5191458"/>
            <a:ext cx="13381761" cy="3156233"/>
            <a:chOff x="-2935513" y="4064389"/>
            <a:chExt cx="15659100" cy="3693368"/>
          </a:xfrm>
        </p:grpSpPr>
        <p:sp>
          <p:nvSpPr>
            <p:cNvPr id="14" name="Freeform 15">
              <a:extLst>
                <a:ext uri="{FF2B5EF4-FFF2-40B4-BE49-F238E27FC236}">
                  <a16:creationId xmlns:a16="http://schemas.microsoft.com/office/drawing/2014/main" id="{DEBCA1C5-5795-4F26-B880-05CD7CA9A5B0}"/>
                </a:ext>
              </a:extLst>
            </p:cNvPr>
            <p:cNvSpPr>
              <a:spLocks/>
            </p:cNvSpPr>
            <p:nvPr/>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15" name="Freeform 16">
              <a:extLst>
                <a:ext uri="{FF2B5EF4-FFF2-40B4-BE49-F238E27FC236}">
                  <a16:creationId xmlns:a16="http://schemas.microsoft.com/office/drawing/2014/main" id="{F253B752-9D1D-46A8-B0EA-628BFC103A70}"/>
                </a:ext>
              </a:extLst>
            </p:cNvPr>
            <p:cNvSpPr>
              <a:spLocks/>
            </p:cNvSpPr>
            <p:nvPr/>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grpSp>
      <p:sp>
        <p:nvSpPr>
          <p:cNvPr id="10" name="Freeform: Shape 9">
            <a:extLst>
              <a:ext uri="{FF2B5EF4-FFF2-40B4-BE49-F238E27FC236}">
                <a16:creationId xmlns:a16="http://schemas.microsoft.com/office/drawing/2014/main" id="{7B9E9ED6-D0E9-4818-A55E-FEFC2F0CD672}"/>
              </a:ext>
            </a:extLst>
          </p:cNvPr>
          <p:cNvSpPr/>
          <p:nvPr/>
        </p:nvSpPr>
        <p:spPr>
          <a:xfrm>
            <a:off x="0" y="0"/>
            <a:ext cx="10691813" cy="7559675"/>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01929" rtl="0" eaLnBrk="1" fontAlgn="auto" latinLnBrk="0" hangingPunct="1">
              <a:lnSpc>
                <a:spcPct val="100000"/>
              </a:lnSpc>
              <a:spcBef>
                <a:spcPts val="0"/>
              </a:spcBef>
              <a:spcAft>
                <a:spcPts val="0"/>
              </a:spcAft>
              <a:buClrTx/>
              <a:buSzTx/>
              <a:buFontTx/>
              <a:buNone/>
              <a:tabLst/>
              <a:defRPr/>
            </a:pPr>
            <a:endParaRPr kumimoji="0" lang="en-US" sz="1579" b="0" i="0" u="none" strike="noStrike" kern="1200" cap="none" spc="0" normalizeH="0" baseline="0" noProof="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735588" y="2591322"/>
            <a:ext cx="8018860" cy="2631887"/>
          </a:xfrm>
        </p:spPr>
        <p:txBody>
          <a:bodyPr anchor="b"/>
          <a:lstStyle>
            <a:lvl1pPr algn="l">
              <a:defRPr sz="5262"/>
            </a:lvl1pPr>
          </a:lstStyle>
          <a:p>
            <a:r>
              <a:rPr lang="en-US"/>
              <a:t>Click to edit Master title style</a:t>
            </a:r>
            <a:endParaRPr lang="en-AU" dirty="0"/>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735588" y="5400902"/>
            <a:ext cx="8018860" cy="690490"/>
          </a:xfrm>
        </p:spPr>
        <p:txBody>
          <a:bodyPr>
            <a:normAutofit/>
          </a:bodyPr>
          <a:lstStyle>
            <a:lvl1pPr marL="0" indent="0" algn="l">
              <a:buNone/>
              <a:defRPr sz="2456">
                <a:solidFill>
                  <a:schemeClr val="bg1"/>
                </a:solidFill>
              </a:defRPr>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en-US"/>
              <a:t>Click to edit Master subtitle style</a:t>
            </a:r>
            <a:endParaRPr lang="en-AU" dirty="0"/>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9941028" y="6868355"/>
            <a:ext cx="505220" cy="402483"/>
          </a:xfrm>
        </p:spPr>
        <p:txBody>
          <a:bodyPr/>
          <a:lstStyle>
            <a:lvl1pPr>
              <a:defRPr>
                <a:solidFill>
                  <a:schemeClr val="bg1"/>
                </a:solidFill>
              </a:defRPr>
            </a:lvl1pPr>
          </a:lstStyle>
          <a:p>
            <a:fld id="{4EC81F68-4976-451A-B2E9-79BCBD2F70CC}" type="slidenum">
              <a:rPr lang="en-AU" smtClean="0"/>
              <a:pPr/>
              <a:t>‹#›</a:t>
            </a:fld>
            <a:endParaRPr lang="en-AU"/>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8312197" y="6868355"/>
            <a:ext cx="1522449" cy="402483"/>
          </a:xfrm>
        </p:spPr>
        <p:txBody>
          <a:bodyPr/>
          <a:lstStyle>
            <a:lvl1pPr>
              <a:defRPr>
                <a:solidFill>
                  <a:schemeClr val="bg1"/>
                </a:solidFill>
              </a:defRPr>
            </a:lvl1pPr>
          </a:lstStyle>
          <a:p>
            <a:fld id="{2BCB263C-B82E-4737-BBF3-626217CA90E3}" type="datetime1">
              <a:rPr lang="en-AU" smtClean="0"/>
              <a:t>10/10/2018</a:t>
            </a:fld>
            <a:endParaRPr lang="en-AU"/>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3525940" y="6868355"/>
            <a:ext cx="4679868" cy="402483"/>
          </a:xfrm>
        </p:spPr>
        <p:txBody>
          <a:bodyPr/>
          <a:lstStyle>
            <a:lvl1pPr>
              <a:defRPr>
                <a:solidFill>
                  <a:schemeClr val="bg1"/>
                </a:solidFill>
              </a:defRPr>
            </a:lvl1pPr>
          </a:lstStyle>
          <a:p>
            <a:endParaRPr lang="en-AU" dirty="0"/>
          </a:p>
        </p:txBody>
      </p:sp>
      <p:pic>
        <p:nvPicPr>
          <p:cNvPr id="11" name="Picture 10">
            <a:extLst>
              <a:ext uri="{FF2B5EF4-FFF2-40B4-BE49-F238E27FC236}">
                <a16:creationId xmlns:a16="http://schemas.microsoft.com/office/drawing/2014/main" id="{5DF909FA-3722-4F31-ACE2-78B291F153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2657" y="834013"/>
            <a:ext cx="3024336" cy="996252"/>
          </a:xfrm>
          <a:prstGeom prst="rect">
            <a:avLst/>
          </a:prstGeom>
        </p:spPr>
      </p:pic>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3684793" y="503978"/>
            <a:ext cx="6774452" cy="6202505"/>
          </a:xfrm>
        </p:spPr>
        <p:txBody>
          <a:bodyPr/>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en-US"/>
              <a:t>Click icon to add picture</a:t>
            </a:r>
            <a:endParaRPr lang="en-AU" dirty="0"/>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33620" y="3436577"/>
            <a:ext cx="2907626" cy="2035755"/>
          </a:xfrm>
        </p:spPr>
        <p:txBody>
          <a:bodyPr/>
          <a:lstStyle>
            <a:lvl1pPr marL="0" indent="0">
              <a:buNone/>
              <a:defRPr sz="2456">
                <a:solidFill>
                  <a:schemeClr val="bg1"/>
                </a:solidFill>
              </a:defRPr>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n-US"/>
              <a:t>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3EDF0E40-436F-4A58-BA98-F43008232535}" type="datetime1">
              <a:rPr lang="en-AU" smtClean="0"/>
              <a:t>10/10/2018</a:t>
            </a:fld>
            <a:endParaRPr lang="en-AU"/>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a:p>
        </p:txBody>
      </p:sp>
      <p:pic>
        <p:nvPicPr>
          <p:cNvPr id="9" name="Picture 8">
            <a:extLst>
              <a:ext uri="{FF2B5EF4-FFF2-40B4-BE49-F238E27FC236}">
                <a16:creationId xmlns:a16="http://schemas.microsoft.com/office/drawing/2014/main" id="{4BA7C90F-9669-4678-B9A5-7D2A32BE2D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Final Slide">
    <p:bg>
      <p:bgPr>
        <a:solidFill>
          <a:schemeClr val="accent2"/>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B963A3D-4158-4862-80EF-B6397DC9CE90}"/>
              </a:ext>
            </a:extLst>
          </p:cNvPr>
          <p:cNvGrpSpPr/>
          <p:nvPr/>
        </p:nvGrpSpPr>
        <p:grpSpPr>
          <a:xfrm>
            <a:off x="-2080098" y="5309446"/>
            <a:ext cx="13381761" cy="3156233"/>
            <a:chOff x="-2935513" y="4064389"/>
            <a:chExt cx="15659100" cy="3693368"/>
          </a:xfrm>
        </p:grpSpPr>
        <p:sp>
          <p:nvSpPr>
            <p:cNvPr id="6" name="Freeform 15">
              <a:extLst>
                <a:ext uri="{FF2B5EF4-FFF2-40B4-BE49-F238E27FC236}">
                  <a16:creationId xmlns:a16="http://schemas.microsoft.com/office/drawing/2014/main" id="{847E1A0B-CD25-493E-BBD2-63F153442D8D}"/>
                </a:ext>
              </a:extLst>
            </p:cNvPr>
            <p:cNvSpPr>
              <a:spLocks/>
            </p:cNvSpPr>
            <p:nvPr/>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5E2C415D-48A1-4209-A679-82D52AD61504}"/>
                </a:ext>
              </a:extLst>
            </p:cNvPr>
            <p:cNvSpPr>
              <a:spLocks/>
            </p:cNvSpPr>
            <p:nvPr/>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grpSp>
      <p:pic>
        <p:nvPicPr>
          <p:cNvPr id="11" name="Picture 10">
            <a:extLst>
              <a:ext uri="{FF2B5EF4-FFF2-40B4-BE49-F238E27FC236}">
                <a16:creationId xmlns:a16="http://schemas.microsoft.com/office/drawing/2014/main" id="{D2C647D8-C790-464F-B73C-E653BB9133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3138" y="3080572"/>
            <a:ext cx="4245537" cy="1398530"/>
          </a:xfrm>
          <a:prstGeom prst="rect">
            <a:avLst/>
          </a:prstGeom>
        </p:spPr>
      </p:pic>
    </p:spTree>
    <p:extLst>
      <p:ext uri="{BB962C8B-B14F-4D97-AF65-F5344CB8AC3E}">
        <p14:creationId xmlns:p14="http://schemas.microsoft.com/office/powerpoint/2010/main" val="535503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626793B9-B0ED-4A26-A4C7-633528BE5461}" type="datetime1">
              <a:rPr lang="en-AU" smtClean="0"/>
              <a:t>10/10/2018</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
        <p:nvSpPr>
          <p:cNvPr id="9" name="Text Placeholder 8">
            <a:extLst>
              <a:ext uri="{FF2B5EF4-FFF2-40B4-BE49-F238E27FC236}">
                <a16:creationId xmlns:a16="http://schemas.microsoft.com/office/drawing/2014/main" id="{96966F1C-22DB-47A8-8E30-240A14932D3A}"/>
              </a:ext>
            </a:extLst>
          </p:cNvPr>
          <p:cNvSpPr>
            <a:spLocks noGrp="1"/>
          </p:cNvSpPr>
          <p:nvPr>
            <p:ph type="body" sz="quarter" idx="13"/>
          </p:nvPr>
        </p:nvSpPr>
        <p:spPr>
          <a:xfrm>
            <a:off x="3686400" y="503237"/>
            <a:ext cx="6775200" cy="6202800"/>
          </a:xfrm>
        </p:spPr>
        <p:txBody>
          <a:bodyPr/>
          <a:lstStyle>
            <a:lvl1pPr marL="360363" indent="-360363">
              <a:buFont typeface="+mj-lt"/>
              <a:buAutoNum type="arabicPeriod"/>
              <a:defRPr/>
            </a:lvl1pPr>
            <a:lvl2pPr marL="858165" indent="-457200">
              <a:buFont typeface="+mj-lt"/>
              <a:buAutoNum type="arabicPeriod"/>
              <a:defRPr/>
            </a:lvl2pPr>
            <a:lvl3pPr marL="1144829" indent="-342900">
              <a:buFont typeface="+mj-lt"/>
              <a:buAutoNum type="arabicPeriod"/>
              <a:defRPr/>
            </a:lvl3pPr>
            <a:lvl4pPr marL="1545793" indent="-342900">
              <a:buFont typeface="+mj-lt"/>
              <a:buAutoNum type="arabicPeriod"/>
              <a:defRPr/>
            </a:lvl4pPr>
            <a:lvl5pPr marL="1946758" indent="-342900">
              <a:buFont typeface="+mj-lt"/>
              <a:buAutoNum type="arabicPerio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pic>
        <p:nvPicPr>
          <p:cNvPr id="10" name="Picture 9">
            <a:extLst>
              <a:ext uri="{FF2B5EF4-FFF2-40B4-BE49-F238E27FC236}">
                <a16:creationId xmlns:a16="http://schemas.microsoft.com/office/drawing/2014/main" id="{35A87A14-C640-4048-95A7-4EF6E742A0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7FECD23D-93BC-4BFC-8E72-A4B9F48D5070}" type="datetime1">
              <a:rPr lang="en-AU" smtClean="0"/>
              <a:t>10/10/2018</a:t>
            </a:fld>
            <a:endParaRPr lang="en-AU"/>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729493" y="1884670"/>
            <a:ext cx="9221689" cy="3144614"/>
          </a:xfrm>
        </p:spPr>
        <p:txBody>
          <a:bodyPr anchor="b"/>
          <a:lstStyle>
            <a:lvl1pPr>
              <a:defRPr sz="5262"/>
            </a:lvl1p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729493" y="5059034"/>
            <a:ext cx="9221689" cy="1653678"/>
          </a:xfrm>
        </p:spPr>
        <p:txBody>
          <a:bodyPr/>
          <a:lstStyle>
            <a:lvl1pPr marL="0" indent="0">
              <a:buNone/>
              <a:defRPr sz="2105">
                <a:solidFill>
                  <a:schemeClr val="bg1"/>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FBF5CE09-B97E-4919-80A9-DD3234AF84CA}" type="datetime1">
              <a:rPr lang="en-AU" smtClean="0"/>
              <a:t>10/10/2018</a:t>
            </a:fld>
            <a:endParaRPr lang="en-AU"/>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a:p>
        </p:txBody>
      </p:sp>
      <p:pic>
        <p:nvPicPr>
          <p:cNvPr id="7" name="Picture 6">
            <a:extLst>
              <a:ext uri="{FF2B5EF4-FFF2-40B4-BE49-F238E27FC236}">
                <a16:creationId xmlns:a16="http://schemas.microsoft.com/office/drawing/2014/main" id="{EE399150-2915-4920-A24D-8FAED5E18E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06547" y="2012414"/>
            <a:ext cx="5048093" cy="47965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5412730" y="2012414"/>
            <a:ext cx="5049240" cy="47965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C612B954-E48E-4AEF-AD09-E67E44105D5D}" type="datetime1">
              <a:rPr lang="en-AU" smtClean="0"/>
              <a:t>10/10/2018</a:t>
            </a:fld>
            <a:endParaRPr lang="en-AU"/>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05207" y="150797"/>
            <a:ext cx="7895736" cy="1309550"/>
          </a:xfrm>
        </p:spPr>
        <p:txBody>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05208" y="1853171"/>
            <a:ext cx="5054385"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n-US"/>
              <a:t>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05208" y="2761381"/>
            <a:ext cx="5054385" cy="4061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5412730" y="1853171"/>
            <a:ext cx="5054407"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n-US"/>
              <a:t>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5412730" y="2761381"/>
            <a:ext cx="5054407" cy="4061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86F555B9-61C1-47BB-9518-05F6F5362C64}" type="datetime1">
              <a:rPr lang="en-AU" smtClean="0"/>
              <a:t>10/10/2018</a:t>
            </a:fld>
            <a:endParaRPr lang="en-AU"/>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B5CDC08A-3FCA-4DCD-9801-3F981E63D0AE}" type="datetime1">
              <a:rPr lang="en-AU" smtClean="0"/>
              <a:t>10/10/2018</a:t>
            </a:fld>
            <a:endParaRPr lang="en-AU"/>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22408DAD-2C35-4B8E-B703-6A1F0288B0CE}" type="datetime1">
              <a:rPr lang="en-AU" smtClean="0"/>
              <a:t>10/10/2018</a:t>
            </a:fld>
            <a:endParaRPr lang="en-AU"/>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3684793" y="503978"/>
            <a:ext cx="6774452" cy="620250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33620" y="3436577"/>
            <a:ext cx="2907626" cy="2035755"/>
          </a:xfrm>
        </p:spPr>
        <p:txBody>
          <a:bodyPr>
            <a:normAutofit/>
          </a:bodyPr>
          <a:lstStyle>
            <a:lvl1pPr marL="0" indent="0">
              <a:buNone/>
              <a:defRPr sz="2456">
                <a:solidFill>
                  <a:schemeClr val="bg1"/>
                </a:solidFill>
              </a:defRPr>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n-US"/>
              <a:t>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BC6183C2-B11E-4AF9-8419-02FA8271B2C0}" type="datetime1">
              <a:rPr lang="en-AU" smtClean="0"/>
              <a:t>10/10/2018</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pic>
        <p:nvPicPr>
          <p:cNvPr id="9" name="Picture 8">
            <a:extLst>
              <a:ext uri="{FF2B5EF4-FFF2-40B4-BE49-F238E27FC236}">
                <a16:creationId xmlns:a16="http://schemas.microsoft.com/office/drawing/2014/main" id="{CD7A8669-24E6-424D-B888-CEC73E481E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p:nvSpPr>
        <p:spPr>
          <a:xfrm>
            <a:off x="0" y="0"/>
            <a:ext cx="10691813" cy="1461188"/>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84"/>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06547" y="150494"/>
            <a:ext cx="7894138" cy="1310695"/>
          </a:xfrm>
          <a:prstGeom prst="rect">
            <a:avLst/>
          </a:prstGeom>
        </p:spPr>
        <p:txBody>
          <a:bodyPr vert="horz" lIns="91440" tIns="45720" rIns="91440" bIns="45720" rtlCol="0" anchor="b" anchorCtr="0">
            <a:normAutofit/>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06546" y="2012414"/>
            <a:ext cx="10255425" cy="479654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8327920" y="7006699"/>
            <a:ext cx="1522449" cy="402483"/>
          </a:xfrm>
          <a:prstGeom prst="rect">
            <a:avLst/>
          </a:prstGeom>
        </p:spPr>
        <p:txBody>
          <a:bodyPr vert="horz" lIns="91440" tIns="45720" rIns="91440" bIns="45720" rtlCol="0" anchor="ctr"/>
          <a:lstStyle>
            <a:lvl1pPr algn="l">
              <a:defRPr sz="1052">
                <a:solidFill>
                  <a:schemeClr val="tx1">
                    <a:tint val="75000"/>
                  </a:schemeClr>
                </a:solidFill>
              </a:defRPr>
            </a:lvl1pPr>
          </a:lstStyle>
          <a:p>
            <a:fld id="{9CA9AEEA-9D3E-4E59-849D-7E6245957195}" type="datetime1">
              <a:rPr lang="en-AU" smtClean="0"/>
              <a:t>10/10/2018</a:t>
            </a:fld>
            <a:endParaRPr lang="en-AU" dirty="0"/>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3541663" y="7006699"/>
            <a:ext cx="4679868" cy="402483"/>
          </a:xfrm>
          <a:prstGeom prst="rect">
            <a:avLst/>
          </a:prstGeom>
        </p:spPr>
        <p:txBody>
          <a:bodyPr vert="horz" lIns="91440" tIns="45720" rIns="91440" bIns="45720" rtlCol="0" anchor="ctr"/>
          <a:lstStyle>
            <a:lvl1pPr algn="r">
              <a:defRPr sz="1052">
                <a:solidFill>
                  <a:schemeClr val="tx1">
                    <a:tint val="75000"/>
                  </a:schemeClr>
                </a:solidFill>
              </a:defRPr>
            </a:lvl1pPr>
          </a:lstStyle>
          <a:p>
            <a:endParaRPr lang="en-AU" dirty="0"/>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9956751" y="7006699"/>
            <a:ext cx="505220" cy="402483"/>
          </a:xfrm>
          <a:prstGeom prst="rect">
            <a:avLst/>
          </a:prstGeom>
        </p:spPr>
        <p:txBody>
          <a:bodyPr vert="horz" lIns="91440" tIns="45720" rIns="91440" bIns="45720" rtlCol="0" anchor="ctr"/>
          <a:lstStyle>
            <a:lvl1pPr algn="r">
              <a:defRPr sz="1052">
                <a:solidFill>
                  <a:schemeClr val="tx1">
                    <a:tint val="75000"/>
                  </a:schemeClr>
                </a:solidFill>
              </a:defRPr>
            </a:lvl1pPr>
          </a:lstStyle>
          <a:p>
            <a:fld id="{4EC81F68-4976-451A-B2E9-79BCBD2F70CC}" type="slidenum">
              <a:rPr lang="en-AU" smtClean="0"/>
              <a:t>‹#›</a:t>
            </a:fld>
            <a:endParaRPr lang="en-AU" dirty="0"/>
          </a:p>
        </p:txBody>
      </p:sp>
      <p:pic>
        <p:nvPicPr>
          <p:cNvPr id="8" name="Picture 7">
            <a:extLst>
              <a:ext uri="{FF2B5EF4-FFF2-40B4-BE49-F238E27FC236}">
                <a16:creationId xmlns:a16="http://schemas.microsoft.com/office/drawing/2014/main" id="{97C1AA2C-3FFA-48E8-B036-2C5DC3A52F92}"/>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hf hdr="0" ftr="0" dt="0"/>
  <p:txStyles>
    <p:titleStyle>
      <a:lvl1pPr algn="l" defTabSz="801929" rtl="0" eaLnBrk="1" latinLnBrk="0" hangingPunct="1">
        <a:lnSpc>
          <a:spcPct val="90000"/>
        </a:lnSpc>
        <a:spcBef>
          <a:spcPct val="0"/>
        </a:spcBef>
        <a:buNone/>
        <a:defRPr sz="3859" b="0" kern="1200">
          <a:solidFill>
            <a:schemeClr val="bg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aemc.gov.au/rule-changes/global-settlement-and-market-reconciliation" TargetMode="External"/><Relationship Id="rId2" Type="http://schemas.openxmlformats.org/officeDocument/2006/relationships/hyperlink" Target="http://www.aemo.com.au/Stakeholder-Consultation/Consultations/Market-Suspension-Pricing-Consultation?Convenor=AEMO%20NEM"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www.aemo.com.au/-/media/Files/PDF/SETTLEMENTS-GUIDE-TO-ANCILLARY-SERVICES-PAYMENT-AND-RECOVERY-V2.pdf"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www.aemo.com.au/-/media/Files/Stakeholder_Consultation/Consultations/Electricity_Consultations/2018/Causer-Pays/Regulation-FCAS-Contribution-Factors-Procedure-v2.docx" TargetMode="External"/><Relationship Id="rId2" Type="http://schemas.openxmlformats.org/officeDocument/2006/relationships/hyperlink" Target="https://www.aemo.com.au/-/media/Files/Electricity/NEM/Security_and_Reliability/Ancillary_Services/20170106-Causer-Pays-Procedure.pdf" TargetMode="Externa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hyperlink" Target="https://www.aemo.com.au/-/media/Files/Electricity/NEM/Settlements_and_Payments/Settlements/2017/NEM-Settlement-Revisions-Policyv11.pdf" TargetMode="Externa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hyperlink" Target="http://aemo.com.au/Electricity/National-Electricity-Market-NEM/Five-Minute-Settlement"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81ED5-F6FA-4769-B786-76B872A1C0E1}"/>
              </a:ext>
            </a:extLst>
          </p:cNvPr>
          <p:cNvSpPr>
            <a:spLocks noGrp="1"/>
          </p:cNvSpPr>
          <p:nvPr>
            <p:ph type="ctrTitle"/>
          </p:nvPr>
        </p:nvSpPr>
        <p:spPr>
          <a:xfrm>
            <a:off x="420624" y="835674"/>
            <a:ext cx="9866376" cy="2631887"/>
          </a:xfrm>
        </p:spPr>
        <p:txBody>
          <a:bodyPr>
            <a:normAutofit/>
          </a:bodyPr>
          <a:lstStyle/>
          <a:p>
            <a:r>
              <a:rPr lang="en-AU" sz="4400" dirty="0">
                <a:cs typeface="Arial" panose="020B0604020202020204" pitchFamily="34" charset="0"/>
              </a:rPr>
              <a:t>5MS Procedures Working Group #4</a:t>
            </a:r>
          </a:p>
        </p:txBody>
      </p:sp>
      <p:sp>
        <p:nvSpPr>
          <p:cNvPr id="3" name="Subtitle 2">
            <a:extLst>
              <a:ext uri="{FF2B5EF4-FFF2-40B4-BE49-F238E27FC236}">
                <a16:creationId xmlns:a16="http://schemas.microsoft.com/office/drawing/2014/main" id="{0FF767D6-CA30-4825-9F9F-D537B00C2291}"/>
              </a:ext>
            </a:extLst>
          </p:cNvPr>
          <p:cNvSpPr>
            <a:spLocks noGrp="1"/>
          </p:cNvSpPr>
          <p:nvPr>
            <p:ph type="subTitle" idx="1"/>
          </p:nvPr>
        </p:nvSpPr>
        <p:spPr>
          <a:xfrm>
            <a:off x="561852" y="3913632"/>
            <a:ext cx="8018860" cy="3246121"/>
          </a:xfrm>
        </p:spPr>
        <p:txBody>
          <a:bodyPr>
            <a:normAutofit fontScale="85000" lnSpcReduction="20000"/>
          </a:bodyPr>
          <a:lstStyle/>
          <a:p>
            <a:r>
              <a:rPr lang="en-AU" dirty="0">
                <a:latin typeface="+mj-lt"/>
                <a:cs typeface="Arial" panose="020B0604020202020204" pitchFamily="34" charset="0"/>
              </a:rPr>
              <a:t>Thursday, 11 October 2018</a:t>
            </a:r>
          </a:p>
          <a:p>
            <a:endParaRPr lang="en-AU" dirty="0">
              <a:latin typeface="+mj-lt"/>
              <a:cs typeface="Arial" panose="020B0604020202020204" pitchFamily="34" charset="0"/>
            </a:endParaRPr>
          </a:p>
          <a:p>
            <a:r>
              <a:rPr lang="en-AU" b="1" dirty="0">
                <a:latin typeface="+mj-lt"/>
                <a:cs typeface="Arial" panose="020B0604020202020204" pitchFamily="34" charset="0"/>
              </a:rPr>
              <a:t>AEMO Offices</a:t>
            </a:r>
            <a:r>
              <a:rPr lang="en-AU" dirty="0">
                <a:latin typeface="+mj-lt"/>
                <a:cs typeface="Arial" panose="020B0604020202020204" pitchFamily="34" charset="0"/>
              </a:rPr>
              <a:t>:</a:t>
            </a:r>
          </a:p>
          <a:p>
            <a:r>
              <a:rPr lang="en-AU" dirty="0">
                <a:latin typeface="+mj-lt"/>
                <a:cs typeface="Arial" panose="020B0604020202020204" pitchFamily="34" charset="0"/>
              </a:rPr>
              <a:t>Level 9, 99 Gawler Place, Adelaide</a:t>
            </a:r>
          </a:p>
          <a:p>
            <a:r>
              <a:rPr lang="en-AU" dirty="0">
                <a:latin typeface="+mj-lt"/>
                <a:cs typeface="Arial" panose="020B0604020202020204" pitchFamily="34" charset="0"/>
              </a:rPr>
              <a:t>Level 10, 10 Eagle Street, Brisbane</a:t>
            </a:r>
          </a:p>
          <a:p>
            <a:r>
              <a:rPr lang="en-AU" dirty="0">
                <a:latin typeface="+mj-lt"/>
                <a:cs typeface="Arial" panose="020B0604020202020204" pitchFamily="34" charset="0"/>
              </a:rPr>
              <a:t>Level 22, 530 Collins Street, Melbourne</a:t>
            </a:r>
          </a:p>
          <a:p>
            <a:r>
              <a:rPr lang="en-AU" dirty="0">
                <a:latin typeface="+mj-lt"/>
                <a:cs typeface="Arial" panose="020B0604020202020204" pitchFamily="34" charset="0"/>
              </a:rPr>
              <a:t>Level 2, 20 Bond Street, Sydney</a:t>
            </a:r>
          </a:p>
          <a:p>
            <a:endParaRPr lang="en-AU" dirty="0">
              <a:latin typeface="+mj-lt"/>
              <a:cs typeface="Arial" panose="020B0604020202020204" pitchFamily="34" charset="0"/>
            </a:endParaRPr>
          </a:p>
          <a:p>
            <a:r>
              <a:rPr lang="en-AU" dirty="0">
                <a:latin typeface="+mj-lt"/>
                <a:cs typeface="Arial" panose="020B0604020202020204" pitchFamily="34" charset="0"/>
              </a:rPr>
              <a:t>DIAL IN: 02 9087 3604  ACCESS CODE: 633-034-965</a:t>
            </a:r>
          </a:p>
        </p:txBody>
      </p:sp>
      <p:sp>
        <p:nvSpPr>
          <p:cNvPr id="4" name="Slide Number Placeholder 3">
            <a:extLst>
              <a:ext uri="{FF2B5EF4-FFF2-40B4-BE49-F238E27FC236}">
                <a16:creationId xmlns:a16="http://schemas.microsoft.com/office/drawing/2014/main" id="{A42BCC82-53D8-4EEC-81B4-C17FC8DB2581}"/>
              </a:ext>
            </a:extLst>
          </p:cNvPr>
          <p:cNvSpPr>
            <a:spLocks noGrp="1"/>
          </p:cNvSpPr>
          <p:nvPr>
            <p:ph type="sldNum" sz="quarter" idx="12"/>
          </p:nvPr>
        </p:nvSpPr>
        <p:spPr/>
        <p:txBody>
          <a:bodyPr/>
          <a:lstStyle/>
          <a:p>
            <a:fld id="{4EC81F68-4976-451A-B2E9-79BCBD2F70CC}" type="slidenum">
              <a:rPr lang="en-AU" smtClean="0"/>
              <a:pPr/>
              <a:t>1</a:t>
            </a:fld>
            <a:endParaRPr lang="en-AU"/>
          </a:p>
        </p:txBody>
      </p:sp>
    </p:spTree>
    <p:extLst>
      <p:ext uri="{BB962C8B-B14F-4D97-AF65-F5344CB8AC3E}">
        <p14:creationId xmlns:p14="http://schemas.microsoft.com/office/powerpoint/2010/main" val="4032065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6DAD5-5CAB-4E35-9059-01071B95EFE8}"/>
              </a:ext>
            </a:extLst>
          </p:cNvPr>
          <p:cNvSpPr>
            <a:spLocks noGrp="1"/>
          </p:cNvSpPr>
          <p:nvPr>
            <p:ph type="title"/>
          </p:nvPr>
        </p:nvSpPr>
        <p:spPr>
          <a:xfrm>
            <a:off x="206546" y="150494"/>
            <a:ext cx="8836869" cy="1310695"/>
          </a:xfrm>
        </p:spPr>
        <p:txBody>
          <a:bodyPr/>
          <a:lstStyle/>
          <a:p>
            <a:r>
              <a:rPr lang="en-AU" dirty="0">
                <a:cs typeface="Arial" panose="020B0604020202020204" pitchFamily="34" charset="0"/>
              </a:rPr>
              <a:t>Procedures workstream meetings</a:t>
            </a:r>
          </a:p>
        </p:txBody>
      </p:sp>
      <p:sp>
        <p:nvSpPr>
          <p:cNvPr id="3" name="Content Placeholder 2">
            <a:extLst>
              <a:ext uri="{FF2B5EF4-FFF2-40B4-BE49-F238E27FC236}">
                <a16:creationId xmlns:a16="http://schemas.microsoft.com/office/drawing/2014/main" id="{08B24FD2-4DF0-4042-9134-EB3352CA6821}"/>
              </a:ext>
            </a:extLst>
          </p:cNvPr>
          <p:cNvSpPr>
            <a:spLocks noGrp="1"/>
          </p:cNvSpPr>
          <p:nvPr>
            <p:ph idx="1"/>
          </p:nvPr>
        </p:nvSpPr>
        <p:spPr>
          <a:xfrm>
            <a:off x="164593" y="1856233"/>
            <a:ext cx="10354746" cy="5367527"/>
          </a:xfrm>
        </p:spPr>
        <p:txBody>
          <a:bodyPr>
            <a:normAutofit/>
          </a:bodyPr>
          <a:lstStyle/>
          <a:p>
            <a:r>
              <a:rPr lang="en-AU" sz="2400" dirty="0">
                <a:latin typeface="+mj-lt"/>
                <a:cs typeface="Arial" panose="020B0604020202020204" pitchFamily="34" charset="0"/>
              </a:rPr>
              <a:t>Next PWG scheduled for Friday 16</a:t>
            </a:r>
            <a:r>
              <a:rPr lang="en-AU" sz="2400" baseline="30000" dirty="0">
                <a:latin typeface="+mj-lt"/>
                <a:cs typeface="Arial" panose="020B0604020202020204" pitchFamily="34" charset="0"/>
              </a:rPr>
              <a:t>th</a:t>
            </a:r>
            <a:r>
              <a:rPr lang="en-AU" sz="2400" dirty="0">
                <a:latin typeface="+mj-lt"/>
                <a:cs typeface="Arial" panose="020B0604020202020204" pitchFamily="34" charset="0"/>
              </a:rPr>
              <a:t> November, propose moving to following week:</a:t>
            </a:r>
          </a:p>
          <a:p>
            <a:pPr lvl="1"/>
            <a:r>
              <a:rPr lang="en-AU" sz="2049" dirty="0">
                <a:latin typeface="+mj-lt"/>
                <a:cs typeface="Arial" panose="020B0604020202020204" pitchFamily="34" charset="0"/>
              </a:rPr>
              <a:t>Metering package #2</a:t>
            </a:r>
          </a:p>
          <a:p>
            <a:pPr lvl="1"/>
            <a:r>
              <a:rPr lang="en-AU" sz="2049" dirty="0">
                <a:latin typeface="+mj-lt"/>
                <a:cs typeface="Arial" panose="020B0604020202020204" pitchFamily="34" charset="0"/>
              </a:rPr>
              <a:t>Metering – debrief on joint metering/systems focus group (12 November)</a:t>
            </a:r>
          </a:p>
          <a:p>
            <a:pPr lvl="1"/>
            <a:r>
              <a:rPr lang="en-AU" sz="2049" dirty="0">
                <a:latin typeface="+mj-lt"/>
                <a:cs typeface="Arial" panose="020B0604020202020204" pitchFamily="34" charset="0"/>
              </a:rPr>
              <a:t>Dispatch – debrief on joint dispatch/systems focus group (22 October)</a:t>
            </a:r>
          </a:p>
          <a:p>
            <a:r>
              <a:rPr lang="en-AU" sz="2400" dirty="0">
                <a:latin typeface="+mj-lt"/>
                <a:cs typeface="Arial" panose="020B0604020202020204" pitchFamily="34" charset="0"/>
              </a:rPr>
              <a:t>Joint procedures/IT system focus groups:</a:t>
            </a:r>
          </a:p>
          <a:p>
            <a:pPr lvl="1"/>
            <a:r>
              <a:rPr lang="en-AU" sz="2049" dirty="0">
                <a:latin typeface="+mj-lt"/>
                <a:cs typeface="Arial" panose="020B0604020202020204" pitchFamily="34" charset="0"/>
              </a:rPr>
              <a:t>Metering/Systems, proposing to reconvene 12 November (Sydney) to discuss:</a:t>
            </a:r>
          </a:p>
          <a:p>
            <a:pPr lvl="2"/>
            <a:r>
              <a:rPr lang="en-AU" sz="1698" dirty="0">
                <a:latin typeface="+mj-lt"/>
                <a:cs typeface="Arial" panose="020B0604020202020204" pitchFamily="34" charset="0"/>
              </a:rPr>
              <a:t>transition to 5 minute metering</a:t>
            </a:r>
          </a:p>
          <a:p>
            <a:pPr lvl="2"/>
            <a:r>
              <a:rPr lang="en-AU" sz="1698" dirty="0">
                <a:latin typeface="+mj-lt"/>
                <a:cs typeface="Arial" panose="020B0604020202020204" pitchFamily="34" charset="0"/>
              </a:rPr>
              <a:t>Metering Package #1 consultation topics</a:t>
            </a:r>
          </a:p>
          <a:p>
            <a:pPr lvl="2"/>
            <a:r>
              <a:rPr lang="en-AU" sz="1698" dirty="0">
                <a:latin typeface="+mj-lt"/>
                <a:cs typeface="Arial" panose="020B0604020202020204" pitchFamily="34" charset="0"/>
              </a:rPr>
              <a:t>relevant actions from the 14 Sept workshop</a:t>
            </a:r>
          </a:p>
          <a:p>
            <a:pPr lvl="1"/>
            <a:r>
              <a:rPr lang="en-AU" sz="2049" dirty="0">
                <a:latin typeface="+mj-lt"/>
                <a:cs typeface="Arial" panose="020B0604020202020204" pitchFamily="34" charset="0"/>
              </a:rPr>
              <a:t>Dispatch/Systems, proposing to meet Monday 22</a:t>
            </a:r>
            <a:r>
              <a:rPr lang="en-AU" sz="2049" baseline="30000" dirty="0">
                <a:latin typeface="+mj-lt"/>
                <a:cs typeface="Arial" panose="020B0604020202020204" pitchFamily="34" charset="0"/>
              </a:rPr>
              <a:t>nd</a:t>
            </a:r>
            <a:r>
              <a:rPr lang="en-AU" sz="2049" dirty="0">
                <a:latin typeface="+mj-lt"/>
                <a:cs typeface="Arial" panose="020B0604020202020204" pitchFamily="34" charset="0"/>
              </a:rPr>
              <a:t> October (Brisbane) to discuss implementation of and </a:t>
            </a:r>
            <a:r>
              <a:rPr lang="en-AU" sz="2049" b="1" dirty="0">
                <a:latin typeface="+mj-lt"/>
                <a:cs typeface="Arial" panose="020B0604020202020204" pitchFamily="34" charset="0"/>
              </a:rPr>
              <a:t>transition to 5-minute bidding</a:t>
            </a:r>
          </a:p>
        </p:txBody>
      </p:sp>
      <p:sp>
        <p:nvSpPr>
          <p:cNvPr id="4" name="Slide Number Placeholder 3">
            <a:extLst>
              <a:ext uri="{FF2B5EF4-FFF2-40B4-BE49-F238E27FC236}">
                <a16:creationId xmlns:a16="http://schemas.microsoft.com/office/drawing/2014/main" id="{0FA3563C-EE23-4195-A0E0-5ABBD10D733A}"/>
              </a:ext>
            </a:extLst>
          </p:cNvPr>
          <p:cNvSpPr>
            <a:spLocks noGrp="1"/>
          </p:cNvSpPr>
          <p:nvPr>
            <p:ph type="sldNum" sz="quarter" idx="12"/>
          </p:nvPr>
        </p:nvSpPr>
        <p:spPr/>
        <p:txBody>
          <a:bodyPr/>
          <a:lstStyle/>
          <a:p>
            <a:fld id="{4EC81F68-4976-451A-B2E9-79BCBD2F70CC}" type="slidenum">
              <a:rPr lang="en-AU" smtClean="0"/>
              <a:t>10</a:t>
            </a:fld>
            <a:endParaRPr lang="en-AU" dirty="0"/>
          </a:p>
        </p:txBody>
      </p:sp>
    </p:spTree>
    <p:extLst>
      <p:ext uri="{BB962C8B-B14F-4D97-AF65-F5344CB8AC3E}">
        <p14:creationId xmlns:p14="http://schemas.microsoft.com/office/powerpoint/2010/main" val="2258181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46AFA-9316-45F3-8796-812D462BD9AD}"/>
              </a:ext>
            </a:extLst>
          </p:cNvPr>
          <p:cNvSpPr>
            <a:spLocks noGrp="1"/>
          </p:cNvSpPr>
          <p:nvPr>
            <p:ph type="title"/>
          </p:nvPr>
        </p:nvSpPr>
        <p:spPr/>
        <p:txBody>
          <a:bodyPr/>
          <a:lstStyle/>
          <a:p>
            <a:r>
              <a:rPr lang="en-AU" dirty="0"/>
              <a:t>Consultations</a:t>
            </a:r>
          </a:p>
        </p:txBody>
      </p:sp>
      <p:sp>
        <p:nvSpPr>
          <p:cNvPr id="3" name="Content Placeholder 2">
            <a:extLst>
              <a:ext uri="{FF2B5EF4-FFF2-40B4-BE49-F238E27FC236}">
                <a16:creationId xmlns:a16="http://schemas.microsoft.com/office/drawing/2014/main" id="{9E4EA2EE-45B5-4100-B125-51FF6737D7B8}"/>
              </a:ext>
            </a:extLst>
          </p:cNvPr>
          <p:cNvSpPr>
            <a:spLocks noGrp="1"/>
          </p:cNvSpPr>
          <p:nvPr>
            <p:ph idx="1"/>
          </p:nvPr>
        </p:nvSpPr>
        <p:spPr>
          <a:xfrm>
            <a:off x="292608" y="1564357"/>
            <a:ext cx="10259568" cy="5922165"/>
          </a:xfrm>
        </p:spPr>
        <p:txBody>
          <a:bodyPr>
            <a:normAutofit fontScale="85000" lnSpcReduction="10000"/>
          </a:bodyPr>
          <a:lstStyle/>
          <a:p>
            <a:pPr marL="0" indent="0">
              <a:buNone/>
            </a:pPr>
            <a:r>
              <a:rPr lang="en-AU" sz="2600" b="1" dirty="0"/>
              <a:t>AEMO: Dispatch – Market suspension pricing methodology</a:t>
            </a:r>
          </a:p>
          <a:p>
            <a:r>
              <a:rPr lang="en-AU" sz="2600" dirty="0"/>
              <a:t>Final stage of consultation closed Monday 8 October: </a:t>
            </a:r>
            <a:r>
              <a:rPr lang="en-AU" sz="2600" dirty="0">
                <a:hlinkClick r:id="rId2"/>
              </a:rPr>
              <a:t>http://www.aemo.com.au/Stakeholder-Consultation/Consultations/Market-Suspension-Pricing-Consultation?Convenor=AEMO%20NEM</a:t>
            </a:r>
            <a:r>
              <a:rPr lang="en-AU" sz="2600" dirty="0"/>
              <a:t> </a:t>
            </a:r>
          </a:p>
          <a:p>
            <a:r>
              <a:rPr lang="en-AU" sz="2600" dirty="0"/>
              <a:t>The consultation considers potential improvements to how well the current market suspension pricing schedules reflect typical pricing outcomes. It aims to minimise unnecessary volatility or adverse incentives during periods of system stress. </a:t>
            </a:r>
          </a:p>
          <a:p>
            <a:r>
              <a:rPr lang="en-AU" sz="2600" dirty="0"/>
              <a:t>Amendments to accommodate the change to 5MS are included and remove any need for further consultation because of that change. </a:t>
            </a:r>
          </a:p>
          <a:p>
            <a:r>
              <a:rPr lang="en-AU" sz="2600" dirty="0"/>
              <a:t>Four submissions received on Issues Paper, varied opinions</a:t>
            </a:r>
          </a:p>
          <a:p>
            <a:r>
              <a:rPr lang="en-AU" sz="2600" dirty="0"/>
              <a:t>Final report will be published 16 November 2018</a:t>
            </a:r>
          </a:p>
          <a:p>
            <a:endParaRPr lang="en-AU" sz="2600" dirty="0"/>
          </a:p>
          <a:p>
            <a:pPr marL="0" indent="0">
              <a:buNone/>
            </a:pPr>
            <a:r>
              <a:rPr lang="en-AU" sz="2600" b="1" dirty="0"/>
              <a:t>AEMC: Global settlement and market reconciliation</a:t>
            </a:r>
          </a:p>
          <a:p>
            <a:r>
              <a:rPr lang="en-AU" sz="2600" dirty="0"/>
              <a:t>AEMO encourages all stakeholders to review the draft determination and rule, and to make submissions to the AEMC. The due date for submissions is 25 October.</a:t>
            </a:r>
          </a:p>
          <a:p>
            <a:r>
              <a:rPr lang="en-AU" u="sng" dirty="0">
                <a:hlinkClick r:id="rId3"/>
              </a:rPr>
              <a:t>https://www.aemc.gov.au/rule-changes/global-settlement-and-market-reconciliation</a:t>
            </a:r>
            <a:r>
              <a:rPr lang="en-AU" dirty="0"/>
              <a:t> </a:t>
            </a:r>
          </a:p>
        </p:txBody>
      </p:sp>
      <p:sp>
        <p:nvSpPr>
          <p:cNvPr id="4" name="Slide Number Placeholder 3">
            <a:extLst>
              <a:ext uri="{FF2B5EF4-FFF2-40B4-BE49-F238E27FC236}">
                <a16:creationId xmlns:a16="http://schemas.microsoft.com/office/drawing/2014/main" id="{66BAC4D1-0D82-4D88-9C1D-D84C438CB236}"/>
              </a:ext>
            </a:extLst>
          </p:cNvPr>
          <p:cNvSpPr>
            <a:spLocks noGrp="1"/>
          </p:cNvSpPr>
          <p:nvPr>
            <p:ph type="sldNum" sz="quarter" idx="12"/>
          </p:nvPr>
        </p:nvSpPr>
        <p:spPr/>
        <p:txBody>
          <a:bodyPr/>
          <a:lstStyle/>
          <a:p>
            <a:fld id="{4EC81F68-4976-451A-B2E9-79BCBD2F70CC}" type="slidenum">
              <a:rPr lang="en-AU" smtClean="0"/>
              <a:t>11</a:t>
            </a:fld>
            <a:endParaRPr lang="en-AU"/>
          </a:p>
        </p:txBody>
      </p:sp>
    </p:spTree>
    <p:extLst>
      <p:ext uri="{BB962C8B-B14F-4D97-AF65-F5344CB8AC3E}">
        <p14:creationId xmlns:p14="http://schemas.microsoft.com/office/powerpoint/2010/main" val="2340433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617733" y="1884670"/>
            <a:ext cx="9962320" cy="3144614"/>
          </a:xfrm>
        </p:spPr>
        <p:txBody>
          <a:bodyPr/>
          <a:lstStyle/>
          <a:p>
            <a:r>
              <a:rPr lang="en-AU" dirty="0">
                <a:latin typeface="Arial" panose="020B0604020202020204" pitchFamily="34" charset="0"/>
                <a:cs typeface="Arial" panose="020B0604020202020204" pitchFamily="34" charset="0"/>
              </a:rPr>
              <a:t>Approach to updating Settlement - Miscellaneous procedures</a:t>
            </a:r>
          </a:p>
        </p:txBody>
      </p:sp>
      <p:sp>
        <p:nvSpPr>
          <p:cNvPr id="4" name="Slide Number Placeholder 5">
            <a:extLst>
              <a:ext uri="{FF2B5EF4-FFF2-40B4-BE49-F238E27FC236}">
                <a16:creationId xmlns:a16="http://schemas.microsoft.com/office/drawing/2014/main" id="{1759FDD1-AEDA-4EAF-949D-DFE48DD2C1DF}"/>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
        <p:nvSpPr>
          <p:cNvPr id="6" name="Text Placeholder 5">
            <a:extLst>
              <a:ext uri="{FF2B5EF4-FFF2-40B4-BE49-F238E27FC236}">
                <a16:creationId xmlns:a16="http://schemas.microsoft.com/office/drawing/2014/main" id="{7EEFF1A6-34F4-4015-84FE-0006AD728C9A}"/>
              </a:ext>
            </a:extLst>
          </p:cNvPr>
          <p:cNvSpPr>
            <a:spLocks noGrp="1"/>
          </p:cNvSpPr>
          <p:nvPr>
            <p:ph type="body" idx="1"/>
          </p:nvPr>
        </p:nvSpPr>
        <p:spPr/>
        <p:txBody>
          <a:bodyPr/>
          <a:lstStyle/>
          <a:p>
            <a:r>
              <a:rPr lang="en-AU"/>
              <a:t>Presented by Canh</a:t>
            </a:r>
            <a:r>
              <a:rPr lang="en-AU" dirty="0"/>
              <a:t> Diep</a:t>
            </a:r>
          </a:p>
        </p:txBody>
      </p:sp>
    </p:spTree>
    <p:extLst>
      <p:ext uri="{BB962C8B-B14F-4D97-AF65-F5344CB8AC3E}">
        <p14:creationId xmlns:p14="http://schemas.microsoft.com/office/powerpoint/2010/main" val="1211998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4D8D2FD-5456-43BC-BBBC-F33BF2FD8BD2}"/>
              </a:ext>
            </a:extLst>
          </p:cNvPr>
          <p:cNvSpPr>
            <a:spLocks noGrp="1"/>
          </p:cNvSpPr>
          <p:nvPr>
            <p:ph type="title"/>
          </p:nvPr>
        </p:nvSpPr>
        <p:spPr>
          <a:xfrm>
            <a:off x="206547" y="150494"/>
            <a:ext cx="10363482" cy="1310695"/>
          </a:xfrm>
        </p:spPr>
        <p:txBody>
          <a:bodyPr/>
          <a:lstStyle/>
          <a:p>
            <a:pPr>
              <a:lnSpc>
                <a:spcPct val="100000"/>
              </a:lnSpc>
            </a:pPr>
            <a:r>
              <a:rPr lang="en-AU" sz="4000" dirty="0">
                <a:cs typeface="Arial" panose="020B0604020202020204" pitchFamily="34" charset="0"/>
              </a:rPr>
              <a:t>Settlement miscellaneous package</a:t>
            </a:r>
            <a:endParaRPr lang="en-AU" sz="4000" dirty="0"/>
          </a:p>
        </p:txBody>
      </p:sp>
      <p:sp>
        <p:nvSpPr>
          <p:cNvPr id="5" name="Content Placeholder 4">
            <a:extLst>
              <a:ext uri="{FF2B5EF4-FFF2-40B4-BE49-F238E27FC236}">
                <a16:creationId xmlns:a16="http://schemas.microsoft.com/office/drawing/2014/main" id="{0DE99A30-8FC4-4F5D-B484-C3C9C392DDAA}"/>
              </a:ext>
            </a:extLst>
          </p:cNvPr>
          <p:cNvSpPr>
            <a:spLocks noGrp="1"/>
          </p:cNvSpPr>
          <p:nvPr>
            <p:ph idx="1"/>
          </p:nvPr>
        </p:nvSpPr>
        <p:spPr/>
        <p:txBody>
          <a:bodyPr>
            <a:normAutofit/>
          </a:bodyPr>
          <a:lstStyle/>
          <a:p>
            <a:pPr marL="0" indent="0">
              <a:lnSpc>
                <a:spcPct val="100000"/>
              </a:lnSpc>
              <a:buNone/>
            </a:pPr>
            <a:r>
              <a:rPr lang="en-AU" sz="2400" u="sng" dirty="0"/>
              <a:t>NEM Rule consultation process does not apply to following:</a:t>
            </a:r>
          </a:p>
          <a:p>
            <a:pPr>
              <a:lnSpc>
                <a:spcPct val="100000"/>
              </a:lnSpc>
            </a:pPr>
            <a:r>
              <a:rPr lang="en-AU" sz="2400" dirty="0"/>
              <a:t>Settlement Guide to Ancillary Services Payment and Recovery</a:t>
            </a:r>
          </a:p>
          <a:p>
            <a:pPr>
              <a:lnSpc>
                <a:spcPct val="100000"/>
              </a:lnSpc>
            </a:pPr>
            <a:r>
              <a:rPr lang="en-AU" sz="2400" dirty="0"/>
              <a:t>Application of the GST to NEM Transactions</a:t>
            </a:r>
          </a:p>
          <a:p>
            <a:pPr fontAlgn="t">
              <a:lnSpc>
                <a:spcPct val="100000"/>
              </a:lnSpc>
            </a:pPr>
            <a:r>
              <a:rPr lang="en-AU" sz="2400" dirty="0"/>
              <a:t>GST Information Note for Applicants</a:t>
            </a:r>
          </a:p>
          <a:p>
            <a:pPr fontAlgn="t">
              <a:lnSpc>
                <a:spcPct val="100000"/>
              </a:lnSpc>
            </a:pPr>
            <a:r>
              <a:rPr lang="en-AU" sz="2400" dirty="0"/>
              <a:t>NEM Direction Compensation Recovery</a:t>
            </a:r>
          </a:p>
          <a:p>
            <a:pPr fontAlgn="t">
              <a:lnSpc>
                <a:spcPct val="100000"/>
              </a:lnSpc>
            </a:pPr>
            <a:r>
              <a:rPr lang="en-AU" sz="2400" dirty="0"/>
              <a:t>NMAS Recovery Reconciliation File</a:t>
            </a:r>
          </a:p>
          <a:p>
            <a:pPr fontAlgn="t">
              <a:lnSpc>
                <a:spcPct val="100000"/>
              </a:lnSpc>
            </a:pPr>
            <a:r>
              <a:rPr lang="en-AU" sz="2400" dirty="0"/>
              <a:t>NEM Settlement Process</a:t>
            </a:r>
          </a:p>
          <a:p>
            <a:pPr marL="0" indent="0" fontAlgn="t">
              <a:lnSpc>
                <a:spcPct val="100000"/>
              </a:lnSpc>
              <a:buNone/>
            </a:pPr>
            <a:r>
              <a:rPr lang="en-AU" sz="2400" u="sng" dirty="0"/>
              <a:t>NEM Rule consultation process applies to following:</a:t>
            </a:r>
          </a:p>
          <a:p>
            <a:pPr fontAlgn="t">
              <a:lnSpc>
                <a:spcPct val="100000"/>
              </a:lnSpc>
            </a:pPr>
            <a:r>
              <a:rPr lang="en-AU" sz="2400" dirty="0"/>
              <a:t>NEM Settlements Revisions Policy</a:t>
            </a:r>
          </a:p>
          <a:p>
            <a:pPr>
              <a:lnSpc>
                <a:spcPct val="100000"/>
              </a:lnSpc>
            </a:pPr>
            <a:endParaRPr lang="en-AU" sz="2400" dirty="0"/>
          </a:p>
        </p:txBody>
      </p:sp>
      <p:sp>
        <p:nvSpPr>
          <p:cNvPr id="2" name="Slide Number Placeholder 1">
            <a:extLst>
              <a:ext uri="{FF2B5EF4-FFF2-40B4-BE49-F238E27FC236}">
                <a16:creationId xmlns:a16="http://schemas.microsoft.com/office/drawing/2014/main" id="{CC2594E4-377A-4DF7-8358-24A08DBE38A5}"/>
              </a:ext>
            </a:extLst>
          </p:cNvPr>
          <p:cNvSpPr>
            <a:spLocks noGrp="1"/>
          </p:cNvSpPr>
          <p:nvPr>
            <p:ph type="sldNum" sz="quarter" idx="12"/>
          </p:nvPr>
        </p:nvSpPr>
        <p:spPr/>
        <p:txBody>
          <a:bodyPr/>
          <a:lstStyle/>
          <a:p>
            <a:fld id="{4EC81F68-4976-451A-B2E9-79BCBD2F70CC}" type="slidenum">
              <a:rPr lang="en-AU" smtClean="0"/>
              <a:t>13</a:t>
            </a:fld>
            <a:endParaRPr lang="en-AU"/>
          </a:p>
        </p:txBody>
      </p:sp>
    </p:spTree>
    <p:extLst>
      <p:ext uri="{BB962C8B-B14F-4D97-AF65-F5344CB8AC3E}">
        <p14:creationId xmlns:p14="http://schemas.microsoft.com/office/powerpoint/2010/main" val="3510383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p:txBody>
          <a:bodyPr>
            <a:normAutofit/>
          </a:bodyPr>
          <a:lstStyle/>
          <a:p>
            <a:r>
              <a:rPr lang="en-AU" dirty="0"/>
              <a:t>5MS - Settlement Guide to Ancillary Services Payment and Recovery</a:t>
            </a:r>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p:txBody>
          <a:bodyPr/>
          <a:lstStyle/>
          <a:p>
            <a:r>
              <a:rPr lang="en-AU" dirty="0"/>
              <a:t>Presented by Canh Diep</a:t>
            </a:r>
          </a:p>
        </p:txBody>
      </p:sp>
      <p:sp>
        <p:nvSpPr>
          <p:cNvPr id="2" name="Slide Number Placeholder 1">
            <a:extLst>
              <a:ext uri="{FF2B5EF4-FFF2-40B4-BE49-F238E27FC236}">
                <a16:creationId xmlns:a16="http://schemas.microsoft.com/office/drawing/2014/main" id="{748B8E38-8E88-4C61-B923-C684F35EC99B}"/>
              </a:ext>
            </a:extLst>
          </p:cNvPr>
          <p:cNvSpPr>
            <a:spLocks noGrp="1"/>
          </p:cNvSpPr>
          <p:nvPr>
            <p:ph type="sldNum" sz="quarter" idx="12"/>
          </p:nvPr>
        </p:nvSpPr>
        <p:spPr/>
        <p:txBody>
          <a:bodyPr/>
          <a:lstStyle/>
          <a:p>
            <a:fld id="{4EC81F68-4976-451A-B2E9-79BCBD2F70CC}" type="slidenum">
              <a:rPr lang="en-AU" smtClean="0"/>
              <a:pPr/>
              <a:t>14</a:t>
            </a:fld>
            <a:endParaRPr lang="en-AU"/>
          </a:p>
        </p:txBody>
      </p:sp>
    </p:spTree>
    <p:extLst>
      <p:ext uri="{BB962C8B-B14F-4D97-AF65-F5344CB8AC3E}">
        <p14:creationId xmlns:p14="http://schemas.microsoft.com/office/powerpoint/2010/main" val="1865525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t>Context</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p:txBody>
          <a:bodyPr>
            <a:normAutofit/>
          </a:bodyPr>
          <a:lstStyle/>
          <a:p>
            <a:r>
              <a:rPr lang="en-AU" sz="2400" dirty="0"/>
              <a:t>This </a:t>
            </a:r>
            <a:r>
              <a:rPr lang="en-AU" sz="2400" dirty="0">
                <a:hlinkClick r:id="rId2"/>
              </a:rPr>
              <a:t>guide</a:t>
            </a:r>
            <a:r>
              <a:rPr lang="en-AU" sz="2400" dirty="0"/>
              <a:t>:</a:t>
            </a:r>
          </a:p>
          <a:p>
            <a:pPr lvl="1"/>
            <a:r>
              <a:rPr lang="en-AU" sz="2400" dirty="0"/>
              <a:t>Describes the different types of Ancillary Services (AS) that AEMO procures from Market Participants to ensure the safe, secure and reliable operations of the </a:t>
            </a:r>
            <a:r>
              <a:rPr lang="en-AU" sz="2400"/>
              <a:t>NEM power system</a:t>
            </a:r>
            <a:endParaRPr lang="en-AU" sz="2400" dirty="0"/>
          </a:p>
          <a:p>
            <a:pPr lvl="1"/>
            <a:r>
              <a:rPr lang="en-AU" sz="2400" dirty="0"/>
              <a:t>Describes the methodology for calculating AS payment to and cost recovery from the relevant and eligible market participants.</a:t>
            </a:r>
          </a:p>
          <a:p>
            <a:pPr lvl="1"/>
            <a:r>
              <a:rPr lang="en-AU" sz="2400" dirty="0"/>
              <a:t>Provides worked examples to demonstrate the step-by-step recovery calculations for each AS type</a:t>
            </a:r>
          </a:p>
          <a:p>
            <a:pPr lvl="1"/>
            <a:r>
              <a:rPr lang="en-AU" sz="2400" dirty="0"/>
              <a:t>Lists the relevant AEMO public and confidential reports to assist Market Participants with validating and reconciliation of their AS payments and costs in Settlements statements</a:t>
            </a:r>
          </a:p>
          <a:p>
            <a:endParaRPr lang="en-AU" sz="2400" dirty="0"/>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15</a:t>
            </a:fld>
            <a:endParaRPr lang="en-AU" dirty="0"/>
          </a:p>
        </p:txBody>
      </p:sp>
    </p:spTree>
    <p:extLst>
      <p:ext uri="{BB962C8B-B14F-4D97-AF65-F5344CB8AC3E}">
        <p14:creationId xmlns:p14="http://schemas.microsoft.com/office/powerpoint/2010/main" val="1082065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4C31A-6A7F-4C8A-802B-93B84F9A42C3}"/>
              </a:ext>
            </a:extLst>
          </p:cNvPr>
          <p:cNvSpPr>
            <a:spLocks noGrp="1"/>
          </p:cNvSpPr>
          <p:nvPr>
            <p:ph type="title"/>
          </p:nvPr>
        </p:nvSpPr>
        <p:spPr/>
        <p:txBody>
          <a:bodyPr/>
          <a:lstStyle/>
          <a:p>
            <a:r>
              <a:rPr lang="en-AU" dirty="0"/>
              <a:t>Impact of 5MS</a:t>
            </a:r>
          </a:p>
        </p:txBody>
      </p:sp>
      <p:sp>
        <p:nvSpPr>
          <p:cNvPr id="3" name="Content Placeholder 2">
            <a:extLst>
              <a:ext uri="{FF2B5EF4-FFF2-40B4-BE49-F238E27FC236}">
                <a16:creationId xmlns:a16="http://schemas.microsoft.com/office/drawing/2014/main" id="{E6090C2B-D4E3-4E59-92F2-48B0311B128C}"/>
              </a:ext>
            </a:extLst>
          </p:cNvPr>
          <p:cNvSpPr>
            <a:spLocks noGrp="1"/>
          </p:cNvSpPr>
          <p:nvPr>
            <p:ph idx="1"/>
          </p:nvPr>
        </p:nvSpPr>
        <p:spPr/>
        <p:txBody>
          <a:bodyPr>
            <a:normAutofit/>
          </a:bodyPr>
          <a:lstStyle/>
          <a:p>
            <a:r>
              <a:rPr lang="en-AU" sz="2400" dirty="0"/>
              <a:t>Cost allocations for both market and non-market ancillary services will be  based on 5-minute energy volumes </a:t>
            </a:r>
            <a:endParaRPr lang="en-AU" sz="2400" dirty="0">
              <a:sym typeface="Wingdings" panose="05000000000000000000" pitchFamily="2" charset="2"/>
            </a:endParaRPr>
          </a:p>
          <a:p>
            <a:r>
              <a:rPr lang="en-AU" sz="2400" dirty="0">
                <a:sym typeface="Wingdings" panose="05000000000000000000" pitchFamily="2" charset="2"/>
              </a:rPr>
              <a:t>System changes will be required</a:t>
            </a:r>
            <a:endParaRPr lang="en-AU" sz="2400" dirty="0"/>
          </a:p>
          <a:p>
            <a:r>
              <a:rPr lang="en-AU" sz="2400" dirty="0"/>
              <a:t>Both 5MS related (shown in </a:t>
            </a:r>
            <a:r>
              <a:rPr lang="en-AU" sz="2400" dirty="0">
                <a:solidFill>
                  <a:srgbClr val="0070C0"/>
                </a:solidFill>
              </a:rPr>
              <a:t>blue</a:t>
            </a:r>
            <a:r>
              <a:rPr lang="en-AU" sz="2400" dirty="0"/>
              <a:t>) and unrelated changes are presented in the following slides for PWG feedback </a:t>
            </a:r>
          </a:p>
          <a:p>
            <a:endParaRPr lang="en-AU" sz="2400" dirty="0"/>
          </a:p>
        </p:txBody>
      </p:sp>
      <p:sp>
        <p:nvSpPr>
          <p:cNvPr id="4" name="Slide Number Placeholder 3">
            <a:extLst>
              <a:ext uri="{FF2B5EF4-FFF2-40B4-BE49-F238E27FC236}">
                <a16:creationId xmlns:a16="http://schemas.microsoft.com/office/drawing/2014/main" id="{C5B90778-8C00-4BA3-BC29-CAAD7A2C04A6}"/>
              </a:ext>
            </a:extLst>
          </p:cNvPr>
          <p:cNvSpPr>
            <a:spLocks noGrp="1"/>
          </p:cNvSpPr>
          <p:nvPr>
            <p:ph type="sldNum" sz="quarter" idx="12"/>
          </p:nvPr>
        </p:nvSpPr>
        <p:spPr/>
        <p:txBody>
          <a:bodyPr/>
          <a:lstStyle/>
          <a:p>
            <a:fld id="{4EC81F68-4976-451A-B2E9-79BCBD2F70CC}" type="slidenum">
              <a:rPr lang="en-AU" smtClean="0"/>
              <a:t>16</a:t>
            </a:fld>
            <a:endParaRPr lang="en-AU"/>
          </a:p>
        </p:txBody>
      </p:sp>
    </p:spTree>
    <p:extLst>
      <p:ext uri="{BB962C8B-B14F-4D97-AF65-F5344CB8AC3E}">
        <p14:creationId xmlns:p14="http://schemas.microsoft.com/office/powerpoint/2010/main" val="3204515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t>Proposed changes (1) </a:t>
            </a:r>
          </a:p>
        </p:txBody>
      </p:sp>
      <p:graphicFrame>
        <p:nvGraphicFramePr>
          <p:cNvPr id="3" name="Content Placeholder 2">
            <a:extLst>
              <a:ext uri="{FF2B5EF4-FFF2-40B4-BE49-F238E27FC236}">
                <a16:creationId xmlns:a16="http://schemas.microsoft.com/office/drawing/2014/main" id="{FE1F2275-1268-4429-92FA-3CA8A1A4EDC2}"/>
              </a:ext>
            </a:extLst>
          </p:cNvPr>
          <p:cNvGraphicFramePr>
            <a:graphicFrameLocks noGrp="1"/>
          </p:cNvGraphicFramePr>
          <p:nvPr>
            <p:ph idx="1"/>
            <p:extLst>
              <p:ext uri="{D42A27DB-BD31-4B8C-83A1-F6EECF244321}">
                <p14:modId xmlns:p14="http://schemas.microsoft.com/office/powerpoint/2010/main" val="736078118"/>
              </p:ext>
            </p:extLst>
          </p:nvPr>
        </p:nvGraphicFramePr>
        <p:xfrm>
          <a:off x="204777" y="1614148"/>
          <a:ext cx="10257194" cy="5258512"/>
        </p:xfrm>
        <a:graphic>
          <a:graphicData uri="http://schemas.openxmlformats.org/drawingml/2006/table">
            <a:tbl>
              <a:tblPr firstRow="1" bandRow="1">
                <a:tableStyleId>{5C22544A-7EE6-4342-B048-85BDC9FD1C3A}</a:tableStyleId>
              </a:tblPr>
              <a:tblGrid>
                <a:gridCol w="4563166">
                  <a:extLst>
                    <a:ext uri="{9D8B030D-6E8A-4147-A177-3AD203B41FA5}">
                      <a16:colId xmlns:a16="http://schemas.microsoft.com/office/drawing/2014/main" val="203430426"/>
                    </a:ext>
                  </a:extLst>
                </a:gridCol>
                <a:gridCol w="5694028">
                  <a:extLst>
                    <a:ext uri="{9D8B030D-6E8A-4147-A177-3AD203B41FA5}">
                      <a16:colId xmlns:a16="http://schemas.microsoft.com/office/drawing/2014/main" val="1838839716"/>
                    </a:ext>
                  </a:extLst>
                </a:gridCol>
              </a:tblGrid>
              <a:tr h="323343">
                <a:tc>
                  <a:txBody>
                    <a:bodyPr/>
                    <a:lstStyle/>
                    <a:p>
                      <a:pPr algn="ctr"/>
                      <a:r>
                        <a:rPr lang="en-AU" sz="1800" dirty="0"/>
                        <a:t>Location in the guide</a:t>
                      </a:r>
                    </a:p>
                  </a:txBody>
                  <a:tcPr marL="80189" marR="80189" marT="40094" marB="40094"/>
                </a:tc>
                <a:tc>
                  <a:txBody>
                    <a:bodyPr/>
                    <a:lstStyle/>
                    <a:p>
                      <a:pPr algn="ctr"/>
                      <a:r>
                        <a:rPr lang="en-AU" sz="1800" dirty="0"/>
                        <a:t>Proposed changes</a:t>
                      </a:r>
                    </a:p>
                  </a:txBody>
                  <a:tcPr marL="80189" marR="80189" marT="40094" marB="40094"/>
                </a:tc>
                <a:extLst>
                  <a:ext uri="{0D108BD9-81ED-4DB2-BD59-A6C34878D82A}">
                    <a16:rowId xmlns:a16="http://schemas.microsoft.com/office/drawing/2014/main" val="2881420510"/>
                  </a:ext>
                </a:extLst>
              </a:tr>
              <a:tr h="1827632">
                <a:tc>
                  <a:txBody>
                    <a:bodyPr/>
                    <a:lstStyle/>
                    <a:p>
                      <a:r>
                        <a:rPr lang="en-AU" sz="1800" dirty="0"/>
                        <a:t>General improvements across all sections of the guide</a:t>
                      </a:r>
                    </a:p>
                  </a:txBody>
                  <a:tcPr marL="80189" marR="80189" marT="40094" marB="40094"/>
                </a:tc>
                <a:tc>
                  <a:txBody>
                    <a:bodyPr/>
                    <a:lstStyle/>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kern="1200" dirty="0">
                          <a:solidFill>
                            <a:schemeClr val="dk1"/>
                          </a:solidFill>
                          <a:latin typeface="+mn-lt"/>
                          <a:ea typeface="+mn-ea"/>
                          <a:cs typeface="+mn-cs"/>
                        </a:rPr>
                        <a:t>To update/fix hyperlinks to reference documents, procedures and policies</a:t>
                      </a:r>
                    </a:p>
                    <a:p>
                      <a:pPr marL="285750" indent="-285750">
                        <a:buFont typeface="Arial" panose="020B0604020202020204" pitchFamily="34" charset="0"/>
                        <a:buChar char="•"/>
                      </a:pPr>
                      <a:r>
                        <a:rPr lang="en-AU" sz="1800" dirty="0"/>
                        <a:t>To apply editorial changes to improve clarity, readability, and maintain consistent use of terms between the guide, the NER and the related Procedures or Policies</a:t>
                      </a:r>
                    </a:p>
                    <a:p>
                      <a:pPr marL="285750" indent="-285750">
                        <a:buFont typeface="Arial" panose="020B0604020202020204" pitchFamily="34" charset="0"/>
                        <a:buChar char="•"/>
                      </a:pPr>
                      <a:r>
                        <a:rPr lang="en-AU" sz="1800" dirty="0"/>
                        <a:t>To apply a new document structure consistent with the Procedures, for e.g., migrating section 4 (Glossary of Terms) and Appendix E (References) to the beginning of the document</a:t>
                      </a:r>
                    </a:p>
                  </a:txBody>
                  <a:tcPr marL="80189" marR="80189" marT="40094" marB="40094"/>
                </a:tc>
                <a:extLst>
                  <a:ext uri="{0D108BD9-81ED-4DB2-BD59-A6C34878D82A}">
                    <a16:rowId xmlns:a16="http://schemas.microsoft.com/office/drawing/2014/main" val="355452729"/>
                  </a:ext>
                </a:extLst>
              </a:tr>
              <a:tr h="502292">
                <a:tc>
                  <a:txBody>
                    <a:bodyPr/>
                    <a:lstStyle/>
                    <a:p>
                      <a:r>
                        <a:rPr lang="en-AU" sz="1800" dirty="0"/>
                        <a:t>Section 2 – Market ancillary services</a:t>
                      </a:r>
                    </a:p>
                  </a:txBody>
                  <a:tcPr marL="80189" marR="80189" marT="40094" marB="40094"/>
                </a:tc>
                <a:tc>
                  <a:txBody>
                    <a:bodyPr/>
                    <a:lstStyle/>
                    <a:p>
                      <a:pPr marL="285750" indent="-285750">
                        <a:buFont typeface="Arial" panose="020B0604020202020204" pitchFamily="34" charset="0"/>
                        <a:buChar char="•"/>
                      </a:pPr>
                      <a:r>
                        <a:rPr lang="en-AU" sz="1800" dirty="0"/>
                        <a:t>To insert a new sub-section to provide high-level description of FCAS payments, currently omitted in the guide</a:t>
                      </a:r>
                    </a:p>
                  </a:txBody>
                  <a:tcPr marL="80189" marR="80189" marT="40094" marB="40094"/>
                </a:tc>
                <a:extLst>
                  <a:ext uri="{0D108BD9-81ED-4DB2-BD59-A6C34878D82A}">
                    <a16:rowId xmlns:a16="http://schemas.microsoft.com/office/drawing/2014/main" val="2441587763"/>
                  </a:ext>
                </a:extLst>
              </a:tr>
              <a:tr h="924396">
                <a:tc>
                  <a:txBody>
                    <a:bodyPr/>
                    <a:lstStyle/>
                    <a:p>
                      <a:r>
                        <a:rPr lang="en-AU" sz="1800" dirty="0"/>
                        <a:t>Section 2.3.1 – Contingency FCAS recovery</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Section 2.3.2 – Regulation FCAS recovery</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Section 3.3 – NSCAS cost recovery</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Section 3.4 – SRAS cost recovery </a:t>
                      </a:r>
                    </a:p>
                  </a:txBody>
                  <a:tcPr marL="80189" marR="80189" marT="40094" marB="40094"/>
                </a:tc>
                <a:tc>
                  <a:txBody>
                    <a:bodyPr/>
                    <a:lstStyle/>
                    <a:p>
                      <a:pPr marL="285750" indent="-285750">
                        <a:buFont typeface="Arial" panose="020B0604020202020204" pitchFamily="34" charset="0"/>
                        <a:buChar char="•"/>
                      </a:pPr>
                      <a:r>
                        <a:rPr lang="en-AU" sz="1800" dirty="0">
                          <a:solidFill>
                            <a:srgbClr val="0070C0"/>
                          </a:solidFill>
                        </a:rPr>
                        <a:t>Amend formulae for all AS cost allocations based on 5-minute energy volumes</a:t>
                      </a:r>
                    </a:p>
                  </a:txBody>
                  <a:tcPr marL="80189" marR="80189" marT="40094" marB="40094"/>
                </a:tc>
                <a:extLst>
                  <a:ext uri="{0D108BD9-81ED-4DB2-BD59-A6C34878D82A}">
                    <a16:rowId xmlns:a16="http://schemas.microsoft.com/office/drawing/2014/main" val="4182150956"/>
                  </a:ext>
                </a:extLst>
              </a:tr>
            </a:tbl>
          </a:graphicData>
        </a:graphic>
      </p:graphicFrame>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17</a:t>
            </a:fld>
            <a:endParaRPr lang="en-AU" dirty="0"/>
          </a:p>
        </p:txBody>
      </p:sp>
    </p:spTree>
    <p:extLst>
      <p:ext uri="{BB962C8B-B14F-4D97-AF65-F5344CB8AC3E}">
        <p14:creationId xmlns:p14="http://schemas.microsoft.com/office/powerpoint/2010/main" val="3544131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BF61E-D7DF-4CDB-85F1-FA92B9C0B508}"/>
              </a:ext>
            </a:extLst>
          </p:cNvPr>
          <p:cNvSpPr>
            <a:spLocks noGrp="1"/>
          </p:cNvSpPr>
          <p:nvPr>
            <p:ph type="title"/>
          </p:nvPr>
        </p:nvSpPr>
        <p:spPr/>
        <p:txBody>
          <a:bodyPr/>
          <a:lstStyle/>
          <a:p>
            <a:r>
              <a:rPr lang="en-AU" dirty="0"/>
              <a:t>Proposed changes (2)</a:t>
            </a:r>
          </a:p>
        </p:txBody>
      </p:sp>
      <p:graphicFrame>
        <p:nvGraphicFramePr>
          <p:cNvPr id="4" name="Content Placeholder 3">
            <a:extLst>
              <a:ext uri="{FF2B5EF4-FFF2-40B4-BE49-F238E27FC236}">
                <a16:creationId xmlns:a16="http://schemas.microsoft.com/office/drawing/2014/main" id="{908B2C93-EE48-4924-AFF5-0A3F289E33E9}"/>
              </a:ext>
            </a:extLst>
          </p:cNvPr>
          <p:cNvGraphicFramePr>
            <a:graphicFrameLocks noGrp="1"/>
          </p:cNvGraphicFramePr>
          <p:nvPr>
            <p:ph idx="1"/>
            <p:extLst>
              <p:ext uri="{D42A27DB-BD31-4B8C-83A1-F6EECF244321}">
                <p14:modId xmlns:p14="http://schemas.microsoft.com/office/powerpoint/2010/main" val="3512559217"/>
              </p:ext>
            </p:extLst>
          </p:nvPr>
        </p:nvGraphicFramePr>
        <p:xfrm>
          <a:off x="206547" y="2112495"/>
          <a:ext cx="10256066" cy="4241420"/>
        </p:xfrm>
        <a:graphic>
          <a:graphicData uri="http://schemas.openxmlformats.org/drawingml/2006/table">
            <a:tbl>
              <a:tblPr firstRow="1" bandRow="1">
                <a:tableStyleId>{5C22544A-7EE6-4342-B048-85BDC9FD1C3A}</a:tableStyleId>
              </a:tblPr>
              <a:tblGrid>
                <a:gridCol w="5128033">
                  <a:extLst>
                    <a:ext uri="{9D8B030D-6E8A-4147-A177-3AD203B41FA5}">
                      <a16:colId xmlns:a16="http://schemas.microsoft.com/office/drawing/2014/main" val="49994846"/>
                    </a:ext>
                  </a:extLst>
                </a:gridCol>
                <a:gridCol w="5128033">
                  <a:extLst>
                    <a:ext uri="{9D8B030D-6E8A-4147-A177-3AD203B41FA5}">
                      <a16:colId xmlns:a16="http://schemas.microsoft.com/office/drawing/2014/main" val="557300952"/>
                    </a:ext>
                  </a:extLst>
                </a:gridCol>
              </a:tblGrid>
              <a:tr h="325209">
                <a:tc>
                  <a:txBody>
                    <a:bodyPr/>
                    <a:lstStyle/>
                    <a:p>
                      <a:pPr algn="ctr"/>
                      <a:r>
                        <a:rPr lang="en-AU" sz="1800" dirty="0"/>
                        <a:t>Location in the guide</a:t>
                      </a:r>
                    </a:p>
                  </a:txBody>
                  <a:tcPr marL="80189" marR="80189" marT="40094" marB="40094"/>
                </a:tc>
                <a:tc>
                  <a:txBody>
                    <a:bodyPr/>
                    <a:lstStyle/>
                    <a:p>
                      <a:pPr algn="ctr"/>
                      <a:r>
                        <a:rPr lang="en-AU" sz="1800" dirty="0"/>
                        <a:t>Proposed changes</a:t>
                      </a:r>
                    </a:p>
                  </a:txBody>
                  <a:tcPr marL="80189" marR="80189" marT="40094" marB="40094"/>
                </a:tc>
                <a:extLst>
                  <a:ext uri="{0D108BD9-81ED-4DB2-BD59-A6C34878D82A}">
                    <a16:rowId xmlns:a16="http://schemas.microsoft.com/office/drawing/2014/main" val="52579462"/>
                  </a:ext>
                </a:extLst>
              </a:tr>
              <a:tr h="713344">
                <a:tc>
                  <a:txBody>
                    <a:bodyPr/>
                    <a:lstStyle/>
                    <a:p>
                      <a:r>
                        <a:rPr lang="en-AU" sz="1800" dirty="0"/>
                        <a:t>Section 2.3.3 – Market participant factors</a:t>
                      </a:r>
                    </a:p>
                  </a:txBody>
                  <a:tcPr marL="80189" marR="80189" marT="40094" marB="40094"/>
                </a:tc>
                <a:tc>
                  <a:txBody>
                    <a:bodyPr/>
                    <a:lstStyle/>
                    <a:p>
                      <a:pPr marL="285750" indent="-285750">
                        <a:buFont typeface="Arial" panose="020B0604020202020204" pitchFamily="34" charset="0"/>
                        <a:buChar char="•"/>
                      </a:pPr>
                      <a:r>
                        <a:rPr lang="en-AU" sz="1800" dirty="0"/>
                        <a:t>Expanded to provide high-level description of market participant factors (MPF) used as the basis for allocating FCAS payments</a:t>
                      </a:r>
                    </a:p>
                  </a:txBody>
                  <a:tcPr marL="80189" marR="80189" marT="40094" marB="40094"/>
                </a:tc>
                <a:extLst>
                  <a:ext uri="{0D108BD9-81ED-4DB2-BD59-A6C34878D82A}">
                    <a16:rowId xmlns:a16="http://schemas.microsoft.com/office/drawing/2014/main" val="4174583331"/>
                  </a:ext>
                </a:extLst>
              </a:tr>
              <a:tr h="502292">
                <a:tc>
                  <a:txBody>
                    <a:bodyPr/>
                    <a:lstStyle/>
                    <a:p>
                      <a:r>
                        <a:rPr lang="en-AU" sz="1800" dirty="0"/>
                        <a:t>Section 2.3.4 – FCAS Cost allocations</a:t>
                      </a:r>
                    </a:p>
                  </a:txBody>
                  <a:tcPr marL="80189" marR="80189" marT="40094" marB="40094"/>
                </a:tc>
                <a:tc>
                  <a:txBody>
                    <a:bodyPr/>
                    <a:lstStyle/>
                    <a:p>
                      <a:pPr marL="285750" indent="-285750">
                        <a:buFont typeface="Arial" panose="020B0604020202020204" pitchFamily="34" charset="0"/>
                        <a:buChar char="•"/>
                      </a:pPr>
                      <a:r>
                        <a:rPr lang="en-AU" sz="1800" dirty="0"/>
                        <a:t>expanded to show the difference in cost recovery calculations between global and local regulation FCAS</a:t>
                      </a:r>
                    </a:p>
                  </a:txBody>
                  <a:tcPr marL="80189" marR="80189" marT="40094" marB="40094"/>
                </a:tc>
                <a:extLst>
                  <a:ext uri="{0D108BD9-81ED-4DB2-BD59-A6C34878D82A}">
                    <a16:rowId xmlns:a16="http://schemas.microsoft.com/office/drawing/2014/main" val="331456929"/>
                  </a:ext>
                </a:extLst>
              </a:tr>
              <a:tr h="325209">
                <a:tc>
                  <a:txBody>
                    <a:bodyPr/>
                    <a:lstStyle/>
                    <a:p>
                      <a:r>
                        <a:rPr lang="en-AU" sz="1800" dirty="0"/>
                        <a:t>Section 4 – Glossary of Terms</a:t>
                      </a:r>
                    </a:p>
                  </a:txBody>
                  <a:tcPr marL="80189" marR="80189" marT="40094" marB="40094"/>
                </a:tc>
                <a:tc>
                  <a:txBody>
                    <a:bodyPr/>
                    <a:lstStyle/>
                    <a:p>
                      <a:pPr marL="285750" indent="-285750">
                        <a:buFont typeface="Arial" panose="020B0604020202020204" pitchFamily="34" charset="0"/>
                        <a:buChar char="•"/>
                      </a:pPr>
                      <a:r>
                        <a:rPr lang="en-AU" sz="1800" dirty="0"/>
                        <a:t>To migrate to the beginning of the document</a:t>
                      </a:r>
                    </a:p>
                  </a:txBody>
                  <a:tcPr marL="80189" marR="80189" marT="40094" marB="40094"/>
                </a:tc>
                <a:extLst>
                  <a:ext uri="{0D108BD9-81ED-4DB2-BD59-A6C34878D82A}">
                    <a16:rowId xmlns:a16="http://schemas.microsoft.com/office/drawing/2014/main" val="3033966638"/>
                  </a:ext>
                </a:extLst>
              </a:tr>
              <a:tr h="1523583">
                <a:tc>
                  <a:txBody>
                    <a:bodyPr/>
                    <a:lstStyle/>
                    <a:p>
                      <a:r>
                        <a:rPr lang="en-AU" sz="1800" kern="1200" dirty="0">
                          <a:solidFill>
                            <a:schemeClr val="dk1"/>
                          </a:solidFill>
                          <a:effectLst/>
                          <a:latin typeface="+mn-lt"/>
                          <a:ea typeface="+mn-ea"/>
                          <a:cs typeface="+mn-cs"/>
                        </a:rPr>
                        <a:t>Appendix A1 – (Worked examples) FCAS – Contingency recovery </a:t>
                      </a:r>
                    </a:p>
                    <a:p>
                      <a:r>
                        <a:rPr lang="en-AU" sz="1800" kern="1200" dirty="0">
                          <a:solidFill>
                            <a:schemeClr val="dk1"/>
                          </a:solidFill>
                          <a:effectLst/>
                          <a:latin typeface="+mn-lt"/>
                          <a:ea typeface="+mn-ea"/>
                          <a:cs typeface="+mn-cs"/>
                        </a:rPr>
                        <a:t>Appendix A2 – (Worked examples) Regulation recovery calculations (Regulating Raise)</a:t>
                      </a:r>
                    </a:p>
                    <a:p>
                      <a:r>
                        <a:rPr lang="en-AU" sz="1800" kern="1200" dirty="0">
                          <a:solidFill>
                            <a:schemeClr val="dk1"/>
                          </a:solidFill>
                          <a:effectLst/>
                          <a:latin typeface="+mn-lt"/>
                          <a:ea typeface="+mn-ea"/>
                          <a:cs typeface="+mn-cs"/>
                        </a:rPr>
                        <a:t>Appendix A3 – NSCAS recovery calculations</a:t>
                      </a:r>
                    </a:p>
                    <a:p>
                      <a:r>
                        <a:rPr lang="en-AU" sz="1800" kern="1200" dirty="0">
                          <a:solidFill>
                            <a:schemeClr val="dk1"/>
                          </a:solidFill>
                          <a:effectLst/>
                          <a:latin typeface="+mn-lt"/>
                          <a:ea typeface="+mn-ea"/>
                          <a:cs typeface="+mn-cs"/>
                        </a:rPr>
                        <a:t>Appendix A4 – SRAS recovery calculations</a:t>
                      </a:r>
                    </a:p>
                  </a:txBody>
                  <a:tcPr marL="80189" marR="80189" marT="40094" marB="40094"/>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kern="1200" dirty="0">
                          <a:solidFill>
                            <a:srgbClr val="0070C0"/>
                          </a:solidFill>
                          <a:effectLst/>
                          <a:latin typeface="+mn-lt"/>
                          <a:ea typeface="+mn-ea"/>
                          <a:cs typeface="+mn-cs"/>
                        </a:rPr>
                        <a:t>Amend worked examples to align the calculations with cost allocations based on 5-minute energy volumes</a:t>
                      </a:r>
                    </a:p>
                  </a:txBody>
                  <a:tcPr marL="80189" marR="80189" marT="40094" marB="40094"/>
                </a:tc>
                <a:extLst>
                  <a:ext uri="{0D108BD9-81ED-4DB2-BD59-A6C34878D82A}">
                    <a16:rowId xmlns:a16="http://schemas.microsoft.com/office/drawing/2014/main" val="3195096460"/>
                  </a:ext>
                </a:extLst>
              </a:tr>
            </a:tbl>
          </a:graphicData>
        </a:graphic>
      </p:graphicFrame>
      <p:sp>
        <p:nvSpPr>
          <p:cNvPr id="3" name="Slide Number Placeholder 2">
            <a:extLst>
              <a:ext uri="{FF2B5EF4-FFF2-40B4-BE49-F238E27FC236}">
                <a16:creationId xmlns:a16="http://schemas.microsoft.com/office/drawing/2014/main" id="{896BAB57-CD82-4F77-AF62-ED074CDE97FF}"/>
              </a:ext>
            </a:extLst>
          </p:cNvPr>
          <p:cNvSpPr>
            <a:spLocks noGrp="1"/>
          </p:cNvSpPr>
          <p:nvPr>
            <p:ph type="sldNum" sz="quarter" idx="12"/>
          </p:nvPr>
        </p:nvSpPr>
        <p:spPr/>
        <p:txBody>
          <a:bodyPr/>
          <a:lstStyle/>
          <a:p>
            <a:fld id="{4EC81F68-4976-451A-B2E9-79BCBD2F70CC}" type="slidenum">
              <a:rPr lang="en-AU" smtClean="0"/>
              <a:t>18</a:t>
            </a:fld>
            <a:endParaRPr lang="en-AU"/>
          </a:p>
        </p:txBody>
      </p:sp>
    </p:spTree>
    <p:extLst>
      <p:ext uri="{BB962C8B-B14F-4D97-AF65-F5344CB8AC3E}">
        <p14:creationId xmlns:p14="http://schemas.microsoft.com/office/powerpoint/2010/main" val="1112151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BF61E-D7DF-4CDB-85F1-FA92B9C0B508}"/>
              </a:ext>
            </a:extLst>
          </p:cNvPr>
          <p:cNvSpPr>
            <a:spLocks noGrp="1"/>
          </p:cNvSpPr>
          <p:nvPr>
            <p:ph type="title"/>
          </p:nvPr>
        </p:nvSpPr>
        <p:spPr/>
        <p:txBody>
          <a:bodyPr/>
          <a:lstStyle/>
          <a:p>
            <a:r>
              <a:rPr lang="en-AU" dirty="0"/>
              <a:t>Proposed changes (3)</a:t>
            </a:r>
          </a:p>
        </p:txBody>
      </p:sp>
      <p:graphicFrame>
        <p:nvGraphicFramePr>
          <p:cNvPr id="4" name="Content Placeholder 3">
            <a:extLst>
              <a:ext uri="{FF2B5EF4-FFF2-40B4-BE49-F238E27FC236}">
                <a16:creationId xmlns:a16="http://schemas.microsoft.com/office/drawing/2014/main" id="{908B2C93-EE48-4924-AFF5-0A3F289E33E9}"/>
              </a:ext>
            </a:extLst>
          </p:cNvPr>
          <p:cNvGraphicFramePr>
            <a:graphicFrameLocks noGrp="1"/>
          </p:cNvGraphicFramePr>
          <p:nvPr>
            <p:ph idx="1"/>
            <p:extLst>
              <p:ext uri="{D42A27DB-BD31-4B8C-83A1-F6EECF244321}">
                <p14:modId xmlns:p14="http://schemas.microsoft.com/office/powerpoint/2010/main" val="4050938165"/>
              </p:ext>
            </p:extLst>
          </p:nvPr>
        </p:nvGraphicFramePr>
        <p:xfrm>
          <a:off x="206040" y="2373752"/>
          <a:ext cx="10256066" cy="3338272"/>
        </p:xfrm>
        <a:graphic>
          <a:graphicData uri="http://schemas.openxmlformats.org/drawingml/2006/table">
            <a:tbl>
              <a:tblPr firstRow="1" bandRow="1">
                <a:tableStyleId>{5C22544A-7EE6-4342-B048-85BDC9FD1C3A}</a:tableStyleId>
              </a:tblPr>
              <a:tblGrid>
                <a:gridCol w="4725189">
                  <a:extLst>
                    <a:ext uri="{9D8B030D-6E8A-4147-A177-3AD203B41FA5}">
                      <a16:colId xmlns:a16="http://schemas.microsoft.com/office/drawing/2014/main" val="49994846"/>
                    </a:ext>
                  </a:extLst>
                </a:gridCol>
                <a:gridCol w="5530877">
                  <a:extLst>
                    <a:ext uri="{9D8B030D-6E8A-4147-A177-3AD203B41FA5}">
                      <a16:colId xmlns:a16="http://schemas.microsoft.com/office/drawing/2014/main" val="557300952"/>
                    </a:ext>
                  </a:extLst>
                </a:gridCol>
              </a:tblGrid>
              <a:tr h="325209">
                <a:tc>
                  <a:txBody>
                    <a:bodyPr/>
                    <a:lstStyle/>
                    <a:p>
                      <a:pPr algn="ctr"/>
                      <a:r>
                        <a:rPr lang="en-AU" sz="1800" dirty="0"/>
                        <a:t>Location in the guide</a:t>
                      </a:r>
                    </a:p>
                  </a:txBody>
                  <a:tcPr marL="80189" marR="80189" marT="40094" marB="40094"/>
                </a:tc>
                <a:tc>
                  <a:txBody>
                    <a:bodyPr/>
                    <a:lstStyle/>
                    <a:p>
                      <a:pPr algn="ctr"/>
                      <a:r>
                        <a:rPr lang="en-AU" sz="1800" dirty="0"/>
                        <a:t>Proposed changes</a:t>
                      </a:r>
                    </a:p>
                  </a:txBody>
                  <a:tcPr marL="80189" marR="80189" marT="40094" marB="40094"/>
                </a:tc>
                <a:extLst>
                  <a:ext uri="{0D108BD9-81ED-4DB2-BD59-A6C34878D82A}">
                    <a16:rowId xmlns:a16="http://schemas.microsoft.com/office/drawing/2014/main" val="52579462"/>
                  </a:ext>
                </a:extLst>
              </a:tr>
              <a:tr h="9243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kern="1200" dirty="0">
                          <a:solidFill>
                            <a:schemeClr val="dk1"/>
                          </a:solidFill>
                          <a:effectLst/>
                          <a:latin typeface="+mn-lt"/>
                          <a:ea typeface="+mn-ea"/>
                          <a:cs typeface="+mn-cs"/>
                        </a:rPr>
                        <a:t>Appendix B –Data tables</a:t>
                      </a:r>
                      <a:endParaRPr lang="en-AU" sz="1800" dirty="0"/>
                    </a:p>
                    <a:p>
                      <a:endParaRPr lang="en-AU" sz="1800" dirty="0"/>
                    </a:p>
                  </a:txBody>
                  <a:tcPr marL="80189" marR="80189" marT="40094" marB="40094"/>
                </a:tc>
                <a:tc>
                  <a:txBody>
                    <a:bodyPr/>
                    <a:lstStyle/>
                    <a:p>
                      <a:pPr marL="285750" indent="-285750">
                        <a:buFont typeface="Arial" panose="020B0604020202020204" pitchFamily="34" charset="0"/>
                        <a:buChar char="•"/>
                      </a:pPr>
                      <a:r>
                        <a:rPr lang="en-AU" sz="1800" dirty="0"/>
                        <a:t>To re-arrange the data table list in a more logical order grouped by AS type</a:t>
                      </a:r>
                    </a:p>
                    <a:p>
                      <a:pPr marL="285750" indent="-285750">
                        <a:buFont typeface="Arial" panose="020B0604020202020204" pitchFamily="34" charset="0"/>
                        <a:buChar char="•"/>
                      </a:pPr>
                      <a:r>
                        <a:rPr lang="en-AU" sz="1800" dirty="0"/>
                        <a:t>Redundant data tables will be removed, and new data tables will be added as required</a:t>
                      </a:r>
                    </a:p>
                  </a:txBody>
                  <a:tcPr marL="80189" marR="80189" marT="40094" marB="40094"/>
                </a:tc>
                <a:extLst>
                  <a:ext uri="{0D108BD9-81ED-4DB2-BD59-A6C34878D82A}">
                    <a16:rowId xmlns:a16="http://schemas.microsoft.com/office/drawing/2014/main" val="2831180642"/>
                  </a:ext>
                </a:extLst>
              </a:tr>
              <a:tr h="713344">
                <a:tc>
                  <a:txBody>
                    <a:bodyPr/>
                    <a:lstStyle/>
                    <a:p>
                      <a:r>
                        <a:rPr lang="en-AU" sz="1800" dirty="0"/>
                        <a:t>Appendix D – Ancillary service reports on AEMO website</a:t>
                      </a:r>
                    </a:p>
                  </a:txBody>
                  <a:tcPr marL="80189" marR="80189" marT="40094" marB="40094"/>
                </a:tc>
                <a:tc>
                  <a:txBody>
                    <a:bodyPr/>
                    <a:lstStyle/>
                    <a:p>
                      <a:pPr marL="285750" indent="-285750">
                        <a:buFont typeface="Arial" panose="020B0604020202020204" pitchFamily="34" charset="0"/>
                        <a:buChar char="•"/>
                      </a:pPr>
                      <a:r>
                        <a:rPr lang="en-AU" sz="1800" dirty="0"/>
                        <a:t>Update Figure 3-6 with the current screenshots of the respective information on AEMO website</a:t>
                      </a:r>
                    </a:p>
                    <a:p>
                      <a:pPr marL="285750" indent="-285750">
                        <a:buFont typeface="Arial" panose="020B0604020202020204" pitchFamily="34" charset="0"/>
                        <a:buChar char="•"/>
                      </a:pPr>
                      <a:r>
                        <a:rPr lang="en-AU" sz="1800" dirty="0"/>
                        <a:t>Add new relevant screenshots as required</a:t>
                      </a:r>
                    </a:p>
                  </a:txBody>
                  <a:tcPr marL="80189" marR="80189" marT="40094" marB="40094"/>
                </a:tc>
                <a:extLst>
                  <a:ext uri="{0D108BD9-81ED-4DB2-BD59-A6C34878D82A}">
                    <a16:rowId xmlns:a16="http://schemas.microsoft.com/office/drawing/2014/main" val="2235467456"/>
                  </a:ext>
                </a:extLst>
              </a:tr>
              <a:tr h="713344">
                <a:tc>
                  <a:txBody>
                    <a:bodyPr/>
                    <a:lstStyle/>
                    <a:p>
                      <a:r>
                        <a:rPr lang="en-AU" sz="1800" dirty="0"/>
                        <a:t>Appendix E - References</a:t>
                      </a:r>
                    </a:p>
                  </a:txBody>
                  <a:tcPr marL="80189" marR="80189" marT="40094" marB="40094"/>
                </a:tc>
                <a:tc>
                  <a:txBody>
                    <a:bodyPr/>
                    <a:lstStyle/>
                    <a:p>
                      <a:pPr marL="285750" indent="-285750">
                        <a:buFont typeface="Arial" panose="020B0604020202020204" pitchFamily="34" charset="0"/>
                        <a:buChar char="•"/>
                      </a:pPr>
                      <a:r>
                        <a:rPr lang="en-AU" sz="1800" dirty="0"/>
                        <a:t>To update/fix the hyperlinks to reference documents, procedures and policies</a:t>
                      </a:r>
                    </a:p>
                    <a:p>
                      <a:pPr marL="285750" indent="-285750">
                        <a:buFont typeface="Arial" panose="020B0604020202020204" pitchFamily="34" charset="0"/>
                        <a:buChar char="•"/>
                      </a:pPr>
                      <a:r>
                        <a:rPr lang="en-AU" sz="1800" dirty="0"/>
                        <a:t>To migrate to the beginning of the document</a:t>
                      </a:r>
                    </a:p>
                  </a:txBody>
                  <a:tcPr marL="80189" marR="80189" marT="40094" marB="40094"/>
                </a:tc>
                <a:extLst>
                  <a:ext uri="{0D108BD9-81ED-4DB2-BD59-A6C34878D82A}">
                    <a16:rowId xmlns:a16="http://schemas.microsoft.com/office/drawing/2014/main" val="4122063321"/>
                  </a:ext>
                </a:extLst>
              </a:tr>
            </a:tbl>
          </a:graphicData>
        </a:graphic>
      </p:graphicFrame>
      <p:sp>
        <p:nvSpPr>
          <p:cNvPr id="3" name="Slide Number Placeholder 2">
            <a:extLst>
              <a:ext uri="{FF2B5EF4-FFF2-40B4-BE49-F238E27FC236}">
                <a16:creationId xmlns:a16="http://schemas.microsoft.com/office/drawing/2014/main" id="{E9C15DE5-B975-461E-9E21-CD3BDFBDDE63}"/>
              </a:ext>
            </a:extLst>
          </p:cNvPr>
          <p:cNvSpPr>
            <a:spLocks noGrp="1"/>
          </p:cNvSpPr>
          <p:nvPr>
            <p:ph type="sldNum" sz="quarter" idx="12"/>
          </p:nvPr>
        </p:nvSpPr>
        <p:spPr/>
        <p:txBody>
          <a:bodyPr/>
          <a:lstStyle/>
          <a:p>
            <a:fld id="{4EC81F68-4976-451A-B2E9-79BCBD2F70CC}" type="slidenum">
              <a:rPr lang="en-AU" smtClean="0"/>
              <a:t>19</a:t>
            </a:fld>
            <a:endParaRPr lang="en-AU"/>
          </a:p>
        </p:txBody>
      </p:sp>
    </p:spTree>
    <p:extLst>
      <p:ext uri="{BB962C8B-B14F-4D97-AF65-F5344CB8AC3E}">
        <p14:creationId xmlns:p14="http://schemas.microsoft.com/office/powerpoint/2010/main" val="4203586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Agenda</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p:txBody>
          <a:bodyPr/>
          <a:lstStyle/>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a:p>
          <a:p>
            <a:endParaRPr lang="en-AU" dirty="0"/>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2</a:t>
            </a:fld>
            <a:endParaRPr lang="en-AU" dirty="0"/>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graphicFrame>
        <p:nvGraphicFramePr>
          <p:cNvPr id="3" name="Table 2">
            <a:extLst>
              <a:ext uri="{FF2B5EF4-FFF2-40B4-BE49-F238E27FC236}">
                <a16:creationId xmlns:a16="http://schemas.microsoft.com/office/drawing/2014/main" id="{62711CFE-9D89-4F3F-8EF2-82FDD5EC0D46}"/>
              </a:ext>
            </a:extLst>
          </p:cNvPr>
          <p:cNvGraphicFramePr>
            <a:graphicFrameLocks noGrp="1"/>
          </p:cNvGraphicFramePr>
          <p:nvPr>
            <p:extLst>
              <p:ext uri="{D42A27DB-BD31-4B8C-83A1-F6EECF244321}">
                <p14:modId xmlns:p14="http://schemas.microsoft.com/office/powerpoint/2010/main" val="2056897991"/>
              </p:ext>
            </p:extLst>
          </p:nvPr>
        </p:nvGraphicFramePr>
        <p:xfrm>
          <a:off x="235121" y="1468977"/>
          <a:ext cx="10255427" cy="6062939"/>
        </p:xfrm>
        <a:graphic>
          <a:graphicData uri="http://schemas.openxmlformats.org/drawingml/2006/table">
            <a:tbl>
              <a:tblPr firstRow="1" firstCol="1" bandRow="1">
                <a:tableStyleId>{5C22544A-7EE6-4342-B048-85BDC9FD1C3A}</a:tableStyleId>
              </a:tblPr>
              <a:tblGrid>
                <a:gridCol w="526879">
                  <a:extLst>
                    <a:ext uri="{9D8B030D-6E8A-4147-A177-3AD203B41FA5}">
                      <a16:colId xmlns:a16="http://schemas.microsoft.com/office/drawing/2014/main" val="538271126"/>
                    </a:ext>
                  </a:extLst>
                </a:gridCol>
                <a:gridCol w="2818527">
                  <a:extLst>
                    <a:ext uri="{9D8B030D-6E8A-4147-A177-3AD203B41FA5}">
                      <a16:colId xmlns:a16="http://schemas.microsoft.com/office/drawing/2014/main" val="1422408940"/>
                    </a:ext>
                  </a:extLst>
                </a:gridCol>
                <a:gridCol w="3752804">
                  <a:extLst>
                    <a:ext uri="{9D8B030D-6E8A-4147-A177-3AD203B41FA5}">
                      <a16:colId xmlns:a16="http://schemas.microsoft.com/office/drawing/2014/main" val="2436665780"/>
                    </a:ext>
                  </a:extLst>
                </a:gridCol>
                <a:gridCol w="3157217">
                  <a:extLst>
                    <a:ext uri="{9D8B030D-6E8A-4147-A177-3AD203B41FA5}">
                      <a16:colId xmlns:a16="http://schemas.microsoft.com/office/drawing/2014/main" val="2835572980"/>
                    </a:ext>
                  </a:extLst>
                </a:gridCol>
              </a:tblGrid>
              <a:tr h="338789">
                <a:tc>
                  <a:txBody>
                    <a:bodyPr/>
                    <a:lstStyle/>
                    <a:p>
                      <a:pPr algn="ctr">
                        <a:spcBef>
                          <a:spcPts val="100"/>
                        </a:spcBef>
                        <a:spcAft>
                          <a:spcPts val="100"/>
                        </a:spcAft>
                        <a:tabLst>
                          <a:tab pos="252095" algn="l"/>
                          <a:tab pos="504190" algn="l"/>
                          <a:tab pos="756285" algn="l"/>
                        </a:tabLst>
                      </a:pPr>
                      <a:r>
                        <a:rPr lang="en-AU" sz="1600" cap="all" dirty="0">
                          <a:effectLst/>
                          <a:latin typeface="+mj-lt"/>
                          <a:cs typeface="Arial" panose="020B0604020202020204" pitchFamily="34" charset="0"/>
                        </a:rPr>
                        <a:t>NO</a:t>
                      </a:r>
                      <a:endParaRPr lang="en-AU" sz="1600" b="1" dirty="0">
                        <a:solidFill>
                          <a:srgbClr val="2E74B5"/>
                        </a:solidFill>
                        <a:effectLst/>
                        <a:latin typeface="+mj-lt"/>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mj-lt"/>
                          <a:cs typeface="Arial" panose="020B0604020202020204" pitchFamily="34" charset="0"/>
                        </a:rPr>
                        <a:t>Time</a:t>
                      </a:r>
                      <a:endParaRPr lang="en-AU" sz="1600" b="1" dirty="0">
                        <a:solidFill>
                          <a:srgbClr val="2E74B5"/>
                        </a:solidFill>
                        <a:effectLst/>
                        <a:latin typeface="+mj-lt"/>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mj-lt"/>
                          <a:cs typeface="Arial" panose="020B0604020202020204" pitchFamily="34" charset="0"/>
                        </a:rPr>
                        <a:t>AGENDA ITEM</a:t>
                      </a:r>
                      <a:endParaRPr lang="en-AU" sz="1600" b="1" dirty="0">
                        <a:solidFill>
                          <a:srgbClr val="2E74B5"/>
                        </a:solidFill>
                        <a:effectLst/>
                        <a:latin typeface="+mj-lt"/>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mj-lt"/>
                          <a:cs typeface="Arial" panose="020B0604020202020204" pitchFamily="34" charset="0"/>
                        </a:rPr>
                        <a:t>Responsible</a:t>
                      </a:r>
                      <a:endParaRPr lang="en-AU" sz="1600" b="1" dirty="0">
                        <a:solidFill>
                          <a:srgbClr val="2E74B5"/>
                        </a:solidFill>
                        <a:effectLst/>
                        <a:latin typeface="+mj-lt"/>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054372720"/>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mj-lt"/>
                          <a:ea typeface="Times New Roman" panose="02020603050405020304" pitchFamily="18" charset="0"/>
                          <a:cs typeface="Arial" panose="020B0604020202020204" pitchFamily="34" charset="0"/>
                        </a:rPr>
                        <a:t>Preliminary Matters</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375216850"/>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j-lt"/>
                          <a:ea typeface="Times New Roman" panose="02020603050405020304" pitchFamily="18" charset="0"/>
                          <a:cs typeface="Arial" panose="020B0604020202020204" pitchFamily="34" charset="0"/>
                        </a:rPr>
                        <a:t>1</a:t>
                      </a: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mj-lt"/>
                          <a:cs typeface="Arial" panose="020B0604020202020204" pitchFamily="34" charset="0"/>
                        </a:rPr>
                        <a:t>10:00am – 10:10am</a:t>
                      </a:r>
                      <a:endParaRPr lang="en-AU" sz="1600" b="1" dirty="0">
                        <a:solidFill>
                          <a:srgbClr val="2E74B5"/>
                        </a:solidFill>
                        <a:effectLst/>
                        <a:latin typeface="+mj-lt"/>
                        <a:ea typeface="Times New Roman" panose="02020603050405020304" pitchFamily="18" charset="0"/>
                        <a:cs typeface="Arial" panose="020B0604020202020204" pitchFamily="34" charset="0"/>
                      </a:endParaRP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mj-lt"/>
                          <a:cs typeface="Arial" panose="020B0604020202020204" pitchFamily="34" charset="0"/>
                        </a:rPr>
                        <a:t>Welcome, introduction and apologies</a:t>
                      </a:r>
                      <a:endParaRPr lang="en-AU" sz="1600" b="1" dirty="0">
                        <a:solidFill>
                          <a:srgbClr val="2E74B5"/>
                        </a:solidFill>
                        <a:effectLst/>
                        <a:latin typeface="+mj-lt"/>
                        <a:ea typeface="Times New Roman" panose="02020603050405020304" pitchFamily="18" charset="0"/>
                        <a:cs typeface="Arial" panose="020B0604020202020204" pitchFamily="34" charset="0"/>
                      </a:endParaRP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mj-lt"/>
                          <a:cs typeface="Arial" panose="020B0604020202020204" pitchFamily="34" charset="0"/>
                        </a:rPr>
                        <a:t>Emily Brodie</a:t>
                      </a:r>
                      <a:r>
                        <a:rPr lang="en-AU" sz="1600" baseline="0" dirty="0">
                          <a:effectLst/>
                          <a:latin typeface="+mj-lt"/>
                          <a:cs typeface="Arial" panose="020B0604020202020204" pitchFamily="34" charset="0"/>
                        </a:rPr>
                        <a:t> (AEMO)</a:t>
                      </a:r>
                      <a:endParaRPr lang="en-AU" sz="1600" b="1" dirty="0">
                        <a:solidFill>
                          <a:srgbClr val="2E74B5"/>
                        </a:solidFill>
                        <a:effectLst/>
                        <a:latin typeface="+mj-lt"/>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102688441"/>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j-lt"/>
                          <a:ea typeface="Times New Roman" panose="02020603050405020304" pitchFamily="18" charset="0"/>
                          <a:cs typeface="Arial" panose="020B0604020202020204" pitchFamily="34" charset="0"/>
                        </a:rPr>
                        <a:t>2</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dirty="0">
                          <a:effectLst/>
                          <a:latin typeface="+mj-lt"/>
                          <a:cs typeface="Arial" panose="020B0604020202020204" pitchFamily="34" charset="0"/>
                        </a:rPr>
                        <a:t>10:10am – 10:20am</a:t>
                      </a:r>
                      <a:endParaRPr lang="en-AU" sz="1600" b="1" dirty="0">
                        <a:solidFill>
                          <a:srgbClr val="2E74B5"/>
                        </a:solidFill>
                        <a:effectLst/>
                        <a:latin typeface="+mj-lt"/>
                        <a:ea typeface="Times New Roman" panose="02020603050405020304" pitchFamily="18" charset="0"/>
                        <a:cs typeface="Arial" panose="020B0604020202020204" pitchFamily="34" charset="0"/>
                      </a:endParaRPr>
                    </a:p>
                  </a:txBody>
                  <a:tcPr marL="68580" marR="68580" marT="0" marB="0" anchor="ctr"/>
                </a:tc>
                <a:tc>
                  <a:txBody>
                    <a:bodyPr/>
                    <a:lstStyle/>
                    <a:p>
                      <a:pPr marL="0" algn="l" defTabSz="801929" rtl="0" eaLnBrk="1" latinLnBrk="0" hangingPunct="1">
                        <a:spcBef>
                          <a:spcPts val="100"/>
                        </a:spcBef>
                        <a:spcAft>
                          <a:spcPts val="100"/>
                        </a:spcAft>
                        <a:tabLst>
                          <a:tab pos="504190" algn="l"/>
                          <a:tab pos="756285" algn="l"/>
                        </a:tabLst>
                      </a:pPr>
                      <a:r>
                        <a:rPr lang="en-AU" sz="1600" kern="1200" dirty="0">
                          <a:solidFill>
                            <a:schemeClr val="dk1"/>
                          </a:solidFill>
                          <a:effectLst/>
                          <a:latin typeface="+mj-lt"/>
                          <a:ea typeface="+mn-ea"/>
                          <a:cs typeface="Arial" panose="020B0604020202020204" pitchFamily="34" charset="0"/>
                        </a:rPr>
                        <a:t>Minutes and actions from previous meeting</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dirty="0">
                          <a:effectLst/>
                          <a:latin typeface="+mj-lt"/>
                          <a:cs typeface="Arial" panose="020B0604020202020204" pitchFamily="34" charset="0"/>
                        </a:rPr>
                        <a:t>Emily Brodie</a:t>
                      </a:r>
                      <a:r>
                        <a:rPr lang="en-AU" sz="1600" baseline="0" dirty="0">
                          <a:effectLst/>
                          <a:latin typeface="+mj-lt"/>
                          <a:cs typeface="Arial" panose="020B0604020202020204" pitchFamily="34" charset="0"/>
                        </a:rPr>
                        <a:t> (AEMO)</a:t>
                      </a:r>
                      <a:endParaRPr lang="en-AU" sz="1600" b="1" dirty="0">
                        <a:solidFill>
                          <a:srgbClr val="2E74B5"/>
                        </a:solidFill>
                        <a:effectLst/>
                        <a:latin typeface="+mj-lt"/>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737510320"/>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mj-lt"/>
                          <a:ea typeface="Times New Roman" panose="02020603050405020304" pitchFamily="18" charset="0"/>
                          <a:cs typeface="Arial" panose="020B0604020202020204" pitchFamily="34" charset="0"/>
                        </a:rPr>
                        <a:t>Matters for Noting</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pPr>
                      <a:endParaRPr lang="en-AU"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426998584"/>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j-lt"/>
                          <a:ea typeface="Times New Roman" panose="02020603050405020304" pitchFamily="18" charset="0"/>
                          <a:cs typeface="Arial" panose="020B0604020202020204" pitchFamily="34" charset="0"/>
                        </a:rPr>
                        <a:t>3</a:t>
                      </a: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mj-lt"/>
                          <a:cs typeface="Arial" panose="020B0604020202020204" pitchFamily="34" charset="0"/>
                        </a:rPr>
                        <a:t>10:20am – 10:30am</a:t>
                      </a:r>
                      <a:endParaRPr lang="en-AU" sz="1600" b="1" dirty="0">
                        <a:solidFill>
                          <a:srgbClr val="2E74B5"/>
                        </a:solidFill>
                        <a:effectLst/>
                        <a:latin typeface="+mj-lt"/>
                        <a:ea typeface="Times New Roman" panose="02020603050405020304" pitchFamily="18" charset="0"/>
                        <a:cs typeface="Arial" panose="020B0604020202020204" pitchFamily="34" charset="0"/>
                      </a:endParaRP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j-lt"/>
                          <a:ea typeface="Times New Roman" panose="02020603050405020304" pitchFamily="18" charset="0"/>
                          <a:cs typeface="Arial" panose="020B0604020202020204" pitchFamily="34" charset="0"/>
                        </a:rPr>
                        <a:t>Procedures workstream update</a:t>
                      </a:r>
                    </a:p>
                  </a:txBody>
                  <a:tcPr marL="68580" marR="68580" marT="0" marB="0" anchor="ctr"/>
                </a:tc>
                <a:tc>
                  <a:txBody>
                    <a:bodyPr/>
                    <a:lstStyle/>
                    <a:p>
                      <a:pPr>
                        <a:spcBef>
                          <a:spcPts val="100"/>
                        </a:spcBef>
                        <a:spcAft>
                          <a:spcPts val="100"/>
                        </a:spcAft>
                      </a:pPr>
                      <a:r>
                        <a:rPr lang="en-AU" sz="1600" b="0" dirty="0">
                          <a:solidFill>
                            <a:schemeClr val="tx1"/>
                          </a:solidFill>
                          <a:effectLst/>
                          <a:latin typeface="+mj-lt"/>
                          <a:ea typeface="Times New Roman" panose="02020603050405020304" pitchFamily="18" charset="0"/>
                          <a:cs typeface="Arial" panose="020B0604020202020204" pitchFamily="34" charset="0"/>
                        </a:rPr>
                        <a:t>Emily Brodie (AEMO)</a:t>
                      </a:r>
                    </a:p>
                  </a:txBody>
                  <a:tcPr marL="68580" marR="68580" marT="0" marB="0" anchor="ctr"/>
                </a:tc>
                <a:extLst>
                  <a:ext uri="{0D108BD9-81ED-4DB2-BD59-A6C34878D82A}">
                    <a16:rowId xmlns:a16="http://schemas.microsoft.com/office/drawing/2014/main" val="2692290741"/>
                  </a:ext>
                </a:extLst>
              </a:tr>
              <a:tr h="338789">
                <a:tc gridSpan="4">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1" kern="1200" dirty="0">
                          <a:solidFill>
                            <a:schemeClr val="bg1"/>
                          </a:solidFill>
                          <a:effectLst/>
                          <a:latin typeface="+mj-lt"/>
                          <a:ea typeface="Times New Roman" panose="02020603050405020304" pitchFamily="18" charset="0"/>
                          <a:cs typeface="Arial" panose="020B0604020202020204" pitchFamily="34" charset="0"/>
                        </a:rPr>
                        <a:t>Matters for Discussion</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pPr>
                      <a:endParaRPr lang="en-AU"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86003629"/>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j-lt"/>
                          <a:ea typeface="Times New Roman" panose="02020603050405020304" pitchFamily="18" charset="0"/>
                          <a:cs typeface="Arial" panose="020B0604020202020204" pitchFamily="34" charset="0"/>
                        </a:rPr>
                        <a:t>4</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dirty="0">
                          <a:effectLst/>
                          <a:latin typeface="+mj-lt"/>
                          <a:cs typeface="Arial" panose="020B0604020202020204" pitchFamily="34" charset="0"/>
                        </a:rPr>
                        <a:t>10:30am – 11:00am</a:t>
                      </a:r>
                      <a:endParaRPr lang="en-AU" sz="1600" b="1" dirty="0">
                        <a:solidFill>
                          <a:srgbClr val="2E74B5"/>
                        </a:solidFill>
                        <a:effectLst/>
                        <a:latin typeface="+mj-lt"/>
                        <a:ea typeface="Times New Roman" panose="02020603050405020304" pitchFamily="18" charset="0"/>
                        <a:cs typeface="Arial" panose="020B0604020202020204" pitchFamily="34" charset="0"/>
                      </a:endParaRPr>
                    </a:p>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endParaRPr lang="en-AU" sz="1600" b="0" dirty="0">
                        <a:solidFill>
                          <a:schemeClr val="tx1"/>
                        </a:solidFill>
                        <a:effectLst/>
                        <a:latin typeface="+mj-lt"/>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j-lt"/>
                          <a:ea typeface="Times New Roman" panose="02020603050405020304" pitchFamily="18" charset="0"/>
                          <a:cs typeface="Arial" panose="020B0604020202020204" pitchFamily="34" charset="0"/>
                        </a:rPr>
                        <a:t>Settlements procedures – Miscellaneous </a:t>
                      </a:r>
                    </a:p>
                  </a:txBody>
                  <a:tcPr marL="68580" marR="68580" marT="0" marB="0" anchor="ctr"/>
                </a:tc>
                <a:tc>
                  <a:txBody>
                    <a:bodyPr/>
                    <a:lstStyle/>
                    <a:p>
                      <a:pPr>
                        <a:spcBef>
                          <a:spcPts val="100"/>
                        </a:spcBef>
                        <a:spcAft>
                          <a:spcPts val="100"/>
                        </a:spcAft>
                      </a:pPr>
                      <a:r>
                        <a:rPr lang="en-AU" sz="1600" b="0" dirty="0">
                          <a:solidFill>
                            <a:schemeClr val="tx1"/>
                          </a:solidFill>
                          <a:effectLst/>
                          <a:latin typeface="+mj-lt"/>
                          <a:ea typeface="Times New Roman" panose="02020603050405020304" pitchFamily="18" charset="0"/>
                          <a:cs typeface="Arial" panose="020B0604020202020204" pitchFamily="34" charset="0"/>
                        </a:rPr>
                        <a:t>Canh Diep (AEMO)</a:t>
                      </a:r>
                    </a:p>
                    <a:p>
                      <a:pPr>
                        <a:spcBef>
                          <a:spcPts val="100"/>
                        </a:spcBef>
                        <a:spcAft>
                          <a:spcPts val="100"/>
                        </a:spcAft>
                      </a:pPr>
                      <a:r>
                        <a:rPr lang="en-AU" sz="1600" b="0" dirty="0">
                          <a:solidFill>
                            <a:schemeClr val="tx1"/>
                          </a:solidFill>
                          <a:effectLst/>
                          <a:latin typeface="+mj-lt"/>
                          <a:ea typeface="Times New Roman" panose="02020603050405020304" pitchFamily="18" charset="0"/>
                          <a:cs typeface="Arial" panose="020B0604020202020204" pitchFamily="34" charset="0"/>
                        </a:rPr>
                        <a:t>Leslie Chai (AEMO)</a:t>
                      </a:r>
                    </a:p>
                    <a:p>
                      <a:pPr>
                        <a:spcBef>
                          <a:spcPts val="100"/>
                        </a:spcBef>
                        <a:spcAft>
                          <a:spcPts val="100"/>
                        </a:spcAft>
                      </a:pPr>
                      <a:r>
                        <a:rPr lang="en-AU" sz="1600" b="0" dirty="0">
                          <a:solidFill>
                            <a:schemeClr val="tx1"/>
                          </a:solidFill>
                          <a:effectLst/>
                          <a:latin typeface="+mj-lt"/>
                          <a:ea typeface="Times New Roman" panose="02020603050405020304" pitchFamily="18" charset="0"/>
                          <a:cs typeface="Arial" panose="020B0604020202020204" pitchFamily="34" charset="0"/>
                        </a:rPr>
                        <a:t>Christine Kang (AEMO)</a:t>
                      </a:r>
                    </a:p>
                  </a:txBody>
                  <a:tcPr marL="68580" marR="68580" marT="0" marB="0" anchor="ctr"/>
                </a:tc>
                <a:extLst>
                  <a:ext uri="{0D108BD9-81ED-4DB2-BD59-A6C34878D82A}">
                    <a16:rowId xmlns:a16="http://schemas.microsoft.com/office/drawing/2014/main" val="4114015437"/>
                  </a:ext>
                </a:extLst>
              </a:tr>
              <a:tr h="531649">
                <a:tc>
                  <a:txBody>
                    <a:bodyPr/>
                    <a:lstStyle/>
                    <a:p>
                      <a:pPr>
                        <a:spcBef>
                          <a:spcPts val="100"/>
                        </a:spcBef>
                        <a:spcAft>
                          <a:spcPts val="100"/>
                        </a:spcAft>
                        <a:tabLst>
                          <a:tab pos="504190" algn="l"/>
                          <a:tab pos="756285" algn="l"/>
                        </a:tabLst>
                      </a:pPr>
                      <a:r>
                        <a:rPr lang="en-AU" sz="1600" b="1" dirty="0">
                          <a:solidFill>
                            <a:schemeClr val="bg1"/>
                          </a:solidFill>
                          <a:effectLst/>
                          <a:latin typeface="+mj-lt"/>
                          <a:ea typeface="Times New Roman" panose="02020603050405020304" pitchFamily="18" charset="0"/>
                          <a:cs typeface="Arial" panose="020B0604020202020204" pitchFamily="34" charset="0"/>
                        </a:rPr>
                        <a:t>5</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dirty="0">
                          <a:effectLst/>
                          <a:latin typeface="+mj-lt"/>
                          <a:cs typeface="Arial" panose="020B0604020202020204" pitchFamily="34" charset="0"/>
                        </a:rPr>
                        <a:t>11:00am – 11:20am</a:t>
                      </a:r>
                      <a:endParaRPr lang="en-AU" sz="1600" b="1" dirty="0">
                        <a:solidFill>
                          <a:srgbClr val="2E74B5"/>
                        </a:solidFill>
                        <a:effectLst/>
                        <a:latin typeface="+mj-lt"/>
                        <a:ea typeface="Times New Roman" panose="02020603050405020304" pitchFamily="18" charset="0"/>
                        <a:cs typeface="Arial" panose="020B0604020202020204" pitchFamily="34" charset="0"/>
                      </a:endParaRPr>
                    </a:p>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endParaRPr lang="en-AU" sz="1600" b="0" dirty="0">
                        <a:solidFill>
                          <a:schemeClr val="tx1"/>
                        </a:solidFill>
                        <a:effectLst/>
                        <a:latin typeface="+mj-lt"/>
                        <a:ea typeface="Times New Roman" panose="02020603050405020304" pitchFamily="18" charset="0"/>
                        <a:cs typeface="Arial" panose="020B0604020202020204" pitchFamily="34" charset="0"/>
                      </a:endParaRP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j-lt"/>
                          <a:ea typeface="Times New Roman" panose="02020603050405020304" pitchFamily="18" charset="0"/>
                          <a:cs typeface="Arial" panose="020B0604020202020204" pitchFamily="34" charset="0"/>
                        </a:rPr>
                        <a:t>Dispatch procedures – Spot market</a:t>
                      </a:r>
                    </a:p>
                  </a:txBody>
                  <a:tcPr marL="68580" marR="68580" marT="0" marB="0" anchor="ctr"/>
                </a:tc>
                <a:tc>
                  <a:txBody>
                    <a:bodyPr/>
                    <a:lstStyle/>
                    <a:p>
                      <a:pPr>
                        <a:spcBef>
                          <a:spcPts val="100"/>
                        </a:spcBef>
                        <a:spcAft>
                          <a:spcPts val="100"/>
                        </a:spcAft>
                      </a:pPr>
                      <a:r>
                        <a:rPr lang="en-AU" sz="1600" b="0" dirty="0">
                          <a:solidFill>
                            <a:schemeClr val="tx1"/>
                          </a:solidFill>
                          <a:effectLst/>
                          <a:latin typeface="+mj-lt"/>
                          <a:ea typeface="Times New Roman" panose="02020603050405020304" pitchFamily="18" charset="0"/>
                          <a:cs typeface="Arial" panose="020B0604020202020204" pitchFamily="34" charset="0"/>
                        </a:rPr>
                        <a:t>Michael Sanders (AEMO)</a:t>
                      </a:r>
                    </a:p>
                  </a:txBody>
                  <a:tcPr marL="68580" marR="68580" marT="0" marB="0" anchor="ctr"/>
                </a:tc>
                <a:extLst>
                  <a:ext uri="{0D108BD9-81ED-4DB2-BD59-A6C34878D82A}">
                    <a16:rowId xmlns:a16="http://schemas.microsoft.com/office/drawing/2014/main" val="1508931948"/>
                  </a:ext>
                </a:extLst>
              </a:tr>
              <a:tr h="531649">
                <a:tc>
                  <a:txBody>
                    <a:bodyPr/>
                    <a:lstStyle/>
                    <a:p>
                      <a:pPr>
                        <a:spcBef>
                          <a:spcPts val="100"/>
                        </a:spcBef>
                        <a:spcAft>
                          <a:spcPts val="100"/>
                        </a:spcAft>
                        <a:tabLst>
                          <a:tab pos="504190" algn="l"/>
                          <a:tab pos="756285" algn="l"/>
                        </a:tabLst>
                      </a:pPr>
                      <a:endParaRPr lang="en-AU" sz="1600" b="1" dirty="0">
                        <a:solidFill>
                          <a:schemeClr val="bg1"/>
                        </a:solidFill>
                        <a:effectLst/>
                        <a:latin typeface="+mj-lt"/>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j-lt"/>
                          <a:ea typeface="Times New Roman" panose="02020603050405020304" pitchFamily="18" charset="0"/>
                          <a:cs typeface="Arial" panose="020B0604020202020204" pitchFamily="34" charset="0"/>
                        </a:rPr>
                        <a:t>11:20am – 11:30am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j-lt"/>
                          <a:ea typeface="Times New Roman" panose="02020603050405020304" pitchFamily="18" charset="0"/>
                          <a:cs typeface="Arial" panose="020B0604020202020204" pitchFamily="34" charset="0"/>
                        </a:rPr>
                        <a:t>Break</a:t>
                      </a:r>
                    </a:p>
                  </a:txBody>
                  <a:tcPr marL="68580" marR="68580" marT="0" marB="0" anchor="ctr"/>
                </a:tc>
                <a:tc>
                  <a:txBody>
                    <a:bodyPr/>
                    <a:lstStyle/>
                    <a:p>
                      <a:pPr>
                        <a:spcBef>
                          <a:spcPts val="100"/>
                        </a:spcBef>
                        <a:spcAft>
                          <a:spcPts val="100"/>
                        </a:spcAft>
                      </a:pPr>
                      <a:endParaRPr lang="en-AU" sz="1600" b="0" dirty="0">
                        <a:solidFill>
                          <a:schemeClr val="tx1"/>
                        </a:solidFill>
                        <a:effectLst/>
                        <a:latin typeface="+mj-lt"/>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697159232"/>
                  </a:ext>
                </a:extLst>
              </a:tr>
              <a:tr h="531649">
                <a:tc>
                  <a:txBody>
                    <a:bodyPr/>
                    <a:lstStyle/>
                    <a:p>
                      <a:pPr>
                        <a:spcBef>
                          <a:spcPts val="100"/>
                        </a:spcBef>
                        <a:spcAft>
                          <a:spcPts val="100"/>
                        </a:spcAft>
                        <a:tabLst>
                          <a:tab pos="504190" algn="l"/>
                          <a:tab pos="756285" algn="l"/>
                        </a:tabLst>
                      </a:pPr>
                      <a:r>
                        <a:rPr lang="en-AU" sz="1600" b="1" dirty="0">
                          <a:solidFill>
                            <a:schemeClr val="bg1"/>
                          </a:solidFill>
                          <a:effectLst/>
                          <a:latin typeface="+mj-lt"/>
                          <a:ea typeface="Times New Roman" panose="02020603050405020304" pitchFamily="18" charset="0"/>
                          <a:cs typeface="Arial" panose="020B0604020202020204" pitchFamily="34" charset="0"/>
                        </a:rPr>
                        <a:t>6</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j-lt"/>
                          <a:ea typeface="Times New Roman" panose="02020603050405020304" pitchFamily="18" charset="0"/>
                          <a:cs typeface="Arial" panose="020B0604020202020204" pitchFamily="34" charset="0"/>
                        </a:rPr>
                        <a:t>11:30am – 12:10pm</a:t>
                      </a:r>
                      <a:endParaRPr lang="en-AU" sz="1600" b="1" dirty="0">
                        <a:solidFill>
                          <a:srgbClr val="2E74B5"/>
                        </a:solidFill>
                        <a:effectLst/>
                        <a:latin typeface="+mj-lt"/>
                        <a:ea typeface="Times New Roman" panose="02020603050405020304" pitchFamily="18" charset="0"/>
                        <a:cs typeface="Arial" panose="020B0604020202020204" pitchFamily="34" charset="0"/>
                      </a:endParaRPr>
                    </a:p>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endParaRPr lang="en-AU" sz="1600" b="0" dirty="0">
                        <a:solidFill>
                          <a:schemeClr val="tx1"/>
                        </a:solidFill>
                        <a:effectLst/>
                        <a:latin typeface="+mj-lt"/>
                        <a:ea typeface="Times New Roman" panose="02020603050405020304" pitchFamily="18" charset="0"/>
                        <a:cs typeface="Arial" panose="020B0604020202020204" pitchFamily="34" charset="0"/>
                      </a:endParaRP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mj-lt"/>
                          <a:ea typeface="Times New Roman" panose="02020603050405020304" pitchFamily="18" charset="0"/>
                          <a:cs typeface="Arial" panose="020B0604020202020204" pitchFamily="34" charset="0"/>
                        </a:rPr>
                        <a:t>Update on joint metering/systems focus group</a:t>
                      </a:r>
                    </a:p>
                  </a:txBody>
                  <a:tcPr marL="68580" marR="68580" marT="0" marB="0" anchor="ctr"/>
                </a:tc>
                <a:tc>
                  <a:txBody>
                    <a:bodyPr/>
                    <a:lstStyle/>
                    <a:p>
                      <a:pPr>
                        <a:spcBef>
                          <a:spcPts val="100"/>
                        </a:spcBef>
                        <a:spcAft>
                          <a:spcPts val="100"/>
                        </a:spcAft>
                      </a:pPr>
                      <a:r>
                        <a:rPr lang="en-AU" sz="1600" b="0" dirty="0">
                          <a:solidFill>
                            <a:schemeClr val="tx1"/>
                          </a:solidFill>
                          <a:effectLst/>
                          <a:latin typeface="+mj-lt"/>
                          <a:ea typeface="Times New Roman" panose="02020603050405020304" pitchFamily="18" charset="0"/>
                          <a:cs typeface="Arial" panose="020B0604020202020204" pitchFamily="34" charset="0"/>
                        </a:rPr>
                        <a:t>David Ripper</a:t>
                      </a:r>
                    </a:p>
                  </a:txBody>
                  <a:tcPr marL="68580" marR="68580" marT="0" marB="0" anchor="ctr"/>
                </a:tc>
                <a:extLst>
                  <a:ext uri="{0D108BD9-81ED-4DB2-BD59-A6C34878D82A}">
                    <a16:rowId xmlns:a16="http://schemas.microsoft.com/office/drawing/2014/main" val="1946275533"/>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mj-lt"/>
                          <a:ea typeface="Times New Roman" panose="02020603050405020304" pitchFamily="18" charset="0"/>
                          <a:cs typeface="Arial" panose="020B0604020202020204" pitchFamily="34" charset="0"/>
                        </a:rPr>
                        <a:t>Other business</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pPr>
                      <a:endParaRPr lang="en-AU"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796777921"/>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j-lt"/>
                          <a:ea typeface="Times New Roman" panose="02020603050405020304" pitchFamily="18" charset="0"/>
                          <a:cs typeface="Arial" panose="020B0604020202020204" pitchFamily="34" charset="0"/>
                        </a:rPr>
                        <a:t>7</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j-lt"/>
                          <a:ea typeface="Times New Roman" panose="02020603050405020304" pitchFamily="18" charset="0"/>
                          <a:cs typeface="Arial" panose="020B0604020202020204" pitchFamily="34" charset="0"/>
                        </a:rPr>
                        <a:t>12:10pm – 12:20pm</a:t>
                      </a:r>
                    </a:p>
                  </a:txBody>
                  <a:tcPr marL="68580" marR="68580" marT="0" marB="0" anchor="ctr"/>
                </a:tc>
                <a:tc>
                  <a:txBody>
                    <a:bodyPr/>
                    <a:lstStyle/>
                    <a:p>
                      <a:pPr>
                        <a:spcBef>
                          <a:spcPts val="100"/>
                        </a:spcBef>
                        <a:spcAft>
                          <a:spcPts val="100"/>
                        </a:spcAft>
                      </a:pPr>
                      <a:r>
                        <a:rPr lang="en-AU" sz="1600" dirty="0">
                          <a:effectLst/>
                          <a:latin typeface="+mj-lt"/>
                          <a:ea typeface="Times New Roman" panose="02020603050405020304" pitchFamily="18" charset="0"/>
                          <a:cs typeface="Arial" panose="020B0604020202020204" pitchFamily="34" charset="0"/>
                        </a:rPr>
                        <a:t>General questions</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dirty="0">
                          <a:effectLst/>
                          <a:latin typeface="+mj-lt"/>
                          <a:ea typeface="Times New Roman" panose="02020603050405020304" pitchFamily="18" charset="0"/>
                          <a:cs typeface="Arial" panose="020B0604020202020204" pitchFamily="34" charset="0"/>
                        </a:rPr>
                        <a:t>Emily Brodie (AEMO)</a:t>
                      </a:r>
                    </a:p>
                  </a:txBody>
                  <a:tcPr marL="68580" marR="68580" marT="0" marB="0" anchor="ctr"/>
                </a:tc>
                <a:extLst>
                  <a:ext uri="{0D108BD9-81ED-4DB2-BD59-A6C34878D82A}">
                    <a16:rowId xmlns:a16="http://schemas.microsoft.com/office/drawing/2014/main" val="3630830449"/>
                  </a:ext>
                </a:extLst>
              </a:tr>
              <a:tr h="338789">
                <a:tc>
                  <a:txBody>
                    <a:bodyPr/>
                    <a:lstStyle/>
                    <a:p>
                      <a:pPr>
                        <a:spcBef>
                          <a:spcPts val="100"/>
                        </a:spcBef>
                        <a:spcAft>
                          <a:spcPts val="100"/>
                        </a:spcAft>
                        <a:tabLst>
                          <a:tab pos="504190" algn="l"/>
                          <a:tab pos="756285" algn="l"/>
                        </a:tabLst>
                      </a:pPr>
                      <a:r>
                        <a:rPr lang="en-AU" sz="1600" b="1" dirty="0">
                          <a:solidFill>
                            <a:schemeClr val="bg1"/>
                          </a:solidFill>
                          <a:effectLst/>
                          <a:latin typeface="+mj-lt"/>
                          <a:ea typeface="Times New Roman" panose="02020603050405020304" pitchFamily="18" charset="0"/>
                          <a:cs typeface="Arial" panose="020B0604020202020204" pitchFamily="34" charset="0"/>
                        </a:rPr>
                        <a:t>8</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mj-lt"/>
                          <a:ea typeface="Times New Roman" panose="02020603050405020304" pitchFamily="18" charset="0"/>
                          <a:cs typeface="Arial" panose="020B0604020202020204" pitchFamily="34" charset="0"/>
                        </a:rPr>
                        <a:t>12:20pm – 12:30pm</a:t>
                      </a:r>
                    </a:p>
                  </a:txBody>
                  <a:tcPr marL="68580" marR="68580" marT="0" marB="0" anchor="ctr"/>
                </a:tc>
                <a:tc>
                  <a:txBody>
                    <a:bodyPr/>
                    <a:lstStyle/>
                    <a:p>
                      <a:pPr>
                        <a:spcBef>
                          <a:spcPts val="100"/>
                        </a:spcBef>
                        <a:spcAft>
                          <a:spcPts val="100"/>
                        </a:spcAft>
                      </a:pPr>
                      <a:r>
                        <a:rPr lang="en-AU" sz="1600" dirty="0">
                          <a:effectLst/>
                          <a:latin typeface="+mj-lt"/>
                          <a:ea typeface="Times New Roman" panose="02020603050405020304" pitchFamily="18" charset="0"/>
                          <a:cs typeface="Arial" panose="020B0604020202020204" pitchFamily="34" charset="0"/>
                        </a:rPr>
                        <a:t>Forward meeting plan</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dirty="0">
                          <a:effectLst/>
                          <a:latin typeface="+mj-lt"/>
                          <a:ea typeface="Times New Roman" panose="02020603050405020304" pitchFamily="18" charset="0"/>
                          <a:cs typeface="Arial" panose="020B0604020202020204" pitchFamily="34" charset="0"/>
                        </a:rPr>
                        <a:t>Emily Brodie (AEMO)</a:t>
                      </a:r>
                    </a:p>
                  </a:txBody>
                  <a:tcPr marL="68580" marR="68580" marT="0" marB="0" anchor="ctr"/>
                </a:tc>
                <a:extLst>
                  <a:ext uri="{0D108BD9-81ED-4DB2-BD59-A6C34878D82A}">
                    <a16:rowId xmlns:a16="http://schemas.microsoft.com/office/drawing/2014/main" val="1807239946"/>
                  </a:ext>
                </a:extLst>
              </a:tr>
            </a:tbl>
          </a:graphicData>
        </a:graphic>
      </p:graphicFrame>
    </p:spTree>
    <p:extLst>
      <p:ext uri="{BB962C8B-B14F-4D97-AF65-F5344CB8AC3E}">
        <p14:creationId xmlns:p14="http://schemas.microsoft.com/office/powerpoint/2010/main" val="37505938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BF61E-D7DF-4CDB-85F1-FA92B9C0B508}"/>
              </a:ext>
            </a:extLst>
          </p:cNvPr>
          <p:cNvSpPr>
            <a:spLocks noGrp="1"/>
          </p:cNvSpPr>
          <p:nvPr>
            <p:ph type="title"/>
          </p:nvPr>
        </p:nvSpPr>
        <p:spPr/>
        <p:txBody>
          <a:bodyPr/>
          <a:lstStyle/>
          <a:p>
            <a:r>
              <a:rPr lang="en-AU" dirty="0"/>
              <a:t>Proposed changes (4)</a:t>
            </a:r>
          </a:p>
        </p:txBody>
      </p:sp>
      <p:graphicFrame>
        <p:nvGraphicFramePr>
          <p:cNvPr id="4" name="Content Placeholder 3">
            <a:extLst>
              <a:ext uri="{FF2B5EF4-FFF2-40B4-BE49-F238E27FC236}">
                <a16:creationId xmlns:a16="http://schemas.microsoft.com/office/drawing/2014/main" id="{908B2C93-EE48-4924-AFF5-0A3F289E33E9}"/>
              </a:ext>
            </a:extLst>
          </p:cNvPr>
          <p:cNvGraphicFramePr>
            <a:graphicFrameLocks noGrp="1"/>
          </p:cNvGraphicFramePr>
          <p:nvPr>
            <p:ph idx="1"/>
            <p:extLst>
              <p:ext uri="{D42A27DB-BD31-4B8C-83A1-F6EECF244321}">
                <p14:modId xmlns:p14="http://schemas.microsoft.com/office/powerpoint/2010/main" val="2345600208"/>
              </p:ext>
            </p:extLst>
          </p:nvPr>
        </p:nvGraphicFramePr>
        <p:xfrm>
          <a:off x="206040" y="2373752"/>
          <a:ext cx="10256066" cy="3452216"/>
        </p:xfrm>
        <a:graphic>
          <a:graphicData uri="http://schemas.openxmlformats.org/drawingml/2006/table">
            <a:tbl>
              <a:tblPr firstRow="1" bandRow="1">
                <a:tableStyleId>{5C22544A-7EE6-4342-B048-85BDC9FD1C3A}</a:tableStyleId>
              </a:tblPr>
              <a:tblGrid>
                <a:gridCol w="5128033">
                  <a:extLst>
                    <a:ext uri="{9D8B030D-6E8A-4147-A177-3AD203B41FA5}">
                      <a16:colId xmlns:a16="http://schemas.microsoft.com/office/drawing/2014/main" val="49994846"/>
                    </a:ext>
                  </a:extLst>
                </a:gridCol>
                <a:gridCol w="5128033">
                  <a:extLst>
                    <a:ext uri="{9D8B030D-6E8A-4147-A177-3AD203B41FA5}">
                      <a16:colId xmlns:a16="http://schemas.microsoft.com/office/drawing/2014/main" val="557300952"/>
                    </a:ext>
                  </a:extLst>
                </a:gridCol>
              </a:tblGrid>
              <a:tr h="325209">
                <a:tc>
                  <a:txBody>
                    <a:bodyPr/>
                    <a:lstStyle/>
                    <a:p>
                      <a:pPr algn="ctr"/>
                      <a:r>
                        <a:rPr lang="en-AU" sz="1800" dirty="0"/>
                        <a:t>Location in the guide</a:t>
                      </a:r>
                    </a:p>
                  </a:txBody>
                  <a:tcPr marL="80189" marR="80189" marT="40094" marB="40094"/>
                </a:tc>
                <a:tc>
                  <a:txBody>
                    <a:bodyPr/>
                    <a:lstStyle/>
                    <a:p>
                      <a:pPr algn="ctr"/>
                      <a:r>
                        <a:rPr lang="en-AU" sz="1800" dirty="0"/>
                        <a:t>Proposed changes</a:t>
                      </a:r>
                    </a:p>
                  </a:txBody>
                  <a:tcPr marL="80189" marR="80189" marT="40094" marB="40094"/>
                </a:tc>
                <a:extLst>
                  <a:ext uri="{0D108BD9-81ED-4DB2-BD59-A6C34878D82A}">
                    <a16:rowId xmlns:a16="http://schemas.microsoft.com/office/drawing/2014/main" val="52579462"/>
                  </a:ext>
                </a:extLst>
              </a:tr>
              <a:tr h="1557552">
                <a:tc>
                  <a:txBody>
                    <a:bodyPr/>
                    <a:lstStyle/>
                    <a:p>
                      <a:r>
                        <a:rPr lang="en-AU" sz="1800" dirty="0"/>
                        <a:t>References to </a:t>
                      </a:r>
                      <a:r>
                        <a:rPr lang="en-AU" sz="1800" dirty="0">
                          <a:hlinkClick r:id="rId2"/>
                        </a:rPr>
                        <a:t>AEMO Causer Pays Procedure 5.0</a:t>
                      </a:r>
                      <a:r>
                        <a:rPr lang="en-AU" sz="1800" dirty="0"/>
                        <a:t> in section 2.3.3 and Appendix E</a:t>
                      </a:r>
                    </a:p>
                  </a:txBody>
                  <a:tcPr marL="80189" marR="80189" marT="40094" marB="40094"/>
                </a:tc>
                <a:tc>
                  <a:txBody>
                    <a:bodyPr/>
                    <a:lstStyle/>
                    <a:p>
                      <a:pPr marL="285750" indent="-285750">
                        <a:buFont typeface="Arial" panose="020B0604020202020204" pitchFamily="34" charset="0"/>
                        <a:buChar char="•"/>
                      </a:pPr>
                      <a:r>
                        <a:rPr lang="en-AU" sz="1800" dirty="0"/>
                        <a:t>Amended to </a:t>
                      </a:r>
                      <a:r>
                        <a:rPr lang="en-AU" sz="1800" dirty="0">
                          <a:hlinkClick r:id="rId3"/>
                        </a:rPr>
                        <a:t>Regulation FCAS Contribution Factor Procedure</a:t>
                      </a:r>
                      <a:r>
                        <a:rPr lang="en-AU" sz="1800" dirty="0"/>
                        <a:t> </a:t>
                      </a:r>
                    </a:p>
                    <a:p>
                      <a:pPr marL="285750" indent="-285750">
                        <a:buFont typeface="Arial" panose="020B0604020202020204" pitchFamily="34" charset="0"/>
                        <a:buChar char="•"/>
                      </a:pPr>
                      <a:r>
                        <a:rPr lang="en-AU" sz="1800" dirty="0"/>
                        <a:t>This hyperlink refers to the draft Procedure and will be updated upon AEMO publishing the final Procedure</a:t>
                      </a:r>
                    </a:p>
                    <a:p>
                      <a:pPr marL="285750" indent="-285750">
                        <a:buFont typeface="Arial" panose="020B0604020202020204" pitchFamily="34" charset="0"/>
                        <a:buChar char="•"/>
                      </a:pPr>
                      <a:r>
                        <a:rPr lang="en-AU" sz="1800" dirty="0"/>
                        <a:t>Changes to this Procedure are in the Draft stage of NEM Rule consultation process.  The final Procedure is expected to be published on 4 Nov 2018 with an effective date of 19 Nov 2018</a:t>
                      </a:r>
                    </a:p>
                    <a:p>
                      <a:pPr marL="285750" indent="-285750">
                        <a:buFont typeface="Arial" panose="020B0604020202020204" pitchFamily="34" charset="0"/>
                        <a:buChar char="•"/>
                      </a:pPr>
                      <a:endParaRPr lang="en-AU" sz="1800" dirty="0"/>
                    </a:p>
                  </a:txBody>
                  <a:tcPr marL="80189" marR="80189" marT="40094" marB="40094"/>
                </a:tc>
                <a:extLst>
                  <a:ext uri="{0D108BD9-81ED-4DB2-BD59-A6C34878D82A}">
                    <a16:rowId xmlns:a16="http://schemas.microsoft.com/office/drawing/2014/main" val="3197875358"/>
                  </a:ext>
                </a:extLst>
              </a:tr>
            </a:tbl>
          </a:graphicData>
        </a:graphic>
      </p:graphicFrame>
      <p:sp>
        <p:nvSpPr>
          <p:cNvPr id="3" name="Slide Number Placeholder 2">
            <a:extLst>
              <a:ext uri="{FF2B5EF4-FFF2-40B4-BE49-F238E27FC236}">
                <a16:creationId xmlns:a16="http://schemas.microsoft.com/office/drawing/2014/main" id="{BEE55445-CF84-4F70-AA4C-6778BF76419E}"/>
              </a:ext>
            </a:extLst>
          </p:cNvPr>
          <p:cNvSpPr>
            <a:spLocks noGrp="1"/>
          </p:cNvSpPr>
          <p:nvPr>
            <p:ph type="sldNum" sz="quarter" idx="12"/>
          </p:nvPr>
        </p:nvSpPr>
        <p:spPr/>
        <p:txBody>
          <a:bodyPr/>
          <a:lstStyle/>
          <a:p>
            <a:fld id="{4EC81F68-4976-451A-B2E9-79BCBD2F70CC}" type="slidenum">
              <a:rPr lang="en-AU" smtClean="0"/>
              <a:t>20</a:t>
            </a:fld>
            <a:endParaRPr lang="en-AU"/>
          </a:p>
        </p:txBody>
      </p:sp>
    </p:spTree>
    <p:extLst>
      <p:ext uri="{BB962C8B-B14F-4D97-AF65-F5344CB8AC3E}">
        <p14:creationId xmlns:p14="http://schemas.microsoft.com/office/powerpoint/2010/main" val="24406838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0BA04-547D-4281-A8D8-27EEDE75CD2C}"/>
              </a:ext>
            </a:extLst>
          </p:cNvPr>
          <p:cNvSpPr>
            <a:spLocks noGrp="1"/>
          </p:cNvSpPr>
          <p:nvPr>
            <p:ph type="title"/>
          </p:nvPr>
        </p:nvSpPr>
        <p:spPr/>
        <p:txBody>
          <a:bodyPr/>
          <a:lstStyle/>
          <a:p>
            <a:r>
              <a:rPr lang="en-AU" dirty="0"/>
              <a:t>Consultation approach</a:t>
            </a:r>
          </a:p>
        </p:txBody>
      </p:sp>
      <p:sp>
        <p:nvSpPr>
          <p:cNvPr id="3" name="Content Placeholder 2">
            <a:extLst>
              <a:ext uri="{FF2B5EF4-FFF2-40B4-BE49-F238E27FC236}">
                <a16:creationId xmlns:a16="http://schemas.microsoft.com/office/drawing/2014/main" id="{892920E5-A042-47A7-9D24-C1010A274C86}"/>
              </a:ext>
            </a:extLst>
          </p:cNvPr>
          <p:cNvSpPr>
            <a:spLocks noGrp="1"/>
          </p:cNvSpPr>
          <p:nvPr>
            <p:ph idx="1"/>
          </p:nvPr>
        </p:nvSpPr>
        <p:spPr/>
        <p:txBody>
          <a:bodyPr>
            <a:normAutofit/>
          </a:bodyPr>
          <a:lstStyle/>
          <a:p>
            <a:r>
              <a:rPr lang="en-AU" sz="2400" dirty="0"/>
              <a:t>Draft guide – March 2019 for comments</a:t>
            </a:r>
          </a:p>
          <a:p>
            <a:r>
              <a:rPr lang="en-AU" sz="2400" dirty="0"/>
              <a:t>Final guide - June 2019</a:t>
            </a:r>
          </a:p>
          <a:p>
            <a:endParaRPr lang="en-AU" sz="2400" dirty="0"/>
          </a:p>
          <a:p>
            <a:endParaRPr lang="en-AU" sz="2400" dirty="0"/>
          </a:p>
        </p:txBody>
      </p:sp>
      <p:sp>
        <p:nvSpPr>
          <p:cNvPr id="4" name="Slide Number Placeholder 3">
            <a:extLst>
              <a:ext uri="{FF2B5EF4-FFF2-40B4-BE49-F238E27FC236}">
                <a16:creationId xmlns:a16="http://schemas.microsoft.com/office/drawing/2014/main" id="{4629244A-085C-4357-AA63-F6401390032B}"/>
              </a:ext>
            </a:extLst>
          </p:cNvPr>
          <p:cNvSpPr>
            <a:spLocks noGrp="1"/>
          </p:cNvSpPr>
          <p:nvPr>
            <p:ph type="sldNum" sz="quarter" idx="12"/>
          </p:nvPr>
        </p:nvSpPr>
        <p:spPr/>
        <p:txBody>
          <a:bodyPr/>
          <a:lstStyle/>
          <a:p>
            <a:fld id="{4EC81F68-4976-451A-B2E9-79BCBD2F70CC}" type="slidenum">
              <a:rPr lang="en-AU" smtClean="0"/>
              <a:t>21</a:t>
            </a:fld>
            <a:endParaRPr lang="en-AU"/>
          </a:p>
        </p:txBody>
      </p:sp>
    </p:spTree>
    <p:extLst>
      <p:ext uri="{BB962C8B-B14F-4D97-AF65-F5344CB8AC3E}">
        <p14:creationId xmlns:p14="http://schemas.microsoft.com/office/powerpoint/2010/main" val="4031170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05729-B9B6-4C66-8AB2-E4D1ADE5CD0E}"/>
              </a:ext>
            </a:extLst>
          </p:cNvPr>
          <p:cNvSpPr>
            <a:spLocks noGrp="1"/>
          </p:cNvSpPr>
          <p:nvPr>
            <p:ph type="title"/>
          </p:nvPr>
        </p:nvSpPr>
        <p:spPr/>
        <p:txBody>
          <a:bodyPr/>
          <a:lstStyle/>
          <a:p>
            <a:r>
              <a:rPr lang="en-AU" dirty="0"/>
              <a:t>Questions and feedback?</a:t>
            </a:r>
          </a:p>
        </p:txBody>
      </p:sp>
      <p:sp>
        <p:nvSpPr>
          <p:cNvPr id="3" name="Content Placeholder 2">
            <a:extLst>
              <a:ext uri="{FF2B5EF4-FFF2-40B4-BE49-F238E27FC236}">
                <a16:creationId xmlns:a16="http://schemas.microsoft.com/office/drawing/2014/main" id="{A337326C-A10B-42D4-B0B4-E33C23402CAC}"/>
              </a:ext>
            </a:extLst>
          </p:cNvPr>
          <p:cNvSpPr>
            <a:spLocks noGrp="1"/>
          </p:cNvSpPr>
          <p:nvPr>
            <p:ph idx="1"/>
          </p:nvPr>
        </p:nvSpPr>
        <p:spPr/>
        <p:txBody>
          <a:bodyPr>
            <a:normAutofit/>
          </a:bodyPr>
          <a:lstStyle/>
          <a:p>
            <a:r>
              <a:rPr lang="en-AU" sz="2400" dirty="0"/>
              <a:t>AEMO seeks PWG feedback on:</a:t>
            </a:r>
          </a:p>
          <a:p>
            <a:pPr lvl="1"/>
            <a:r>
              <a:rPr lang="en-AU" sz="2400" dirty="0"/>
              <a:t>Proposed changes to the guide</a:t>
            </a:r>
          </a:p>
          <a:p>
            <a:pPr lvl="1"/>
            <a:r>
              <a:rPr lang="en-AU" sz="2400" dirty="0"/>
              <a:t>AEMO proposed consultation approach</a:t>
            </a:r>
          </a:p>
        </p:txBody>
      </p:sp>
      <p:sp>
        <p:nvSpPr>
          <p:cNvPr id="4" name="Slide Number Placeholder 3">
            <a:extLst>
              <a:ext uri="{FF2B5EF4-FFF2-40B4-BE49-F238E27FC236}">
                <a16:creationId xmlns:a16="http://schemas.microsoft.com/office/drawing/2014/main" id="{B02458AE-B88E-4247-A8AC-6CEAAA483A92}"/>
              </a:ext>
            </a:extLst>
          </p:cNvPr>
          <p:cNvSpPr>
            <a:spLocks noGrp="1"/>
          </p:cNvSpPr>
          <p:nvPr>
            <p:ph type="sldNum" sz="quarter" idx="12"/>
          </p:nvPr>
        </p:nvSpPr>
        <p:spPr/>
        <p:txBody>
          <a:bodyPr/>
          <a:lstStyle/>
          <a:p>
            <a:fld id="{4EC81F68-4976-451A-B2E9-79BCBD2F70CC}" type="slidenum">
              <a:rPr lang="en-AU" smtClean="0"/>
              <a:t>22</a:t>
            </a:fld>
            <a:endParaRPr lang="en-AU"/>
          </a:p>
        </p:txBody>
      </p:sp>
    </p:spTree>
    <p:extLst>
      <p:ext uri="{BB962C8B-B14F-4D97-AF65-F5344CB8AC3E}">
        <p14:creationId xmlns:p14="http://schemas.microsoft.com/office/powerpoint/2010/main" val="22397986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p:txBody>
          <a:bodyPr>
            <a:normAutofit/>
          </a:bodyPr>
          <a:lstStyle/>
          <a:p>
            <a:r>
              <a:rPr lang="en-AU" dirty="0"/>
              <a:t>Guides and overview documents </a:t>
            </a:r>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p:txBody>
          <a:bodyPr/>
          <a:lstStyle/>
          <a:p>
            <a:r>
              <a:rPr lang="en-AU" dirty="0"/>
              <a:t>Presented by Leslie Chai</a:t>
            </a:r>
          </a:p>
        </p:txBody>
      </p:sp>
      <p:sp>
        <p:nvSpPr>
          <p:cNvPr id="2" name="Slide Number Placeholder 1">
            <a:extLst>
              <a:ext uri="{FF2B5EF4-FFF2-40B4-BE49-F238E27FC236}">
                <a16:creationId xmlns:a16="http://schemas.microsoft.com/office/drawing/2014/main" id="{538F98EE-7C2F-4F5D-A336-45F4F4D87BE9}"/>
              </a:ext>
            </a:extLst>
          </p:cNvPr>
          <p:cNvSpPr>
            <a:spLocks noGrp="1"/>
          </p:cNvSpPr>
          <p:nvPr>
            <p:ph type="sldNum" sz="quarter" idx="12"/>
          </p:nvPr>
        </p:nvSpPr>
        <p:spPr/>
        <p:txBody>
          <a:bodyPr/>
          <a:lstStyle/>
          <a:p>
            <a:fld id="{4EC81F68-4976-451A-B2E9-79BCBD2F70CC}" type="slidenum">
              <a:rPr lang="en-AU" smtClean="0"/>
              <a:pPr/>
              <a:t>23</a:t>
            </a:fld>
            <a:endParaRPr lang="en-AU"/>
          </a:p>
        </p:txBody>
      </p:sp>
    </p:spTree>
    <p:extLst>
      <p:ext uri="{BB962C8B-B14F-4D97-AF65-F5344CB8AC3E}">
        <p14:creationId xmlns:p14="http://schemas.microsoft.com/office/powerpoint/2010/main" val="15253550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338AC-CD19-4443-9339-95A28651AA99}"/>
              </a:ext>
            </a:extLst>
          </p:cNvPr>
          <p:cNvSpPr>
            <a:spLocks noGrp="1"/>
          </p:cNvSpPr>
          <p:nvPr>
            <p:ph type="title"/>
          </p:nvPr>
        </p:nvSpPr>
        <p:spPr/>
        <p:txBody>
          <a:bodyPr/>
          <a:lstStyle/>
          <a:p>
            <a:r>
              <a:rPr lang="en-AU" dirty="0"/>
              <a:t>Summary of changes</a:t>
            </a:r>
          </a:p>
        </p:txBody>
      </p:sp>
      <p:graphicFrame>
        <p:nvGraphicFramePr>
          <p:cNvPr id="4" name="Content Placeholder 3">
            <a:extLst>
              <a:ext uri="{FF2B5EF4-FFF2-40B4-BE49-F238E27FC236}">
                <a16:creationId xmlns:a16="http://schemas.microsoft.com/office/drawing/2014/main" id="{DDC8BAD4-C37C-4B55-B5F2-D5BCEDE8D28E}"/>
              </a:ext>
            </a:extLst>
          </p:cNvPr>
          <p:cNvGraphicFramePr>
            <a:graphicFrameLocks noGrp="1"/>
          </p:cNvGraphicFramePr>
          <p:nvPr>
            <p:ph idx="1"/>
            <p:extLst>
              <p:ext uri="{D42A27DB-BD31-4B8C-83A1-F6EECF244321}">
                <p14:modId xmlns:p14="http://schemas.microsoft.com/office/powerpoint/2010/main" val="3126265330"/>
              </p:ext>
            </p:extLst>
          </p:nvPr>
        </p:nvGraphicFramePr>
        <p:xfrm>
          <a:off x="206375" y="2012950"/>
          <a:ext cx="10255252" cy="3571240"/>
        </p:xfrm>
        <a:graphic>
          <a:graphicData uri="http://schemas.openxmlformats.org/drawingml/2006/table">
            <a:tbl>
              <a:tblPr firstRow="1" bandRow="1">
                <a:tableStyleId>{5C22544A-7EE6-4342-B048-85BDC9FD1C3A}</a:tableStyleId>
              </a:tblPr>
              <a:tblGrid>
                <a:gridCol w="2563813">
                  <a:extLst>
                    <a:ext uri="{9D8B030D-6E8A-4147-A177-3AD203B41FA5}">
                      <a16:colId xmlns:a16="http://schemas.microsoft.com/office/drawing/2014/main" val="529684894"/>
                    </a:ext>
                  </a:extLst>
                </a:gridCol>
                <a:gridCol w="2563813">
                  <a:extLst>
                    <a:ext uri="{9D8B030D-6E8A-4147-A177-3AD203B41FA5}">
                      <a16:colId xmlns:a16="http://schemas.microsoft.com/office/drawing/2014/main" val="2371603963"/>
                    </a:ext>
                  </a:extLst>
                </a:gridCol>
                <a:gridCol w="2563813">
                  <a:extLst>
                    <a:ext uri="{9D8B030D-6E8A-4147-A177-3AD203B41FA5}">
                      <a16:colId xmlns:a16="http://schemas.microsoft.com/office/drawing/2014/main" val="4151357292"/>
                    </a:ext>
                  </a:extLst>
                </a:gridCol>
                <a:gridCol w="2563813">
                  <a:extLst>
                    <a:ext uri="{9D8B030D-6E8A-4147-A177-3AD203B41FA5}">
                      <a16:colId xmlns:a16="http://schemas.microsoft.com/office/drawing/2014/main" val="855776369"/>
                    </a:ext>
                  </a:extLst>
                </a:gridCol>
              </a:tblGrid>
              <a:tr h="370840">
                <a:tc>
                  <a:txBody>
                    <a:bodyPr/>
                    <a:lstStyle/>
                    <a:p>
                      <a:r>
                        <a:rPr lang="en-AU" sz="1800" dirty="0"/>
                        <a:t>Document</a:t>
                      </a:r>
                    </a:p>
                  </a:txBody>
                  <a:tcPr/>
                </a:tc>
                <a:tc>
                  <a:txBody>
                    <a:bodyPr/>
                    <a:lstStyle/>
                    <a:p>
                      <a:r>
                        <a:rPr lang="en-AU" sz="1800" dirty="0"/>
                        <a:t>Description</a:t>
                      </a:r>
                    </a:p>
                  </a:txBody>
                  <a:tcPr/>
                </a:tc>
                <a:tc>
                  <a:txBody>
                    <a:bodyPr/>
                    <a:lstStyle/>
                    <a:p>
                      <a:r>
                        <a:rPr lang="en-AU" sz="1800" dirty="0"/>
                        <a:t>Summary of changes</a:t>
                      </a:r>
                    </a:p>
                  </a:txBody>
                  <a:tcPr/>
                </a:tc>
                <a:tc>
                  <a:txBody>
                    <a:bodyPr/>
                    <a:lstStyle/>
                    <a:p>
                      <a:r>
                        <a:rPr lang="en-AU" sz="1800" dirty="0"/>
                        <a:t>Additional Comments</a:t>
                      </a:r>
                    </a:p>
                  </a:txBody>
                  <a:tcPr/>
                </a:tc>
                <a:extLst>
                  <a:ext uri="{0D108BD9-81ED-4DB2-BD59-A6C34878D82A}">
                    <a16:rowId xmlns:a16="http://schemas.microsoft.com/office/drawing/2014/main" val="3529111453"/>
                  </a:ext>
                </a:extLst>
              </a:tr>
              <a:tr h="370840">
                <a:tc>
                  <a:txBody>
                    <a:bodyPr/>
                    <a:lstStyle/>
                    <a:p>
                      <a:r>
                        <a:rPr lang="en-AU" sz="1800" dirty="0"/>
                        <a:t>Application of the GST to NEM Transactions</a:t>
                      </a:r>
                    </a:p>
                  </a:txBody>
                  <a:tcPr/>
                </a:tc>
                <a:tc>
                  <a:txBody>
                    <a:bodyPr/>
                    <a:lstStyle/>
                    <a:p>
                      <a:r>
                        <a:rPr lang="en-AU" sz="1800" dirty="0"/>
                        <a:t>Overview of treatment and principles of the administration of Goods and Service Tax (GST) to NEM transactions</a:t>
                      </a:r>
                    </a:p>
                  </a:txBody>
                  <a:tcPr/>
                </a:tc>
                <a:tc rowSpan="2">
                  <a:txBody>
                    <a:bodyPr/>
                    <a:lstStyle/>
                    <a:p>
                      <a:r>
                        <a:rPr lang="en-AU" sz="1800" dirty="0"/>
                        <a:t>N/A</a:t>
                      </a:r>
                    </a:p>
                  </a:txBody>
                  <a:tcPr/>
                </a:tc>
                <a:tc rowSpan="2">
                  <a:txBody>
                    <a:bodyPr/>
                    <a:lstStyle/>
                    <a:p>
                      <a:pPr algn="l"/>
                      <a:r>
                        <a:rPr lang="en-AU" sz="1800" kern="1200" dirty="0">
                          <a:solidFill>
                            <a:schemeClr val="dk1"/>
                          </a:solidFill>
                          <a:effectLst/>
                          <a:latin typeface="+mn-lt"/>
                          <a:ea typeface="+mn-ea"/>
                          <a:cs typeface="+mn-cs"/>
                        </a:rPr>
                        <a:t>No change required for 5MS as treatment of GST to NEM transactions will not change with 5MS</a:t>
                      </a:r>
                      <a:endParaRPr lang="en-AU" sz="1800" dirty="0"/>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800" dirty="0"/>
                    </a:p>
                    <a:p>
                      <a:pPr algn="l"/>
                      <a:endParaRPr lang="en-AU" sz="1800" dirty="0"/>
                    </a:p>
                  </a:txBody>
                  <a:tcPr/>
                </a:tc>
                <a:extLst>
                  <a:ext uri="{0D108BD9-81ED-4DB2-BD59-A6C34878D82A}">
                    <a16:rowId xmlns:a16="http://schemas.microsoft.com/office/drawing/2014/main" val="1574268520"/>
                  </a:ext>
                </a:extLst>
              </a:tr>
              <a:tr h="370840">
                <a:tc>
                  <a:txBody>
                    <a:bodyPr/>
                    <a:lstStyle/>
                    <a:p>
                      <a:r>
                        <a:rPr lang="en-AU" sz="1800" dirty="0"/>
                        <a:t>GST Information Note for Applicants</a:t>
                      </a:r>
                    </a:p>
                  </a:txBody>
                  <a:tcPr/>
                </a:tc>
                <a:tc>
                  <a:txBody>
                    <a:bodyPr/>
                    <a:lstStyle/>
                    <a:p>
                      <a:r>
                        <a:rPr lang="en-AU" sz="1800" dirty="0"/>
                        <a:t>Supplement document targeting the publication of NEM spot price and issuance of Recipient Created Tax Invoice (RCTI) </a:t>
                      </a:r>
                    </a:p>
                  </a:txBody>
                  <a:tcPr/>
                </a:tc>
                <a:tc vMerge="1">
                  <a:txBody>
                    <a:bodyPr/>
                    <a:lstStyle/>
                    <a:p>
                      <a:endParaRPr lang="en-AU" dirty="0"/>
                    </a:p>
                  </a:txBody>
                  <a:tcPr/>
                </a:tc>
                <a:tc vMerge="1">
                  <a:txBody>
                    <a:bodyPr/>
                    <a:lstStyle/>
                    <a:p>
                      <a:endParaRPr lang="en-AU" dirty="0"/>
                    </a:p>
                  </a:txBody>
                  <a:tcPr/>
                </a:tc>
                <a:extLst>
                  <a:ext uri="{0D108BD9-81ED-4DB2-BD59-A6C34878D82A}">
                    <a16:rowId xmlns:a16="http://schemas.microsoft.com/office/drawing/2014/main" val="402703803"/>
                  </a:ext>
                </a:extLst>
              </a:tr>
            </a:tbl>
          </a:graphicData>
        </a:graphic>
      </p:graphicFrame>
      <p:sp>
        <p:nvSpPr>
          <p:cNvPr id="3" name="Slide Number Placeholder 2">
            <a:extLst>
              <a:ext uri="{FF2B5EF4-FFF2-40B4-BE49-F238E27FC236}">
                <a16:creationId xmlns:a16="http://schemas.microsoft.com/office/drawing/2014/main" id="{43FEA8E6-18C3-495D-8C55-53FDC95F6DA1}"/>
              </a:ext>
            </a:extLst>
          </p:cNvPr>
          <p:cNvSpPr>
            <a:spLocks noGrp="1"/>
          </p:cNvSpPr>
          <p:nvPr>
            <p:ph type="sldNum" sz="quarter" idx="12"/>
          </p:nvPr>
        </p:nvSpPr>
        <p:spPr/>
        <p:txBody>
          <a:bodyPr/>
          <a:lstStyle/>
          <a:p>
            <a:fld id="{4EC81F68-4976-451A-B2E9-79BCBD2F70CC}" type="slidenum">
              <a:rPr lang="en-AU" smtClean="0"/>
              <a:t>24</a:t>
            </a:fld>
            <a:endParaRPr lang="en-AU"/>
          </a:p>
        </p:txBody>
      </p:sp>
    </p:spTree>
    <p:extLst>
      <p:ext uri="{BB962C8B-B14F-4D97-AF65-F5344CB8AC3E}">
        <p14:creationId xmlns:p14="http://schemas.microsoft.com/office/powerpoint/2010/main" val="14907102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338AC-CD19-4443-9339-95A28651AA99}"/>
              </a:ext>
            </a:extLst>
          </p:cNvPr>
          <p:cNvSpPr>
            <a:spLocks noGrp="1"/>
          </p:cNvSpPr>
          <p:nvPr>
            <p:ph type="title"/>
          </p:nvPr>
        </p:nvSpPr>
        <p:spPr/>
        <p:txBody>
          <a:bodyPr/>
          <a:lstStyle/>
          <a:p>
            <a:r>
              <a:rPr lang="en-AU" dirty="0"/>
              <a:t>Summary of changes</a:t>
            </a:r>
          </a:p>
        </p:txBody>
      </p:sp>
      <p:graphicFrame>
        <p:nvGraphicFramePr>
          <p:cNvPr id="4" name="Content Placeholder 3">
            <a:extLst>
              <a:ext uri="{FF2B5EF4-FFF2-40B4-BE49-F238E27FC236}">
                <a16:creationId xmlns:a16="http://schemas.microsoft.com/office/drawing/2014/main" id="{DDC8BAD4-C37C-4B55-B5F2-D5BCEDE8D28E}"/>
              </a:ext>
            </a:extLst>
          </p:cNvPr>
          <p:cNvGraphicFramePr>
            <a:graphicFrameLocks noGrp="1"/>
          </p:cNvGraphicFramePr>
          <p:nvPr>
            <p:ph idx="1"/>
            <p:extLst>
              <p:ext uri="{D42A27DB-BD31-4B8C-83A1-F6EECF244321}">
                <p14:modId xmlns:p14="http://schemas.microsoft.com/office/powerpoint/2010/main" val="1027398143"/>
              </p:ext>
            </p:extLst>
          </p:nvPr>
        </p:nvGraphicFramePr>
        <p:xfrm>
          <a:off x="206375" y="2012950"/>
          <a:ext cx="10255252" cy="3845560"/>
        </p:xfrm>
        <a:graphic>
          <a:graphicData uri="http://schemas.openxmlformats.org/drawingml/2006/table">
            <a:tbl>
              <a:tblPr firstRow="1" bandRow="1">
                <a:tableStyleId>{5C22544A-7EE6-4342-B048-85BDC9FD1C3A}</a:tableStyleId>
              </a:tblPr>
              <a:tblGrid>
                <a:gridCol w="2563813">
                  <a:extLst>
                    <a:ext uri="{9D8B030D-6E8A-4147-A177-3AD203B41FA5}">
                      <a16:colId xmlns:a16="http://schemas.microsoft.com/office/drawing/2014/main" val="529684894"/>
                    </a:ext>
                  </a:extLst>
                </a:gridCol>
                <a:gridCol w="2563813">
                  <a:extLst>
                    <a:ext uri="{9D8B030D-6E8A-4147-A177-3AD203B41FA5}">
                      <a16:colId xmlns:a16="http://schemas.microsoft.com/office/drawing/2014/main" val="2371603963"/>
                    </a:ext>
                  </a:extLst>
                </a:gridCol>
                <a:gridCol w="2563813">
                  <a:extLst>
                    <a:ext uri="{9D8B030D-6E8A-4147-A177-3AD203B41FA5}">
                      <a16:colId xmlns:a16="http://schemas.microsoft.com/office/drawing/2014/main" val="4151357292"/>
                    </a:ext>
                  </a:extLst>
                </a:gridCol>
                <a:gridCol w="2563813">
                  <a:extLst>
                    <a:ext uri="{9D8B030D-6E8A-4147-A177-3AD203B41FA5}">
                      <a16:colId xmlns:a16="http://schemas.microsoft.com/office/drawing/2014/main" val="855776369"/>
                    </a:ext>
                  </a:extLst>
                </a:gridCol>
              </a:tblGrid>
              <a:tr h="370840">
                <a:tc>
                  <a:txBody>
                    <a:bodyPr/>
                    <a:lstStyle/>
                    <a:p>
                      <a:r>
                        <a:rPr lang="en-AU" sz="1800" dirty="0"/>
                        <a:t>Document</a:t>
                      </a:r>
                    </a:p>
                  </a:txBody>
                  <a:tcPr/>
                </a:tc>
                <a:tc>
                  <a:txBody>
                    <a:bodyPr/>
                    <a:lstStyle/>
                    <a:p>
                      <a:r>
                        <a:rPr lang="en-AU" sz="1800" dirty="0"/>
                        <a:t>Description</a:t>
                      </a:r>
                    </a:p>
                  </a:txBody>
                  <a:tcPr/>
                </a:tc>
                <a:tc>
                  <a:txBody>
                    <a:bodyPr/>
                    <a:lstStyle/>
                    <a:p>
                      <a:r>
                        <a:rPr lang="en-AU" sz="1800" dirty="0"/>
                        <a:t>Summary of changes</a:t>
                      </a:r>
                    </a:p>
                  </a:txBody>
                  <a:tcPr/>
                </a:tc>
                <a:tc>
                  <a:txBody>
                    <a:bodyPr/>
                    <a:lstStyle/>
                    <a:p>
                      <a:r>
                        <a:rPr lang="en-AU" sz="1800" dirty="0"/>
                        <a:t>Additional Comments</a:t>
                      </a:r>
                    </a:p>
                  </a:txBody>
                  <a:tcPr/>
                </a:tc>
                <a:extLst>
                  <a:ext uri="{0D108BD9-81ED-4DB2-BD59-A6C34878D82A}">
                    <a16:rowId xmlns:a16="http://schemas.microsoft.com/office/drawing/2014/main" val="3529111453"/>
                  </a:ext>
                </a:extLst>
              </a:tr>
              <a:tr h="370840">
                <a:tc>
                  <a:txBody>
                    <a:bodyPr/>
                    <a:lstStyle/>
                    <a:p>
                      <a:r>
                        <a:rPr lang="en-AU" sz="1800" dirty="0"/>
                        <a:t>NEM Direction Compensation Recovery</a:t>
                      </a:r>
                    </a:p>
                  </a:txBody>
                  <a:tcPr/>
                </a:tc>
                <a:tc>
                  <a:txBody>
                    <a:bodyPr/>
                    <a:lstStyle/>
                    <a:p>
                      <a:r>
                        <a:rPr lang="en-AU" sz="1800" dirty="0"/>
                        <a:t>Guide to types of direction compensation payable and the recovery of compensation from Market Participants</a:t>
                      </a:r>
                    </a:p>
                  </a:txBody>
                  <a:tcPr/>
                </a:tc>
                <a:tc rowSpan="2">
                  <a:txBody>
                    <a:bodyPr/>
                    <a:lstStyle/>
                    <a:p>
                      <a:r>
                        <a:rPr lang="en-AU" sz="1800" dirty="0"/>
                        <a:t>Update terminology from half-hourly trading interval/settlements data to five-minute trading interval</a:t>
                      </a:r>
                    </a:p>
                  </a:txBody>
                  <a:tcPr/>
                </a:tc>
                <a:tc rowSpan="2">
                  <a:txBody>
                    <a:bodyPr/>
                    <a:lstStyle/>
                    <a:p>
                      <a:r>
                        <a:rPr lang="en-AU" sz="1800" dirty="0"/>
                        <a:t>No other changes required for 5MS as principle for calculation recovery remain - aggregated over all trading intervals</a:t>
                      </a:r>
                    </a:p>
                    <a:p>
                      <a:endParaRPr lang="en-AU" sz="1800" dirty="0"/>
                    </a:p>
                  </a:txBody>
                  <a:tcPr/>
                </a:tc>
                <a:extLst>
                  <a:ext uri="{0D108BD9-81ED-4DB2-BD59-A6C34878D82A}">
                    <a16:rowId xmlns:a16="http://schemas.microsoft.com/office/drawing/2014/main" val="4068980313"/>
                  </a:ext>
                </a:extLst>
              </a:tr>
              <a:tr h="370840">
                <a:tc>
                  <a:txBody>
                    <a:bodyPr/>
                    <a:lstStyle/>
                    <a:p>
                      <a:r>
                        <a:rPr lang="en-AU" sz="1800" dirty="0"/>
                        <a:t>NMAS Recovery Reconciliation File</a:t>
                      </a:r>
                    </a:p>
                  </a:txBody>
                  <a:tcPr/>
                </a:tc>
                <a:tc>
                  <a:txBody>
                    <a:bodyPr/>
                    <a:lstStyle/>
                    <a:p>
                      <a:r>
                        <a:rPr lang="en-AU" sz="1800" dirty="0"/>
                        <a:t>Guide to Non-Market Ancillary Services (NMAS) reconciliation file and the recovery methodology of testing payments</a:t>
                      </a:r>
                    </a:p>
                  </a:txBody>
                  <a:tcPr/>
                </a:tc>
                <a:tc vMerge="1">
                  <a:txBody>
                    <a:bodyPr/>
                    <a:lstStyle/>
                    <a:p>
                      <a:endParaRPr lang="en-AU" dirty="0"/>
                    </a:p>
                  </a:txBody>
                  <a:tcPr/>
                </a:tc>
                <a:tc vMerge="1">
                  <a:txBody>
                    <a:bodyPr/>
                    <a:lstStyle/>
                    <a:p>
                      <a:endParaRPr lang="en-AU" dirty="0"/>
                    </a:p>
                  </a:txBody>
                  <a:tcPr/>
                </a:tc>
                <a:extLst>
                  <a:ext uri="{0D108BD9-81ED-4DB2-BD59-A6C34878D82A}">
                    <a16:rowId xmlns:a16="http://schemas.microsoft.com/office/drawing/2014/main" val="861455230"/>
                  </a:ext>
                </a:extLst>
              </a:tr>
            </a:tbl>
          </a:graphicData>
        </a:graphic>
      </p:graphicFrame>
      <p:sp>
        <p:nvSpPr>
          <p:cNvPr id="3" name="Slide Number Placeholder 2">
            <a:extLst>
              <a:ext uri="{FF2B5EF4-FFF2-40B4-BE49-F238E27FC236}">
                <a16:creationId xmlns:a16="http://schemas.microsoft.com/office/drawing/2014/main" id="{677BB884-8ADE-4462-ABC9-E6D3388EC5C6}"/>
              </a:ext>
            </a:extLst>
          </p:cNvPr>
          <p:cNvSpPr>
            <a:spLocks noGrp="1"/>
          </p:cNvSpPr>
          <p:nvPr>
            <p:ph type="sldNum" sz="quarter" idx="12"/>
          </p:nvPr>
        </p:nvSpPr>
        <p:spPr/>
        <p:txBody>
          <a:bodyPr/>
          <a:lstStyle/>
          <a:p>
            <a:fld id="{4EC81F68-4976-451A-B2E9-79BCBD2F70CC}" type="slidenum">
              <a:rPr lang="en-AU" smtClean="0"/>
              <a:t>25</a:t>
            </a:fld>
            <a:endParaRPr lang="en-AU"/>
          </a:p>
        </p:txBody>
      </p:sp>
    </p:spTree>
    <p:extLst>
      <p:ext uri="{BB962C8B-B14F-4D97-AF65-F5344CB8AC3E}">
        <p14:creationId xmlns:p14="http://schemas.microsoft.com/office/powerpoint/2010/main" val="29056953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338AC-CD19-4443-9339-95A28651AA99}"/>
              </a:ext>
            </a:extLst>
          </p:cNvPr>
          <p:cNvSpPr>
            <a:spLocks noGrp="1"/>
          </p:cNvSpPr>
          <p:nvPr>
            <p:ph type="title"/>
          </p:nvPr>
        </p:nvSpPr>
        <p:spPr/>
        <p:txBody>
          <a:bodyPr/>
          <a:lstStyle/>
          <a:p>
            <a:r>
              <a:rPr lang="en-AU" dirty="0"/>
              <a:t>Summary of changes</a:t>
            </a:r>
          </a:p>
        </p:txBody>
      </p:sp>
      <p:graphicFrame>
        <p:nvGraphicFramePr>
          <p:cNvPr id="4" name="Content Placeholder 3">
            <a:extLst>
              <a:ext uri="{FF2B5EF4-FFF2-40B4-BE49-F238E27FC236}">
                <a16:creationId xmlns:a16="http://schemas.microsoft.com/office/drawing/2014/main" id="{DDC8BAD4-C37C-4B55-B5F2-D5BCEDE8D28E}"/>
              </a:ext>
            </a:extLst>
          </p:cNvPr>
          <p:cNvGraphicFramePr>
            <a:graphicFrameLocks noGrp="1"/>
          </p:cNvGraphicFramePr>
          <p:nvPr>
            <p:ph idx="1"/>
            <p:extLst>
              <p:ext uri="{D42A27DB-BD31-4B8C-83A1-F6EECF244321}">
                <p14:modId xmlns:p14="http://schemas.microsoft.com/office/powerpoint/2010/main" val="2828150072"/>
              </p:ext>
            </p:extLst>
          </p:nvPr>
        </p:nvGraphicFramePr>
        <p:xfrm>
          <a:off x="206547" y="1664607"/>
          <a:ext cx="10261099" cy="5125720"/>
        </p:xfrm>
        <a:graphic>
          <a:graphicData uri="http://schemas.openxmlformats.org/drawingml/2006/table">
            <a:tbl>
              <a:tblPr firstRow="1" bandRow="1">
                <a:tableStyleId>{5C22544A-7EE6-4342-B048-85BDC9FD1C3A}</a:tableStyleId>
              </a:tblPr>
              <a:tblGrid>
                <a:gridCol w="2563813">
                  <a:extLst>
                    <a:ext uri="{9D8B030D-6E8A-4147-A177-3AD203B41FA5}">
                      <a16:colId xmlns:a16="http://schemas.microsoft.com/office/drawing/2014/main" val="529684894"/>
                    </a:ext>
                  </a:extLst>
                </a:gridCol>
                <a:gridCol w="2563813">
                  <a:extLst>
                    <a:ext uri="{9D8B030D-6E8A-4147-A177-3AD203B41FA5}">
                      <a16:colId xmlns:a16="http://schemas.microsoft.com/office/drawing/2014/main" val="2371603963"/>
                    </a:ext>
                  </a:extLst>
                </a:gridCol>
                <a:gridCol w="2558715">
                  <a:extLst>
                    <a:ext uri="{9D8B030D-6E8A-4147-A177-3AD203B41FA5}">
                      <a16:colId xmlns:a16="http://schemas.microsoft.com/office/drawing/2014/main" val="4151357292"/>
                    </a:ext>
                  </a:extLst>
                </a:gridCol>
                <a:gridCol w="2574758">
                  <a:extLst>
                    <a:ext uri="{9D8B030D-6E8A-4147-A177-3AD203B41FA5}">
                      <a16:colId xmlns:a16="http://schemas.microsoft.com/office/drawing/2014/main" val="855776369"/>
                    </a:ext>
                  </a:extLst>
                </a:gridCol>
              </a:tblGrid>
              <a:tr h="370840">
                <a:tc>
                  <a:txBody>
                    <a:bodyPr/>
                    <a:lstStyle/>
                    <a:p>
                      <a:r>
                        <a:rPr lang="en-AU" sz="1800" dirty="0"/>
                        <a:t>Document</a:t>
                      </a:r>
                    </a:p>
                  </a:txBody>
                  <a:tcPr/>
                </a:tc>
                <a:tc>
                  <a:txBody>
                    <a:bodyPr/>
                    <a:lstStyle/>
                    <a:p>
                      <a:r>
                        <a:rPr lang="en-AU" sz="1800" dirty="0"/>
                        <a:t>Description</a:t>
                      </a:r>
                    </a:p>
                  </a:txBody>
                  <a:tcPr/>
                </a:tc>
                <a:tc>
                  <a:txBody>
                    <a:bodyPr/>
                    <a:lstStyle/>
                    <a:p>
                      <a:r>
                        <a:rPr lang="en-AU" sz="1800" dirty="0"/>
                        <a:t>Summary of changes</a:t>
                      </a:r>
                    </a:p>
                  </a:txBody>
                  <a:tcPr/>
                </a:tc>
                <a:tc>
                  <a:txBody>
                    <a:bodyPr/>
                    <a:lstStyle/>
                    <a:p>
                      <a:r>
                        <a:rPr lang="en-AU" sz="1800" dirty="0"/>
                        <a:t>Additional Comments</a:t>
                      </a:r>
                    </a:p>
                  </a:txBody>
                  <a:tcPr/>
                </a:tc>
                <a:extLst>
                  <a:ext uri="{0D108BD9-81ED-4DB2-BD59-A6C34878D82A}">
                    <a16:rowId xmlns:a16="http://schemas.microsoft.com/office/drawing/2014/main" val="3529111453"/>
                  </a:ext>
                </a:extLst>
              </a:tr>
              <a:tr h="370840">
                <a:tc>
                  <a:txBody>
                    <a:bodyPr/>
                    <a:lstStyle/>
                    <a:p>
                      <a:r>
                        <a:rPr lang="en-AU" sz="1800" dirty="0"/>
                        <a:t>NEM Settlement Process</a:t>
                      </a:r>
                    </a:p>
                  </a:txBody>
                  <a:tcPr/>
                </a:tc>
                <a:tc>
                  <a:txBody>
                    <a:bodyPr/>
                    <a:lstStyle/>
                    <a:p>
                      <a:r>
                        <a:rPr lang="en-AU" sz="1800" dirty="0"/>
                        <a:t>Overview of the financial settlement service for billing and clearance of all market trading transactions</a:t>
                      </a:r>
                    </a:p>
                  </a:txBody>
                  <a:tcPr/>
                </a:tc>
                <a:tc>
                  <a:txBody>
                    <a:bodyPr/>
                    <a:lstStyle/>
                    <a:p>
                      <a:r>
                        <a:rPr lang="en-AU" sz="1800" dirty="0"/>
                        <a:t>Update terminology from half-hourly trading interval/settlements data to five-minute trading interval;</a:t>
                      </a:r>
                    </a:p>
                    <a:p>
                      <a:endParaRPr lang="en-AU" sz="1800" dirty="0"/>
                    </a:p>
                    <a:p>
                      <a:r>
                        <a:rPr lang="en-AU" sz="1800" dirty="0"/>
                        <a:t>Editorial changes to:</a:t>
                      </a:r>
                    </a:p>
                    <a:p>
                      <a:pPr marL="285750" indent="-285750">
                        <a:buFont typeface="Arial" panose="020B0604020202020204" pitchFamily="34" charset="0"/>
                        <a:buChar char="•"/>
                      </a:pPr>
                      <a:r>
                        <a:rPr lang="en-AU" sz="1800" dirty="0"/>
                        <a:t>fix broken links</a:t>
                      </a:r>
                    </a:p>
                    <a:p>
                      <a:pPr marL="285750" indent="-285750">
                        <a:buFont typeface="Arial" panose="020B0604020202020204" pitchFamily="34" charset="0"/>
                        <a:buChar char="•"/>
                      </a:pPr>
                      <a:r>
                        <a:rPr lang="en-AU" sz="1800" dirty="0"/>
                        <a:t>reference procedures and policy where applicable</a:t>
                      </a:r>
                    </a:p>
                    <a:p>
                      <a:pPr marL="285750" indent="-285750">
                        <a:buFont typeface="Arial" panose="020B0604020202020204" pitchFamily="34" charset="0"/>
                        <a:buChar char="•"/>
                      </a:pPr>
                      <a:r>
                        <a:rPr lang="en-AU" sz="1800" dirty="0"/>
                        <a:t>update references to archaic technology</a:t>
                      </a:r>
                    </a:p>
                    <a:p>
                      <a:pPr marL="285750" indent="-285750">
                        <a:buFont typeface="Arial" panose="020B0604020202020204" pitchFamily="34" charset="0"/>
                        <a:buChar char="•"/>
                      </a:pPr>
                      <a:r>
                        <a:rPr lang="en-AU" sz="1800" dirty="0"/>
                        <a:t>update revised processes for Shortfall and Surplus</a:t>
                      </a:r>
                    </a:p>
                    <a:p>
                      <a:endParaRPr lang="en-AU" sz="1800" dirty="0"/>
                    </a:p>
                  </a:txBody>
                  <a:tcPr/>
                </a:tc>
                <a:tc>
                  <a:txBody>
                    <a:bodyPr/>
                    <a:lstStyle/>
                    <a:p>
                      <a:r>
                        <a:rPr lang="en-AU" sz="1800" dirty="0"/>
                        <a:t>Additional change is required for GS; currently the document references Local Retailer and settlement by difference.</a:t>
                      </a:r>
                    </a:p>
                  </a:txBody>
                  <a:tcPr/>
                </a:tc>
                <a:extLst>
                  <a:ext uri="{0D108BD9-81ED-4DB2-BD59-A6C34878D82A}">
                    <a16:rowId xmlns:a16="http://schemas.microsoft.com/office/drawing/2014/main" val="3485189440"/>
                  </a:ext>
                </a:extLst>
              </a:tr>
            </a:tbl>
          </a:graphicData>
        </a:graphic>
      </p:graphicFrame>
      <p:sp>
        <p:nvSpPr>
          <p:cNvPr id="3" name="Slide Number Placeholder 2">
            <a:extLst>
              <a:ext uri="{FF2B5EF4-FFF2-40B4-BE49-F238E27FC236}">
                <a16:creationId xmlns:a16="http://schemas.microsoft.com/office/drawing/2014/main" id="{3CE2A3E3-2D22-4392-91CE-27D7D5E2A5A6}"/>
              </a:ext>
            </a:extLst>
          </p:cNvPr>
          <p:cNvSpPr>
            <a:spLocks noGrp="1"/>
          </p:cNvSpPr>
          <p:nvPr>
            <p:ph type="sldNum" sz="quarter" idx="12"/>
          </p:nvPr>
        </p:nvSpPr>
        <p:spPr/>
        <p:txBody>
          <a:bodyPr/>
          <a:lstStyle/>
          <a:p>
            <a:fld id="{4EC81F68-4976-451A-B2E9-79BCBD2F70CC}" type="slidenum">
              <a:rPr lang="en-AU" smtClean="0"/>
              <a:t>26</a:t>
            </a:fld>
            <a:endParaRPr lang="en-AU"/>
          </a:p>
        </p:txBody>
      </p:sp>
    </p:spTree>
    <p:extLst>
      <p:ext uri="{BB962C8B-B14F-4D97-AF65-F5344CB8AC3E}">
        <p14:creationId xmlns:p14="http://schemas.microsoft.com/office/powerpoint/2010/main" val="34267239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0F861-8AB3-48D6-9A28-A71A1DF3E687}"/>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Proposed consultation approach</a:t>
            </a:r>
            <a:endParaRPr lang="en-AU" dirty="0"/>
          </a:p>
        </p:txBody>
      </p:sp>
      <p:sp>
        <p:nvSpPr>
          <p:cNvPr id="3" name="Content Placeholder 2">
            <a:extLst>
              <a:ext uri="{FF2B5EF4-FFF2-40B4-BE49-F238E27FC236}">
                <a16:creationId xmlns:a16="http://schemas.microsoft.com/office/drawing/2014/main" id="{696E6F2B-40C0-47B1-97DB-FD39856B9FAF}"/>
              </a:ext>
            </a:extLst>
          </p:cNvPr>
          <p:cNvSpPr>
            <a:spLocks noGrp="1"/>
          </p:cNvSpPr>
          <p:nvPr>
            <p:ph idx="1"/>
          </p:nvPr>
        </p:nvSpPr>
        <p:spPr/>
        <p:txBody>
          <a:bodyPr/>
          <a:lstStyle/>
          <a:p>
            <a:endParaRPr lang="en-AU" dirty="0"/>
          </a:p>
        </p:txBody>
      </p:sp>
      <p:graphicFrame>
        <p:nvGraphicFramePr>
          <p:cNvPr id="4" name="Content Placeholder 3">
            <a:extLst>
              <a:ext uri="{FF2B5EF4-FFF2-40B4-BE49-F238E27FC236}">
                <a16:creationId xmlns:a16="http://schemas.microsoft.com/office/drawing/2014/main" id="{24FE39C2-8C6A-4505-862E-2D18F6547254}"/>
              </a:ext>
            </a:extLst>
          </p:cNvPr>
          <p:cNvGraphicFramePr>
            <a:graphicFrameLocks/>
          </p:cNvGraphicFramePr>
          <p:nvPr>
            <p:extLst>
              <p:ext uri="{D42A27DB-BD31-4B8C-83A1-F6EECF244321}">
                <p14:modId xmlns:p14="http://schemas.microsoft.com/office/powerpoint/2010/main" val="459880068"/>
              </p:ext>
            </p:extLst>
          </p:nvPr>
        </p:nvGraphicFramePr>
        <p:xfrm>
          <a:off x="9524" y="1745689"/>
          <a:ext cx="10691813" cy="5080834"/>
        </p:xfrm>
        <a:graphic>
          <a:graphicData uri="http://schemas.openxmlformats.org/drawingml/2006/table">
            <a:tbl>
              <a:tblPr firstRow="1" bandRow="1">
                <a:tableStyleId>{5C22544A-7EE6-4342-B048-85BDC9FD1C3A}</a:tableStyleId>
              </a:tblPr>
              <a:tblGrid>
                <a:gridCol w="3402420">
                  <a:extLst>
                    <a:ext uri="{9D8B030D-6E8A-4147-A177-3AD203B41FA5}">
                      <a16:colId xmlns:a16="http://schemas.microsoft.com/office/drawing/2014/main" val="1883079955"/>
                    </a:ext>
                  </a:extLst>
                </a:gridCol>
                <a:gridCol w="3891516">
                  <a:extLst>
                    <a:ext uri="{9D8B030D-6E8A-4147-A177-3AD203B41FA5}">
                      <a16:colId xmlns:a16="http://schemas.microsoft.com/office/drawing/2014/main" val="1460171516"/>
                    </a:ext>
                  </a:extLst>
                </a:gridCol>
                <a:gridCol w="3397877">
                  <a:extLst>
                    <a:ext uri="{9D8B030D-6E8A-4147-A177-3AD203B41FA5}">
                      <a16:colId xmlns:a16="http://schemas.microsoft.com/office/drawing/2014/main" val="620120879"/>
                    </a:ext>
                  </a:extLst>
                </a:gridCol>
              </a:tblGrid>
              <a:tr h="351624">
                <a:tc>
                  <a:txBody>
                    <a:bodyPr/>
                    <a:lstStyle/>
                    <a:p>
                      <a:r>
                        <a:rPr lang="en-AU" sz="2000" dirty="0">
                          <a:latin typeface="+mn-lt"/>
                          <a:cs typeface="Arial" panose="020B0604020202020204" pitchFamily="34" charset="0"/>
                        </a:rPr>
                        <a:t>Document</a:t>
                      </a:r>
                    </a:p>
                  </a:txBody>
                  <a:tcPr/>
                </a:tc>
                <a:tc>
                  <a:txBody>
                    <a:bodyPr/>
                    <a:lstStyle/>
                    <a:p>
                      <a:r>
                        <a:rPr lang="en-AU" sz="2000" dirty="0">
                          <a:latin typeface="+mn-lt"/>
                          <a:cs typeface="Arial" panose="020B0604020202020204" pitchFamily="34" charset="0"/>
                        </a:rPr>
                        <a:t>Release draft for comment (indicative)</a:t>
                      </a:r>
                    </a:p>
                  </a:txBody>
                  <a:tcPr/>
                </a:tc>
                <a:tc>
                  <a:txBody>
                    <a:bodyPr/>
                    <a:lstStyle/>
                    <a:p>
                      <a:r>
                        <a:rPr lang="en-AU" sz="2000" dirty="0">
                          <a:latin typeface="+mn-lt"/>
                          <a:cs typeface="Arial" panose="020B0604020202020204" pitchFamily="34" charset="0"/>
                        </a:rPr>
                        <a:t>Final guide (indicative)</a:t>
                      </a:r>
                    </a:p>
                  </a:txBody>
                  <a:tcPr/>
                </a:tc>
                <a:extLst>
                  <a:ext uri="{0D108BD9-81ED-4DB2-BD59-A6C34878D82A}">
                    <a16:rowId xmlns:a16="http://schemas.microsoft.com/office/drawing/2014/main" val="2987335477"/>
                  </a:ext>
                </a:extLst>
              </a:tr>
              <a:tr h="892584">
                <a:tc>
                  <a:txBody>
                    <a:bodyPr/>
                    <a:lstStyle/>
                    <a:p>
                      <a:pPr marL="0" indent="0">
                        <a:buNone/>
                      </a:pPr>
                      <a:r>
                        <a:rPr lang="en-AU" sz="2000" dirty="0"/>
                        <a:t>Application of GST to NEM Transactions</a:t>
                      </a:r>
                      <a:endParaRPr lang="en-AU" sz="2000" dirty="0">
                        <a:latin typeface="+mn-lt"/>
                        <a:cs typeface="Arial" panose="020B0604020202020204" pitchFamily="34" charset="0"/>
                      </a:endParaRPr>
                    </a:p>
                  </a:txBody>
                  <a:tcPr/>
                </a:tc>
                <a:tc rowSpan="4">
                  <a:txBody>
                    <a:bodyPr/>
                    <a:lstStyle/>
                    <a:p>
                      <a:pPr marL="0" indent="0">
                        <a:buFont typeface="Arial" panose="020B0604020202020204" pitchFamily="34" charset="0"/>
                        <a:buNone/>
                      </a:pPr>
                      <a:r>
                        <a:rPr lang="en-AU" sz="2000" dirty="0"/>
                        <a:t>November 2018</a:t>
                      </a:r>
                    </a:p>
                  </a:txBody>
                  <a:tcPr/>
                </a:tc>
                <a:tc rowSpan="4">
                  <a:txBody>
                    <a:bodyPr/>
                    <a:lstStyle/>
                    <a:p>
                      <a:pPr marL="0" indent="0">
                        <a:buFont typeface="Arial" panose="020B0604020202020204" pitchFamily="34" charset="0"/>
                        <a:buNone/>
                      </a:pPr>
                      <a:r>
                        <a:rPr lang="en-AU" sz="2000" dirty="0"/>
                        <a:t>December 2018</a:t>
                      </a:r>
                    </a:p>
                  </a:txBody>
                  <a:tcPr/>
                </a:tc>
                <a:extLst>
                  <a:ext uri="{0D108BD9-81ED-4DB2-BD59-A6C34878D82A}">
                    <a16:rowId xmlns:a16="http://schemas.microsoft.com/office/drawing/2014/main" val="4164006050"/>
                  </a:ext>
                </a:extLst>
              </a:tr>
              <a:tr h="721619">
                <a:tc>
                  <a:txBody>
                    <a:bodyPr/>
                    <a:lstStyle/>
                    <a:p>
                      <a:pPr marL="0" indent="0">
                        <a:buNone/>
                      </a:pPr>
                      <a:r>
                        <a:rPr lang="en-AU" sz="2000" dirty="0"/>
                        <a:t>GST Information Note for Applicants</a:t>
                      </a:r>
                      <a:endParaRPr lang="en-AU" sz="2000" dirty="0">
                        <a:latin typeface="+mn-lt"/>
                        <a:cs typeface="Arial" panose="020B0604020202020204" pitchFamily="34" charset="0"/>
                      </a:endParaRPr>
                    </a:p>
                  </a:txBody>
                  <a:tcPr/>
                </a:tc>
                <a:tc vMerge="1">
                  <a:txBody>
                    <a:bodyPr/>
                    <a:lstStyle/>
                    <a:p>
                      <a:endParaRPr lang="en-AU" sz="2000" dirty="0">
                        <a:latin typeface="+mn-lt"/>
                        <a:cs typeface="Arial" panose="020B0604020202020204" pitchFamily="34" charset="0"/>
                      </a:endParaRPr>
                    </a:p>
                  </a:txBody>
                  <a:tcPr/>
                </a:tc>
                <a:tc vMerge="1">
                  <a:txBody>
                    <a:bodyPr/>
                    <a:lstStyle/>
                    <a:p>
                      <a:endParaRPr lang="en-AU" sz="2000" dirty="0">
                        <a:latin typeface="+mn-lt"/>
                        <a:cs typeface="Arial" panose="020B0604020202020204" pitchFamily="34" charset="0"/>
                      </a:endParaRPr>
                    </a:p>
                  </a:txBody>
                  <a:tcPr/>
                </a:tc>
                <a:extLst>
                  <a:ext uri="{0D108BD9-81ED-4DB2-BD59-A6C34878D82A}">
                    <a16:rowId xmlns:a16="http://schemas.microsoft.com/office/drawing/2014/main" val="1702713882"/>
                  </a:ext>
                </a:extLst>
              </a:tr>
              <a:tr h="622104">
                <a:tc>
                  <a:txBody>
                    <a:bodyPr/>
                    <a:lstStyle/>
                    <a:p>
                      <a:pPr marL="0" indent="0">
                        <a:buNone/>
                      </a:pPr>
                      <a:r>
                        <a:rPr lang="en-AU" sz="2000" dirty="0"/>
                        <a:t>NEM Direction Compensation Recovery</a:t>
                      </a:r>
                      <a:endParaRPr lang="en-AU" sz="2000" dirty="0">
                        <a:latin typeface="+mn-lt"/>
                        <a:cs typeface="Arial" panose="020B0604020202020204" pitchFamily="34" charset="0"/>
                      </a:endParaRPr>
                    </a:p>
                  </a:txBody>
                  <a:tcPr/>
                </a:tc>
                <a:tc vMerge="1">
                  <a:txBody>
                    <a:bodyPr/>
                    <a:lstStyle/>
                    <a:p>
                      <a:endParaRPr lang="en-AU" sz="2000" dirty="0">
                        <a:latin typeface="+mn-lt"/>
                        <a:cs typeface="Arial" panose="020B0604020202020204" pitchFamily="34" charset="0"/>
                      </a:endParaRPr>
                    </a:p>
                  </a:txBody>
                  <a:tcPr/>
                </a:tc>
                <a:tc vMerge="1">
                  <a:txBody>
                    <a:bodyPr/>
                    <a:lstStyle/>
                    <a:p>
                      <a:endParaRPr lang="en-AU" sz="2000" dirty="0">
                        <a:latin typeface="+mn-lt"/>
                        <a:cs typeface="Arial" panose="020B0604020202020204" pitchFamily="34" charset="0"/>
                      </a:endParaRPr>
                    </a:p>
                  </a:txBody>
                  <a:tcPr/>
                </a:tc>
                <a:extLst>
                  <a:ext uri="{0D108BD9-81ED-4DB2-BD59-A6C34878D82A}">
                    <a16:rowId xmlns:a16="http://schemas.microsoft.com/office/drawing/2014/main" val="2293368971"/>
                  </a:ext>
                </a:extLst>
              </a:tr>
              <a:tr h="1058711">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2000" dirty="0"/>
                        <a:t>NMAS Recovery Reconciliation File </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2000" dirty="0">
                        <a:latin typeface="+mn-lt"/>
                        <a:cs typeface="Arial" panose="020B0604020202020204" pitchFamily="34" charset="0"/>
                      </a:endParaRPr>
                    </a:p>
                  </a:txBody>
                  <a:tcPr/>
                </a:tc>
                <a:tc vMerge="1">
                  <a:txBody>
                    <a:bodyPr/>
                    <a:lstStyle/>
                    <a:p>
                      <a:endParaRPr lang="en-AU" sz="2000" dirty="0">
                        <a:latin typeface="+mn-lt"/>
                        <a:cs typeface="Arial" panose="020B0604020202020204" pitchFamily="34" charset="0"/>
                      </a:endParaRPr>
                    </a:p>
                  </a:txBody>
                  <a:tcPr/>
                </a:tc>
                <a:tc vMerge="1">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endParaRPr lang="en-AU" sz="2000" dirty="0">
                        <a:latin typeface="+mn-lt"/>
                        <a:cs typeface="Arial" panose="020B0604020202020204" pitchFamily="34" charset="0"/>
                      </a:endParaRPr>
                    </a:p>
                  </a:txBody>
                  <a:tcPr/>
                </a:tc>
                <a:extLst>
                  <a:ext uri="{0D108BD9-81ED-4DB2-BD59-A6C34878D82A}">
                    <a16:rowId xmlns:a16="http://schemas.microsoft.com/office/drawing/2014/main" val="917565458"/>
                  </a:ext>
                </a:extLst>
              </a:tr>
              <a:tr h="622104">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2000" dirty="0"/>
                        <a:t>NEM Settlement Process</a:t>
                      </a:r>
                    </a:p>
                    <a:p>
                      <a:endParaRPr lang="en-AU" sz="2000" dirty="0">
                        <a:latin typeface="+mn-lt"/>
                        <a:cs typeface="Arial" panose="020B0604020202020204" pitchFamily="34" charset="0"/>
                      </a:endParaRPr>
                    </a:p>
                  </a:txBody>
                  <a:tcPr/>
                </a:tc>
                <a:tc>
                  <a:txBody>
                    <a:bodyPr/>
                    <a:lstStyle/>
                    <a:p>
                      <a:pPr marL="0" marR="0" lvl="0" indent="0" algn="l" defTabSz="801929"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2000" dirty="0"/>
                        <a:t>January 2019</a:t>
                      </a:r>
                    </a:p>
                    <a:p>
                      <a:pPr marL="342900" marR="0" lvl="0" indent="-34290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000" dirty="0"/>
                        <a:t>Final Global Settlement rule is due on 6</a:t>
                      </a:r>
                      <a:r>
                        <a:rPr lang="en-AU" sz="2000" baseline="30000" dirty="0"/>
                        <a:t>th</a:t>
                      </a:r>
                      <a:r>
                        <a:rPr lang="en-AU" sz="2000" dirty="0"/>
                        <a:t> December</a:t>
                      </a:r>
                    </a:p>
                  </a:txBody>
                  <a:tcPr/>
                </a:tc>
                <a:tc>
                  <a:txBody>
                    <a:bodyPr/>
                    <a:lstStyle/>
                    <a:p>
                      <a:pPr marL="0" indent="0">
                        <a:buFont typeface="Arial" panose="020B0604020202020204" pitchFamily="34" charset="0"/>
                        <a:buNone/>
                      </a:pPr>
                      <a:r>
                        <a:rPr lang="en-AU" sz="2000" dirty="0"/>
                        <a:t>February 2019</a:t>
                      </a:r>
                    </a:p>
                  </a:txBody>
                  <a:tcPr/>
                </a:tc>
                <a:extLst>
                  <a:ext uri="{0D108BD9-81ED-4DB2-BD59-A6C34878D82A}">
                    <a16:rowId xmlns:a16="http://schemas.microsoft.com/office/drawing/2014/main" val="2861611502"/>
                  </a:ext>
                </a:extLst>
              </a:tr>
            </a:tbl>
          </a:graphicData>
        </a:graphic>
      </p:graphicFrame>
    </p:spTree>
    <p:extLst>
      <p:ext uri="{BB962C8B-B14F-4D97-AF65-F5344CB8AC3E}">
        <p14:creationId xmlns:p14="http://schemas.microsoft.com/office/powerpoint/2010/main" val="27869231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05729-B9B6-4C66-8AB2-E4D1ADE5CD0E}"/>
              </a:ext>
            </a:extLst>
          </p:cNvPr>
          <p:cNvSpPr>
            <a:spLocks noGrp="1"/>
          </p:cNvSpPr>
          <p:nvPr>
            <p:ph type="title"/>
          </p:nvPr>
        </p:nvSpPr>
        <p:spPr/>
        <p:txBody>
          <a:bodyPr/>
          <a:lstStyle/>
          <a:p>
            <a:r>
              <a:rPr lang="en-AU" dirty="0"/>
              <a:t>Questions and feedback?</a:t>
            </a:r>
          </a:p>
        </p:txBody>
      </p:sp>
      <p:sp>
        <p:nvSpPr>
          <p:cNvPr id="3" name="Content Placeholder 2">
            <a:extLst>
              <a:ext uri="{FF2B5EF4-FFF2-40B4-BE49-F238E27FC236}">
                <a16:creationId xmlns:a16="http://schemas.microsoft.com/office/drawing/2014/main" id="{A337326C-A10B-42D4-B0B4-E33C23402CAC}"/>
              </a:ext>
            </a:extLst>
          </p:cNvPr>
          <p:cNvSpPr>
            <a:spLocks noGrp="1"/>
          </p:cNvSpPr>
          <p:nvPr>
            <p:ph idx="1"/>
          </p:nvPr>
        </p:nvSpPr>
        <p:spPr/>
        <p:txBody>
          <a:bodyPr>
            <a:normAutofit/>
          </a:bodyPr>
          <a:lstStyle/>
          <a:p>
            <a:r>
              <a:rPr lang="en-AU" sz="2400" dirty="0"/>
              <a:t>AEMO seeks PWG feedback on:</a:t>
            </a:r>
          </a:p>
          <a:p>
            <a:pPr lvl="1"/>
            <a:r>
              <a:rPr lang="en-AU" sz="2400" dirty="0"/>
              <a:t>Proposed changes to the documents</a:t>
            </a:r>
          </a:p>
        </p:txBody>
      </p:sp>
      <p:sp>
        <p:nvSpPr>
          <p:cNvPr id="4" name="Slide Number Placeholder 3">
            <a:extLst>
              <a:ext uri="{FF2B5EF4-FFF2-40B4-BE49-F238E27FC236}">
                <a16:creationId xmlns:a16="http://schemas.microsoft.com/office/drawing/2014/main" id="{75280A32-CB61-4A15-BEBA-E5C6111DDF44}"/>
              </a:ext>
            </a:extLst>
          </p:cNvPr>
          <p:cNvSpPr>
            <a:spLocks noGrp="1"/>
          </p:cNvSpPr>
          <p:nvPr>
            <p:ph type="sldNum" sz="quarter" idx="12"/>
          </p:nvPr>
        </p:nvSpPr>
        <p:spPr/>
        <p:txBody>
          <a:bodyPr/>
          <a:lstStyle/>
          <a:p>
            <a:fld id="{4EC81F68-4976-451A-B2E9-79BCBD2F70CC}" type="slidenum">
              <a:rPr lang="en-AU" smtClean="0"/>
              <a:t>28</a:t>
            </a:fld>
            <a:endParaRPr lang="en-AU"/>
          </a:p>
        </p:txBody>
      </p:sp>
    </p:spTree>
    <p:extLst>
      <p:ext uri="{BB962C8B-B14F-4D97-AF65-F5344CB8AC3E}">
        <p14:creationId xmlns:p14="http://schemas.microsoft.com/office/powerpoint/2010/main" val="6453287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6AD8A-6F43-4009-B7F5-585963C45036}"/>
              </a:ext>
            </a:extLst>
          </p:cNvPr>
          <p:cNvSpPr>
            <a:spLocks noGrp="1"/>
          </p:cNvSpPr>
          <p:nvPr>
            <p:ph type="ctrTitle"/>
          </p:nvPr>
        </p:nvSpPr>
        <p:spPr/>
        <p:txBody>
          <a:bodyPr/>
          <a:lstStyle/>
          <a:p>
            <a:r>
              <a:rPr lang="en-AU" dirty="0"/>
              <a:t>NEM Settlements Revisions Policy</a:t>
            </a:r>
          </a:p>
        </p:txBody>
      </p:sp>
      <p:sp>
        <p:nvSpPr>
          <p:cNvPr id="3" name="Subtitle 2">
            <a:extLst>
              <a:ext uri="{FF2B5EF4-FFF2-40B4-BE49-F238E27FC236}">
                <a16:creationId xmlns:a16="http://schemas.microsoft.com/office/drawing/2014/main" id="{44B0492B-707F-45B9-90E0-38FF8D2E1617}"/>
              </a:ext>
            </a:extLst>
          </p:cNvPr>
          <p:cNvSpPr>
            <a:spLocks noGrp="1"/>
          </p:cNvSpPr>
          <p:nvPr>
            <p:ph type="subTitle" idx="1"/>
          </p:nvPr>
        </p:nvSpPr>
        <p:spPr/>
        <p:txBody>
          <a:bodyPr/>
          <a:lstStyle/>
          <a:p>
            <a:r>
              <a:rPr lang="en-AU" dirty="0"/>
              <a:t>Presented by Christine Kang</a:t>
            </a:r>
          </a:p>
        </p:txBody>
      </p:sp>
      <p:sp>
        <p:nvSpPr>
          <p:cNvPr id="4" name="Slide Number Placeholder 3">
            <a:extLst>
              <a:ext uri="{FF2B5EF4-FFF2-40B4-BE49-F238E27FC236}">
                <a16:creationId xmlns:a16="http://schemas.microsoft.com/office/drawing/2014/main" id="{E508314E-B176-458A-8E65-0AEECAE168EF}"/>
              </a:ext>
            </a:extLst>
          </p:cNvPr>
          <p:cNvSpPr>
            <a:spLocks noGrp="1"/>
          </p:cNvSpPr>
          <p:nvPr>
            <p:ph type="sldNum" sz="quarter" idx="12"/>
          </p:nvPr>
        </p:nvSpPr>
        <p:spPr/>
        <p:txBody>
          <a:bodyPr/>
          <a:lstStyle/>
          <a:p>
            <a:fld id="{4EC81F68-4976-451A-B2E9-79BCBD2F70CC}" type="slidenum">
              <a:rPr lang="en-AU" smtClean="0"/>
              <a:pPr/>
              <a:t>29</a:t>
            </a:fld>
            <a:endParaRPr lang="en-AU"/>
          </a:p>
        </p:txBody>
      </p:sp>
    </p:spTree>
    <p:extLst>
      <p:ext uri="{BB962C8B-B14F-4D97-AF65-F5344CB8AC3E}">
        <p14:creationId xmlns:p14="http://schemas.microsoft.com/office/powerpoint/2010/main" val="1177364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cs typeface="Arial" panose="020B0604020202020204" pitchFamily="34" charset="0"/>
              </a:rPr>
              <a:t>Minutes and actions from previous meeting</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mj-lt"/>
                <a:cs typeface="Arial" panose="020B0604020202020204" pitchFamily="34" charset="0"/>
              </a:rPr>
              <a:t>Emily Brodie</a:t>
            </a:r>
          </a:p>
        </p:txBody>
      </p:sp>
      <p:sp>
        <p:nvSpPr>
          <p:cNvPr id="4" name="Slide Number Placeholder 5">
            <a:extLst>
              <a:ext uri="{FF2B5EF4-FFF2-40B4-BE49-F238E27FC236}">
                <a16:creationId xmlns:a16="http://schemas.microsoft.com/office/drawing/2014/main" id="{BE2FEEAE-3CFB-4D2D-B362-824AFFAD2A96}"/>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41354643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B3E52AE-6CF1-468D-84E8-B108FED7A402}"/>
              </a:ext>
            </a:extLst>
          </p:cNvPr>
          <p:cNvSpPr>
            <a:spLocks noGrp="1"/>
          </p:cNvSpPr>
          <p:nvPr>
            <p:ph type="title"/>
          </p:nvPr>
        </p:nvSpPr>
        <p:spPr/>
        <p:txBody>
          <a:bodyPr/>
          <a:lstStyle/>
          <a:p>
            <a:r>
              <a:rPr lang="en-AU" dirty="0"/>
              <a:t>NEM Settlements Revisions Policy</a:t>
            </a:r>
          </a:p>
        </p:txBody>
      </p:sp>
      <p:sp>
        <p:nvSpPr>
          <p:cNvPr id="5" name="Content Placeholder 4">
            <a:extLst>
              <a:ext uri="{FF2B5EF4-FFF2-40B4-BE49-F238E27FC236}">
                <a16:creationId xmlns:a16="http://schemas.microsoft.com/office/drawing/2014/main" id="{85B61344-E3F1-481A-94B5-91E0BDA00D3E}"/>
              </a:ext>
            </a:extLst>
          </p:cNvPr>
          <p:cNvSpPr>
            <a:spLocks noGrp="1"/>
          </p:cNvSpPr>
          <p:nvPr>
            <p:ph idx="1"/>
          </p:nvPr>
        </p:nvSpPr>
        <p:spPr/>
        <p:txBody>
          <a:bodyPr>
            <a:normAutofit/>
          </a:bodyPr>
          <a:lstStyle/>
          <a:p>
            <a:r>
              <a:rPr lang="en-AU" sz="2400" dirty="0"/>
              <a:t>The policy outlines detailed procedures around how AEMO prepares and issues routine and special revised statements under the National Electricity Rules (NER) 3.15.19. </a:t>
            </a:r>
          </a:p>
          <a:p>
            <a:r>
              <a:rPr lang="en-AU" sz="2400" dirty="0"/>
              <a:t>Published policy link: </a:t>
            </a:r>
            <a:r>
              <a:rPr lang="en-AU" sz="2400" u="sng" dirty="0">
                <a:hlinkClick r:id="rId2"/>
              </a:rPr>
              <a:t>https://www.aemo.com.au/-/media/Files/Electricity/NEM/Settlements_and_Payments/Settlements/2017/NEM-Settlement-Revisions-Policyv11.pdf</a:t>
            </a:r>
            <a:r>
              <a:rPr lang="en-AU" sz="2400" dirty="0"/>
              <a:t> </a:t>
            </a:r>
          </a:p>
          <a:p>
            <a:endParaRPr lang="en-AU" sz="2400" dirty="0"/>
          </a:p>
          <a:p>
            <a:pPr lvl="1"/>
            <a:endParaRPr lang="en-AU" sz="2400" dirty="0"/>
          </a:p>
        </p:txBody>
      </p:sp>
      <p:sp>
        <p:nvSpPr>
          <p:cNvPr id="2" name="Slide Number Placeholder 1">
            <a:extLst>
              <a:ext uri="{FF2B5EF4-FFF2-40B4-BE49-F238E27FC236}">
                <a16:creationId xmlns:a16="http://schemas.microsoft.com/office/drawing/2014/main" id="{46754272-BA78-45CB-93BC-7AD15C46F993}"/>
              </a:ext>
            </a:extLst>
          </p:cNvPr>
          <p:cNvSpPr>
            <a:spLocks noGrp="1"/>
          </p:cNvSpPr>
          <p:nvPr>
            <p:ph type="sldNum" sz="quarter" idx="12"/>
          </p:nvPr>
        </p:nvSpPr>
        <p:spPr/>
        <p:txBody>
          <a:bodyPr/>
          <a:lstStyle/>
          <a:p>
            <a:fld id="{4EC81F68-4976-451A-B2E9-79BCBD2F70CC}" type="slidenum">
              <a:rPr lang="en-AU" smtClean="0"/>
              <a:t>30</a:t>
            </a:fld>
            <a:endParaRPr lang="en-AU"/>
          </a:p>
        </p:txBody>
      </p:sp>
    </p:spTree>
    <p:extLst>
      <p:ext uri="{BB962C8B-B14F-4D97-AF65-F5344CB8AC3E}">
        <p14:creationId xmlns:p14="http://schemas.microsoft.com/office/powerpoint/2010/main" val="21658265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B3E52AE-6CF1-468D-84E8-B108FED7A402}"/>
              </a:ext>
            </a:extLst>
          </p:cNvPr>
          <p:cNvSpPr>
            <a:spLocks noGrp="1"/>
          </p:cNvSpPr>
          <p:nvPr>
            <p:ph type="title"/>
          </p:nvPr>
        </p:nvSpPr>
        <p:spPr/>
        <p:txBody>
          <a:bodyPr/>
          <a:lstStyle/>
          <a:p>
            <a:r>
              <a:rPr lang="en-AU" dirty="0"/>
              <a:t>Changes due to 5MS</a:t>
            </a:r>
          </a:p>
        </p:txBody>
      </p:sp>
      <p:sp>
        <p:nvSpPr>
          <p:cNvPr id="5" name="Content Placeholder 4">
            <a:extLst>
              <a:ext uri="{FF2B5EF4-FFF2-40B4-BE49-F238E27FC236}">
                <a16:creationId xmlns:a16="http://schemas.microsoft.com/office/drawing/2014/main" id="{85B61344-E3F1-481A-94B5-91E0BDA00D3E}"/>
              </a:ext>
            </a:extLst>
          </p:cNvPr>
          <p:cNvSpPr>
            <a:spLocks noGrp="1"/>
          </p:cNvSpPr>
          <p:nvPr>
            <p:ph idx="1"/>
          </p:nvPr>
        </p:nvSpPr>
        <p:spPr/>
        <p:txBody>
          <a:bodyPr>
            <a:normAutofit/>
          </a:bodyPr>
          <a:lstStyle/>
          <a:p>
            <a:pPr marL="0" lvl="0" indent="0">
              <a:buNone/>
            </a:pPr>
            <a:r>
              <a:rPr lang="en-AU" sz="2400" dirty="0"/>
              <a:t>Content changes due to the 5MS to include:</a:t>
            </a:r>
          </a:p>
          <a:p>
            <a:r>
              <a:rPr lang="en-AU" sz="2400" dirty="0"/>
              <a:t>Insert a new chapter </a:t>
            </a:r>
            <a:r>
              <a:rPr lang="en-AU" sz="2400" i="1" dirty="0"/>
              <a:t>5MS transition</a:t>
            </a:r>
            <a:r>
              <a:rPr lang="en-AU" sz="2400" dirty="0"/>
              <a:t> to clearly outline that any routine and special revised statements for billing weeks until 1 July 2021 will be based on 30-minutes. </a:t>
            </a:r>
          </a:p>
          <a:p>
            <a:r>
              <a:rPr lang="en-AU" sz="2400" dirty="0"/>
              <a:t>Clarify that any 30-minute to five-minute price change will not entitle market participants a dispute or a special revised statements </a:t>
            </a:r>
          </a:p>
          <a:p>
            <a:endParaRPr lang="en-AU" sz="2400" dirty="0"/>
          </a:p>
          <a:p>
            <a:pPr lvl="1"/>
            <a:endParaRPr lang="en-AU" sz="2400" dirty="0"/>
          </a:p>
        </p:txBody>
      </p:sp>
      <p:sp>
        <p:nvSpPr>
          <p:cNvPr id="2" name="Slide Number Placeholder 1">
            <a:extLst>
              <a:ext uri="{FF2B5EF4-FFF2-40B4-BE49-F238E27FC236}">
                <a16:creationId xmlns:a16="http://schemas.microsoft.com/office/drawing/2014/main" id="{FFB4EBDE-0D8E-49DC-BC45-7876238F87E7}"/>
              </a:ext>
            </a:extLst>
          </p:cNvPr>
          <p:cNvSpPr>
            <a:spLocks noGrp="1"/>
          </p:cNvSpPr>
          <p:nvPr>
            <p:ph type="sldNum" sz="quarter" idx="12"/>
          </p:nvPr>
        </p:nvSpPr>
        <p:spPr/>
        <p:txBody>
          <a:bodyPr/>
          <a:lstStyle/>
          <a:p>
            <a:fld id="{4EC81F68-4976-451A-B2E9-79BCBD2F70CC}" type="slidenum">
              <a:rPr lang="en-AU" smtClean="0"/>
              <a:t>31</a:t>
            </a:fld>
            <a:endParaRPr lang="en-AU"/>
          </a:p>
        </p:txBody>
      </p:sp>
    </p:spTree>
    <p:extLst>
      <p:ext uri="{BB962C8B-B14F-4D97-AF65-F5344CB8AC3E}">
        <p14:creationId xmlns:p14="http://schemas.microsoft.com/office/powerpoint/2010/main" val="5449077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B3E52AE-6CF1-468D-84E8-B108FED7A402}"/>
              </a:ext>
            </a:extLst>
          </p:cNvPr>
          <p:cNvSpPr>
            <a:spLocks noGrp="1"/>
          </p:cNvSpPr>
          <p:nvPr>
            <p:ph type="title"/>
          </p:nvPr>
        </p:nvSpPr>
        <p:spPr/>
        <p:txBody>
          <a:bodyPr/>
          <a:lstStyle/>
          <a:p>
            <a:r>
              <a:rPr lang="en-AU" dirty="0"/>
              <a:t>Other changes</a:t>
            </a:r>
          </a:p>
        </p:txBody>
      </p:sp>
      <p:sp>
        <p:nvSpPr>
          <p:cNvPr id="5" name="Content Placeholder 4">
            <a:extLst>
              <a:ext uri="{FF2B5EF4-FFF2-40B4-BE49-F238E27FC236}">
                <a16:creationId xmlns:a16="http://schemas.microsoft.com/office/drawing/2014/main" id="{85B61344-E3F1-481A-94B5-91E0BDA00D3E}"/>
              </a:ext>
            </a:extLst>
          </p:cNvPr>
          <p:cNvSpPr>
            <a:spLocks noGrp="1"/>
          </p:cNvSpPr>
          <p:nvPr>
            <p:ph idx="1"/>
          </p:nvPr>
        </p:nvSpPr>
        <p:spPr/>
        <p:txBody>
          <a:bodyPr>
            <a:normAutofit/>
          </a:bodyPr>
          <a:lstStyle/>
          <a:p>
            <a:pPr marL="0" lvl="0" indent="0">
              <a:buNone/>
            </a:pPr>
            <a:r>
              <a:rPr lang="en-AU" sz="2400" dirty="0"/>
              <a:t>Other changes to include:</a:t>
            </a:r>
          </a:p>
          <a:p>
            <a:r>
              <a:rPr lang="en-AU" sz="2400" dirty="0"/>
              <a:t>Current content transfer to the new AEMO external procedure template</a:t>
            </a:r>
          </a:p>
          <a:p>
            <a:r>
              <a:rPr lang="en-AU" sz="2400" dirty="0"/>
              <a:t>Amend the policy to clearly reflect the NER and streamline to remove any unnecessary content</a:t>
            </a:r>
          </a:p>
          <a:p>
            <a:r>
              <a:rPr lang="en-AU" sz="2400" dirty="0"/>
              <a:t>Amend the chapter </a:t>
            </a:r>
            <a:r>
              <a:rPr lang="en-AU" sz="2400" i="1" dirty="0"/>
              <a:t>5.2 Principles</a:t>
            </a:r>
            <a:r>
              <a:rPr lang="en-AU" sz="2400" dirty="0"/>
              <a:t> to clearly note the NER requirement for the policy</a:t>
            </a:r>
          </a:p>
          <a:p>
            <a:r>
              <a:rPr lang="en-AU" sz="2400" dirty="0"/>
              <a:t>Delete NEM calendar as the figure provides old information and the source calendar link has been corrected and provided</a:t>
            </a:r>
          </a:p>
          <a:p>
            <a:pPr lvl="1"/>
            <a:endParaRPr lang="en-AU" sz="2400" dirty="0"/>
          </a:p>
        </p:txBody>
      </p:sp>
      <p:sp>
        <p:nvSpPr>
          <p:cNvPr id="2" name="Slide Number Placeholder 1">
            <a:extLst>
              <a:ext uri="{FF2B5EF4-FFF2-40B4-BE49-F238E27FC236}">
                <a16:creationId xmlns:a16="http://schemas.microsoft.com/office/drawing/2014/main" id="{14F93880-6083-4826-B7A0-9726551059F5}"/>
              </a:ext>
            </a:extLst>
          </p:cNvPr>
          <p:cNvSpPr>
            <a:spLocks noGrp="1"/>
          </p:cNvSpPr>
          <p:nvPr>
            <p:ph type="sldNum" sz="quarter" idx="12"/>
          </p:nvPr>
        </p:nvSpPr>
        <p:spPr/>
        <p:txBody>
          <a:bodyPr/>
          <a:lstStyle/>
          <a:p>
            <a:fld id="{4EC81F68-4976-451A-B2E9-79BCBD2F70CC}" type="slidenum">
              <a:rPr lang="en-AU" smtClean="0"/>
              <a:t>32</a:t>
            </a:fld>
            <a:endParaRPr lang="en-AU"/>
          </a:p>
        </p:txBody>
      </p:sp>
    </p:spTree>
    <p:extLst>
      <p:ext uri="{BB962C8B-B14F-4D97-AF65-F5344CB8AC3E}">
        <p14:creationId xmlns:p14="http://schemas.microsoft.com/office/powerpoint/2010/main" val="2569876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B3E52AE-6CF1-468D-84E8-B108FED7A402}"/>
              </a:ext>
            </a:extLst>
          </p:cNvPr>
          <p:cNvSpPr>
            <a:spLocks noGrp="1"/>
          </p:cNvSpPr>
          <p:nvPr>
            <p:ph type="title"/>
          </p:nvPr>
        </p:nvSpPr>
        <p:spPr/>
        <p:txBody>
          <a:bodyPr/>
          <a:lstStyle/>
          <a:p>
            <a:r>
              <a:rPr lang="en-AU" dirty="0"/>
              <a:t>Changes due to GS</a:t>
            </a:r>
          </a:p>
        </p:txBody>
      </p:sp>
      <p:sp>
        <p:nvSpPr>
          <p:cNvPr id="5" name="Content Placeholder 4">
            <a:extLst>
              <a:ext uri="{FF2B5EF4-FFF2-40B4-BE49-F238E27FC236}">
                <a16:creationId xmlns:a16="http://schemas.microsoft.com/office/drawing/2014/main" id="{85B61344-E3F1-481A-94B5-91E0BDA00D3E}"/>
              </a:ext>
            </a:extLst>
          </p:cNvPr>
          <p:cNvSpPr>
            <a:spLocks noGrp="1"/>
          </p:cNvSpPr>
          <p:nvPr>
            <p:ph idx="1"/>
          </p:nvPr>
        </p:nvSpPr>
        <p:spPr/>
        <p:txBody>
          <a:bodyPr>
            <a:normAutofit/>
          </a:bodyPr>
          <a:lstStyle/>
          <a:p>
            <a:r>
              <a:rPr lang="en-AU" sz="2400" dirty="0"/>
              <a:t>Insert a new chapter </a:t>
            </a:r>
            <a:r>
              <a:rPr lang="en-AU" sz="2400" i="1" dirty="0"/>
              <a:t>GS transition</a:t>
            </a:r>
            <a:r>
              <a:rPr lang="en-AU" sz="2400" dirty="0"/>
              <a:t> to clearly outline that any routine and special revised statements for billing weeks until 1 July 2021 will be based on ‘settlement by differencing’. Also, to clarify that any settlement statement amount change arising from ‘settlement by differencing’ to GS framework will not entitle market participants a dispute or a special revised statement</a:t>
            </a:r>
          </a:p>
          <a:p>
            <a:r>
              <a:rPr lang="en-AU" sz="2400" dirty="0"/>
              <a:t>Reviews of unaccounted for energy (UFE) volumes, as envisaged under the draft rule, may result in settlement revisions. As these would need to be handled in the same way as revisions resulting from other input changes, specific amendments to address UFE should not be necessary.</a:t>
            </a:r>
          </a:p>
          <a:p>
            <a:r>
              <a:rPr lang="en-AU" sz="2400" dirty="0"/>
              <a:t>AEMO will re-evaluate the guide after the final determination</a:t>
            </a:r>
          </a:p>
          <a:p>
            <a:pPr lvl="1"/>
            <a:endParaRPr lang="en-AU" sz="2400" dirty="0"/>
          </a:p>
        </p:txBody>
      </p:sp>
      <p:sp>
        <p:nvSpPr>
          <p:cNvPr id="2" name="Slide Number Placeholder 1">
            <a:extLst>
              <a:ext uri="{FF2B5EF4-FFF2-40B4-BE49-F238E27FC236}">
                <a16:creationId xmlns:a16="http://schemas.microsoft.com/office/drawing/2014/main" id="{B9B0AF1B-CDF6-460C-886F-7D3DD6A23AFB}"/>
              </a:ext>
            </a:extLst>
          </p:cNvPr>
          <p:cNvSpPr>
            <a:spLocks noGrp="1"/>
          </p:cNvSpPr>
          <p:nvPr>
            <p:ph type="sldNum" sz="quarter" idx="12"/>
          </p:nvPr>
        </p:nvSpPr>
        <p:spPr/>
        <p:txBody>
          <a:bodyPr/>
          <a:lstStyle/>
          <a:p>
            <a:fld id="{4EC81F68-4976-451A-B2E9-79BCBD2F70CC}" type="slidenum">
              <a:rPr lang="en-AU" smtClean="0"/>
              <a:t>33</a:t>
            </a:fld>
            <a:endParaRPr lang="en-AU"/>
          </a:p>
        </p:txBody>
      </p:sp>
    </p:spTree>
    <p:extLst>
      <p:ext uri="{BB962C8B-B14F-4D97-AF65-F5344CB8AC3E}">
        <p14:creationId xmlns:p14="http://schemas.microsoft.com/office/powerpoint/2010/main" val="22940246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363BA-2769-4AB7-BB5B-CD62F1666A90}"/>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Proposed consultation approach</a:t>
            </a:r>
          </a:p>
        </p:txBody>
      </p:sp>
      <p:graphicFrame>
        <p:nvGraphicFramePr>
          <p:cNvPr id="4" name="Content Placeholder 3">
            <a:extLst>
              <a:ext uri="{FF2B5EF4-FFF2-40B4-BE49-F238E27FC236}">
                <a16:creationId xmlns:a16="http://schemas.microsoft.com/office/drawing/2014/main" id="{CB6664CD-4ECF-4880-8ABF-D70B2CFD9D44}"/>
              </a:ext>
            </a:extLst>
          </p:cNvPr>
          <p:cNvGraphicFramePr>
            <a:graphicFrameLocks noGrp="1"/>
          </p:cNvGraphicFramePr>
          <p:nvPr>
            <p:ph idx="1"/>
            <p:extLst/>
          </p:nvPr>
        </p:nvGraphicFramePr>
        <p:xfrm>
          <a:off x="-1" y="1745689"/>
          <a:ext cx="10691813" cy="5590330"/>
        </p:xfrm>
        <a:graphic>
          <a:graphicData uri="http://schemas.openxmlformats.org/drawingml/2006/table">
            <a:tbl>
              <a:tblPr firstRow="1" bandRow="1">
                <a:tableStyleId>{5C22544A-7EE6-4342-B048-85BDC9FD1C3A}</a:tableStyleId>
              </a:tblPr>
              <a:tblGrid>
                <a:gridCol w="4425729">
                  <a:extLst>
                    <a:ext uri="{9D8B030D-6E8A-4147-A177-3AD203B41FA5}">
                      <a16:colId xmlns:a16="http://schemas.microsoft.com/office/drawing/2014/main" val="1883079955"/>
                    </a:ext>
                  </a:extLst>
                </a:gridCol>
                <a:gridCol w="3593131">
                  <a:extLst>
                    <a:ext uri="{9D8B030D-6E8A-4147-A177-3AD203B41FA5}">
                      <a16:colId xmlns:a16="http://schemas.microsoft.com/office/drawing/2014/main" val="1460171516"/>
                    </a:ext>
                  </a:extLst>
                </a:gridCol>
                <a:gridCol w="2672953">
                  <a:extLst>
                    <a:ext uri="{9D8B030D-6E8A-4147-A177-3AD203B41FA5}">
                      <a16:colId xmlns:a16="http://schemas.microsoft.com/office/drawing/2014/main" val="620120879"/>
                    </a:ext>
                  </a:extLst>
                </a:gridCol>
              </a:tblGrid>
              <a:tr h="351624">
                <a:tc>
                  <a:txBody>
                    <a:bodyPr/>
                    <a:lstStyle/>
                    <a:p>
                      <a:r>
                        <a:rPr lang="en-AU" sz="2000" dirty="0">
                          <a:latin typeface="+mn-lt"/>
                        </a:rPr>
                        <a:t>NEM Settlements Revisions Policy</a:t>
                      </a:r>
                      <a:r>
                        <a:rPr lang="en-AU" sz="2000" dirty="0">
                          <a:latin typeface="+mn-lt"/>
                          <a:cs typeface="Arial" panose="020B0604020202020204" pitchFamily="34" charset="0"/>
                        </a:rPr>
                        <a:t> </a:t>
                      </a:r>
                    </a:p>
                  </a:txBody>
                  <a:tcPr/>
                </a:tc>
                <a:tc>
                  <a:txBody>
                    <a:bodyPr/>
                    <a:lstStyle/>
                    <a:p>
                      <a:r>
                        <a:rPr lang="en-AU" sz="2000" dirty="0">
                          <a:latin typeface="+mn-lt"/>
                          <a:cs typeface="Arial" panose="020B0604020202020204" pitchFamily="34" charset="0"/>
                        </a:rPr>
                        <a:t>Comments</a:t>
                      </a:r>
                    </a:p>
                  </a:txBody>
                  <a:tcPr/>
                </a:tc>
                <a:tc>
                  <a:txBody>
                    <a:bodyPr/>
                    <a:lstStyle/>
                    <a:p>
                      <a:r>
                        <a:rPr lang="en-AU" sz="2000" dirty="0">
                          <a:latin typeface="+mn-lt"/>
                          <a:cs typeface="Arial" panose="020B0604020202020204" pitchFamily="34" charset="0"/>
                        </a:rPr>
                        <a:t>Indicative date</a:t>
                      </a:r>
                    </a:p>
                  </a:txBody>
                  <a:tcPr/>
                </a:tc>
                <a:extLst>
                  <a:ext uri="{0D108BD9-81ED-4DB2-BD59-A6C34878D82A}">
                    <a16:rowId xmlns:a16="http://schemas.microsoft.com/office/drawing/2014/main" val="2987335477"/>
                  </a:ext>
                </a:extLst>
              </a:tr>
              <a:tr h="892584">
                <a:tc>
                  <a:txBody>
                    <a:bodyPr/>
                    <a:lstStyle/>
                    <a:p>
                      <a:r>
                        <a:rPr lang="en-AU" sz="2000" dirty="0">
                          <a:latin typeface="+mn-lt"/>
                          <a:cs typeface="Arial" panose="020B0604020202020204" pitchFamily="34" charset="0"/>
                        </a:rPr>
                        <a:t>Focus group meets if required</a:t>
                      </a:r>
                    </a:p>
                  </a:txBody>
                  <a:tcPr/>
                </a:tc>
                <a:tc>
                  <a:txBody>
                    <a:bodyPr/>
                    <a:lstStyle/>
                    <a:p>
                      <a:r>
                        <a:rPr lang="en-AU" sz="2000" dirty="0">
                          <a:latin typeface="+mn-lt"/>
                          <a:cs typeface="Arial" panose="020B0604020202020204" pitchFamily="34" charset="0"/>
                        </a:rPr>
                        <a:t>Please email your organisation’s view to 5MS inbox by COB 19 October 2018</a:t>
                      </a:r>
                    </a:p>
                  </a:txBody>
                  <a:tcPr/>
                </a:tc>
                <a:tc>
                  <a:txBody>
                    <a:bodyPr/>
                    <a:lstStyle/>
                    <a:p>
                      <a:r>
                        <a:rPr lang="en-AU" sz="2000" dirty="0">
                          <a:latin typeface="+mn-lt"/>
                          <a:cs typeface="Arial" panose="020B0604020202020204" pitchFamily="34" charset="0"/>
                        </a:rPr>
                        <a:t>First half of November 2018 if required</a:t>
                      </a:r>
                    </a:p>
                  </a:txBody>
                  <a:tcPr/>
                </a:tc>
                <a:extLst>
                  <a:ext uri="{0D108BD9-81ED-4DB2-BD59-A6C34878D82A}">
                    <a16:rowId xmlns:a16="http://schemas.microsoft.com/office/drawing/2014/main" val="4164006050"/>
                  </a:ext>
                </a:extLst>
              </a:tr>
              <a:tr h="721619">
                <a:tc>
                  <a:txBody>
                    <a:bodyPr/>
                    <a:lstStyle/>
                    <a:p>
                      <a:r>
                        <a:rPr lang="en-AU" sz="2000" dirty="0">
                          <a:latin typeface="+mn-lt"/>
                          <a:cs typeface="Arial" panose="020B0604020202020204" pitchFamily="34" charset="0"/>
                        </a:rPr>
                        <a:t>AEMO publish first stage notice, draft policy and draft consultation paper</a:t>
                      </a:r>
                    </a:p>
                  </a:txBody>
                  <a:tcPr/>
                </a:tc>
                <a:tc>
                  <a:txBody>
                    <a:bodyPr/>
                    <a:lstStyle/>
                    <a:p>
                      <a:endParaRPr lang="en-AU" sz="2000" dirty="0">
                        <a:latin typeface="+mn-lt"/>
                        <a:cs typeface="Arial" panose="020B0604020202020204" pitchFamily="34" charset="0"/>
                      </a:endParaRPr>
                    </a:p>
                  </a:txBody>
                  <a:tcPr/>
                </a:tc>
                <a:tc>
                  <a:txBody>
                    <a:bodyPr/>
                    <a:lstStyle/>
                    <a:p>
                      <a:r>
                        <a:rPr lang="en-AU" sz="2000" dirty="0">
                          <a:latin typeface="+mn-lt"/>
                          <a:cs typeface="Arial" panose="020B0604020202020204" pitchFamily="34" charset="0"/>
                        </a:rPr>
                        <a:t>Friday, 7 December 2018</a:t>
                      </a:r>
                    </a:p>
                  </a:txBody>
                  <a:tcPr/>
                </a:tc>
                <a:extLst>
                  <a:ext uri="{0D108BD9-81ED-4DB2-BD59-A6C34878D82A}">
                    <a16:rowId xmlns:a16="http://schemas.microsoft.com/office/drawing/2014/main" val="1702713882"/>
                  </a:ext>
                </a:extLst>
              </a:tr>
              <a:tr h="622104">
                <a:tc>
                  <a:txBody>
                    <a:bodyPr/>
                    <a:lstStyle/>
                    <a:p>
                      <a:r>
                        <a:rPr lang="en-AU" sz="2000" dirty="0">
                          <a:latin typeface="+mn-lt"/>
                          <a:cs typeface="Arial" panose="020B0604020202020204" pitchFamily="34" charset="0"/>
                        </a:rPr>
                        <a:t>PWG first stage notice submissions due </a:t>
                      </a:r>
                    </a:p>
                  </a:txBody>
                  <a:tcPr/>
                </a:tc>
                <a:tc>
                  <a:txBody>
                    <a:bodyPr/>
                    <a:lstStyle/>
                    <a:p>
                      <a:r>
                        <a:rPr lang="en-AU" sz="2000" dirty="0">
                          <a:latin typeface="+mn-lt"/>
                          <a:cs typeface="Arial" panose="020B0604020202020204" pitchFamily="34" charset="0"/>
                        </a:rPr>
                        <a:t>Extended initial submission to compensate holiday period</a:t>
                      </a:r>
                    </a:p>
                  </a:txBody>
                  <a:tcPr/>
                </a:tc>
                <a:tc>
                  <a:txBody>
                    <a:bodyPr/>
                    <a:lstStyle/>
                    <a:p>
                      <a:r>
                        <a:rPr lang="en-AU" sz="2000" dirty="0">
                          <a:latin typeface="+mn-lt"/>
                          <a:cs typeface="Arial" panose="020B0604020202020204" pitchFamily="34" charset="0"/>
                        </a:rPr>
                        <a:t>Friday, 15 February 2019</a:t>
                      </a:r>
                    </a:p>
                  </a:txBody>
                  <a:tcPr/>
                </a:tc>
                <a:extLst>
                  <a:ext uri="{0D108BD9-81ED-4DB2-BD59-A6C34878D82A}">
                    <a16:rowId xmlns:a16="http://schemas.microsoft.com/office/drawing/2014/main" val="2293368971"/>
                  </a:ext>
                </a:extLst>
              </a:tr>
              <a:tr h="1058711">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2000" dirty="0">
                          <a:latin typeface="+mn-lt"/>
                          <a:cs typeface="Arial" panose="020B0604020202020204" pitchFamily="34" charset="0"/>
                        </a:rPr>
                        <a:t>AEMO publish second stage notice, updated draft policy, draft report and non-confidential submissions</a:t>
                      </a:r>
                    </a:p>
                  </a:txBody>
                  <a:tcPr/>
                </a:tc>
                <a:tc>
                  <a:txBody>
                    <a:bodyPr/>
                    <a:lstStyle/>
                    <a:p>
                      <a:endParaRPr lang="en-AU" sz="2000" dirty="0">
                        <a:latin typeface="+mn-lt"/>
                        <a:cs typeface="Arial" panose="020B0604020202020204" pitchFamily="34" charset="0"/>
                      </a:endParaRP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2000" dirty="0">
                          <a:latin typeface="+mn-lt"/>
                          <a:cs typeface="Arial" panose="020B0604020202020204" pitchFamily="34" charset="0"/>
                        </a:rPr>
                        <a:t>Friday, 15 March 2019</a:t>
                      </a:r>
                    </a:p>
                  </a:txBody>
                  <a:tcPr/>
                </a:tc>
                <a:extLst>
                  <a:ext uri="{0D108BD9-81ED-4DB2-BD59-A6C34878D82A}">
                    <a16:rowId xmlns:a16="http://schemas.microsoft.com/office/drawing/2014/main" val="917565458"/>
                  </a:ext>
                </a:extLst>
              </a:tr>
              <a:tr h="622104">
                <a:tc>
                  <a:txBody>
                    <a:bodyPr/>
                    <a:lstStyle/>
                    <a:p>
                      <a:r>
                        <a:rPr lang="en-AU" sz="2000" dirty="0">
                          <a:latin typeface="+mn-lt"/>
                          <a:cs typeface="Arial" panose="020B0604020202020204" pitchFamily="34" charset="0"/>
                        </a:rPr>
                        <a:t>PWG second stage notice submissions due</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endParaRPr lang="en-AU" sz="2000" dirty="0">
                        <a:latin typeface="+mn-lt"/>
                        <a:cs typeface="Arial" panose="020B0604020202020204" pitchFamily="34" charset="0"/>
                      </a:endParaRP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2000" dirty="0">
                          <a:latin typeface="+mn-lt"/>
                          <a:cs typeface="Arial" panose="020B0604020202020204" pitchFamily="34" charset="0"/>
                        </a:rPr>
                        <a:t>Thursday, 28 March 2019</a:t>
                      </a:r>
                    </a:p>
                  </a:txBody>
                  <a:tcPr/>
                </a:tc>
                <a:extLst>
                  <a:ext uri="{0D108BD9-81ED-4DB2-BD59-A6C34878D82A}">
                    <a16:rowId xmlns:a16="http://schemas.microsoft.com/office/drawing/2014/main" val="2861611502"/>
                  </a:ext>
                </a:extLst>
              </a:tr>
              <a:tr h="892584">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2000" dirty="0">
                          <a:latin typeface="+mn-lt"/>
                          <a:cs typeface="Arial" panose="020B0604020202020204" pitchFamily="34" charset="0"/>
                        </a:rPr>
                        <a:t>AEMO publish final stage notice, final policy, final report and non-confidential submissions</a:t>
                      </a:r>
                    </a:p>
                  </a:txBody>
                  <a:tcPr/>
                </a:tc>
                <a:tc>
                  <a:txBody>
                    <a:bodyPr/>
                    <a:lstStyle/>
                    <a:p>
                      <a:endParaRPr lang="en-AU" sz="2000" dirty="0">
                        <a:latin typeface="+mn-lt"/>
                        <a:cs typeface="Arial" panose="020B0604020202020204" pitchFamily="34" charset="0"/>
                      </a:endParaRPr>
                    </a:p>
                  </a:txBody>
                  <a:tcPr/>
                </a:tc>
                <a:tc>
                  <a:txBody>
                    <a:bodyPr/>
                    <a:lstStyle/>
                    <a:p>
                      <a:r>
                        <a:rPr lang="en-AU" sz="2000" dirty="0">
                          <a:latin typeface="+mn-lt"/>
                          <a:cs typeface="Arial" panose="020B0604020202020204" pitchFamily="34" charset="0"/>
                        </a:rPr>
                        <a:t>Monday, 13 May 2019</a:t>
                      </a:r>
                    </a:p>
                  </a:txBody>
                  <a:tcPr/>
                </a:tc>
                <a:extLst>
                  <a:ext uri="{0D108BD9-81ED-4DB2-BD59-A6C34878D82A}">
                    <a16:rowId xmlns:a16="http://schemas.microsoft.com/office/drawing/2014/main" val="110436132"/>
                  </a:ext>
                </a:extLst>
              </a:tr>
            </a:tbl>
          </a:graphicData>
        </a:graphic>
      </p:graphicFrame>
      <p:sp>
        <p:nvSpPr>
          <p:cNvPr id="5" name="Slide Number Placeholder 5">
            <a:extLst>
              <a:ext uri="{FF2B5EF4-FFF2-40B4-BE49-F238E27FC236}">
                <a16:creationId xmlns:a16="http://schemas.microsoft.com/office/drawing/2014/main" id="{84E64391-081A-49E9-B498-D1D14E105ABA}"/>
              </a:ext>
            </a:extLst>
          </p:cNvPr>
          <p:cNvSpPr>
            <a:spLocks noGrp="1"/>
          </p:cNvSpPr>
          <p:nvPr>
            <p:ph type="sldNum" sz="quarter" idx="12"/>
          </p:nvPr>
        </p:nvSpPr>
        <p:spPr>
          <a:xfrm>
            <a:off x="9956751" y="7162147"/>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6753112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B3E52AE-6CF1-468D-84E8-B108FED7A402}"/>
              </a:ext>
            </a:extLst>
          </p:cNvPr>
          <p:cNvSpPr>
            <a:spLocks noGrp="1"/>
          </p:cNvSpPr>
          <p:nvPr>
            <p:ph type="title"/>
          </p:nvPr>
        </p:nvSpPr>
        <p:spPr/>
        <p:txBody>
          <a:bodyPr/>
          <a:lstStyle/>
          <a:p>
            <a:r>
              <a:rPr lang="en-AU" dirty="0"/>
              <a:t>What’s next</a:t>
            </a:r>
          </a:p>
        </p:txBody>
      </p:sp>
      <p:sp>
        <p:nvSpPr>
          <p:cNvPr id="5" name="Content Placeholder 4">
            <a:extLst>
              <a:ext uri="{FF2B5EF4-FFF2-40B4-BE49-F238E27FC236}">
                <a16:creationId xmlns:a16="http://schemas.microsoft.com/office/drawing/2014/main" id="{85B61344-E3F1-481A-94B5-91E0BDA00D3E}"/>
              </a:ext>
            </a:extLst>
          </p:cNvPr>
          <p:cNvSpPr>
            <a:spLocks noGrp="1"/>
          </p:cNvSpPr>
          <p:nvPr>
            <p:ph idx="1"/>
          </p:nvPr>
        </p:nvSpPr>
        <p:spPr/>
        <p:txBody>
          <a:bodyPr>
            <a:normAutofit/>
          </a:bodyPr>
          <a:lstStyle/>
          <a:p>
            <a:r>
              <a:rPr lang="en-AU" sz="2400" dirty="0"/>
              <a:t>Please consult your organisations’ Managers and SMEs in following functional areas:</a:t>
            </a:r>
          </a:p>
          <a:p>
            <a:pPr lvl="1"/>
            <a:r>
              <a:rPr lang="en-AU" sz="2400" dirty="0"/>
              <a:t>Settlements</a:t>
            </a:r>
          </a:p>
          <a:p>
            <a:pPr lvl="1"/>
            <a:r>
              <a:rPr lang="en-AU" sz="2400" dirty="0"/>
              <a:t>Metering process</a:t>
            </a:r>
          </a:p>
          <a:p>
            <a:pPr lvl="1"/>
            <a:r>
              <a:rPr lang="en-AU" sz="2400" dirty="0"/>
              <a:t>Metering data provider</a:t>
            </a:r>
          </a:p>
          <a:p>
            <a:pPr lvl="1"/>
            <a:r>
              <a:rPr lang="en-AU" sz="2400" dirty="0" err="1"/>
              <a:t>Prudentials</a:t>
            </a:r>
            <a:r>
              <a:rPr lang="en-AU" sz="2400" dirty="0"/>
              <a:t> and financial management</a:t>
            </a:r>
          </a:p>
          <a:p>
            <a:pPr lvl="1"/>
            <a:endParaRPr lang="en-AU" sz="2400" dirty="0"/>
          </a:p>
        </p:txBody>
      </p:sp>
      <p:sp>
        <p:nvSpPr>
          <p:cNvPr id="2" name="Slide Number Placeholder 1">
            <a:extLst>
              <a:ext uri="{FF2B5EF4-FFF2-40B4-BE49-F238E27FC236}">
                <a16:creationId xmlns:a16="http://schemas.microsoft.com/office/drawing/2014/main" id="{5D107512-E7BC-45A6-9CB8-5E1AED2ABD90}"/>
              </a:ext>
            </a:extLst>
          </p:cNvPr>
          <p:cNvSpPr>
            <a:spLocks noGrp="1"/>
          </p:cNvSpPr>
          <p:nvPr>
            <p:ph type="sldNum" sz="quarter" idx="12"/>
          </p:nvPr>
        </p:nvSpPr>
        <p:spPr/>
        <p:txBody>
          <a:bodyPr/>
          <a:lstStyle/>
          <a:p>
            <a:fld id="{4EC81F68-4976-451A-B2E9-79BCBD2F70CC}" type="slidenum">
              <a:rPr lang="en-AU" smtClean="0"/>
              <a:t>35</a:t>
            </a:fld>
            <a:endParaRPr lang="en-AU"/>
          </a:p>
        </p:txBody>
      </p:sp>
    </p:spTree>
    <p:extLst>
      <p:ext uri="{BB962C8B-B14F-4D97-AF65-F5344CB8AC3E}">
        <p14:creationId xmlns:p14="http://schemas.microsoft.com/office/powerpoint/2010/main" val="9398629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0F861-8AB3-48D6-9A28-A71A1DF3E687}"/>
              </a:ext>
            </a:extLst>
          </p:cNvPr>
          <p:cNvSpPr>
            <a:spLocks noGrp="1"/>
          </p:cNvSpPr>
          <p:nvPr>
            <p:ph type="title"/>
          </p:nvPr>
        </p:nvSpPr>
        <p:spPr>
          <a:xfrm>
            <a:off x="206547" y="150494"/>
            <a:ext cx="10255424" cy="1310695"/>
          </a:xfrm>
        </p:spPr>
        <p:txBody>
          <a:bodyPr>
            <a:normAutofit/>
          </a:bodyPr>
          <a:lstStyle/>
          <a:p>
            <a:r>
              <a:rPr lang="en-AU" dirty="0">
                <a:latin typeface="Arial" panose="020B0604020202020204" pitchFamily="34" charset="0"/>
                <a:cs typeface="Arial" panose="020B0604020202020204" pitchFamily="34" charset="0"/>
              </a:rPr>
              <a:t>Summary of proposed consultation approach – Settlements </a:t>
            </a:r>
            <a:r>
              <a:rPr lang="en-AU" dirty="0" err="1">
                <a:latin typeface="Arial" panose="020B0604020202020204" pitchFamily="34" charset="0"/>
                <a:cs typeface="Arial" panose="020B0604020202020204" pitchFamily="34" charset="0"/>
              </a:rPr>
              <a:t>Misc</a:t>
            </a:r>
            <a:r>
              <a:rPr lang="en-AU" dirty="0">
                <a:latin typeface="Arial" panose="020B0604020202020204" pitchFamily="34" charset="0"/>
                <a:cs typeface="Arial" panose="020B0604020202020204" pitchFamily="34" charset="0"/>
              </a:rPr>
              <a:t> procedures</a:t>
            </a:r>
            <a:endParaRPr lang="en-AU" dirty="0"/>
          </a:p>
        </p:txBody>
      </p:sp>
      <p:sp>
        <p:nvSpPr>
          <p:cNvPr id="3" name="Content Placeholder 2">
            <a:extLst>
              <a:ext uri="{FF2B5EF4-FFF2-40B4-BE49-F238E27FC236}">
                <a16:creationId xmlns:a16="http://schemas.microsoft.com/office/drawing/2014/main" id="{696E6F2B-40C0-47B1-97DB-FD39856B9FAF}"/>
              </a:ext>
            </a:extLst>
          </p:cNvPr>
          <p:cNvSpPr>
            <a:spLocks noGrp="1"/>
          </p:cNvSpPr>
          <p:nvPr>
            <p:ph idx="1"/>
          </p:nvPr>
        </p:nvSpPr>
        <p:spPr/>
        <p:txBody>
          <a:bodyPr/>
          <a:lstStyle/>
          <a:p>
            <a:endParaRPr lang="en-AU" dirty="0"/>
          </a:p>
        </p:txBody>
      </p:sp>
      <p:graphicFrame>
        <p:nvGraphicFramePr>
          <p:cNvPr id="4" name="Content Placeholder 3">
            <a:extLst>
              <a:ext uri="{FF2B5EF4-FFF2-40B4-BE49-F238E27FC236}">
                <a16:creationId xmlns:a16="http://schemas.microsoft.com/office/drawing/2014/main" id="{24FE39C2-8C6A-4505-862E-2D18F6547254}"/>
              </a:ext>
            </a:extLst>
          </p:cNvPr>
          <p:cNvGraphicFramePr>
            <a:graphicFrameLocks/>
          </p:cNvGraphicFramePr>
          <p:nvPr>
            <p:extLst>
              <p:ext uri="{D42A27DB-BD31-4B8C-83A1-F6EECF244321}">
                <p14:modId xmlns:p14="http://schemas.microsoft.com/office/powerpoint/2010/main" val="1401539455"/>
              </p:ext>
            </p:extLst>
          </p:nvPr>
        </p:nvGraphicFramePr>
        <p:xfrm>
          <a:off x="-1" y="1745689"/>
          <a:ext cx="10691813" cy="4942133"/>
        </p:xfrm>
        <a:graphic>
          <a:graphicData uri="http://schemas.openxmlformats.org/drawingml/2006/table">
            <a:tbl>
              <a:tblPr firstRow="1" bandRow="1">
                <a:tableStyleId>{5C22544A-7EE6-4342-B048-85BDC9FD1C3A}</a:tableStyleId>
              </a:tblPr>
              <a:tblGrid>
                <a:gridCol w="3402420">
                  <a:extLst>
                    <a:ext uri="{9D8B030D-6E8A-4147-A177-3AD203B41FA5}">
                      <a16:colId xmlns:a16="http://schemas.microsoft.com/office/drawing/2014/main" val="1883079955"/>
                    </a:ext>
                  </a:extLst>
                </a:gridCol>
                <a:gridCol w="3891516">
                  <a:extLst>
                    <a:ext uri="{9D8B030D-6E8A-4147-A177-3AD203B41FA5}">
                      <a16:colId xmlns:a16="http://schemas.microsoft.com/office/drawing/2014/main" val="1460171516"/>
                    </a:ext>
                  </a:extLst>
                </a:gridCol>
                <a:gridCol w="3397877">
                  <a:extLst>
                    <a:ext uri="{9D8B030D-6E8A-4147-A177-3AD203B41FA5}">
                      <a16:colId xmlns:a16="http://schemas.microsoft.com/office/drawing/2014/main" val="620120879"/>
                    </a:ext>
                  </a:extLst>
                </a:gridCol>
              </a:tblGrid>
              <a:tr h="351624">
                <a:tc>
                  <a:txBody>
                    <a:bodyPr/>
                    <a:lstStyle/>
                    <a:p>
                      <a:r>
                        <a:rPr lang="en-AU" sz="2000" dirty="0">
                          <a:latin typeface="+mn-lt"/>
                          <a:cs typeface="Arial" panose="020B0604020202020204" pitchFamily="34" charset="0"/>
                        </a:rPr>
                        <a:t>Document</a:t>
                      </a:r>
                    </a:p>
                  </a:txBody>
                  <a:tcPr/>
                </a:tc>
                <a:tc>
                  <a:txBody>
                    <a:bodyPr/>
                    <a:lstStyle/>
                    <a:p>
                      <a:r>
                        <a:rPr lang="en-AU" sz="2000" dirty="0">
                          <a:latin typeface="+mn-lt"/>
                          <a:cs typeface="Arial" panose="020B0604020202020204" pitchFamily="34" charset="0"/>
                        </a:rPr>
                        <a:t>Draft guide indicative date</a:t>
                      </a:r>
                    </a:p>
                  </a:txBody>
                  <a:tcPr/>
                </a:tc>
                <a:tc>
                  <a:txBody>
                    <a:bodyPr/>
                    <a:lstStyle/>
                    <a:p>
                      <a:r>
                        <a:rPr lang="en-AU" sz="2000" dirty="0">
                          <a:latin typeface="+mn-lt"/>
                          <a:cs typeface="Arial" panose="020B0604020202020204" pitchFamily="34" charset="0"/>
                        </a:rPr>
                        <a:t>Final guide indicative date</a:t>
                      </a:r>
                    </a:p>
                  </a:txBody>
                  <a:tcPr/>
                </a:tc>
                <a:extLst>
                  <a:ext uri="{0D108BD9-81ED-4DB2-BD59-A6C34878D82A}">
                    <a16:rowId xmlns:a16="http://schemas.microsoft.com/office/drawing/2014/main" val="2987335477"/>
                  </a:ext>
                </a:extLst>
              </a:tr>
              <a:tr h="892584">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2000" dirty="0"/>
                        <a:t>Settlement Guide to Ancillary Services Payment and Recovery</a:t>
                      </a:r>
                      <a:endParaRPr lang="en-AU" sz="2000" dirty="0">
                        <a:latin typeface="+mn-lt"/>
                        <a:cs typeface="Arial" panose="020B0604020202020204" pitchFamily="34" charset="0"/>
                      </a:endParaRPr>
                    </a:p>
                  </a:txBody>
                  <a:tcPr/>
                </a:tc>
                <a:tc>
                  <a:txBody>
                    <a:bodyPr/>
                    <a:lstStyle/>
                    <a:p>
                      <a:pPr marL="0" indent="0">
                        <a:buFont typeface="Arial" panose="020B0604020202020204" pitchFamily="34" charset="0"/>
                        <a:buNone/>
                      </a:pPr>
                      <a:r>
                        <a:rPr lang="en-AU" sz="2000" dirty="0"/>
                        <a:t>March 2019</a:t>
                      </a:r>
                      <a:endParaRPr lang="en-AU" sz="2000" dirty="0">
                        <a:latin typeface="+mn-lt"/>
                        <a:cs typeface="Arial" panose="020B0604020202020204" pitchFamily="34" charset="0"/>
                      </a:endParaRPr>
                    </a:p>
                  </a:txBody>
                  <a:tcPr/>
                </a:tc>
                <a:tc>
                  <a:txBody>
                    <a:bodyPr/>
                    <a:lstStyle/>
                    <a:p>
                      <a:pPr marL="0" marR="0" lvl="0" indent="0" algn="l" defTabSz="801929"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2000" dirty="0"/>
                        <a:t>June 2019</a:t>
                      </a:r>
                    </a:p>
                    <a:p>
                      <a:pPr marL="0" indent="0">
                        <a:buFont typeface="Arial" panose="020B0604020202020204" pitchFamily="34" charset="0"/>
                        <a:buNone/>
                      </a:pPr>
                      <a:endParaRPr lang="en-AU" sz="2000" dirty="0"/>
                    </a:p>
                  </a:txBody>
                  <a:tcPr/>
                </a:tc>
                <a:extLst>
                  <a:ext uri="{0D108BD9-81ED-4DB2-BD59-A6C34878D82A}">
                    <a16:rowId xmlns:a16="http://schemas.microsoft.com/office/drawing/2014/main" val="2375714866"/>
                  </a:ext>
                </a:extLst>
              </a:tr>
              <a:tr h="715314">
                <a:tc>
                  <a:txBody>
                    <a:bodyPr/>
                    <a:lstStyle/>
                    <a:p>
                      <a:pPr marL="0" indent="0">
                        <a:buNone/>
                      </a:pPr>
                      <a:r>
                        <a:rPr lang="en-AU" sz="2000" dirty="0"/>
                        <a:t>Application of GST to NEM Transactions</a:t>
                      </a:r>
                      <a:endParaRPr lang="en-AU" sz="2000" dirty="0">
                        <a:latin typeface="+mn-lt"/>
                        <a:cs typeface="Arial" panose="020B0604020202020204" pitchFamily="34" charset="0"/>
                      </a:endParaRPr>
                    </a:p>
                  </a:txBody>
                  <a:tcPr/>
                </a:tc>
                <a:tc rowSpan="4">
                  <a:txBody>
                    <a:bodyPr/>
                    <a:lstStyle/>
                    <a:p>
                      <a:pPr marL="0" indent="0">
                        <a:buFont typeface="Arial" panose="020B0604020202020204" pitchFamily="34" charset="0"/>
                        <a:buNone/>
                      </a:pPr>
                      <a:r>
                        <a:rPr lang="en-AU" sz="2000" dirty="0"/>
                        <a:t>November 2018</a:t>
                      </a:r>
                    </a:p>
                  </a:txBody>
                  <a:tcPr/>
                </a:tc>
                <a:tc rowSpan="4">
                  <a:txBody>
                    <a:bodyPr/>
                    <a:lstStyle/>
                    <a:p>
                      <a:pPr marL="0" indent="0">
                        <a:buFont typeface="Arial" panose="020B0604020202020204" pitchFamily="34" charset="0"/>
                        <a:buNone/>
                      </a:pPr>
                      <a:r>
                        <a:rPr lang="en-AU" sz="2000" dirty="0"/>
                        <a:t>December 2018</a:t>
                      </a:r>
                    </a:p>
                  </a:txBody>
                  <a:tcPr/>
                </a:tc>
                <a:extLst>
                  <a:ext uri="{0D108BD9-81ED-4DB2-BD59-A6C34878D82A}">
                    <a16:rowId xmlns:a16="http://schemas.microsoft.com/office/drawing/2014/main" val="4164006050"/>
                  </a:ext>
                </a:extLst>
              </a:tr>
              <a:tr h="721619">
                <a:tc>
                  <a:txBody>
                    <a:bodyPr/>
                    <a:lstStyle/>
                    <a:p>
                      <a:pPr marL="0" indent="0">
                        <a:buNone/>
                      </a:pPr>
                      <a:r>
                        <a:rPr lang="en-AU" sz="2000" dirty="0"/>
                        <a:t>GST Information Note for Applicants</a:t>
                      </a:r>
                      <a:endParaRPr lang="en-AU" sz="2000" dirty="0">
                        <a:latin typeface="+mn-lt"/>
                        <a:cs typeface="Arial" panose="020B0604020202020204" pitchFamily="34" charset="0"/>
                      </a:endParaRPr>
                    </a:p>
                  </a:txBody>
                  <a:tcPr/>
                </a:tc>
                <a:tc vMerge="1">
                  <a:txBody>
                    <a:bodyPr/>
                    <a:lstStyle/>
                    <a:p>
                      <a:endParaRPr lang="en-AU" sz="2000" dirty="0">
                        <a:latin typeface="+mn-lt"/>
                        <a:cs typeface="Arial" panose="020B0604020202020204" pitchFamily="34" charset="0"/>
                      </a:endParaRPr>
                    </a:p>
                  </a:txBody>
                  <a:tcPr/>
                </a:tc>
                <a:tc vMerge="1">
                  <a:txBody>
                    <a:bodyPr/>
                    <a:lstStyle/>
                    <a:p>
                      <a:endParaRPr lang="en-AU" sz="2000" dirty="0">
                        <a:latin typeface="+mn-lt"/>
                        <a:cs typeface="Arial" panose="020B0604020202020204" pitchFamily="34" charset="0"/>
                      </a:endParaRPr>
                    </a:p>
                  </a:txBody>
                  <a:tcPr/>
                </a:tc>
                <a:extLst>
                  <a:ext uri="{0D108BD9-81ED-4DB2-BD59-A6C34878D82A}">
                    <a16:rowId xmlns:a16="http://schemas.microsoft.com/office/drawing/2014/main" val="1702713882"/>
                  </a:ext>
                </a:extLst>
              </a:tr>
              <a:tr h="622104">
                <a:tc>
                  <a:txBody>
                    <a:bodyPr/>
                    <a:lstStyle/>
                    <a:p>
                      <a:pPr marL="0" indent="0">
                        <a:buNone/>
                      </a:pPr>
                      <a:r>
                        <a:rPr lang="en-AU" sz="2000" dirty="0"/>
                        <a:t>NEM Direction Compensation Recovery</a:t>
                      </a:r>
                      <a:endParaRPr lang="en-AU" sz="2000" dirty="0">
                        <a:latin typeface="+mn-lt"/>
                        <a:cs typeface="Arial" panose="020B0604020202020204" pitchFamily="34" charset="0"/>
                      </a:endParaRPr>
                    </a:p>
                  </a:txBody>
                  <a:tcPr/>
                </a:tc>
                <a:tc vMerge="1">
                  <a:txBody>
                    <a:bodyPr/>
                    <a:lstStyle/>
                    <a:p>
                      <a:endParaRPr lang="en-AU" sz="2000" dirty="0">
                        <a:latin typeface="+mn-lt"/>
                        <a:cs typeface="Arial" panose="020B0604020202020204" pitchFamily="34" charset="0"/>
                      </a:endParaRPr>
                    </a:p>
                  </a:txBody>
                  <a:tcPr/>
                </a:tc>
                <a:tc vMerge="1">
                  <a:txBody>
                    <a:bodyPr/>
                    <a:lstStyle/>
                    <a:p>
                      <a:endParaRPr lang="en-AU" sz="2000" dirty="0">
                        <a:latin typeface="+mn-lt"/>
                        <a:cs typeface="Arial" panose="020B0604020202020204" pitchFamily="34" charset="0"/>
                      </a:endParaRPr>
                    </a:p>
                  </a:txBody>
                  <a:tcPr/>
                </a:tc>
                <a:extLst>
                  <a:ext uri="{0D108BD9-81ED-4DB2-BD59-A6C34878D82A}">
                    <a16:rowId xmlns:a16="http://schemas.microsoft.com/office/drawing/2014/main" val="2293368971"/>
                  </a:ext>
                </a:extLst>
              </a:tr>
              <a:tr h="693818">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2000" dirty="0"/>
                        <a:t>NMAS Recovery Reconciliation File </a:t>
                      </a:r>
                      <a:endParaRPr lang="en-AU" sz="2000" dirty="0">
                        <a:latin typeface="+mn-lt"/>
                        <a:cs typeface="Arial" panose="020B0604020202020204" pitchFamily="34" charset="0"/>
                      </a:endParaRPr>
                    </a:p>
                  </a:txBody>
                  <a:tcPr/>
                </a:tc>
                <a:tc vMerge="1">
                  <a:txBody>
                    <a:bodyPr/>
                    <a:lstStyle/>
                    <a:p>
                      <a:endParaRPr lang="en-AU" sz="2000" dirty="0">
                        <a:latin typeface="+mn-lt"/>
                        <a:cs typeface="Arial" panose="020B0604020202020204" pitchFamily="34" charset="0"/>
                      </a:endParaRPr>
                    </a:p>
                  </a:txBody>
                  <a:tcPr/>
                </a:tc>
                <a:tc vMerge="1">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endParaRPr lang="en-AU" sz="2000" dirty="0">
                        <a:latin typeface="+mn-lt"/>
                        <a:cs typeface="Arial" panose="020B0604020202020204" pitchFamily="34" charset="0"/>
                      </a:endParaRPr>
                    </a:p>
                  </a:txBody>
                  <a:tcPr/>
                </a:tc>
                <a:extLst>
                  <a:ext uri="{0D108BD9-81ED-4DB2-BD59-A6C34878D82A}">
                    <a16:rowId xmlns:a16="http://schemas.microsoft.com/office/drawing/2014/main" val="917565458"/>
                  </a:ext>
                </a:extLst>
              </a:tr>
              <a:tr h="622104">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2000" dirty="0"/>
                        <a:t>NEM Settlement Process</a:t>
                      </a:r>
                    </a:p>
                    <a:p>
                      <a:endParaRPr lang="en-AU" sz="2000" dirty="0">
                        <a:latin typeface="+mn-lt"/>
                        <a:cs typeface="Arial" panose="020B0604020202020204" pitchFamily="34" charset="0"/>
                      </a:endParaRPr>
                    </a:p>
                  </a:txBody>
                  <a:tcPr/>
                </a:tc>
                <a:tc>
                  <a:txBody>
                    <a:bodyPr/>
                    <a:lstStyle/>
                    <a:p>
                      <a:pPr marL="0" marR="0" lvl="0" indent="0" algn="l" defTabSz="801929"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2000" dirty="0"/>
                        <a:t>January 2019</a:t>
                      </a:r>
                    </a:p>
                  </a:txBody>
                  <a:tcPr/>
                </a:tc>
                <a:tc>
                  <a:txBody>
                    <a:bodyPr/>
                    <a:lstStyle/>
                    <a:p>
                      <a:pPr marL="0" indent="0">
                        <a:buFont typeface="Arial" panose="020B0604020202020204" pitchFamily="34" charset="0"/>
                        <a:buNone/>
                      </a:pPr>
                      <a:r>
                        <a:rPr lang="en-AU" sz="2000" dirty="0"/>
                        <a:t>February 2019</a:t>
                      </a:r>
                    </a:p>
                    <a:p>
                      <a:pPr marL="0" marR="0" lvl="0" indent="0" algn="l" defTabSz="801929"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2000" dirty="0">
                        <a:latin typeface="+mn-lt"/>
                        <a:cs typeface="Arial" panose="020B0604020202020204" pitchFamily="34" charset="0"/>
                      </a:endParaRPr>
                    </a:p>
                  </a:txBody>
                  <a:tcPr/>
                </a:tc>
                <a:extLst>
                  <a:ext uri="{0D108BD9-81ED-4DB2-BD59-A6C34878D82A}">
                    <a16:rowId xmlns:a16="http://schemas.microsoft.com/office/drawing/2014/main" val="2861611502"/>
                  </a:ext>
                </a:extLst>
              </a:tr>
            </a:tbl>
          </a:graphicData>
        </a:graphic>
      </p:graphicFrame>
    </p:spTree>
    <p:extLst>
      <p:ext uri="{BB962C8B-B14F-4D97-AF65-F5344CB8AC3E}">
        <p14:creationId xmlns:p14="http://schemas.microsoft.com/office/powerpoint/2010/main" val="12558200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363BA-2769-4AB7-BB5B-CD62F1666A90}"/>
              </a:ext>
            </a:extLst>
          </p:cNvPr>
          <p:cNvSpPr>
            <a:spLocks noGrp="1"/>
          </p:cNvSpPr>
          <p:nvPr>
            <p:ph type="title"/>
          </p:nvPr>
        </p:nvSpPr>
        <p:spPr>
          <a:xfrm>
            <a:off x="206546" y="150494"/>
            <a:ext cx="10351583" cy="1310695"/>
          </a:xfrm>
        </p:spPr>
        <p:txBody>
          <a:bodyPr>
            <a:normAutofit/>
          </a:bodyPr>
          <a:lstStyle/>
          <a:p>
            <a:r>
              <a:rPr lang="en-AU" dirty="0">
                <a:latin typeface="Arial" panose="020B0604020202020204" pitchFamily="34" charset="0"/>
                <a:cs typeface="Arial" panose="020B0604020202020204" pitchFamily="34" charset="0"/>
              </a:rPr>
              <a:t>Summary of proposed consultation approach – Settlements </a:t>
            </a:r>
            <a:r>
              <a:rPr lang="en-AU" dirty="0" err="1">
                <a:latin typeface="Arial" panose="020B0604020202020204" pitchFamily="34" charset="0"/>
                <a:cs typeface="Arial" panose="020B0604020202020204" pitchFamily="34" charset="0"/>
              </a:rPr>
              <a:t>Misc</a:t>
            </a:r>
            <a:r>
              <a:rPr lang="en-AU" dirty="0">
                <a:latin typeface="Arial" panose="020B0604020202020204" pitchFamily="34" charset="0"/>
                <a:cs typeface="Arial" panose="020B0604020202020204" pitchFamily="34" charset="0"/>
              </a:rPr>
              <a:t> procedures</a:t>
            </a:r>
          </a:p>
        </p:txBody>
      </p:sp>
      <p:graphicFrame>
        <p:nvGraphicFramePr>
          <p:cNvPr id="4" name="Content Placeholder 3">
            <a:extLst>
              <a:ext uri="{FF2B5EF4-FFF2-40B4-BE49-F238E27FC236}">
                <a16:creationId xmlns:a16="http://schemas.microsoft.com/office/drawing/2014/main" id="{CB6664CD-4ECF-4880-8ABF-D70B2CFD9D44}"/>
              </a:ext>
            </a:extLst>
          </p:cNvPr>
          <p:cNvGraphicFramePr>
            <a:graphicFrameLocks noGrp="1"/>
          </p:cNvGraphicFramePr>
          <p:nvPr>
            <p:ph idx="1"/>
            <p:extLst/>
          </p:nvPr>
        </p:nvGraphicFramePr>
        <p:xfrm>
          <a:off x="-1" y="1745689"/>
          <a:ext cx="10691813" cy="5590330"/>
        </p:xfrm>
        <a:graphic>
          <a:graphicData uri="http://schemas.openxmlformats.org/drawingml/2006/table">
            <a:tbl>
              <a:tblPr firstRow="1" bandRow="1">
                <a:tableStyleId>{5C22544A-7EE6-4342-B048-85BDC9FD1C3A}</a:tableStyleId>
              </a:tblPr>
              <a:tblGrid>
                <a:gridCol w="4425729">
                  <a:extLst>
                    <a:ext uri="{9D8B030D-6E8A-4147-A177-3AD203B41FA5}">
                      <a16:colId xmlns:a16="http://schemas.microsoft.com/office/drawing/2014/main" val="1883079955"/>
                    </a:ext>
                  </a:extLst>
                </a:gridCol>
                <a:gridCol w="3593131">
                  <a:extLst>
                    <a:ext uri="{9D8B030D-6E8A-4147-A177-3AD203B41FA5}">
                      <a16:colId xmlns:a16="http://schemas.microsoft.com/office/drawing/2014/main" val="1460171516"/>
                    </a:ext>
                  </a:extLst>
                </a:gridCol>
                <a:gridCol w="2672953">
                  <a:extLst>
                    <a:ext uri="{9D8B030D-6E8A-4147-A177-3AD203B41FA5}">
                      <a16:colId xmlns:a16="http://schemas.microsoft.com/office/drawing/2014/main" val="620120879"/>
                    </a:ext>
                  </a:extLst>
                </a:gridCol>
              </a:tblGrid>
              <a:tr h="351624">
                <a:tc>
                  <a:txBody>
                    <a:bodyPr/>
                    <a:lstStyle/>
                    <a:p>
                      <a:r>
                        <a:rPr lang="en-AU" sz="2000" dirty="0">
                          <a:latin typeface="+mn-lt"/>
                        </a:rPr>
                        <a:t>NEM Settlements Revisions Policy</a:t>
                      </a:r>
                      <a:r>
                        <a:rPr lang="en-AU" sz="2000" dirty="0">
                          <a:latin typeface="+mn-lt"/>
                          <a:cs typeface="Arial" panose="020B0604020202020204" pitchFamily="34" charset="0"/>
                        </a:rPr>
                        <a:t> </a:t>
                      </a:r>
                    </a:p>
                  </a:txBody>
                  <a:tcPr/>
                </a:tc>
                <a:tc>
                  <a:txBody>
                    <a:bodyPr/>
                    <a:lstStyle/>
                    <a:p>
                      <a:r>
                        <a:rPr lang="en-AU" sz="2000" dirty="0">
                          <a:latin typeface="+mn-lt"/>
                          <a:cs typeface="Arial" panose="020B0604020202020204" pitchFamily="34" charset="0"/>
                        </a:rPr>
                        <a:t>Comments</a:t>
                      </a:r>
                    </a:p>
                  </a:txBody>
                  <a:tcPr/>
                </a:tc>
                <a:tc>
                  <a:txBody>
                    <a:bodyPr/>
                    <a:lstStyle/>
                    <a:p>
                      <a:r>
                        <a:rPr lang="en-AU" sz="2000" dirty="0">
                          <a:latin typeface="+mn-lt"/>
                          <a:cs typeface="Arial" panose="020B0604020202020204" pitchFamily="34" charset="0"/>
                        </a:rPr>
                        <a:t>Indicative date</a:t>
                      </a:r>
                    </a:p>
                  </a:txBody>
                  <a:tcPr/>
                </a:tc>
                <a:extLst>
                  <a:ext uri="{0D108BD9-81ED-4DB2-BD59-A6C34878D82A}">
                    <a16:rowId xmlns:a16="http://schemas.microsoft.com/office/drawing/2014/main" val="2987335477"/>
                  </a:ext>
                </a:extLst>
              </a:tr>
              <a:tr h="892584">
                <a:tc>
                  <a:txBody>
                    <a:bodyPr/>
                    <a:lstStyle/>
                    <a:p>
                      <a:r>
                        <a:rPr lang="en-AU" sz="2000" dirty="0">
                          <a:latin typeface="+mn-lt"/>
                          <a:cs typeface="Arial" panose="020B0604020202020204" pitchFamily="34" charset="0"/>
                        </a:rPr>
                        <a:t>Focus group meets if required</a:t>
                      </a:r>
                    </a:p>
                  </a:txBody>
                  <a:tcPr/>
                </a:tc>
                <a:tc>
                  <a:txBody>
                    <a:bodyPr/>
                    <a:lstStyle/>
                    <a:p>
                      <a:r>
                        <a:rPr lang="en-AU" sz="2000" dirty="0">
                          <a:latin typeface="+mn-lt"/>
                          <a:cs typeface="Arial" panose="020B0604020202020204" pitchFamily="34" charset="0"/>
                        </a:rPr>
                        <a:t>Please email your organisation’s view to 5MS inbox by COB 19 October 2018</a:t>
                      </a:r>
                    </a:p>
                  </a:txBody>
                  <a:tcPr/>
                </a:tc>
                <a:tc>
                  <a:txBody>
                    <a:bodyPr/>
                    <a:lstStyle/>
                    <a:p>
                      <a:r>
                        <a:rPr lang="en-AU" sz="2000" dirty="0">
                          <a:latin typeface="+mn-lt"/>
                          <a:cs typeface="Arial" panose="020B0604020202020204" pitchFamily="34" charset="0"/>
                        </a:rPr>
                        <a:t>First half of November 2018 if required</a:t>
                      </a:r>
                    </a:p>
                  </a:txBody>
                  <a:tcPr/>
                </a:tc>
                <a:extLst>
                  <a:ext uri="{0D108BD9-81ED-4DB2-BD59-A6C34878D82A}">
                    <a16:rowId xmlns:a16="http://schemas.microsoft.com/office/drawing/2014/main" val="4164006050"/>
                  </a:ext>
                </a:extLst>
              </a:tr>
              <a:tr h="721619">
                <a:tc>
                  <a:txBody>
                    <a:bodyPr/>
                    <a:lstStyle/>
                    <a:p>
                      <a:r>
                        <a:rPr lang="en-AU" sz="2000" dirty="0">
                          <a:latin typeface="+mn-lt"/>
                          <a:cs typeface="Arial" panose="020B0604020202020204" pitchFamily="34" charset="0"/>
                        </a:rPr>
                        <a:t>AEMO publish first stage notice, draft policy and draft consultation paper</a:t>
                      </a:r>
                    </a:p>
                  </a:txBody>
                  <a:tcPr/>
                </a:tc>
                <a:tc>
                  <a:txBody>
                    <a:bodyPr/>
                    <a:lstStyle/>
                    <a:p>
                      <a:endParaRPr lang="en-AU" sz="2000" dirty="0">
                        <a:latin typeface="+mn-lt"/>
                        <a:cs typeface="Arial" panose="020B0604020202020204" pitchFamily="34" charset="0"/>
                      </a:endParaRPr>
                    </a:p>
                  </a:txBody>
                  <a:tcPr/>
                </a:tc>
                <a:tc>
                  <a:txBody>
                    <a:bodyPr/>
                    <a:lstStyle/>
                    <a:p>
                      <a:r>
                        <a:rPr lang="en-AU" sz="2000" dirty="0">
                          <a:latin typeface="+mn-lt"/>
                          <a:cs typeface="Arial" panose="020B0604020202020204" pitchFamily="34" charset="0"/>
                        </a:rPr>
                        <a:t>Friday, 7 December 2018</a:t>
                      </a:r>
                    </a:p>
                  </a:txBody>
                  <a:tcPr/>
                </a:tc>
                <a:extLst>
                  <a:ext uri="{0D108BD9-81ED-4DB2-BD59-A6C34878D82A}">
                    <a16:rowId xmlns:a16="http://schemas.microsoft.com/office/drawing/2014/main" val="1702713882"/>
                  </a:ext>
                </a:extLst>
              </a:tr>
              <a:tr h="622104">
                <a:tc>
                  <a:txBody>
                    <a:bodyPr/>
                    <a:lstStyle/>
                    <a:p>
                      <a:r>
                        <a:rPr lang="en-AU" sz="2000" dirty="0">
                          <a:latin typeface="+mn-lt"/>
                          <a:cs typeface="Arial" panose="020B0604020202020204" pitchFamily="34" charset="0"/>
                        </a:rPr>
                        <a:t>PWG first stage notice submissions due </a:t>
                      </a:r>
                    </a:p>
                  </a:txBody>
                  <a:tcPr/>
                </a:tc>
                <a:tc>
                  <a:txBody>
                    <a:bodyPr/>
                    <a:lstStyle/>
                    <a:p>
                      <a:r>
                        <a:rPr lang="en-AU" sz="2000" dirty="0">
                          <a:latin typeface="+mn-lt"/>
                          <a:cs typeface="Arial" panose="020B0604020202020204" pitchFamily="34" charset="0"/>
                        </a:rPr>
                        <a:t>Extended initial submission to compensate holiday period</a:t>
                      </a:r>
                    </a:p>
                  </a:txBody>
                  <a:tcPr/>
                </a:tc>
                <a:tc>
                  <a:txBody>
                    <a:bodyPr/>
                    <a:lstStyle/>
                    <a:p>
                      <a:r>
                        <a:rPr lang="en-AU" sz="2000" dirty="0">
                          <a:latin typeface="+mn-lt"/>
                          <a:cs typeface="Arial" panose="020B0604020202020204" pitchFamily="34" charset="0"/>
                        </a:rPr>
                        <a:t>Friday, 15 February 2019</a:t>
                      </a:r>
                    </a:p>
                  </a:txBody>
                  <a:tcPr/>
                </a:tc>
                <a:extLst>
                  <a:ext uri="{0D108BD9-81ED-4DB2-BD59-A6C34878D82A}">
                    <a16:rowId xmlns:a16="http://schemas.microsoft.com/office/drawing/2014/main" val="2293368971"/>
                  </a:ext>
                </a:extLst>
              </a:tr>
              <a:tr h="1058711">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2000" dirty="0">
                          <a:latin typeface="+mn-lt"/>
                          <a:cs typeface="Arial" panose="020B0604020202020204" pitchFamily="34" charset="0"/>
                        </a:rPr>
                        <a:t>AEMO publish second stage notice, updated draft policy, draft report and non-confidential submissions</a:t>
                      </a:r>
                    </a:p>
                  </a:txBody>
                  <a:tcPr/>
                </a:tc>
                <a:tc>
                  <a:txBody>
                    <a:bodyPr/>
                    <a:lstStyle/>
                    <a:p>
                      <a:endParaRPr lang="en-AU" sz="2000" dirty="0">
                        <a:latin typeface="+mn-lt"/>
                        <a:cs typeface="Arial" panose="020B0604020202020204" pitchFamily="34" charset="0"/>
                      </a:endParaRP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2000" dirty="0">
                          <a:latin typeface="+mn-lt"/>
                          <a:cs typeface="Arial" panose="020B0604020202020204" pitchFamily="34" charset="0"/>
                        </a:rPr>
                        <a:t>Friday, 15 March 2019</a:t>
                      </a:r>
                    </a:p>
                  </a:txBody>
                  <a:tcPr/>
                </a:tc>
                <a:extLst>
                  <a:ext uri="{0D108BD9-81ED-4DB2-BD59-A6C34878D82A}">
                    <a16:rowId xmlns:a16="http://schemas.microsoft.com/office/drawing/2014/main" val="917565458"/>
                  </a:ext>
                </a:extLst>
              </a:tr>
              <a:tr h="622104">
                <a:tc>
                  <a:txBody>
                    <a:bodyPr/>
                    <a:lstStyle/>
                    <a:p>
                      <a:r>
                        <a:rPr lang="en-AU" sz="2000" dirty="0">
                          <a:latin typeface="+mn-lt"/>
                          <a:cs typeface="Arial" panose="020B0604020202020204" pitchFamily="34" charset="0"/>
                        </a:rPr>
                        <a:t>PWG second stage notice submissions due</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endParaRPr lang="en-AU" sz="2000" dirty="0">
                        <a:latin typeface="+mn-lt"/>
                        <a:cs typeface="Arial" panose="020B0604020202020204" pitchFamily="34" charset="0"/>
                      </a:endParaRP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2000" dirty="0">
                          <a:latin typeface="+mn-lt"/>
                          <a:cs typeface="Arial" panose="020B0604020202020204" pitchFamily="34" charset="0"/>
                        </a:rPr>
                        <a:t>Thursday, 28 March 2019</a:t>
                      </a:r>
                    </a:p>
                  </a:txBody>
                  <a:tcPr/>
                </a:tc>
                <a:extLst>
                  <a:ext uri="{0D108BD9-81ED-4DB2-BD59-A6C34878D82A}">
                    <a16:rowId xmlns:a16="http://schemas.microsoft.com/office/drawing/2014/main" val="2861611502"/>
                  </a:ext>
                </a:extLst>
              </a:tr>
              <a:tr h="892584">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2000" dirty="0">
                          <a:latin typeface="+mn-lt"/>
                          <a:cs typeface="Arial" panose="020B0604020202020204" pitchFamily="34" charset="0"/>
                        </a:rPr>
                        <a:t>AEMO publish final stage notice, final policy, final report and non-confidential submissions</a:t>
                      </a:r>
                    </a:p>
                  </a:txBody>
                  <a:tcPr/>
                </a:tc>
                <a:tc>
                  <a:txBody>
                    <a:bodyPr/>
                    <a:lstStyle/>
                    <a:p>
                      <a:endParaRPr lang="en-AU" sz="2000" dirty="0">
                        <a:latin typeface="+mn-lt"/>
                        <a:cs typeface="Arial" panose="020B0604020202020204" pitchFamily="34" charset="0"/>
                      </a:endParaRPr>
                    </a:p>
                  </a:txBody>
                  <a:tcPr/>
                </a:tc>
                <a:tc>
                  <a:txBody>
                    <a:bodyPr/>
                    <a:lstStyle/>
                    <a:p>
                      <a:r>
                        <a:rPr lang="en-AU" sz="2000" dirty="0">
                          <a:latin typeface="+mn-lt"/>
                          <a:cs typeface="Arial" panose="020B0604020202020204" pitchFamily="34" charset="0"/>
                        </a:rPr>
                        <a:t>Monday, 13 May 2019</a:t>
                      </a:r>
                    </a:p>
                  </a:txBody>
                  <a:tcPr/>
                </a:tc>
                <a:extLst>
                  <a:ext uri="{0D108BD9-81ED-4DB2-BD59-A6C34878D82A}">
                    <a16:rowId xmlns:a16="http://schemas.microsoft.com/office/drawing/2014/main" val="110436132"/>
                  </a:ext>
                </a:extLst>
              </a:tr>
            </a:tbl>
          </a:graphicData>
        </a:graphic>
      </p:graphicFrame>
      <p:sp>
        <p:nvSpPr>
          <p:cNvPr id="5" name="Slide Number Placeholder 5">
            <a:extLst>
              <a:ext uri="{FF2B5EF4-FFF2-40B4-BE49-F238E27FC236}">
                <a16:creationId xmlns:a16="http://schemas.microsoft.com/office/drawing/2014/main" id="{84E64391-081A-49E9-B498-D1D14E105ABA}"/>
              </a:ext>
            </a:extLst>
          </p:cNvPr>
          <p:cNvSpPr>
            <a:spLocks noGrp="1"/>
          </p:cNvSpPr>
          <p:nvPr>
            <p:ph type="sldNum" sz="quarter" idx="12"/>
          </p:nvPr>
        </p:nvSpPr>
        <p:spPr>
          <a:xfrm>
            <a:off x="9956751" y="7162147"/>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23843776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617733" y="1884670"/>
            <a:ext cx="9962320" cy="3144614"/>
          </a:xfrm>
        </p:spPr>
        <p:txBody>
          <a:bodyPr/>
          <a:lstStyle/>
          <a:p>
            <a:r>
              <a:rPr lang="en-AU" dirty="0">
                <a:latin typeface="Arial" panose="020B0604020202020204" pitchFamily="34" charset="0"/>
                <a:cs typeface="Arial" panose="020B0604020202020204" pitchFamily="34" charset="0"/>
              </a:rPr>
              <a:t>Approach to updating Dispatch -  Spot Market procedures</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Michael Sanders</a:t>
            </a:r>
          </a:p>
        </p:txBody>
      </p:sp>
      <p:sp>
        <p:nvSpPr>
          <p:cNvPr id="4" name="Slide Number Placeholder 5">
            <a:extLst>
              <a:ext uri="{FF2B5EF4-FFF2-40B4-BE49-F238E27FC236}">
                <a16:creationId xmlns:a16="http://schemas.microsoft.com/office/drawing/2014/main" id="{1759FDD1-AEDA-4EAF-949D-DFE48DD2C1DF}"/>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14898145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37AA4-6470-4A9D-A8CD-3CDC5CCCD722}"/>
              </a:ext>
            </a:extLst>
          </p:cNvPr>
          <p:cNvSpPr>
            <a:spLocks noGrp="1"/>
          </p:cNvSpPr>
          <p:nvPr>
            <p:ph type="title"/>
          </p:nvPr>
        </p:nvSpPr>
        <p:spPr/>
        <p:txBody>
          <a:bodyPr/>
          <a:lstStyle/>
          <a:p>
            <a:r>
              <a:rPr lang="en-AU" dirty="0"/>
              <a:t>Dispatch – spot market package</a:t>
            </a:r>
          </a:p>
        </p:txBody>
      </p:sp>
      <p:graphicFrame>
        <p:nvGraphicFramePr>
          <p:cNvPr id="6" name="Content Placeholder 5">
            <a:extLst>
              <a:ext uri="{FF2B5EF4-FFF2-40B4-BE49-F238E27FC236}">
                <a16:creationId xmlns:a16="http://schemas.microsoft.com/office/drawing/2014/main" id="{728ABEBE-693D-466E-95F6-504D1DD150E1}"/>
              </a:ext>
            </a:extLst>
          </p:cNvPr>
          <p:cNvGraphicFramePr>
            <a:graphicFrameLocks noGrp="1"/>
          </p:cNvGraphicFramePr>
          <p:nvPr>
            <p:ph idx="1"/>
            <p:extLst/>
          </p:nvPr>
        </p:nvGraphicFramePr>
        <p:xfrm>
          <a:off x="206547" y="1711392"/>
          <a:ext cx="10255252" cy="5491353"/>
        </p:xfrm>
        <a:graphic>
          <a:graphicData uri="http://schemas.openxmlformats.org/drawingml/2006/table">
            <a:tbl>
              <a:tblPr firstRow="1" bandRow="1">
                <a:tableStyleId>{5C22544A-7EE6-4342-B048-85BDC9FD1C3A}</a:tableStyleId>
              </a:tblPr>
              <a:tblGrid>
                <a:gridCol w="2777813">
                  <a:extLst>
                    <a:ext uri="{9D8B030D-6E8A-4147-A177-3AD203B41FA5}">
                      <a16:colId xmlns:a16="http://schemas.microsoft.com/office/drawing/2014/main" val="3476239946"/>
                    </a:ext>
                  </a:extLst>
                </a:gridCol>
                <a:gridCol w="2642717">
                  <a:extLst>
                    <a:ext uri="{9D8B030D-6E8A-4147-A177-3AD203B41FA5}">
                      <a16:colId xmlns:a16="http://schemas.microsoft.com/office/drawing/2014/main" val="1489623869"/>
                    </a:ext>
                  </a:extLst>
                </a:gridCol>
                <a:gridCol w="2522136">
                  <a:extLst>
                    <a:ext uri="{9D8B030D-6E8A-4147-A177-3AD203B41FA5}">
                      <a16:colId xmlns:a16="http://schemas.microsoft.com/office/drawing/2014/main" val="1133844500"/>
                    </a:ext>
                  </a:extLst>
                </a:gridCol>
                <a:gridCol w="2312586">
                  <a:extLst>
                    <a:ext uri="{9D8B030D-6E8A-4147-A177-3AD203B41FA5}">
                      <a16:colId xmlns:a16="http://schemas.microsoft.com/office/drawing/2014/main" val="2913343364"/>
                    </a:ext>
                  </a:extLst>
                </a:gridCol>
              </a:tblGrid>
              <a:tr h="370840">
                <a:tc>
                  <a:txBody>
                    <a:bodyPr/>
                    <a:lstStyle/>
                    <a:p>
                      <a:r>
                        <a:rPr lang="en-AU" sz="2000" dirty="0"/>
                        <a:t>Spot Market Operations Timetable</a:t>
                      </a:r>
                    </a:p>
                  </a:txBody>
                  <a:tcPr/>
                </a:tc>
                <a:tc>
                  <a:txBody>
                    <a:bodyPr/>
                    <a:lstStyle/>
                    <a:p>
                      <a:r>
                        <a:rPr lang="en-AU" sz="2000" dirty="0"/>
                        <a:t>SO_OP_3704 </a:t>
                      </a:r>
                    </a:p>
                    <a:p>
                      <a:r>
                        <a:rPr lang="en-AU" sz="2000" dirty="0"/>
                        <a:t>Pre-Dispatch</a:t>
                      </a:r>
                    </a:p>
                  </a:txBody>
                  <a:tcPr/>
                </a:tc>
                <a:tc>
                  <a:txBody>
                    <a:bodyPr/>
                    <a:lstStyle/>
                    <a:p>
                      <a:r>
                        <a:rPr lang="en-AU" sz="2000" dirty="0"/>
                        <a:t>SO_OP_3705 Dispatch</a:t>
                      </a:r>
                    </a:p>
                  </a:txBody>
                  <a:tcPr/>
                </a:tc>
                <a:tc>
                  <a:txBody>
                    <a:bodyPr/>
                    <a:lstStyle/>
                    <a:p>
                      <a:r>
                        <a:rPr lang="en-AU" sz="2000" dirty="0"/>
                        <a:t>Pre-Dispatch Process Description</a:t>
                      </a:r>
                    </a:p>
                  </a:txBody>
                  <a:tcPr/>
                </a:tc>
                <a:extLst>
                  <a:ext uri="{0D108BD9-81ED-4DB2-BD59-A6C34878D82A}">
                    <a16:rowId xmlns:a16="http://schemas.microsoft.com/office/drawing/2014/main" val="842334006"/>
                  </a:ext>
                </a:extLst>
              </a:tr>
              <a:tr h="370840">
                <a:tc>
                  <a:txBody>
                    <a:bodyPr/>
                    <a:lstStyle/>
                    <a:p>
                      <a:pPr marL="0" algn="l" defTabSz="801929" rtl="0" eaLnBrk="1" latinLnBrk="0" hangingPunct="1">
                        <a:lnSpc>
                          <a:spcPts val="1250"/>
                        </a:lnSpc>
                        <a:spcBef>
                          <a:spcPts val="300"/>
                        </a:spcBef>
                        <a:spcAft>
                          <a:spcPts val="400"/>
                        </a:spcAft>
                      </a:pPr>
                      <a:r>
                        <a:rPr lang="en-AU" sz="900" kern="1200" dirty="0">
                          <a:solidFill>
                            <a:schemeClr val="dk1"/>
                          </a:solidFill>
                          <a:effectLst/>
                          <a:latin typeface="+mn-lt"/>
                          <a:ea typeface="+mn-ea"/>
                          <a:cs typeface="Times New Roman" panose="02020603050405020304" pitchFamily="18" charset="0"/>
                        </a:rPr>
                        <a:t>http://www.aemo.com.au/-/media/Files/Electricity/NEM/Security_and_Reliability/Dispatch/Spot-Market-Operations-Timetable.pdf</a:t>
                      </a:r>
                    </a:p>
                  </a:txBody>
                  <a:tcPr/>
                </a:tc>
                <a:tc>
                  <a:txBody>
                    <a:bodyPr/>
                    <a:lstStyle/>
                    <a:p>
                      <a:pPr marL="0" algn="l" defTabSz="801929" rtl="0" eaLnBrk="1" latinLnBrk="0" hangingPunct="1">
                        <a:lnSpc>
                          <a:spcPts val="1250"/>
                        </a:lnSpc>
                        <a:spcBef>
                          <a:spcPts val="300"/>
                        </a:spcBef>
                        <a:spcAft>
                          <a:spcPts val="400"/>
                        </a:spcAft>
                      </a:pPr>
                      <a:r>
                        <a:rPr lang="en-AU" sz="900" kern="1200" dirty="0">
                          <a:solidFill>
                            <a:schemeClr val="dk1"/>
                          </a:solidFill>
                          <a:effectLst/>
                          <a:latin typeface="+mn-lt"/>
                          <a:ea typeface="+mn-ea"/>
                          <a:cs typeface="Times New Roman" panose="02020603050405020304" pitchFamily="18" charset="0"/>
                        </a:rPr>
                        <a:t>http://www.aemo.com.au/-/media/Files/Electricity/NEM/Security_and_Reliability/Power_System_Ops/Procedures/SO_OP_3704---Predispatch.pdf</a:t>
                      </a:r>
                      <a:endParaRPr lang="en-AU" sz="900" kern="1200" dirty="0">
                        <a:solidFill>
                          <a:schemeClr val="dk1"/>
                        </a:solidFill>
                        <a:effectLst/>
                        <a:latin typeface="+mn-lt"/>
                        <a:cs typeface="Times New Roman" panose="02020603050405020304" pitchFamily="18" charset="0"/>
                      </a:endParaRPr>
                    </a:p>
                  </a:txBody>
                  <a:tcPr/>
                </a:tc>
                <a:tc>
                  <a:txBody>
                    <a:bodyPr/>
                    <a:lstStyle/>
                    <a:p>
                      <a:pPr>
                        <a:lnSpc>
                          <a:spcPts val="1250"/>
                        </a:lnSpc>
                        <a:spcBef>
                          <a:spcPts val="300"/>
                        </a:spcBef>
                        <a:spcAft>
                          <a:spcPts val="400"/>
                        </a:spcAft>
                      </a:pPr>
                      <a:r>
                        <a:rPr lang="en-AU" sz="900" dirty="0">
                          <a:effectLst/>
                          <a:latin typeface="+mn-lt"/>
                          <a:ea typeface="Calibri" panose="020F0502020204030204" pitchFamily="34" charset="0"/>
                          <a:cs typeface="Times New Roman" panose="02020603050405020304" pitchFamily="18" charset="0"/>
                        </a:rPr>
                        <a:t>http://www.aemo.com.au/-/media/Files/Electricity/NEM/Security_and_Reliability/Power_System_Ops/Procedures/SO_OP_3705---Dispatch.pdf</a:t>
                      </a:r>
                    </a:p>
                  </a:txBody>
                  <a:tcPr marL="68580" marR="68580" marT="0" marB="0"/>
                </a:tc>
                <a:tc>
                  <a:txBody>
                    <a:bodyPr/>
                    <a:lstStyle/>
                    <a:p>
                      <a:pPr marL="0" algn="l" defTabSz="801929" rtl="0" eaLnBrk="1" latinLnBrk="0" hangingPunct="1">
                        <a:lnSpc>
                          <a:spcPts val="1250"/>
                        </a:lnSpc>
                        <a:spcBef>
                          <a:spcPts val="300"/>
                        </a:spcBef>
                        <a:spcAft>
                          <a:spcPts val="400"/>
                        </a:spcAft>
                      </a:pPr>
                      <a:r>
                        <a:rPr lang="en-AU" sz="900" kern="1200" dirty="0">
                          <a:solidFill>
                            <a:schemeClr val="dk1"/>
                          </a:solidFill>
                          <a:effectLst/>
                          <a:latin typeface="+mn-lt"/>
                          <a:ea typeface="Calibri" panose="020F0502020204030204" pitchFamily="34" charset="0"/>
                          <a:cs typeface="Times New Roman" panose="02020603050405020304" pitchFamily="18" charset="0"/>
                        </a:rPr>
                        <a:t>http://www.aemo.com.au/-/media/Files/PDF/0140-0040-pdf.pdf</a:t>
                      </a:r>
                    </a:p>
                  </a:txBody>
                  <a:tcPr marL="68580" marR="68580" marT="0" marB="0"/>
                </a:tc>
                <a:extLst>
                  <a:ext uri="{0D108BD9-81ED-4DB2-BD59-A6C34878D82A}">
                    <a16:rowId xmlns:a16="http://schemas.microsoft.com/office/drawing/2014/main" val="4075024719"/>
                  </a:ext>
                </a:extLst>
              </a:tr>
              <a:tr h="370840">
                <a:tc>
                  <a:txBody>
                    <a:bodyPr/>
                    <a:lstStyle/>
                    <a:p>
                      <a:r>
                        <a:rPr lang="en-AU" dirty="0"/>
                        <a:t>Timetable for operating the spot market &amp; publishing market information</a:t>
                      </a:r>
                    </a:p>
                  </a:txBody>
                  <a:tcPr/>
                </a:tc>
                <a:tc>
                  <a:txBody>
                    <a:bodyPr/>
                    <a:lstStyle/>
                    <a:p>
                      <a:r>
                        <a:rPr lang="en-AU" dirty="0"/>
                        <a:t>Overview of pre-dispatch i.e. forecast market operation</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dirty="0"/>
                        <a:t>Overview of dispatch i.e. real time market operation</a:t>
                      </a:r>
                    </a:p>
                  </a:txBody>
                  <a:tcPr/>
                </a:tc>
                <a:tc>
                  <a:txBody>
                    <a:bodyPr/>
                    <a:lstStyle/>
                    <a:p>
                      <a:r>
                        <a:rPr lang="en-AU" dirty="0"/>
                        <a:t>Detailed description of </a:t>
                      </a:r>
                    </a:p>
                    <a:p>
                      <a:r>
                        <a:rPr lang="en-AU" dirty="0"/>
                        <a:t>pre-dispatch principles &amp; operation</a:t>
                      </a:r>
                    </a:p>
                  </a:txBody>
                  <a:tcPr/>
                </a:tc>
                <a:extLst>
                  <a:ext uri="{0D108BD9-81ED-4DB2-BD59-A6C34878D82A}">
                    <a16:rowId xmlns:a16="http://schemas.microsoft.com/office/drawing/2014/main" val="3422772675"/>
                  </a:ext>
                </a:extLst>
              </a:tr>
              <a:tr h="370840">
                <a:tc>
                  <a:txBody>
                    <a:bodyPr/>
                    <a:lstStyle/>
                    <a:p>
                      <a:pPr marL="180975" indent="-180975" algn="l" defTabSz="801929" rtl="0" eaLnBrk="1" latinLnBrk="0" hangingPunct="1">
                        <a:buFont typeface="Arial" panose="020B0604020202020204" pitchFamily="34" charset="0"/>
                        <a:buChar char="•"/>
                      </a:pPr>
                      <a:r>
                        <a:rPr lang="en-AU" sz="1579" kern="1200" dirty="0">
                          <a:solidFill>
                            <a:schemeClr val="dk1"/>
                          </a:solidFill>
                          <a:latin typeface="+mn-lt"/>
                          <a:ea typeface="+mn-ea"/>
                          <a:cs typeface="+mn-cs"/>
                        </a:rPr>
                        <a:t>NER 3.4.3</a:t>
                      </a:r>
                    </a:p>
                    <a:p>
                      <a:pPr marL="180975" indent="-180975" algn="l" defTabSz="801929" rtl="0" eaLnBrk="1" latinLnBrk="0" hangingPunct="1">
                        <a:buFont typeface="Arial" panose="020B0604020202020204" pitchFamily="34" charset="0"/>
                        <a:buChar char="•"/>
                      </a:pPr>
                      <a:r>
                        <a:rPr lang="en-AU" sz="1579" kern="1200" dirty="0">
                          <a:solidFill>
                            <a:schemeClr val="dk1"/>
                          </a:solidFill>
                          <a:latin typeface="+mn-lt"/>
                          <a:ea typeface="+mn-ea"/>
                          <a:cs typeface="+mn-cs"/>
                        </a:rPr>
                        <a:t>requires Rules consultation</a:t>
                      </a:r>
                    </a:p>
                  </a:txBody>
                  <a:tcPr/>
                </a:tc>
                <a:tc>
                  <a:txBody>
                    <a:bodyPr/>
                    <a:lstStyle/>
                    <a:p>
                      <a:pPr marL="180975" indent="-180975" algn="l" defTabSz="801929" rtl="0" eaLnBrk="1" latinLnBrk="0" hangingPunct="1">
                        <a:buFont typeface="Arial" panose="020B0604020202020204" pitchFamily="34" charset="0"/>
                        <a:buChar char="•"/>
                      </a:pPr>
                      <a:r>
                        <a:rPr lang="en-AU" sz="1579" kern="1200" dirty="0">
                          <a:solidFill>
                            <a:schemeClr val="dk1"/>
                          </a:solidFill>
                          <a:latin typeface="+mn-lt"/>
                          <a:ea typeface="+mn-ea"/>
                          <a:cs typeface="+mn-cs"/>
                        </a:rPr>
                        <a:t>no Rules requirement</a:t>
                      </a:r>
                    </a:p>
                  </a:txBody>
                  <a:tcPr/>
                </a:tc>
                <a:tc>
                  <a:txBody>
                    <a:bodyPr/>
                    <a:lstStyle/>
                    <a:p>
                      <a:pPr marL="180975" marR="0" lvl="0" indent="-180975"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579" kern="1200" dirty="0">
                          <a:solidFill>
                            <a:schemeClr val="dk1"/>
                          </a:solidFill>
                          <a:latin typeface="+mn-lt"/>
                          <a:ea typeface="+mn-ea"/>
                          <a:cs typeface="+mn-cs"/>
                        </a:rPr>
                        <a:t>no Rules requirement</a:t>
                      </a:r>
                    </a:p>
                  </a:txBody>
                  <a:tcPr/>
                </a:tc>
                <a:tc>
                  <a:txBody>
                    <a:bodyPr/>
                    <a:lstStyle/>
                    <a:p>
                      <a:pPr marL="180975" marR="0" lvl="0" indent="-180975"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579" kern="1200" dirty="0">
                          <a:solidFill>
                            <a:schemeClr val="dk1"/>
                          </a:solidFill>
                          <a:latin typeface="+mn-lt"/>
                          <a:ea typeface="+mn-ea"/>
                          <a:cs typeface="+mn-cs"/>
                        </a:rPr>
                        <a:t>NER 3.8.20(</a:t>
                      </a:r>
                      <a:r>
                        <a:rPr lang="en-AU" sz="1579" kern="1200" dirty="0" err="1">
                          <a:solidFill>
                            <a:schemeClr val="dk1"/>
                          </a:solidFill>
                          <a:latin typeface="+mn-lt"/>
                          <a:ea typeface="+mn-ea"/>
                          <a:cs typeface="+mn-cs"/>
                        </a:rPr>
                        <a:t>i</a:t>
                      </a:r>
                      <a:r>
                        <a:rPr lang="en-AU" sz="1579" kern="1200" dirty="0">
                          <a:solidFill>
                            <a:schemeClr val="dk1"/>
                          </a:solidFill>
                          <a:latin typeface="+mn-lt"/>
                          <a:ea typeface="+mn-ea"/>
                          <a:cs typeface="+mn-cs"/>
                        </a:rPr>
                        <a:t>)</a:t>
                      </a:r>
                    </a:p>
                    <a:p>
                      <a:pPr marL="180975" marR="0" lvl="0" indent="-180975"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579" kern="1200" dirty="0">
                          <a:solidFill>
                            <a:schemeClr val="dk1"/>
                          </a:solidFill>
                          <a:latin typeface="+mn-lt"/>
                          <a:ea typeface="+mn-ea"/>
                          <a:cs typeface="+mn-cs"/>
                        </a:rPr>
                        <a:t>no Rules consultation</a:t>
                      </a:r>
                    </a:p>
                  </a:txBody>
                  <a:tcPr/>
                </a:tc>
                <a:extLst>
                  <a:ext uri="{0D108BD9-81ED-4DB2-BD59-A6C34878D82A}">
                    <a16:rowId xmlns:a16="http://schemas.microsoft.com/office/drawing/2014/main" val="3245796304"/>
                  </a:ext>
                </a:extLst>
              </a:tr>
              <a:tr h="370840">
                <a:tc>
                  <a:txBody>
                    <a:bodyPr/>
                    <a:lstStyle/>
                    <a:p>
                      <a:pPr marL="0" indent="0">
                        <a:buFont typeface="Arial" panose="020B0604020202020204" pitchFamily="34" charset="0"/>
                        <a:buNone/>
                      </a:pPr>
                      <a:r>
                        <a:rPr lang="en-AU" sz="1800" b="1" dirty="0">
                          <a:solidFill>
                            <a:schemeClr val="bg1"/>
                          </a:solidFill>
                        </a:rPr>
                        <a:t>5-MS Changes:</a:t>
                      </a:r>
                    </a:p>
                  </a:txBody>
                  <a:tcPr>
                    <a:solidFill>
                      <a:schemeClr val="accent1"/>
                    </a:solidFill>
                  </a:tcPr>
                </a:tc>
                <a:tc>
                  <a:txBody>
                    <a:bodyPr/>
                    <a:lstStyle/>
                    <a:p>
                      <a:pPr marL="0" indent="0" algn="l" defTabSz="801929" rtl="0" eaLnBrk="1" latinLnBrk="0" hangingPunct="1">
                        <a:buFont typeface="Arial" panose="020B0604020202020204" pitchFamily="34" charset="0"/>
                        <a:buNone/>
                      </a:pPr>
                      <a:endParaRPr lang="en-AU" sz="1579" kern="1200" dirty="0">
                        <a:solidFill>
                          <a:schemeClr val="dk1"/>
                        </a:solidFill>
                        <a:latin typeface="+mn-lt"/>
                        <a:ea typeface="+mn-ea"/>
                        <a:cs typeface="+mn-cs"/>
                      </a:endParaRPr>
                    </a:p>
                  </a:txBody>
                  <a:tcPr>
                    <a:solidFill>
                      <a:schemeClr val="accent1"/>
                    </a:solidFill>
                  </a:tcPr>
                </a:tc>
                <a:tc>
                  <a:txBody>
                    <a:bodyPr/>
                    <a:lstStyle/>
                    <a:p>
                      <a:pPr marL="0" indent="0" algn="l" defTabSz="801929" rtl="0" eaLnBrk="1" latinLnBrk="0" hangingPunct="1">
                        <a:buFont typeface="Arial" panose="020B0604020202020204" pitchFamily="34" charset="0"/>
                        <a:buNone/>
                      </a:pPr>
                      <a:endParaRPr lang="en-AU" sz="1579" kern="1200" dirty="0">
                        <a:solidFill>
                          <a:schemeClr val="dk1"/>
                        </a:solidFill>
                        <a:latin typeface="+mn-lt"/>
                        <a:ea typeface="+mn-ea"/>
                        <a:cs typeface="+mn-cs"/>
                      </a:endParaRPr>
                    </a:p>
                  </a:txBody>
                  <a:tcPr>
                    <a:solidFill>
                      <a:schemeClr val="accent1"/>
                    </a:solidFill>
                  </a:tcPr>
                </a:tc>
                <a:tc>
                  <a:txBody>
                    <a:bodyPr/>
                    <a:lstStyle/>
                    <a:p>
                      <a:pPr marL="0" indent="0" algn="l" defTabSz="801929" rtl="0" eaLnBrk="1" latinLnBrk="0" hangingPunct="1">
                        <a:buFont typeface="Arial" panose="020B0604020202020204" pitchFamily="34" charset="0"/>
                        <a:buNone/>
                      </a:pPr>
                      <a:endParaRPr lang="en-AU" sz="1579" kern="1200" dirty="0">
                        <a:solidFill>
                          <a:schemeClr val="dk1"/>
                        </a:solidFill>
                        <a:latin typeface="+mn-lt"/>
                        <a:ea typeface="+mn-ea"/>
                        <a:cs typeface="+mn-cs"/>
                      </a:endParaRPr>
                    </a:p>
                  </a:txBody>
                  <a:tcPr>
                    <a:solidFill>
                      <a:schemeClr val="accent1"/>
                    </a:solidFill>
                  </a:tcPr>
                </a:tc>
                <a:extLst>
                  <a:ext uri="{0D108BD9-81ED-4DB2-BD59-A6C34878D82A}">
                    <a16:rowId xmlns:a16="http://schemas.microsoft.com/office/drawing/2014/main" val="2826706499"/>
                  </a:ext>
                </a:extLst>
              </a:tr>
              <a:tr h="370840">
                <a:tc>
                  <a:txBody>
                    <a:bodyPr/>
                    <a:lstStyle/>
                    <a:p>
                      <a:pPr marL="180975" indent="-180975">
                        <a:buFont typeface="Arial" panose="020B0604020202020204" pitchFamily="34" charset="0"/>
                        <a:buChar char="•"/>
                      </a:pPr>
                      <a:r>
                        <a:rPr lang="en-AU" dirty="0"/>
                        <a:t>terminology changes</a:t>
                      </a:r>
                    </a:p>
                    <a:p>
                      <a:pPr marL="180975" indent="-180975">
                        <a:buFont typeface="Arial" panose="020B0604020202020204" pitchFamily="34" charset="0"/>
                        <a:buChar char="•"/>
                      </a:pPr>
                      <a:r>
                        <a:rPr lang="en-AU" dirty="0"/>
                        <a:t>5-minute pre-dispatch</a:t>
                      </a:r>
                    </a:p>
                    <a:p>
                      <a:pPr marL="180975" indent="-180975">
                        <a:buFont typeface="Arial" panose="020B0604020202020204" pitchFamily="34" charset="0"/>
                        <a:buChar char="•"/>
                      </a:pPr>
                      <a:r>
                        <a:rPr lang="en-AU" dirty="0"/>
                        <a:t>transitional arrangements</a:t>
                      </a:r>
                    </a:p>
                  </a:txBody>
                  <a:tcPr/>
                </a:tc>
                <a:tc>
                  <a:txBody>
                    <a:bodyPr/>
                    <a:lstStyle/>
                    <a:p>
                      <a:pPr marL="180975" indent="-180975" algn="l" defTabSz="801929" rtl="0" eaLnBrk="1" latinLnBrk="0" hangingPunct="1">
                        <a:buFont typeface="Arial" panose="020B0604020202020204" pitchFamily="34" charset="0"/>
                        <a:buChar char="•"/>
                      </a:pPr>
                      <a:r>
                        <a:rPr lang="en-AU" sz="1579" kern="1200" dirty="0">
                          <a:solidFill>
                            <a:schemeClr val="dk1"/>
                          </a:solidFill>
                          <a:latin typeface="+mn-lt"/>
                          <a:ea typeface="+mn-ea"/>
                          <a:cs typeface="+mn-cs"/>
                        </a:rPr>
                        <a:t>terminology changes</a:t>
                      </a:r>
                    </a:p>
                    <a:p>
                      <a:pPr marL="180975" indent="-180975" algn="l" defTabSz="801929" rtl="0" eaLnBrk="1" latinLnBrk="0" hangingPunct="1">
                        <a:buFont typeface="Arial" panose="020B0604020202020204" pitchFamily="34" charset="0"/>
                        <a:buChar char="•"/>
                      </a:pPr>
                      <a:r>
                        <a:rPr lang="en-AU" sz="1579" kern="1200" dirty="0">
                          <a:solidFill>
                            <a:schemeClr val="dk1"/>
                          </a:solidFill>
                          <a:latin typeface="+mn-lt"/>
                          <a:ea typeface="+mn-ea"/>
                          <a:cs typeface="+mn-cs"/>
                        </a:rPr>
                        <a:t>5-minute pre-dispatch</a:t>
                      </a:r>
                    </a:p>
                  </a:txBody>
                  <a:tcPr/>
                </a:tc>
                <a:tc>
                  <a:txBody>
                    <a:bodyPr/>
                    <a:lstStyle/>
                    <a:p>
                      <a:pPr marL="180975" indent="-180975" algn="l" defTabSz="801929" rtl="0" eaLnBrk="1" latinLnBrk="0" hangingPunct="1">
                        <a:buFont typeface="Arial" panose="020B0604020202020204" pitchFamily="34" charset="0"/>
                        <a:buChar char="•"/>
                      </a:pPr>
                      <a:r>
                        <a:rPr lang="en-AU" sz="1579" kern="1200" dirty="0">
                          <a:solidFill>
                            <a:schemeClr val="dk1"/>
                          </a:solidFill>
                          <a:latin typeface="+mn-lt"/>
                          <a:ea typeface="+mn-ea"/>
                          <a:cs typeface="+mn-cs"/>
                        </a:rPr>
                        <a:t>terminology changes</a:t>
                      </a:r>
                    </a:p>
                    <a:p>
                      <a:pPr marL="180975" indent="-180975" algn="l" defTabSz="801929" rtl="0" eaLnBrk="1" latinLnBrk="0" hangingPunct="1">
                        <a:buFont typeface="Arial" panose="020B0604020202020204" pitchFamily="34" charset="0"/>
                        <a:buChar char="•"/>
                      </a:pPr>
                      <a:r>
                        <a:rPr lang="en-AU" sz="1579" kern="1200" dirty="0">
                          <a:solidFill>
                            <a:schemeClr val="dk1"/>
                          </a:solidFill>
                          <a:latin typeface="+mn-lt"/>
                          <a:ea typeface="+mn-ea"/>
                          <a:cs typeface="+mn-cs"/>
                        </a:rPr>
                        <a:t>cumulative price threshold calculations</a:t>
                      </a:r>
                    </a:p>
                  </a:txBody>
                  <a:tcPr/>
                </a:tc>
                <a:tc>
                  <a:txBody>
                    <a:bodyPr/>
                    <a:lstStyle/>
                    <a:p>
                      <a:pPr marL="180975" indent="-180975" algn="l" defTabSz="801929" rtl="0" eaLnBrk="1" latinLnBrk="0" hangingPunct="1">
                        <a:buFont typeface="Arial" panose="020B0604020202020204" pitchFamily="34" charset="0"/>
                        <a:buChar char="•"/>
                      </a:pPr>
                      <a:r>
                        <a:rPr lang="en-AU" sz="1579" kern="1200" dirty="0">
                          <a:solidFill>
                            <a:schemeClr val="dk1"/>
                          </a:solidFill>
                          <a:latin typeface="+mn-lt"/>
                          <a:ea typeface="+mn-ea"/>
                          <a:cs typeface="+mn-cs"/>
                        </a:rPr>
                        <a:t>terminology changes</a:t>
                      </a:r>
                    </a:p>
                    <a:p>
                      <a:pPr marL="180975" indent="-180975" algn="l" defTabSz="801929" rtl="0" eaLnBrk="1" latinLnBrk="0" hangingPunct="1">
                        <a:buFont typeface="Arial" panose="020B0604020202020204" pitchFamily="34" charset="0"/>
                        <a:buChar char="•"/>
                      </a:pPr>
                      <a:r>
                        <a:rPr lang="en-AU" sz="1579" kern="1200" dirty="0">
                          <a:solidFill>
                            <a:schemeClr val="dk1"/>
                          </a:solidFill>
                          <a:latin typeface="+mn-lt"/>
                          <a:ea typeface="+mn-ea"/>
                          <a:cs typeface="+mn-cs"/>
                        </a:rPr>
                        <a:t>5-minute pre-dispatch</a:t>
                      </a:r>
                    </a:p>
                  </a:txBody>
                  <a:tcPr/>
                </a:tc>
                <a:extLst>
                  <a:ext uri="{0D108BD9-81ED-4DB2-BD59-A6C34878D82A}">
                    <a16:rowId xmlns:a16="http://schemas.microsoft.com/office/drawing/2014/main" val="3388908508"/>
                  </a:ext>
                </a:extLst>
              </a:tr>
              <a:tr h="370840">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800" b="1" dirty="0">
                          <a:solidFill>
                            <a:schemeClr val="bg1"/>
                          </a:solidFill>
                        </a:rPr>
                        <a:t>Stakeholder Issues:</a:t>
                      </a:r>
                    </a:p>
                  </a:txBody>
                  <a:tcPr>
                    <a:solidFill>
                      <a:schemeClr val="accent1"/>
                    </a:solidFill>
                  </a:tcPr>
                </a:tc>
                <a:tc>
                  <a:txBody>
                    <a:bodyPr/>
                    <a:lstStyle/>
                    <a:p>
                      <a:pPr marL="0" indent="0">
                        <a:buFont typeface="Arial" panose="020B0604020202020204" pitchFamily="34" charset="0"/>
                        <a:buNone/>
                      </a:pPr>
                      <a:endParaRPr lang="en-AU" dirty="0"/>
                    </a:p>
                  </a:txBody>
                  <a:tcPr>
                    <a:solidFill>
                      <a:schemeClr val="accent1"/>
                    </a:solidFill>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endParaRPr lang="en-AU" dirty="0"/>
                    </a:p>
                  </a:txBody>
                  <a:tcPr>
                    <a:solidFill>
                      <a:schemeClr val="accent1"/>
                    </a:solidFill>
                  </a:tcPr>
                </a:tc>
                <a:tc>
                  <a:txBody>
                    <a:bodyPr/>
                    <a:lstStyle/>
                    <a:p>
                      <a:endParaRPr lang="en-AU" dirty="0"/>
                    </a:p>
                  </a:txBody>
                  <a:tcPr>
                    <a:solidFill>
                      <a:schemeClr val="accent1"/>
                    </a:solidFill>
                  </a:tcPr>
                </a:tc>
                <a:extLst>
                  <a:ext uri="{0D108BD9-81ED-4DB2-BD59-A6C34878D82A}">
                    <a16:rowId xmlns:a16="http://schemas.microsoft.com/office/drawing/2014/main" val="10289247"/>
                  </a:ext>
                </a:extLst>
              </a:tr>
              <a:tr h="370840">
                <a:tc>
                  <a:txBody>
                    <a:bodyPr/>
                    <a:lstStyle/>
                    <a:p>
                      <a:pPr marL="180975" marR="0" lvl="0" indent="-180975"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579" kern="1200" dirty="0">
                          <a:solidFill>
                            <a:schemeClr val="dk1"/>
                          </a:solidFill>
                          <a:latin typeface="+mn-lt"/>
                          <a:ea typeface="+mn-ea"/>
                          <a:cs typeface="+mn-cs"/>
                        </a:rPr>
                        <a:t>transitional arrangements</a:t>
                      </a:r>
                    </a:p>
                  </a:txBody>
                  <a:tcPr/>
                </a:tc>
                <a:tc>
                  <a:txBody>
                    <a:bodyPr/>
                    <a:lstStyle/>
                    <a:p>
                      <a:pPr marL="180975" indent="-180975" algn="l" defTabSz="801929" rtl="0" eaLnBrk="1" latinLnBrk="0" hangingPunct="1">
                        <a:buFont typeface="Arial" panose="020B0604020202020204" pitchFamily="34" charset="0"/>
                        <a:buChar char="•"/>
                      </a:pPr>
                      <a:r>
                        <a:rPr lang="en-AU" sz="1579" kern="1200" dirty="0">
                          <a:solidFill>
                            <a:schemeClr val="dk1"/>
                          </a:solidFill>
                          <a:latin typeface="+mn-lt"/>
                          <a:ea typeface="+mn-ea"/>
                          <a:cs typeface="+mn-cs"/>
                        </a:rPr>
                        <a:t>5-minute pre-dispatch</a:t>
                      </a:r>
                    </a:p>
                  </a:txBody>
                  <a:tcPr/>
                </a:tc>
                <a:tc>
                  <a:txBody>
                    <a:bodyPr/>
                    <a:lstStyle/>
                    <a:p>
                      <a:pPr marL="180975" marR="0" lvl="0" indent="-180975"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579" kern="1200" dirty="0">
                          <a:solidFill>
                            <a:schemeClr val="dk1"/>
                          </a:solidFill>
                          <a:latin typeface="+mn-lt"/>
                          <a:ea typeface="+mn-ea"/>
                          <a:cs typeface="+mn-cs"/>
                        </a:rPr>
                        <a:t>none</a:t>
                      </a:r>
                    </a:p>
                  </a:txBody>
                  <a:tcPr/>
                </a:tc>
                <a:tc>
                  <a:txBody>
                    <a:bodyPr/>
                    <a:lstStyle/>
                    <a:p>
                      <a:pPr marL="180975" indent="-180975" algn="l" defTabSz="801929" rtl="0" eaLnBrk="1" latinLnBrk="0" hangingPunct="1">
                        <a:buFont typeface="Arial" panose="020B0604020202020204" pitchFamily="34" charset="0"/>
                        <a:buChar char="•"/>
                      </a:pPr>
                      <a:r>
                        <a:rPr lang="en-AU" sz="1579" kern="1200" dirty="0">
                          <a:solidFill>
                            <a:schemeClr val="dk1"/>
                          </a:solidFill>
                          <a:latin typeface="+mn-lt"/>
                          <a:ea typeface="+mn-ea"/>
                          <a:cs typeface="+mn-cs"/>
                        </a:rPr>
                        <a:t>5-minute pre-dispatch</a:t>
                      </a:r>
                    </a:p>
                  </a:txBody>
                  <a:tcPr/>
                </a:tc>
                <a:extLst>
                  <a:ext uri="{0D108BD9-81ED-4DB2-BD59-A6C34878D82A}">
                    <a16:rowId xmlns:a16="http://schemas.microsoft.com/office/drawing/2014/main" val="3612331620"/>
                  </a:ext>
                </a:extLst>
              </a:tr>
              <a:tr h="370840">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800" b="1" dirty="0">
                          <a:solidFill>
                            <a:schemeClr val="bg1"/>
                          </a:solidFill>
                        </a:rPr>
                        <a:t>Consultation:</a:t>
                      </a:r>
                    </a:p>
                  </a:txBody>
                  <a:tcPr>
                    <a:solidFill>
                      <a:schemeClr val="accent1"/>
                    </a:solidFill>
                  </a:tcPr>
                </a:tc>
                <a:tc>
                  <a:txBody>
                    <a:bodyPr/>
                    <a:lstStyle/>
                    <a:p>
                      <a:pPr marL="0" indent="0">
                        <a:buFont typeface="Arial" panose="020B0604020202020204" pitchFamily="34" charset="0"/>
                        <a:buNone/>
                      </a:pPr>
                      <a:endParaRPr lang="en-AU" dirty="0"/>
                    </a:p>
                  </a:txBody>
                  <a:tcPr>
                    <a:solidFill>
                      <a:schemeClr val="accent1"/>
                    </a:solidFill>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endParaRPr lang="en-AU" dirty="0"/>
                    </a:p>
                  </a:txBody>
                  <a:tcPr>
                    <a:solidFill>
                      <a:schemeClr val="accent1"/>
                    </a:solidFill>
                  </a:tcPr>
                </a:tc>
                <a:tc>
                  <a:txBody>
                    <a:bodyPr/>
                    <a:lstStyle/>
                    <a:p>
                      <a:endParaRPr lang="en-AU" dirty="0"/>
                    </a:p>
                  </a:txBody>
                  <a:tcPr>
                    <a:solidFill>
                      <a:schemeClr val="accent1"/>
                    </a:solidFill>
                  </a:tcPr>
                </a:tc>
                <a:extLst>
                  <a:ext uri="{0D108BD9-81ED-4DB2-BD59-A6C34878D82A}">
                    <a16:rowId xmlns:a16="http://schemas.microsoft.com/office/drawing/2014/main" val="715072504"/>
                  </a:ext>
                </a:extLst>
              </a:tr>
              <a:tr h="370840">
                <a:tc>
                  <a:txBody>
                    <a:bodyPr/>
                    <a:lstStyle/>
                    <a:p>
                      <a:pPr marL="180975" marR="0" lvl="0" indent="-180975"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579" kern="1200" dirty="0">
                          <a:solidFill>
                            <a:schemeClr val="dk1"/>
                          </a:solidFill>
                          <a:latin typeface="+mn-lt"/>
                          <a:ea typeface="+mn-ea"/>
                          <a:cs typeface="+mn-cs"/>
                        </a:rPr>
                        <a:t>Jan – Jun 2019</a:t>
                      </a:r>
                    </a:p>
                  </a:txBody>
                  <a:tcPr/>
                </a:tc>
                <a:tc>
                  <a:txBody>
                    <a:bodyPr/>
                    <a:lstStyle/>
                    <a:p>
                      <a:pPr marL="180975" indent="-180975" algn="l" defTabSz="801929" rtl="0" eaLnBrk="1" latinLnBrk="0" hangingPunct="1">
                        <a:buFont typeface="Arial" panose="020B0604020202020204" pitchFamily="34" charset="0"/>
                        <a:buChar char="•"/>
                      </a:pPr>
                      <a:r>
                        <a:rPr lang="en-AU" sz="1579" kern="1200" dirty="0">
                          <a:solidFill>
                            <a:schemeClr val="dk1"/>
                          </a:solidFill>
                          <a:latin typeface="+mn-lt"/>
                          <a:ea typeface="+mn-ea"/>
                          <a:cs typeface="+mn-cs"/>
                        </a:rPr>
                        <a:t>Feb 2019</a:t>
                      </a:r>
                    </a:p>
                  </a:txBody>
                  <a:tcPr/>
                </a:tc>
                <a:tc>
                  <a:txBody>
                    <a:bodyPr/>
                    <a:lstStyle/>
                    <a:p>
                      <a:pPr marL="180975" marR="0" lvl="0" indent="-180975"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579" kern="1200" dirty="0">
                          <a:solidFill>
                            <a:schemeClr val="dk1"/>
                          </a:solidFill>
                          <a:latin typeface="+mn-lt"/>
                          <a:ea typeface="+mn-ea"/>
                          <a:cs typeface="+mn-cs"/>
                        </a:rPr>
                        <a:t>Feb 2019</a:t>
                      </a:r>
                    </a:p>
                  </a:txBody>
                  <a:tcPr/>
                </a:tc>
                <a:tc>
                  <a:txBody>
                    <a:bodyPr/>
                    <a:lstStyle/>
                    <a:p>
                      <a:pPr marL="180975" indent="-180975" algn="l" defTabSz="801929" rtl="0" eaLnBrk="1" latinLnBrk="0" hangingPunct="1">
                        <a:buFont typeface="Arial" panose="020B0604020202020204" pitchFamily="34" charset="0"/>
                        <a:buChar char="•"/>
                      </a:pPr>
                      <a:r>
                        <a:rPr lang="en-AU" sz="1579" kern="1200" dirty="0">
                          <a:solidFill>
                            <a:schemeClr val="dk1"/>
                          </a:solidFill>
                          <a:latin typeface="+mn-lt"/>
                          <a:ea typeface="+mn-ea"/>
                          <a:cs typeface="+mn-cs"/>
                        </a:rPr>
                        <a:t>Jun 2019</a:t>
                      </a:r>
                    </a:p>
                  </a:txBody>
                  <a:tcPr/>
                </a:tc>
                <a:extLst>
                  <a:ext uri="{0D108BD9-81ED-4DB2-BD59-A6C34878D82A}">
                    <a16:rowId xmlns:a16="http://schemas.microsoft.com/office/drawing/2014/main" val="748859583"/>
                  </a:ext>
                </a:extLst>
              </a:tr>
            </a:tbl>
          </a:graphicData>
        </a:graphic>
      </p:graphicFrame>
    </p:spTree>
    <p:extLst>
      <p:ext uri="{BB962C8B-B14F-4D97-AF65-F5344CB8AC3E}">
        <p14:creationId xmlns:p14="http://schemas.microsoft.com/office/powerpoint/2010/main" val="3595706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61C0-0F77-4931-95E0-1D9927EECA82}"/>
              </a:ext>
            </a:extLst>
          </p:cNvPr>
          <p:cNvSpPr>
            <a:spLocks noGrp="1"/>
          </p:cNvSpPr>
          <p:nvPr>
            <p:ph type="title"/>
          </p:nvPr>
        </p:nvSpPr>
        <p:spPr/>
        <p:txBody>
          <a:bodyPr/>
          <a:lstStyle/>
          <a:p>
            <a:r>
              <a:rPr lang="en-AU" dirty="0"/>
              <a:t>Responses to PWG actions</a:t>
            </a:r>
          </a:p>
        </p:txBody>
      </p:sp>
      <p:graphicFrame>
        <p:nvGraphicFramePr>
          <p:cNvPr id="4" name="Table 3">
            <a:extLst>
              <a:ext uri="{FF2B5EF4-FFF2-40B4-BE49-F238E27FC236}">
                <a16:creationId xmlns:a16="http://schemas.microsoft.com/office/drawing/2014/main" id="{83B2E90F-7A56-4888-8874-2ED3596E1CD5}"/>
              </a:ext>
            </a:extLst>
          </p:cNvPr>
          <p:cNvGraphicFramePr>
            <a:graphicFrameLocks noGrp="1"/>
          </p:cNvGraphicFramePr>
          <p:nvPr>
            <p:extLst>
              <p:ext uri="{D42A27DB-BD31-4B8C-83A1-F6EECF244321}">
                <p14:modId xmlns:p14="http://schemas.microsoft.com/office/powerpoint/2010/main" val="2068698790"/>
              </p:ext>
            </p:extLst>
          </p:nvPr>
        </p:nvGraphicFramePr>
        <p:xfrm>
          <a:off x="48886" y="1546533"/>
          <a:ext cx="10622546" cy="5910273"/>
        </p:xfrm>
        <a:graphic>
          <a:graphicData uri="http://schemas.openxmlformats.org/drawingml/2006/table">
            <a:tbl>
              <a:tblPr firstRow="1" bandRow="1">
                <a:tableStyleId>{5C22544A-7EE6-4342-B048-85BDC9FD1C3A}</a:tableStyleId>
              </a:tblPr>
              <a:tblGrid>
                <a:gridCol w="551498">
                  <a:extLst>
                    <a:ext uri="{9D8B030D-6E8A-4147-A177-3AD203B41FA5}">
                      <a16:colId xmlns:a16="http://schemas.microsoft.com/office/drawing/2014/main" val="653191532"/>
                    </a:ext>
                  </a:extLst>
                </a:gridCol>
                <a:gridCol w="1254283">
                  <a:extLst>
                    <a:ext uri="{9D8B030D-6E8A-4147-A177-3AD203B41FA5}">
                      <a16:colId xmlns:a16="http://schemas.microsoft.com/office/drawing/2014/main" val="1287732228"/>
                    </a:ext>
                  </a:extLst>
                </a:gridCol>
                <a:gridCol w="4031559">
                  <a:extLst>
                    <a:ext uri="{9D8B030D-6E8A-4147-A177-3AD203B41FA5}">
                      <a16:colId xmlns:a16="http://schemas.microsoft.com/office/drawing/2014/main" val="2896222093"/>
                    </a:ext>
                  </a:extLst>
                </a:gridCol>
                <a:gridCol w="4785206">
                  <a:extLst>
                    <a:ext uri="{9D8B030D-6E8A-4147-A177-3AD203B41FA5}">
                      <a16:colId xmlns:a16="http://schemas.microsoft.com/office/drawing/2014/main" val="780182633"/>
                    </a:ext>
                  </a:extLst>
                </a:gridCol>
              </a:tblGrid>
              <a:tr h="382096">
                <a:tc>
                  <a:txBody>
                    <a:bodyPr/>
                    <a:lstStyle/>
                    <a:p>
                      <a:pPr algn="ctr"/>
                      <a:endParaRPr lang="en-AU" sz="1200" dirty="0">
                        <a:latin typeface="+mj-lt"/>
                      </a:endParaRPr>
                    </a:p>
                  </a:txBody>
                  <a:tcPr marL="100796" marR="100796" marT="50398" marB="50398"/>
                </a:tc>
                <a:tc>
                  <a:txBody>
                    <a:bodyPr/>
                    <a:lstStyle/>
                    <a:p>
                      <a:r>
                        <a:rPr lang="en-AU" sz="1200" dirty="0">
                          <a:latin typeface="+mj-lt"/>
                        </a:rPr>
                        <a:t>Topic</a:t>
                      </a:r>
                    </a:p>
                  </a:txBody>
                  <a:tcPr marL="100796" marR="100796" marT="50398" marB="50398"/>
                </a:tc>
                <a:tc>
                  <a:txBody>
                    <a:bodyPr/>
                    <a:lstStyle/>
                    <a:p>
                      <a:r>
                        <a:rPr lang="en-AU" sz="1200" dirty="0">
                          <a:latin typeface="+mj-lt"/>
                        </a:rPr>
                        <a:t>Action</a:t>
                      </a:r>
                    </a:p>
                  </a:txBody>
                  <a:tcPr marL="100796" marR="100796" marT="50398" marB="50398"/>
                </a:tc>
                <a:tc>
                  <a:txBody>
                    <a:bodyPr/>
                    <a:lstStyle/>
                    <a:p>
                      <a:r>
                        <a:rPr lang="en-AU" sz="1200" dirty="0">
                          <a:latin typeface="+mj-lt"/>
                        </a:rPr>
                        <a:t>Response</a:t>
                      </a:r>
                    </a:p>
                  </a:txBody>
                  <a:tcPr marL="100796" marR="100796" marT="50398" marB="50398"/>
                </a:tc>
                <a:extLst>
                  <a:ext uri="{0D108BD9-81ED-4DB2-BD59-A6C34878D82A}">
                    <a16:rowId xmlns:a16="http://schemas.microsoft.com/office/drawing/2014/main" val="1236931375"/>
                  </a:ext>
                </a:extLst>
              </a:tr>
              <a:tr h="776657">
                <a:tc>
                  <a:txBody>
                    <a:bodyPr/>
                    <a:lstStyle/>
                    <a:p>
                      <a:pPr marL="0" algn="l" defTabSz="801929" rtl="0" eaLnBrk="1" latinLnBrk="0" hangingPunct="1">
                        <a:lnSpc>
                          <a:spcPct val="106000"/>
                        </a:lnSpc>
                        <a:spcBef>
                          <a:spcPts val="600"/>
                        </a:spcBef>
                        <a:spcAft>
                          <a:spcPts val="600"/>
                        </a:spcAft>
                      </a:pPr>
                      <a:r>
                        <a:rPr lang="en-AU" sz="1200" kern="1200" dirty="0">
                          <a:solidFill>
                            <a:schemeClr val="tx1"/>
                          </a:solidFill>
                          <a:effectLst/>
                          <a:latin typeface="+mj-lt"/>
                          <a:ea typeface="Times New Roman" panose="02020603050405020304" pitchFamily="18" charset="0"/>
                          <a:cs typeface="Arial" panose="020B0604020202020204" pitchFamily="34" charset="0"/>
                        </a:rPr>
                        <a:t>1.6.2</a:t>
                      </a:r>
                    </a:p>
                  </a:txBody>
                  <a:tcPr marL="68580" marR="68580" marT="0" marB="0"/>
                </a:tc>
                <a:tc>
                  <a:txBody>
                    <a:bodyPr/>
                    <a:lstStyle/>
                    <a:p>
                      <a:pPr marL="0" algn="l" defTabSz="801929" rtl="0" eaLnBrk="1" latinLnBrk="0" hangingPunct="1">
                        <a:lnSpc>
                          <a:spcPct val="106000"/>
                        </a:lnSpc>
                        <a:spcBef>
                          <a:spcPts val="600"/>
                        </a:spcBef>
                        <a:spcAft>
                          <a:spcPts val="600"/>
                        </a:spcAft>
                      </a:pPr>
                      <a:r>
                        <a:rPr lang="en-AU" sz="1200" kern="1200" dirty="0">
                          <a:solidFill>
                            <a:schemeClr val="tx1"/>
                          </a:solidFill>
                          <a:effectLst/>
                          <a:latin typeface="+mj-lt"/>
                          <a:ea typeface="Times New Roman" panose="02020603050405020304" pitchFamily="18" charset="0"/>
                          <a:cs typeface="Arial" panose="020B0604020202020204" pitchFamily="34" charset="0"/>
                        </a:rPr>
                        <a:t>Packaging and Prioritising Procedures</a:t>
                      </a:r>
                    </a:p>
                  </a:txBody>
                  <a:tcPr marL="68580" marR="68580" marT="0" marB="0"/>
                </a:tc>
                <a:tc>
                  <a:txBody>
                    <a:bodyPr/>
                    <a:lstStyle/>
                    <a:p>
                      <a:pPr marL="0" algn="l" defTabSz="801929" rtl="0" eaLnBrk="1" latinLnBrk="0" hangingPunct="1">
                        <a:lnSpc>
                          <a:spcPct val="106000"/>
                        </a:lnSpc>
                        <a:spcBef>
                          <a:spcPts val="600"/>
                        </a:spcBef>
                        <a:spcAft>
                          <a:spcPts val="600"/>
                        </a:spcAft>
                      </a:pPr>
                      <a:r>
                        <a:rPr lang="en-AU" sz="1200" kern="1200" dirty="0">
                          <a:solidFill>
                            <a:schemeClr val="tx1"/>
                          </a:solidFill>
                          <a:effectLst/>
                          <a:latin typeface="+mj-lt"/>
                          <a:cs typeface="Arial" panose="020B0604020202020204" pitchFamily="34" charset="0"/>
                        </a:rPr>
                        <a:t>AEMO to discuss with PWG whether there is a need to adjust the timing of the reallocation procedure package</a:t>
                      </a:r>
                    </a:p>
                  </a:txBody>
                  <a:tcPr marL="68580" marR="68580" marT="0" marB="0"/>
                </a:tc>
                <a:tc>
                  <a:txBody>
                    <a:bodyPr/>
                    <a:lstStyle/>
                    <a:p>
                      <a:r>
                        <a:rPr lang="en-AU" sz="1200" dirty="0">
                          <a:latin typeface="+mj-lt"/>
                        </a:rPr>
                        <a:t>AEMO is still considering timing.</a:t>
                      </a:r>
                    </a:p>
                  </a:txBody>
                  <a:tcPr marL="100796" marR="100796" marT="50398" marB="50398"/>
                </a:tc>
                <a:extLst>
                  <a:ext uri="{0D108BD9-81ED-4DB2-BD59-A6C34878D82A}">
                    <a16:rowId xmlns:a16="http://schemas.microsoft.com/office/drawing/2014/main" val="3766193973"/>
                  </a:ext>
                </a:extLst>
              </a:tr>
              <a:tr h="920272">
                <a:tc>
                  <a:txBody>
                    <a:bodyPr/>
                    <a:lstStyle/>
                    <a:p>
                      <a:pPr marL="0" algn="l" defTabSz="801929" rtl="0" eaLnBrk="1" latinLnBrk="0" hangingPunct="1">
                        <a:lnSpc>
                          <a:spcPct val="106000"/>
                        </a:lnSpc>
                        <a:spcBef>
                          <a:spcPts val="600"/>
                        </a:spcBef>
                        <a:spcAft>
                          <a:spcPts val="600"/>
                        </a:spcAft>
                      </a:pPr>
                      <a:r>
                        <a:rPr lang="en-AU" sz="1200" kern="1200" dirty="0">
                          <a:solidFill>
                            <a:schemeClr val="tx1"/>
                          </a:solidFill>
                          <a:effectLst/>
                          <a:latin typeface="+mj-lt"/>
                          <a:ea typeface="Times New Roman" panose="02020603050405020304" pitchFamily="18" charset="0"/>
                          <a:cs typeface="Arial" panose="020B0604020202020204" pitchFamily="34" charset="0"/>
                        </a:rPr>
                        <a:t>2.3.2</a:t>
                      </a:r>
                    </a:p>
                  </a:txBody>
                  <a:tcPr marL="68580" marR="68580" marT="0" marB="0"/>
                </a:tc>
                <a:tc>
                  <a:txBody>
                    <a:bodyPr/>
                    <a:lstStyle/>
                    <a:p>
                      <a:pPr marL="0" algn="l" defTabSz="801929" rtl="0" eaLnBrk="1" latinLnBrk="0" hangingPunct="1">
                        <a:lnSpc>
                          <a:spcPct val="106000"/>
                        </a:lnSpc>
                        <a:spcBef>
                          <a:spcPts val="600"/>
                        </a:spcBef>
                        <a:spcAft>
                          <a:spcPts val="600"/>
                        </a:spcAft>
                      </a:pPr>
                      <a:r>
                        <a:rPr lang="en-AU" sz="1200" kern="1200" dirty="0">
                          <a:solidFill>
                            <a:schemeClr val="tx1"/>
                          </a:solidFill>
                          <a:effectLst/>
                          <a:latin typeface="+mj-lt"/>
                          <a:ea typeface="Times New Roman" panose="02020603050405020304" pitchFamily="18" charset="0"/>
                          <a:cs typeface="Arial" panose="020B0604020202020204" pitchFamily="34" charset="0"/>
                        </a:rPr>
                        <a:t>Settlements Procedures - Estimations</a:t>
                      </a:r>
                    </a:p>
                  </a:txBody>
                  <a:tcPr marL="68580" marR="68580" marT="0" marB="0"/>
                </a:tc>
                <a:tc>
                  <a:txBody>
                    <a:bodyPr/>
                    <a:lstStyle/>
                    <a:p>
                      <a:pPr marL="0" algn="l" defTabSz="801929" rtl="0" eaLnBrk="1" latinLnBrk="0" hangingPunct="1">
                        <a:lnSpc>
                          <a:spcPct val="106000"/>
                        </a:lnSpc>
                        <a:spcBef>
                          <a:spcPts val="600"/>
                        </a:spcBef>
                        <a:spcAft>
                          <a:spcPts val="600"/>
                        </a:spcAft>
                      </a:pPr>
                      <a:r>
                        <a:rPr lang="en-AU" sz="1200" kern="1200" dirty="0">
                          <a:solidFill>
                            <a:schemeClr val="tx1"/>
                          </a:solidFill>
                          <a:effectLst/>
                          <a:latin typeface="+mj-lt"/>
                          <a:ea typeface="Times New Roman" panose="02020603050405020304" pitchFamily="18" charset="0"/>
                          <a:cs typeface="Arial" panose="020B0604020202020204" pitchFamily="34" charset="0"/>
                        </a:rPr>
                        <a:t>C. Diep to raise at SMWG if additional focus group required and in which format (Action 2.3.2).  </a:t>
                      </a:r>
                    </a:p>
                    <a:p>
                      <a:pPr marL="0" algn="l" defTabSz="801929" rtl="0" eaLnBrk="1" latinLnBrk="0" hangingPunct="1">
                        <a:lnSpc>
                          <a:spcPct val="106000"/>
                        </a:lnSpc>
                        <a:spcBef>
                          <a:spcPts val="600"/>
                        </a:spcBef>
                        <a:spcAft>
                          <a:spcPts val="600"/>
                        </a:spcAft>
                      </a:pPr>
                      <a:r>
                        <a:rPr lang="en-AU" sz="1200" kern="1200" dirty="0">
                          <a:solidFill>
                            <a:schemeClr val="tx1"/>
                          </a:solidFill>
                          <a:effectLst/>
                          <a:latin typeface="+mj-lt"/>
                          <a:ea typeface="Times New Roman" panose="02020603050405020304" pitchFamily="18" charset="0"/>
                          <a:cs typeface="Arial" panose="020B0604020202020204" pitchFamily="34" charset="0"/>
                        </a:rPr>
                        <a:t> </a:t>
                      </a:r>
                    </a:p>
                  </a:txBody>
                  <a:tcPr marL="68580" marR="68580" marT="0" marB="0"/>
                </a:tc>
                <a:tc>
                  <a:txBody>
                    <a:bodyPr/>
                    <a:lstStyle/>
                    <a:p>
                      <a:r>
                        <a:rPr lang="en-AU" sz="1200" dirty="0">
                          <a:latin typeface="+mj-lt"/>
                        </a:rPr>
                        <a:t>Complete. No responses from SMWG members. AEMO will proceed with a standard two-round “rules consultation” process for the Estimation Policy as a need for a focus group hasn’t as yet been identified. </a:t>
                      </a:r>
                    </a:p>
                  </a:txBody>
                  <a:tcPr marL="100796" marR="100796" marT="50398" marB="50398"/>
                </a:tc>
                <a:extLst>
                  <a:ext uri="{0D108BD9-81ED-4DB2-BD59-A6C34878D82A}">
                    <a16:rowId xmlns:a16="http://schemas.microsoft.com/office/drawing/2014/main" val="731908236"/>
                  </a:ext>
                </a:extLst>
              </a:tr>
              <a:tr h="578767">
                <a:tc>
                  <a:txBody>
                    <a:bodyPr/>
                    <a:lstStyle/>
                    <a:p>
                      <a:pPr algn="l">
                        <a:lnSpc>
                          <a:spcPct val="106000"/>
                        </a:lnSpc>
                        <a:spcBef>
                          <a:spcPts val="600"/>
                        </a:spcBef>
                        <a:spcAft>
                          <a:spcPts val="600"/>
                        </a:spcAft>
                      </a:pPr>
                      <a:r>
                        <a:rPr lang="en-AU" sz="1200" dirty="0">
                          <a:solidFill>
                            <a:schemeClr val="tx1"/>
                          </a:solidFill>
                          <a:effectLst/>
                          <a:latin typeface="+mj-lt"/>
                          <a:ea typeface="Times New Roman" panose="02020603050405020304" pitchFamily="18" charset="0"/>
                          <a:cs typeface="Arial" panose="020B0604020202020204" pitchFamily="34" charset="0"/>
                        </a:rPr>
                        <a:t>3.3.1</a:t>
                      </a:r>
                      <a:endParaRPr lang="en-AU"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solidFill>
                            <a:schemeClr val="tx1"/>
                          </a:solidFill>
                          <a:effectLst/>
                          <a:latin typeface="+mj-lt"/>
                          <a:ea typeface="Times New Roman" panose="02020603050405020304" pitchFamily="18" charset="0"/>
                          <a:cs typeface="Arial" panose="020B0604020202020204" pitchFamily="34" charset="0"/>
                        </a:rPr>
                        <a:t>5MS Drafting Amendments</a:t>
                      </a:r>
                      <a:endParaRPr lang="en-AU"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solidFill>
                            <a:schemeClr val="tx1"/>
                          </a:solidFill>
                          <a:effectLst/>
                          <a:latin typeface="+mj-lt"/>
                          <a:ea typeface="Times New Roman" panose="02020603050405020304" pitchFamily="18" charset="0"/>
                          <a:cs typeface="Arial" panose="020B0604020202020204" pitchFamily="34" charset="0"/>
                        </a:rPr>
                        <a:t>PWG to provide input on the potential 5MS drafting amendments around a bidding data soft cutover, and other areas of the 5MS rule.</a:t>
                      </a:r>
                      <a:endParaRPr lang="en-AU"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r>
                        <a:rPr lang="en-AU" sz="1200" dirty="0">
                          <a:latin typeface="+mj-lt"/>
                        </a:rPr>
                        <a:t>Action still open, due date 31 October. </a:t>
                      </a:r>
                    </a:p>
                  </a:txBody>
                  <a:tcPr marL="100796" marR="100796" marT="50398" marB="50398"/>
                </a:tc>
                <a:extLst>
                  <a:ext uri="{0D108BD9-81ED-4DB2-BD59-A6C34878D82A}">
                    <a16:rowId xmlns:a16="http://schemas.microsoft.com/office/drawing/2014/main" val="4026594807"/>
                  </a:ext>
                </a:extLst>
              </a:tr>
              <a:tr h="1401879">
                <a:tc>
                  <a:txBody>
                    <a:bodyPr/>
                    <a:lstStyle/>
                    <a:p>
                      <a:pPr algn="l">
                        <a:lnSpc>
                          <a:spcPct val="106000"/>
                        </a:lnSpc>
                        <a:spcBef>
                          <a:spcPts val="600"/>
                        </a:spcBef>
                        <a:spcAft>
                          <a:spcPts val="600"/>
                        </a:spcAft>
                      </a:pPr>
                      <a:r>
                        <a:rPr lang="en-AU" sz="1200">
                          <a:solidFill>
                            <a:schemeClr val="tx1"/>
                          </a:solidFill>
                          <a:effectLst/>
                          <a:latin typeface="+mj-lt"/>
                          <a:ea typeface="Times New Roman" panose="02020603050405020304" pitchFamily="18" charset="0"/>
                          <a:cs typeface="Arial" panose="020B0604020202020204" pitchFamily="34" charset="0"/>
                        </a:rPr>
                        <a:t>3.4.1</a:t>
                      </a:r>
                      <a:endParaRPr lang="en-AU" sz="120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a:solidFill>
                            <a:schemeClr val="tx1"/>
                          </a:solidFill>
                          <a:effectLst/>
                          <a:latin typeface="+mj-lt"/>
                          <a:ea typeface="Times New Roman" panose="02020603050405020304" pitchFamily="18" charset="0"/>
                          <a:cs typeface="Arial" panose="020B0604020202020204" pitchFamily="34" charset="0"/>
                        </a:rPr>
                        <a:t>Prudentials Procedures</a:t>
                      </a:r>
                      <a:endParaRPr lang="en-AU" sz="120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solidFill>
                            <a:schemeClr val="tx1"/>
                          </a:solidFill>
                          <a:effectLst/>
                          <a:latin typeface="+mj-lt"/>
                          <a:ea typeface="Times New Roman" panose="02020603050405020304" pitchFamily="18" charset="0"/>
                          <a:cs typeface="Arial" panose="020B0604020202020204" pitchFamily="34" charset="0"/>
                        </a:rPr>
                        <a:t>PWG to provide feedback on whether a reduced consultation for the CLP procedure would be appropriate</a:t>
                      </a:r>
                      <a:endParaRPr lang="en-AU"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r>
                        <a:rPr lang="en-AU" sz="1200" dirty="0">
                          <a:latin typeface="+mj-lt"/>
                        </a:rPr>
                        <a:t>3 responses:</a:t>
                      </a:r>
                    </a:p>
                    <a:p>
                      <a:pPr marL="171450" indent="-171450">
                        <a:buFont typeface="Arial" panose="020B0604020202020204" pitchFamily="34" charset="0"/>
                        <a:buChar char="•"/>
                      </a:pPr>
                      <a:r>
                        <a:rPr lang="en-AU" sz="1200" dirty="0">
                          <a:latin typeface="+mj-lt"/>
                        </a:rPr>
                        <a:t>2 seeking a reduced consultation</a:t>
                      </a:r>
                    </a:p>
                    <a:p>
                      <a:pPr marL="171450" indent="-171450">
                        <a:buFont typeface="Arial" panose="020B0604020202020204" pitchFamily="34" charset="0"/>
                        <a:buChar char="•"/>
                      </a:pPr>
                      <a:r>
                        <a:rPr lang="en-AU" sz="1200" dirty="0">
                          <a:latin typeface="+mj-lt"/>
                        </a:rPr>
                        <a:t>1 seeking a full consultation</a:t>
                      </a:r>
                    </a:p>
                    <a:p>
                      <a:pPr marL="0" indent="0">
                        <a:buFont typeface="Arial" panose="020B0604020202020204" pitchFamily="34" charset="0"/>
                        <a:buNone/>
                      </a:pPr>
                      <a:endParaRPr lang="en-AU" sz="1200" dirty="0">
                        <a:latin typeface="+mj-lt"/>
                      </a:endParaRPr>
                    </a:p>
                    <a:p>
                      <a:pPr marL="0" indent="0">
                        <a:buFont typeface="Arial" panose="020B0604020202020204" pitchFamily="34" charset="0"/>
                        <a:buNone/>
                      </a:pPr>
                      <a:r>
                        <a:rPr lang="en-AU" sz="1200" dirty="0">
                          <a:latin typeface="+mj-lt"/>
                        </a:rPr>
                        <a:t>AEMO will commence with a reduced consultation. However if significant information comes to light, AEMO can revert to a full consultation. </a:t>
                      </a:r>
                    </a:p>
                  </a:txBody>
                  <a:tcPr marL="100796" marR="100796" marT="50398" marB="50398"/>
                </a:tc>
                <a:extLst>
                  <a:ext uri="{0D108BD9-81ED-4DB2-BD59-A6C34878D82A}">
                    <a16:rowId xmlns:a16="http://schemas.microsoft.com/office/drawing/2014/main" val="356842070"/>
                  </a:ext>
                </a:extLst>
              </a:tr>
              <a:tr h="655083">
                <a:tc>
                  <a:txBody>
                    <a:bodyPr/>
                    <a:lstStyle/>
                    <a:p>
                      <a:pPr algn="l">
                        <a:lnSpc>
                          <a:spcPct val="106000"/>
                        </a:lnSpc>
                        <a:spcBef>
                          <a:spcPts val="600"/>
                        </a:spcBef>
                        <a:spcAft>
                          <a:spcPts val="600"/>
                        </a:spcAft>
                      </a:pPr>
                      <a:r>
                        <a:rPr lang="en-AU" sz="1200">
                          <a:solidFill>
                            <a:schemeClr val="tx1"/>
                          </a:solidFill>
                          <a:effectLst/>
                          <a:latin typeface="+mj-lt"/>
                          <a:ea typeface="Times New Roman" panose="02020603050405020304" pitchFamily="18" charset="0"/>
                          <a:cs typeface="Arial" panose="020B0604020202020204" pitchFamily="34" charset="0"/>
                        </a:rPr>
                        <a:t>3.4.2</a:t>
                      </a:r>
                      <a:endParaRPr lang="en-AU" sz="120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a:solidFill>
                            <a:schemeClr val="tx1"/>
                          </a:solidFill>
                          <a:effectLst/>
                          <a:latin typeface="+mj-lt"/>
                          <a:ea typeface="Times New Roman" panose="02020603050405020304" pitchFamily="18" charset="0"/>
                          <a:cs typeface="Arial" panose="020B0604020202020204" pitchFamily="34" charset="0"/>
                        </a:rPr>
                        <a:t>Prudentials Procedures</a:t>
                      </a:r>
                      <a:endParaRPr lang="en-AU" sz="120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solidFill>
                            <a:schemeClr val="tx1"/>
                          </a:solidFill>
                          <a:effectLst/>
                          <a:latin typeface="+mj-lt"/>
                          <a:ea typeface="Times New Roman" panose="02020603050405020304" pitchFamily="18" charset="0"/>
                          <a:cs typeface="Arial" panose="020B0604020202020204" pitchFamily="34" charset="0"/>
                        </a:rPr>
                        <a:t>PWG to provide feedback on proposed options to update the CLP procedures</a:t>
                      </a:r>
                      <a:endParaRPr lang="en-AU"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r>
                        <a:rPr lang="en-AU" sz="1200" dirty="0">
                          <a:latin typeface="+mj-lt"/>
                        </a:rPr>
                        <a:t>1 response supporting AEMO’s recommended position i.e. to update the CLP to perform the calculation at a 5 minute level. </a:t>
                      </a:r>
                    </a:p>
                  </a:txBody>
                  <a:tcPr marL="100796" marR="100796" marT="50398" marB="50398"/>
                </a:tc>
                <a:extLst>
                  <a:ext uri="{0D108BD9-81ED-4DB2-BD59-A6C34878D82A}">
                    <a16:rowId xmlns:a16="http://schemas.microsoft.com/office/drawing/2014/main" val="3128820509"/>
                  </a:ext>
                </a:extLst>
              </a:tr>
              <a:tr h="1195519">
                <a:tc>
                  <a:txBody>
                    <a:bodyPr/>
                    <a:lstStyle/>
                    <a:p>
                      <a:pPr algn="l">
                        <a:lnSpc>
                          <a:spcPct val="106000"/>
                        </a:lnSpc>
                        <a:spcBef>
                          <a:spcPts val="600"/>
                        </a:spcBef>
                        <a:spcAft>
                          <a:spcPts val="600"/>
                        </a:spcAft>
                      </a:pPr>
                      <a:r>
                        <a:rPr lang="en-AU" sz="1200" dirty="0">
                          <a:solidFill>
                            <a:schemeClr val="tx1"/>
                          </a:solidFill>
                          <a:effectLst/>
                          <a:latin typeface="+mj-lt"/>
                          <a:ea typeface="Times New Roman" panose="02020603050405020304" pitchFamily="18" charset="0"/>
                          <a:cs typeface="Arial" panose="020B0604020202020204" pitchFamily="34" charset="0"/>
                        </a:rPr>
                        <a:t>3.5.1</a:t>
                      </a:r>
                      <a:endParaRPr lang="en-AU"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solidFill>
                            <a:schemeClr val="tx1"/>
                          </a:solidFill>
                          <a:effectLst/>
                          <a:latin typeface="+mj-lt"/>
                          <a:ea typeface="Times New Roman" panose="02020603050405020304" pitchFamily="18" charset="0"/>
                          <a:cs typeface="Arial" panose="020B0604020202020204" pitchFamily="34" charset="0"/>
                        </a:rPr>
                        <a:t>General Questions</a:t>
                      </a:r>
                      <a:endParaRPr lang="en-AU"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solidFill>
                            <a:schemeClr val="tx1"/>
                          </a:solidFill>
                          <a:effectLst/>
                          <a:latin typeface="+mj-lt"/>
                          <a:ea typeface="Times New Roman" panose="02020603050405020304" pitchFamily="18" charset="0"/>
                          <a:cs typeface="Arial" panose="020B0604020202020204" pitchFamily="34" charset="0"/>
                        </a:rPr>
                        <a:t>Investigate the risks and benefits associated with the alignment of the electricity trading day with either the gas trading day or the calendar day. Report back to the Dispatch Focus Group and PWG.</a:t>
                      </a:r>
                      <a:endParaRPr lang="en-AU"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pPr marL="171450" indent="-171450">
                        <a:buFont typeface="Arial" panose="020B0604020202020204" pitchFamily="34" charset="0"/>
                        <a:buChar char="•"/>
                      </a:pPr>
                      <a:r>
                        <a:rPr lang="en-AU" sz="1200" dirty="0">
                          <a:latin typeface="+mj-lt"/>
                        </a:rPr>
                        <a:t>See next slide</a:t>
                      </a:r>
                    </a:p>
                  </a:txBody>
                  <a:tcPr marL="100796" marR="100796" marT="50398" marB="50398"/>
                </a:tc>
                <a:extLst>
                  <a:ext uri="{0D108BD9-81ED-4DB2-BD59-A6C34878D82A}">
                    <a16:rowId xmlns:a16="http://schemas.microsoft.com/office/drawing/2014/main" val="4020566193"/>
                  </a:ext>
                </a:extLst>
              </a:tr>
            </a:tbl>
          </a:graphicData>
        </a:graphic>
      </p:graphicFrame>
      <p:sp>
        <p:nvSpPr>
          <p:cNvPr id="3" name="Slide Number Placeholder 2">
            <a:extLst>
              <a:ext uri="{FF2B5EF4-FFF2-40B4-BE49-F238E27FC236}">
                <a16:creationId xmlns:a16="http://schemas.microsoft.com/office/drawing/2014/main" id="{13502789-E9DB-4600-A5AA-DA942D5CCCB8}"/>
              </a:ext>
            </a:extLst>
          </p:cNvPr>
          <p:cNvSpPr>
            <a:spLocks noGrp="1"/>
          </p:cNvSpPr>
          <p:nvPr>
            <p:ph type="sldNum" sz="quarter" idx="12"/>
          </p:nvPr>
        </p:nvSpPr>
        <p:spPr/>
        <p:txBody>
          <a:bodyPr/>
          <a:lstStyle/>
          <a:p>
            <a:fld id="{4EC81F68-4976-451A-B2E9-79BCBD2F70CC}" type="slidenum">
              <a:rPr lang="en-AU" smtClean="0"/>
              <a:t>4</a:t>
            </a:fld>
            <a:endParaRPr lang="en-AU"/>
          </a:p>
        </p:txBody>
      </p:sp>
    </p:spTree>
    <p:extLst>
      <p:ext uri="{BB962C8B-B14F-4D97-AF65-F5344CB8AC3E}">
        <p14:creationId xmlns:p14="http://schemas.microsoft.com/office/powerpoint/2010/main" val="2985220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320040" y="1884670"/>
            <a:ext cx="10260013" cy="3144614"/>
          </a:xfrm>
        </p:spPr>
        <p:txBody>
          <a:bodyPr/>
          <a:lstStyle/>
          <a:p>
            <a:r>
              <a:rPr lang="en-AU" dirty="0">
                <a:latin typeface="Arial" panose="020B0604020202020204" pitchFamily="34" charset="0"/>
                <a:cs typeface="Arial" panose="020B0604020202020204" pitchFamily="34" charset="0"/>
              </a:rPr>
              <a:t>Debrief on joint metering/systems focus group</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464317" y="5059034"/>
            <a:ext cx="9221689" cy="1653678"/>
          </a:xfrm>
        </p:spPr>
        <p:txBody>
          <a:bodyPr/>
          <a:lstStyle/>
          <a:p>
            <a:r>
              <a:rPr lang="en-AU" dirty="0">
                <a:latin typeface="Arial" panose="020B0604020202020204" pitchFamily="34" charset="0"/>
                <a:cs typeface="Arial" panose="020B0604020202020204" pitchFamily="34" charset="0"/>
              </a:rPr>
              <a:t>David Ripper</a:t>
            </a:r>
          </a:p>
        </p:txBody>
      </p:sp>
      <p:sp>
        <p:nvSpPr>
          <p:cNvPr id="4" name="Slide Number Placeholder 5">
            <a:extLst>
              <a:ext uri="{FF2B5EF4-FFF2-40B4-BE49-F238E27FC236}">
                <a16:creationId xmlns:a16="http://schemas.microsoft.com/office/drawing/2014/main" id="{1759FDD1-AEDA-4EAF-949D-DFE48DD2C1DF}"/>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41036226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EE203-CFF3-4E25-A920-E2CC01FA7AB4}"/>
              </a:ext>
            </a:extLst>
          </p:cNvPr>
          <p:cNvSpPr>
            <a:spLocks noGrp="1"/>
          </p:cNvSpPr>
          <p:nvPr>
            <p:ph type="title"/>
          </p:nvPr>
        </p:nvSpPr>
        <p:spPr>
          <a:xfrm>
            <a:off x="206546" y="109854"/>
            <a:ext cx="9242253" cy="1310695"/>
          </a:xfrm>
        </p:spPr>
        <p:txBody>
          <a:bodyPr>
            <a:normAutofit/>
          </a:bodyPr>
          <a:lstStyle/>
          <a:p>
            <a:r>
              <a:rPr lang="en-AU"/>
              <a:t>Joint metering/systems focus group: Friday 14</a:t>
            </a:r>
            <a:r>
              <a:rPr lang="en-AU" baseline="30000"/>
              <a:t>th</a:t>
            </a:r>
            <a:r>
              <a:rPr lang="en-AU"/>
              <a:t> September, Melbourne</a:t>
            </a:r>
            <a:endParaRPr lang="en-AU" dirty="0"/>
          </a:p>
        </p:txBody>
      </p:sp>
      <p:sp>
        <p:nvSpPr>
          <p:cNvPr id="4" name="Slide Number Placeholder 3">
            <a:extLst>
              <a:ext uri="{FF2B5EF4-FFF2-40B4-BE49-F238E27FC236}">
                <a16:creationId xmlns:a16="http://schemas.microsoft.com/office/drawing/2014/main" id="{C3AB390E-EF5F-4348-961D-A43970085C2D}"/>
              </a:ext>
            </a:extLst>
          </p:cNvPr>
          <p:cNvSpPr>
            <a:spLocks noGrp="1"/>
          </p:cNvSpPr>
          <p:nvPr>
            <p:ph type="sldNum" sz="quarter" idx="12"/>
          </p:nvPr>
        </p:nvSpPr>
        <p:spPr/>
        <p:txBody>
          <a:bodyPr/>
          <a:lstStyle/>
          <a:p>
            <a:fld id="{4EC81F68-4976-451A-B2E9-79BCBD2F70CC}" type="slidenum">
              <a:rPr lang="en-AU" smtClean="0"/>
              <a:t>41</a:t>
            </a:fld>
            <a:endParaRPr lang="en-AU" dirty="0"/>
          </a:p>
        </p:txBody>
      </p:sp>
      <p:sp>
        <p:nvSpPr>
          <p:cNvPr id="6" name="Content Placeholder 5">
            <a:extLst>
              <a:ext uri="{FF2B5EF4-FFF2-40B4-BE49-F238E27FC236}">
                <a16:creationId xmlns:a16="http://schemas.microsoft.com/office/drawing/2014/main" id="{99CB007F-DDCB-4F3F-A52E-77E8DD401D17}"/>
              </a:ext>
            </a:extLst>
          </p:cNvPr>
          <p:cNvSpPr>
            <a:spLocks noGrp="1"/>
          </p:cNvSpPr>
          <p:nvPr>
            <p:ph idx="1"/>
          </p:nvPr>
        </p:nvSpPr>
        <p:spPr/>
        <p:txBody>
          <a:bodyPr>
            <a:normAutofit/>
          </a:bodyPr>
          <a:lstStyle/>
          <a:p>
            <a:r>
              <a:rPr lang="en-AU" sz="2000" dirty="0"/>
              <a:t>Good engagement and contributions</a:t>
            </a:r>
          </a:p>
          <a:p>
            <a:r>
              <a:rPr lang="en-AU" sz="2000" dirty="0"/>
              <a:t>24 attendees representing a cross section of MDPs/MPs, Distributors and Retailers</a:t>
            </a:r>
          </a:p>
          <a:p>
            <a:r>
              <a:rPr lang="en-AU" sz="2000" dirty="0"/>
              <a:t>Discussion went for longer than expected so not all agenda items were fully covered</a:t>
            </a:r>
          </a:p>
          <a:p>
            <a:r>
              <a:rPr lang="en-AU" sz="2000" dirty="0"/>
              <a:t>Meeting notes and actions distributed to focus group, PWG and SWG on Thursday 20</a:t>
            </a:r>
            <a:r>
              <a:rPr lang="en-AU" sz="2000" baseline="30000" dirty="0"/>
              <a:t>th</a:t>
            </a:r>
            <a:r>
              <a:rPr lang="en-AU" sz="2000" dirty="0"/>
              <a:t> September </a:t>
            </a:r>
          </a:p>
          <a:p>
            <a:pPr lvl="1"/>
            <a:r>
              <a:rPr lang="en-AU" sz="1649" dirty="0"/>
              <a:t>Updates on actions distributed 4</a:t>
            </a:r>
            <a:r>
              <a:rPr lang="en-AU" sz="1649" baseline="30000" dirty="0"/>
              <a:t>th</a:t>
            </a:r>
            <a:r>
              <a:rPr lang="en-AU" sz="1649" dirty="0"/>
              <a:t> October</a:t>
            </a:r>
          </a:p>
          <a:p>
            <a:r>
              <a:rPr lang="en-AU" sz="2000" dirty="0"/>
              <a:t>Proposing to reconvene on 12</a:t>
            </a:r>
            <a:r>
              <a:rPr lang="en-AU" sz="2000" baseline="30000" dirty="0"/>
              <a:t>th</a:t>
            </a:r>
            <a:r>
              <a:rPr lang="en-AU" sz="2000" dirty="0"/>
              <a:t> November, soon after metering procedures package #1 is released for consultation, to workshop:</a:t>
            </a:r>
          </a:p>
          <a:p>
            <a:pPr lvl="1"/>
            <a:r>
              <a:rPr lang="en-AU" sz="2000" dirty="0"/>
              <a:t>Transition to 5 minute metering</a:t>
            </a:r>
          </a:p>
          <a:p>
            <a:pPr lvl="1"/>
            <a:r>
              <a:rPr lang="en-AU" sz="2000" dirty="0"/>
              <a:t>Metering Package #1 consultation topics</a:t>
            </a:r>
          </a:p>
          <a:p>
            <a:pPr lvl="1"/>
            <a:r>
              <a:rPr lang="en-AU" sz="2000" dirty="0"/>
              <a:t>Outstanding Actions from the 14</a:t>
            </a:r>
            <a:r>
              <a:rPr lang="en-AU" sz="2000" baseline="30000" dirty="0"/>
              <a:t>th</a:t>
            </a:r>
            <a:r>
              <a:rPr lang="en-AU" sz="2000" dirty="0"/>
              <a:t> Sept workshop</a:t>
            </a:r>
          </a:p>
        </p:txBody>
      </p:sp>
    </p:spTree>
    <p:extLst>
      <p:ext uri="{BB962C8B-B14F-4D97-AF65-F5344CB8AC3E}">
        <p14:creationId xmlns:p14="http://schemas.microsoft.com/office/powerpoint/2010/main" val="32879398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EE203-CFF3-4E25-A920-E2CC01FA7AB4}"/>
              </a:ext>
            </a:extLst>
          </p:cNvPr>
          <p:cNvSpPr>
            <a:spLocks noGrp="1"/>
          </p:cNvSpPr>
          <p:nvPr>
            <p:ph type="title"/>
          </p:nvPr>
        </p:nvSpPr>
        <p:spPr>
          <a:xfrm>
            <a:off x="206546" y="109854"/>
            <a:ext cx="9242253" cy="1310695"/>
          </a:xfrm>
        </p:spPr>
        <p:txBody>
          <a:bodyPr>
            <a:normAutofit/>
          </a:bodyPr>
          <a:lstStyle/>
          <a:p>
            <a:r>
              <a:rPr lang="en-AU" dirty="0"/>
              <a:t>Topics Discussed at the workshop</a:t>
            </a:r>
          </a:p>
        </p:txBody>
      </p:sp>
      <p:sp>
        <p:nvSpPr>
          <p:cNvPr id="4" name="Slide Number Placeholder 3">
            <a:extLst>
              <a:ext uri="{FF2B5EF4-FFF2-40B4-BE49-F238E27FC236}">
                <a16:creationId xmlns:a16="http://schemas.microsoft.com/office/drawing/2014/main" id="{C3AB390E-EF5F-4348-961D-A43970085C2D}"/>
              </a:ext>
            </a:extLst>
          </p:cNvPr>
          <p:cNvSpPr>
            <a:spLocks noGrp="1"/>
          </p:cNvSpPr>
          <p:nvPr>
            <p:ph type="sldNum" sz="quarter" idx="12"/>
          </p:nvPr>
        </p:nvSpPr>
        <p:spPr/>
        <p:txBody>
          <a:bodyPr/>
          <a:lstStyle/>
          <a:p>
            <a:fld id="{4EC81F68-4976-451A-B2E9-79BCBD2F70CC}" type="slidenum">
              <a:rPr lang="en-AU" smtClean="0"/>
              <a:t>42</a:t>
            </a:fld>
            <a:endParaRPr lang="en-AU" dirty="0"/>
          </a:p>
        </p:txBody>
      </p:sp>
      <p:sp>
        <p:nvSpPr>
          <p:cNvPr id="6" name="Content Placeholder 5">
            <a:extLst>
              <a:ext uri="{FF2B5EF4-FFF2-40B4-BE49-F238E27FC236}">
                <a16:creationId xmlns:a16="http://schemas.microsoft.com/office/drawing/2014/main" id="{99CB007F-DDCB-4F3F-A52E-77E8DD401D17}"/>
              </a:ext>
            </a:extLst>
          </p:cNvPr>
          <p:cNvSpPr>
            <a:spLocks noGrp="1"/>
          </p:cNvSpPr>
          <p:nvPr>
            <p:ph idx="1"/>
          </p:nvPr>
        </p:nvSpPr>
        <p:spPr/>
        <p:txBody>
          <a:bodyPr>
            <a:normAutofit/>
          </a:bodyPr>
          <a:lstStyle/>
          <a:p>
            <a:r>
              <a:rPr lang="en-AU" sz="2000" dirty="0"/>
              <a:t>AEMO’s proposed profiling methodology for converting 15 and 30-minute meter reads into 5 minute intervals</a:t>
            </a:r>
          </a:p>
          <a:p>
            <a:r>
              <a:rPr lang="en-AU" sz="2000" dirty="0"/>
              <a:t>kWh meter read storage precision</a:t>
            </a:r>
          </a:p>
          <a:p>
            <a:r>
              <a:rPr lang="en-AU" sz="2000" dirty="0"/>
              <a:t>Meter data delivery options to AEMO</a:t>
            </a:r>
          </a:p>
          <a:p>
            <a:r>
              <a:rPr lang="en-AU" sz="2000" dirty="0"/>
              <a:t>Modifying NEM12 format to support 5 minute meter reads</a:t>
            </a:r>
          </a:p>
          <a:p>
            <a:r>
              <a:rPr lang="en-AU" sz="2000" dirty="0"/>
              <a:t>AEMO to support register level energy and non-energy meter reads</a:t>
            </a:r>
          </a:p>
          <a:p>
            <a:r>
              <a:rPr lang="en-AU" sz="2000" dirty="0"/>
              <a:t>File size and communications capability</a:t>
            </a:r>
          </a:p>
          <a:p>
            <a:r>
              <a:rPr lang="en-AU" sz="2000" dirty="0"/>
              <a:t>Transition planning for 5MS implementation</a:t>
            </a:r>
          </a:p>
        </p:txBody>
      </p:sp>
    </p:spTree>
    <p:extLst>
      <p:ext uri="{BB962C8B-B14F-4D97-AF65-F5344CB8AC3E}">
        <p14:creationId xmlns:p14="http://schemas.microsoft.com/office/powerpoint/2010/main" val="9341424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4FA6F-12B6-4AC5-B8CC-AF1A0F8495D5}"/>
              </a:ext>
            </a:extLst>
          </p:cNvPr>
          <p:cNvSpPr>
            <a:spLocks noGrp="1"/>
          </p:cNvSpPr>
          <p:nvPr>
            <p:ph type="title"/>
          </p:nvPr>
        </p:nvSpPr>
        <p:spPr/>
        <p:txBody>
          <a:bodyPr>
            <a:normAutofit/>
          </a:bodyPr>
          <a:lstStyle/>
          <a:p>
            <a:r>
              <a:rPr lang="en-AU" dirty="0"/>
              <a:t>Topic Outcomes</a:t>
            </a:r>
          </a:p>
        </p:txBody>
      </p:sp>
      <p:sp>
        <p:nvSpPr>
          <p:cNvPr id="4" name="Slide Number Placeholder 3">
            <a:extLst>
              <a:ext uri="{FF2B5EF4-FFF2-40B4-BE49-F238E27FC236}">
                <a16:creationId xmlns:a16="http://schemas.microsoft.com/office/drawing/2014/main" id="{C56899B0-5BD1-4D0C-B306-A3D51C153344}"/>
              </a:ext>
            </a:extLst>
          </p:cNvPr>
          <p:cNvSpPr>
            <a:spLocks noGrp="1"/>
          </p:cNvSpPr>
          <p:nvPr>
            <p:ph type="sldNum" sz="quarter" idx="12"/>
          </p:nvPr>
        </p:nvSpPr>
        <p:spPr/>
        <p:txBody>
          <a:bodyPr/>
          <a:lstStyle/>
          <a:p>
            <a:fld id="{4EC81F68-4976-451A-B2E9-79BCBD2F70CC}" type="slidenum">
              <a:rPr lang="en-AU" smtClean="0"/>
              <a:t>43</a:t>
            </a:fld>
            <a:endParaRPr lang="en-AU"/>
          </a:p>
        </p:txBody>
      </p:sp>
      <p:graphicFrame>
        <p:nvGraphicFramePr>
          <p:cNvPr id="5" name="Table 4">
            <a:extLst>
              <a:ext uri="{FF2B5EF4-FFF2-40B4-BE49-F238E27FC236}">
                <a16:creationId xmlns:a16="http://schemas.microsoft.com/office/drawing/2014/main" id="{536FAE8A-C7DF-403E-BA2F-E880714B0C3E}"/>
              </a:ext>
            </a:extLst>
          </p:cNvPr>
          <p:cNvGraphicFramePr>
            <a:graphicFrameLocks noGrp="1"/>
          </p:cNvGraphicFramePr>
          <p:nvPr>
            <p:extLst>
              <p:ext uri="{D42A27DB-BD31-4B8C-83A1-F6EECF244321}">
                <p14:modId xmlns:p14="http://schemas.microsoft.com/office/powerpoint/2010/main" val="2762315255"/>
              </p:ext>
            </p:extLst>
          </p:nvPr>
        </p:nvGraphicFramePr>
        <p:xfrm>
          <a:off x="158042" y="1642004"/>
          <a:ext cx="10375728" cy="3393458"/>
        </p:xfrm>
        <a:graphic>
          <a:graphicData uri="http://schemas.openxmlformats.org/drawingml/2006/table">
            <a:tbl>
              <a:tblPr firstRow="1" bandRow="1">
                <a:tableStyleId>{5C22544A-7EE6-4342-B048-85BDC9FD1C3A}</a:tableStyleId>
              </a:tblPr>
              <a:tblGrid>
                <a:gridCol w="1669878">
                  <a:extLst>
                    <a:ext uri="{9D8B030D-6E8A-4147-A177-3AD203B41FA5}">
                      <a16:colId xmlns:a16="http://schemas.microsoft.com/office/drawing/2014/main" val="2472402833"/>
                    </a:ext>
                  </a:extLst>
                </a:gridCol>
                <a:gridCol w="1838325">
                  <a:extLst>
                    <a:ext uri="{9D8B030D-6E8A-4147-A177-3AD203B41FA5}">
                      <a16:colId xmlns:a16="http://schemas.microsoft.com/office/drawing/2014/main" val="1903994310"/>
                    </a:ext>
                  </a:extLst>
                </a:gridCol>
                <a:gridCol w="1952625">
                  <a:extLst>
                    <a:ext uri="{9D8B030D-6E8A-4147-A177-3AD203B41FA5}">
                      <a16:colId xmlns:a16="http://schemas.microsoft.com/office/drawing/2014/main" val="3831525920"/>
                    </a:ext>
                  </a:extLst>
                </a:gridCol>
                <a:gridCol w="1800225">
                  <a:extLst>
                    <a:ext uri="{9D8B030D-6E8A-4147-A177-3AD203B41FA5}">
                      <a16:colId xmlns:a16="http://schemas.microsoft.com/office/drawing/2014/main" val="1098028340"/>
                    </a:ext>
                  </a:extLst>
                </a:gridCol>
                <a:gridCol w="1752600">
                  <a:extLst>
                    <a:ext uri="{9D8B030D-6E8A-4147-A177-3AD203B41FA5}">
                      <a16:colId xmlns:a16="http://schemas.microsoft.com/office/drawing/2014/main" val="4022500107"/>
                    </a:ext>
                  </a:extLst>
                </a:gridCol>
                <a:gridCol w="1362075">
                  <a:extLst>
                    <a:ext uri="{9D8B030D-6E8A-4147-A177-3AD203B41FA5}">
                      <a16:colId xmlns:a16="http://schemas.microsoft.com/office/drawing/2014/main" val="840304925"/>
                    </a:ext>
                  </a:extLst>
                </a:gridCol>
              </a:tblGrid>
              <a:tr h="436898">
                <a:tc>
                  <a:txBody>
                    <a:bodyPr/>
                    <a:lstStyle/>
                    <a:p>
                      <a:r>
                        <a:rPr lang="en-AU" sz="1400" dirty="0"/>
                        <a:t>Topic</a:t>
                      </a:r>
                    </a:p>
                  </a:txBody>
                  <a:tcPr/>
                </a:tc>
                <a:tc>
                  <a:txBody>
                    <a:bodyPr/>
                    <a:lstStyle/>
                    <a:p>
                      <a:r>
                        <a:rPr lang="en-AU" sz="1400" dirty="0"/>
                        <a:t>AEMO Proposal</a:t>
                      </a:r>
                    </a:p>
                  </a:txBody>
                  <a:tcPr/>
                </a:tc>
                <a:tc>
                  <a:txBody>
                    <a:bodyPr/>
                    <a:lstStyle/>
                    <a:p>
                      <a:r>
                        <a:rPr lang="en-AU" sz="1400" dirty="0"/>
                        <a:t>Discussion</a:t>
                      </a:r>
                    </a:p>
                  </a:txBody>
                  <a:tcPr/>
                </a:tc>
                <a:tc>
                  <a:txBody>
                    <a:bodyPr/>
                    <a:lstStyle/>
                    <a:p>
                      <a:r>
                        <a:rPr lang="en-AU" sz="1400" dirty="0"/>
                        <a:t>Outstanding Issues</a:t>
                      </a:r>
                    </a:p>
                  </a:txBody>
                  <a:tcPr/>
                </a:tc>
                <a:tc>
                  <a:txBody>
                    <a:bodyPr/>
                    <a:lstStyle/>
                    <a:p>
                      <a:r>
                        <a:rPr lang="en-AU" sz="1400" dirty="0"/>
                        <a:t>Next Steps</a:t>
                      </a:r>
                    </a:p>
                  </a:txBody>
                  <a:tcPr/>
                </a:tc>
                <a:tc>
                  <a:txBody>
                    <a:bodyPr/>
                    <a:lstStyle/>
                    <a:p>
                      <a:r>
                        <a:rPr lang="en-AU" sz="1400" dirty="0"/>
                        <a:t>Outcome</a:t>
                      </a:r>
                    </a:p>
                  </a:txBody>
                  <a:tcPr/>
                </a:tc>
                <a:extLst>
                  <a:ext uri="{0D108BD9-81ED-4DB2-BD59-A6C34878D82A}">
                    <a16:rowId xmlns:a16="http://schemas.microsoft.com/office/drawing/2014/main" val="2511276858"/>
                  </a:ext>
                </a:extLst>
              </a:tr>
              <a:tr h="436898">
                <a:tc>
                  <a:txBody>
                    <a:bodyPr/>
                    <a:lstStyle/>
                    <a:p>
                      <a:r>
                        <a:rPr lang="en-AU" sz="1400" dirty="0"/>
                        <a:t>Converting 15 and 30-minute meter reads to 5 minute intervals</a:t>
                      </a:r>
                    </a:p>
                  </a:txBody>
                  <a:tcPr/>
                </a:tc>
                <a:tc>
                  <a:txBody>
                    <a:bodyPr/>
                    <a:lstStyle/>
                    <a:p>
                      <a:r>
                        <a:rPr lang="en-AU" sz="1400" dirty="0"/>
                        <a:t>To implement a dynamic percentage allocation methodology, at the profile area level</a:t>
                      </a:r>
                    </a:p>
                    <a:p>
                      <a:endParaRPr lang="en-AU" sz="1400" dirty="0"/>
                    </a:p>
                  </a:txBody>
                  <a:tcPr/>
                </a:tc>
                <a:tc>
                  <a:txBody>
                    <a:bodyPr/>
                    <a:lstStyle/>
                    <a:p>
                      <a:r>
                        <a:rPr lang="en-AU" sz="1400" dirty="0"/>
                        <a:t>Concerns raised that the proposed methodology may not be representative enough of non-5 minute meters, leading to material financial misallocations</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No viable preferred alternative identified to date</a:t>
                      </a:r>
                    </a:p>
                  </a:txBody>
                  <a:tcPr/>
                </a:tc>
                <a:tc>
                  <a:txBody>
                    <a:bodyPr/>
                    <a:lstStyle/>
                    <a:p>
                      <a:r>
                        <a:rPr lang="en-AU" sz="1400" dirty="0"/>
                        <a:t>AEMO and participants to continue to consider alternative methodologies</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Pending</a:t>
                      </a:r>
                    </a:p>
                  </a:txBody>
                  <a:tcPr/>
                </a:tc>
                <a:extLst>
                  <a:ext uri="{0D108BD9-81ED-4DB2-BD59-A6C34878D82A}">
                    <a16:rowId xmlns:a16="http://schemas.microsoft.com/office/drawing/2014/main" val="2113558363"/>
                  </a:ext>
                </a:extLst>
              </a:tr>
              <a:tr h="436898">
                <a:tc>
                  <a:txBody>
                    <a:bodyPr/>
                    <a:lstStyle/>
                    <a:p>
                      <a:endParaRPr lang="en-AU" sz="1400" dirty="0"/>
                    </a:p>
                  </a:txBody>
                  <a:tcPr/>
                </a:tc>
                <a:tc>
                  <a:txBody>
                    <a:bodyPr/>
                    <a:lstStyle/>
                    <a:p>
                      <a:endParaRPr lang="en-AU" sz="1400" dirty="0"/>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How would mixed meter types under a single NMI be treated under the proposed methodology?</a:t>
                      </a:r>
                    </a:p>
                  </a:txBody>
                  <a:tcPr/>
                </a:tc>
                <a:tc>
                  <a:txBody>
                    <a:bodyPr/>
                    <a:lstStyle/>
                    <a:p>
                      <a:r>
                        <a:rPr lang="en-AU" sz="1400" dirty="0"/>
                        <a:t>None</a:t>
                      </a:r>
                    </a:p>
                  </a:txBody>
                  <a:tcPr/>
                </a:tc>
                <a:tc>
                  <a:txBody>
                    <a:bodyPr/>
                    <a:lstStyle/>
                    <a:p>
                      <a:r>
                        <a:rPr lang="en-AU" sz="1400" dirty="0"/>
                        <a:t>N/A</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No mixed metering installations have been identified</a:t>
                      </a:r>
                    </a:p>
                  </a:txBody>
                  <a:tcPr/>
                </a:tc>
                <a:extLst>
                  <a:ext uri="{0D108BD9-81ED-4DB2-BD59-A6C34878D82A}">
                    <a16:rowId xmlns:a16="http://schemas.microsoft.com/office/drawing/2014/main" val="382996094"/>
                  </a:ext>
                </a:extLst>
              </a:tr>
            </a:tbl>
          </a:graphicData>
        </a:graphic>
      </p:graphicFrame>
    </p:spTree>
    <p:extLst>
      <p:ext uri="{BB962C8B-B14F-4D97-AF65-F5344CB8AC3E}">
        <p14:creationId xmlns:p14="http://schemas.microsoft.com/office/powerpoint/2010/main" val="32149842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4FA6F-12B6-4AC5-B8CC-AF1A0F8495D5}"/>
              </a:ext>
            </a:extLst>
          </p:cNvPr>
          <p:cNvSpPr>
            <a:spLocks noGrp="1"/>
          </p:cNvSpPr>
          <p:nvPr>
            <p:ph type="title"/>
          </p:nvPr>
        </p:nvSpPr>
        <p:spPr/>
        <p:txBody>
          <a:bodyPr>
            <a:normAutofit/>
          </a:bodyPr>
          <a:lstStyle/>
          <a:p>
            <a:r>
              <a:rPr lang="en-AU" dirty="0"/>
              <a:t>Topic Outcomes</a:t>
            </a:r>
          </a:p>
        </p:txBody>
      </p:sp>
      <p:sp>
        <p:nvSpPr>
          <p:cNvPr id="4" name="Slide Number Placeholder 3">
            <a:extLst>
              <a:ext uri="{FF2B5EF4-FFF2-40B4-BE49-F238E27FC236}">
                <a16:creationId xmlns:a16="http://schemas.microsoft.com/office/drawing/2014/main" id="{C56899B0-5BD1-4D0C-B306-A3D51C153344}"/>
              </a:ext>
            </a:extLst>
          </p:cNvPr>
          <p:cNvSpPr>
            <a:spLocks noGrp="1"/>
          </p:cNvSpPr>
          <p:nvPr>
            <p:ph type="sldNum" sz="quarter" idx="12"/>
          </p:nvPr>
        </p:nvSpPr>
        <p:spPr/>
        <p:txBody>
          <a:bodyPr/>
          <a:lstStyle/>
          <a:p>
            <a:fld id="{4EC81F68-4976-451A-B2E9-79BCBD2F70CC}" type="slidenum">
              <a:rPr lang="en-AU" smtClean="0"/>
              <a:t>44</a:t>
            </a:fld>
            <a:endParaRPr lang="en-AU"/>
          </a:p>
        </p:txBody>
      </p:sp>
      <p:graphicFrame>
        <p:nvGraphicFramePr>
          <p:cNvPr id="5" name="Table 4">
            <a:extLst>
              <a:ext uri="{FF2B5EF4-FFF2-40B4-BE49-F238E27FC236}">
                <a16:creationId xmlns:a16="http://schemas.microsoft.com/office/drawing/2014/main" id="{536FAE8A-C7DF-403E-BA2F-E880714B0C3E}"/>
              </a:ext>
            </a:extLst>
          </p:cNvPr>
          <p:cNvGraphicFramePr>
            <a:graphicFrameLocks noGrp="1"/>
          </p:cNvGraphicFramePr>
          <p:nvPr>
            <p:extLst>
              <p:ext uri="{D42A27DB-BD31-4B8C-83A1-F6EECF244321}">
                <p14:modId xmlns:p14="http://schemas.microsoft.com/office/powerpoint/2010/main" val="2599184680"/>
              </p:ext>
            </p:extLst>
          </p:nvPr>
        </p:nvGraphicFramePr>
        <p:xfrm>
          <a:off x="158042" y="1651529"/>
          <a:ext cx="10375728" cy="3302018"/>
        </p:xfrm>
        <a:graphic>
          <a:graphicData uri="http://schemas.openxmlformats.org/drawingml/2006/table">
            <a:tbl>
              <a:tblPr firstRow="1" bandRow="1">
                <a:tableStyleId>{5C22544A-7EE6-4342-B048-85BDC9FD1C3A}</a:tableStyleId>
              </a:tblPr>
              <a:tblGrid>
                <a:gridCol w="1669878">
                  <a:extLst>
                    <a:ext uri="{9D8B030D-6E8A-4147-A177-3AD203B41FA5}">
                      <a16:colId xmlns:a16="http://schemas.microsoft.com/office/drawing/2014/main" val="2472402833"/>
                    </a:ext>
                  </a:extLst>
                </a:gridCol>
                <a:gridCol w="1838325">
                  <a:extLst>
                    <a:ext uri="{9D8B030D-6E8A-4147-A177-3AD203B41FA5}">
                      <a16:colId xmlns:a16="http://schemas.microsoft.com/office/drawing/2014/main" val="1903994310"/>
                    </a:ext>
                  </a:extLst>
                </a:gridCol>
                <a:gridCol w="1952625">
                  <a:extLst>
                    <a:ext uri="{9D8B030D-6E8A-4147-A177-3AD203B41FA5}">
                      <a16:colId xmlns:a16="http://schemas.microsoft.com/office/drawing/2014/main" val="3831525920"/>
                    </a:ext>
                  </a:extLst>
                </a:gridCol>
                <a:gridCol w="1800225">
                  <a:extLst>
                    <a:ext uri="{9D8B030D-6E8A-4147-A177-3AD203B41FA5}">
                      <a16:colId xmlns:a16="http://schemas.microsoft.com/office/drawing/2014/main" val="1098028340"/>
                    </a:ext>
                  </a:extLst>
                </a:gridCol>
                <a:gridCol w="1496305">
                  <a:extLst>
                    <a:ext uri="{9D8B030D-6E8A-4147-A177-3AD203B41FA5}">
                      <a16:colId xmlns:a16="http://schemas.microsoft.com/office/drawing/2014/main" val="4022500107"/>
                    </a:ext>
                  </a:extLst>
                </a:gridCol>
                <a:gridCol w="1618370">
                  <a:extLst>
                    <a:ext uri="{9D8B030D-6E8A-4147-A177-3AD203B41FA5}">
                      <a16:colId xmlns:a16="http://schemas.microsoft.com/office/drawing/2014/main" val="840304925"/>
                    </a:ext>
                  </a:extLst>
                </a:gridCol>
              </a:tblGrid>
              <a:tr h="436898">
                <a:tc>
                  <a:txBody>
                    <a:bodyPr/>
                    <a:lstStyle/>
                    <a:p>
                      <a:r>
                        <a:rPr lang="en-AU" sz="1400" dirty="0"/>
                        <a:t>Topic</a:t>
                      </a:r>
                    </a:p>
                  </a:txBody>
                  <a:tcPr/>
                </a:tc>
                <a:tc>
                  <a:txBody>
                    <a:bodyPr/>
                    <a:lstStyle/>
                    <a:p>
                      <a:r>
                        <a:rPr lang="en-AU" sz="1400" dirty="0"/>
                        <a:t>AEMO Proposal</a:t>
                      </a:r>
                    </a:p>
                  </a:txBody>
                  <a:tcPr/>
                </a:tc>
                <a:tc>
                  <a:txBody>
                    <a:bodyPr/>
                    <a:lstStyle/>
                    <a:p>
                      <a:r>
                        <a:rPr lang="en-AU" sz="1400" dirty="0"/>
                        <a:t>Discussion</a:t>
                      </a:r>
                    </a:p>
                  </a:txBody>
                  <a:tcPr/>
                </a:tc>
                <a:tc>
                  <a:txBody>
                    <a:bodyPr/>
                    <a:lstStyle/>
                    <a:p>
                      <a:r>
                        <a:rPr lang="en-AU" sz="1400" dirty="0"/>
                        <a:t>Outstanding Issues</a:t>
                      </a:r>
                    </a:p>
                  </a:txBody>
                  <a:tcPr/>
                </a:tc>
                <a:tc>
                  <a:txBody>
                    <a:bodyPr/>
                    <a:lstStyle/>
                    <a:p>
                      <a:r>
                        <a:rPr lang="en-AU" sz="1400" dirty="0"/>
                        <a:t>Next Steps</a:t>
                      </a:r>
                    </a:p>
                  </a:txBody>
                  <a:tcPr/>
                </a:tc>
                <a:tc>
                  <a:txBody>
                    <a:bodyPr/>
                    <a:lstStyle/>
                    <a:p>
                      <a:r>
                        <a:rPr lang="en-AU" sz="1400" dirty="0"/>
                        <a:t>Outcome</a:t>
                      </a:r>
                    </a:p>
                  </a:txBody>
                  <a:tcPr/>
                </a:tc>
                <a:extLst>
                  <a:ext uri="{0D108BD9-81ED-4DB2-BD59-A6C34878D82A}">
                    <a16:rowId xmlns:a16="http://schemas.microsoft.com/office/drawing/2014/main" val="2511276858"/>
                  </a:ext>
                </a:extLst>
              </a:tr>
              <a:tr h="436898">
                <a:tc>
                  <a:txBody>
                    <a:bodyPr/>
                    <a:lstStyle/>
                    <a:p>
                      <a:r>
                        <a:rPr lang="en-AU" sz="1400" dirty="0"/>
                        <a:t>kWh meter read precision</a:t>
                      </a:r>
                    </a:p>
                  </a:txBody>
                  <a:tcPr/>
                </a:tc>
                <a:tc>
                  <a:txBody>
                    <a:bodyPr/>
                    <a:lstStyle/>
                    <a:p>
                      <a:r>
                        <a:rPr lang="en-AU" sz="1400" dirty="0"/>
                        <a:t>AEMO’s systems to accept </a:t>
                      </a:r>
                      <a:r>
                        <a:rPr lang="en-AU" sz="1400" dirty="0" err="1"/>
                        <a:t>Wh</a:t>
                      </a:r>
                      <a:r>
                        <a:rPr lang="en-AU" sz="1400" dirty="0"/>
                        <a:t>, kWh and </a:t>
                      </a:r>
                      <a:r>
                        <a:rPr lang="en-AU" sz="1400" dirty="0" err="1"/>
                        <a:t>mWh</a:t>
                      </a:r>
                      <a:r>
                        <a:rPr lang="en-AU" sz="1400" dirty="0"/>
                        <a:t> meter reads.</a:t>
                      </a:r>
                    </a:p>
                    <a:p>
                      <a:r>
                        <a:rPr lang="en-AU" sz="1400" dirty="0"/>
                        <a:t>Stored values would be to 4 decimal places in kWh, rounding would occur if required.</a:t>
                      </a:r>
                    </a:p>
                    <a:p>
                      <a:endParaRPr lang="en-AU" sz="1400" dirty="0"/>
                    </a:p>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Other units of measure will be treated consistently e.g. vars.</a:t>
                      </a:r>
                    </a:p>
                  </a:txBody>
                  <a:tcPr/>
                </a:tc>
                <a:tc>
                  <a:txBody>
                    <a:bodyPr/>
                    <a:lstStyle/>
                    <a:p>
                      <a:r>
                        <a:rPr lang="en-AU" sz="1400" dirty="0"/>
                        <a:t>4 decimal place accuracy requirement mainly relevant to unmetered loads.</a:t>
                      </a:r>
                    </a:p>
                    <a:p>
                      <a:endParaRPr lang="en-AU" sz="1400" dirty="0"/>
                    </a:p>
                    <a:p>
                      <a:r>
                        <a:rPr lang="en-AU" sz="1400" dirty="0"/>
                        <a:t>AGL noted that the gas procedures provided guidance on how to round and when to round.</a:t>
                      </a:r>
                    </a:p>
                    <a:p>
                      <a:endParaRPr lang="en-AU" sz="1400" dirty="0"/>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None</a:t>
                      </a:r>
                    </a:p>
                  </a:txBody>
                  <a:tcPr/>
                </a:tc>
                <a:tc>
                  <a:txBody>
                    <a:bodyPr/>
                    <a:lstStyle/>
                    <a:p>
                      <a:r>
                        <a:rPr lang="en-AU" sz="1400" dirty="0"/>
                        <a:t>N/A</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AEMO will round to 4 decimal places, consistent with the gas procedures</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400" dirty="0"/>
                    </a:p>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Proposed rounding procedure has been provided to the joint </a:t>
                      </a:r>
                      <a:r>
                        <a:rPr lang="en-AU" sz="1400"/>
                        <a:t>focus group</a:t>
                      </a:r>
                      <a:endParaRPr lang="en-AU" sz="1400" dirty="0"/>
                    </a:p>
                  </a:txBody>
                  <a:tcPr/>
                </a:tc>
                <a:extLst>
                  <a:ext uri="{0D108BD9-81ED-4DB2-BD59-A6C34878D82A}">
                    <a16:rowId xmlns:a16="http://schemas.microsoft.com/office/drawing/2014/main" val="2113558363"/>
                  </a:ext>
                </a:extLst>
              </a:tr>
            </a:tbl>
          </a:graphicData>
        </a:graphic>
      </p:graphicFrame>
    </p:spTree>
    <p:extLst>
      <p:ext uri="{BB962C8B-B14F-4D97-AF65-F5344CB8AC3E}">
        <p14:creationId xmlns:p14="http://schemas.microsoft.com/office/powerpoint/2010/main" val="11760258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4FA6F-12B6-4AC5-B8CC-AF1A0F8495D5}"/>
              </a:ext>
            </a:extLst>
          </p:cNvPr>
          <p:cNvSpPr>
            <a:spLocks noGrp="1"/>
          </p:cNvSpPr>
          <p:nvPr>
            <p:ph type="title"/>
          </p:nvPr>
        </p:nvSpPr>
        <p:spPr/>
        <p:txBody>
          <a:bodyPr>
            <a:normAutofit/>
          </a:bodyPr>
          <a:lstStyle/>
          <a:p>
            <a:r>
              <a:rPr lang="en-AU" dirty="0"/>
              <a:t>Topic Outcomes</a:t>
            </a:r>
          </a:p>
        </p:txBody>
      </p:sp>
      <p:sp>
        <p:nvSpPr>
          <p:cNvPr id="4" name="Slide Number Placeholder 3">
            <a:extLst>
              <a:ext uri="{FF2B5EF4-FFF2-40B4-BE49-F238E27FC236}">
                <a16:creationId xmlns:a16="http://schemas.microsoft.com/office/drawing/2014/main" id="{C56899B0-5BD1-4D0C-B306-A3D51C153344}"/>
              </a:ext>
            </a:extLst>
          </p:cNvPr>
          <p:cNvSpPr>
            <a:spLocks noGrp="1"/>
          </p:cNvSpPr>
          <p:nvPr>
            <p:ph type="sldNum" sz="quarter" idx="12"/>
          </p:nvPr>
        </p:nvSpPr>
        <p:spPr/>
        <p:txBody>
          <a:bodyPr/>
          <a:lstStyle/>
          <a:p>
            <a:fld id="{4EC81F68-4976-451A-B2E9-79BCBD2F70CC}" type="slidenum">
              <a:rPr lang="en-AU" smtClean="0"/>
              <a:t>45</a:t>
            </a:fld>
            <a:endParaRPr lang="en-AU"/>
          </a:p>
        </p:txBody>
      </p:sp>
      <p:graphicFrame>
        <p:nvGraphicFramePr>
          <p:cNvPr id="5" name="Table 4">
            <a:extLst>
              <a:ext uri="{FF2B5EF4-FFF2-40B4-BE49-F238E27FC236}">
                <a16:creationId xmlns:a16="http://schemas.microsoft.com/office/drawing/2014/main" id="{536FAE8A-C7DF-403E-BA2F-E880714B0C3E}"/>
              </a:ext>
            </a:extLst>
          </p:cNvPr>
          <p:cNvGraphicFramePr>
            <a:graphicFrameLocks noGrp="1"/>
          </p:cNvGraphicFramePr>
          <p:nvPr>
            <p:extLst>
              <p:ext uri="{D42A27DB-BD31-4B8C-83A1-F6EECF244321}">
                <p14:modId xmlns:p14="http://schemas.microsoft.com/office/powerpoint/2010/main" val="1862086961"/>
              </p:ext>
            </p:extLst>
          </p:nvPr>
        </p:nvGraphicFramePr>
        <p:xfrm>
          <a:off x="158042" y="1652270"/>
          <a:ext cx="10375728" cy="5313698"/>
        </p:xfrm>
        <a:graphic>
          <a:graphicData uri="http://schemas.openxmlformats.org/drawingml/2006/table">
            <a:tbl>
              <a:tblPr firstRow="1" bandRow="1">
                <a:tableStyleId>{5C22544A-7EE6-4342-B048-85BDC9FD1C3A}</a:tableStyleId>
              </a:tblPr>
              <a:tblGrid>
                <a:gridCol w="1669878">
                  <a:extLst>
                    <a:ext uri="{9D8B030D-6E8A-4147-A177-3AD203B41FA5}">
                      <a16:colId xmlns:a16="http://schemas.microsoft.com/office/drawing/2014/main" val="2472402833"/>
                    </a:ext>
                  </a:extLst>
                </a:gridCol>
                <a:gridCol w="1838325">
                  <a:extLst>
                    <a:ext uri="{9D8B030D-6E8A-4147-A177-3AD203B41FA5}">
                      <a16:colId xmlns:a16="http://schemas.microsoft.com/office/drawing/2014/main" val="1903994310"/>
                    </a:ext>
                  </a:extLst>
                </a:gridCol>
                <a:gridCol w="1952625">
                  <a:extLst>
                    <a:ext uri="{9D8B030D-6E8A-4147-A177-3AD203B41FA5}">
                      <a16:colId xmlns:a16="http://schemas.microsoft.com/office/drawing/2014/main" val="3831525920"/>
                    </a:ext>
                  </a:extLst>
                </a:gridCol>
                <a:gridCol w="1800225">
                  <a:extLst>
                    <a:ext uri="{9D8B030D-6E8A-4147-A177-3AD203B41FA5}">
                      <a16:colId xmlns:a16="http://schemas.microsoft.com/office/drawing/2014/main" val="1098028340"/>
                    </a:ext>
                  </a:extLst>
                </a:gridCol>
                <a:gridCol w="1515355">
                  <a:extLst>
                    <a:ext uri="{9D8B030D-6E8A-4147-A177-3AD203B41FA5}">
                      <a16:colId xmlns:a16="http://schemas.microsoft.com/office/drawing/2014/main" val="4022500107"/>
                    </a:ext>
                  </a:extLst>
                </a:gridCol>
                <a:gridCol w="1599320">
                  <a:extLst>
                    <a:ext uri="{9D8B030D-6E8A-4147-A177-3AD203B41FA5}">
                      <a16:colId xmlns:a16="http://schemas.microsoft.com/office/drawing/2014/main" val="840304925"/>
                    </a:ext>
                  </a:extLst>
                </a:gridCol>
              </a:tblGrid>
              <a:tr h="436898">
                <a:tc>
                  <a:txBody>
                    <a:bodyPr/>
                    <a:lstStyle/>
                    <a:p>
                      <a:r>
                        <a:rPr lang="en-AU" sz="1400" dirty="0"/>
                        <a:t>Topic</a:t>
                      </a:r>
                    </a:p>
                  </a:txBody>
                  <a:tcPr/>
                </a:tc>
                <a:tc>
                  <a:txBody>
                    <a:bodyPr/>
                    <a:lstStyle/>
                    <a:p>
                      <a:r>
                        <a:rPr lang="en-AU" sz="1400" dirty="0"/>
                        <a:t>AEMO Proposal</a:t>
                      </a:r>
                    </a:p>
                  </a:txBody>
                  <a:tcPr/>
                </a:tc>
                <a:tc>
                  <a:txBody>
                    <a:bodyPr/>
                    <a:lstStyle/>
                    <a:p>
                      <a:r>
                        <a:rPr lang="en-AU" sz="1400" dirty="0"/>
                        <a:t>Discussion</a:t>
                      </a:r>
                    </a:p>
                  </a:txBody>
                  <a:tcPr/>
                </a:tc>
                <a:tc>
                  <a:txBody>
                    <a:bodyPr/>
                    <a:lstStyle/>
                    <a:p>
                      <a:r>
                        <a:rPr lang="en-AU" sz="1400" dirty="0"/>
                        <a:t>Outstanding Issues</a:t>
                      </a:r>
                    </a:p>
                  </a:txBody>
                  <a:tcPr/>
                </a:tc>
                <a:tc>
                  <a:txBody>
                    <a:bodyPr/>
                    <a:lstStyle/>
                    <a:p>
                      <a:r>
                        <a:rPr lang="en-AU" sz="1400" dirty="0"/>
                        <a:t>Next Steps</a:t>
                      </a:r>
                    </a:p>
                  </a:txBody>
                  <a:tcPr/>
                </a:tc>
                <a:tc>
                  <a:txBody>
                    <a:bodyPr/>
                    <a:lstStyle/>
                    <a:p>
                      <a:r>
                        <a:rPr lang="en-AU" sz="1400" dirty="0"/>
                        <a:t>Outcome</a:t>
                      </a:r>
                    </a:p>
                  </a:txBody>
                  <a:tcPr/>
                </a:tc>
                <a:extLst>
                  <a:ext uri="{0D108BD9-81ED-4DB2-BD59-A6C34878D82A}">
                    <a16:rowId xmlns:a16="http://schemas.microsoft.com/office/drawing/2014/main" val="2511276858"/>
                  </a:ext>
                </a:extLst>
              </a:tr>
              <a:tr h="436898">
                <a:tc>
                  <a:txBody>
                    <a:bodyPr/>
                    <a:lstStyle/>
                    <a:p>
                      <a:r>
                        <a:rPr lang="en-AU" sz="1400" dirty="0"/>
                        <a:t>MDFF vs MDMF</a:t>
                      </a:r>
                    </a:p>
                  </a:txBody>
                  <a:tcPr/>
                </a:tc>
                <a:tc>
                  <a:txBody>
                    <a:bodyPr/>
                    <a:lstStyle/>
                    <a:p>
                      <a:r>
                        <a:rPr lang="en-AU" sz="1400" dirty="0"/>
                        <a:t>AEMO to transition to MDFF.</a:t>
                      </a:r>
                    </a:p>
                    <a:p>
                      <a:r>
                        <a:rPr lang="en-AU" sz="1400" dirty="0"/>
                        <a:t>Participants may use MDFF to send: Interval reads (E1, E2, B1, K1, Q1 etc) @ 5, 15 or 30-minute resolution and/or consumption reads for Basic meters.</a:t>
                      </a:r>
                    </a:p>
                  </a:txBody>
                  <a:tcPr/>
                </a:tc>
                <a:tc>
                  <a:txBody>
                    <a:bodyPr/>
                    <a:lstStyle/>
                    <a:p>
                      <a:r>
                        <a:rPr lang="en-AU" sz="1400" dirty="0"/>
                        <a:t>Discussion regarding the benefits of AEMO becoming a B2B participant occurred e.g. allowing for more streamlining of processes and limits the changes to be made to MDP systems.</a:t>
                      </a:r>
                    </a:p>
                    <a:p>
                      <a:endParaRPr lang="en-AU" sz="1400" dirty="0"/>
                    </a:p>
                    <a:p>
                      <a:r>
                        <a:rPr lang="en-AU" sz="1400" dirty="0"/>
                        <a:t>Question regarding how MDFF could support existing AEMO MDM validation requirements was raised.</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Participants to detail issues associated with supporting existing AEMO basic meter validations in MDFF.</a:t>
                      </a:r>
                    </a:p>
                  </a:txBody>
                  <a:tcPr/>
                </a:tc>
                <a:tc>
                  <a:txBody>
                    <a:bodyPr/>
                    <a:lstStyle/>
                    <a:p>
                      <a:r>
                        <a:rPr lang="en-AU" sz="1400" dirty="0"/>
                        <a:t>Feedback from participants due 10 Oct</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Pending</a:t>
                      </a:r>
                    </a:p>
                  </a:txBody>
                  <a:tcPr/>
                </a:tc>
                <a:extLst>
                  <a:ext uri="{0D108BD9-81ED-4DB2-BD59-A6C34878D82A}">
                    <a16:rowId xmlns:a16="http://schemas.microsoft.com/office/drawing/2014/main" val="2113558363"/>
                  </a:ext>
                </a:extLst>
              </a:tr>
              <a:tr h="436898">
                <a:tc>
                  <a:txBody>
                    <a:bodyPr/>
                    <a:lstStyle/>
                    <a:p>
                      <a:r>
                        <a:rPr lang="en-AU" sz="1400" dirty="0"/>
                        <a:t>Missing meter data process</a:t>
                      </a:r>
                    </a:p>
                  </a:txBody>
                  <a:tcPr/>
                </a:tc>
                <a:tc>
                  <a:txBody>
                    <a:bodyPr/>
                    <a:lstStyle/>
                    <a:p>
                      <a:r>
                        <a:rPr lang="en-AU" sz="1400" dirty="0"/>
                        <a:t>AEMO proposes to periodically run a RM11 report to inform MDP’s of missing meter reads</a:t>
                      </a:r>
                    </a:p>
                  </a:txBody>
                  <a:tcPr/>
                </a:tc>
                <a:tc>
                  <a:txBody>
                    <a:bodyPr/>
                    <a:lstStyle/>
                    <a:p>
                      <a:r>
                        <a:rPr lang="en-AU" sz="1400" dirty="0"/>
                        <a:t>Automated AEMO initiated RM11 viewed favourably</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endParaRPr lang="en-AU" sz="1400" dirty="0"/>
                    </a:p>
                  </a:txBody>
                  <a:tcPr/>
                </a:tc>
                <a:tc>
                  <a:txBody>
                    <a:bodyPr/>
                    <a:lstStyle/>
                    <a:p>
                      <a:endParaRPr lang="en-AU" sz="1400" dirty="0"/>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AEMO to periodically run a RM11 report to inform MDP’s of missing meter reads</a:t>
                      </a:r>
                    </a:p>
                  </a:txBody>
                  <a:tcPr/>
                </a:tc>
                <a:extLst>
                  <a:ext uri="{0D108BD9-81ED-4DB2-BD59-A6C34878D82A}">
                    <a16:rowId xmlns:a16="http://schemas.microsoft.com/office/drawing/2014/main" val="209644309"/>
                  </a:ext>
                </a:extLst>
              </a:tr>
            </a:tbl>
          </a:graphicData>
        </a:graphic>
      </p:graphicFrame>
    </p:spTree>
    <p:extLst>
      <p:ext uri="{BB962C8B-B14F-4D97-AF65-F5344CB8AC3E}">
        <p14:creationId xmlns:p14="http://schemas.microsoft.com/office/powerpoint/2010/main" val="22373288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4FA6F-12B6-4AC5-B8CC-AF1A0F8495D5}"/>
              </a:ext>
            </a:extLst>
          </p:cNvPr>
          <p:cNvSpPr>
            <a:spLocks noGrp="1"/>
          </p:cNvSpPr>
          <p:nvPr>
            <p:ph type="title"/>
          </p:nvPr>
        </p:nvSpPr>
        <p:spPr/>
        <p:txBody>
          <a:bodyPr>
            <a:normAutofit/>
          </a:bodyPr>
          <a:lstStyle/>
          <a:p>
            <a:r>
              <a:rPr lang="en-AU" dirty="0"/>
              <a:t>Topic Outcomes</a:t>
            </a:r>
          </a:p>
        </p:txBody>
      </p:sp>
      <p:sp>
        <p:nvSpPr>
          <p:cNvPr id="4" name="Slide Number Placeholder 3">
            <a:extLst>
              <a:ext uri="{FF2B5EF4-FFF2-40B4-BE49-F238E27FC236}">
                <a16:creationId xmlns:a16="http://schemas.microsoft.com/office/drawing/2014/main" id="{C56899B0-5BD1-4D0C-B306-A3D51C153344}"/>
              </a:ext>
            </a:extLst>
          </p:cNvPr>
          <p:cNvSpPr>
            <a:spLocks noGrp="1"/>
          </p:cNvSpPr>
          <p:nvPr>
            <p:ph type="sldNum" sz="quarter" idx="12"/>
          </p:nvPr>
        </p:nvSpPr>
        <p:spPr/>
        <p:txBody>
          <a:bodyPr/>
          <a:lstStyle/>
          <a:p>
            <a:fld id="{4EC81F68-4976-451A-B2E9-79BCBD2F70CC}" type="slidenum">
              <a:rPr lang="en-AU" smtClean="0"/>
              <a:t>46</a:t>
            </a:fld>
            <a:endParaRPr lang="en-AU"/>
          </a:p>
        </p:txBody>
      </p:sp>
      <p:graphicFrame>
        <p:nvGraphicFramePr>
          <p:cNvPr id="5" name="Table 4">
            <a:extLst>
              <a:ext uri="{FF2B5EF4-FFF2-40B4-BE49-F238E27FC236}">
                <a16:creationId xmlns:a16="http://schemas.microsoft.com/office/drawing/2014/main" id="{536FAE8A-C7DF-403E-BA2F-E880714B0C3E}"/>
              </a:ext>
            </a:extLst>
          </p:cNvPr>
          <p:cNvGraphicFramePr>
            <a:graphicFrameLocks noGrp="1"/>
          </p:cNvGraphicFramePr>
          <p:nvPr>
            <p:extLst>
              <p:ext uri="{D42A27DB-BD31-4B8C-83A1-F6EECF244321}">
                <p14:modId xmlns:p14="http://schemas.microsoft.com/office/powerpoint/2010/main" val="4178241327"/>
              </p:ext>
            </p:extLst>
          </p:nvPr>
        </p:nvGraphicFramePr>
        <p:xfrm>
          <a:off x="158042" y="1656388"/>
          <a:ext cx="10375728" cy="4460258"/>
        </p:xfrm>
        <a:graphic>
          <a:graphicData uri="http://schemas.openxmlformats.org/drawingml/2006/table">
            <a:tbl>
              <a:tblPr firstRow="1" bandRow="1">
                <a:tableStyleId>{5C22544A-7EE6-4342-B048-85BDC9FD1C3A}</a:tableStyleId>
              </a:tblPr>
              <a:tblGrid>
                <a:gridCol w="1669878">
                  <a:extLst>
                    <a:ext uri="{9D8B030D-6E8A-4147-A177-3AD203B41FA5}">
                      <a16:colId xmlns:a16="http://schemas.microsoft.com/office/drawing/2014/main" val="2472402833"/>
                    </a:ext>
                  </a:extLst>
                </a:gridCol>
                <a:gridCol w="1838325">
                  <a:extLst>
                    <a:ext uri="{9D8B030D-6E8A-4147-A177-3AD203B41FA5}">
                      <a16:colId xmlns:a16="http://schemas.microsoft.com/office/drawing/2014/main" val="1903994310"/>
                    </a:ext>
                  </a:extLst>
                </a:gridCol>
                <a:gridCol w="1952625">
                  <a:extLst>
                    <a:ext uri="{9D8B030D-6E8A-4147-A177-3AD203B41FA5}">
                      <a16:colId xmlns:a16="http://schemas.microsoft.com/office/drawing/2014/main" val="3831525920"/>
                    </a:ext>
                  </a:extLst>
                </a:gridCol>
                <a:gridCol w="1800225">
                  <a:extLst>
                    <a:ext uri="{9D8B030D-6E8A-4147-A177-3AD203B41FA5}">
                      <a16:colId xmlns:a16="http://schemas.microsoft.com/office/drawing/2014/main" val="1098028340"/>
                    </a:ext>
                  </a:extLst>
                </a:gridCol>
                <a:gridCol w="1515355">
                  <a:extLst>
                    <a:ext uri="{9D8B030D-6E8A-4147-A177-3AD203B41FA5}">
                      <a16:colId xmlns:a16="http://schemas.microsoft.com/office/drawing/2014/main" val="4022500107"/>
                    </a:ext>
                  </a:extLst>
                </a:gridCol>
                <a:gridCol w="1599320">
                  <a:extLst>
                    <a:ext uri="{9D8B030D-6E8A-4147-A177-3AD203B41FA5}">
                      <a16:colId xmlns:a16="http://schemas.microsoft.com/office/drawing/2014/main" val="840304925"/>
                    </a:ext>
                  </a:extLst>
                </a:gridCol>
              </a:tblGrid>
              <a:tr h="436898">
                <a:tc>
                  <a:txBody>
                    <a:bodyPr/>
                    <a:lstStyle/>
                    <a:p>
                      <a:r>
                        <a:rPr lang="en-AU" sz="1400" dirty="0"/>
                        <a:t>Topic</a:t>
                      </a:r>
                    </a:p>
                  </a:txBody>
                  <a:tcPr/>
                </a:tc>
                <a:tc>
                  <a:txBody>
                    <a:bodyPr/>
                    <a:lstStyle/>
                    <a:p>
                      <a:r>
                        <a:rPr lang="en-AU" sz="1400" dirty="0"/>
                        <a:t>AEMO Proposal</a:t>
                      </a:r>
                    </a:p>
                  </a:txBody>
                  <a:tcPr/>
                </a:tc>
                <a:tc>
                  <a:txBody>
                    <a:bodyPr/>
                    <a:lstStyle/>
                    <a:p>
                      <a:r>
                        <a:rPr lang="en-AU" sz="1400" dirty="0"/>
                        <a:t>Discussion</a:t>
                      </a:r>
                    </a:p>
                  </a:txBody>
                  <a:tcPr/>
                </a:tc>
                <a:tc>
                  <a:txBody>
                    <a:bodyPr/>
                    <a:lstStyle/>
                    <a:p>
                      <a:r>
                        <a:rPr lang="en-AU" sz="1400" dirty="0"/>
                        <a:t>Outstanding Issues</a:t>
                      </a:r>
                    </a:p>
                  </a:txBody>
                  <a:tcPr/>
                </a:tc>
                <a:tc>
                  <a:txBody>
                    <a:bodyPr/>
                    <a:lstStyle/>
                    <a:p>
                      <a:r>
                        <a:rPr lang="en-AU" sz="1400" dirty="0"/>
                        <a:t>Next Steps</a:t>
                      </a:r>
                    </a:p>
                  </a:txBody>
                  <a:tcPr/>
                </a:tc>
                <a:tc>
                  <a:txBody>
                    <a:bodyPr/>
                    <a:lstStyle/>
                    <a:p>
                      <a:r>
                        <a:rPr lang="en-AU" sz="1400" dirty="0"/>
                        <a:t>Outcome</a:t>
                      </a:r>
                    </a:p>
                  </a:txBody>
                  <a:tcPr/>
                </a:tc>
                <a:extLst>
                  <a:ext uri="{0D108BD9-81ED-4DB2-BD59-A6C34878D82A}">
                    <a16:rowId xmlns:a16="http://schemas.microsoft.com/office/drawing/2014/main" val="2511276858"/>
                  </a:ext>
                </a:extLst>
              </a:tr>
              <a:tr h="436898">
                <a:tc>
                  <a:txBody>
                    <a:bodyPr/>
                    <a:lstStyle/>
                    <a:p>
                      <a:r>
                        <a:rPr lang="en-AU" sz="1400" dirty="0"/>
                        <a:t>Modifying NEM12 format to support 5 minute meter reads</a:t>
                      </a:r>
                    </a:p>
                  </a:txBody>
                  <a:tcPr/>
                </a:tc>
                <a:tc>
                  <a:txBody>
                    <a:bodyPr/>
                    <a:lstStyle/>
                    <a:p>
                      <a:r>
                        <a:rPr lang="en-AU" sz="1400" dirty="0"/>
                        <a:t>Interval length field to remain in the 200 record</a:t>
                      </a:r>
                    </a:p>
                  </a:txBody>
                  <a:tcPr/>
                </a:tc>
                <a:tc>
                  <a:txBody>
                    <a:bodyPr/>
                    <a:lstStyle/>
                    <a:p>
                      <a:r>
                        <a:rPr lang="en-AU" sz="1400" dirty="0"/>
                        <a:t>Simply Energy raised the potential of moving the Interval Length field to the Header/100 record to allow for greater processing efficiency.</a:t>
                      </a:r>
                    </a:p>
                    <a:p>
                      <a:endParaRPr lang="en-AU" sz="1400" dirty="0"/>
                    </a:p>
                    <a:p>
                      <a:r>
                        <a:rPr lang="en-AU" sz="1400" dirty="0"/>
                        <a:t>Participants agreed that keeping the interval value in the 200 record would be preferred.</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None</a:t>
                      </a:r>
                    </a:p>
                  </a:txBody>
                  <a:tcPr/>
                </a:tc>
                <a:tc>
                  <a:txBody>
                    <a:bodyPr/>
                    <a:lstStyle/>
                    <a:p>
                      <a:r>
                        <a:rPr lang="en-AU" sz="1400" dirty="0"/>
                        <a:t>N/A</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Interval length value to remain in the 200 record</a:t>
                      </a:r>
                    </a:p>
                  </a:txBody>
                  <a:tcPr/>
                </a:tc>
                <a:extLst>
                  <a:ext uri="{0D108BD9-81ED-4DB2-BD59-A6C34878D82A}">
                    <a16:rowId xmlns:a16="http://schemas.microsoft.com/office/drawing/2014/main" val="2113558363"/>
                  </a:ext>
                </a:extLst>
              </a:tr>
              <a:tr h="436898">
                <a:tc>
                  <a:txBody>
                    <a:bodyPr/>
                    <a:lstStyle/>
                    <a:p>
                      <a:r>
                        <a:rPr lang="en-AU" sz="1400" dirty="0"/>
                        <a:t>Meter churn interval lengths</a:t>
                      </a:r>
                    </a:p>
                  </a:txBody>
                  <a:tcPr/>
                </a:tc>
                <a:tc>
                  <a:txBody>
                    <a:bodyPr/>
                    <a:lstStyle/>
                    <a:p>
                      <a:r>
                        <a:rPr lang="en-AU" sz="1400" dirty="0"/>
                        <a:t>Intraday interval length changes should not be permitted.</a:t>
                      </a:r>
                    </a:p>
                    <a:p>
                      <a:endParaRPr lang="en-AU" sz="1400" dirty="0"/>
                    </a:p>
                  </a:txBody>
                  <a:tcPr/>
                </a:tc>
                <a:tc>
                  <a:txBody>
                    <a:bodyPr/>
                    <a:lstStyle/>
                    <a:p>
                      <a:r>
                        <a:rPr lang="en-AU" sz="1400" dirty="0"/>
                        <a:t>Agreement that intraday interval length changes should not be permitted.</a:t>
                      </a:r>
                    </a:p>
                    <a:p>
                      <a:endParaRPr lang="en-AU" sz="1400" dirty="0"/>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None</a:t>
                      </a:r>
                    </a:p>
                  </a:txBody>
                  <a:tcPr/>
                </a:tc>
                <a:tc>
                  <a:txBody>
                    <a:bodyPr/>
                    <a:lstStyle/>
                    <a:p>
                      <a:r>
                        <a:rPr lang="en-AU" sz="1400" dirty="0"/>
                        <a:t>N/A</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Intraday interval length changes will not be permitted.</a:t>
                      </a:r>
                    </a:p>
                  </a:txBody>
                  <a:tcPr/>
                </a:tc>
                <a:extLst>
                  <a:ext uri="{0D108BD9-81ED-4DB2-BD59-A6C34878D82A}">
                    <a16:rowId xmlns:a16="http://schemas.microsoft.com/office/drawing/2014/main" val="209644309"/>
                  </a:ext>
                </a:extLst>
              </a:tr>
            </a:tbl>
          </a:graphicData>
        </a:graphic>
      </p:graphicFrame>
    </p:spTree>
    <p:extLst>
      <p:ext uri="{BB962C8B-B14F-4D97-AF65-F5344CB8AC3E}">
        <p14:creationId xmlns:p14="http://schemas.microsoft.com/office/powerpoint/2010/main" val="14624133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4FA6F-12B6-4AC5-B8CC-AF1A0F8495D5}"/>
              </a:ext>
            </a:extLst>
          </p:cNvPr>
          <p:cNvSpPr>
            <a:spLocks noGrp="1"/>
          </p:cNvSpPr>
          <p:nvPr>
            <p:ph type="title"/>
          </p:nvPr>
        </p:nvSpPr>
        <p:spPr/>
        <p:txBody>
          <a:bodyPr>
            <a:normAutofit/>
          </a:bodyPr>
          <a:lstStyle/>
          <a:p>
            <a:r>
              <a:rPr lang="en-AU" dirty="0"/>
              <a:t>Topic Outcomes</a:t>
            </a:r>
          </a:p>
        </p:txBody>
      </p:sp>
      <p:sp>
        <p:nvSpPr>
          <p:cNvPr id="4" name="Slide Number Placeholder 3">
            <a:extLst>
              <a:ext uri="{FF2B5EF4-FFF2-40B4-BE49-F238E27FC236}">
                <a16:creationId xmlns:a16="http://schemas.microsoft.com/office/drawing/2014/main" id="{C56899B0-5BD1-4D0C-B306-A3D51C153344}"/>
              </a:ext>
            </a:extLst>
          </p:cNvPr>
          <p:cNvSpPr>
            <a:spLocks noGrp="1"/>
          </p:cNvSpPr>
          <p:nvPr>
            <p:ph type="sldNum" sz="quarter" idx="12"/>
          </p:nvPr>
        </p:nvSpPr>
        <p:spPr/>
        <p:txBody>
          <a:bodyPr/>
          <a:lstStyle/>
          <a:p>
            <a:fld id="{4EC81F68-4976-451A-B2E9-79BCBD2F70CC}" type="slidenum">
              <a:rPr lang="en-AU" smtClean="0"/>
              <a:t>47</a:t>
            </a:fld>
            <a:endParaRPr lang="en-AU"/>
          </a:p>
        </p:txBody>
      </p:sp>
      <p:graphicFrame>
        <p:nvGraphicFramePr>
          <p:cNvPr id="5" name="Table 4">
            <a:extLst>
              <a:ext uri="{FF2B5EF4-FFF2-40B4-BE49-F238E27FC236}">
                <a16:creationId xmlns:a16="http://schemas.microsoft.com/office/drawing/2014/main" id="{536FAE8A-C7DF-403E-BA2F-E880714B0C3E}"/>
              </a:ext>
            </a:extLst>
          </p:cNvPr>
          <p:cNvGraphicFramePr>
            <a:graphicFrameLocks noGrp="1"/>
          </p:cNvGraphicFramePr>
          <p:nvPr>
            <p:extLst>
              <p:ext uri="{D42A27DB-BD31-4B8C-83A1-F6EECF244321}">
                <p14:modId xmlns:p14="http://schemas.microsoft.com/office/powerpoint/2010/main" val="2121472261"/>
              </p:ext>
            </p:extLst>
          </p:nvPr>
        </p:nvGraphicFramePr>
        <p:xfrm>
          <a:off x="158042" y="1661795"/>
          <a:ext cx="10375728" cy="5100338"/>
        </p:xfrm>
        <a:graphic>
          <a:graphicData uri="http://schemas.openxmlformats.org/drawingml/2006/table">
            <a:tbl>
              <a:tblPr firstRow="1" bandRow="1">
                <a:tableStyleId>{5C22544A-7EE6-4342-B048-85BDC9FD1C3A}</a:tableStyleId>
              </a:tblPr>
              <a:tblGrid>
                <a:gridCol w="1669878">
                  <a:extLst>
                    <a:ext uri="{9D8B030D-6E8A-4147-A177-3AD203B41FA5}">
                      <a16:colId xmlns:a16="http://schemas.microsoft.com/office/drawing/2014/main" val="2472402833"/>
                    </a:ext>
                  </a:extLst>
                </a:gridCol>
                <a:gridCol w="2020180">
                  <a:extLst>
                    <a:ext uri="{9D8B030D-6E8A-4147-A177-3AD203B41FA5}">
                      <a16:colId xmlns:a16="http://schemas.microsoft.com/office/drawing/2014/main" val="1903994310"/>
                    </a:ext>
                  </a:extLst>
                </a:gridCol>
                <a:gridCol w="1770770">
                  <a:extLst>
                    <a:ext uri="{9D8B030D-6E8A-4147-A177-3AD203B41FA5}">
                      <a16:colId xmlns:a16="http://schemas.microsoft.com/office/drawing/2014/main" val="3831525920"/>
                    </a:ext>
                  </a:extLst>
                </a:gridCol>
                <a:gridCol w="1800225">
                  <a:extLst>
                    <a:ext uri="{9D8B030D-6E8A-4147-A177-3AD203B41FA5}">
                      <a16:colId xmlns:a16="http://schemas.microsoft.com/office/drawing/2014/main" val="1098028340"/>
                    </a:ext>
                  </a:extLst>
                </a:gridCol>
                <a:gridCol w="1277230">
                  <a:extLst>
                    <a:ext uri="{9D8B030D-6E8A-4147-A177-3AD203B41FA5}">
                      <a16:colId xmlns:a16="http://schemas.microsoft.com/office/drawing/2014/main" val="4022500107"/>
                    </a:ext>
                  </a:extLst>
                </a:gridCol>
                <a:gridCol w="1837445">
                  <a:extLst>
                    <a:ext uri="{9D8B030D-6E8A-4147-A177-3AD203B41FA5}">
                      <a16:colId xmlns:a16="http://schemas.microsoft.com/office/drawing/2014/main" val="840304925"/>
                    </a:ext>
                  </a:extLst>
                </a:gridCol>
              </a:tblGrid>
              <a:tr h="436898">
                <a:tc>
                  <a:txBody>
                    <a:bodyPr/>
                    <a:lstStyle/>
                    <a:p>
                      <a:r>
                        <a:rPr lang="en-AU" sz="1400" dirty="0"/>
                        <a:t>Topic</a:t>
                      </a:r>
                    </a:p>
                  </a:txBody>
                  <a:tcPr/>
                </a:tc>
                <a:tc>
                  <a:txBody>
                    <a:bodyPr/>
                    <a:lstStyle/>
                    <a:p>
                      <a:r>
                        <a:rPr lang="en-AU" sz="1400" dirty="0"/>
                        <a:t>AEMO Proposal</a:t>
                      </a:r>
                    </a:p>
                  </a:txBody>
                  <a:tcPr/>
                </a:tc>
                <a:tc>
                  <a:txBody>
                    <a:bodyPr/>
                    <a:lstStyle/>
                    <a:p>
                      <a:r>
                        <a:rPr lang="en-AU" sz="1400" dirty="0"/>
                        <a:t>Discussion</a:t>
                      </a:r>
                    </a:p>
                  </a:txBody>
                  <a:tcPr/>
                </a:tc>
                <a:tc>
                  <a:txBody>
                    <a:bodyPr/>
                    <a:lstStyle/>
                    <a:p>
                      <a:r>
                        <a:rPr lang="en-AU" sz="1400" dirty="0"/>
                        <a:t>Outstanding Issues</a:t>
                      </a:r>
                    </a:p>
                  </a:txBody>
                  <a:tcPr/>
                </a:tc>
                <a:tc>
                  <a:txBody>
                    <a:bodyPr/>
                    <a:lstStyle/>
                    <a:p>
                      <a:r>
                        <a:rPr lang="en-AU" sz="1400" dirty="0"/>
                        <a:t>Next Steps</a:t>
                      </a:r>
                    </a:p>
                  </a:txBody>
                  <a:tcPr/>
                </a:tc>
                <a:tc>
                  <a:txBody>
                    <a:bodyPr/>
                    <a:lstStyle/>
                    <a:p>
                      <a:r>
                        <a:rPr lang="en-AU" sz="1400" dirty="0"/>
                        <a:t>Outcome</a:t>
                      </a:r>
                    </a:p>
                  </a:txBody>
                  <a:tcPr/>
                </a:tc>
                <a:extLst>
                  <a:ext uri="{0D108BD9-81ED-4DB2-BD59-A6C34878D82A}">
                    <a16:rowId xmlns:a16="http://schemas.microsoft.com/office/drawing/2014/main" val="2511276858"/>
                  </a:ext>
                </a:extLst>
              </a:tr>
              <a:tr h="436898">
                <a:tc>
                  <a:txBody>
                    <a:bodyPr/>
                    <a:lstStyle/>
                    <a:p>
                      <a:r>
                        <a:rPr lang="en-AU" sz="1400" dirty="0"/>
                        <a:t>Non-energy meter reads</a:t>
                      </a:r>
                    </a:p>
                  </a:txBody>
                  <a:tcPr/>
                </a:tc>
                <a:tc>
                  <a:txBody>
                    <a:bodyPr/>
                    <a:lstStyle/>
                    <a:p>
                      <a:r>
                        <a:rPr lang="en-AU" sz="1400" dirty="0"/>
                        <a:t>AEMO to develop the ability to accept non-energy (e.g. B and Q) meter reads.</a:t>
                      </a:r>
                    </a:p>
                  </a:txBody>
                  <a:tcPr/>
                </a:tc>
                <a:tc>
                  <a:txBody>
                    <a:bodyPr/>
                    <a:lstStyle/>
                    <a:p>
                      <a:r>
                        <a:rPr lang="en-AU" sz="1400" dirty="0"/>
                        <a:t>No concerns raised</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None</a:t>
                      </a:r>
                    </a:p>
                  </a:txBody>
                  <a:tcPr/>
                </a:tc>
                <a:tc>
                  <a:txBody>
                    <a:bodyPr/>
                    <a:lstStyle/>
                    <a:p>
                      <a:r>
                        <a:rPr lang="en-AU" sz="1400" dirty="0"/>
                        <a:t>N/A</a:t>
                      </a:r>
                    </a:p>
                  </a:txBody>
                  <a:tcPr/>
                </a:tc>
                <a:tc>
                  <a:txBody>
                    <a:bodyPr/>
                    <a:lstStyle/>
                    <a:p>
                      <a:r>
                        <a:rPr lang="en-AU" sz="1400" dirty="0"/>
                        <a:t>AEMO to develop the ability to accept non-energy (e.g. B and Q) meter reads.</a:t>
                      </a:r>
                    </a:p>
                  </a:txBody>
                  <a:tcPr/>
                </a:tc>
                <a:extLst>
                  <a:ext uri="{0D108BD9-81ED-4DB2-BD59-A6C34878D82A}">
                    <a16:rowId xmlns:a16="http://schemas.microsoft.com/office/drawing/2014/main" val="2113558363"/>
                  </a:ext>
                </a:extLst>
              </a:tr>
              <a:tr h="436898">
                <a:tc>
                  <a:txBody>
                    <a:bodyPr/>
                    <a:lstStyle/>
                    <a:p>
                      <a:r>
                        <a:rPr lang="en-AU" sz="1400" dirty="0"/>
                        <a:t>CATS NMI </a:t>
                      </a:r>
                      <a:r>
                        <a:rPr lang="en-AU" sz="1400" dirty="0" err="1"/>
                        <a:t>Datastream</a:t>
                      </a:r>
                      <a:r>
                        <a:rPr lang="en-AU" sz="1400" dirty="0"/>
                        <a:t> (CNDS) </a:t>
                      </a:r>
                      <a:r>
                        <a:rPr lang="en-AU" sz="1400"/>
                        <a:t>table maintenance</a:t>
                      </a:r>
                      <a:endParaRPr lang="en-AU" sz="1400" dirty="0"/>
                    </a:p>
                  </a:txBody>
                  <a:tcPr/>
                </a:tc>
                <a:tc>
                  <a:txBody>
                    <a:bodyPr/>
                    <a:lstStyle/>
                    <a:p>
                      <a:r>
                        <a:rPr lang="en-AU" sz="1400" dirty="0"/>
                        <a:t>Option 1: Only settlement data streams are registered in CNDS</a:t>
                      </a:r>
                    </a:p>
                    <a:p>
                      <a:endParaRPr lang="en-AU" sz="1400" dirty="0"/>
                    </a:p>
                    <a:p>
                      <a:r>
                        <a:rPr lang="en-AU" sz="1400" dirty="0"/>
                        <a:t>Option 2: All data streams are registered in CNDS and validated, a new field would be required to indicate those to be used in settlement.</a:t>
                      </a:r>
                    </a:p>
                    <a:p>
                      <a:endParaRPr lang="en-AU" sz="1400" dirty="0"/>
                    </a:p>
                    <a:p>
                      <a:r>
                        <a:rPr lang="en-AU" sz="1400" dirty="0"/>
                        <a:t>Option 3: Use other existing attributes of CNDS, like Data stream Type, First character of suffix etc</a:t>
                      </a:r>
                    </a:p>
                  </a:txBody>
                  <a:tcPr/>
                </a:tc>
                <a:tc>
                  <a:txBody>
                    <a:bodyPr/>
                    <a:lstStyle/>
                    <a:p>
                      <a:r>
                        <a:rPr lang="en-AU" sz="1400" dirty="0"/>
                        <a:t>Option 1 preferred</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Consideration as to how CNDS maintenance can be made more efficient in light of the possible introduction of register level data streams</a:t>
                      </a:r>
                    </a:p>
                  </a:txBody>
                  <a:tcPr/>
                </a:tc>
                <a:tc>
                  <a:txBody>
                    <a:bodyPr/>
                    <a:lstStyle/>
                    <a:p>
                      <a:r>
                        <a:rPr lang="en-AU" sz="1400" dirty="0"/>
                        <a:t>To be discussed at next JMSFG</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Only settlement data streams are to be registered in the CNDS table</a:t>
                      </a:r>
                    </a:p>
                  </a:txBody>
                  <a:tcPr/>
                </a:tc>
                <a:extLst>
                  <a:ext uri="{0D108BD9-81ED-4DB2-BD59-A6C34878D82A}">
                    <a16:rowId xmlns:a16="http://schemas.microsoft.com/office/drawing/2014/main" val="209644309"/>
                  </a:ext>
                </a:extLst>
              </a:tr>
            </a:tbl>
          </a:graphicData>
        </a:graphic>
      </p:graphicFrame>
    </p:spTree>
    <p:extLst>
      <p:ext uri="{BB962C8B-B14F-4D97-AF65-F5344CB8AC3E}">
        <p14:creationId xmlns:p14="http://schemas.microsoft.com/office/powerpoint/2010/main" val="8869519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4FA6F-12B6-4AC5-B8CC-AF1A0F8495D5}"/>
              </a:ext>
            </a:extLst>
          </p:cNvPr>
          <p:cNvSpPr>
            <a:spLocks noGrp="1"/>
          </p:cNvSpPr>
          <p:nvPr>
            <p:ph type="title"/>
          </p:nvPr>
        </p:nvSpPr>
        <p:spPr/>
        <p:txBody>
          <a:bodyPr>
            <a:normAutofit/>
          </a:bodyPr>
          <a:lstStyle/>
          <a:p>
            <a:r>
              <a:rPr lang="en-AU" dirty="0"/>
              <a:t>Topic Outcomes</a:t>
            </a:r>
          </a:p>
        </p:txBody>
      </p:sp>
      <p:sp>
        <p:nvSpPr>
          <p:cNvPr id="4" name="Slide Number Placeholder 3">
            <a:extLst>
              <a:ext uri="{FF2B5EF4-FFF2-40B4-BE49-F238E27FC236}">
                <a16:creationId xmlns:a16="http://schemas.microsoft.com/office/drawing/2014/main" id="{C56899B0-5BD1-4D0C-B306-A3D51C153344}"/>
              </a:ext>
            </a:extLst>
          </p:cNvPr>
          <p:cNvSpPr>
            <a:spLocks noGrp="1"/>
          </p:cNvSpPr>
          <p:nvPr>
            <p:ph type="sldNum" sz="quarter" idx="12"/>
          </p:nvPr>
        </p:nvSpPr>
        <p:spPr/>
        <p:txBody>
          <a:bodyPr/>
          <a:lstStyle/>
          <a:p>
            <a:fld id="{4EC81F68-4976-451A-B2E9-79BCBD2F70CC}" type="slidenum">
              <a:rPr lang="en-AU" smtClean="0"/>
              <a:t>48</a:t>
            </a:fld>
            <a:endParaRPr lang="en-AU"/>
          </a:p>
        </p:txBody>
      </p:sp>
      <p:graphicFrame>
        <p:nvGraphicFramePr>
          <p:cNvPr id="5" name="Table 4">
            <a:extLst>
              <a:ext uri="{FF2B5EF4-FFF2-40B4-BE49-F238E27FC236}">
                <a16:creationId xmlns:a16="http://schemas.microsoft.com/office/drawing/2014/main" id="{536FAE8A-C7DF-403E-BA2F-E880714B0C3E}"/>
              </a:ext>
            </a:extLst>
          </p:cNvPr>
          <p:cNvGraphicFramePr>
            <a:graphicFrameLocks noGrp="1"/>
          </p:cNvGraphicFramePr>
          <p:nvPr>
            <p:extLst>
              <p:ext uri="{D42A27DB-BD31-4B8C-83A1-F6EECF244321}">
                <p14:modId xmlns:p14="http://schemas.microsoft.com/office/powerpoint/2010/main" val="996239246"/>
              </p:ext>
            </p:extLst>
          </p:nvPr>
        </p:nvGraphicFramePr>
        <p:xfrm>
          <a:off x="158042" y="1690370"/>
          <a:ext cx="10375728" cy="5740418"/>
        </p:xfrm>
        <a:graphic>
          <a:graphicData uri="http://schemas.openxmlformats.org/drawingml/2006/table">
            <a:tbl>
              <a:tblPr firstRow="1" bandRow="1">
                <a:tableStyleId>{5C22544A-7EE6-4342-B048-85BDC9FD1C3A}</a:tableStyleId>
              </a:tblPr>
              <a:tblGrid>
                <a:gridCol w="1669878">
                  <a:extLst>
                    <a:ext uri="{9D8B030D-6E8A-4147-A177-3AD203B41FA5}">
                      <a16:colId xmlns:a16="http://schemas.microsoft.com/office/drawing/2014/main" val="2472402833"/>
                    </a:ext>
                  </a:extLst>
                </a:gridCol>
                <a:gridCol w="1838325">
                  <a:extLst>
                    <a:ext uri="{9D8B030D-6E8A-4147-A177-3AD203B41FA5}">
                      <a16:colId xmlns:a16="http://schemas.microsoft.com/office/drawing/2014/main" val="1903994310"/>
                    </a:ext>
                  </a:extLst>
                </a:gridCol>
                <a:gridCol w="1952625">
                  <a:extLst>
                    <a:ext uri="{9D8B030D-6E8A-4147-A177-3AD203B41FA5}">
                      <a16:colId xmlns:a16="http://schemas.microsoft.com/office/drawing/2014/main" val="3831525920"/>
                    </a:ext>
                  </a:extLst>
                </a:gridCol>
                <a:gridCol w="1800225">
                  <a:extLst>
                    <a:ext uri="{9D8B030D-6E8A-4147-A177-3AD203B41FA5}">
                      <a16:colId xmlns:a16="http://schemas.microsoft.com/office/drawing/2014/main" val="1098028340"/>
                    </a:ext>
                  </a:extLst>
                </a:gridCol>
                <a:gridCol w="1201030">
                  <a:extLst>
                    <a:ext uri="{9D8B030D-6E8A-4147-A177-3AD203B41FA5}">
                      <a16:colId xmlns:a16="http://schemas.microsoft.com/office/drawing/2014/main" val="4022500107"/>
                    </a:ext>
                  </a:extLst>
                </a:gridCol>
                <a:gridCol w="1913645">
                  <a:extLst>
                    <a:ext uri="{9D8B030D-6E8A-4147-A177-3AD203B41FA5}">
                      <a16:colId xmlns:a16="http://schemas.microsoft.com/office/drawing/2014/main" val="840304925"/>
                    </a:ext>
                  </a:extLst>
                </a:gridCol>
              </a:tblGrid>
              <a:tr h="436898">
                <a:tc>
                  <a:txBody>
                    <a:bodyPr/>
                    <a:lstStyle/>
                    <a:p>
                      <a:r>
                        <a:rPr lang="en-AU" sz="1400" dirty="0"/>
                        <a:t>Topic</a:t>
                      </a:r>
                    </a:p>
                  </a:txBody>
                  <a:tcPr/>
                </a:tc>
                <a:tc>
                  <a:txBody>
                    <a:bodyPr/>
                    <a:lstStyle/>
                    <a:p>
                      <a:r>
                        <a:rPr lang="en-AU" sz="1400" dirty="0"/>
                        <a:t>AEMO Proposal</a:t>
                      </a:r>
                    </a:p>
                  </a:txBody>
                  <a:tcPr/>
                </a:tc>
                <a:tc>
                  <a:txBody>
                    <a:bodyPr/>
                    <a:lstStyle/>
                    <a:p>
                      <a:r>
                        <a:rPr lang="en-AU" sz="1400" dirty="0"/>
                        <a:t>Discussion</a:t>
                      </a:r>
                    </a:p>
                  </a:txBody>
                  <a:tcPr/>
                </a:tc>
                <a:tc>
                  <a:txBody>
                    <a:bodyPr/>
                    <a:lstStyle/>
                    <a:p>
                      <a:r>
                        <a:rPr lang="en-AU" sz="1400" dirty="0"/>
                        <a:t>Outstanding Issues</a:t>
                      </a:r>
                    </a:p>
                  </a:txBody>
                  <a:tcPr/>
                </a:tc>
                <a:tc>
                  <a:txBody>
                    <a:bodyPr/>
                    <a:lstStyle/>
                    <a:p>
                      <a:r>
                        <a:rPr lang="en-AU" sz="1400" dirty="0"/>
                        <a:t>Next Steps</a:t>
                      </a:r>
                    </a:p>
                  </a:txBody>
                  <a:tcPr/>
                </a:tc>
                <a:tc>
                  <a:txBody>
                    <a:bodyPr/>
                    <a:lstStyle/>
                    <a:p>
                      <a:r>
                        <a:rPr lang="en-AU" sz="1400" dirty="0"/>
                        <a:t>Outcome</a:t>
                      </a:r>
                    </a:p>
                  </a:txBody>
                  <a:tcPr/>
                </a:tc>
                <a:extLst>
                  <a:ext uri="{0D108BD9-81ED-4DB2-BD59-A6C34878D82A}">
                    <a16:rowId xmlns:a16="http://schemas.microsoft.com/office/drawing/2014/main" val="2511276858"/>
                  </a:ext>
                </a:extLst>
              </a:tr>
              <a:tr h="436898">
                <a:tc>
                  <a:txBody>
                    <a:bodyPr/>
                    <a:lstStyle/>
                    <a:p>
                      <a:r>
                        <a:rPr lang="en-AU" sz="1400" dirty="0"/>
                        <a:t>MDM meter read signage</a:t>
                      </a:r>
                    </a:p>
                  </a:txBody>
                  <a:tcPr/>
                </a:tc>
                <a:tc>
                  <a:txBody>
                    <a:bodyPr/>
                    <a:lstStyle/>
                    <a:p>
                      <a:r>
                        <a:rPr lang="en-AU" sz="1400" dirty="0"/>
                        <a:t>Option 1: Use the first character of the data stream suffix (e.g. ‘E’ is Export+, ‘B’ is Import-)</a:t>
                      </a:r>
                    </a:p>
                    <a:p>
                      <a:endParaRPr lang="en-AU" sz="1400" dirty="0"/>
                    </a:p>
                    <a:p>
                      <a:r>
                        <a:rPr lang="en-AU" sz="1400" dirty="0"/>
                        <a:t>Option 2: New attribute to indicate whether the data stream (or register) is Import (B1) or Export (E1) or Signed (N1) in CNDS.</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Option 1 preferred.  New standing data / attribute not wanted.</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None</a:t>
                      </a:r>
                    </a:p>
                  </a:txBody>
                  <a:tcPr/>
                </a:tc>
                <a:tc>
                  <a:txBody>
                    <a:bodyPr/>
                    <a:lstStyle/>
                    <a:p>
                      <a:r>
                        <a:rPr lang="en-AU" sz="1400" dirty="0"/>
                        <a:t>N/A</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Signage to be derived based on the first character of the data stream suffix</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400" dirty="0"/>
                    </a:p>
                  </a:txBody>
                  <a:tcPr/>
                </a:tc>
                <a:extLst>
                  <a:ext uri="{0D108BD9-81ED-4DB2-BD59-A6C34878D82A}">
                    <a16:rowId xmlns:a16="http://schemas.microsoft.com/office/drawing/2014/main" val="2113558363"/>
                  </a:ext>
                </a:extLst>
              </a:tr>
              <a:tr h="436898">
                <a:tc>
                  <a:txBody>
                    <a:bodyPr/>
                    <a:lstStyle/>
                    <a:p>
                      <a:r>
                        <a:rPr lang="en-AU" sz="1400" dirty="0"/>
                        <a:t>UOM validations</a:t>
                      </a:r>
                    </a:p>
                  </a:txBody>
                  <a:tcPr/>
                </a:tc>
                <a:tc>
                  <a:txBody>
                    <a:bodyPr/>
                    <a:lstStyle/>
                    <a:p>
                      <a:r>
                        <a:rPr lang="en-AU" sz="1400" dirty="0"/>
                        <a:t>Option 1: Use MDFF Record 200 UOM to validate against ‘known’ UOM types. </a:t>
                      </a:r>
                    </a:p>
                    <a:p>
                      <a:endParaRPr lang="en-AU" sz="1400" dirty="0"/>
                    </a:p>
                    <a:p>
                      <a:r>
                        <a:rPr lang="en-AU" sz="1400" dirty="0"/>
                        <a:t>Option 2: New standing data field added to the CNDS table, and validate that the NEM12/13 content matches this.</a:t>
                      </a:r>
                    </a:p>
                  </a:txBody>
                  <a:tcPr/>
                </a:tc>
                <a:tc>
                  <a:txBody>
                    <a:bodyPr/>
                    <a:lstStyle/>
                    <a:p>
                      <a:r>
                        <a:rPr lang="en-AU" sz="1400" dirty="0"/>
                        <a:t>Option 1 preferred.  New validations and standing data fields not wanted.</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None</a:t>
                      </a:r>
                    </a:p>
                  </a:txBody>
                  <a:tcPr/>
                </a:tc>
                <a:tc>
                  <a:txBody>
                    <a:bodyPr/>
                    <a:lstStyle/>
                    <a:p>
                      <a:r>
                        <a:rPr lang="en-AU" sz="1400" dirty="0"/>
                        <a:t>N/A</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UOM in the MDFF 200 record will be validated against known UOM types.</a:t>
                      </a:r>
                    </a:p>
                  </a:txBody>
                  <a:tcPr/>
                </a:tc>
                <a:extLst>
                  <a:ext uri="{0D108BD9-81ED-4DB2-BD59-A6C34878D82A}">
                    <a16:rowId xmlns:a16="http://schemas.microsoft.com/office/drawing/2014/main" val="209644309"/>
                  </a:ext>
                </a:extLst>
              </a:tr>
            </a:tbl>
          </a:graphicData>
        </a:graphic>
      </p:graphicFrame>
    </p:spTree>
    <p:extLst>
      <p:ext uri="{BB962C8B-B14F-4D97-AF65-F5344CB8AC3E}">
        <p14:creationId xmlns:p14="http://schemas.microsoft.com/office/powerpoint/2010/main" val="33216489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4FA6F-12B6-4AC5-B8CC-AF1A0F8495D5}"/>
              </a:ext>
            </a:extLst>
          </p:cNvPr>
          <p:cNvSpPr>
            <a:spLocks noGrp="1"/>
          </p:cNvSpPr>
          <p:nvPr>
            <p:ph type="title"/>
          </p:nvPr>
        </p:nvSpPr>
        <p:spPr/>
        <p:txBody>
          <a:bodyPr>
            <a:normAutofit/>
          </a:bodyPr>
          <a:lstStyle/>
          <a:p>
            <a:r>
              <a:rPr lang="en-AU" dirty="0"/>
              <a:t>Topic Outcomes</a:t>
            </a:r>
          </a:p>
        </p:txBody>
      </p:sp>
      <p:sp>
        <p:nvSpPr>
          <p:cNvPr id="4" name="Slide Number Placeholder 3">
            <a:extLst>
              <a:ext uri="{FF2B5EF4-FFF2-40B4-BE49-F238E27FC236}">
                <a16:creationId xmlns:a16="http://schemas.microsoft.com/office/drawing/2014/main" id="{C56899B0-5BD1-4D0C-B306-A3D51C153344}"/>
              </a:ext>
            </a:extLst>
          </p:cNvPr>
          <p:cNvSpPr>
            <a:spLocks noGrp="1"/>
          </p:cNvSpPr>
          <p:nvPr>
            <p:ph type="sldNum" sz="quarter" idx="12"/>
          </p:nvPr>
        </p:nvSpPr>
        <p:spPr/>
        <p:txBody>
          <a:bodyPr/>
          <a:lstStyle/>
          <a:p>
            <a:fld id="{4EC81F68-4976-451A-B2E9-79BCBD2F70CC}" type="slidenum">
              <a:rPr lang="en-AU" smtClean="0"/>
              <a:t>49</a:t>
            </a:fld>
            <a:endParaRPr lang="en-AU"/>
          </a:p>
        </p:txBody>
      </p:sp>
      <p:graphicFrame>
        <p:nvGraphicFramePr>
          <p:cNvPr id="5" name="Table 4">
            <a:extLst>
              <a:ext uri="{FF2B5EF4-FFF2-40B4-BE49-F238E27FC236}">
                <a16:creationId xmlns:a16="http://schemas.microsoft.com/office/drawing/2014/main" id="{536FAE8A-C7DF-403E-BA2F-E880714B0C3E}"/>
              </a:ext>
            </a:extLst>
          </p:cNvPr>
          <p:cNvGraphicFramePr>
            <a:graphicFrameLocks noGrp="1"/>
          </p:cNvGraphicFramePr>
          <p:nvPr>
            <p:extLst>
              <p:ext uri="{D42A27DB-BD31-4B8C-83A1-F6EECF244321}">
                <p14:modId xmlns:p14="http://schemas.microsoft.com/office/powerpoint/2010/main" val="210864704"/>
              </p:ext>
            </p:extLst>
          </p:nvPr>
        </p:nvGraphicFramePr>
        <p:xfrm>
          <a:off x="158042" y="1661795"/>
          <a:ext cx="10375728" cy="4886978"/>
        </p:xfrm>
        <a:graphic>
          <a:graphicData uri="http://schemas.openxmlformats.org/drawingml/2006/table">
            <a:tbl>
              <a:tblPr firstRow="1" bandRow="1">
                <a:tableStyleId>{5C22544A-7EE6-4342-B048-85BDC9FD1C3A}</a:tableStyleId>
              </a:tblPr>
              <a:tblGrid>
                <a:gridCol w="1489783">
                  <a:extLst>
                    <a:ext uri="{9D8B030D-6E8A-4147-A177-3AD203B41FA5}">
                      <a16:colId xmlns:a16="http://schemas.microsoft.com/office/drawing/2014/main" val="2472402833"/>
                    </a:ext>
                  </a:extLst>
                </a:gridCol>
                <a:gridCol w="2018420">
                  <a:extLst>
                    <a:ext uri="{9D8B030D-6E8A-4147-A177-3AD203B41FA5}">
                      <a16:colId xmlns:a16="http://schemas.microsoft.com/office/drawing/2014/main" val="1903994310"/>
                    </a:ext>
                  </a:extLst>
                </a:gridCol>
                <a:gridCol w="1952625">
                  <a:extLst>
                    <a:ext uri="{9D8B030D-6E8A-4147-A177-3AD203B41FA5}">
                      <a16:colId xmlns:a16="http://schemas.microsoft.com/office/drawing/2014/main" val="3831525920"/>
                    </a:ext>
                  </a:extLst>
                </a:gridCol>
                <a:gridCol w="1800225">
                  <a:extLst>
                    <a:ext uri="{9D8B030D-6E8A-4147-A177-3AD203B41FA5}">
                      <a16:colId xmlns:a16="http://schemas.microsoft.com/office/drawing/2014/main" val="1098028340"/>
                    </a:ext>
                  </a:extLst>
                </a:gridCol>
                <a:gridCol w="1591555">
                  <a:extLst>
                    <a:ext uri="{9D8B030D-6E8A-4147-A177-3AD203B41FA5}">
                      <a16:colId xmlns:a16="http://schemas.microsoft.com/office/drawing/2014/main" val="4022500107"/>
                    </a:ext>
                  </a:extLst>
                </a:gridCol>
                <a:gridCol w="1523120">
                  <a:extLst>
                    <a:ext uri="{9D8B030D-6E8A-4147-A177-3AD203B41FA5}">
                      <a16:colId xmlns:a16="http://schemas.microsoft.com/office/drawing/2014/main" val="840304925"/>
                    </a:ext>
                  </a:extLst>
                </a:gridCol>
              </a:tblGrid>
              <a:tr h="436898">
                <a:tc>
                  <a:txBody>
                    <a:bodyPr/>
                    <a:lstStyle/>
                    <a:p>
                      <a:r>
                        <a:rPr lang="en-AU" sz="1400" dirty="0"/>
                        <a:t>Topic</a:t>
                      </a:r>
                    </a:p>
                  </a:txBody>
                  <a:tcPr/>
                </a:tc>
                <a:tc>
                  <a:txBody>
                    <a:bodyPr/>
                    <a:lstStyle/>
                    <a:p>
                      <a:r>
                        <a:rPr lang="en-AU" sz="1400" dirty="0"/>
                        <a:t>AEMO Proposal</a:t>
                      </a:r>
                    </a:p>
                  </a:txBody>
                  <a:tcPr/>
                </a:tc>
                <a:tc>
                  <a:txBody>
                    <a:bodyPr/>
                    <a:lstStyle/>
                    <a:p>
                      <a:r>
                        <a:rPr lang="en-AU" sz="1400" dirty="0"/>
                        <a:t>Discussion</a:t>
                      </a:r>
                    </a:p>
                  </a:txBody>
                  <a:tcPr/>
                </a:tc>
                <a:tc>
                  <a:txBody>
                    <a:bodyPr/>
                    <a:lstStyle/>
                    <a:p>
                      <a:r>
                        <a:rPr lang="en-AU" sz="1400" dirty="0"/>
                        <a:t>Outstanding Issues</a:t>
                      </a:r>
                    </a:p>
                  </a:txBody>
                  <a:tcPr/>
                </a:tc>
                <a:tc>
                  <a:txBody>
                    <a:bodyPr/>
                    <a:lstStyle/>
                    <a:p>
                      <a:r>
                        <a:rPr lang="en-AU" sz="1400" dirty="0"/>
                        <a:t>Next Steps</a:t>
                      </a:r>
                    </a:p>
                  </a:txBody>
                  <a:tcPr/>
                </a:tc>
                <a:tc>
                  <a:txBody>
                    <a:bodyPr/>
                    <a:lstStyle/>
                    <a:p>
                      <a:r>
                        <a:rPr lang="en-AU" sz="1400" dirty="0"/>
                        <a:t>Outcome</a:t>
                      </a:r>
                    </a:p>
                  </a:txBody>
                  <a:tcPr/>
                </a:tc>
                <a:extLst>
                  <a:ext uri="{0D108BD9-81ED-4DB2-BD59-A6C34878D82A}">
                    <a16:rowId xmlns:a16="http://schemas.microsoft.com/office/drawing/2014/main" val="2511276858"/>
                  </a:ext>
                </a:extLst>
              </a:tr>
              <a:tr h="436898">
                <a:tc>
                  <a:txBody>
                    <a:bodyPr/>
                    <a:lstStyle/>
                    <a:p>
                      <a:r>
                        <a:rPr lang="en-AU" sz="1400" dirty="0"/>
                        <a:t>Meter data storage where required standing data does not exist</a:t>
                      </a:r>
                    </a:p>
                  </a:txBody>
                  <a:tcPr/>
                </a:tc>
                <a:tc>
                  <a:txBody>
                    <a:bodyPr/>
                    <a:lstStyle/>
                    <a:p>
                      <a:r>
                        <a:rPr lang="en-AU" sz="1400" dirty="0"/>
                        <a:t>‘Parked’ meter data to be stored temporarily, for 3 days</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Views varied regarding how long AEMO should store meter reads where required standing data does not exist, ranging from 3 days to 30 weeks.</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Preferred number of days still not agreed</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To be discussed at next JMSFG</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Pending</a:t>
                      </a:r>
                    </a:p>
                  </a:txBody>
                  <a:tcPr/>
                </a:tc>
                <a:extLst>
                  <a:ext uri="{0D108BD9-81ED-4DB2-BD59-A6C34878D82A}">
                    <a16:rowId xmlns:a16="http://schemas.microsoft.com/office/drawing/2014/main" val="2113558363"/>
                  </a:ext>
                </a:extLst>
              </a:tr>
              <a:tr h="436898">
                <a:tc>
                  <a:txBody>
                    <a:bodyPr/>
                    <a:lstStyle/>
                    <a:p>
                      <a:r>
                        <a:rPr lang="en-AU" sz="1400" dirty="0"/>
                        <a:t>File size and communications capabilities </a:t>
                      </a:r>
                    </a:p>
                  </a:txBody>
                  <a:tcPr/>
                </a:tc>
                <a:tc>
                  <a:txBody>
                    <a:bodyPr/>
                    <a:lstStyle/>
                    <a:p>
                      <a:r>
                        <a:rPr lang="en-AU" sz="1400" dirty="0"/>
                        <a:t>To increase the current B2B and B2M 1 MB message content (uncompressed) limit to 10MBs.</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Some MDPs advised that file sizes up to 10 MB were suitable, while still being able to handle the frequency, bandwidth and processing.</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400" dirty="0"/>
                    </a:p>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DBs, MPs suggested that 10 MB could be too big for transaction processing and meeting SLAs.</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Preferred file size not agreed</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400" dirty="0"/>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File size analysis to be completed by AEMO and participants by 21 Nov</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Pending</a:t>
                      </a:r>
                    </a:p>
                  </a:txBody>
                  <a:tcPr/>
                </a:tc>
                <a:extLst>
                  <a:ext uri="{0D108BD9-81ED-4DB2-BD59-A6C34878D82A}">
                    <a16:rowId xmlns:a16="http://schemas.microsoft.com/office/drawing/2014/main" val="287038356"/>
                  </a:ext>
                </a:extLst>
              </a:tr>
            </a:tbl>
          </a:graphicData>
        </a:graphic>
      </p:graphicFrame>
    </p:spTree>
    <p:extLst>
      <p:ext uri="{BB962C8B-B14F-4D97-AF65-F5344CB8AC3E}">
        <p14:creationId xmlns:p14="http://schemas.microsoft.com/office/powerpoint/2010/main" val="2003275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215A2-4BFB-4513-80DF-B169E8C30763}"/>
              </a:ext>
            </a:extLst>
          </p:cNvPr>
          <p:cNvSpPr>
            <a:spLocks noGrp="1"/>
          </p:cNvSpPr>
          <p:nvPr>
            <p:ph type="title"/>
          </p:nvPr>
        </p:nvSpPr>
        <p:spPr>
          <a:xfrm>
            <a:off x="206547" y="150494"/>
            <a:ext cx="9118428" cy="1310695"/>
          </a:xfrm>
        </p:spPr>
        <p:txBody>
          <a:bodyPr>
            <a:normAutofit/>
          </a:bodyPr>
          <a:lstStyle/>
          <a:p>
            <a:r>
              <a:rPr lang="en-AU" dirty="0"/>
              <a:t>Response to actions from 14</a:t>
            </a:r>
            <a:r>
              <a:rPr lang="en-AU" baseline="30000" dirty="0"/>
              <a:t>th</a:t>
            </a:r>
            <a:r>
              <a:rPr lang="en-AU" dirty="0"/>
              <a:t> August Dispatch Focus Group (1)</a:t>
            </a:r>
          </a:p>
        </p:txBody>
      </p:sp>
      <p:graphicFrame>
        <p:nvGraphicFramePr>
          <p:cNvPr id="3" name="Table 2">
            <a:extLst>
              <a:ext uri="{FF2B5EF4-FFF2-40B4-BE49-F238E27FC236}">
                <a16:creationId xmlns:a16="http://schemas.microsoft.com/office/drawing/2014/main" id="{519C8173-B2B1-4EC5-AB92-FAA96B35DE19}"/>
              </a:ext>
            </a:extLst>
          </p:cNvPr>
          <p:cNvGraphicFramePr>
            <a:graphicFrameLocks noGrp="1"/>
          </p:cNvGraphicFramePr>
          <p:nvPr>
            <p:extLst>
              <p:ext uri="{D42A27DB-BD31-4B8C-83A1-F6EECF244321}">
                <p14:modId xmlns:p14="http://schemas.microsoft.com/office/powerpoint/2010/main" val="589454676"/>
              </p:ext>
            </p:extLst>
          </p:nvPr>
        </p:nvGraphicFramePr>
        <p:xfrm>
          <a:off x="67174" y="1579737"/>
          <a:ext cx="10475858" cy="5241376"/>
        </p:xfrm>
        <a:graphic>
          <a:graphicData uri="http://schemas.openxmlformats.org/drawingml/2006/table">
            <a:tbl>
              <a:tblPr firstRow="1" bandRow="1">
                <a:tableStyleId>{5C22544A-7EE6-4342-B048-85BDC9FD1C3A}</a:tableStyleId>
              </a:tblPr>
              <a:tblGrid>
                <a:gridCol w="333922">
                  <a:extLst>
                    <a:ext uri="{9D8B030D-6E8A-4147-A177-3AD203B41FA5}">
                      <a16:colId xmlns:a16="http://schemas.microsoft.com/office/drawing/2014/main" val="653191532"/>
                    </a:ext>
                  </a:extLst>
                </a:gridCol>
                <a:gridCol w="1512371">
                  <a:extLst>
                    <a:ext uri="{9D8B030D-6E8A-4147-A177-3AD203B41FA5}">
                      <a16:colId xmlns:a16="http://schemas.microsoft.com/office/drawing/2014/main" val="1287732228"/>
                    </a:ext>
                  </a:extLst>
                </a:gridCol>
                <a:gridCol w="3810677">
                  <a:extLst>
                    <a:ext uri="{9D8B030D-6E8A-4147-A177-3AD203B41FA5}">
                      <a16:colId xmlns:a16="http://schemas.microsoft.com/office/drawing/2014/main" val="2896222093"/>
                    </a:ext>
                  </a:extLst>
                </a:gridCol>
                <a:gridCol w="4818888">
                  <a:extLst>
                    <a:ext uri="{9D8B030D-6E8A-4147-A177-3AD203B41FA5}">
                      <a16:colId xmlns:a16="http://schemas.microsoft.com/office/drawing/2014/main" val="780182633"/>
                    </a:ext>
                  </a:extLst>
                </a:gridCol>
              </a:tblGrid>
              <a:tr h="580955">
                <a:tc>
                  <a:txBody>
                    <a:bodyPr/>
                    <a:lstStyle/>
                    <a:p>
                      <a:pPr algn="ctr"/>
                      <a:endParaRPr lang="en-AU" sz="1400" dirty="0">
                        <a:latin typeface="+mj-lt"/>
                      </a:endParaRPr>
                    </a:p>
                  </a:txBody>
                  <a:tcPr marL="100796" marR="100796" marT="50398" marB="50398"/>
                </a:tc>
                <a:tc>
                  <a:txBody>
                    <a:bodyPr/>
                    <a:lstStyle/>
                    <a:p>
                      <a:r>
                        <a:rPr lang="en-AU" sz="1400" dirty="0">
                          <a:latin typeface="+mj-lt"/>
                        </a:rPr>
                        <a:t>Topic</a:t>
                      </a:r>
                    </a:p>
                  </a:txBody>
                  <a:tcPr marL="100796" marR="100796" marT="50398" marB="50398"/>
                </a:tc>
                <a:tc>
                  <a:txBody>
                    <a:bodyPr/>
                    <a:lstStyle/>
                    <a:p>
                      <a:r>
                        <a:rPr lang="en-AU" sz="1400" dirty="0">
                          <a:latin typeface="+mj-lt"/>
                        </a:rPr>
                        <a:t>AEMO action</a:t>
                      </a:r>
                    </a:p>
                  </a:txBody>
                  <a:tcPr marL="100796" marR="100796" marT="50398" marB="50398"/>
                </a:tc>
                <a:tc>
                  <a:txBody>
                    <a:bodyPr/>
                    <a:lstStyle/>
                    <a:p>
                      <a:r>
                        <a:rPr lang="en-AU" sz="1400" dirty="0">
                          <a:latin typeface="+mj-lt"/>
                        </a:rPr>
                        <a:t>Response</a:t>
                      </a:r>
                    </a:p>
                  </a:txBody>
                  <a:tcPr marL="100796" marR="100796" marT="50398" marB="50398"/>
                </a:tc>
                <a:extLst>
                  <a:ext uri="{0D108BD9-81ED-4DB2-BD59-A6C34878D82A}">
                    <a16:rowId xmlns:a16="http://schemas.microsoft.com/office/drawing/2014/main" val="1236931375"/>
                  </a:ext>
                </a:extLst>
              </a:tr>
              <a:tr h="817098">
                <a:tc>
                  <a:txBody>
                    <a:bodyPr/>
                    <a:lstStyle/>
                    <a:p>
                      <a:pPr algn="ctr"/>
                      <a:r>
                        <a:rPr lang="en-AU" sz="1400" dirty="0">
                          <a:latin typeface="+mj-lt"/>
                        </a:rPr>
                        <a:t>1</a:t>
                      </a:r>
                    </a:p>
                  </a:txBody>
                  <a:tcPr marL="100796" marR="100796" marT="50398" marB="50398"/>
                </a:tc>
                <a:tc>
                  <a:txBody>
                    <a:bodyPr/>
                    <a:lstStyle/>
                    <a:p>
                      <a:r>
                        <a:rPr lang="en-AU" sz="1400" dirty="0">
                          <a:latin typeface="+mj-lt"/>
                        </a:rPr>
                        <a:t>Sparse bidding formats</a:t>
                      </a:r>
                    </a:p>
                  </a:txBody>
                  <a:tcPr marL="100796" marR="100796" marT="50398" marB="50398"/>
                </a:tc>
                <a:tc>
                  <a:txBody>
                    <a:bodyPr/>
                    <a:lstStyle/>
                    <a:p>
                      <a:r>
                        <a:rPr lang="en-AU" sz="1400" dirty="0">
                          <a:latin typeface="+mj-lt"/>
                        </a:rPr>
                        <a:t>Refer web interface speed and accuracy issues to the SWG for consideration in that forum</a:t>
                      </a:r>
                    </a:p>
                  </a:txBody>
                  <a:tcPr marL="100796" marR="100796" marT="50398" marB="50398"/>
                </a:tc>
                <a:tc>
                  <a:txBody>
                    <a:bodyPr/>
                    <a:lstStyle/>
                    <a:p>
                      <a:r>
                        <a:rPr lang="en-AU" sz="1400" dirty="0">
                          <a:latin typeface="+mj-lt"/>
                        </a:rPr>
                        <a:t>The web interface functionality will be discussed in a SWG focus group planned for November.</a:t>
                      </a:r>
                    </a:p>
                  </a:txBody>
                  <a:tcPr marL="100796" marR="100796" marT="50398" marB="50398"/>
                </a:tc>
                <a:extLst>
                  <a:ext uri="{0D108BD9-81ED-4DB2-BD59-A6C34878D82A}">
                    <a16:rowId xmlns:a16="http://schemas.microsoft.com/office/drawing/2014/main" val="731908236"/>
                  </a:ext>
                </a:extLst>
              </a:tr>
              <a:tr h="1182207">
                <a:tc>
                  <a:txBody>
                    <a:bodyPr/>
                    <a:lstStyle/>
                    <a:p>
                      <a:pPr algn="ctr"/>
                      <a:r>
                        <a:rPr lang="en-AU" sz="1400" dirty="0">
                          <a:latin typeface="+mj-lt"/>
                        </a:rPr>
                        <a:t>2</a:t>
                      </a:r>
                    </a:p>
                  </a:txBody>
                  <a:tcPr marL="100796" marR="100796" marT="50398" marB="50398"/>
                </a:tc>
                <a:tc>
                  <a:txBody>
                    <a:bodyPr/>
                    <a:lstStyle/>
                    <a:p>
                      <a:r>
                        <a:rPr lang="en-AU" sz="1400" dirty="0">
                          <a:latin typeface="+mj-lt"/>
                        </a:rPr>
                        <a:t>Transitional arrangements</a:t>
                      </a:r>
                    </a:p>
                  </a:txBody>
                  <a:tcPr marL="100796" marR="100796" marT="50398" marB="50398"/>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400" dirty="0">
                          <a:latin typeface="+mj-lt"/>
                        </a:rPr>
                        <a:t>Refer transitional arrangements (ability to submit 5 minute and 30 minute bids etc) to the SWG for detailed investigation in that forum, or potentially via a joint SWG/PWG focus group.</a:t>
                      </a:r>
                    </a:p>
                  </a:txBody>
                  <a:tcPr marL="100796" marR="100796" marT="50398" marB="50398"/>
                </a:tc>
                <a:tc>
                  <a:txBody>
                    <a:bodyPr/>
                    <a:lstStyle/>
                    <a:p>
                      <a:r>
                        <a:rPr lang="en-AU" sz="1400" dirty="0">
                          <a:latin typeface="+mj-lt"/>
                        </a:rPr>
                        <a:t>Joint focus group planned for Monday 22 October in Brisbane</a:t>
                      </a:r>
                    </a:p>
                  </a:txBody>
                  <a:tcPr marL="100796" marR="100796" marT="50398" marB="50398"/>
                </a:tc>
                <a:extLst>
                  <a:ext uri="{0D108BD9-81ED-4DB2-BD59-A6C34878D82A}">
                    <a16:rowId xmlns:a16="http://schemas.microsoft.com/office/drawing/2014/main" val="4026594807"/>
                  </a:ext>
                </a:extLst>
              </a:tr>
              <a:tr h="1507378">
                <a:tc>
                  <a:txBody>
                    <a:bodyPr/>
                    <a:lstStyle/>
                    <a:p>
                      <a:pPr algn="ctr"/>
                      <a:r>
                        <a:rPr lang="en-AU" sz="1400" dirty="0">
                          <a:latin typeface="+mj-lt"/>
                        </a:rPr>
                        <a:t>3</a:t>
                      </a:r>
                    </a:p>
                  </a:txBody>
                  <a:tcPr marL="100796" marR="100796" marT="50398" marB="50398"/>
                </a:tc>
                <a:tc>
                  <a:txBody>
                    <a:bodyPr/>
                    <a:lstStyle/>
                    <a:p>
                      <a:r>
                        <a:rPr lang="en-AU" sz="1400" dirty="0">
                          <a:latin typeface="+mj-lt"/>
                        </a:rPr>
                        <a:t>Other issues</a:t>
                      </a:r>
                    </a:p>
                  </a:txBody>
                  <a:tcPr marL="100796" marR="100796" marT="50398" marB="50398"/>
                </a:tc>
                <a:tc>
                  <a:txBody>
                    <a:bodyPr/>
                    <a:lstStyle/>
                    <a:p>
                      <a:r>
                        <a:rPr lang="en-AU" sz="1400" dirty="0">
                          <a:latin typeface="+mj-lt"/>
                        </a:rPr>
                        <a:t>Investigate the computational limitations on extending and expanding 5MPD. Report back to the Dispatch Focus Group and PWG.</a:t>
                      </a:r>
                    </a:p>
                  </a:txBody>
                  <a:tcPr marL="100796" marR="100796" marT="50398" marB="50398"/>
                </a:tc>
                <a:tc>
                  <a:txBody>
                    <a:bodyPr/>
                    <a:lstStyle/>
                    <a:p>
                      <a:r>
                        <a:rPr lang="en-AU" sz="1400" dirty="0">
                          <a:latin typeface="+mj-lt"/>
                        </a:rPr>
                        <a:t>Investigating computation limitations for extending 5MPD, results likely in early November 2018.</a:t>
                      </a:r>
                    </a:p>
                    <a:p>
                      <a:endParaRPr lang="en-AU" sz="1400" dirty="0">
                        <a:latin typeface="+mj-lt"/>
                      </a:endParaRPr>
                    </a:p>
                    <a:p>
                      <a:r>
                        <a:rPr lang="en-AU" sz="1400" dirty="0">
                          <a:latin typeface="+mj-lt"/>
                        </a:rPr>
                        <a:t>Will investigate the computation limitations for expanding 5MPD to include multiple scenarios in Q1, 2019.</a:t>
                      </a:r>
                    </a:p>
                    <a:p>
                      <a:endParaRPr lang="en-AU" sz="1400" dirty="0">
                        <a:latin typeface="+mj-lt"/>
                      </a:endParaRPr>
                    </a:p>
                    <a:p>
                      <a:r>
                        <a:rPr lang="en-AU" sz="1400" dirty="0">
                          <a:latin typeface="+mj-lt"/>
                        </a:rPr>
                        <a:t>For reference, the current 5MPD is published on average 77 seconds after the start of the first 5 minutes. The solve takes on average 36 seconds for 6 five minute periods.</a:t>
                      </a:r>
                    </a:p>
                    <a:p>
                      <a:endParaRPr lang="en-AU" sz="1400" dirty="0">
                        <a:latin typeface="+mj-lt"/>
                      </a:endParaRPr>
                    </a:p>
                  </a:txBody>
                  <a:tcPr marL="100796" marR="100796" marT="50398" marB="50398"/>
                </a:tc>
                <a:extLst>
                  <a:ext uri="{0D108BD9-81ED-4DB2-BD59-A6C34878D82A}">
                    <a16:rowId xmlns:a16="http://schemas.microsoft.com/office/drawing/2014/main" val="356842070"/>
                  </a:ext>
                </a:extLst>
              </a:tr>
            </a:tbl>
          </a:graphicData>
        </a:graphic>
      </p:graphicFrame>
      <p:sp>
        <p:nvSpPr>
          <p:cNvPr id="4" name="Slide Number Placeholder 3">
            <a:extLst>
              <a:ext uri="{FF2B5EF4-FFF2-40B4-BE49-F238E27FC236}">
                <a16:creationId xmlns:a16="http://schemas.microsoft.com/office/drawing/2014/main" id="{1A649478-80AC-4639-A576-6BCAE09D2A25}"/>
              </a:ext>
            </a:extLst>
          </p:cNvPr>
          <p:cNvSpPr>
            <a:spLocks noGrp="1"/>
          </p:cNvSpPr>
          <p:nvPr>
            <p:ph type="sldNum" sz="quarter" idx="12"/>
          </p:nvPr>
        </p:nvSpPr>
        <p:spPr/>
        <p:txBody>
          <a:bodyPr/>
          <a:lstStyle/>
          <a:p>
            <a:fld id="{4EC81F68-4976-451A-B2E9-79BCBD2F70CC}" type="slidenum">
              <a:rPr lang="en-AU" smtClean="0"/>
              <a:t>5</a:t>
            </a:fld>
            <a:endParaRPr lang="en-AU"/>
          </a:p>
        </p:txBody>
      </p:sp>
    </p:spTree>
    <p:extLst>
      <p:ext uri="{BB962C8B-B14F-4D97-AF65-F5344CB8AC3E}">
        <p14:creationId xmlns:p14="http://schemas.microsoft.com/office/powerpoint/2010/main" val="423536497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4FA6F-12B6-4AC5-B8CC-AF1A0F8495D5}"/>
              </a:ext>
            </a:extLst>
          </p:cNvPr>
          <p:cNvSpPr>
            <a:spLocks noGrp="1"/>
          </p:cNvSpPr>
          <p:nvPr>
            <p:ph type="title"/>
          </p:nvPr>
        </p:nvSpPr>
        <p:spPr/>
        <p:txBody>
          <a:bodyPr>
            <a:normAutofit/>
          </a:bodyPr>
          <a:lstStyle/>
          <a:p>
            <a:r>
              <a:rPr lang="en-AU" dirty="0"/>
              <a:t>Topic Outcomes</a:t>
            </a:r>
          </a:p>
        </p:txBody>
      </p:sp>
      <p:sp>
        <p:nvSpPr>
          <p:cNvPr id="4" name="Slide Number Placeholder 3">
            <a:extLst>
              <a:ext uri="{FF2B5EF4-FFF2-40B4-BE49-F238E27FC236}">
                <a16:creationId xmlns:a16="http://schemas.microsoft.com/office/drawing/2014/main" id="{C56899B0-5BD1-4D0C-B306-A3D51C153344}"/>
              </a:ext>
            </a:extLst>
          </p:cNvPr>
          <p:cNvSpPr>
            <a:spLocks noGrp="1"/>
          </p:cNvSpPr>
          <p:nvPr>
            <p:ph type="sldNum" sz="quarter" idx="12"/>
          </p:nvPr>
        </p:nvSpPr>
        <p:spPr/>
        <p:txBody>
          <a:bodyPr/>
          <a:lstStyle/>
          <a:p>
            <a:fld id="{4EC81F68-4976-451A-B2E9-79BCBD2F70CC}" type="slidenum">
              <a:rPr lang="en-AU" smtClean="0"/>
              <a:t>50</a:t>
            </a:fld>
            <a:endParaRPr lang="en-AU"/>
          </a:p>
        </p:txBody>
      </p:sp>
      <p:graphicFrame>
        <p:nvGraphicFramePr>
          <p:cNvPr id="5" name="Table 4">
            <a:extLst>
              <a:ext uri="{FF2B5EF4-FFF2-40B4-BE49-F238E27FC236}">
                <a16:creationId xmlns:a16="http://schemas.microsoft.com/office/drawing/2014/main" id="{536FAE8A-C7DF-403E-BA2F-E880714B0C3E}"/>
              </a:ext>
            </a:extLst>
          </p:cNvPr>
          <p:cNvGraphicFramePr>
            <a:graphicFrameLocks noGrp="1"/>
          </p:cNvGraphicFramePr>
          <p:nvPr>
            <p:extLst>
              <p:ext uri="{D42A27DB-BD31-4B8C-83A1-F6EECF244321}">
                <p14:modId xmlns:p14="http://schemas.microsoft.com/office/powerpoint/2010/main" val="1497579507"/>
              </p:ext>
            </p:extLst>
          </p:nvPr>
        </p:nvGraphicFramePr>
        <p:xfrm>
          <a:off x="158042" y="1616112"/>
          <a:ext cx="10375728" cy="5222258"/>
        </p:xfrm>
        <a:graphic>
          <a:graphicData uri="http://schemas.openxmlformats.org/drawingml/2006/table">
            <a:tbl>
              <a:tblPr firstRow="1" bandRow="1">
                <a:tableStyleId>{5C22544A-7EE6-4342-B048-85BDC9FD1C3A}</a:tableStyleId>
              </a:tblPr>
              <a:tblGrid>
                <a:gridCol w="1404058">
                  <a:extLst>
                    <a:ext uri="{9D8B030D-6E8A-4147-A177-3AD203B41FA5}">
                      <a16:colId xmlns:a16="http://schemas.microsoft.com/office/drawing/2014/main" val="2472402833"/>
                    </a:ext>
                  </a:extLst>
                </a:gridCol>
                <a:gridCol w="2438400">
                  <a:extLst>
                    <a:ext uri="{9D8B030D-6E8A-4147-A177-3AD203B41FA5}">
                      <a16:colId xmlns:a16="http://schemas.microsoft.com/office/drawing/2014/main" val="1903994310"/>
                    </a:ext>
                  </a:extLst>
                </a:gridCol>
                <a:gridCol w="1695450">
                  <a:extLst>
                    <a:ext uri="{9D8B030D-6E8A-4147-A177-3AD203B41FA5}">
                      <a16:colId xmlns:a16="http://schemas.microsoft.com/office/drawing/2014/main" val="3831525920"/>
                    </a:ext>
                  </a:extLst>
                </a:gridCol>
                <a:gridCol w="1723145">
                  <a:extLst>
                    <a:ext uri="{9D8B030D-6E8A-4147-A177-3AD203B41FA5}">
                      <a16:colId xmlns:a16="http://schemas.microsoft.com/office/drawing/2014/main" val="1098028340"/>
                    </a:ext>
                  </a:extLst>
                </a:gridCol>
                <a:gridCol w="1591555">
                  <a:extLst>
                    <a:ext uri="{9D8B030D-6E8A-4147-A177-3AD203B41FA5}">
                      <a16:colId xmlns:a16="http://schemas.microsoft.com/office/drawing/2014/main" val="4022500107"/>
                    </a:ext>
                  </a:extLst>
                </a:gridCol>
                <a:gridCol w="1523120">
                  <a:extLst>
                    <a:ext uri="{9D8B030D-6E8A-4147-A177-3AD203B41FA5}">
                      <a16:colId xmlns:a16="http://schemas.microsoft.com/office/drawing/2014/main" val="840304925"/>
                    </a:ext>
                  </a:extLst>
                </a:gridCol>
              </a:tblGrid>
              <a:tr h="436898">
                <a:tc>
                  <a:txBody>
                    <a:bodyPr/>
                    <a:lstStyle/>
                    <a:p>
                      <a:r>
                        <a:rPr lang="en-AU" sz="1400" dirty="0"/>
                        <a:t>Topic</a:t>
                      </a:r>
                    </a:p>
                  </a:txBody>
                  <a:tcPr/>
                </a:tc>
                <a:tc>
                  <a:txBody>
                    <a:bodyPr/>
                    <a:lstStyle/>
                    <a:p>
                      <a:r>
                        <a:rPr lang="en-AU" sz="1400" dirty="0"/>
                        <a:t>AEMO Proposal</a:t>
                      </a:r>
                    </a:p>
                  </a:txBody>
                  <a:tcPr/>
                </a:tc>
                <a:tc>
                  <a:txBody>
                    <a:bodyPr/>
                    <a:lstStyle/>
                    <a:p>
                      <a:r>
                        <a:rPr lang="en-AU" sz="1400" dirty="0"/>
                        <a:t>Discussion</a:t>
                      </a:r>
                    </a:p>
                  </a:txBody>
                  <a:tcPr/>
                </a:tc>
                <a:tc>
                  <a:txBody>
                    <a:bodyPr/>
                    <a:lstStyle/>
                    <a:p>
                      <a:r>
                        <a:rPr lang="en-AU" sz="1400" dirty="0"/>
                        <a:t>Outstanding Issues</a:t>
                      </a:r>
                    </a:p>
                  </a:txBody>
                  <a:tcPr/>
                </a:tc>
                <a:tc>
                  <a:txBody>
                    <a:bodyPr/>
                    <a:lstStyle/>
                    <a:p>
                      <a:r>
                        <a:rPr lang="en-AU" sz="1400" dirty="0"/>
                        <a:t>Next Steps</a:t>
                      </a:r>
                    </a:p>
                  </a:txBody>
                  <a:tcPr/>
                </a:tc>
                <a:tc>
                  <a:txBody>
                    <a:bodyPr/>
                    <a:lstStyle/>
                    <a:p>
                      <a:r>
                        <a:rPr lang="en-AU" sz="1400" dirty="0"/>
                        <a:t>Outcome</a:t>
                      </a:r>
                    </a:p>
                  </a:txBody>
                  <a:tcPr/>
                </a:tc>
                <a:extLst>
                  <a:ext uri="{0D108BD9-81ED-4DB2-BD59-A6C34878D82A}">
                    <a16:rowId xmlns:a16="http://schemas.microsoft.com/office/drawing/2014/main" val="2511276858"/>
                  </a:ext>
                </a:extLst>
              </a:tr>
              <a:tr h="436898">
                <a:tc>
                  <a:txBody>
                    <a:bodyPr/>
                    <a:lstStyle/>
                    <a:p>
                      <a:r>
                        <a:rPr lang="en-AU" sz="1400" dirty="0"/>
                        <a:t>Transition planning re 5MS implementation</a:t>
                      </a:r>
                    </a:p>
                  </a:txBody>
                  <a:tcPr/>
                </a:tc>
                <a:tc>
                  <a:txBody>
                    <a:bodyPr/>
                    <a:lstStyle/>
                    <a:p>
                      <a:r>
                        <a:rPr lang="en-AU" sz="1400" dirty="0"/>
                        <a:t>Before 1 July 2020 – MDPs will need to aggregate 5 and 15 minute reads to 30 minute and provide in MDMF.</a:t>
                      </a:r>
                    </a:p>
                    <a:p>
                      <a:r>
                        <a:rPr lang="en-AU" sz="1400" dirty="0"/>
                        <a:t>Before 1 July 2020 – Participants and MDPs may choose to exchange new 5 and 15 minute data via B2B.</a:t>
                      </a:r>
                    </a:p>
                    <a:p>
                      <a:r>
                        <a:rPr lang="en-AU" sz="1400" dirty="0"/>
                        <a:t>From 1 July 2020 – 5 and 15 minute reads received by AEMO will be aggregated by AEMO to 30 minutes.</a:t>
                      </a:r>
                    </a:p>
                    <a:p>
                      <a:r>
                        <a:rPr lang="en-AU" sz="1400" dirty="0"/>
                        <a:t>From 1 July 2021 AEMO will profile received 30 and 15 minute reads to 5 minute resolution.</a:t>
                      </a:r>
                    </a:p>
                    <a:p>
                      <a:r>
                        <a:rPr lang="en-AU" sz="1400" dirty="0"/>
                        <a:t>From 1 July 2022 AEMO will only accept retrospective reads via MDMF files.</a:t>
                      </a:r>
                    </a:p>
                    <a:p>
                      <a:r>
                        <a:rPr lang="en-AU" sz="1400" dirty="0"/>
                        <a:t>From 1 July 2023 AEMO will reject or ignore any received MDMF files</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The Rules allows for the delivery of 5 minute meter data prior to 1 July 2021.</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400" dirty="0"/>
                    </a:p>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Overall sentiment was that no participants would be ready for any 1 July 2020 production activities.</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400" dirty="0"/>
                    </a:p>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A soft start of 31 March 2021 was suggested, to mitigate 1 July 2021 risks</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400" dirty="0"/>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Participants to provide information regarding transition activities and milestones by 12 Oct</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To be discussed at next JMSFG</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400" dirty="0"/>
                        <a:t>Pending</a:t>
                      </a:r>
                    </a:p>
                  </a:txBody>
                  <a:tcPr/>
                </a:tc>
                <a:extLst>
                  <a:ext uri="{0D108BD9-81ED-4DB2-BD59-A6C34878D82A}">
                    <a16:rowId xmlns:a16="http://schemas.microsoft.com/office/drawing/2014/main" val="2113558363"/>
                  </a:ext>
                </a:extLst>
              </a:tr>
            </a:tbl>
          </a:graphicData>
        </a:graphic>
      </p:graphicFrame>
    </p:spTree>
    <p:extLst>
      <p:ext uri="{BB962C8B-B14F-4D97-AF65-F5344CB8AC3E}">
        <p14:creationId xmlns:p14="http://schemas.microsoft.com/office/powerpoint/2010/main" val="36359078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EE203-CFF3-4E25-A920-E2CC01FA7AB4}"/>
              </a:ext>
            </a:extLst>
          </p:cNvPr>
          <p:cNvSpPr>
            <a:spLocks noGrp="1"/>
          </p:cNvSpPr>
          <p:nvPr>
            <p:ph type="title"/>
          </p:nvPr>
        </p:nvSpPr>
        <p:spPr>
          <a:xfrm>
            <a:off x="206546" y="109854"/>
            <a:ext cx="9242253" cy="1310695"/>
          </a:xfrm>
        </p:spPr>
        <p:txBody>
          <a:bodyPr>
            <a:normAutofit/>
          </a:bodyPr>
          <a:lstStyle/>
          <a:p>
            <a:r>
              <a:rPr lang="en-AU" dirty="0"/>
              <a:t>Next Steps</a:t>
            </a:r>
          </a:p>
        </p:txBody>
      </p:sp>
      <p:sp>
        <p:nvSpPr>
          <p:cNvPr id="4" name="Slide Number Placeholder 3">
            <a:extLst>
              <a:ext uri="{FF2B5EF4-FFF2-40B4-BE49-F238E27FC236}">
                <a16:creationId xmlns:a16="http://schemas.microsoft.com/office/drawing/2014/main" id="{C3AB390E-EF5F-4348-961D-A43970085C2D}"/>
              </a:ext>
            </a:extLst>
          </p:cNvPr>
          <p:cNvSpPr>
            <a:spLocks noGrp="1"/>
          </p:cNvSpPr>
          <p:nvPr>
            <p:ph type="sldNum" sz="quarter" idx="12"/>
          </p:nvPr>
        </p:nvSpPr>
        <p:spPr/>
        <p:txBody>
          <a:bodyPr/>
          <a:lstStyle/>
          <a:p>
            <a:fld id="{4EC81F68-4976-451A-B2E9-79BCBD2F70CC}" type="slidenum">
              <a:rPr lang="en-AU" smtClean="0"/>
              <a:t>51</a:t>
            </a:fld>
            <a:endParaRPr lang="en-AU" dirty="0"/>
          </a:p>
        </p:txBody>
      </p:sp>
      <p:sp>
        <p:nvSpPr>
          <p:cNvPr id="6" name="Content Placeholder 5">
            <a:extLst>
              <a:ext uri="{FF2B5EF4-FFF2-40B4-BE49-F238E27FC236}">
                <a16:creationId xmlns:a16="http://schemas.microsoft.com/office/drawing/2014/main" id="{99CB007F-DDCB-4F3F-A52E-77E8DD401D17}"/>
              </a:ext>
            </a:extLst>
          </p:cNvPr>
          <p:cNvSpPr>
            <a:spLocks noGrp="1"/>
          </p:cNvSpPr>
          <p:nvPr>
            <p:ph idx="1"/>
          </p:nvPr>
        </p:nvSpPr>
        <p:spPr>
          <a:xfrm>
            <a:off x="206546" y="1615883"/>
            <a:ext cx="10255425" cy="5217061"/>
          </a:xfrm>
        </p:spPr>
        <p:txBody>
          <a:bodyPr>
            <a:normAutofit fontScale="92500" lnSpcReduction="10000"/>
          </a:bodyPr>
          <a:lstStyle/>
          <a:p>
            <a:r>
              <a:rPr lang="en-AU" sz="2000" dirty="0"/>
              <a:t>First Stage Metering Procedure Changes Package 1 Issues Paper scheduled to be published at the end of October</a:t>
            </a:r>
          </a:p>
          <a:p>
            <a:pPr lvl="1"/>
            <a:r>
              <a:rPr lang="en-AU" sz="2000" dirty="0"/>
              <a:t>AEMO will include agreed and best available options, to continue industry engagement</a:t>
            </a:r>
          </a:p>
          <a:p>
            <a:pPr lvl="1"/>
            <a:endParaRPr lang="en-AU" sz="2000" dirty="0"/>
          </a:p>
          <a:p>
            <a:pPr lvl="1"/>
            <a:endParaRPr lang="en-AU" sz="2000" dirty="0"/>
          </a:p>
          <a:p>
            <a:pPr lvl="1"/>
            <a:endParaRPr lang="en-AU" sz="2000" dirty="0"/>
          </a:p>
          <a:p>
            <a:pPr lvl="1"/>
            <a:endParaRPr lang="en-AU" sz="2000" dirty="0"/>
          </a:p>
          <a:p>
            <a:pPr lvl="1"/>
            <a:endParaRPr lang="en-AU" sz="2000" dirty="0"/>
          </a:p>
          <a:p>
            <a:pPr lvl="1"/>
            <a:endParaRPr lang="en-AU" sz="2000" dirty="0"/>
          </a:p>
          <a:p>
            <a:pPr lvl="1"/>
            <a:endParaRPr lang="en-AU" sz="2000" dirty="0"/>
          </a:p>
          <a:p>
            <a:pPr lvl="1"/>
            <a:endParaRPr lang="en-AU" sz="2000" dirty="0"/>
          </a:p>
          <a:p>
            <a:pPr lvl="1"/>
            <a:endParaRPr lang="en-AU" sz="2000" dirty="0"/>
          </a:p>
          <a:p>
            <a:pPr lvl="1"/>
            <a:endParaRPr lang="en-AU" sz="2000" dirty="0"/>
          </a:p>
          <a:p>
            <a:r>
              <a:rPr lang="en-AU" sz="2000" dirty="0"/>
              <a:t>Metering/Systems Focus group meeting scheduled for 12 Nov</a:t>
            </a:r>
          </a:p>
          <a:p>
            <a:pPr lvl="1"/>
            <a:r>
              <a:rPr lang="en-AU" sz="2000" dirty="0"/>
              <a:t>Objectives – </a:t>
            </a:r>
          </a:p>
          <a:p>
            <a:pPr lvl="2"/>
            <a:r>
              <a:rPr lang="en-AU" sz="2000" dirty="0"/>
              <a:t>Discuss transition to 5-minute metering</a:t>
            </a:r>
          </a:p>
          <a:p>
            <a:pPr lvl="2"/>
            <a:r>
              <a:rPr lang="en-AU" sz="2000" dirty="0"/>
              <a:t>Discuss Metering Package #1 consultation topics</a:t>
            </a:r>
          </a:p>
          <a:p>
            <a:pPr lvl="2"/>
            <a:r>
              <a:rPr lang="en-AU" sz="2000" dirty="0"/>
              <a:t>Discuss and finalise relevant actions from the 14 Sept workshop</a:t>
            </a:r>
          </a:p>
          <a:p>
            <a:endParaRPr lang="en-AU" dirty="0"/>
          </a:p>
        </p:txBody>
      </p:sp>
      <p:pic>
        <p:nvPicPr>
          <p:cNvPr id="5" name="Picture 4">
            <a:extLst>
              <a:ext uri="{FF2B5EF4-FFF2-40B4-BE49-F238E27FC236}">
                <a16:creationId xmlns:a16="http://schemas.microsoft.com/office/drawing/2014/main" id="{89DC2002-82E7-480A-B08F-3647692E69EC}"/>
              </a:ext>
            </a:extLst>
          </p:cNvPr>
          <p:cNvPicPr>
            <a:picLocks noChangeAspect="1"/>
          </p:cNvPicPr>
          <p:nvPr/>
        </p:nvPicPr>
        <p:blipFill>
          <a:blip r:embed="rId2"/>
          <a:stretch>
            <a:fillRect/>
          </a:stretch>
        </p:blipFill>
        <p:spPr>
          <a:xfrm>
            <a:off x="628908" y="2527299"/>
            <a:ext cx="9410700" cy="2505075"/>
          </a:xfrm>
          <a:prstGeom prst="rect">
            <a:avLst/>
          </a:prstGeom>
        </p:spPr>
      </p:pic>
    </p:spTree>
    <p:extLst>
      <p:ext uri="{BB962C8B-B14F-4D97-AF65-F5344CB8AC3E}">
        <p14:creationId xmlns:p14="http://schemas.microsoft.com/office/powerpoint/2010/main" val="9415905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2978F-F7B0-4D31-9ADD-CA5AA394B905}"/>
              </a:ext>
            </a:extLst>
          </p:cNvPr>
          <p:cNvSpPr>
            <a:spLocks noGrp="1"/>
          </p:cNvSpPr>
          <p:nvPr>
            <p:ph type="title"/>
          </p:nvPr>
        </p:nvSpPr>
        <p:spPr/>
        <p:txBody>
          <a:bodyPr/>
          <a:lstStyle/>
          <a:p>
            <a:r>
              <a:rPr lang="en-AU" dirty="0"/>
              <a:t>Next Steps</a:t>
            </a:r>
          </a:p>
        </p:txBody>
      </p:sp>
      <p:sp>
        <p:nvSpPr>
          <p:cNvPr id="3" name="Content Placeholder 2">
            <a:extLst>
              <a:ext uri="{FF2B5EF4-FFF2-40B4-BE49-F238E27FC236}">
                <a16:creationId xmlns:a16="http://schemas.microsoft.com/office/drawing/2014/main" id="{1F41E1E4-915D-4E94-8F6E-D1F755682C3B}"/>
              </a:ext>
            </a:extLst>
          </p:cNvPr>
          <p:cNvSpPr>
            <a:spLocks noGrp="1"/>
          </p:cNvSpPr>
          <p:nvPr>
            <p:ph idx="1"/>
          </p:nvPr>
        </p:nvSpPr>
        <p:spPr/>
        <p:txBody>
          <a:bodyPr/>
          <a:lstStyle/>
          <a:p>
            <a:r>
              <a:rPr lang="en-AU" dirty="0"/>
              <a:t>Distributors and Local Retailers to identify and provide off-market unmetered loads information by 28 December 2018</a:t>
            </a:r>
          </a:p>
          <a:p>
            <a:endParaRPr lang="en-AU" dirty="0"/>
          </a:p>
          <a:p>
            <a:endParaRPr lang="en-AU" dirty="0"/>
          </a:p>
          <a:p>
            <a:endParaRPr lang="en-AU" dirty="0"/>
          </a:p>
          <a:p>
            <a:endParaRPr lang="en-AU" dirty="0"/>
          </a:p>
          <a:p>
            <a:endParaRPr lang="en-AU" dirty="0"/>
          </a:p>
          <a:p>
            <a:r>
              <a:rPr lang="en-AU" dirty="0"/>
              <a:t>Meter Data Storage Exemption Procedure</a:t>
            </a:r>
          </a:p>
          <a:p>
            <a:pPr lvl="1"/>
            <a:r>
              <a:rPr lang="en-AU" dirty="0"/>
              <a:t>Include in Metrology Procedure: Part A or separate Procedure?</a:t>
            </a:r>
          </a:p>
          <a:p>
            <a:pPr lvl="1"/>
            <a:r>
              <a:rPr lang="en-AU" dirty="0"/>
              <a:t>Participant responses by 30 November 2018</a:t>
            </a:r>
          </a:p>
        </p:txBody>
      </p:sp>
      <p:sp>
        <p:nvSpPr>
          <p:cNvPr id="4" name="Slide Number Placeholder 3">
            <a:extLst>
              <a:ext uri="{FF2B5EF4-FFF2-40B4-BE49-F238E27FC236}">
                <a16:creationId xmlns:a16="http://schemas.microsoft.com/office/drawing/2014/main" id="{4D2C1626-0C07-4EED-945A-1C2668631E1A}"/>
              </a:ext>
            </a:extLst>
          </p:cNvPr>
          <p:cNvSpPr>
            <a:spLocks noGrp="1"/>
          </p:cNvSpPr>
          <p:nvPr>
            <p:ph type="sldNum" sz="quarter" idx="12"/>
          </p:nvPr>
        </p:nvSpPr>
        <p:spPr/>
        <p:txBody>
          <a:bodyPr/>
          <a:lstStyle/>
          <a:p>
            <a:fld id="{4EC81F68-4976-451A-B2E9-79BCBD2F70CC}" type="slidenum">
              <a:rPr lang="en-AU" smtClean="0"/>
              <a:t>52</a:t>
            </a:fld>
            <a:endParaRPr lang="en-AU"/>
          </a:p>
        </p:txBody>
      </p:sp>
      <p:graphicFrame>
        <p:nvGraphicFramePr>
          <p:cNvPr id="5" name="Table 4">
            <a:extLst>
              <a:ext uri="{FF2B5EF4-FFF2-40B4-BE49-F238E27FC236}">
                <a16:creationId xmlns:a16="http://schemas.microsoft.com/office/drawing/2014/main" id="{BEB1A02A-ABD1-4701-8235-B735F9FDDD18}"/>
              </a:ext>
            </a:extLst>
          </p:cNvPr>
          <p:cNvGraphicFramePr>
            <a:graphicFrameLocks noGrp="1"/>
          </p:cNvGraphicFramePr>
          <p:nvPr>
            <p:extLst>
              <p:ext uri="{D42A27DB-BD31-4B8C-83A1-F6EECF244321}">
                <p14:modId xmlns:p14="http://schemas.microsoft.com/office/powerpoint/2010/main" val="2307195440"/>
              </p:ext>
            </p:extLst>
          </p:nvPr>
        </p:nvGraphicFramePr>
        <p:xfrm>
          <a:off x="351138" y="3155950"/>
          <a:ext cx="9520523" cy="1422400"/>
        </p:xfrm>
        <a:graphic>
          <a:graphicData uri="http://schemas.openxmlformats.org/drawingml/2006/table">
            <a:tbl>
              <a:tblPr/>
              <a:tblGrid>
                <a:gridCol w="2602865">
                  <a:extLst>
                    <a:ext uri="{9D8B030D-6E8A-4147-A177-3AD203B41FA5}">
                      <a16:colId xmlns:a16="http://schemas.microsoft.com/office/drawing/2014/main" val="726933081"/>
                    </a:ext>
                  </a:extLst>
                </a:gridCol>
                <a:gridCol w="1068642">
                  <a:extLst>
                    <a:ext uri="{9D8B030D-6E8A-4147-A177-3AD203B41FA5}">
                      <a16:colId xmlns:a16="http://schemas.microsoft.com/office/drawing/2014/main" val="4197878565"/>
                    </a:ext>
                  </a:extLst>
                </a:gridCol>
                <a:gridCol w="1578681">
                  <a:extLst>
                    <a:ext uri="{9D8B030D-6E8A-4147-A177-3AD203B41FA5}">
                      <a16:colId xmlns:a16="http://schemas.microsoft.com/office/drawing/2014/main" val="1663158257"/>
                    </a:ext>
                  </a:extLst>
                </a:gridCol>
                <a:gridCol w="1578682">
                  <a:extLst>
                    <a:ext uri="{9D8B030D-6E8A-4147-A177-3AD203B41FA5}">
                      <a16:colId xmlns:a16="http://schemas.microsoft.com/office/drawing/2014/main" val="2082373343"/>
                    </a:ext>
                  </a:extLst>
                </a:gridCol>
                <a:gridCol w="2691653">
                  <a:extLst>
                    <a:ext uri="{9D8B030D-6E8A-4147-A177-3AD203B41FA5}">
                      <a16:colId xmlns:a16="http://schemas.microsoft.com/office/drawing/2014/main" val="495371777"/>
                    </a:ext>
                  </a:extLst>
                </a:gridCol>
              </a:tblGrid>
              <a:tr h="284480">
                <a:tc>
                  <a:txBody>
                    <a:bodyPr/>
                    <a:lstStyle/>
                    <a:p>
                      <a:pPr algn="l" fontAlgn="b"/>
                      <a:r>
                        <a:rPr lang="en-AU" sz="1800" b="1" i="0" u="none" strike="noStrike">
                          <a:solidFill>
                            <a:srgbClr val="000000"/>
                          </a:solidFill>
                          <a:effectLst/>
                          <a:latin typeface="Calibri" panose="020F0502020204030204" pitchFamily="34" charset="0"/>
                        </a:rPr>
                        <a:t>Device Types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800" b="1" i="0" u="none" strike="noStrike" dirty="0">
                          <a:solidFill>
                            <a:srgbClr val="000000"/>
                          </a:solidFill>
                          <a:effectLst/>
                          <a:latin typeface="Calibri" panose="020F0502020204030204" pitchFamily="34" charset="0"/>
                        </a:rPr>
                        <a:t>Load Cycle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800" b="1" i="0" u="none" strike="noStrike" dirty="0">
                          <a:solidFill>
                            <a:srgbClr val="000000"/>
                          </a:solidFill>
                          <a:effectLst/>
                          <a:latin typeface="Calibri" panose="020F0502020204030204" pitchFamily="34" charset="0"/>
                        </a:rPr>
                        <a:t>Supply Capacity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800" b="1" i="0" u="none" strike="noStrike">
                          <a:solidFill>
                            <a:srgbClr val="000000"/>
                          </a:solidFill>
                          <a:effectLst/>
                          <a:latin typeface="Calibri" panose="020F0502020204030204" pitchFamily="34" charset="0"/>
                        </a:rPr>
                        <a:t>Load Values (W)</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800" b="1" i="0" u="none" strike="noStrike" dirty="0">
                          <a:solidFill>
                            <a:srgbClr val="000000"/>
                          </a:solidFill>
                          <a:effectLst/>
                          <a:latin typeface="Calibri" panose="020F0502020204030204" pitchFamily="34" charset="0"/>
                        </a:rPr>
                        <a:t>Consumption (</a:t>
                      </a:r>
                      <a:r>
                        <a:rPr lang="en-AU" sz="1800" b="1" i="0" u="none" strike="noStrike" dirty="0" err="1">
                          <a:solidFill>
                            <a:srgbClr val="000000"/>
                          </a:solidFill>
                          <a:effectLst/>
                          <a:latin typeface="Calibri" panose="020F0502020204030204" pitchFamily="34" charset="0"/>
                        </a:rPr>
                        <a:t>Wh</a:t>
                      </a:r>
                      <a:r>
                        <a:rPr lang="en-AU" sz="1800" b="1" i="0" u="none" strike="noStrike" dirty="0">
                          <a:solidFill>
                            <a:srgbClr val="000000"/>
                          </a:solidFill>
                          <a:effectLst/>
                          <a:latin typeface="Calibri" panose="020F0502020204030204" pitchFamily="34" charset="0"/>
                        </a:rPr>
                        <a:t>/kWh)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3794473"/>
                  </a:ext>
                </a:extLst>
              </a:tr>
              <a:tr h="284480">
                <a:tc>
                  <a:txBody>
                    <a:bodyPr/>
                    <a:lstStyle/>
                    <a:p>
                      <a:pPr algn="l" fontAlgn="b"/>
                      <a:r>
                        <a:rPr lang="en-AU" sz="1800" b="0" i="0" u="none" strike="noStrike" dirty="0">
                          <a:solidFill>
                            <a:srgbClr val="000000"/>
                          </a:solidFill>
                          <a:effectLst/>
                          <a:latin typeface="Calibri" panose="020F0502020204030204" pitchFamily="34" charset="0"/>
                        </a:rPr>
                        <a:t>CCTV</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800" b="0" i="0" u="none" strike="noStrike">
                          <a:solidFill>
                            <a:srgbClr val="000000"/>
                          </a:solidFill>
                          <a:effectLst/>
                          <a:latin typeface="Calibri" panose="020F0502020204030204" pitchFamily="34" charset="0"/>
                        </a:rPr>
                        <a:t>Constant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800" b="0" i="0" u="none" strike="noStrike" dirty="0">
                          <a:solidFill>
                            <a:srgbClr val="000000"/>
                          </a:solidFill>
                          <a:effectLst/>
                          <a:latin typeface="Calibri" panose="020F0502020204030204" pitchFamily="34" charset="0"/>
                        </a:rPr>
                        <a:t>2A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8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800" b="0" i="0" u="none" strike="noStrike" dirty="0">
                          <a:solidFill>
                            <a:srgbClr val="000000"/>
                          </a:solidFill>
                          <a:effectLst/>
                          <a:latin typeface="Calibri" panose="020F0502020204030204" pitchFamily="34" charset="0"/>
                        </a:rPr>
                        <a:t>480Wh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5953706"/>
                  </a:ext>
                </a:extLst>
              </a:tr>
              <a:tr h="284480">
                <a:tc>
                  <a:txBody>
                    <a:bodyPr/>
                    <a:lstStyle/>
                    <a:p>
                      <a:pPr algn="l" fontAlgn="b"/>
                      <a:r>
                        <a:rPr lang="en-AU" sz="1800" b="0" i="0" u="none" strike="noStrike">
                          <a:solidFill>
                            <a:srgbClr val="000000"/>
                          </a:solidFill>
                          <a:effectLst/>
                          <a:latin typeface="Calibri" panose="020F0502020204030204" pitchFamily="34" charset="0"/>
                        </a:rPr>
                        <a:t>BBQ</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800" b="0" i="0" u="none" strike="noStrike">
                          <a:solidFill>
                            <a:srgbClr val="000000"/>
                          </a:solidFill>
                          <a:effectLst/>
                          <a:latin typeface="Calibri" panose="020F0502020204030204" pitchFamily="34" charset="0"/>
                        </a:rPr>
                        <a:t>Constant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8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8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800" b="0" i="0" u="none" strike="noStrike" dirty="0" err="1">
                          <a:solidFill>
                            <a:srgbClr val="000000"/>
                          </a:solidFill>
                          <a:effectLst/>
                          <a:latin typeface="Calibri" panose="020F0502020204030204" pitchFamily="34" charset="0"/>
                        </a:rPr>
                        <a:t>xxWh</a:t>
                      </a:r>
                      <a:r>
                        <a:rPr lang="en-AU" sz="1800" b="0" i="0" u="none" strike="noStrike" dirty="0">
                          <a:solidFill>
                            <a:srgbClr val="000000"/>
                          </a:solidFill>
                          <a:effectLst/>
                          <a:latin typeface="Calibri" panose="020F0502020204030204" pitchFamily="34" charset="0"/>
                        </a:rPr>
                        <a:t>/kWh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7050208"/>
                  </a:ext>
                </a:extLst>
              </a:tr>
              <a:tr h="284480">
                <a:tc>
                  <a:txBody>
                    <a:bodyPr/>
                    <a:lstStyle/>
                    <a:p>
                      <a:pPr algn="l" fontAlgn="b"/>
                      <a:r>
                        <a:rPr lang="en-AU" sz="1800" b="0" i="0" u="none" strike="noStrike">
                          <a:solidFill>
                            <a:srgbClr val="000000"/>
                          </a:solidFill>
                          <a:effectLst/>
                          <a:latin typeface="Calibri" panose="020F0502020204030204" pitchFamily="34" charset="0"/>
                        </a:rPr>
                        <a:t>Watchman Light 250W MV</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800" b="0" i="0" u="none" strike="noStrike">
                          <a:solidFill>
                            <a:srgbClr val="000000"/>
                          </a:solidFill>
                          <a:effectLst/>
                          <a:latin typeface="Calibri" panose="020F0502020204030204" pitchFamily="34" charset="0"/>
                        </a:rPr>
                        <a:t>PE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8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800" b="0" i="0" u="none" strike="noStrike">
                          <a:solidFill>
                            <a:srgbClr val="000000"/>
                          </a:solidFill>
                          <a:effectLst/>
                          <a:latin typeface="Calibri" panose="020F0502020204030204" pitchFamily="34" charset="0"/>
                        </a:rPr>
                        <a:t>270W</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8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2165558"/>
                  </a:ext>
                </a:extLst>
              </a:tr>
              <a:tr h="284480">
                <a:tc>
                  <a:txBody>
                    <a:bodyPr/>
                    <a:lstStyle/>
                    <a:p>
                      <a:pPr algn="l" fontAlgn="b"/>
                      <a:r>
                        <a:rPr lang="en-AU" sz="1800" b="0" i="0" u="none" strike="noStrike">
                          <a:solidFill>
                            <a:srgbClr val="000000"/>
                          </a:solidFill>
                          <a:effectLst/>
                          <a:latin typeface="Calibri" panose="020F0502020204030204" pitchFamily="34" charset="0"/>
                        </a:rPr>
                        <a:t>Watchman Light 250W HPS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800" b="0" i="0" u="none" strike="noStrike" dirty="0">
                          <a:solidFill>
                            <a:srgbClr val="000000"/>
                          </a:solidFill>
                          <a:effectLst/>
                          <a:latin typeface="Calibri" panose="020F0502020204030204" pitchFamily="34" charset="0"/>
                        </a:rPr>
                        <a:t>PE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8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800" b="0" i="0" u="none" strike="noStrike">
                          <a:solidFill>
                            <a:srgbClr val="000000"/>
                          </a:solidFill>
                          <a:effectLst/>
                          <a:latin typeface="Calibri" panose="020F0502020204030204" pitchFamily="34" charset="0"/>
                        </a:rPr>
                        <a:t>273W</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8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0482021"/>
                  </a:ext>
                </a:extLst>
              </a:tr>
            </a:tbl>
          </a:graphicData>
        </a:graphic>
      </p:graphicFrame>
    </p:spTree>
    <p:extLst>
      <p:ext uri="{BB962C8B-B14F-4D97-AF65-F5344CB8AC3E}">
        <p14:creationId xmlns:p14="http://schemas.microsoft.com/office/powerpoint/2010/main" val="22708723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General questions</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Emily Brodie</a:t>
            </a:r>
          </a:p>
        </p:txBody>
      </p:sp>
      <p:sp>
        <p:nvSpPr>
          <p:cNvPr id="4" name="Slide Number Placeholder 5">
            <a:extLst>
              <a:ext uri="{FF2B5EF4-FFF2-40B4-BE49-F238E27FC236}">
                <a16:creationId xmlns:a16="http://schemas.microsoft.com/office/drawing/2014/main" id="{AF05FD86-41F3-47F6-8D42-A9C87160FC9A}"/>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5772653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Forward meeting plan</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Emily Brodie</a:t>
            </a:r>
          </a:p>
        </p:txBody>
      </p:sp>
      <p:sp>
        <p:nvSpPr>
          <p:cNvPr id="4" name="Slide Number Placeholder 5">
            <a:extLst>
              <a:ext uri="{FF2B5EF4-FFF2-40B4-BE49-F238E27FC236}">
                <a16:creationId xmlns:a16="http://schemas.microsoft.com/office/drawing/2014/main" id="{0E7467A6-2266-4A13-AD23-593FD36161F2}"/>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42930321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AAC7C-B047-4DFE-B7C8-E4B486A1EA55}"/>
              </a:ext>
            </a:extLst>
          </p:cNvPr>
          <p:cNvSpPr>
            <a:spLocks noGrp="1"/>
          </p:cNvSpPr>
          <p:nvPr>
            <p:ph type="title"/>
          </p:nvPr>
        </p:nvSpPr>
        <p:spPr>
          <a:xfrm>
            <a:off x="206546" y="150494"/>
            <a:ext cx="10409638" cy="1310695"/>
          </a:xfrm>
        </p:spPr>
        <p:txBody>
          <a:bodyPr/>
          <a:lstStyle/>
          <a:p>
            <a:r>
              <a:rPr lang="en-AU" dirty="0">
                <a:latin typeface="Arial" panose="020B0604020202020204" pitchFamily="34" charset="0"/>
                <a:cs typeface="Arial" panose="020B0604020202020204" pitchFamily="34" charset="0"/>
              </a:rPr>
              <a:t>Upcoming meetings</a:t>
            </a:r>
          </a:p>
        </p:txBody>
      </p:sp>
      <p:sp>
        <p:nvSpPr>
          <p:cNvPr id="3" name="Content Placeholder 2">
            <a:extLst>
              <a:ext uri="{FF2B5EF4-FFF2-40B4-BE49-F238E27FC236}">
                <a16:creationId xmlns:a16="http://schemas.microsoft.com/office/drawing/2014/main" id="{B965D623-4B35-4DC5-82A2-0471C027FD4B}"/>
              </a:ext>
            </a:extLst>
          </p:cNvPr>
          <p:cNvSpPr>
            <a:spLocks noGrp="1"/>
          </p:cNvSpPr>
          <p:nvPr>
            <p:ph idx="1"/>
          </p:nvPr>
        </p:nvSpPr>
        <p:spPr>
          <a:xfrm>
            <a:off x="361995" y="1783080"/>
            <a:ext cx="9934149" cy="5303520"/>
          </a:xfrm>
        </p:spPr>
        <p:txBody>
          <a:bodyPr>
            <a:normAutofit/>
          </a:bodyPr>
          <a:lstStyle/>
          <a:p>
            <a:r>
              <a:rPr lang="en-AU" dirty="0">
                <a:latin typeface="Arial" panose="020B0604020202020204" pitchFamily="34" charset="0"/>
                <a:cs typeface="Arial" panose="020B0604020202020204" pitchFamily="34" charset="0"/>
              </a:rPr>
              <a:t>Procedures working group meetings for 2018:</a:t>
            </a:r>
          </a:p>
          <a:p>
            <a:pPr lvl="1"/>
            <a:r>
              <a:rPr lang="en-AU" dirty="0">
                <a:latin typeface="Arial" panose="020B0604020202020204" pitchFamily="34" charset="0"/>
                <a:cs typeface="Arial" panose="020B0604020202020204" pitchFamily="34" charset="0"/>
              </a:rPr>
              <a:t>Friday 16 November, propose moving to following week</a:t>
            </a:r>
          </a:p>
          <a:p>
            <a:pPr lvl="1"/>
            <a:r>
              <a:rPr lang="en-AU" dirty="0">
                <a:latin typeface="Arial" panose="020B0604020202020204" pitchFamily="34" charset="0"/>
                <a:cs typeface="Arial" panose="020B0604020202020204" pitchFamily="34" charset="0"/>
              </a:rPr>
              <a:t>Thursday 13 December</a:t>
            </a:r>
          </a:p>
          <a:p>
            <a:r>
              <a:rPr lang="en-AU" dirty="0">
                <a:latin typeface="Arial" panose="020B0604020202020204" pitchFamily="34" charset="0"/>
                <a:cs typeface="Arial" panose="020B0604020202020204" pitchFamily="34" charset="0"/>
              </a:rPr>
              <a:t>Procedures focus groups:</a:t>
            </a:r>
          </a:p>
          <a:p>
            <a:pPr lvl="1"/>
            <a:r>
              <a:rPr lang="en-AU" dirty="0">
                <a:latin typeface="Arial" panose="020B0604020202020204" pitchFamily="34" charset="0"/>
                <a:cs typeface="Arial" panose="020B0604020202020204" pitchFamily="34" charset="0"/>
              </a:rPr>
              <a:t>Joint Dispatch/Systems – Monday 22</a:t>
            </a:r>
            <a:r>
              <a:rPr lang="en-AU" baseline="30000" dirty="0">
                <a:latin typeface="Arial" panose="020B0604020202020204" pitchFamily="34" charset="0"/>
                <a:cs typeface="Arial" panose="020B0604020202020204" pitchFamily="34" charset="0"/>
              </a:rPr>
              <a:t>nd</a:t>
            </a:r>
            <a:r>
              <a:rPr lang="en-AU" dirty="0">
                <a:latin typeface="Arial" panose="020B0604020202020204" pitchFamily="34" charset="0"/>
                <a:cs typeface="Arial" panose="020B0604020202020204" pitchFamily="34" charset="0"/>
              </a:rPr>
              <a:t> October, Brisbane</a:t>
            </a:r>
          </a:p>
          <a:p>
            <a:pPr lvl="1"/>
            <a:r>
              <a:rPr lang="en-AU" dirty="0">
                <a:latin typeface="Arial" panose="020B0604020202020204" pitchFamily="34" charset="0"/>
                <a:cs typeface="Arial" panose="020B0604020202020204" pitchFamily="34" charset="0"/>
              </a:rPr>
              <a:t>Joint Metering/Systems – Monday 12</a:t>
            </a:r>
            <a:r>
              <a:rPr lang="en-AU" baseline="30000" dirty="0">
                <a:latin typeface="Arial" panose="020B0604020202020204" pitchFamily="34" charset="0"/>
                <a:cs typeface="Arial" panose="020B0604020202020204" pitchFamily="34" charset="0"/>
              </a:rPr>
              <a:t>th</a:t>
            </a:r>
            <a:r>
              <a:rPr lang="en-AU" dirty="0">
                <a:latin typeface="Arial" panose="020B0604020202020204" pitchFamily="34" charset="0"/>
                <a:cs typeface="Arial" panose="020B0604020202020204" pitchFamily="34" charset="0"/>
              </a:rPr>
              <a:t> November, Sydney</a:t>
            </a:r>
          </a:p>
          <a:p>
            <a:r>
              <a:rPr lang="en-AU" dirty="0">
                <a:latin typeface="Arial" panose="020B0604020202020204" pitchFamily="34" charset="0"/>
                <a:cs typeface="Arial" panose="020B0604020202020204" pitchFamily="34" charset="0"/>
              </a:rPr>
              <a:t>Next Program Consultative Forum</a:t>
            </a:r>
          </a:p>
          <a:p>
            <a:pPr lvl="1"/>
            <a:r>
              <a:rPr lang="en-AU" dirty="0">
                <a:latin typeface="Arial" panose="020B0604020202020204" pitchFamily="34" charset="0"/>
                <a:cs typeface="Arial" panose="020B0604020202020204" pitchFamily="34" charset="0"/>
              </a:rPr>
              <a:t>Monday 5 November</a:t>
            </a:r>
          </a:p>
          <a:p>
            <a:r>
              <a:rPr lang="en-AU" dirty="0">
                <a:latin typeface="Arial" panose="020B0604020202020204" pitchFamily="34" charset="0"/>
                <a:cs typeface="Arial" panose="020B0604020202020204" pitchFamily="34" charset="0"/>
              </a:rPr>
              <a:t>Next Executive Forum </a:t>
            </a:r>
          </a:p>
          <a:p>
            <a:pPr lvl="1"/>
            <a:r>
              <a:rPr lang="en-AU" dirty="0">
                <a:latin typeface="Arial" panose="020B0604020202020204" pitchFamily="34" charset="0"/>
                <a:cs typeface="Arial" panose="020B0604020202020204" pitchFamily="34" charset="0"/>
              </a:rPr>
              <a:t>Tuesday 13 November</a:t>
            </a:r>
          </a:p>
          <a:p>
            <a:r>
              <a:rPr lang="en-AU" dirty="0">
                <a:latin typeface="Arial" panose="020B0604020202020204" pitchFamily="34" charset="0"/>
                <a:cs typeface="Arial" panose="020B0604020202020204" pitchFamily="34" charset="0"/>
              </a:rPr>
              <a:t>5MS Meetings and Forum Dates: </a:t>
            </a:r>
            <a:r>
              <a:rPr lang="en-AU" dirty="0">
                <a:latin typeface="Arial" panose="020B0604020202020204" pitchFamily="34" charset="0"/>
                <a:cs typeface="Arial" panose="020B0604020202020204" pitchFamily="34" charset="0"/>
                <a:hlinkClick r:id="rId2"/>
              </a:rPr>
              <a:t>http://aemo.com.au/Electricity/National-Electricity-Market-NEM/Five-Minute-Settlement</a:t>
            </a:r>
            <a:r>
              <a:rPr lang="en-AU" dirty="0">
                <a:latin typeface="Arial" panose="020B0604020202020204" pitchFamily="34" charset="0"/>
                <a:cs typeface="Arial" panose="020B0604020202020204" pitchFamily="34" charset="0"/>
              </a:rPr>
              <a:t> </a:t>
            </a:r>
          </a:p>
          <a:p>
            <a:pPr lvl="1"/>
            <a:endParaRPr lang="en-AU" dirty="0">
              <a:latin typeface="Arial" panose="020B0604020202020204" pitchFamily="34" charset="0"/>
              <a:cs typeface="Arial" panose="020B0604020202020204" pitchFamily="34" charset="0"/>
            </a:endParaRPr>
          </a:p>
          <a:p>
            <a:pPr lvl="1"/>
            <a:endParaRPr lang="en-AU" dirty="0">
              <a:latin typeface="Arial" panose="020B0604020202020204" pitchFamily="34" charset="0"/>
              <a:cs typeface="Arial" panose="020B0604020202020204" pitchFamily="34" charset="0"/>
            </a:endParaRPr>
          </a:p>
          <a:p>
            <a:pPr lvl="1"/>
            <a:endParaRPr lang="en-AU" dirty="0">
              <a:latin typeface="Arial" panose="020B0604020202020204" pitchFamily="34" charset="0"/>
              <a:cs typeface="Arial" panose="020B0604020202020204" pitchFamily="34" charset="0"/>
            </a:endParaRPr>
          </a:p>
          <a:p>
            <a:pPr lvl="1"/>
            <a:endParaRPr lang="en-AU" dirty="0">
              <a:latin typeface="Arial" panose="020B0604020202020204" pitchFamily="34" charset="0"/>
              <a:cs typeface="Arial" panose="020B0604020202020204" pitchFamily="34" charset="0"/>
            </a:endParaRPr>
          </a:p>
        </p:txBody>
      </p:sp>
      <p:sp>
        <p:nvSpPr>
          <p:cNvPr id="4" name="Slide Number Placeholder 5">
            <a:extLst>
              <a:ext uri="{FF2B5EF4-FFF2-40B4-BE49-F238E27FC236}">
                <a16:creationId xmlns:a16="http://schemas.microsoft.com/office/drawing/2014/main" id="{A67632E5-4FBD-4344-BECA-A46BBAA9B6C3}"/>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1103229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215A2-4BFB-4513-80DF-B169E8C30763}"/>
              </a:ext>
            </a:extLst>
          </p:cNvPr>
          <p:cNvSpPr>
            <a:spLocks noGrp="1"/>
          </p:cNvSpPr>
          <p:nvPr>
            <p:ph type="title"/>
          </p:nvPr>
        </p:nvSpPr>
        <p:spPr>
          <a:xfrm>
            <a:off x="206547" y="150494"/>
            <a:ext cx="9118428" cy="1310695"/>
          </a:xfrm>
        </p:spPr>
        <p:txBody>
          <a:bodyPr>
            <a:normAutofit/>
          </a:bodyPr>
          <a:lstStyle/>
          <a:p>
            <a:r>
              <a:rPr lang="en-AU" dirty="0"/>
              <a:t>Response to actions from 14</a:t>
            </a:r>
            <a:r>
              <a:rPr lang="en-AU" baseline="30000" dirty="0"/>
              <a:t>th</a:t>
            </a:r>
            <a:r>
              <a:rPr lang="en-AU" dirty="0"/>
              <a:t> August Dispatch Focus Group (2)</a:t>
            </a:r>
          </a:p>
        </p:txBody>
      </p:sp>
      <p:graphicFrame>
        <p:nvGraphicFramePr>
          <p:cNvPr id="3" name="Table 2">
            <a:extLst>
              <a:ext uri="{FF2B5EF4-FFF2-40B4-BE49-F238E27FC236}">
                <a16:creationId xmlns:a16="http://schemas.microsoft.com/office/drawing/2014/main" id="{519C8173-B2B1-4EC5-AB92-FAA96B35DE19}"/>
              </a:ext>
            </a:extLst>
          </p:cNvPr>
          <p:cNvGraphicFramePr>
            <a:graphicFrameLocks noGrp="1"/>
          </p:cNvGraphicFramePr>
          <p:nvPr>
            <p:extLst>
              <p:ext uri="{D42A27DB-BD31-4B8C-83A1-F6EECF244321}">
                <p14:modId xmlns:p14="http://schemas.microsoft.com/office/powerpoint/2010/main" val="3892411572"/>
              </p:ext>
            </p:extLst>
          </p:nvPr>
        </p:nvGraphicFramePr>
        <p:xfrm>
          <a:off x="67174" y="1570212"/>
          <a:ext cx="10475858" cy="5357260"/>
        </p:xfrm>
        <a:graphic>
          <a:graphicData uri="http://schemas.openxmlformats.org/drawingml/2006/table">
            <a:tbl>
              <a:tblPr firstRow="1" bandRow="1">
                <a:tableStyleId>{5C22544A-7EE6-4342-B048-85BDC9FD1C3A}</a:tableStyleId>
              </a:tblPr>
              <a:tblGrid>
                <a:gridCol w="333922">
                  <a:extLst>
                    <a:ext uri="{9D8B030D-6E8A-4147-A177-3AD203B41FA5}">
                      <a16:colId xmlns:a16="http://schemas.microsoft.com/office/drawing/2014/main" val="653191532"/>
                    </a:ext>
                  </a:extLst>
                </a:gridCol>
                <a:gridCol w="1263112">
                  <a:extLst>
                    <a:ext uri="{9D8B030D-6E8A-4147-A177-3AD203B41FA5}">
                      <a16:colId xmlns:a16="http://schemas.microsoft.com/office/drawing/2014/main" val="1287732228"/>
                    </a:ext>
                  </a:extLst>
                </a:gridCol>
                <a:gridCol w="4059936">
                  <a:extLst>
                    <a:ext uri="{9D8B030D-6E8A-4147-A177-3AD203B41FA5}">
                      <a16:colId xmlns:a16="http://schemas.microsoft.com/office/drawing/2014/main" val="2896222093"/>
                    </a:ext>
                  </a:extLst>
                </a:gridCol>
                <a:gridCol w="4818888">
                  <a:extLst>
                    <a:ext uri="{9D8B030D-6E8A-4147-A177-3AD203B41FA5}">
                      <a16:colId xmlns:a16="http://schemas.microsoft.com/office/drawing/2014/main" val="780182633"/>
                    </a:ext>
                  </a:extLst>
                </a:gridCol>
              </a:tblGrid>
              <a:tr h="461748">
                <a:tc>
                  <a:txBody>
                    <a:bodyPr/>
                    <a:lstStyle/>
                    <a:p>
                      <a:pPr algn="ctr"/>
                      <a:endParaRPr lang="en-AU" sz="1400" dirty="0">
                        <a:latin typeface="+mj-lt"/>
                      </a:endParaRPr>
                    </a:p>
                  </a:txBody>
                  <a:tcPr marL="100796" marR="100796" marT="50398" marB="50398"/>
                </a:tc>
                <a:tc>
                  <a:txBody>
                    <a:bodyPr/>
                    <a:lstStyle/>
                    <a:p>
                      <a:r>
                        <a:rPr lang="en-AU" sz="1400" dirty="0">
                          <a:latin typeface="+mj-lt"/>
                        </a:rPr>
                        <a:t>Topic</a:t>
                      </a:r>
                    </a:p>
                  </a:txBody>
                  <a:tcPr marL="100796" marR="100796" marT="50398" marB="50398"/>
                </a:tc>
                <a:tc>
                  <a:txBody>
                    <a:bodyPr/>
                    <a:lstStyle/>
                    <a:p>
                      <a:r>
                        <a:rPr lang="en-AU" sz="1400" dirty="0">
                          <a:latin typeface="+mj-lt"/>
                        </a:rPr>
                        <a:t>AEMO action</a:t>
                      </a:r>
                    </a:p>
                  </a:txBody>
                  <a:tcPr marL="100796" marR="100796" marT="50398" marB="50398"/>
                </a:tc>
                <a:tc>
                  <a:txBody>
                    <a:bodyPr/>
                    <a:lstStyle/>
                    <a:p>
                      <a:r>
                        <a:rPr lang="en-AU" sz="1400" dirty="0">
                          <a:latin typeface="+mj-lt"/>
                        </a:rPr>
                        <a:t>Response</a:t>
                      </a:r>
                    </a:p>
                  </a:txBody>
                  <a:tcPr marL="100796" marR="100796" marT="50398" marB="50398"/>
                </a:tc>
                <a:extLst>
                  <a:ext uri="{0D108BD9-81ED-4DB2-BD59-A6C34878D82A}">
                    <a16:rowId xmlns:a16="http://schemas.microsoft.com/office/drawing/2014/main" val="1236931375"/>
                  </a:ext>
                </a:extLst>
              </a:tr>
              <a:tr h="897323">
                <a:tc>
                  <a:txBody>
                    <a:bodyPr/>
                    <a:lstStyle/>
                    <a:p>
                      <a:pPr algn="ctr"/>
                      <a:r>
                        <a:rPr lang="en-AU" sz="1400" dirty="0">
                          <a:latin typeface="+mj-lt"/>
                        </a:rPr>
                        <a:t>4</a:t>
                      </a:r>
                    </a:p>
                  </a:txBody>
                  <a:tcPr marL="100796" marR="100796" marT="50398" marB="50398"/>
                </a:tc>
                <a:tc>
                  <a:txBody>
                    <a:bodyPr/>
                    <a:lstStyle/>
                    <a:p>
                      <a:r>
                        <a:rPr lang="en-AU" sz="1400" dirty="0">
                          <a:latin typeface="+mj-lt"/>
                        </a:rPr>
                        <a:t>Other issues</a:t>
                      </a:r>
                    </a:p>
                  </a:txBody>
                  <a:tcPr marL="100796" marR="100796" marT="50398" marB="50398"/>
                </a:tc>
                <a:tc>
                  <a:txBody>
                    <a:bodyPr/>
                    <a:lstStyle/>
                    <a:p>
                      <a:r>
                        <a:rPr lang="en-AU" sz="1400" dirty="0">
                          <a:latin typeface="+mj-lt"/>
                        </a:rPr>
                        <a:t>Investigate the lag between the start of the trading interval and the receipt of dispatch instructions. Report back to the Dispatch Focus Group, PWG and SWG.</a:t>
                      </a:r>
                    </a:p>
                  </a:txBody>
                  <a:tcPr marL="100796" marR="100796" marT="50398" marB="50398"/>
                </a:tc>
                <a:tc>
                  <a:txBody>
                    <a:bodyPr/>
                    <a:lstStyle/>
                    <a:p>
                      <a:r>
                        <a:rPr lang="en-AU" sz="1400" dirty="0">
                          <a:latin typeface="+mj-lt"/>
                        </a:rPr>
                        <a:t>This is a BAU issue and has been raised with AEMO’s Market Monitoring team. AEMO will investigate the causes and consequences of this issue, along with possible solutions to it, outside of the 5MS program. </a:t>
                      </a:r>
                    </a:p>
                    <a:p>
                      <a:endParaRPr lang="en-AU" sz="1400" dirty="0">
                        <a:latin typeface="+mj-lt"/>
                      </a:endParaRPr>
                    </a:p>
                    <a:p>
                      <a:r>
                        <a:rPr lang="en-AU" sz="1400" dirty="0">
                          <a:latin typeface="+mj-lt"/>
                        </a:rPr>
                        <a:t>Under normal circumstances the dispatch solves takes 8 seconds on average. Distribution is normally completed 22 seconds after the start of a 5 minute period.</a:t>
                      </a:r>
                    </a:p>
                    <a:p>
                      <a:endParaRPr lang="en-AU" sz="1400" dirty="0">
                        <a:latin typeface="+mj-lt"/>
                      </a:endParaRPr>
                    </a:p>
                    <a:p>
                      <a:r>
                        <a:rPr lang="en-AU" sz="1400" dirty="0">
                          <a:latin typeface="+mj-lt"/>
                        </a:rPr>
                        <a:t>When multiple solutions are required (such as with interventions) the solve times will be longer, which will delay distribution.</a:t>
                      </a:r>
                    </a:p>
                  </a:txBody>
                  <a:tcPr marL="100796" marR="100796" marT="50398" marB="50398"/>
                </a:tc>
                <a:extLst>
                  <a:ext uri="{0D108BD9-81ED-4DB2-BD59-A6C34878D82A}">
                    <a16:rowId xmlns:a16="http://schemas.microsoft.com/office/drawing/2014/main" val="3128820509"/>
                  </a:ext>
                </a:extLst>
              </a:tr>
              <a:tr h="1444738">
                <a:tc>
                  <a:txBody>
                    <a:bodyPr/>
                    <a:lstStyle/>
                    <a:p>
                      <a:pPr algn="ctr"/>
                      <a:r>
                        <a:rPr lang="en-AU" sz="1400" dirty="0">
                          <a:latin typeface="+mj-lt"/>
                        </a:rPr>
                        <a:t>5</a:t>
                      </a:r>
                    </a:p>
                  </a:txBody>
                  <a:tcPr marL="100796" marR="100796" marT="50398" marB="50398"/>
                </a:tc>
                <a:tc>
                  <a:txBody>
                    <a:bodyPr/>
                    <a:lstStyle/>
                    <a:p>
                      <a:r>
                        <a:rPr lang="en-AU" sz="1400" dirty="0">
                          <a:latin typeface="+mj-lt"/>
                        </a:rPr>
                        <a:t>Other issues</a:t>
                      </a:r>
                    </a:p>
                  </a:txBody>
                  <a:tcPr marL="100796" marR="100796" marT="50398" marB="50398"/>
                </a:tc>
                <a:tc>
                  <a:txBody>
                    <a:bodyPr/>
                    <a:lstStyle/>
                    <a:p>
                      <a:r>
                        <a:rPr lang="en-AU" sz="1400" dirty="0">
                          <a:latin typeface="+mj-lt"/>
                        </a:rPr>
                        <a:t>Investigate risks and benefits associated with the alignment of the electricity trading day with either the gas trading day or the calendar day (i.e. midnight). Report back to the Dispatch Focus Group and PWG.</a:t>
                      </a:r>
                    </a:p>
                  </a:txBody>
                  <a:tcPr marL="100796" marR="100796" marT="50398" marB="50398"/>
                </a:tc>
                <a:tc>
                  <a:txBody>
                    <a:bodyPr/>
                    <a:lstStyle/>
                    <a:p>
                      <a:pPr marL="171450" indent="-171450">
                        <a:buFont typeface="Arial" panose="020B0604020202020204" pitchFamily="34" charset="0"/>
                        <a:buChar char="•"/>
                      </a:pPr>
                      <a:r>
                        <a:rPr lang="en-AU" sz="1400" dirty="0">
                          <a:latin typeface="+mj-lt"/>
                        </a:rPr>
                        <a:t>Considered unnecessary for 5MS to proceed</a:t>
                      </a:r>
                    </a:p>
                    <a:p>
                      <a:pPr marL="171450" indent="-171450">
                        <a:buFont typeface="Arial" panose="020B0604020202020204" pitchFamily="34" charset="0"/>
                        <a:buChar char="•"/>
                      </a:pPr>
                      <a:r>
                        <a:rPr lang="en-AU" sz="1400" dirty="0">
                          <a:latin typeface="+mj-lt"/>
                        </a:rPr>
                        <a:t>Would require a Rule change via AEMC process</a:t>
                      </a:r>
                    </a:p>
                    <a:p>
                      <a:pPr marL="171450" indent="-171450">
                        <a:buFont typeface="Arial" panose="020B0604020202020204" pitchFamily="34" charset="0"/>
                        <a:buChar char="•"/>
                      </a:pPr>
                      <a:r>
                        <a:rPr lang="en-AU" sz="1400" dirty="0">
                          <a:latin typeface="+mj-lt"/>
                        </a:rPr>
                        <a:t>Aligning NEM day to gas day would exacerbate existing issue in NEM relating to transfer of ownership &amp; new owner’s ability to enter/change bids</a:t>
                      </a:r>
                    </a:p>
                    <a:p>
                      <a:pPr marL="171450" indent="-171450">
                        <a:buFont typeface="Arial" panose="020B0604020202020204" pitchFamily="34" charset="0"/>
                        <a:buChar char="•"/>
                      </a:pPr>
                      <a:r>
                        <a:rPr lang="en-AU" sz="1400" dirty="0">
                          <a:latin typeface="+mj-lt"/>
                        </a:rPr>
                        <a:t>Aligning NEM day to midnight (to relieve the above issue) would increase disparity between NEM and Gas trading days</a:t>
                      </a:r>
                    </a:p>
                  </a:txBody>
                  <a:tcPr marL="100796" marR="100796" marT="50398" marB="50398"/>
                </a:tc>
                <a:extLst>
                  <a:ext uri="{0D108BD9-81ED-4DB2-BD59-A6C34878D82A}">
                    <a16:rowId xmlns:a16="http://schemas.microsoft.com/office/drawing/2014/main" val="4020566193"/>
                  </a:ext>
                </a:extLst>
              </a:tr>
            </a:tbl>
          </a:graphicData>
        </a:graphic>
      </p:graphicFrame>
      <p:sp>
        <p:nvSpPr>
          <p:cNvPr id="4" name="Slide Number Placeholder 3">
            <a:extLst>
              <a:ext uri="{FF2B5EF4-FFF2-40B4-BE49-F238E27FC236}">
                <a16:creationId xmlns:a16="http://schemas.microsoft.com/office/drawing/2014/main" id="{1A649478-80AC-4639-A576-6BCAE09D2A25}"/>
              </a:ext>
            </a:extLst>
          </p:cNvPr>
          <p:cNvSpPr>
            <a:spLocks noGrp="1"/>
          </p:cNvSpPr>
          <p:nvPr>
            <p:ph type="sldNum" sz="quarter" idx="12"/>
          </p:nvPr>
        </p:nvSpPr>
        <p:spPr/>
        <p:txBody>
          <a:bodyPr/>
          <a:lstStyle/>
          <a:p>
            <a:fld id="{4EC81F68-4976-451A-B2E9-79BCBD2F70CC}" type="slidenum">
              <a:rPr lang="en-AU" smtClean="0"/>
              <a:t>6</a:t>
            </a:fld>
            <a:endParaRPr lang="en-AU"/>
          </a:p>
        </p:txBody>
      </p:sp>
    </p:spTree>
    <p:extLst>
      <p:ext uri="{BB962C8B-B14F-4D97-AF65-F5344CB8AC3E}">
        <p14:creationId xmlns:p14="http://schemas.microsoft.com/office/powerpoint/2010/main" val="2553015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cs typeface="Arial" panose="020B0604020202020204" pitchFamily="34" charset="0"/>
              </a:rPr>
              <a:t>Procedures workstream update</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mj-lt"/>
                <a:cs typeface="Arial" panose="020B0604020202020204" pitchFamily="34" charset="0"/>
              </a:rPr>
              <a:t>Emily Brodie</a:t>
            </a:r>
          </a:p>
        </p:txBody>
      </p:sp>
      <p:sp>
        <p:nvSpPr>
          <p:cNvPr id="4" name="Slide Number Placeholder 5">
            <a:extLst>
              <a:ext uri="{FF2B5EF4-FFF2-40B4-BE49-F238E27FC236}">
                <a16:creationId xmlns:a16="http://schemas.microsoft.com/office/drawing/2014/main" id="{1ECA3422-241A-4953-A421-168B2059C65B}"/>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1765631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B29A8-5A32-48B1-9BCE-DE5F48E7CE0E}"/>
              </a:ext>
            </a:extLst>
          </p:cNvPr>
          <p:cNvSpPr>
            <a:spLocks noGrp="1"/>
          </p:cNvSpPr>
          <p:nvPr>
            <p:ph type="title"/>
          </p:nvPr>
        </p:nvSpPr>
        <p:spPr>
          <a:xfrm>
            <a:off x="206547" y="123062"/>
            <a:ext cx="9073026" cy="1310695"/>
          </a:xfrm>
        </p:spPr>
        <p:txBody>
          <a:bodyPr/>
          <a:lstStyle/>
          <a:p>
            <a:r>
              <a:rPr lang="en-AU" dirty="0">
                <a:cs typeface="Arial" panose="020B0604020202020204" pitchFamily="34" charset="0"/>
              </a:rPr>
              <a:t>Procedures workstream status</a:t>
            </a:r>
            <a:endParaRPr lang="en-AU" dirty="0">
              <a:highlight>
                <a:srgbClr val="0000FF"/>
              </a:highlight>
              <a:cs typeface="Arial" panose="020B0604020202020204" pitchFamily="34" charset="0"/>
            </a:endParaRPr>
          </a:p>
        </p:txBody>
      </p:sp>
      <p:sp>
        <p:nvSpPr>
          <p:cNvPr id="4" name="Slide Number Placeholder 3">
            <a:extLst>
              <a:ext uri="{FF2B5EF4-FFF2-40B4-BE49-F238E27FC236}">
                <a16:creationId xmlns:a16="http://schemas.microsoft.com/office/drawing/2014/main" id="{7759B5BC-BE56-42FC-B8F6-360DD42C5058}"/>
              </a:ext>
            </a:extLst>
          </p:cNvPr>
          <p:cNvSpPr>
            <a:spLocks noGrp="1"/>
          </p:cNvSpPr>
          <p:nvPr>
            <p:ph type="sldNum" sz="quarter" idx="12"/>
          </p:nvPr>
        </p:nvSpPr>
        <p:spPr/>
        <p:txBody>
          <a:bodyPr/>
          <a:lstStyle/>
          <a:p>
            <a:fld id="{4EC81F68-4976-451A-B2E9-79BCBD2F70CC}" type="slidenum">
              <a:rPr lang="en-AU" smtClean="0"/>
              <a:t>8</a:t>
            </a:fld>
            <a:endParaRPr lang="en-AU" dirty="0"/>
          </a:p>
        </p:txBody>
      </p:sp>
      <p:pic>
        <p:nvPicPr>
          <p:cNvPr id="6" name="Picture 5">
            <a:extLst>
              <a:ext uri="{FF2B5EF4-FFF2-40B4-BE49-F238E27FC236}">
                <a16:creationId xmlns:a16="http://schemas.microsoft.com/office/drawing/2014/main" id="{DB41D254-6EF4-41FB-B439-9D120DBF3332}"/>
              </a:ext>
            </a:extLst>
          </p:cNvPr>
          <p:cNvPicPr>
            <a:picLocks noChangeAspect="1"/>
          </p:cNvPicPr>
          <p:nvPr/>
        </p:nvPicPr>
        <p:blipFill>
          <a:blip r:embed="rId2"/>
          <a:stretch>
            <a:fillRect/>
          </a:stretch>
        </p:blipFill>
        <p:spPr>
          <a:xfrm>
            <a:off x="1366700" y="1501324"/>
            <a:ext cx="8100652" cy="6027872"/>
          </a:xfrm>
          <a:prstGeom prst="rect">
            <a:avLst/>
          </a:prstGeom>
        </p:spPr>
      </p:pic>
    </p:spTree>
    <p:extLst>
      <p:ext uri="{BB962C8B-B14F-4D97-AF65-F5344CB8AC3E}">
        <p14:creationId xmlns:p14="http://schemas.microsoft.com/office/powerpoint/2010/main" val="3912419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BBC51-FA2D-4F31-B25F-996563662B7B}"/>
              </a:ext>
            </a:extLst>
          </p:cNvPr>
          <p:cNvSpPr>
            <a:spLocks noGrp="1"/>
          </p:cNvSpPr>
          <p:nvPr>
            <p:ph type="title"/>
          </p:nvPr>
        </p:nvSpPr>
        <p:spPr/>
        <p:txBody>
          <a:bodyPr/>
          <a:lstStyle/>
          <a:p>
            <a:r>
              <a:rPr lang="en-AU" dirty="0"/>
              <a:t>Metering package 1</a:t>
            </a:r>
          </a:p>
        </p:txBody>
      </p:sp>
      <p:sp>
        <p:nvSpPr>
          <p:cNvPr id="3" name="Content Placeholder 2">
            <a:extLst>
              <a:ext uri="{FF2B5EF4-FFF2-40B4-BE49-F238E27FC236}">
                <a16:creationId xmlns:a16="http://schemas.microsoft.com/office/drawing/2014/main" id="{6DE74F8B-F9CA-447B-9B28-2E4E913588A5}"/>
              </a:ext>
            </a:extLst>
          </p:cNvPr>
          <p:cNvSpPr>
            <a:spLocks noGrp="1"/>
          </p:cNvSpPr>
          <p:nvPr>
            <p:ph idx="1"/>
          </p:nvPr>
        </p:nvSpPr>
        <p:spPr/>
        <p:txBody>
          <a:bodyPr/>
          <a:lstStyle/>
          <a:p>
            <a:r>
              <a:rPr lang="en-AU" dirty="0"/>
              <a:t>Timing has slipped by one month due to additional pre-consultation through the joint metering/systems focus group</a:t>
            </a:r>
          </a:p>
          <a:p>
            <a:r>
              <a:rPr lang="en-AU" dirty="0"/>
              <a:t>Updated timing proposed (slide 51)</a:t>
            </a:r>
          </a:p>
          <a:p>
            <a:pPr marL="0" indent="0">
              <a:buNone/>
            </a:pPr>
            <a:endParaRPr lang="en-AU" dirty="0"/>
          </a:p>
        </p:txBody>
      </p:sp>
      <p:sp>
        <p:nvSpPr>
          <p:cNvPr id="4" name="Slide Number Placeholder 3">
            <a:extLst>
              <a:ext uri="{FF2B5EF4-FFF2-40B4-BE49-F238E27FC236}">
                <a16:creationId xmlns:a16="http://schemas.microsoft.com/office/drawing/2014/main" id="{516AC38E-E366-40D4-868D-C003C2DE6FE6}"/>
              </a:ext>
            </a:extLst>
          </p:cNvPr>
          <p:cNvSpPr>
            <a:spLocks noGrp="1"/>
          </p:cNvSpPr>
          <p:nvPr>
            <p:ph type="sldNum" sz="quarter" idx="12"/>
          </p:nvPr>
        </p:nvSpPr>
        <p:spPr/>
        <p:txBody>
          <a:bodyPr/>
          <a:lstStyle/>
          <a:p>
            <a:fld id="{4EC81F68-4976-451A-B2E9-79BCBD2F70CC}" type="slidenum">
              <a:rPr lang="en-AU" smtClean="0"/>
              <a:t>9</a:t>
            </a:fld>
            <a:endParaRPr lang="en-AU" dirty="0"/>
          </a:p>
        </p:txBody>
      </p:sp>
    </p:spTree>
    <p:extLst>
      <p:ext uri="{BB962C8B-B14F-4D97-AF65-F5344CB8AC3E}">
        <p14:creationId xmlns:p14="http://schemas.microsoft.com/office/powerpoint/2010/main" val="3348874706"/>
      </p:ext>
    </p:extLst>
  </p:cSld>
  <p:clrMapOvr>
    <a:masterClrMapping/>
  </p:clrMapOvr>
</p:sld>
</file>

<file path=ppt/theme/theme1.xml><?xml version="1.0" encoding="utf-8"?>
<a:theme xmlns:a="http://schemas.openxmlformats.org/drawingml/2006/main" name="AEMO 2018 A4 landscap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AEMO TW Segoe">
      <a:majorFont>
        <a:latin typeface="Century Gothic"/>
        <a:ea typeface=""/>
        <a:cs typeface=""/>
      </a:majorFont>
      <a:minorFont>
        <a:latin typeface="Segoe UI Semi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EMO 2018 A4 landscape" id="{22A54129-71AA-4D41-B9F4-2AC7F2F42010}" vid="{06A90869-5A30-4725-8A1A-F8FF7B8EB7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EMOCustodian xmlns="a14523ce-dede-483e-883a-2d83261080bd">
      <UserInfo>
        <DisplayName/>
        <AccountId xsi:nil="true"/>
        <AccountType/>
      </UserInfo>
    </AEMOCustodian>
    <ArchiveDocument xmlns="a14523ce-dede-483e-883a-2d83261080bd">false</ArchiveDocument>
    <AEMODocumentTypeTaxHTField0 xmlns="a14523ce-dede-483e-883a-2d83261080bd">
      <Terms xmlns="http://schemas.microsoft.com/office/infopath/2007/PartnerControls">
        <TermInfo xmlns="http://schemas.microsoft.com/office/infopath/2007/PartnerControls">
          <TermName xmlns="http://schemas.microsoft.com/office/infopath/2007/PartnerControls">Operational Record</TermName>
          <TermId xmlns="http://schemas.microsoft.com/office/infopath/2007/PartnerControls">859762f2-4462-42eb-9744-c955c7e2c540</TermId>
        </TermInfo>
      </Terms>
    </AEMODocumentTypeTaxHTField0>
    <AEMOKeywordsTaxHTField0 xmlns="a14523ce-dede-483e-883a-2d83261080bd">
      <Terms xmlns="http://schemas.microsoft.com/office/infopath/2007/PartnerControls"/>
    </AEMOKeywordsTaxHTField0>
    <TaxCatchAll xmlns="a14523ce-dede-483e-883a-2d83261080bd">
      <Value>1</Value>
    </TaxCatchAll>
    <AEMODescription xmlns="a14523ce-dede-483e-883a-2d83261080bd" xsi:nil="true"/>
    <_dlc_DocId xmlns="a14523ce-dede-483e-883a-2d83261080bd">PROJECT-107690352-1077</_dlc_DocId>
    <_dlc_DocIdUrl xmlns="a14523ce-dede-483e-883a-2d83261080bd">
      <Url>http://sharedocs/projects/5ms/_layouts/15/DocIdRedir.aspx?ID=PROJECT-107690352-1077</Url>
      <Description>PROJECT-107690352-1077</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AEMODocument" ma:contentTypeID="0x0101009BE89D58CAF0934CA32A20BCFFD353DC00D090D6681D809D4D8FC2F677DB1CD59F" ma:contentTypeVersion="0" ma:contentTypeDescription="" ma:contentTypeScope="" ma:versionID="5f210c46fef8c3b1101fe9149cdec39d">
  <xsd:schema xmlns:xsd="http://www.w3.org/2001/XMLSchema" xmlns:xs="http://www.w3.org/2001/XMLSchema" xmlns:p="http://schemas.microsoft.com/office/2006/metadata/properties" xmlns:ns2="a14523ce-dede-483e-883a-2d83261080bd" targetNamespace="http://schemas.microsoft.com/office/2006/metadata/properties" ma:root="true" ma:fieldsID="7d74405751bc119387ad193d718cb389" ns2:_="">
    <xsd:import namespace="a14523ce-dede-483e-883a-2d83261080bd"/>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AEMOCustodian" minOccurs="0"/>
                <xsd:element ref="ns2:AEMODescription" minOccurs="0"/>
                <xsd:element ref="ns2:AEMODocumentTypeTaxHTField0" minOccurs="0"/>
                <xsd:element ref="ns2:AEMOKeywordsTaxHTField0" minOccurs="0"/>
                <xsd:element ref="ns2:ArchiveDocu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4523ce-dede-483e-883a-2d83261080b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93fb317b-587c-4d3f-8b3e-5de22a86522e}" ma:internalName="TaxCatchAll" ma:showField="CatchAllData"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93fb317b-587c-4d3f-8b3e-5de22a86522e}" ma:internalName="TaxCatchAllLabel" ma:readOnly="true" ma:showField="CatchAllDataLabel"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AEMOCustodian" ma:index="13" nillable="true" ma:displayName="AEMOCustodian" ma:list="UserInfo" ma:SharePointGroup="0" ma:internalName="AEMOCustodian"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EMODescription" ma:index="14" nillable="true" ma:displayName="AEMODescription" ma:internalName="AEMODescription">
      <xsd:simpleType>
        <xsd:restriction base="dms:Note"/>
      </xsd:simpleType>
    </xsd:element>
    <xsd:element name="AEMODocumentTypeTaxHTField0" ma:index="15" nillable="true" ma:taxonomy="true" ma:internalName="AEMODocumentTypeTaxHTField0" ma:taxonomyFieldName="AEMODocumentType" ma:displayName="AEMODocumentType" ma:default="1;#Operational Record|859762f2-4462-42eb-9744-c955c7e2c540" ma:fieldId="{da861434-c661-4929-8c0f-a462c80621ee}" ma:sspId="409ac0fb-07cb-4169-8a26-def2760b5502" ma:termSetId="7d85e329-3a18-4351-8865-4c9585fd1cc0" ma:anchorId="00000000-0000-0000-0000-000000000000" ma:open="false" ma:isKeyword="false">
      <xsd:complexType>
        <xsd:sequence>
          <xsd:element ref="pc:Terms" minOccurs="0" maxOccurs="1"/>
        </xsd:sequence>
      </xsd:complexType>
    </xsd:element>
    <xsd:element name="AEMOKeywordsTaxHTField0" ma:index="17" nillable="true" ma:taxonomy="true" ma:internalName="AEMOKeywordsTaxHTField0" ma:taxonomyFieldName="AEMOKeywords" ma:displayName="AEMOKeywords" ma:default="" ma:fieldId="{443585ba-fce9-427e-bd78-308c17c973aa}" ma:taxonomyMulti="true" ma:sspId="409ac0fb-07cb-4169-8a26-def2760b5502" ma:termSetId="70885f33-8be5-4917-bc67-8833a068ef45" ma:anchorId="00000000-0000-0000-0000-000000000000" ma:open="true" ma:isKeyword="false">
      <xsd:complexType>
        <xsd:sequence>
          <xsd:element ref="pc:Terms" minOccurs="0" maxOccurs="1"/>
        </xsd:sequence>
      </xsd:complexType>
    </xsd:element>
    <xsd:element name="ArchiveDocument" ma:index="19" nillable="true" ma:displayName="ArchiveDocument" ma:default="0" ma:description="Checking this box will send the document to the AEMO Archive and leave a link in its place." ma:internalName="ArchiveDocument">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A4CC2EC-CAC8-4A26-A8D1-80B9BB2C7078}">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a14523ce-dede-483e-883a-2d83261080bd"/>
    <ds:schemaRef ds:uri="http://purl.org/dc/dcmitype/"/>
    <ds:schemaRef ds:uri="http://schemas.microsoft.com/office/infopath/2007/PartnerControls"/>
    <ds:schemaRef ds:uri="http://www.w3.org/XML/1998/namespace"/>
    <ds:schemaRef ds:uri="http://purl.org/dc/elements/1.1/"/>
  </ds:schemaRefs>
</ds:datastoreItem>
</file>

<file path=customXml/itemProps2.xml><?xml version="1.0" encoding="utf-8"?>
<ds:datastoreItem xmlns:ds="http://schemas.openxmlformats.org/officeDocument/2006/customXml" ds:itemID="{EE8D6AD1-83FA-43D5-81C9-EF96805285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4523ce-dede-483e-883a-2d83261080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D1B581-613A-49A8-9A63-D63E5DFCD478}">
  <ds:schemaRefs>
    <ds:schemaRef ds:uri="http://schemas.microsoft.com/sharepoint/events"/>
  </ds:schemaRefs>
</ds:datastoreItem>
</file>

<file path=customXml/itemProps4.xml><?xml version="1.0" encoding="utf-8"?>
<ds:datastoreItem xmlns:ds="http://schemas.openxmlformats.org/officeDocument/2006/customXml" ds:itemID="{FDD0C81A-F611-4628-808C-6A66C58DFD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AEMO 2018 A4 landscape</Template>
  <TotalTime>3300</TotalTime>
  <Words>4831</Words>
  <Application>Microsoft Office PowerPoint</Application>
  <PresentationFormat>Custom</PresentationFormat>
  <Paragraphs>734</Paragraphs>
  <Slides>55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55</vt:i4>
      </vt:variant>
    </vt:vector>
  </HeadingPairs>
  <TitlesOfParts>
    <vt:vector size="64" baseType="lpstr">
      <vt:lpstr>Arial</vt:lpstr>
      <vt:lpstr>Calibri</vt:lpstr>
      <vt:lpstr>Century Gothic</vt:lpstr>
      <vt:lpstr>Futura Std Light</vt:lpstr>
      <vt:lpstr>Segoe UI Semilight</vt:lpstr>
      <vt:lpstr>Times New Roman</vt:lpstr>
      <vt:lpstr>Tw Cen MT</vt:lpstr>
      <vt:lpstr>Wingdings</vt:lpstr>
      <vt:lpstr>AEMO 2018 A4 landscape</vt:lpstr>
      <vt:lpstr>5MS Procedures Working Group #4</vt:lpstr>
      <vt:lpstr>Agenda</vt:lpstr>
      <vt:lpstr>Minutes and actions from previous meeting</vt:lpstr>
      <vt:lpstr>Responses to PWG actions</vt:lpstr>
      <vt:lpstr>Response to actions from 14th August Dispatch Focus Group (1)</vt:lpstr>
      <vt:lpstr>Response to actions from 14th August Dispatch Focus Group (2)</vt:lpstr>
      <vt:lpstr>Procedures workstream update</vt:lpstr>
      <vt:lpstr>Procedures workstream status</vt:lpstr>
      <vt:lpstr>Metering package 1</vt:lpstr>
      <vt:lpstr>Procedures workstream meetings</vt:lpstr>
      <vt:lpstr>Consultations</vt:lpstr>
      <vt:lpstr>Approach to updating Settlement - Miscellaneous procedures</vt:lpstr>
      <vt:lpstr>Settlement miscellaneous package</vt:lpstr>
      <vt:lpstr>5MS - Settlement Guide to Ancillary Services Payment and Recovery</vt:lpstr>
      <vt:lpstr>Context</vt:lpstr>
      <vt:lpstr>Impact of 5MS</vt:lpstr>
      <vt:lpstr>Proposed changes (1) </vt:lpstr>
      <vt:lpstr>Proposed changes (2)</vt:lpstr>
      <vt:lpstr>Proposed changes (3)</vt:lpstr>
      <vt:lpstr>Proposed changes (4)</vt:lpstr>
      <vt:lpstr>Consultation approach</vt:lpstr>
      <vt:lpstr>Questions and feedback?</vt:lpstr>
      <vt:lpstr>Guides and overview documents </vt:lpstr>
      <vt:lpstr>Summary of changes</vt:lpstr>
      <vt:lpstr>Summary of changes</vt:lpstr>
      <vt:lpstr>Summary of changes</vt:lpstr>
      <vt:lpstr>Proposed consultation approach</vt:lpstr>
      <vt:lpstr>Questions and feedback?</vt:lpstr>
      <vt:lpstr>NEM Settlements Revisions Policy</vt:lpstr>
      <vt:lpstr>NEM Settlements Revisions Policy</vt:lpstr>
      <vt:lpstr>Changes due to 5MS</vt:lpstr>
      <vt:lpstr>Other changes</vt:lpstr>
      <vt:lpstr>Changes due to GS</vt:lpstr>
      <vt:lpstr>Proposed consultation approach</vt:lpstr>
      <vt:lpstr>What’s next</vt:lpstr>
      <vt:lpstr>Summary of proposed consultation approach – Settlements Misc procedures</vt:lpstr>
      <vt:lpstr>Summary of proposed consultation approach – Settlements Misc procedures</vt:lpstr>
      <vt:lpstr>Approach to updating Dispatch -  Spot Market procedures</vt:lpstr>
      <vt:lpstr>Dispatch – spot market package</vt:lpstr>
      <vt:lpstr>Debrief on joint metering/systems focus group</vt:lpstr>
      <vt:lpstr>Joint metering/systems focus group: Friday 14th September, Melbourne</vt:lpstr>
      <vt:lpstr>Topics Discussed at the workshop</vt:lpstr>
      <vt:lpstr>Topic Outcomes</vt:lpstr>
      <vt:lpstr>Topic Outcomes</vt:lpstr>
      <vt:lpstr>Topic Outcomes</vt:lpstr>
      <vt:lpstr>Topic Outcomes</vt:lpstr>
      <vt:lpstr>Topic Outcomes</vt:lpstr>
      <vt:lpstr>Topic Outcomes</vt:lpstr>
      <vt:lpstr>Topic Outcomes</vt:lpstr>
      <vt:lpstr>Topic Outcomes</vt:lpstr>
      <vt:lpstr>Next Steps</vt:lpstr>
      <vt:lpstr>Next Steps</vt:lpstr>
      <vt:lpstr>General questions</vt:lpstr>
      <vt:lpstr>Forward meeting plan</vt:lpstr>
      <vt:lpstr>Upcoming meetings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Brodie</dc:creator>
  <cp:lastModifiedBy>Emily Brodie</cp:lastModifiedBy>
  <cp:revision>102</cp:revision>
  <dcterms:created xsi:type="dcterms:W3CDTF">2018-07-19T01:19:13Z</dcterms:created>
  <dcterms:modified xsi:type="dcterms:W3CDTF">2018-10-10T04:21:33Z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0x0101009BE89D58CAF0934CA32A20BCFFD353DC00D090D6681D809D4D8FC2F677DB1CD59F</vt:lpwstr>
  </property>
  <property fmtid="{D5CDD505-2E9C-101B-9397-08002B2CF9AE}" pid="3" name="_dlc_DocIdItemGuid">
    <vt:lpwstr>74f19630-2878-4380-a499-8e688e7b06c2</vt:lpwstr>
  </property>
  <property fmtid="{D5CDD505-2E9C-101B-9397-08002B2CF9AE}" pid="4" name="AEMODocumentType">
    <vt:lpwstr>1;#Operational Record|859762f2-4462-42eb-9744-c955c7e2c540</vt:lpwstr>
  </property>
  <property fmtid="{D5CDD505-2E9C-101B-9397-08002B2CF9AE}" pid="5" name="AEMOKeywords">
    <vt:lpwstr/>
  </property>
</Properties>
</file>