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42"/>
  </p:notesMasterIdLst>
  <p:sldIdLst>
    <p:sldId id="256" r:id="rId6"/>
    <p:sldId id="411" r:id="rId7"/>
    <p:sldId id="287" r:id="rId8"/>
    <p:sldId id="368" r:id="rId9"/>
    <p:sldId id="412" r:id="rId10"/>
    <p:sldId id="288" r:id="rId11"/>
    <p:sldId id="405" r:id="rId12"/>
    <p:sldId id="440" r:id="rId13"/>
    <p:sldId id="410" r:id="rId14"/>
    <p:sldId id="441" r:id="rId15"/>
    <p:sldId id="413" r:id="rId16"/>
    <p:sldId id="414" r:id="rId17"/>
    <p:sldId id="415" r:id="rId18"/>
    <p:sldId id="290" r:id="rId19"/>
    <p:sldId id="407" r:id="rId20"/>
    <p:sldId id="427" r:id="rId21"/>
    <p:sldId id="442" r:id="rId22"/>
    <p:sldId id="421" r:id="rId23"/>
    <p:sldId id="422" r:id="rId24"/>
    <p:sldId id="423" r:id="rId25"/>
    <p:sldId id="424" r:id="rId26"/>
    <p:sldId id="429" r:id="rId27"/>
    <p:sldId id="430" r:id="rId28"/>
    <p:sldId id="431" r:id="rId29"/>
    <p:sldId id="433" r:id="rId30"/>
    <p:sldId id="439" r:id="rId31"/>
    <p:sldId id="291" r:id="rId32"/>
    <p:sldId id="408" r:id="rId33"/>
    <p:sldId id="416" r:id="rId34"/>
    <p:sldId id="417" r:id="rId35"/>
    <p:sldId id="418" r:id="rId36"/>
    <p:sldId id="419" r:id="rId37"/>
    <p:sldId id="420" r:id="rId38"/>
    <p:sldId id="292" r:id="rId39"/>
    <p:sldId id="293" r:id="rId40"/>
    <p:sldId id="409"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sh McNeish" initials="HM" lastIdx="11" clrIdx="0">
    <p:extLst>
      <p:ext uri="{19B8F6BF-5375-455C-9EA6-DF929625EA0E}">
        <p15:presenceInfo xmlns:p15="http://schemas.microsoft.com/office/powerpoint/2012/main" userId="S-1-5-21-256186967-1468483519-2110688028-1949" providerId="AD"/>
      </p:ext>
    </p:extLst>
  </p:cmAuthor>
  <p:cmAuthor id="2" name="Emily Brodie" initials="EB" lastIdx="1" clrIdx="1">
    <p:extLst>
      <p:ext uri="{19B8F6BF-5375-455C-9EA6-DF929625EA0E}">
        <p15:presenceInfo xmlns:p15="http://schemas.microsoft.com/office/powerpoint/2012/main" userId="S-1-5-21-256186967-1468483519-2110688028-50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15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02DDDD-FD83-4A75-A617-980B76826869}" type="doc">
      <dgm:prSet loTypeId="urn:microsoft.com/office/officeart/2005/8/layout/hProcess9" loCatId="process" qsTypeId="urn:microsoft.com/office/officeart/2005/8/quickstyle/simple5" qsCatId="simple" csTypeId="urn:microsoft.com/office/officeart/2005/8/colors/accent1_2" csCatId="accent1" phldr="1"/>
      <dgm:spPr/>
      <dgm:t>
        <a:bodyPr/>
        <a:lstStyle/>
        <a:p>
          <a:endParaRPr lang="en-AU"/>
        </a:p>
      </dgm:t>
    </dgm:pt>
    <dgm:pt modelId="{C969AAA5-7FB0-449F-8614-48A8A2A60AE9}">
      <dgm:prSet custT="1"/>
      <dgm:spPr/>
      <dgm:t>
        <a:bodyPr/>
        <a:lstStyle/>
        <a:p>
          <a:pPr rtl="0"/>
          <a:r>
            <a:rPr lang="en-AU" sz="1600" dirty="0"/>
            <a:t>Collect inputs and wait for SCADA read</a:t>
          </a:r>
        </a:p>
        <a:p>
          <a:pPr rtl="0"/>
          <a:r>
            <a:rPr lang="en-AU" sz="1600" b="1" dirty="0"/>
            <a:t>T- 67s</a:t>
          </a:r>
        </a:p>
      </dgm:t>
    </dgm:pt>
    <dgm:pt modelId="{65DF4863-66D4-48AB-8480-F2AEF2FFED59}" type="parTrans" cxnId="{6D571FF3-9975-4108-AD89-8C4720DF728F}">
      <dgm:prSet/>
      <dgm:spPr/>
      <dgm:t>
        <a:bodyPr/>
        <a:lstStyle/>
        <a:p>
          <a:endParaRPr lang="en-AU" sz="1600"/>
        </a:p>
      </dgm:t>
    </dgm:pt>
    <dgm:pt modelId="{9AA090BC-1036-4276-899A-87DD85C22E62}" type="sibTrans" cxnId="{6D571FF3-9975-4108-AD89-8C4720DF728F}">
      <dgm:prSet/>
      <dgm:spPr/>
      <dgm:t>
        <a:bodyPr/>
        <a:lstStyle/>
        <a:p>
          <a:endParaRPr lang="en-AU" sz="1600"/>
        </a:p>
      </dgm:t>
    </dgm:pt>
    <dgm:pt modelId="{DF389646-FE6D-4908-AB82-F8116B15C8E0}">
      <dgm:prSet custT="1"/>
      <dgm:spPr/>
      <dgm:t>
        <a:bodyPr/>
        <a:lstStyle/>
        <a:p>
          <a:pPr rtl="0"/>
          <a:r>
            <a:rPr lang="en-AU" sz="1600" dirty="0"/>
            <a:t>SCADA snapshot</a:t>
          </a:r>
        </a:p>
        <a:p>
          <a:pPr rtl="0"/>
          <a:r>
            <a:rPr lang="en-AU" sz="1600" b="1" dirty="0"/>
            <a:t>T-3 s</a:t>
          </a:r>
        </a:p>
      </dgm:t>
    </dgm:pt>
    <dgm:pt modelId="{4EE07978-D3BA-40FA-95FE-6B754A372CA1}" type="parTrans" cxnId="{6E417E2B-3AE9-4FFB-9423-5E2793AD1A6D}">
      <dgm:prSet/>
      <dgm:spPr/>
      <dgm:t>
        <a:bodyPr/>
        <a:lstStyle/>
        <a:p>
          <a:endParaRPr lang="en-AU" sz="1600"/>
        </a:p>
      </dgm:t>
    </dgm:pt>
    <dgm:pt modelId="{EBF76578-DB50-432E-802C-E29575BE06CC}" type="sibTrans" cxnId="{6E417E2B-3AE9-4FFB-9423-5E2793AD1A6D}">
      <dgm:prSet/>
      <dgm:spPr/>
      <dgm:t>
        <a:bodyPr/>
        <a:lstStyle/>
        <a:p>
          <a:endParaRPr lang="en-AU" sz="1600"/>
        </a:p>
      </dgm:t>
    </dgm:pt>
    <dgm:pt modelId="{8652D8A1-3481-4B0F-AF84-B3EEB09B3028}">
      <dgm:prSet custT="1"/>
      <dgm:spPr/>
      <dgm:t>
        <a:bodyPr/>
        <a:lstStyle/>
        <a:p>
          <a:pPr rtl="0"/>
          <a:r>
            <a:rPr lang="en-AU" sz="1600" dirty="0"/>
            <a:t>Data published to participants</a:t>
          </a:r>
          <a:endParaRPr lang="en-AU" sz="1600" b="1" dirty="0"/>
        </a:p>
        <a:p>
          <a:pPr rtl="0"/>
          <a:r>
            <a:rPr lang="en-AU" sz="1600" b="1" dirty="0"/>
            <a:t>T+17 s</a:t>
          </a:r>
          <a:endParaRPr lang="en-AU" sz="1600" dirty="0"/>
        </a:p>
      </dgm:t>
    </dgm:pt>
    <dgm:pt modelId="{A90D671C-07ED-4707-9811-6C1375D148AF}" type="parTrans" cxnId="{C52415CE-52F4-41D7-8109-805578D48D27}">
      <dgm:prSet/>
      <dgm:spPr/>
      <dgm:t>
        <a:bodyPr/>
        <a:lstStyle/>
        <a:p>
          <a:endParaRPr lang="en-AU" sz="1600"/>
        </a:p>
      </dgm:t>
    </dgm:pt>
    <dgm:pt modelId="{F388C27E-2516-4F1A-B6B0-323DF158AD1D}" type="sibTrans" cxnId="{C52415CE-52F4-41D7-8109-805578D48D27}">
      <dgm:prSet/>
      <dgm:spPr/>
      <dgm:t>
        <a:bodyPr/>
        <a:lstStyle/>
        <a:p>
          <a:endParaRPr lang="en-AU" sz="1600"/>
        </a:p>
      </dgm:t>
    </dgm:pt>
    <dgm:pt modelId="{3BF60498-C71C-441B-92E8-28EAECC81DB9}">
      <dgm:prSet custT="1"/>
      <dgm:spPr/>
      <dgm:t>
        <a:bodyPr/>
        <a:lstStyle/>
        <a:p>
          <a:pPr rtl="0"/>
          <a:r>
            <a:rPr lang="en-AU" sz="1600" dirty="0"/>
            <a:t>NEM dispatch solution complete</a:t>
          </a:r>
        </a:p>
        <a:p>
          <a:pPr rtl="0"/>
          <a:r>
            <a:rPr lang="en-AU" sz="1600" b="1" dirty="0"/>
            <a:t>T+8 s</a:t>
          </a:r>
          <a:endParaRPr lang="en-AU" sz="1600" dirty="0"/>
        </a:p>
      </dgm:t>
    </dgm:pt>
    <dgm:pt modelId="{40A9E047-F91E-42F3-83BE-C2121070A798}" type="parTrans" cxnId="{87F2A4DD-956A-4414-A3D6-B1B97CC3C167}">
      <dgm:prSet/>
      <dgm:spPr/>
      <dgm:t>
        <a:bodyPr/>
        <a:lstStyle/>
        <a:p>
          <a:endParaRPr lang="en-AU" sz="1600"/>
        </a:p>
      </dgm:t>
    </dgm:pt>
    <dgm:pt modelId="{6514D9DC-70B4-4BAC-A121-83226A48614F}" type="sibTrans" cxnId="{87F2A4DD-956A-4414-A3D6-B1B97CC3C167}">
      <dgm:prSet/>
      <dgm:spPr/>
      <dgm:t>
        <a:bodyPr/>
        <a:lstStyle/>
        <a:p>
          <a:endParaRPr lang="en-AU" sz="1600"/>
        </a:p>
      </dgm:t>
    </dgm:pt>
    <dgm:pt modelId="{9E255358-C872-4DF7-B019-B6845CADB608}">
      <dgm:prSet custT="1"/>
      <dgm:spPr/>
      <dgm:t>
        <a:bodyPr/>
        <a:lstStyle/>
        <a:p>
          <a:pPr rtl="0"/>
          <a:r>
            <a:rPr lang="en-AU" sz="1600" dirty="0"/>
            <a:t>Data to participant database</a:t>
          </a:r>
        </a:p>
        <a:p>
          <a:pPr rtl="0"/>
          <a:r>
            <a:rPr lang="en-AU" sz="1600" dirty="0"/>
            <a:t>T+22</a:t>
          </a:r>
        </a:p>
      </dgm:t>
    </dgm:pt>
    <dgm:pt modelId="{FF4619DC-431E-4061-AEE1-19622B1B6878}" type="parTrans" cxnId="{E893AFF1-D145-4DCF-8473-6241D11D4086}">
      <dgm:prSet/>
      <dgm:spPr/>
      <dgm:t>
        <a:bodyPr/>
        <a:lstStyle/>
        <a:p>
          <a:endParaRPr lang="en-US" sz="1600"/>
        </a:p>
      </dgm:t>
    </dgm:pt>
    <dgm:pt modelId="{37346FBB-D02E-4827-BBD4-2563AB1A1508}" type="sibTrans" cxnId="{E893AFF1-D145-4DCF-8473-6241D11D4086}">
      <dgm:prSet/>
      <dgm:spPr/>
      <dgm:t>
        <a:bodyPr/>
        <a:lstStyle/>
        <a:p>
          <a:endParaRPr lang="en-US" sz="1600"/>
        </a:p>
      </dgm:t>
    </dgm:pt>
    <dgm:pt modelId="{2DC8337A-70AE-4EF7-A082-EF24A8694ACA}" type="pres">
      <dgm:prSet presAssocID="{3202DDDD-FD83-4A75-A617-980B76826869}" presName="CompostProcess" presStyleCnt="0">
        <dgm:presLayoutVars>
          <dgm:dir/>
          <dgm:resizeHandles val="exact"/>
        </dgm:presLayoutVars>
      </dgm:prSet>
      <dgm:spPr/>
    </dgm:pt>
    <dgm:pt modelId="{C3FA962E-2B66-4695-B953-8CDCE7A661E8}" type="pres">
      <dgm:prSet presAssocID="{3202DDDD-FD83-4A75-A617-980B76826869}" presName="arrow" presStyleLbl="bgShp" presStyleIdx="0" presStyleCnt="1" custScaleX="117647" custLinFactNeighborX="-426" custLinFactNeighborY="-2691"/>
      <dgm:spPr/>
    </dgm:pt>
    <dgm:pt modelId="{82AA037C-44F4-42F7-B4AE-FAED8098CD8D}" type="pres">
      <dgm:prSet presAssocID="{3202DDDD-FD83-4A75-A617-980B76826869}" presName="linearProcess" presStyleCnt="0"/>
      <dgm:spPr/>
    </dgm:pt>
    <dgm:pt modelId="{E30E9830-B095-42F4-8051-DFB46997536E}" type="pres">
      <dgm:prSet presAssocID="{C969AAA5-7FB0-449F-8614-48A8A2A60AE9}" presName="textNode" presStyleLbl="node1" presStyleIdx="0" presStyleCnt="5" custScaleX="60883" custScaleY="89895" custLinFactX="-4146" custLinFactNeighborX="-100000" custLinFactNeighborY="807">
        <dgm:presLayoutVars>
          <dgm:bulletEnabled val="1"/>
        </dgm:presLayoutVars>
      </dgm:prSet>
      <dgm:spPr/>
    </dgm:pt>
    <dgm:pt modelId="{B3FEAEA2-A408-41D8-A829-7FADC5421828}" type="pres">
      <dgm:prSet presAssocID="{9AA090BC-1036-4276-899A-87DD85C22E62}" presName="sibTrans" presStyleCnt="0"/>
      <dgm:spPr/>
    </dgm:pt>
    <dgm:pt modelId="{5DB8DDD5-B762-40AF-82C3-6894C46BA24A}" type="pres">
      <dgm:prSet presAssocID="{DF389646-FE6D-4908-AB82-F8116B15C8E0}" presName="textNode" presStyleLbl="node1" presStyleIdx="1" presStyleCnt="5" custScaleX="40178" custScaleY="89895" custLinFactNeighborX="-81781" custLinFactNeighborY="1615">
        <dgm:presLayoutVars>
          <dgm:bulletEnabled val="1"/>
        </dgm:presLayoutVars>
      </dgm:prSet>
      <dgm:spPr/>
    </dgm:pt>
    <dgm:pt modelId="{6610DFFE-9DA5-4637-AC4F-AFF978C38217}" type="pres">
      <dgm:prSet presAssocID="{EBF76578-DB50-432E-802C-E29575BE06CC}" presName="sibTrans" presStyleCnt="0"/>
      <dgm:spPr/>
    </dgm:pt>
    <dgm:pt modelId="{B9D35FAA-6D0B-4F8A-946D-93700BA20792}" type="pres">
      <dgm:prSet presAssocID="{3BF60498-C71C-441B-92E8-28EAECC81DB9}" presName="textNode" presStyleLbl="node1" presStyleIdx="2" presStyleCnt="5" custScaleX="56972" custScaleY="91510" custLinFactX="-4731" custLinFactNeighborX="-100000" custLinFactNeighborY="1615">
        <dgm:presLayoutVars>
          <dgm:bulletEnabled val="1"/>
        </dgm:presLayoutVars>
      </dgm:prSet>
      <dgm:spPr/>
    </dgm:pt>
    <dgm:pt modelId="{4DC885A0-6FF1-4435-8CFC-09071DE0A0D1}" type="pres">
      <dgm:prSet presAssocID="{6514D9DC-70B4-4BAC-A121-83226A48614F}" presName="sibTrans" presStyleCnt="0"/>
      <dgm:spPr/>
    </dgm:pt>
    <dgm:pt modelId="{302BF343-B4E3-4ED1-8B18-FE34E03B0011}" type="pres">
      <dgm:prSet presAssocID="{8652D8A1-3481-4B0F-AF84-B3EEB09B3028}" presName="textNode" presStyleLbl="node1" presStyleIdx="3" presStyleCnt="5" custScaleX="51510" custScaleY="89895" custLinFactX="-10234" custLinFactNeighborX="-100000" custLinFactNeighborY="1615">
        <dgm:presLayoutVars>
          <dgm:bulletEnabled val="1"/>
        </dgm:presLayoutVars>
      </dgm:prSet>
      <dgm:spPr/>
    </dgm:pt>
    <dgm:pt modelId="{D488A006-314C-4596-8B2B-89EB658D2237}" type="pres">
      <dgm:prSet presAssocID="{F388C27E-2516-4F1A-B6B0-323DF158AD1D}" presName="sibTrans" presStyleCnt="0"/>
      <dgm:spPr/>
    </dgm:pt>
    <dgm:pt modelId="{EB97086C-5634-4010-9AF6-BD9274741BBA}" type="pres">
      <dgm:prSet presAssocID="{9E255358-C872-4DF7-B019-B6845CADB608}" presName="textNode" presStyleLbl="node1" presStyleIdx="4" presStyleCnt="5" custScaleX="44844" custScaleY="91511" custLinFactX="-15504" custLinFactNeighborX="-100000" custLinFactNeighborY="1614">
        <dgm:presLayoutVars>
          <dgm:bulletEnabled val="1"/>
        </dgm:presLayoutVars>
      </dgm:prSet>
      <dgm:spPr/>
    </dgm:pt>
  </dgm:ptLst>
  <dgm:cxnLst>
    <dgm:cxn modelId="{5066F811-4980-419D-8F21-A73CD892BF74}" type="presOf" srcId="{3BF60498-C71C-441B-92E8-28EAECC81DB9}" destId="{B9D35FAA-6D0B-4F8A-946D-93700BA20792}" srcOrd="0" destOrd="0" presId="urn:microsoft.com/office/officeart/2005/8/layout/hProcess9"/>
    <dgm:cxn modelId="{6E417E2B-3AE9-4FFB-9423-5E2793AD1A6D}" srcId="{3202DDDD-FD83-4A75-A617-980B76826869}" destId="{DF389646-FE6D-4908-AB82-F8116B15C8E0}" srcOrd="1" destOrd="0" parTransId="{4EE07978-D3BA-40FA-95FE-6B754A372CA1}" sibTransId="{EBF76578-DB50-432E-802C-E29575BE06CC}"/>
    <dgm:cxn modelId="{635E2346-29FB-4B43-8B37-499B2B269E34}" type="presOf" srcId="{9E255358-C872-4DF7-B019-B6845CADB608}" destId="{EB97086C-5634-4010-9AF6-BD9274741BBA}" srcOrd="0" destOrd="0" presId="urn:microsoft.com/office/officeart/2005/8/layout/hProcess9"/>
    <dgm:cxn modelId="{B5426055-E733-4E22-BC7F-0A59553B3C74}" type="presOf" srcId="{8652D8A1-3481-4B0F-AF84-B3EEB09B3028}" destId="{302BF343-B4E3-4ED1-8B18-FE34E03B0011}" srcOrd="0" destOrd="0" presId="urn:microsoft.com/office/officeart/2005/8/layout/hProcess9"/>
    <dgm:cxn modelId="{E7DAFE81-49BA-4961-8C4A-9692472693FF}" type="presOf" srcId="{DF389646-FE6D-4908-AB82-F8116B15C8E0}" destId="{5DB8DDD5-B762-40AF-82C3-6894C46BA24A}" srcOrd="0" destOrd="0" presId="urn:microsoft.com/office/officeart/2005/8/layout/hProcess9"/>
    <dgm:cxn modelId="{E5F9E3BB-91E7-4A18-88E6-9A780A435150}" type="presOf" srcId="{C969AAA5-7FB0-449F-8614-48A8A2A60AE9}" destId="{E30E9830-B095-42F4-8051-DFB46997536E}" srcOrd="0" destOrd="0" presId="urn:microsoft.com/office/officeart/2005/8/layout/hProcess9"/>
    <dgm:cxn modelId="{EDD6C1CB-B382-4F0D-BA62-E49D0ADF8359}" type="presOf" srcId="{3202DDDD-FD83-4A75-A617-980B76826869}" destId="{2DC8337A-70AE-4EF7-A082-EF24A8694ACA}" srcOrd="0" destOrd="0" presId="urn:microsoft.com/office/officeart/2005/8/layout/hProcess9"/>
    <dgm:cxn modelId="{C52415CE-52F4-41D7-8109-805578D48D27}" srcId="{3202DDDD-FD83-4A75-A617-980B76826869}" destId="{8652D8A1-3481-4B0F-AF84-B3EEB09B3028}" srcOrd="3" destOrd="0" parTransId="{A90D671C-07ED-4707-9811-6C1375D148AF}" sibTransId="{F388C27E-2516-4F1A-B6B0-323DF158AD1D}"/>
    <dgm:cxn modelId="{87F2A4DD-956A-4414-A3D6-B1B97CC3C167}" srcId="{3202DDDD-FD83-4A75-A617-980B76826869}" destId="{3BF60498-C71C-441B-92E8-28EAECC81DB9}" srcOrd="2" destOrd="0" parTransId="{40A9E047-F91E-42F3-83BE-C2121070A798}" sibTransId="{6514D9DC-70B4-4BAC-A121-83226A48614F}"/>
    <dgm:cxn modelId="{E893AFF1-D145-4DCF-8473-6241D11D4086}" srcId="{3202DDDD-FD83-4A75-A617-980B76826869}" destId="{9E255358-C872-4DF7-B019-B6845CADB608}" srcOrd="4" destOrd="0" parTransId="{FF4619DC-431E-4061-AEE1-19622B1B6878}" sibTransId="{37346FBB-D02E-4827-BBD4-2563AB1A1508}"/>
    <dgm:cxn modelId="{6D571FF3-9975-4108-AD89-8C4720DF728F}" srcId="{3202DDDD-FD83-4A75-A617-980B76826869}" destId="{C969AAA5-7FB0-449F-8614-48A8A2A60AE9}" srcOrd="0" destOrd="0" parTransId="{65DF4863-66D4-48AB-8480-F2AEF2FFED59}" sibTransId="{9AA090BC-1036-4276-899A-87DD85C22E62}"/>
    <dgm:cxn modelId="{FEB2276E-5B3C-4F83-9529-C591D6377CFD}" type="presParOf" srcId="{2DC8337A-70AE-4EF7-A082-EF24A8694ACA}" destId="{C3FA962E-2B66-4695-B953-8CDCE7A661E8}" srcOrd="0" destOrd="0" presId="urn:microsoft.com/office/officeart/2005/8/layout/hProcess9"/>
    <dgm:cxn modelId="{8E976DC1-ABC5-4117-84F9-AD3C9214FD12}" type="presParOf" srcId="{2DC8337A-70AE-4EF7-A082-EF24A8694ACA}" destId="{82AA037C-44F4-42F7-B4AE-FAED8098CD8D}" srcOrd="1" destOrd="0" presId="urn:microsoft.com/office/officeart/2005/8/layout/hProcess9"/>
    <dgm:cxn modelId="{6300F95B-5E7B-41A4-80BB-CC47EB3833E9}" type="presParOf" srcId="{82AA037C-44F4-42F7-B4AE-FAED8098CD8D}" destId="{E30E9830-B095-42F4-8051-DFB46997536E}" srcOrd="0" destOrd="0" presId="urn:microsoft.com/office/officeart/2005/8/layout/hProcess9"/>
    <dgm:cxn modelId="{08A50202-FB94-49BF-900D-FF3573340395}" type="presParOf" srcId="{82AA037C-44F4-42F7-B4AE-FAED8098CD8D}" destId="{B3FEAEA2-A408-41D8-A829-7FADC5421828}" srcOrd="1" destOrd="0" presId="urn:microsoft.com/office/officeart/2005/8/layout/hProcess9"/>
    <dgm:cxn modelId="{ED0F45D9-D790-4D62-9F46-CDEEE7CB918E}" type="presParOf" srcId="{82AA037C-44F4-42F7-B4AE-FAED8098CD8D}" destId="{5DB8DDD5-B762-40AF-82C3-6894C46BA24A}" srcOrd="2" destOrd="0" presId="urn:microsoft.com/office/officeart/2005/8/layout/hProcess9"/>
    <dgm:cxn modelId="{8E9D1220-A6A2-4113-A9EF-168D10CD4F8E}" type="presParOf" srcId="{82AA037C-44F4-42F7-B4AE-FAED8098CD8D}" destId="{6610DFFE-9DA5-4637-AC4F-AFF978C38217}" srcOrd="3" destOrd="0" presId="urn:microsoft.com/office/officeart/2005/8/layout/hProcess9"/>
    <dgm:cxn modelId="{82E8899E-A3A6-41D8-8428-A1D7F7DA1724}" type="presParOf" srcId="{82AA037C-44F4-42F7-B4AE-FAED8098CD8D}" destId="{B9D35FAA-6D0B-4F8A-946D-93700BA20792}" srcOrd="4" destOrd="0" presId="urn:microsoft.com/office/officeart/2005/8/layout/hProcess9"/>
    <dgm:cxn modelId="{D37658D7-21FA-446D-8306-78218028C8B0}" type="presParOf" srcId="{82AA037C-44F4-42F7-B4AE-FAED8098CD8D}" destId="{4DC885A0-6FF1-4435-8CFC-09071DE0A0D1}" srcOrd="5" destOrd="0" presId="urn:microsoft.com/office/officeart/2005/8/layout/hProcess9"/>
    <dgm:cxn modelId="{750B8687-5305-46D9-8244-6C3B9E43488D}" type="presParOf" srcId="{82AA037C-44F4-42F7-B4AE-FAED8098CD8D}" destId="{302BF343-B4E3-4ED1-8B18-FE34E03B0011}" srcOrd="6" destOrd="0" presId="urn:microsoft.com/office/officeart/2005/8/layout/hProcess9"/>
    <dgm:cxn modelId="{2F0EB86B-45B0-412E-A142-A345A820A513}" type="presParOf" srcId="{82AA037C-44F4-42F7-B4AE-FAED8098CD8D}" destId="{D488A006-314C-4596-8B2B-89EB658D2237}" srcOrd="7" destOrd="0" presId="urn:microsoft.com/office/officeart/2005/8/layout/hProcess9"/>
    <dgm:cxn modelId="{D805B8FD-1FC4-4B70-BBEB-94BB3681FDCE}" type="presParOf" srcId="{82AA037C-44F4-42F7-B4AE-FAED8098CD8D}" destId="{EB97086C-5634-4010-9AF6-BD9274741BBA}"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FA962E-2B66-4695-B953-8CDCE7A661E8}">
      <dsp:nvSpPr>
        <dsp:cNvPr id="0" name=""/>
        <dsp:cNvSpPr/>
      </dsp:nvSpPr>
      <dsp:spPr>
        <a:xfrm>
          <a:off x="0" y="0"/>
          <a:ext cx="7781404" cy="294921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E30E9830-B095-42F4-8051-DFB46997536E}">
      <dsp:nvSpPr>
        <dsp:cNvPr id="0" name=""/>
        <dsp:cNvSpPr/>
      </dsp:nvSpPr>
      <dsp:spPr>
        <a:xfrm>
          <a:off x="0" y="953888"/>
          <a:ext cx="1671627" cy="106047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Collect inputs and wait for SCADA read</a:t>
          </a:r>
        </a:p>
        <a:p>
          <a:pPr marL="0" lvl="0" indent="0" algn="ctr" defTabSz="711200" rtl="0">
            <a:lnSpc>
              <a:spcPct val="90000"/>
            </a:lnSpc>
            <a:spcBef>
              <a:spcPct val="0"/>
            </a:spcBef>
            <a:spcAft>
              <a:spcPct val="35000"/>
            </a:spcAft>
            <a:buNone/>
          </a:pPr>
          <a:r>
            <a:rPr lang="en-AU" sz="1600" b="1" kern="1200" dirty="0"/>
            <a:t>T- 67s</a:t>
          </a:r>
        </a:p>
      </dsp:txBody>
      <dsp:txXfrm>
        <a:off x="51768" y="1005656"/>
        <a:ext cx="1568091" cy="956942"/>
      </dsp:txXfrm>
    </dsp:sp>
    <dsp:sp modelId="{5DB8DDD5-B762-40AF-82C3-6894C46BA24A}">
      <dsp:nvSpPr>
        <dsp:cNvPr id="0" name=""/>
        <dsp:cNvSpPr/>
      </dsp:nvSpPr>
      <dsp:spPr>
        <a:xfrm>
          <a:off x="1709519" y="963420"/>
          <a:ext cx="1103143" cy="106047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SCADA snapshot</a:t>
          </a:r>
        </a:p>
        <a:p>
          <a:pPr marL="0" lvl="0" indent="0" algn="ctr" defTabSz="711200" rtl="0">
            <a:lnSpc>
              <a:spcPct val="90000"/>
            </a:lnSpc>
            <a:spcBef>
              <a:spcPct val="0"/>
            </a:spcBef>
            <a:spcAft>
              <a:spcPct val="35000"/>
            </a:spcAft>
            <a:buNone/>
          </a:pPr>
          <a:r>
            <a:rPr lang="en-AU" sz="1600" b="1" kern="1200" dirty="0"/>
            <a:t>T-3 s</a:t>
          </a:r>
        </a:p>
      </dsp:txBody>
      <dsp:txXfrm>
        <a:off x="1761287" y="1015188"/>
        <a:ext cx="999607" cy="956942"/>
      </dsp:txXfrm>
    </dsp:sp>
    <dsp:sp modelId="{B9D35FAA-6D0B-4F8A-946D-93700BA20792}">
      <dsp:nvSpPr>
        <dsp:cNvPr id="0" name=""/>
        <dsp:cNvSpPr/>
      </dsp:nvSpPr>
      <dsp:spPr>
        <a:xfrm>
          <a:off x="2844967" y="953894"/>
          <a:ext cx="1564245" cy="107953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NEM dispatch solution complete</a:t>
          </a:r>
        </a:p>
        <a:p>
          <a:pPr marL="0" lvl="0" indent="0" algn="ctr" defTabSz="711200" rtl="0">
            <a:lnSpc>
              <a:spcPct val="90000"/>
            </a:lnSpc>
            <a:spcBef>
              <a:spcPct val="0"/>
            </a:spcBef>
            <a:spcAft>
              <a:spcPct val="35000"/>
            </a:spcAft>
            <a:buNone/>
          </a:pPr>
          <a:r>
            <a:rPr lang="en-AU" sz="1600" b="1" kern="1200" dirty="0"/>
            <a:t>T+8 s</a:t>
          </a:r>
          <a:endParaRPr lang="en-AU" sz="1600" kern="1200" dirty="0"/>
        </a:p>
      </dsp:txBody>
      <dsp:txXfrm>
        <a:off x="2897665" y="1006592"/>
        <a:ext cx="1458849" cy="974134"/>
      </dsp:txXfrm>
    </dsp:sp>
    <dsp:sp modelId="{302BF343-B4E3-4ED1-8B18-FE34E03B0011}">
      <dsp:nvSpPr>
        <dsp:cNvPr id="0" name=""/>
        <dsp:cNvSpPr/>
      </dsp:nvSpPr>
      <dsp:spPr>
        <a:xfrm>
          <a:off x="4456456" y="963420"/>
          <a:ext cx="1414278" cy="106047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Data published to participants</a:t>
          </a:r>
          <a:endParaRPr lang="en-AU" sz="1600" b="1" kern="1200" dirty="0"/>
        </a:p>
        <a:p>
          <a:pPr marL="0" lvl="0" indent="0" algn="ctr" defTabSz="711200" rtl="0">
            <a:lnSpc>
              <a:spcPct val="90000"/>
            </a:lnSpc>
            <a:spcBef>
              <a:spcPct val="0"/>
            </a:spcBef>
            <a:spcAft>
              <a:spcPct val="35000"/>
            </a:spcAft>
            <a:buNone/>
          </a:pPr>
          <a:r>
            <a:rPr lang="en-AU" sz="1600" b="1" kern="1200" dirty="0"/>
            <a:t>T+17 s</a:t>
          </a:r>
          <a:endParaRPr lang="en-AU" sz="1600" kern="1200" dirty="0"/>
        </a:p>
      </dsp:txBody>
      <dsp:txXfrm>
        <a:off x="4508224" y="1015188"/>
        <a:ext cx="1310742" cy="956942"/>
      </dsp:txXfrm>
    </dsp:sp>
    <dsp:sp modelId="{EB97086C-5634-4010-9AF6-BD9274741BBA}">
      <dsp:nvSpPr>
        <dsp:cNvPr id="0" name=""/>
        <dsp:cNvSpPr/>
      </dsp:nvSpPr>
      <dsp:spPr>
        <a:xfrm>
          <a:off x="5924376" y="953876"/>
          <a:ext cx="1231254" cy="107954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AU" sz="1600" kern="1200" dirty="0"/>
            <a:t>Data to participant database</a:t>
          </a:r>
        </a:p>
        <a:p>
          <a:pPr marL="0" lvl="0" indent="0" algn="ctr" defTabSz="711200" rtl="0">
            <a:lnSpc>
              <a:spcPct val="90000"/>
            </a:lnSpc>
            <a:spcBef>
              <a:spcPct val="0"/>
            </a:spcBef>
            <a:spcAft>
              <a:spcPct val="35000"/>
            </a:spcAft>
            <a:buNone/>
          </a:pPr>
          <a:r>
            <a:rPr lang="en-AU" sz="1600" kern="1200" dirty="0"/>
            <a:t>T+22</a:t>
          </a:r>
        </a:p>
      </dsp:txBody>
      <dsp:txXfrm>
        <a:off x="5977075" y="1006575"/>
        <a:ext cx="1125856" cy="97414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50368-C231-424B-8EDC-C5EA884CC8D2}" type="datetimeFigureOut">
              <a:rPr lang="en-AU" smtClean="0"/>
              <a:t>22/10/2018</a:t>
            </a:fld>
            <a:endParaRPr lang="en-AU"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9DE090-26EF-450E-97B6-379DF324908B}" type="slidenum">
              <a:rPr lang="en-AU" smtClean="0"/>
              <a:t>‹#›</a:t>
            </a:fld>
            <a:endParaRPr lang="en-AU" dirty="0"/>
          </a:p>
        </p:txBody>
      </p:sp>
    </p:spTree>
    <p:extLst>
      <p:ext uri="{BB962C8B-B14F-4D97-AF65-F5344CB8AC3E}">
        <p14:creationId xmlns:p14="http://schemas.microsoft.com/office/powerpoint/2010/main" val="374115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655AF0A9-B75F-4CE4-B6F5-9C9C91644E71}"/>
              </a:ext>
            </a:extLst>
          </p:cNvPr>
          <p:cNvGrpSpPr/>
          <p:nvPr userDrawn="1"/>
        </p:nvGrpSpPr>
        <p:grpSpPr>
          <a:xfrm>
            <a:off x="-3171489" y="4738399"/>
            <a:ext cx="12801436" cy="3019357"/>
            <a:chOff x="-2935513" y="4064389"/>
            <a:chExt cx="15659100" cy="3693368"/>
          </a:xfrm>
        </p:grpSpPr>
        <p:sp>
          <p:nvSpPr>
            <p:cNvPr id="14" name="Freeform 15">
              <a:extLst>
                <a:ext uri="{FF2B5EF4-FFF2-40B4-BE49-F238E27FC236}">
                  <a16:creationId xmlns:a16="http://schemas.microsoft.com/office/drawing/2014/main" id="{C472C06F-2F73-4B39-8BAB-A874F77BACE5}"/>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2BDC0F06-172D-4ABF-B968-903A61518BDF}"/>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9144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629100" y="2350800"/>
            <a:ext cx="6858000" cy="2387600"/>
          </a:xfrm>
        </p:spPr>
        <p:txBody>
          <a:bodyPr anchor="b"/>
          <a:lstStyle>
            <a:lvl1pPr algn="l">
              <a:defRPr sz="4500"/>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629100" y="4899600"/>
            <a:ext cx="6858000" cy="626400"/>
          </a:xfrm>
        </p:spPr>
        <p:txBody>
          <a:bodyPr>
            <a:normAutofit/>
          </a:bodyPr>
          <a:lstStyle>
            <a:lvl1pPr marL="0" indent="0" algn="l">
              <a:buNone/>
              <a:defRPr sz="21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8501903" y="6230848"/>
            <a:ext cx="432081" cy="365125"/>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7108872" y="6230848"/>
            <a:ext cx="1302050" cy="365125"/>
          </a:xfrm>
        </p:spPr>
        <p:txBody>
          <a:bodyPr/>
          <a:lstStyle>
            <a:lvl1pPr>
              <a:defRPr>
                <a:solidFill>
                  <a:schemeClr val="bg1"/>
                </a:solidFill>
              </a:defRPr>
            </a:lvl1pPr>
          </a:lstStyle>
          <a:p>
            <a:fld id="{F3349B18-5F17-4330-9F7A-A0BF225BF4B4}" type="datetime1">
              <a:rPr lang="en-AU" smtClean="0"/>
              <a:t>22/10/2018</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015503" y="6230848"/>
            <a:ext cx="4002382" cy="365125"/>
          </a:xfrm>
        </p:spPr>
        <p:txBody>
          <a:bodyPr/>
          <a:lstStyle>
            <a:lvl1pPr>
              <a:defRPr>
                <a:solidFill>
                  <a:schemeClr val="bg1"/>
                </a:solidFill>
              </a:defRPr>
            </a:lvl1pPr>
          </a:lstStyle>
          <a:p>
            <a:r>
              <a:rPr lang="en-AU" dirty="0"/>
              <a:t>Example footer text</a:t>
            </a:r>
          </a:p>
        </p:txBody>
      </p:sp>
      <p:pic>
        <p:nvPicPr>
          <p:cNvPr id="12" name="Picture 11">
            <a:extLst>
              <a:ext uri="{FF2B5EF4-FFF2-40B4-BE49-F238E27FC236}">
                <a16:creationId xmlns:a16="http://schemas.microsoft.com/office/drawing/2014/main" id="{04319888-40C2-4948-8D49-4AD6114010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6440" y="728074"/>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151360" y="457200"/>
            <a:ext cx="5793740" cy="562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199800" y="3117600"/>
            <a:ext cx="2486700" cy="1846800"/>
          </a:xfrm>
        </p:spPr>
        <p:txBody>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0E12C75C-E969-48BF-A3F2-6990F8E034DE}" type="datetime1">
              <a:rPr lang="en-AU" smtClean="0"/>
              <a:t>22/10/2018</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097EC157-C339-420E-8E85-22C8809233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963E6EB-8CED-4108-B6F2-E6D13942F327}"/>
              </a:ext>
            </a:extLst>
          </p:cNvPr>
          <p:cNvGrpSpPr/>
          <p:nvPr userDrawn="1"/>
        </p:nvGrpSpPr>
        <p:grpSpPr>
          <a:xfrm>
            <a:off x="-3171489" y="4738399"/>
            <a:ext cx="12801436" cy="3019357"/>
            <a:chOff x="-2935513" y="4064389"/>
            <a:chExt cx="15659100" cy="3693368"/>
          </a:xfrm>
        </p:grpSpPr>
        <p:sp>
          <p:nvSpPr>
            <p:cNvPr id="6" name="Freeform 15">
              <a:extLst>
                <a:ext uri="{FF2B5EF4-FFF2-40B4-BE49-F238E27FC236}">
                  <a16:creationId xmlns:a16="http://schemas.microsoft.com/office/drawing/2014/main" id="{666E238F-C6F1-48EE-9384-92F4A10A7D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CB2B2F3D-67A7-4D54-903D-159DD3309EF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911649FD-DC19-4DB8-B570-D760644130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6416" y="2824337"/>
            <a:ext cx="3671168" cy="1209326"/>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A1BCD5CE-50B2-4AD0-AF69-20801E4E8051}" type="datetime1">
              <a:rPr lang="en-AU" smtClean="0"/>
              <a:t>22/10/2018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8E5A8E53-6B2A-4241-96AC-8D49FD25DC61}"/>
              </a:ext>
            </a:extLst>
          </p:cNvPr>
          <p:cNvSpPr>
            <a:spLocks noGrp="1"/>
          </p:cNvSpPr>
          <p:nvPr>
            <p:ph type="body" sz="quarter" idx="13"/>
          </p:nvPr>
        </p:nvSpPr>
        <p:spPr>
          <a:xfrm>
            <a:off x="3150000" y="457199"/>
            <a:ext cx="5792400" cy="5626800"/>
          </a:xfrm>
        </p:spPr>
        <p:txBody>
          <a:bodyPr/>
          <a:lstStyle>
            <a:lvl1pPr marL="361950" indent="-361950">
              <a:buFont typeface="+mj-lt"/>
              <a:buAutoNum type="arabicPeriod"/>
              <a:defRPr/>
            </a:lvl1pPr>
            <a:lvl2pPr marL="685800" indent="-342900">
              <a:buFont typeface="+mj-lt"/>
              <a:buAutoNum type="arabicPeriod"/>
              <a:defRPr/>
            </a:lvl2pPr>
            <a:lvl3pPr marL="1028700" indent="-342900">
              <a:buFont typeface="+mj-lt"/>
              <a:buAutoNum type="arabicPeriod"/>
              <a:defRPr/>
            </a:lvl3pPr>
            <a:lvl4pPr marL="1371600" indent="-342900">
              <a:buFont typeface="+mj-lt"/>
              <a:buAutoNum type="arabicPeriod"/>
              <a:defRPr/>
            </a:lvl4pPr>
            <a:lvl5pPr marL="17145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 name="Picture 9">
            <a:extLst>
              <a:ext uri="{FF2B5EF4-FFF2-40B4-BE49-F238E27FC236}">
                <a16:creationId xmlns:a16="http://schemas.microsoft.com/office/drawing/2014/main" id="{AF2188CD-9EED-4AB1-AD8C-73C0F80DE07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623888" y="4589464"/>
            <a:ext cx="7886700" cy="1500187"/>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681D5AC9-D7BA-485E-B465-DE82470048ED}" type="datetime1">
              <a:rPr lang="en-AU" smtClean="0"/>
              <a:t>22/10/2018</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r>
              <a:rPr lang="en-AU" dirty="0"/>
              <a:t>Example footer text</a:t>
            </a:r>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pic>
        <p:nvPicPr>
          <p:cNvPr id="7" name="Picture 6">
            <a:extLst>
              <a:ext uri="{FF2B5EF4-FFF2-40B4-BE49-F238E27FC236}">
                <a16:creationId xmlns:a16="http://schemas.microsoft.com/office/drawing/2014/main" id="{85656308-505F-4C9D-B9BF-1868F7BF86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176646" y="1825625"/>
            <a:ext cx="43173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4629150" y="1825625"/>
            <a:ext cx="431828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AFC39633-2930-45EC-84E3-81882872B149}" type="datetime1">
              <a:rPr lang="en-AU" smtClean="0"/>
              <a:t>22/10/2018</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175500" y="136800"/>
            <a:ext cx="6752700" cy="118800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175501" y="1681163"/>
            <a:ext cx="432268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175501" y="2505075"/>
            <a:ext cx="432268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4629150" y="1681163"/>
            <a:ext cx="432270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4629150" y="2505075"/>
            <a:ext cx="43227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B83F76AA-FEFB-4B7F-A241-B7D5C39B5DB2}" type="datetime1">
              <a:rPr lang="en-AU" smtClean="0"/>
              <a:t>22/10/2018</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r>
              <a:rPr lang="en-AU" dirty="0"/>
              <a:t>Example footer text</a:t>
            </a:r>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361B27D2-0EC4-4053-8C82-3A04EF401119}" type="datetime1">
              <a:rPr lang="en-AU" smtClean="0"/>
              <a:t>22/10/2018</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r>
              <a:rPr lang="en-AU" dirty="0"/>
              <a:t>Example footer text</a:t>
            </a:r>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1B8F8879-5CF9-42C4-8DCE-22447CDD699B}" type="datetime1">
              <a:rPr lang="en-AU" smtClean="0"/>
              <a:t>22/10/2018</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r>
              <a:rPr lang="en-AU" dirty="0"/>
              <a:t>Example footer text</a:t>
            </a:r>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151360" y="457200"/>
            <a:ext cx="5793740" cy="562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199800" y="3117600"/>
            <a:ext cx="2486700" cy="1846800"/>
          </a:xfrm>
        </p:spPr>
        <p:txBody>
          <a:bodyPr>
            <a:normAutofit/>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6D5AD2C3-C4A0-4B3F-ADEC-D6135EED3EA2}" type="datetime1">
              <a:rPr lang="en-AU" smtClean="0"/>
              <a:t>22/10/2018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dirty="0"/>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41E11E4B-3A96-4BA8-A032-67B5456BA8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1"/>
            <a:ext cx="9144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13"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176646" y="136526"/>
            <a:ext cx="6751334" cy="1189039"/>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176645" y="1825625"/>
            <a:ext cx="8770787"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7122319" y="6356351"/>
            <a:ext cx="13020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B130C62-9B47-4189-AE29-F80B4AC02F59}" type="datetime1">
              <a:rPr lang="en-AU" smtClean="0"/>
              <a:t>22/10/2018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028950" y="6356351"/>
            <a:ext cx="4002382"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AU" dirty="0"/>
              <a:t>Example footer text</a:t>
            </a:r>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8515350" y="6356351"/>
            <a:ext cx="432081"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C81F68-4976-451A-B2E9-79BCBD2F70CC}" type="slidenum">
              <a:rPr lang="en-AU" smtClean="0"/>
              <a:t>‹#›</a:t>
            </a:fld>
            <a:endParaRPr lang="en-AU" dirty="0"/>
          </a:p>
        </p:txBody>
      </p:sp>
      <p:pic>
        <p:nvPicPr>
          <p:cNvPr id="8" name="Picture 7">
            <a:extLst>
              <a:ext uri="{FF2B5EF4-FFF2-40B4-BE49-F238E27FC236}">
                <a16:creationId xmlns:a16="http://schemas.microsoft.com/office/drawing/2014/main" id="{97C1AA2C-3FFA-48E8-B036-2C5DC3A52F9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6617" y="6250625"/>
            <a:ext cx="1302050" cy="428911"/>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p:txStyles>
    <p:title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lstStyle/>
          <a:p>
            <a:r>
              <a:rPr lang="en-AU" dirty="0"/>
              <a:t>Joint Dispatch/Systems Focus Group</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p:txBody>
          <a:bodyPr/>
          <a:lstStyle/>
          <a:p>
            <a:r>
              <a:rPr lang="en-AU" dirty="0"/>
              <a:t>22 October 2018</a:t>
            </a:r>
          </a:p>
        </p:txBody>
      </p:sp>
    </p:spTree>
    <p:extLst>
      <p:ext uri="{BB962C8B-B14F-4D97-AF65-F5344CB8AC3E}">
        <p14:creationId xmlns:p14="http://schemas.microsoft.com/office/powerpoint/2010/main" val="837215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F0260-4437-4535-BCE6-BF7C45EBA218}"/>
              </a:ext>
            </a:extLst>
          </p:cNvPr>
          <p:cNvSpPr>
            <a:spLocks noGrp="1"/>
          </p:cNvSpPr>
          <p:nvPr>
            <p:ph type="title"/>
          </p:nvPr>
        </p:nvSpPr>
        <p:spPr/>
        <p:txBody>
          <a:bodyPr/>
          <a:lstStyle/>
          <a:p>
            <a:r>
              <a:rPr lang="en-AU" dirty="0"/>
              <a:t>Possible Options</a:t>
            </a:r>
          </a:p>
        </p:txBody>
      </p:sp>
      <p:sp>
        <p:nvSpPr>
          <p:cNvPr id="3" name="Content Placeholder 2">
            <a:extLst>
              <a:ext uri="{FF2B5EF4-FFF2-40B4-BE49-F238E27FC236}">
                <a16:creationId xmlns:a16="http://schemas.microsoft.com/office/drawing/2014/main" id="{FF6CC933-98E9-42BB-A518-AB3E7C55414F}"/>
              </a:ext>
            </a:extLst>
          </p:cNvPr>
          <p:cNvSpPr>
            <a:spLocks noGrp="1"/>
          </p:cNvSpPr>
          <p:nvPr>
            <p:ph idx="1"/>
          </p:nvPr>
        </p:nvSpPr>
        <p:spPr/>
        <p:txBody>
          <a:bodyPr/>
          <a:lstStyle/>
          <a:p>
            <a:r>
              <a:rPr lang="en-AU" dirty="0">
                <a:solidFill>
                  <a:schemeClr val="accent1">
                    <a:lumMod val="75000"/>
                  </a:schemeClr>
                </a:solidFill>
              </a:rPr>
              <a:t>AEMO’s position:</a:t>
            </a:r>
          </a:p>
          <a:p>
            <a:pPr lvl="1"/>
            <a:r>
              <a:rPr lang="en-AU" dirty="0"/>
              <a:t>The current 1 hour 5-mn Pre-dispatch schedule could be extended but needs to continue to be published every 5 minutes.</a:t>
            </a:r>
          </a:p>
          <a:p>
            <a:pPr lvl="1"/>
            <a:r>
              <a:rPr lang="en-AU" dirty="0"/>
              <a:t>AEMO can investigate the possibility of additional 5-min Pre-dispatch schedules based on participants feedback and preference.</a:t>
            </a:r>
          </a:p>
        </p:txBody>
      </p:sp>
      <p:sp>
        <p:nvSpPr>
          <p:cNvPr id="4" name="Date Placeholder 3">
            <a:extLst>
              <a:ext uri="{FF2B5EF4-FFF2-40B4-BE49-F238E27FC236}">
                <a16:creationId xmlns:a16="http://schemas.microsoft.com/office/drawing/2014/main" id="{96546192-F773-4C9A-81E4-7311AEB9EE8B}"/>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5" name="Footer Placeholder 4">
            <a:extLst>
              <a:ext uri="{FF2B5EF4-FFF2-40B4-BE49-F238E27FC236}">
                <a16:creationId xmlns:a16="http://schemas.microsoft.com/office/drawing/2014/main" id="{2693F056-5F19-4885-B2C7-F5FBBF00A635}"/>
              </a:ext>
            </a:extLst>
          </p:cNvPr>
          <p:cNvSpPr>
            <a:spLocks noGrp="1"/>
          </p:cNvSpPr>
          <p:nvPr>
            <p:ph type="ftr" sz="quarter" idx="11"/>
          </p:nvPr>
        </p:nvSpPr>
        <p:spPr/>
        <p:txBody>
          <a:bodyPr/>
          <a:lstStyle/>
          <a:p>
            <a:r>
              <a:rPr lang="en-AU"/>
              <a:t>Example footer text</a:t>
            </a:r>
            <a:endParaRPr lang="en-AU" dirty="0"/>
          </a:p>
        </p:txBody>
      </p:sp>
      <p:sp>
        <p:nvSpPr>
          <p:cNvPr id="6" name="Slide Number Placeholder 5">
            <a:extLst>
              <a:ext uri="{FF2B5EF4-FFF2-40B4-BE49-F238E27FC236}">
                <a16:creationId xmlns:a16="http://schemas.microsoft.com/office/drawing/2014/main" id="{4035CA4F-109F-4F3C-88E5-1F437CDB4256}"/>
              </a:ext>
            </a:extLst>
          </p:cNvPr>
          <p:cNvSpPr>
            <a:spLocks noGrp="1"/>
          </p:cNvSpPr>
          <p:nvPr>
            <p:ph type="sldNum" sz="quarter" idx="12"/>
          </p:nvPr>
        </p:nvSpPr>
        <p:spPr/>
        <p:txBody>
          <a:bodyPr/>
          <a:lstStyle/>
          <a:p>
            <a:fld id="{4EC81F68-4976-451A-B2E9-79BCBD2F70CC}" type="slidenum">
              <a:rPr lang="en-AU" smtClean="0"/>
              <a:t>10</a:t>
            </a:fld>
            <a:endParaRPr lang="en-AU" dirty="0"/>
          </a:p>
        </p:txBody>
      </p:sp>
    </p:spTree>
    <p:extLst>
      <p:ext uri="{BB962C8B-B14F-4D97-AF65-F5344CB8AC3E}">
        <p14:creationId xmlns:p14="http://schemas.microsoft.com/office/powerpoint/2010/main" val="328923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6BA42-6E6A-4A6F-A6F3-2BA1216400C9}"/>
              </a:ext>
            </a:extLst>
          </p:cNvPr>
          <p:cNvSpPr>
            <a:spLocks noGrp="1"/>
          </p:cNvSpPr>
          <p:nvPr>
            <p:ph type="title"/>
          </p:nvPr>
        </p:nvSpPr>
        <p:spPr/>
        <p:txBody>
          <a:bodyPr/>
          <a:lstStyle/>
          <a:p>
            <a:r>
              <a:rPr lang="en-AU" dirty="0"/>
              <a:t>Use of 5-minute data in 30-minute processes</a:t>
            </a:r>
            <a:br>
              <a:rPr lang="en-AU" dirty="0"/>
            </a:br>
            <a:endParaRPr lang="en-AU" dirty="0"/>
          </a:p>
        </p:txBody>
      </p:sp>
      <p:sp>
        <p:nvSpPr>
          <p:cNvPr id="3" name="Text Placeholder 2">
            <a:extLst>
              <a:ext uri="{FF2B5EF4-FFF2-40B4-BE49-F238E27FC236}">
                <a16:creationId xmlns:a16="http://schemas.microsoft.com/office/drawing/2014/main" id="{E4B16FD5-67B1-47F9-9579-E9D400BFAF8C}"/>
              </a:ext>
            </a:extLst>
          </p:cNvPr>
          <p:cNvSpPr>
            <a:spLocks noGrp="1"/>
          </p:cNvSpPr>
          <p:nvPr>
            <p:ph type="body" idx="1"/>
          </p:nvPr>
        </p:nvSpPr>
        <p:spPr/>
        <p:txBody>
          <a:bodyPr/>
          <a:lstStyle/>
          <a:p>
            <a:r>
              <a:rPr lang="en-AU" dirty="0"/>
              <a:t>Michael Sanders</a:t>
            </a:r>
          </a:p>
        </p:txBody>
      </p:sp>
      <p:sp>
        <p:nvSpPr>
          <p:cNvPr id="6" name="Slide Number Placeholder 5">
            <a:extLst>
              <a:ext uri="{FF2B5EF4-FFF2-40B4-BE49-F238E27FC236}">
                <a16:creationId xmlns:a16="http://schemas.microsoft.com/office/drawing/2014/main" id="{BDA87CBF-C3FB-4C4B-94EF-8673DFD71EA7}"/>
              </a:ext>
            </a:extLst>
          </p:cNvPr>
          <p:cNvSpPr>
            <a:spLocks noGrp="1"/>
          </p:cNvSpPr>
          <p:nvPr>
            <p:ph type="sldNum" sz="quarter" idx="12"/>
          </p:nvPr>
        </p:nvSpPr>
        <p:spPr/>
        <p:txBody>
          <a:bodyPr/>
          <a:lstStyle/>
          <a:p>
            <a:fld id="{4EC81F68-4976-451A-B2E9-79BCBD2F70CC}" type="slidenum">
              <a:rPr lang="en-AU" smtClean="0"/>
              <a:pPr/>
              <a:t>11</a:t>
            </a:fld>
            <a:endParaRPr lang="en-AU" dirty="0"/>
          </a:p>
        </p:txBody>
      </p:sp>
    </p:spTree>
    <p:extLst>
      <p:ext uri="{BB962C8B-B14F-4D97-AF65-F5344CB8AC3E}">
        <p14:creationId xmlns:p14="http://schemas.microsoft.com/office/powerpoint/2010/main" val="214481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p:txBody>
          <a:bodyPr/>
          <a:lstStyle/>
          <a:p>
            <a:r>
              <a:rPr lang="en-AU" dirty="0"/>
              <a:t>Use of 5-minute data in ST PASA</a:t>
            </a:r>
          </a:p>
        </p:txBody>
      </p:sp>
      <p:sp>
        <p:nvSpPr>
          <p:cNvPr id="3" name="Content Placeholder 2">
            <a:extLst>
              <a:ext uri="{FF2B5EF4-FFF2-40B4-BE49-F238E27FC236}">
                <a16:creationId xmlns:a16="http://schemas.microsoft.com/office/drawing/2014/main" id="{A02731DC-B06E-43E6-93D0-B6D4C98FFE08}"/>
              </a:ext>
            </a:extLst>
          </p:cNvPr>
          <p:cNvSpPr>
            <a:spLocks noGrp="1"/>
          </p:cNvSpPr>
          <p:nvPr>
            <p:ph idx="1"/>
          </p:nvPr>
        </p:nvSpPr>
        <p:spPr/>
        <p:txBody>
          <a:bodyPr/>
          <a:lstStyle/>
          <a:p>
            <a:pPr marL="0" indent="0">
              <a:buNone/>
            </a:pPr>
            <a:r>
              <a:rPr lang="en-AU" sz="2400" u="sng" dirty="0"/>
              <a:t>Current default position: </a:t>
            </a:r>
          </a:p>
          <a:p>
            <a:pPr marL="0" indent="0">
              <a:buNone/>
            </a:pPr>
            <a:endParaRPr lang="en-AU" dirty="0"/>
          </a:p>
          <a:p>
            <a:pPr marL="342900" lvl="1" indent="0">
              <a:buNone/>
            </a:pPr>
            <a:r>
              <a:rPr lang="en-AU" sz="2400" dirty="0"/>
              <a:t>Use the 5-minute bid that has the </a:t>
            </a:r>
            <a:r>
              <a:rPr lang="en-AU" sz="2400"/>
              <a:t>lowest availability within </a:t>
            </a:r>
            <a:r>
              <a:rPr lang="en-AU" sz="2400" dirty="0"/>
              <a:t>each 30-minute period </a:t>
            </a:r>
          </a:p>
          <a:p>
            <a:pPr marL="0" indent="0">
              <a:buNone/>
            </a:pPr>
            <a:endParaRPr lang="en-AU" dirty="0"/>
          </a:p>
          <a:p>
            <a:r>
              <a:rPr lang="en-AU" dirty="0"/>
              <a:t>This is consistent with the purpose of PASA i.e. to identify any projected shortfalls in supply.</a:t>
            </a:r>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12</a:t>
            </a:fld>
            <a:endParaRPr lang="en-AU" dirty="0"/>
          </a:p>
        </p:txBody>
      </p:sp>
    </p:spTree>
    <p:extLst>
      <p:ext uri="{BB962C8B-B14F-4D97-AF65-F5344CB8AC3E}">
        <p14:creationId xmlns:p14="http://schemas.microsoft.com/office/powerpoint/2010/main" val="3873441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a:xfrm>
            <a:off x="176646" y="136526"/>
            <a:ext cx="8967354" cy="1189039"/>
          </a:xfrm>
        </p:spPr>
        <p:txBody>
          <a:bodyPr/>
          <a:lstStyle/>
          <a:p>
            <a:r>
              <a:rPr lang="en-AU" dirty="0"/>
              <a:t>Use of 5-minute data in</a:t>
            </a:r>
            <a:br>
              <a:rPr lang="en-AU" dirty="0"/>
            </a:br>
            <a:r>
              <a:rPr lang="en-AU" dirty="0"/>
              <a:t>30-minute pre-dispatch</a:t>
            </a:r>
          </a:p>
        </p:txBody>
      </p:sp>
      <p:sp>
        <p:nvSpPr>
          <p:cNvPr id="3" name="Content Placeholder 2">
            <a:extLst>
              <a:ext uri="{FF2B5EF4-FFF2-40B4-BE49-F238E27FC236}">
                <a16:creationId xmlns:a16="http://schemas.microsoft.com/office/drawing/2014/main" id="{A02731DC-B06E-43E6-93D0-B6D4C98FFE08}"/>
              </a:ext>
            </a:extLst>
          </p:cNvPr>
          <p:cNvSpPr>
            <a:spLocks noGrp="1"/>
          </p:cNvSpPr>
          <p:nvPr>
            <p:ph idx="1"/>
          </p:nvPr>
        </p:nvSpPr>
        <p:spPr/>
        <p:txBody>
          <a:bodyPr/>
          <a:lstStyle/>
          <a:p>
            <a:pPr marL="0" indent="0">
              <a:buNone/>
            </a:pPr>
            <a:r>
              <a:rPr lang="en-AU" sz="2400" u="sng" dirty="0"/>
              <a:t>Current default position: </a:t>
            </a:r>
          </a:p>
          <a:p>
            <a:pPr marL="0" indent="0">
              <a:buNone/>
            </a:pPr>
            <a:endParaRPr lang="en-AU" dirty="0"/>
          </a:p>
          <a:p>
            <a:pPr marL="342900" lvl="1" indent="0">
              <a:buNone/>
            </a:pPr>
            <a:r>
              <a:rPr lang="en-AU" sz="2400" dirty="0"/>
              <a:t>Use the last (6</a:t>
            </a:r>
            <a:r>
              <a:rPr lang="en-AU" sz="2400" baseline="30000" dirty="0"/>
              <a:t>th</a:t>
            </a:r>
            <a:r>
              <a:rPr lang="en-AU" sz="2400" dirty="0"/>
              <a:t>) 5-minute bid within each 30-minute period</a:t>
            </a:r>
          </a:p>
          <a:p>
            <a:pPr marL="0" indent="0">
              <a:buNone/>
            </a:pPr>
            <a:endParaRPr lang="en-AU" dirty="0"/>
          </a:p>
          <a:p>
            <a:r>
              <a:rPr lang="en-AU" dirty="0"/>
              <a:t>Dispatch Focus Group raised concerns that this might lead to misleading 6</a:t>
            </a:r>
            <a:r>
              <a:rPr lang="en-AU" baseline="30000" dirty="0"/>
              <a:t>th</a:t>
            </a:r>
            <a:r>
              <a:rPr lang="en-AU" dirty="0"/>
              <a:t>-interval bidding</a:t>
            </a:r>
          </a:p>
          <a:p>
            <a:r>
              <a:rPr lang="en-AU" dirty="0"/>
              <a:t>AEMO’s view is that:</a:t>
            </a:r>
          </a:p>
          <a:p>
            <a:pPr lvl="1"/>
            <a:r>
              <a:rPr lang="en-AU" dirty="0"/>
              <a:t>We need to choose a fixed 5-minute interval within the 30-minute period (no randomising, no averaging)</a:t>
            </a:r>
          </a:p>
          <a:p>
            <a:pPr lvl="1"/>
            <a:r>
              <a:rPr lang="en-AU" dirty="0"/>
              <a:t>NER 3.8.22A mitigates the risk (offers, bids and rebids must not be false or misleading)</a:t>
            </a:r>
          </a:p>
          <a:p>
            <a:pPr lvl="1"/>
            <a:r>
              <a:rPr lang="en-AU" dirty="0"/>
              <a:t>The focus will shift more to 5-minute pre-dispatch with 5-minute settlement</a:t>
            </a:r>
          </a:p>
          <a:p>
            <a:pPr lvl="1"/>
            <a:endParaRPr lang="en-AU" dirty="0"/>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13</a:t>
            </a:fld>
            <a:endParaRPr lang="en-AU" dirty="0"/>
          </a:p>
        </p:txBody>
      </p:sp>
    </p:spTree>
    <p:extLst>
      <p:ext uri="{BB962C8B-B14F-4D97-AF65-F5344CB8AC3E}">
        <p14:creationId xmlns:p14="http://schemas.microsoft.com/office/powerpoint/2010/main" val="3148359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A339-DD5C-48A2-A2DA-C3BF0B6B60A8}"/>
              </a:ext>
            </a:extLst>
          </p:cNvPr>
          <p:cNvSpPr>
            <a:spLocks noGrp="1"/>
          </p:cNvSpPr>
          <p:nvPr>
            <p:ph type="title"/>
          </p:nvPr>
        </p:nvSpPr>
        <p:spPr>
          <a:xfrm>
            <a:off x="623887" y="1709739"/>
            <a:ext cx="8323544" cy="2852737"/>
          </a:xfrm>
        </p:spPr>
        <p:txBody>
          <a:bodyPr/>
          <a:lstStyle/>
          <a:p>
            <a:r>
              <a:rPr lang="en-AU" dirty="0"/>
              <a:t>Transition to 5-minute bidding</a:t>
            </a:r>
            <a:br>
              <a:rPr lang="en-AU" dirty="0"/>
            </a:br>
            <a:r>
              <a:rPr lang="en-AU" dirty="0"/>
              <a:t>- AEMO’s plan for transition</a:t>
            </a:r>
          </a:p>
        </p:txBody>
      </p:sp>
      <p:sp>
        <p:nvSpPr>
          <p:cNvPr id="3" name="Text Placeholder 2">
            <a:extLst>
              <a:ext uri="{FF2B5EF4-FFF2-40B4-BE49-F238E27FC236}">
                <a16:creationId xmlns:a16="http://schemas.microsoft.com/office/drawing/2014/main" id="{C33588BA-7E00-4FA1-8EFF-C137DEC3DDB6}"/>
              </a:ext>
            </a:extLst>
          </p:cNvPr>
          <p:cNvSpPr>
            <a:spLocks noGrp="1"/>
          </p:cNvSpPr>
          <p:nvPr>
            <p:ph type="body" idx="1"/>
          </p:nvPr>
        </p:nvSpPr>
        <p:spPr/>
        <p:txBody>
          <a:bodyPr/>
          <a:lstStyle/>
          <a:p>
            <a:r>
              <a:rPr lang="en-AU" dirty="0"/>
              <a:t>Michael Sanders &amp; Hamish McNeish </a:t>
            </a:r>
          </a:p>
        </p:txBody>
      </p:sp>
      <p:sp>
        <p:nvSpPr>
          <p:cNvPr id="4" name="Date Placeholder 3">
            <a:extLst>
              <a:ext uri="{FF2B5EF4-FFF2-40B4-BE49-F238E27FC236}">
                <a16:creationId xmlns:a16="http://schemas.microsoft.com/office/drawing/2014/main" id="{7CE7A674-D181-40A7-B074-ED55AB9B3E66}"/>
              </a:ext>
            </a:extLst>
          </p:cNvPr>
          <p:cNvSpPr>
            <a:spLocks noGrp="1"/>
          </p:cNvSpPr>
          <p:nvPr>
            <p:ph type="dt" sz="half" idx="10"/>
          </p:nvPr>
        </p:nvSpPr>
        <p:spPr/>
        <p:txBody>
          <a:bodyPr/>
          <a:lstStyle/>
          <a:p>
            <a:fld id="{681D5AC9-D7BA-485E-B465-DE82470048ED}" type="datetime1">
              <a:rPr lang="en-AU" smtClean="0"/>
              <a:t>22/10/2018</a:t>
            </a:fld>
            <a:endParaRPr lang="en-AU" dirty="0"/>
          </a:p>
        </p:txBody>
      </p:sp>
      <p:sp>
        <p:nvSpPr>
          <p:cNvPr id="6" name="Slide Number Placeholder 5">
            <a:extLst>
              <a:ext uri="{FF2B5EF4-FFF2-40B4-BE49-F238E27FC236}">
                <a16:creationId xmlns:a16="http://schemas.microsoft.com/office/drawing/2014/main" id="{159B1B92-0052-4D3B-A111-6C78FA00D953}"/>
              </a:ext>
            </a:extLst>
          </p:cNvPr>
          <p:cNvSpPr>
            <a:spLocks noGrp="1"/>
          </p:cNvSpPr>
          <p:nvPr>
            <p:ph type="sldNum" sz="quarter" idx="12"/>
          </p:nvPr>
        </p:nvSpPr>
        <p:spPr/>
        <p:txBody>
          <a:bodyPr/>
          <a:lstStyle/>
          <a:p>
            <a:fld id="{4EC81F68-4976-451A-B2E9-79BCBD2F70CC}" type="slidenum">
              <a:rPr lang="en-AU" smtClean="0"/>
              <a:pPr/>
              <a:t>14</a:t>
            </a:fld>
            <a:endParaRPr lang="en-AU" dirty="0"/>
          </a:p>
        </p:txBody>
      </p:sp>
      <p:sp>
        <p:nvSpPr>
          <p:cNvPr id="7" name="Footer Placeholder 4">
            <a:extLst>
              <a:ext uri="{FF2B5EF4-FFF2-40B4-BE49-F238E27FC236}">
                <a16:creationId xmlns:a16="http://schemas.microsoft.com/office/drawing/2014/main" id="{06000F96-2BEF-4E2D-8DFD-6AAAF97C1EC8}"/>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2589890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6" y="136526"/>
            <a:ext cx="6751334" cy="1189039"/>
          </a:xfrm>
        </p:spPr>
        <p:txBody>
          <a:bodyPr/>
          <a:lstStyle/>
          <a:p>
            <a:r>
              <a:rPr lang="en-AU" dirty="0"/>
              <a:t>Allow 5-mn bids before commencement date</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92500"/>
          </a:bodyPr>
          <a:lstStyle/>
          <a:p>
            <a:pPr marL="0" indent="0">
              <a:buNone/>
            </a:pPr>
            <a:r>
              <a:rPr lang="en-AU" dirty="0"/>
              <a:t>Although the Rules state that the changes will take effect on 1 July 2021, AEMO has identified that it would be prudent to introduce some of the changes before commencement. Some participants identified, in the Dispatch Focus Group, that this could impact the market and give unfair advantage to early adopters.</a:t>
            </a:r>
          </a:p>
          <a:p>
            <a:pPr marL="0" indent="0">
              <a:buNone/>
            </a:pPr>
            <a:r>
              <a:rPr lang="en-AU" dirty="0"/>
              <a:t>Options include:</a:t>
            </a:r>
          </a:p>
          <a:p>
            <a:pPr marL="457200" indent="-457200">
              <a:buFont typeface="+mj-lt"/>
              <a:buAutoNum type="arabicPeriod"/>
            </a:pPr>
            <a:r>
              <a:rPr lang="en-AU" dirty="0"/>
              <a:t>Reject 5-mn bids until commencement.</a:t>
            </a:r>
          </a:p>
          <a:p>
            <a:pPr marL="457200" indent="-457200">
              <a:buFont typeface="+mj-lt"/>
              <a:buAutoNum type="arabicPeriod"/>
            </a:pPr>
            <a:r>
              <a:rPr lang="en-AU" dirty="0"/>
              <a:t>Accept 5-mn bids 3 months before commencement, allowing enough time for AEMO and participants to evaluate the impact of system changes, keeping old processes for security. Use these bids directly in the dispatch process.</a:t>
            </a:r>
          </a:p>
          <a:p>
            <a:pPr marL="457200" indent="-457200">
              <a:buFont typeface="+mj-lt"/>
              <a:buAutoNum type="arabicPeriod"/>
            </a:pPr>
            <a:r>
              <a:rPr lang="en-AU" dirty="0"/>
              <a:t>Accept 5-mn bids much earlier, say 6 to 12 months, or much later, say, 2-4 weeks before commencement.</a:t>
            </a:r>
          </a:p>
          <a:p>
            <a:pPr marL="457200" indent="-457200">
              <a:buFont typeface="+mj-lt"/>
              <a:buAutoNum type="arabicPeriod"/>
            </a:pPr>
            <a:r>
              <a:rPr lang="en-AU" dirty="0"/>
              <a:t>Accept 5-mn bids but convert them to 30-mn bids until commencement.</a:t>
            </a:r>
          </a:p>
          <a:p>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15</a:t>
            </a:fld>
            <a:endParaRPr lang="en-AU" dirty="0"/>
          </a:p>
        </p:txBody>
      </p:sp>
      <p:sp>
        <p:nvSpPr>
          <p:cNvPr id="7" name="Footer Placeholder 4">
            <a:extLst>
              <a:ext uri="{FF2B5EF4-FFF2-40B4-BE49-F238E27FC236}">
                <a16:creationId xmlns:a16="http://schemas.microsoft.com/office/drawing/2014/main" id="{325D182C-B653-4994-A27D-1FF9A962084D}"/>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2130494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lstStyle/>
          <a:p>
            <a:r>
              <a:rPr lang="en-AU" dirty="0"/>
              <a:t>Allow 5-mn bids before commencement date</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92500" lnSpcReduction="10000"/>
          </a:bodyPr>
          <a:lstStyle/>
          <a:p>
            <a:pPr marL="0" indent="0">
              <a:buNone/>
            </a:pPr>
            <a:r>
              <a:rPr lang="en-AU" dirty="0">
                <a:solidFill>
                  <a:schemeClr val="accent1">
                    <a:lumMod val="75000"/>
                  </a:schemeClr>
                </a:solidFill>
              </a:rPr>
              <a:t>AEMO’s position:</a:t>
            </a:r>
          </a:p>
          <a:p>
            <a:pPr marL="457200" indent="-457200">
              <a:buFont typeface="+mj-lt"/>
              <a:buAutoNum type="arabicPeriod"/>
            </a:pPr>
            <a:r>
              <a:rPr lang="en-AU" dirty="0"/>
              <a:t>Accept 5-mn bids from 1 April 2021, 3 months before commencement.</a:t>
            </a:r>
          </a:p>
          <a:p>
            <a:pPr marL="457200" indent="-457200">
              <a:buFont typeface="+mj-lt"/>
              <a:buAutoNum type="arabicPeriod"/>
            </a:pPr>
            <a:r>
              <a:rPr lang="en-AU" dirty="0"/>
              <a:t>Use these directly in the NEMDE i.e. don’t transform these into 30-mn bids.</a:t>
            </a:r>
          </a:p>
          <a:p>
            <a:pPr marL="457200" indent="-457200">
              <a:buFont typeface="+mj-lt"/>
              <a:buAutoNum type="arabicPeriod"/>
            </a:pPr>
            <a:r>
              <a:rPr lang="en-AU" dirty="0"/>
              <a:t>For 5-mn bids prices will remain to be set for a trading day, with capacity/availability quantities provided for each trading interval (288 intervals).</a:t>
            </a:r>
          </a:p>
          <a:p>
            <a:pPr marL="457200" indent="-457200">
              <a:buFont typeface="+mj-lt"/>
              <a:buAutoNum type="arabicPeriod"/>
            </a:pPr>
            <a:r>
              <a:rPr lang="en-AU" dirty="0"/>
              <a:t>From 1 April 2021:</a:t>
            </a:r>
          </a:p>
          <a:p>
            <a:pPr marL="800100" lvl="1" indent="-457200">
              <a:buFont typeface="+mj-lt"/>
              <a:buAutoNum type="alphaLcParenR"/>
            </a:pPr>
            <a:r>
              <a:rPr lang="en-AU" dirty="0"/>
              <a:t>existing 30-mn bids for trading days from 1/4/2021 have been converted to 5-mn bids by AEMO (during the release)</a:t>
            </a:r>
          </a:p>
          <a:p>
            <a:pPr marL="800100" lvl="1" indent="-457200">
              <a:buFont typeface="+mj-lt"/>
              <a:buAutoNum type="alphaLcParenR"/>
            </a:pPr>
            <a:r>
              <a:rPr lang="en-AU" dirty="0"/>
              <a:t>any received 30-mn bids are converted to 5-mn bids by AEMO’s systems</a:t>
            </a:r>
          </a:p>
          <a:p>
            <a:pPr marL="800100" lvl="1" indent="-457200">
              <a:buFont typeface="+mj-lt"/>
              <a:buAutoNum type="alphaLcParenR"/>
            </a:pPr>
            <a:r>
              <a:rPr lang="en-AU" dirty="0"/>
              <a:t>dispatch, pre-dispatch, PASA, etc. will run off 5-mn data.</a:t>
            </a:r>
          </a:p>
          <a:p>
            <a:pPr marL="457200" indent="-457200">
              <a:buFont typeface="+mj-lt"/>
              <a:buAutoNum type="arabicPeriod"/>
            </a:pPr>
            <a:r>
              <a:rPr lang="en-AU" dirty="0"/>
              <a:t>5-mn bids will be provided in JSON format; 30-mn bids remain in TXT format.</a:t>
            </a:r>
          </a:p>
          <a:p>
            <a:pPr marL="457200" indent="-457200">
              <a:buFont typeface="+mj-lt"/>
              <a:buAutoNum type="arabicPeriod"/>
            </a:pPr>
            <a:r>
              <a:rPr lang="en-AU" dirty="0"/>
              <a:t>The web portal supports both 30-mn and 5-mn bids during transition.</a:t>
            </a:r>
          </a:p>
          <a:p>
            <a:pPr marL="457200" indent="-457200">
              <a:buFont typeface="+mj-lt"/>
              <a:buAutoNum type="arabicPeriod"/>
            </a:pPr>
            <a:r>
              <a:rPr lang="en-AU" dirty="0"/>
              <a:t>From commencement, 30-mn bids will be rejected as invalid.</a:t>
            </a:r>
          </a:p>
          <a:p>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16</a:t>
            </a:fld>
            <a:endParaRPr lang="en-AU" dirty="0"/>
          </a:p>
        </p:txBody>
      </p:sp>
      <p:sp>
        <p:nvSpPr>
          <p:cNvPr id="7" name="Footer Placeholder 4">
            <a:extLst>
              <a:ext uri="{FF2B5EF4-FFF2-40B4-BE49-F238E27FC236}">
                <a16:creationId xmlns:a16="http://schemas.microsoft.com/office/drawing/2014/main" id="{28FB04D6-C064-4887-8BAC-3986FDC89DCA}"/>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352610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F7B58-EE6C-4ECD-824F-4668DB1B10E6}"/>
              </a:ext>
            </a:extLst>
          </p:cNvPr>
          <p:cNvSpPr>
            <a:spLocks noGrp="1"/>
          </p:cNvSpPr>
          <p:nvPr>
            <p:ph type="title"/>
          </p:nvPr>
        </p:nvSpPr>
        <p:spPr>
          <a:xfrm>
            <a:off x="176645" y="136526"/>
            <a:ext cx="7888198" cy="1189039"/>
          </a:xfrm>
        </p:spPr>
        <p:txBody>
          <a:bodyPr/>
          <a:lstStyle/>
          <a:p>
            <a:r>
              <a:rPr lang="en-AU" dirty="0"/>
              <a:t>Acceptance of 30-mn and 5-mn bids</a:t>
            </a:r>
          </a:p>
        </p:txBody>
      </p:sp>
      <p:sp>
        <p:nvSpPr>
          <p:cNvPr id="14" name="Content Placeholder 13">
            <a:extLst>
              <a:ext uri="{FF2B5EF4-FFF2-40B4-BE49-F238E27FC236}">
                <a16:creationId xmlns:a16="http://schemas.microsoft.com/office/drawing/2014/main" id="{E1DAED18-182D-4527-9B11-0E3252F1222C}"/>
              </a:ext>
            </a:extLst>
          </p:cNvPr>
          <p:cNvSpPr>
            <a:spLocks noGrp="1"/>
          </p:cNvSpPr>
          <p:nvPr>
            <p:ph idx="1"/>
          </p:nvPr>
        </p:nvSpPr>
        <p:spPr/>
        <p:txBody>
          <a:bodyPr/>
          <a:lstStyle/>
          <a:p>
            <a:r>
              <a:rPr lang="en-AU" dirty="0"/>
              <a:t>The following table shows the acceptance/rejection of 30-mn and 5-mn bids.</a:t>
            </a:r>
          </a:p>
          <a:p>
            <a:r>
              <a:rPr lang="en-AU" dirty="0"/>
              <a:t>The Trial Period starts from the release date of 1 April 2021</a:t>
            </a:r>
          </a:p>
          <a:p>
            <a:r>
              <a:rPr lang="en-AU" dirty="0"/>
              <a:t>Commencement is 1 July 2021</a:t>
            </a:r>
          </a:p>
        </p:txBody>
      </p:sp>
      <p:sp>
        <p:nvSpPr>
          <p:cNvPr id="4" name="Date Placeholder 3">
            <a:extLst>
              <a:ext uri="{FF2B5EF4-FFF2-40B4-BE49-F238E27FC236}">
                <a16:creationId xmlns:a16="http://schemas.microsoft.com/office/drawing/2014/main" id="{7D4503D2-64C7-4481-8C0F-6D2DBFB12473}"/>
              </a:ext>
            </a:extLst>
          </p:cNvPr>
          <p:cNvSpPr>
            <a:spLocks noGrp="1"/>
          </p:cNvSpPr>
          <p:nvPr>
            <p:ph type="dt" sz="half" idx="10"/>
          </p:nvPr>
        </p:nvSpPr>
        <p:spPr/>
        <p:txBody>
          <a:bodyPr/>
          <a:lstStyle/>
          <a:p>
            <a:fld id="{FDEF3A66-B67E-4569-919D-CB6E78FCED42}" type="datetime1">
              <a:rPr lang="en-AU" smtClean="0"/>
              <a:pPr/>
              <a:t>22/10/2018</a:t>
            </a:fld>
            <a:endParaRPr lang="en-AU" dirty="0"/>
          </a:p>
        </p:txBody>
      </p:sp>
      <p:sp>
        <p:nvSpPr>
          <p:cNvPr id="5" name="Footer Placeholder 4">
            <a:extLst>
              <a:ext uri="{FF2B5EF4-FFF2-40B4-BE49-F238E27FC236}">
                <a16:creationId xmlns:a16="http://schemas.microsoft.com/office/drawing/2014/main" id="{82E8B91A-25DD-4B42-A43A-F800A40A41D9}"/>
              </a:ext>
            </a:extLst>
          </p:cNvPr>
          <p:cNvSpPr>
            <a:spLocks noGrp="1"/>
          </p:cNvSpPr>
          <p:nvPr>
            <p:ph type="ftr" sz="quarter" idx="11"/>
          </p:nvPr>
        </p:nvSpPr>
        <p:spPr/>
        <p:txBody>
          <a:bodyPr/>
          <a:lstStyle/>
          <a:p>
            <a:r>
              <a:rPr lang="en-AU"/>
              <a:t>Example footer text</a:t>
            </a:r>
            <a:endParaRPr lang="en-AU" dirty="0"/>
          </a:p>
        </p:txBody>
      </p:sp>
      <p:sp>
        <p:nvSpPr>
          <p:cNvPr id="6" name="Slide Number Placeholder 5">
            <a:extLst>
              <a:ext uri="{FF2B5EF4-FFF2-40B4-BE49-F238E27FC236}">
                <a16:creationId xmlns:a16="http://schemas.microsoft.com/office/drawing/2014/main" id="{A7A6FB9B-03F0-49FB-B4B8-940D8F1183EB}"/>
              </a:ext>
            </a:extLst>
          </p:cNvPr>
          <p:cNvSpPr>
            <a:spLocks noGrp="1"/>
          </p:cNvSpPr>
          <p:nvPr>
            <p:ph type="sldNum" sz="quarter" idx="12"/>
          </p:nvPr>
        </p:nvSpPr>
        <p:spPr/>
        <p:txBody>
          <a:bodyPr/>
          <a:lstStyle/>
          <a:p>
            <a:fld id="{4EC81F68-4976-451A-B2E9-79BCBD2F70CC}" type="slidenum">
              <a:rPr lang="en-AU" smtClean="0"/>
              <a:pPr/>
              <a:t>17</a:t>
            </a:fld>
            <a:endParaRPr lang="en-AU" dirty="0"/>
          </a:p>
        </p:txBody>
      </p:sp>
      <p:pic>
        <p:nvPicPr>
          <p:cNvPr id="9" name="Picture 8">
            <a:extLst>
              <a:ext uri="{FF2B5EF4-FFF2-40B4-BE49-F238E27FC236}">
                <a16:creationId xmlns:a16="http://schemas.microsoft.com/office/drawing/2014/main" id="{6FC0EE6F-6252-4AAB-A978-7C42F0FAA6DA}"/>
              </a:ext>
            </a:extLst>
          </p:cNvPr>
          <p:cNvPicPr>
            <a:picLocks noChangeAspect="1"/>
          </p:cNvPicPr>
          <p:nvPr/>
        </p:nvPicPr>
        <p:blipFill>
          <a:blip r:embed="rId2"/>
          <a:stretch>
            <a:fillRect/>
          </a:stretch>
        </p:blipFill>
        <p:spPr>
          <a:xfrm>
            <a:off x="336629" y="3429000"/>
            <a:ext cx="8470741" cy="2830467"/>
          </a:xfrm>
          <a:prstGeom prst="rect">
            <a:avLst/>
          </a:prstGeom>
        </p:spPr>
      </p:pic>
    </p:spTree>
    <p:extLst>
      <p:ext uri="{BB962C8B-B14F-4D97-AF65-F5344CB8AC3E}">
        <p14:creationId xmlns:p14="http://schemas.microsoft.com/office/powerpoint/2010/main" val="1695502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a:bodyPr>
          <a:lstStyle/>
          <a:p>
            <a:r>
              <a:rPr lang="en-AU" dirty="0"/>
              <a:t>Allow 5-mn bids before commencement date </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pPr marL="457200" indent="-457200">
              <a:buFont typeface="+mj-lt"/>
              <a:buAutoNum type="arabicPeriod"/>
            </a:pPr>
            <a:r>
              <a:rPr lang="en-AU" dirty="0"/>
              <a:t>Note that DS and P5Min currently use 5-mn dispatch intervals, so no change needed; PD &amp; ST PASA are in 30-mn intervals</a:t>
            </a:r>
          </a:p>
          <a:p>
            <a:pPr marL="457200" indent="-457200">
              <a:buFont typeface="+mj-lt"/>
              <a:buAutoNum type="arabicPeriod"/>
            </a:pPr>
            <a:r>
              <a:rPr lang="en-AU" dirty="0"/>
              <a:t>Assuming an early release is accepted, should a trading date be set a few days after the release, where the new 5-mn bids will be accepted? This would allow all participants to bed down the changes before starting the new bidding regime.</a:t>
            </a:r>
          </a:p>
          <a:p>
            <a:pPr marL="342900" lvl="1" indent="0">
              <a:buNone/>
            </a:pPr>
            <a:r>
              <a:rPr lang="en-AU" dirty="0"/>
              <a:t>* For example, if the software release is on 1 April, 5-mn bids might be accepted for 15 April onwards.</a:t>
            </a:r>
          </a:p>
          <a:p>
            <a:pPr marL="457200" indent="-457200">
              <a:buFont typeface="+mj-lt"/>
              <a:buAutoNum type="arabicPeriod"/>
            </a:pPr>
            <a:r>
              <a:rPr lang="en-AU" dirty="0"/>
              <a:t>Should 5-mn bid changes roll into schedules e.g. ST PASA, P5Min (if 24 hour), before dispatch. A worthwhile benefit is this also allows a few days to roll out system changes e.g. do PASA, then pre-dispatch, finally dispatch over a few days.</a:t>
            </a: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18</a:t>
            </a:fld>
            <a:endParaRPr lang="en-AU" dirty="0"/>
          </a:p>
        </p:txBody>
      </p:sp>
      <p:sp>
        <p:nvSpPr>
          <p:cNvPr id="7" name="Rectangle 6">
            <a:extLst>
              <a:ext uri="{FF2B5EF4-FFF2-40B4-BE49-F238E27FC236}">
                <a16:creationId xmlns:a16="http://schemas.microsoft.com/office/drawing/2014/main" id="{A3167EAA-AC13-4DC2-8CC1-BEEBE8D95DD9}"/>
              </a:ext>
            </a:extLst>
          </p:cNvPr>
          <p:cNvSpPr/>
          <p:nvPr/>
        </p:nvSpPr>
        <p:spPr>
          <a:xfrm>
            <a:off x="88321" y="1390929"/>
            <a:ext cx="1564852" cy="461665"/>
          </a:xfrm>
          <a:prstGeom prst="rect">
            <a:avLst/>
          </a:prstGeom>
        </p:spPr>
        <p:txBody>
          <a:bodyPr wrap="none">
            <a:spAutoFit/>
          </a:bodyPr>
          <a:lstStyle/>
          <a:p>
            <a:r>
              <a:rPr lang="en-AU" sz="2400" b="1" dirty="0">
                <a:solidFill>
                  <a:schemeClr val="accent6">
                    <a:lumMod val="50000"/>
                  </a:schemeClr>
                </a:solidFill>
              </a:rPr>
              <a:t>Discussion</a:t>
            </a:r>
          </a:p>
        </p:txBody>
      </p:sp>
      <p:sp>
        <p:nvSpPr>
          <p:cNvPr id="8" name="Footer Placeholder 4">
            <a:extLst>
              <a:ext uri="{FF2B5EF4-FFF2-40B4-BE49-F238E27FC236}">
                <a16:creationId xmlns:a16="http://schemas.microsoft.com/office/drawing/2014/main" id="{46BB35B7-B4D0-4087-865B-A65E02F548D8}"/>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546577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6" y="136526"/>
            <a:ext cx="8868500" cy="1189039"/>
          </a:xfrm>
        </p:spPr>
        <p:txBody>
          <a:bodyPr>
            <a:normAutofit/>
          </a:bodyPr>
          <a:lstStyle/>
          <a:p>
            <a:r>
              <a:rPr lang="en-AU" dirty="0"/>
              <a:t>Conversion between 30 and 5-mn bids</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77500" lnSpcReduction="20000"/>
          </a:bodyPr>
          <a:lstStyle/>
          <a:p>
            <a:pPr marL="0" indent="0">
              <a:buNone/>
            </a:pPr>
            <a:r>
              <a:rPr lang="en-AU" sz="2200" dirty="0"/>
              <a:t>Assuming that 30-mn bids are accepted for a period where 5-mn bids are in effect, a recognised process is required for conversion.</a:t>
            </a:r>
          </a:p>
          <a:p>
            <a:pPr marL="0" indent="0">
              <a:buNone/>
            </a:pPr>
            <a:r>
              <a:rPr lang="en-AU" sz="2200" dirty="0"/>
              <a:t>The Amendment Rule below addresses this.</a:t>
            </a:r>
          </a:p>
          <a:p>
            <a:pPr marL="685800" lvl="2" indent="0">
              <a:lnSpc>
                <a:spcPct val="120000"/>
              </a:lnSpc>
              <a:buNone/>
            </a:pPr>
            <a:r>
              <a:rPr lang="en-AU" sz="2400" dirty="0">
                <a:latin typeface="Times New Roman" panose="02020603050405020304" pitchFamily="18" charset="0"/>
                <a:cs typeface="Times New Roman" panose="02020603050405020304" pitchFamily="18" charset="0"/>
              </a:rPr>
              <a:t>National Electricity Amendment (Five minute settlement) Rule 2017 No. 15, </a:t>
            </a:r>
            <a:r>
              <a:rPr lang="en-AU" sz="2400" b="1" dirty="0">
                <a:latin typeface="Times New Roman" panose="02020603050405020304" pitchFamily="18" charset="0"/>
                <a:cs typeface="Times New Roman" panose="02020603050405020304" pitchFamily="18" charset="0"/>
              </a:rPr>
              <a:t>11.103.7</a:t>
            </a:r>
            <a:r>
              <a:rPr lang="en-AU" sz="2400" dirty="0">
                <a:latin typeface="Times New Roman" panose="02020603050405020304" pitchFamily="18" charset="0"/>
                <a:cs typeface="Times New Roman" panose="02020603050405020304" pitchFamily="18" charset="0"/>
              </a:rPr>
              <a:t>: “Any dispatch offer or dispatch bid submitted pursuant to old clause 3.8.9 [“Default offers and bids”] for a trading interval prior to the commencement date will, from the commencement date, </a:t>
            </a:r>
            <a:r>
              <a:rPr lang="en-AU" sz="2400" b="1" dirty="0">
                <a:solidFill>
                  <a:schemeClr val="accent1">
                    <a:lumMod val="75000"/>
                  </a:schemeClr>
                </a:solidFill>
                <a:latin typeface="Times New Roman" panose="02020603050405020304" pitchFamily="18" charset="0"/>
                <a:cs typeface="Times New Roman" panose="02020603050405020304" pitchFamily="18" charset="0"/>
              </a:rPr>
              <a:t>be deemed to be 6 equal dispatch offers </a:t>
            </a:r>
            <a:r>
              <a:rPr lang="en-AU" sz="2400" dirty="0">
                <a:latin typeface="Times New Roman" panose="02020603050405020304" pitchFamily="18" charset="0"/>
                <a:cs typeface="Times New Roman" panose="02020603050405020304" pitchFamily="18" charset="0"/>
              </a:rPr>
              <a:t>or dispatch </a:t>
            </a:r>
            <a:r>
              <a:rPr lang="en-AU" sz="2400" b="1" dirty="0">
                <a:solidFill>
                  <a:schemeClr val="accent1">
                    <a:lumMod val="75000"/>
                  </a:schemeClr>
                </a:solidFill>
                <a:latin typeface="Times New Roman" panose="02020603050405020304" pitchFamily="18" charset="0"/>
                <a:cs typeface="Times New Roman" panose="02020603050405020304" pitchFamily="18" charset="0"/>
              </a:rPr>
              <a:t>bids submitted in respect of the 6 consecutive trading intervals </a:t>
            </a:r>
            <a:r>
              <a:rPr lang="en-AU" sz="2400" dirty="0">
                <a:latin typeface="Times New Roman" panose="02020603050405020304" pitchFamily="18" charset="0"/>
                <a:cs typeface="Times New Roman" panose="02020603050405020304" pitchFamily="18" charset="0"/>
              </a:rPr>
              <a:t>within the relevant 30-minute period until such time as that dispatch offer or dispatch bid is resubmitted under new clause 3.8.9.”</a:t>
            </a:r>
          </a:p>
          <a:p>
            <a:pPr marL="0" indent="0">
              <a:lnSpc>
                <a:spcPct val="120000"/>
              </a:lnSpc>
              <a:buNone/>
            </a:pPr>
            <a:r>
              <a:rPr lang="en-AU" sz="2200" dirty="0">
                <a:solidFill>
                  <a:schemeClr val="accent1">
                    <a:lumMod val="75000"/>
                  </a:schemeClr>
                </a:solidFill>
              </a:rPr>
              <a:t>AEMO proposes </a:t>
            </a:r>
            <a:r>
              <a:rPr lang="en-AU" sz="2200" dirty="0"/>
              <a:t>to also apply this conversion process during the trial period i.e. a 30-mn bid is converted to six 5-mn bids of the same prices and quantities as the 30-mn bid. </a:t>
            </a:r>
          </a:p>
          <a:p>
            <a:pPr marL="0" indent="0">
              <a:lnSpc>
                <a:spcPct val="120000"/>
              </a:lnSpc>
              <a:buNone/>
            </a:pPr>
            <a:r>
              <a:rPr lang="en-AU" i="1" dirty="0"/>
              <a:t>This would also include the PASA 24-hour availability specified in the bid.</a:t>
            </a:r>
            <a:endParaRPr lang="en-AU" sz="30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19</a:t>
            </a:fld>
            <a:endParaRPr lang="en-AU" dirty="0"/>
          </a:p>
        </p:txBody>
      </p:sp>
      <p:sp>
        <p:nvSpPr>
          <p:cNvPr id="8" name="Footer Placeholder 4">
            <a:extLst>
              <a:ext uri="{FF2B5EF4-FFF2-40B4-BE49-F238E27FC236}">
                <a16:creationId xmlns:a16="http://schemas.microsoft.com/office/drawing/2014/main" id="{94AAF116-F39A-4775-AD34-D4C8942E3A5E}"/>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3080357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33053" y="72806"/>
            <a:ext cx="260675" cy="2606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8203" tIns="39101" rIns="78203" bIns="39101" numCol="1" anchor="t" anchorCtr="0" compatLnSpc="1">
            <a:prstTxWarp prst="textNoShape">
              <a:avLst/>
            </a:prstTxWarp>
          </a:bodyPr>
          <a:lstStyle/>
          <a:p>
            <a:endParaRPr lang="en-AU" sz="1539"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62822972"/>
              </p:ext>
            </p:extLst>
          </p:nvPr>
        </p:nvGraphicFramePr>
        <p:xfrm>
          <a:off x="32951" y="1499042"/>
          <a:ext cx="9078098" cy="5039871"/>
        </p:xfrm>
        <a:graphic>
          <a:graphicData uri="http://schemas.openxmlformats.org/drawingml/2006/table">
            <a:tbl>
              <a:tblPr firstRow="1" firstCol="1" bandRow="1">
                <a:tableStyleId>{5C22544A-7EE6-4342-B048-85BDC9FD1C3A}</a:tableStyleId>
              </a:tblPr>
              <a:tblGrid>
                <a:gridCol w="321276">
                  <a:extLst>
                    <a:ext uri="{9D8B030D-6E8A-4147-A177-3AD203B41FA5}">
                      <a16:colId xmlns:a16="http://schemas.microsoft.com/office/drawing/2014/main" val="538271126"/>
                    </a:ext>
                  </a:extLst>
                </a:gridCol>
                <a:gridCol w="135723">
                  <a:extLst>
                    <a:ext uri="{9D8B030D-6E8A-4147-A177-3AD203B41FA5}">
                      <a16:colId xmlns:a16="http://schemas.microsoft.com/office/drawing/2014/main" val="3759715436"/>
                    </a:ext>
                  </a:extLst>
                </a:gridCol>
                <a:gridCol w="1454180">
                  <a:extLst>
                    <a:ext uri="{9D8B030D-6E8A-4147-A177-3AD203B41FA5}">
                      <a16:colId xmlns:a16="http://schemas.microsoft.com/office/drawing/2014/main" val="1422408940"/>
                    </a:ext>
                  </a:extLst>
                </a:gridCol>
                <a:gridCol w="3698789">
                  <a:extLst>
                    <a:ext uri="{9D8B030D-6E8A-4147-A177-3AD203B41FA5}">
                      <a16:colId xmlns:a16="http://schemas.microsoft.com/office/drawing/2014/main" val="3203757946"/>
                    </a:ext>
                  </a:extLst>
                </a:gridCol>
                <a:gridCol w="3468130">
                  <a:extLst>
                    <a:ext uri="{9D8B030D-6E8A-4147-A177-3AD203B41FA5}">
                      <a16:colId xmlns:a16="http://schemas.microsoft.com/office/drawing/2014/main" val="3827362789"/>
                    </a:ext>
                  </a:extLst>
                </a:gridCol>
              </a:tblGrid>
              <a:tr h="289870">
                <a:tc gridSpan="2">
                  <a:txBody>
                    <a:bodyPr/>
                    <a:lstStyle/>
                    <a:p>
                      <a:pPr algn="ctr">
                        <a:spcBef>
                          <a:spcPts val="100"/>
                        </a:spcBef>
                        <a:spcAft>
                          <a:spcPts val="100"/>
                        </a:spcAft>
                        <a:tabLst>
                          <a:tab pos="252095" algn="l"/>
                          <a:tab pos="504190" algn="l"/>
                          <a:tab pos="756285" algn="l"/>
                        </a:tabLst>
                      </a:pPr>
                      <a:r>
                        <a:rPr lang="en-AU" sz="1200" cap="all" dirty="0">
                          <a:effectLst/>
                          <a:latin typeface="+mj-lt"/>
                          <a:cs typeface="Arial" panose="020B0604020202020204" pitchFamily="34" charset="0"/>
                        </a:rPr>
                        <a:t>NO</a:t>
                      </a: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algn="ctr">
                        <a:spcBef>
                          <a:spcPts val="100"/>
                        </a:spcBef>
                        <a:spcAft>
                          <a:spcPts val="100"/>
                        </a:spcAft>
                        <a:tabLst>
                          <a:tab pos="252095" algn="l"/>
                          <a:tab pos="504190" algn="l"/>
                          <a:tab pos="756285" algn="l"/>
                        </a:tabLst>
                      </a:pP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lgn="ctr">
                        <a:spcBef>
                          <a:spcPts val="100"/>
                        </a:spcBef>
                        <a:spcAft>
                          <a:spcPts val="100"/>
                        </a:spcAft>
                        <a:tabLst>
                          <a:tab pos="252095" algn="l"/>
                          <a:tab pos="504190" algn="l"/>
                          <a:tab pos="756285" algn="l"/>
                        </a:tabLst>
                      </a:pPr>
                      <a:r>
                        <a:rPr lang="en-AU" sz="1200" cap="all" dirty="0">
                          <a:effectLst/>
                          <a:latin typeface="+mj-lt"/>
                          <a:cs typeface="Arial" panose="020B0604020202020204" pitchFamily="34" charset="0"/>
                        </a:rPr>
                        <a:t>Time</a:t>
                      </a: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r>
                        <a:rPr lang="en-AU" sz="1200" cap="all" dirty="0">
                          <a:effectLst/>
                          <a:latin typeface="+mj-lt"/>
                          <a:cs typeface="Arial" panose="020B0604020202020204" pitchFamily="34" charset="0"/>
                        </a:rPr>
                        <a:t>AGENDA ITEM</a:t>
                      </a:r>
                      <a:endParaRPr lang="en-AU" dirty="0"/>
                    </a:p>
                  </a:txBody>
                  <a:tcPr marL="58652" marR="58652" marT="0" marB="0" anchor="ctr"/>
                </a:tc>
                <a:tc>
                  <a:txBody>
                    <a:bodyPr/>
                    <a:lstStyle/>
                    <a:p>
                      <a:r>
                        <a:rPr lang="en-AU" sz="1200" cap="all" dirty="0">
                          <a:effectLst/>
                          <a:latin typeface="+mj-lt"/>
                          <a:cs typeface="Arial" panose="020B0604020202020204" pitchFamily="34" charset="0"/>
                        </a:rPr>
                        <a:t>Responsible</a:t>
                      </a:r>
                      <a:endParaRPr lang="en-AU" dirty="0"/>
                    </a:p>
                  </a:txBody>
                  <a:tcPr marL="58652" marR="58652" marT="0" marB="0" anchor="ctr"/>
                </a:tc>
                <a:extLst>
                  <a:ext uri="{0D108BD9-81ED-4DB2-BD59-A6C34878D82A}">
                    <a16:rowId xmlns:a16="http://schemas.microsoft.com/office/drawing/2014/main" val="2054372720"/>
                  </a:ext>
                </a:extLst>
              </a:tr>
              <a:tr h="289870">
                <a:tc gridSpan="5">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Preliminary Matters</a:t>
                      </a:r>
                    </a:p>
                  </a:txBody>
                  <a:tcPr marL="58652" marR="58652"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375216850"/>
                  </a:ext>
                </a:extLst>
              </a:tr>
              <a:tr h="301711">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1</a:t>
                      </a:r>
                    </a:p>
                  </a:txBody>
                  <a:tcPr marL="58652" marR="58652" marT="0" marB="0" anchor="ctr"/>
                </a:tc>
                <a:tc gridSpan="2">
                  <a:txBody>
                    <a:bodyPr/>
                    <a:lstStyle/>
                    <a:p>
                      <a:pPr>
                        <a:spcBef>
                          <a:spcPts val="100"/>
                        </a:spcBef>
                        <a:spcAft>
                          <a:spcPts val="100"/>
                        </a:spcAft>
                        <a:tabLst>
                          <a:tab pos="504190" algn="l"/>
                          <a:tab pos="756285" algn="l"/>
                        </a:tabLst>
                      </a:pPr>
                      <a:r>
                        <a:rPr lang="en-AU" sz="1200">
                          <a:effectLst/>
                          <a:latin typeface="+mj-lt"/>
                          <a:cs typeface="Arial" panose="020B0604020202020204" pitchFamily="34" charset="0"/>
                        </a:rPr>
                        <a:t>10:00am – 10:10am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a:spcBef>
                          <a:spcPts val="100"/>
                        </a:spcBef>
                        <a:spcAft>
                          <a:spcPts val="100"/>
                        </a:spcAft>
                        <a:tabLst>
                          <a:tab pos="504190" algn="l"/>
                          <a:tab pos="756285" algn="l"/>
                        </a:tabLst>
                      </a:pPr>
                      <a:r>
                        <a:rPr lang="en-AU" sz="1200" dirty="0">
                          <a:effectLst/>
                          <a:latin typeface="+mj-lt"/>
                          <a:cs typeface="Arial" panose="020B0604020202020204" pitchFamily="34" charset="0"/>
                        </a:rPr>
                        <a:t>10:00am – 10:10am</a:t>
                      </a: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a:effectLst/>
                          <a:latin typeface="+mj-lt"/>
                          <a:cs typeface="Arial" panose="020B0604020202020204" pitchFamily="34" charset="0"/>
                        </a:rPr>
                        <a:t>Welcome, introduction and apologies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a:effectLst/>
                          <a:latin typeface="+mj-lt"/>
                          <a:cs typeface="Arial" panose="020B0604020202020204" pitchFamily="34" charset="0"/>
                        </a:rPr>
                        <a:t>Michael Sanders</a:t>
                      </a:r>
                      <a:r>
                        <a:rPr lang="en-AU" sz="1200" baseline="0">
                          <a:effectLst/>
                          <a:latin typeface="+mj-lt"/>
                          <a:cs typeface="Arial" panose="020B0604020202020204" pitchFamily="34" charset="0"/>
                        </a:rPr>
                        <a:t>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102688441"/>
                  </a:ext>
                </a:extLst>
              </a:tr>
              <a:tr h="288325">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2</a:t>
                      </a:r>
                    </a:p>
                  </a:txBody>
                  <a:tcPr marL="58652" marR="58652" marT="0" marB="0" anchor="ctr"/>
                </a:tc>
                <a:tc gridSpan="2">
                  <a:txBody>
                    <a:bodyPr/>
                    <a:lstStyle/>
                    <a:p>
                      <a:pPr>
                        <a:spcBef>
                          <a:spcPts val="100"/>
                        </a:spcBef>
                        <a:spcAft>
                          <a:spcPts val="100"/>
                        </a:spcAft>
                        <a:tabLst>
                          <a:tab pos="504190" algn="l"/>
                          <a:tab pos="756285" algn="l"/>
                        </a:tabLst>
                      </a:pPr>
                      <a:r>
                        <a:rPr lang="en-AU" sz="1200" dirty="0">
                          <a:effectLst/>
                          <a:latin typeface="+mj-lt"/>
                          <a:cs typeface="Arial" panose="020B0604020202020204" pitchFamily="34" charset="0"/>
                        </a:rPr>
                        <a:t>10:10am – 10:20am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dirty="0">
                          <a:effectLst/>
                          <a:latin typeface="+mj-lt"/>
                          <a:cs typeface="Arial" panose="020B0604020202020204" pitchFamily="34" charset="0"/>
                        </a:rPr>
                        <a:t>10:10am – 10:20am</a:t>
                      </a:r>
                      <a:endParaRPr lang="en-AU" sz="1200" b="1" dirty="0">
                        <a:solidFill>
                          <a:srgbClr val="2E74B5"/>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kern="1200" dirty="0">
                          <a:solidFill>
                            <a:schemeClr val="dk1"/>
                          </a:solidFill>
                          <a:effectLst/>
                          <a:latin typeface="+mj-lt"/>
                          <a:ea typeface="+mn-ea"/>
                          <a:cs typeface="Arial" panose="020B0604020202020204" pitchFamily="34" charset="0"/>
                        </a:rPr>
                        <a:t>Actions from previous meeting</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dirty="0">
                          <a:effectLst/>
                          <a:latin typeface="+mj-lt"/>
                          <a:cs typeface="Arial" panose="020B0604020202020204" pitchFamily="34" charset="0"/>
                        </a:rPr>
                        <a:t>Michael Sanders </a:t>
                      </a:r>
                      <a:r>
                        <a:rPr lang="en-AU" sz="1200" baseline="0" dirty="0">
                          <a:effectLst/>
                          <a:latin typeface="+mj-lt"/>
                          <a:cs typeface="Arial" panose="020B0604020202020204" pitchFamily="34" charset="0"/>
                        </a:rPr>
                        <a:t>(AEMO)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737510320"/>
                  </a:ext>
                </a:extLst>
              </a:tr>
              <a:tr h="236391">
                <a:tc gridSpan="5">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1" kern="1200" dirty="0">
                          <a:solidFill>
                            <a:schemeClr val="bg1"/>
                          </a:solidFill>
                          <a:effectLst/>
                          <a:latin typeface="+mj-lt"/>
                          <a:ea typeface="+mn-ea"/>
                          <a:cs typeface="Arial" panose="020B0604020202020204" pitchFamily="34" charset="0"/>
                        </a:rPr>
                        <a:t>Matters for Noting</a:t>
                      </a:r>
                    </a:p>
                  </a:txBody>
                  <a:tcPr marL="58652" marR="58652"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426998584"/>
                  </a:ext>
                </a:extLst>
              </a:tr>
              <a:tr h="315544">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3</a:t>
                      </a:r>
                    </a:p>
                  </a:txBody>
                  <a:tcPr marL="58652" marR="58652" marT="0" marB="0" anchor="ctr"/>
                </a:tc>
                <a:tc gridSpan="2">
                  <a:txBody>
                    <a:bodyPr/>
                    <a:lstStyle/>
                    <a:p>
                      <a:pPr>
                        <a:spcBef>
                          <a:spcPts val="100"/>
                        </a:spcBef>
                        <a:spcAft>
                          <a:spcPts val="100"/>
                        </a:spcAft>
                        <a:tabLst>
                          <a:tab pos="504190" algn="l"/>
                          <a:tab pos="756285" algn="l"/>
                        </a:tabLst>
                      </a:pPr>
                      <a:r>
                        <a:rPr lang="en-AU" sz="1200">
                          <a:effectLst/>
                          <a:latin typeface="+mj-lt"/>
                          <a:cs typeface="Arial" panose="020B0604020202020204" pitchFamily="34" charset="0"/>
                        </a:rPr>
                        <a:t>10:20am –  10:35am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a:spcBef>
                          <a:spcPts val="100"/>
                        </a:spcBef>
                        <a:spcAft>
                          <a:spcPts val="100"/>
                        </a:spcAft>
                        <a:tabLst>
                          <a:tab pos="504190" algn="l"/>
                          <a:tab pos="756285" algn="l"/>
                        </a:tabLst>
                      </a:pPr>
                      <a:r>
                        <a:rPr lang="en-AU" sz="1200" dirty="0">
                          <a:effectLst/>
                          <a:latin typeface="+mj-lt"/>
                          <a:cs typeface="Arial" panose="020B0604020202020204" pitchFamily="34" charset="0"/>
                        </a:rPr>
                        <a:t>10:20am –  10:35am</a:t>
                      </a:r>
                    </a:p>
                  </a:txBody>
                  <a:tcPr marL="58652" marR="58652" marT="0" marB="0" anchor="ctr"/>
                </a:tc>
                <a:tc>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Extending and expanding 5-minute pre-dispatch</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a:solidFill>
                            <a:schemeClr val="tx1"/>
                          </a:solidFill>
                          <a:effectLst/>
                          <a:latin typeface="+mj-lt"/>
                          <a:ea typeface="+mn-ea"/>
                          <a:cs typeface="Arial" panose="020B0604020202020204" pitchFamily="34" charset="0"/>
                        </a:rPr>
                        <a:t>Hamish McNeish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2692290741"/>
                  </a:ext>
                </a:extLst>
              </a:tr>
              <a:tr h="230659">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4</a:t>
                      </a:r>
                    </a:p>
                  </a:txBody>
                  <a:tcPr marL="58652" marR="58652" marT="0" marB="0" anchor="ctr"/>
                </a:tc>
                <a:tc gridSpan="2">
                  <a:txBody>
                    <a:bodyPr/>
                    <a:lstStyle/>
                    <a:p>
                      <a:pPr>
                        <a:spcBef>
                          <a:spcPts val="100"/>
                        </a:spcBef>
                        <a:spcAft>
                          <a:spcPts val="100"/>
                        </a:spcAft>
                        <a:tabLst>
                          <a:tab pos="504190" algn="l"/>
                          <a:tab pos="756285" algn="l"/>
                        </a:tabLst>
                      </a:pPr>
                      <a:r>
                        <a:rPr lang="en-AU" sz="1200" b="0" kern="1200" dirty="0">
                          <a:solidFill>
                            <a:schemeClr val="tx1"/>
                          </a:solidFill>
                          <a:effectLst/>
                          <a:latin typeface="+mj-lt"/>
                          <a:ea typeface="Times New Roman" panose="02020603050405020304" pitchFamily="18" charset="0"/>
                          <a:cs typeface="Arial" panose="020B0604020202020204" pitchFamily="34" charset="0"/>
                        </a:rPr>
                        <a:t>10:35am – 10:45am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algn="l" defTabSz="685800" rtl="0" eaLnBrk="1" latinLnBrk="0" hangingPunct="1">
                        <a:spcBef>
                          <a:spcPts val="100"/>
                        </a:spcBef>
                        <a:spcAft>
                          <a:spcPts val="100"/>
                        </a:spcAft>
                        <a:tabLst>
                          <a:tab pos="504190" algn="l"/>
                          <a:tab pos="756285" algn="l"/>
                        </a:tabLst>
                      </a:pPr>
                      <a:r>
                        <a:rPr lang="en-AU" sz="1200" b="0" kern="1200" dirty="0">
                          <a:solidFill>
                            <a:schemeClr val="tx1"/>
                          </a:solidFill>
                          <a:effectLst/>
                          <a:latin typeface="+mj-lt"/>
                          <a:ea typeface="Times New Roman" panose="02020603050405020304" pitchFamily="18" charset="0"/>
                          <a:cs typeface="Arial" panose="020B0604020202020204" pitchFamily="34" charset="0"/>
                        </a:rPr>
                        <a:t>10:35am – 10:45am</a:t>
                      </a:r>
                    </a:p>
                  </a:txBody>
                  <a:tcPr marL="58652" marR="58652" marT="0" marB="0" anchor="ctr"/>
                </a:tc>
                <a:tc>
                  <a:txBody>
                    <a:bodyPr/>
                    <a:lstStyle/>
                    <a:p>
                      <a:pPr>
                        <a:spcBef>
                          <a:spcPts val="100"/>
                        </a:spcBef>
                        <a:spcAft>
                          <a:spcPts val="100"/>
                        </a:spcAft>
                        <a:tabLst>
                          <a:tab pos="504190" algn="l"/>
                          <a:tab pos="756285" algn="l"/>
                        </a:tabLst>
                      </a:pPr>
                      <a:r>
                        <a:rPr lang="en-AU" sz="1200" b="0" dirty="0">
                          <a:solidFill>
                            <a:schemeClr val="tx1"/>
                          </a:solidFill>
                          <a:effectLst/>
                          <a:latin typeface="+mj-lt"/>
                          <a:ea typeface="Times New Roman" panose="02020603050405020304" pitchFamily="18" charset="0"/>
                          <a:cs typeface="Arial" panose="020B0604020202020204" pitchFamily="34" charset="0"/>
                        </a:rPr>
                        <a:t>Use of 5-minute data in 30-minute processes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dirty="0">
                          <a:solidFill>
                            <a:schemeClr val="tx1"/>
                          </a:solidFill>
                          <a:effectLst/>
                          <a:latin typeface="+mj-lt"/>
                          <a:ea typeface="+mn-ea"/>
                          <a:cs typeface="Arial" panose="020B0604020202020204" pitchFamily="34" charset="0"/>
                        </a:rPr>
                        <a:t>Michael Sanders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603667342"/>
                  </a:ext>
                </a:extLst>
              </a:tr>
              <a:tr h="289870">
                <a:tc gridSpan="5">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1" kern="1200" dirty="0">
                          <a:solidFill>
                            <a:schemeClr val="bg1"/>
                          </a:solidFill>
                          <a:effectLst/>
                          <a:latin typeface="+mj-lt"/>
                          <a:ea typeface="Times New Roman" panose="02020603050405020304" pitchFamily="18" charset="0"/>
                          <a:cs typeface="Arial" panose="020B0604020202020204" pitchFamily="34" charset="0"/>
                        </a:rPr>
                        <a:t>Matters for Discussion</a:t>
                      </a:r>
                    </a:p>
                  </a:txBody>
                  <a:tcPr marL="58652" marR="58652"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86003629"/>
                  </a:ext>
                </a:extLst>
              </a:tr>
              <a:tr h="262065">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5</a:t>
                      </a:r>
                    </a:p>
                  </a:txBody>
                  <a:tcPr marL="58652" marR="58652" marT="0" marB="0" anchor="ctr"/>
                </a:tc>
                <a:tc gridSpan="2">
                  <a:txBody>
                    <a:bodyPr/>
                    <a:lstStyle/>
                    <a:p>
                      <a:pPr>
                        <a:spcBef>
                          <a:spcPts val="100"/>
                        </a:spcBef>
                        <a:spcAft>
                          <a:spcPts val="100"/>
                        </a:spcAft>
                        <a:tabLst>
                          <a:tab pos="504190" algn="l"/>
                          <a:tab pos="756285" algn="l"/>
                        </a:tabLst>
                      </a:pP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endParaRPr lang="en-AU" sz="1200" b="0" dirty="0">
                        <a:solidFill>
                          <a:schemeClr val="tx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1">
                          <a:solidFill>
                            <a:schemeClr val="tx1"/>
                          </a:solidFill>
                          <a:effectLst/>
                          <a:latin typeface="+mj-lt"/>
                          <a:ea typeface="Times New Roman" panose="02020603050405020304" pitchFamily="18" charset="0"/>
                          <a:cs typeface="Arial" panose="020B0604020202020204" pitchFamily="34" charset="0"/>
                        </a:rPr>
                        <a:t>Transition to 5 minute bidding</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4114015437"/>
                  </a:ext>
                </a:extLst>
              </a:tr>
              <a:tr h="296562">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5a</a:t>
                      </a:r>
                    </a:p>
                  </a:txBody>
                  <a:tcPr marL="58652" marR="58652" marT="0" marB="0" anchor="ctr"/>
                </a:tc>
                <a:tc gridSpan="2">
                  <a:txBody>
                    <a:bodyPr/>
                    <a:lstStyle/>
                    <a:p>
                      <a:pPr>
                        <a:spcBef>
                          <a:spcPts val="100"/>
                        </a:spcBef>
                        <a:spcAft>
                          <a:spcPts val="100"/>
                        </a:spcAft>
                        <a:tabLst>
                          <a:tab pos="504190" algn="l"/>
                          <a:tab pos="756285" algn="l"/>
                        </a:tabLst>
                      </a:pPr>
                      <a:r>
                        <a:rPr lang="en-AU" sz="1200" b="0" kern="1200">
                          <a:solidFill>
                            <a:schemeClr val="tx1"/>
                          </a:solidFill>
                          <a:effectLst/>
                          <a:latin typeface="+mj-lt"/>
                          <a:ea typeface="Times New Roman" panose="02020603050405020304" pitchFamily="18" charset="0"/>
                          <a:cs typeface="Arial" panose="020B0604020202020204" pitchFamily="34" charset="0"/>
                        </a:rPr>
                        <a:t>10:45am – 12:00pm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kern="1200" dirty="0">
                          <a:solidFill>
                            <a:schemeClr val="tx1"/>
                          </a:solidFill>
                          <a:effectLst/>
                          <a:latin typeface="+mj-lt"/>
                          <a:ea typeface="Times New Roman" panose="02020603050405020304" pitchFamily="18" charset="0"/>
                          <a:cs typeface="Arial" panose="020B0604020202020204" pitchFamily="34" charset="0"/>
                        </a:rPr>
                        <a:t>10:45am – 12:00pm</a:t>
                      </a:r>
                      <a:endParaRPr lang="en-AU" sz="1200" b="0" dirty="0">
                        <a:solidFill>
                          <a:schemeClr val="tx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a:t>AEMO’s plan for transition</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Pierre Fromager, Michael Sanders &amp; Hamish McNeish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508931948"/>
                  </a:ext>
                </a:extLst>
              </a:tr>
              <a:tr h="359167">
                <a:tc>
                  <a:txBody>
                    <a:bodyPr/>
                    <a:lstStyle/>
                    <a:p>
                      <a:pPr>
                        <a:spcBef>
                          <a:spcPts val="100"/>
                        </a:spcBef>
                        <a:spcAft>
                          <a:spcPts val="100"/>
                        </a:spcAft>
                        <a:tabLst>
                          <a:tab pos="504190" algn="l"/>
                          <a:tab pos="756285" algn="l"/>
                        </a:tabLst>
                      </a:pP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gridSpan="2">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12:00pm – 12:30pm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12:00pm – 12:30pm</a:t>
                      </a:r>
                    </a:p>
                  </a:txBody>
                  <a:tcPr marL="58652" marR="58652" marT="0" marB="0" anchor="ctr"/>
                </a:tc>
                <a:tc>
                  <a:txBody>
                    <a:bodyPr/>
                    <a:lstStyle/>
                    <a:p>
                      <a:pPr>
                        <a:spcBef>
                          <a:spcPts val="100"/>
                        </a:spcBef>
                        <a:spcAft>
                          <a:spcPts val="100"/>
                        </a:spcAft>
                        <a:tabLst>
                          <a:tab pos="504190" algn="l"/>
                          <a:tab pos="756285" algn="l"/>
                        </a:tabLst>
                      </a:pPr>
                      <a:r>
                        <a:rPr lang="en-AU" sz="1200"/>
                        <a:t>LUNCH</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697159232"/>
                  </a:ext>
                </a:extLst>
              </a:tr>
              <a:tr h="296562">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5b</a:t>
                      </a:r>
                    </a:p>
                  </a:txBody>
                  <a:tcPr marL="58652" marR="58652" marT="0" marB="0" anchor="ctr"/>
                </a:tc>
                <a:tc gridSpan="2">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12:30pm to 1:00pm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12:30pm to 1:00pm</a:t>
                      </a:r>
                    </a:p>
                  </a:txBody>
                  <a:tcPr marL="58652" marR="58652" marT="0" marB="0" anchor="ctr"/>
                </a:tc>
                <a:tc>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When are participants planning to transition?</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Feedback from participants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946275533"/>
                  </a:ext>
                </a:extLst>
              </a:tr>
              <a:tr h="296562">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6</a:t>
                      </a:r>
                    </a:p>
                  </a:txBody>
                  <a:tcPr marL="58652" marR="58652" marT="0" marB="0" anchor="ctr"/>
                </a:tc>
                <a:tc gridSpan="2">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1:00pm to 1:40pm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1:00pm to 1:40pm</a:t>
                      </a:r>
                    </a:p>
                  </a:txBody>
                  <a:tcPr marL="58652" marR="58652" marT="0" marB="0" anchor="ctr"/>
                </a:tc>
                <a:tc>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Dispatch instruction timing</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a:solidFill>
                            <a:schemeClr val="tx1"/>
                          </a:solidFill>
                          <a:effectLst/>
                          <a:latin typeface="+mj-lt"/>
                          <a:ea typeface="+mn-ea"/>
                          <a:cs typeface="Arial" panose="020B0604020202020204" pitchFamily="34" charset="0"/>
                        </a:rPr>
                        <a:t>Michael Sanders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25377630"/>
                  </a:ext>
                </a:extLst>
              </a:tr>
              <a:tr h="280087">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7</a:t>
                      </a:r>
                    </a:p>
                  </a:txBody>
                  <a:tcPr marL="58652" marR="58652" marT="0" marB="0" anchor="ctr"/>
                </a:tc>
                <a:tc gridSpan="2">
                  <a:txBody>
                    <a:bodyPr/>
                    <a:lstStyle/>
                    <a:p>
                      <a:pPr>
                        <a:spcBef>
                          <a:spcPts val="100"/>
                        </a:spcBef>
                        <a:spcAft>
                          <a:spcPts val="100"/>
                        </a:spcAft>
                        <a:tabLst>
                          <a:tab pos="504190" algn="l"/>
                          <a:tab pos="756285" algn="l"/>
                        </a:tabLst>
                      </a:pPr>
                      <a:r>
                        <a:rPr lang="en-AU" sz="1200" b="0" dirty="0">
                          <a:solidFill>
                            <a:schemeClr val="tx1"/>
                          </a:solidFill>
                          <a:effectLst/>
                          <a:latin typeface="+mj-lt"/>
                          <a:ea typeface="Times New Roman" panose="02020603050405020304" pitchFamily="18" charset="0"/>
                          <a:cs typeface="Arial" panose="020B0604020202020204" pitchFamily="34" charset="0"/>
                        </a:rPr>
                        <a:t>1:40pm – 1:50pm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1:40pm – 1:50pm</a:t>
                      </a:r>
                    </a:p>
                  </a:txBody>
                  <a:tcPr marL="58652" marR="58652" marT="0" marB="0" anchor="ctr"/>
                </a:tc>
                <a:tc>
                  <a:txBody>
                    <a:bodyPr/>
                    <a:lstStyle/>
                    <a:p>
                      <a:pPr>
                        <a:spcBef>
                          <a:spcPts val="100"/>
                        </a:spcBef>
                        <a:spcAft>
                          <a:spcPts val="100"/>
                        </a:spcAft>
                        <a:tabLst>
                          <a:tab pos="504190" algn="l"/>
                          <a:tab pos="756285" algn="l"/>
                        </a:tabLst>
                      </a:pPr>
                      <a:r>
                        <a:rPr lang="en-AU" sz="1200" dirty="0">
                          <a:effectLst/>
                          <a:latin typeface="+mj-lt"/>
                          <a:ea typeface="Times New Roman" panose="02020603050405020304" pitchFamily="18" charset="0"/>
                          <a:cs typeface="Arial" panose="020B0604020202020204" pitchFamily="34" charset="0"/>
                        </a:rPr>
                        <a:t>“Zero” fixed load</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dirty="0">
                          <a:solidFill>
                            <a:schemeClr val="tx1"/>
                          </a:solidFill>
                          <a:effectLst/>
                          <a:latin typeface="+mj-lt"/>
                          <a:ea typeface="+mn-ea"/>
                          <a:cs typeface="Arial" panose="020B0604020202020204" pitchFamily="34" charset="0"/>
                        </a:rPr>
                        <a:t>Michael Sanders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2669802942"/>
                  </a:ext>
                </a:extLst>
              </a:tr>
              <a:tr h="289870">
                <a:tc gridSpan="5">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Other business</a:t>
                      </a:r>
                    </a:p>
                  </a:txBody>
                  <a:tcPr marL="58652" marR="58652"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796777921"/>
                  </a:ext>
                </a:extLst>
              </a:tr>
              <a:tr h="300780">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8</a:t>
                      </a:r>
                    </a:p>
                  </a:txBody>
                  <a:tcPr marL="58652" marR="58652" marT="0" marB="0" anchor="ctr"/>
                </a:tc>
                <a:tc gridSpan="2">
                  <a:txBody>
                    <a:bodyPr/>
                    <a:lstStyle/>
                    <a:p>
                      <a:pPr>
                        <a:spcBef>
                          <a:spcPts val="100"/>
                        </a:spcBef>
                        <a:spcAft>
                          <a:spcPts val="100"/>
                        </a:spcAft>
                        <a:tabLst>
                          <a:tab pos="504190" algn="l"/>
                          <a:tab pos="756285" algn="l"/>
                        </a:tabLst>
                      </a:pPr>
                      <a:r>
                        <a:rPr lang="en-AU" sz="1200" b="0">
                          <a:solidFill>
                            <a:schemeClr val="tx1"/>
                          </a:solidFill>
                          <a:effectLst/>
                          <a:latin typeface="+mj-lt"/>
                          <a:ea typeface="Times New Roman" panose="02020603050405020304" pitchFamily="18" charset="0"/>
                          <a:cs typeface="Arial" panose="020B0604020202020204" pitchFamily="34" charset="0"/>
                        </a:rPr>
                        <a:t>1:50pm – 2:00pm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1:50pm – 2:00pm</a:t>
                      </a:r>
                    </a:p>
                  </a:txBody>
                  <a:tcPr marL="58652" marR="58652" marT="0" marB="0" anchor="ctr"/>
                </a:tc>
                <a:tc>
                  <a:txBody>
                    <a:bodyPr/>
                    <a:lstStyle/>
                    <a:p>
                      <a:pPr>
                        <a:spcBef>
                          <a:spcPts val="100"/>
                        </a:spcBef>
                        <a:spcAft>
                          <a:spcPts val="100"/>
                        </a:spcAft>
                        <a:tabLst>
                          <a:tab pos="504190" algn="l"/>
                          <a:tab pos="756285" algn="l"/>
                        </a:tabLst>
                      </a:pPr>
                      <a:r>
                        <a:rPr lang="en-AU" sz="1200">
                          <a:effectLst/>
                          <a:latin typeface="+mj-lt"/>
                          <a:ea typeface="Times New Roman" panose="02020603050405020304" pitchFamily="18" charset="0"/>
                          <a:cs typeface="Arial" panose="020B0604020202020204" pitchFamily="34" charset="0"/>
                        </a:rPr>
                        <a:t>General questions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a:effectLst/>
                          <a:latin typeface="+mj-lt"/>
                          <a:ea typeface="Times New Roman" panose="02020603050405020304" pitchFamily="18" charset="0"/>
                          <a:cs typeface="Arial" panose="020B0604020202020204" pitchFamily="34" charset="0"/>
                        </a:rPr>
                        <a:t>Michael Sanders &amp; Hamish McNeish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3630830449"/>
                  </a:ext>
                </a:extLst>
              </a:tr>
              <a:tr h="296562">
                <a:tc>
                  <a:txBody>
                    <a:bodyPr/>
                    <a:lstStyle/>
                    <a:p>
                      <a:pPr>
                        <a:spcBef>
                          <a:spcPts val="100"/>
                        </a:spcBef>
                        <a:spcAft>
                          <a:spcPts val="100"/>
                        </a:spcAft>
                        <a:tabLst>
                          <a:tab pos="504190" algn="l"/>
                          <a:tab pos="756285" algn="l"/>
                        </a:tabLst>
                      </a:pPr>
                      <a:r>
                        <a:rPr lang="en-AU" sz="1200" b="1" dirty="0">
                          <a:solidFill>
                            <a:schemeClr val="bg1"/>
                          </a:solidFill>
                          <a:effectLst/>
                          <a:latin typeface="+mj-lt"/>
                          <a:ea typeface="Times New Roman" panose="02020603050405020304" pitchFamily="18" charset="0"/>
                          <a:cs typeface="Arial" panose="020B0604020202020204" pitchFamily="34" charset="0"/>
                        </a:rPr>
                        <a:t>9</a:t>
                      </a:r>
                    </a:p>
                  </a:txBody>
                  <a:tcPr marL="58652" marR="58652" marT="0" marB="0" anchor="ctr"/>
                </a:tc>
                <a:tc gridSpan="2">
                  <a:txBody>
                    <a:bodyPr/>
                    <a:lstStyle/>
                    <a:p>
                      <a:pPr>
                        <a:spcBef>
                          <a:spcPts val="100"/>
                        </a:spcBef>
                        <a:spcAft>
                          <a:spcPts val="100"/>
                        </a:spcAft>
                        <a:tabLst>
                          <a:tab pos="504190" algn="l"/>
                          <a:tab pos="756285" algn="l"/>
                        </a:tabLst>
                      </a:pPr>
                      <a:r>
                        <a:rPr lang="en-AU" sz="1200" b="0" dirty="0">
                          <a:solidFill>
                            <a:schemeClr val="tx1"/>
                          </a:solidFill>
                          <a:effectLst/>
                          <a:latin typeface="+mj-lt"/>
                          <a:ea typeface="Times New Roman" panose="02020603050405020304" pitchFamily="18" charset="0"/>
                          <a:cs typeface="Arial" panose="020B0604020202020204" pitchFamily="34" charset="0"/>
                        </a:rPr>
                        <a:t>2:00pm - 2:05pm</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hMerge="1">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dirty="0">
                          <a:solidFill>
                            <a:schemeClr val="tx1"/>
                          </a:solidFill>
                          <a:effectLst/>
                          <a:latin typeface="+mj-lt"/>
                          <a:ea typeface="Times New Roman" panose="02020603050405020304" pitchFamily="18" charset="0"/>
                          <a:cs typeface="Arial" panose="020B0604020202020204" pitchFamily="34" charset="0"/>
                        </a:rPr>
                        <a:t>2:00pm - 2:05pm</a:t>
                      </a:r>
                    </a:p>
                  </a:txBody>
                  <a:tcPr marL="58652" marR="58652" marT="0" marB="0" anchor="ctr"/>
                </a:tc>
                <a:tc>
                  <a:txBody>
                    <a:bodyPr/>
                    <a:lstStyle/>
                    <a:p>
                      <a:pPr>
                        <a:spcBef>
                          <a:spcPts val="100"/>
                        </a:spcBef>
                        <a:spcAft>
                          <a:spcPts val="100"/>
                        </a:spcAft>
                        <a:tabLst>
                          <a:tab pos="504190" algn="l"/>
                          <a:tab pos="756285" algn="l"/>
                        </a:tabLst>
                      </a:pPr>
                      <a:r>
                        <a:rPr lang="en-AU" sz="1200" dirty="0">
                          <a:effectLst/>
                          <a:latin typeface="+mj-lt"/>
                          <a:ea typeface="Times New Roman" panose="02020603050405020304" pitchFamily="18" charset="0"/>
                          <a:cs typeface="Arial" panose="020B0604020202020204" pitchFamily="34" charset="0"/>
                        </a:rPr>
                        <a:t>Next steps</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tc>
                  <a:txBody>
                    <a:bodyPr/>
                    <a:lstStyle/>
                    <a:p>
                      <a:pPr>
                        <a:spcBef>
                          <a:spcPts val="100"/>
                        </a:spcBef>
                        <a:spcAft>
                          <a:spcPts val="100"/>
                        </a:spcAft>
                        <a:tabLst>
                          <a:tab pos="504190" algn="l"/>
                          <a:tab pos="756285" algn="l"/>
                        </a:tabLst>
                      </a:pPr>
                      <a:r>
                        <a:rPr lang="en-AU" sz="1200" b="0" kern="1200" dirty="0">
                          <a:solidFill>
                            <a:schemeClr val="tx1"/>
                          </a:solidFill>
                          <a:effectLst/>
                          <a:latin typeface="+mj-lt"/>
                          <a:ea typeface="+mn-ea"/>
                          <a:cs typeface="Arial" panose="020B0604020202020204" pitchFamily="34" charset="0"/>
                        </a:rPr>
                        <a:t>Michael Sanders &amp; Hamish McNeish (AEMO)</a:t>
                      </a:r>
                      <a:endParaRPr lang="en-AU" sz="1200" b="1" dirty="0">
                        <a:solidFill>
                          <a:schemeClr val="bg1"/>
                        </a:solidFill>
                        <a:effectLst/>
                        <a:latin typeface="+mj-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313279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a:bodyPr>
          <a:lstStyle/>
          <a:p>
            <a:r>
              <a:rPr lang="en-AU" dirty="0"/>
              <a:t>Commencement 12-4 am</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pPr marL="0" indent="0">
              <a:buNone/>
            </a:pPr>
            <a:r>
              <a:rPr lang="en-AU" dirty="0"/>
              <a:t>The 5MS Rule comes into effect on 1 July 2021 at 12 am.</a:t>
            </a:r>
          </a:p>
          <a:p>
            <a:pPr marL="0" indent="0">
              <a:buNone/>
            </a:pPr>
            <a:r>
              <a:rPr lang="en-AU" dirty="0"/>
              <a:t>The June 30 trading-day includes the intervals from 12 am to 4 am.</a:t>
            </a:r>
          </a:p>
          <a:p>
            <a:pPr lvl="1"/>
            <a:r>
              <a:rPr lang="en-AU" dirty="0"/>
              <a:t>Specific functionality to convert 30-mn to 5-mn may be required, depending on the policy requirement for when five-minute bidding comes into effect. </a:t>
            </a:r>
          </a:p>
          <a:p>
            <a:pPr marL="0" indent="0">
              <a:buNone/>
            </a:pPr>
            <a:r>
              <a:rPr lang="en-AU" dirty="0">
                <a:solidFill>
                  <a:schemeClr val="accent1">
                    <a:lumMod val="75000"/>
                  </a:schemeClr>
                </a:solidFill>
              </a:rPr>
              <a:t>AEMO’s position</a:t>
            </a:r>
            <a:r>
              <a:rPr lang="en-AU" dirty="0"/>
              <a:t>: </a:t>
            </a:r>
          </a:p>
          <a:p>
            <a:pPr lvl="1"/>
            <a:r>
              <a:rPr lang="en-AU" dirty="0"/>
              <a:t>Accept 5-mn bids from 1 April 2021 and convert 30-mn bids at this time.</a:t>
            </a:r>
          </a:p>
          <a:p>
            <a:pPr lvl="1"/>
            <a:r>
              <a:rPr lang="en-AU" dirty="0"/>
              <a:t>From 00:00 hrs on 1 July 2021, reject any received 30-mn bids as invalid.</a:t>
            </a:r>
          </a:p>
          <a:p>
            <a:endParaRPr lang="en-AU" sz="24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20</a:t>
            </a:fld>
            <a:endParaRPr lang="en-AU" dirty="0"/>
          </a:p>
        </p:txBody>
      </p:sp>
      <p:sp>
        <p:nvSpPr>
          <p:cNvPr id="8" name="Footer Placeholder 4">
            <a:extLst>
              <a:ext uri="{FF2B5EF4-FFF2-40B4-BE49-F238E27FC236}">
                <a16:creationId xmlns:a16="http://schemas.microsoft.com/office/drawing/2014/main" id="{C64E09C0-8377-4EE7-A48B-26D83B6E763C}"/>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339661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6" y="136526"/>
            <a:ext cx="8843786" cy="1189039"/>
          </a:xfrm>
        </p:spPr>
        <p:txBody>
          <a:bodyPr>
            <a:normAutofit/>
          </a:bodyPr>
          <a:lstStyle/>
          <a:p>
            <a:r>
              <a:rPr lang="en-AU" dirty="0"/>
              <a:t>30-mn bids after Commencement</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pPr marL="0" indent="0">
              <a:buNone/>
            </a:pPr>
            <a:r>
              <a:rPr lang="en-AU" dirty="0"/>
              <a:t>The Rules mandate that these changes take effect on 1 July 2021. Hence, no 30-mn bids should be accepted after this time.</a:t>
            </a:r>
          </a:p>
          <a:p>
            <a:r>
              <a:rPr lang="en-AU" sz="2000" dirty="0">
                <a:solidFill>
                  <a:schemeClr val="accent1">
                    <a:lumMod val="75000"/>
                  </a:schemeClr>
                </a:solidFill>
              </a:rPr>
              <a:t>AEMO’s position</a:t>
            </a:r>
            <a:r>
              <a:rPr lang="en-AU" sz="2000" dirty="0"/>
              <a:t>: Reject 30-mn bids for Trading Days after commencement from 00:00 hrs 1 July 2021.</a:t>
            </a:r>
          </a:p>
          <a:p>
            <a:r>
              <a:rPr lang="en-AU" sz="2000" dirty="0">
                <a:solidFill>
                  <a:schemeClr val="accent6">
                    <a:lumMod val="50000"/>
                  </a:schemeClr>
                </a:solidFill>
              </a:rPr>
              <a:t>Discussion</a:t>
            </a:r>
            <a:r>
              <a:rPr lang="en-AU" sz="2000" dirty="0"/>
              <a:t>:</a:t>
            </a:r>
          </a:p>
          <a:p>
            <a:pPr marL="457200" indent="-457200">
              <a:buFont typeface="+mj-lt"/>
              <a:buAutoNum type="arabicPeriod"/>
            </a:pPr>
            <a:r>
              <a:rPr lang="en-AU" sz="2000" dirty="0"/>
              <a:t>See the Conversion section for default and rolling bids.</a:t>
            </a:r>
          </a:p>
          <a:p>
            <a:pPr marL="0" indent="0">
              <a:buNone/>
            </a:pPr>
            <a:endParaRPr lang="en-AU" sz="24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21</a:t>
            </a:fld>
            <a:endParaRPr lang="en-AU" dirty="0"/>
          </a:p>
        </p:txBody>
      </p:sp>
      <p:sp>
        <p:nvSpPr>
          <p:cNvPr id="7" name="Footer Placeholder 4">
            <a:extLst>
              <a:ext uri="{FF2B5EF4-FFF2-40B4-BE49-F238E27FC236}">
                <a16:creationId xmlns:a16="http://schemas.microsoft.com/office/drawing/2014/main" id="{2FAB58AF-D2A1-4F9E-8E7F-F02300F38867}"/>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487619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6" y="136526"/>
            <a:ext cx="8967354" cy="1189039"/>
          </a:xfrm>
        </p:spPr>
        <p:txBody>
          <a:bodyPr>
            <a:normAutofit/>
          </a:bodyPr>
          <a:lstStyle/>
          <a:p>
            <a:r>
              <a:rPr lang="en-AU" dirty="0"/>
              <a:t>Submission of FTP, Web and API bids</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fontScale="92500" lnSpcReduction="10000"/>
          </a:bodyPr>
          <a:lstStyle/>
          <a:p>
            <a:r>
              <a:rPr lang="en-AU" dirty="0"/>
              <a:t>Bid submission will transition from TXT based to a JSON format</a:t>
            </a:r>
          </a:p>
          <a:p>
            <a:pPr lvl="1"/>
            <a:r>
              <a:rPr lang="en-AU" dirty="0"/>
              <a:t>5-mn bids can only be submitted in the JSON format</a:t>
            </a:r>
          </a:p>
          <a:p>
            <a:pPr lvl="1"/>
            <a:r>
              <a:rPr lang="en-AU" dirty="0"/>
              <a:t>30-mn bids can only be supported in the TXT format</a:t>
            </a:r>
          </a:p>
          <a:p>
            <a:pPr lvl="1"/>
            <a:r>
              <a:rPr lang="en-AU" dirty="0"/>
              <a:t>The web UI will provide screens to submit either (during the trial period)</a:t>
            </a:r>
          </a:p>
          <a:p>
            <a:r>
              <a:rPr lang="en-AU" b="1" dirty="0"/>
              <a:t>Current</a:t>
            </a:r>
          </a:p>
          <a:p>
            <a:pPr lvl="1"/>
            <a:r>
              <a:rPr lang="en-AU" dirty="0"/>
              <a:t>Participants currently submit text files through FTP. </a:t>
            </a:r>
          </a:p>
          <a:p>
            <a:r>
              <a:rPr lang="en-AU" b="1" dirty="0"/>
              <a:t>Proposed</a:t>
            </a:r>
            <a:endParaRPr lang="en-AU" dirty="0"/>
          </a:p>
          <a:p>
            <a:pPr lvl="1"/>
            <a:r>
              <a:rPr lang="en-AU" dirty="0"/>
              <a:t>AEMO has identified an opportunity to improve this process by using a more flexible, accurate, text-based format for the submissions, called JSON (JavaScript Online Notation). These would be submitted via </a:t>
            </a:r>
          </a:p>
          <a:p>
            <a:pPr lvl="2"/>
            <a:r>
              <a:rPr lang="en-AU" dirty="0"/>
              <a:t>FTP (same process as today), </a:t>
            </a:r>
          </a:p>
          <a:p>
            <a:pPr lvl="2"/>
            <a:r>
              <a:rPr lang="en-AU" dirty="0"/>
              <a:t>Web UI (enhanced interface)</a:t>
            </a:r>
          </a:p>
          <a:p>
            <a:pPr lvl="2"/>
            <a:r>
              <a:rPr lang="en-AU" dirty="0"/>
              <a:t>APIs or </a:t>
            </a:r>
          </a:p>
          <a:p>
            <a:pPr lvl="2"/>
            <a:r>
              <a:rPr lang="en-AU" dirty="0"/>
              <a:t>by submission of a JSON file through the Web portal.</a:t>
            </a:r>
          </a:p>
          <a:p>
            <a:pPr lvl="1"/>
            <a:r>
              <a:rPr lang="en-AU" sz="1700" dirty="0"/>
              <a:t>AEMO is also considering support uploading a CSV format via the web portal only, to support low frequency bidding where systems such as Excel are used to create bidding files.</a:t>
            </a:r>
            <a:endParaRPr lang="en-AU" dirty="0"/>
          </a:p>
          <a:p>
            <a:endParaRPr lang="en-AU" sz="24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22</a:t>
            </a:fld>
            <a:endParaRPr lang="en-AU" dirty="0"/>
          </a:p>
        </p:txBody>
      </p:sp>
      <p:sp>
        <p:nvSpPr>
          <p:cNvPr id="7" name="Footer Placeholder 4">
            <a:extLst>
              <a:ext uri="{FF2B5EF4-FFF2-40B4-BE49-F238E27FC236}">
                <a16:creationId xmlns:a16="http://schemas.microsoft.com/office/drawing/2014/main" id="{7C3792EC-32EA-423F-BFE5-E486686A976D}"/>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363345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fontScale="90000"/>
          </a:bodyPr>
          <a:lstStyle/>
          <a:p>
            <a:r>
              <a:rPr lang="en-AU" dirty="0"/>
              <a:t>Submission of FTP, Web and API bids</a:t>
            </a:r>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23</a:t>
            </a:fld>
            <a:endParaRPr lang="en-AU" dirty="0"/>
          </a:p>
        </p:txBody>
      </p:sp>
      <p:sp>
        <p:nvSpPr>
          <p:cNvPr id="8" name="Text Placeholder 7">
            <a:extLst>
              <a:ext uri="{FF2B5EF4-FFF2-40B4-BE49-F238E27FC236}">
                <a16:creationId xmlns:a16="http://schemas.microsoft.com/office/drawing/2014/main" id="{AFC658E3-CCC5-49DF-B855-C954BE2C4C5A}"/>
              </a:ext>
            </a:extLst>
          </p:cNvPr>
          <p:cNvSpPr>
            <a:spLocks noGrp="1"/>
          </p:cNvSpPr>
          <p:nvPr>
            <p:ph type="body" sz="quarter" idx="13"/>
          </p:nvPr>
        </p:nvSpPr>
        <p:spPr/>
        <p:txBody>
          <a:bodyPr>
            <a:normAutofit/>
          </a:bodyPr>
          <a:lstStyle/>
          <a:p>
            <a:pPr marL="0" indent="0">
              <a:buNone/>
            </a:pPr>
            <a:r>
              <a:rPr lang="en-AU" dirty="0"/>
              <a:t>AEMO have proposed that only JSON format bids will be accepted after commencement. This section focusses on the pre-commencement period.</a:t>
            </a:r>
          </a:p>
          <a:p>
            <a:pPr marL="0" indent="0">
              <a:buNone/>
            </a:pPr>
            <a:r>
              <a:rPr lang="en-AU" b="1" dirty="0">
                <a:solidFill>
                  <a:schemeClr val="accent1">
                    <a:lumMod val="75000"/>
                  </a:schemeClr>
                </a:solidFill>
              </a:rPr>
              <a:t>AEMO’s position</a:t>
            </a:r>
            <a:r>
              <a:rPr lang="en-AU" dirty="0"/>
              <a:t>: Accept JSON format bids in Production three months before commencement (i.e. from 1 Apr 2021). Allow all three methods: APIs, FTP, and Web submissions.</a:t>
            </a:r>
          </a:p>
          <a:p>
            <a:pPr marL="0" indent="0">
              <a:buNone/>
            </a:pPr>
            <a:r>
              <a:rPr lang="en-AU" b="1" dirty="0">
                <a:solidFill>
                  <a:schemeClr val="accent6">
                    <a:lumMod val="50000"/>
                  </a:schemeClr>
                </a:solidFill>
              </a:rPr>
              <a:t>Discussion</a:t>
            </a:r>
            <a:r>
              <a:rPr lang="en-AU" dirty="0"/>
              <a:t>:</a:t>
            </a:r>
          </a:p>
          <a:p>
            <a:pPr lvl="0"/>
            <a:r>
              <a:rPr lang="en-AU" dirty="0"/>
              <a:t>How early before commencement should JSON format bids be accepted? </a:t>
            </a:r>
          </a:p>
          <a:p>
            <a:pPr marL="342900" lvl="1" indent="0">
              <a:buNone/>
            </a:pPr>
            <a:r>
              <a:rPr lang="en-AU" dirty="0"/>
              <a:t>Note that JSON format bids cannot be used for 30-mn bids.</a:t>
            </a:r>
          </a:p>
          <a:p>
            <a:pPr lvl="0"/>
            <a:r>
              <a:rPr lang="en-AU" dirty="0"/>
              <a:t>Is there a priority for one of the methods before the others?</a:t>
            </a:r>
          </a:p>
          <a:p>
            <a:pPr marL="342900" lvl="1" indent="0">
              <a:buNone/>
            </a:pPr>
            <a:r>
              <a:rPr lang="en-AU" dirty="0"/>
              <a:t>For example, is it worth just releasing FTP before APIs or Web portal?</a:t>
            </a:r>
          </a:p>
          <a:p>
            <a:endParaRPr lang="en-AU" sz="2400" dirty="0">
              <a:latin typeface="Times New Roman" panose="02020603050405020304" pitchFamily="18" charset="0"/>
              <a:cs typeface="Times New Roman" panose="02020603050405020304" pitchFamily="18" charset="0"/>
            </a:endParaRPr>
          </a:p>
          <a:p>
            <a:endParaRPr lang="en-AU" dirty="0"/>
          </a:p>
        </p:txBody>
      </p:sp>
      <p:sp>
        <p:nvSpPr>
          <p:cNvPr id="9" name="Title 1">
            <a:extLst>
              <a:ext uri="{FF2B5EF4-FFF2-40B4-BE49-F238E27FC236}">
                <a16:creationId xmlns:a16="http://schemas.microsoft.com/office/drawing/2014/main" id="{4E1A4876-DDA7-4363-B30C-2524A665F3BE}"/>
              </a:ext>
            </a:extLst>
          </p:cNvPr>
          <p:cNvSpPr txBox="1">
            <a:spLocks/>
          </p:cNvSpPr>
          <p:nvPr/>
        </p:nvSpPr>
        <p:spPr>
          <a:xfrm>
            <a:off x="1" y="2973136"/>
            <a:ext cx="2871536" cy="1324800"/>
          </a:xfrm>
          <a:prstGeom prst="rect">
            <a:avLst/>
          </a:prstGeom>
        </p:spPr>
        <p:txBody>
          <a:bodyPr vert="horz" lIns="91440" tIns="45720" rIns="91440" bIns="45720" rtlCol="0" anchor="t" anchorCtr="0">
            <a:normAutofit fontScale="97500"/>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2400" b="1" dirty="0">
                <a:solidFill>
                  <a:schemeClr val="accent4">
                    <a:lumMod val="60000"/>
                    <a:lumOff val="40000"/>
                  </a:schemeClr>
                </a:solidFill>
              </a:rPr>
              <a:t>Allow JSON format bids before commencement</a:t>
            </a:r>
          </a:p>
        </p:txBody>
      </p:sp>
      <p:sp>
        <p:nvSpPr>
          <p:cNvPr id="10" name="Footer Placeholder 4">
            <a:extLst>
              <a:ext uri="{FF2B5EF4-FFF2-40B4-BE49-F238E27FC236}">
                <a16:creationId xmlns:a16="http://schemas.microsoft.com/office/drawing/2014/main" id="{5CA9D230-E3A6-426E-8DC4-60FE0662CD16}"/>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918789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fontScale="90000"/>
          </a:bodyPr>
          <a:lstStyle/>
          <a:p>
            <a:r>
              <a:rPr lang="en-AU" dirty="0"/>
              <a:t>Submission of FTP, Web and API bids</a:t>
            </a:r>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24</a:t>
            </a:fld>
            <a:endParaRPr lang="en-AU" dirty="0"/>
          </a:p>
        </p:txBody>
      </p:sp>
      <p:sp>
        <p:nvSpPr>
          <p:cNvPr id="8" name="Text Placeholder 7">
            <a:extLst>
              <a:ext uri="{FF2B5EF4-FFF2-40B4-BE49-F238E27FC236}">
                <a16:creationId xmlns:a16="http://schemas.microsoft.com/office/drawing/2014/main" id="{AFC658E3-CCC5-49DF-B855-C954BE2C4C5A}"/>
              </a:ext>
            </a:extLst>
          </p:cNvPr>
          <p:cNvSpPr>
            <a:spLocks noGrp="1"/>
          </p:cNvSpPr>
          <p:nvPr>
            <p:ph type="body" sz="quarter" idx="13"/>
          </p:nvPr>
        </p:nvSpPr>
        <p:spPr/>
        <p:txBody>
          <a:bodyPr>
            <a:normAutofit/>
          </a:bodyPr>
          <a:lstStyle/>
          <a:p>
            <a:pPr marL="0" indent="0">
              <a:buNone/>
            </a:pPr>
            <a:r>
              <a:rPr lang="en-AU" b="1" dirty="0">
                <a:solidFill>
                  <a:schemeClr val="accent1">
                    <a:lumMod val="75000"/>
                  </a:schemeClr>
                </a:solidFill>
              </a:rPr>
              <a:t>AEMO’s position</a:t>
            </a:r>
            <a:r>
              <a:rPr lang="en-AU" dirty="0"/>
              <a:t>: Discontinue use of TXT files at commencement.</a:t>
            </a:r>
            <a:endParaRPr lang="en-AU" sz="2400" dirty="0">
              <a:latin typeface="Times New Roman" panose="02020603050405020304" pitchFamily="18" charset="0"/>
              <a:cs typeface="Times New Roman" panose="02020603050405020304" pitchFamily="18" charset="0"/>
            </a:endParaRPr>
          </a:p>
          <a:p>
            <a:endParaRPr lang="en-AU" dirty="0"/>
          </a:p>
        </p:txBody>
      </p:sp>
      <p:sp>
        <p:nvSpPr>
          <p:cNvPr id="9" name="Title 1">
            <a:extLst>
              <a:ext uri="{FF2B5EF4-FFF2-40B4-BE49-F238E27FC236}">
                <a16:creationId xmlns:a16="http://schemas.microsoft.com/office/drawing/2014/main" id="{4E1A4876-DDA7-4363-B30C-2524A665F3BE}"/>
              </a:ext>
            </a:extLst>
          </p:cNvPr>
          <p:cNvSpPr txBox="1">
            <a:spLocks/>
          </p:cNvSpPr>
          <p:nvPr/>
        </p:nvSpPr>
        <p:spPr>
          <a:xfrm>
            <a:off x="1" y="2973136"/>
            <a:ext cx="2871536" cy="1324800"/>
          </a:xfrm>
          <a:prstGeom prst="rect">
            <a:avLst/>
          </a:prstGeom>
        </p:spPr>
        <p:txBody>
          <a:bodyPr vert="horz" lIns="91440" tIns="45720" rIns="91440" bIns="45720" rtlCol="0" anchor="t" anchorCtr="0">
            <a:normAutofit fontScale="97500"/>
          </a:bodyPr>
          <a:lst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a:lstStyle>
          <a:p>
            <a:r>
              <a:rPr lang="en-AU" sz="2400" b="1" dirty="0">
                <a:solidFill>
                  <a:schemeClr val="accent4">
                    <a:lumMod val="60000"/>
                    <a:lumOff val="40000"/>
                  </a:schemeClr>
                </a:solidFill>
              </a:rPr>
              <a:t>Disallow TXT files </a:t>
            </a:r>
          </a:p>
          <a:p>
            <a:r>
              <a:rPr lang="en-AU" sz="2400" b="1" dirty="0">
                <a:solidFill>
                  <a:schemeClr val="accent4">
                    <a:lumMod val="60000"/>
                    <a:lumOff val="40000"/>
                  </a:schemeClr>
                </a:solidFill>
              </a:rPr>
              <a:t>after commencement</a:t>
            </a:r>
          </a:p>
        </p:txBody>
      </p:sp>
      <p:sp>
        <p:nvSpPr>
          <p:cNvPr id="10" name="Footer Placeholder 4">
            <a:extLst>
              <a:ext uri="{FF2B5EF4-FFF2-40B4-BE49-F238E27FC236}">
                <a16:creationId xmlns:a16="http://schemas.microsoft.com/office/drawing/2014/main" id="{3B8147EE-0250-42C3-8BFF-0C4E88E18587}"/>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2598061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a:xfrm>
            <a:off x="176645" y="136526"/>
            <a:ext cx="8407182" cy="1189039"/>
          </a:xfrm>
        </p:spPr>
        <p:txBody>
          <a:bodyPr>
            <a:normAutofit/>
          </a:bodyPr>
          <a:lstStyle/>
          <a:p>
            <a:r>
              <a:rPr lang="en-AU" dirty="0"/>
              <a:t>Reporting – Pre-dispatch, ST PASA</a:t>
            </a: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pPr marL="0" indent="0">
              <a:buNone/>
            </a:pPr>
            <a:r>
              <a:rPr lang="en-AU" dirty="0"/>
              <a:t>AEMO does not expect changes to reporting for dispatch, pre-dispatch or PASA. Apart from options for 5-mn Pre-dispatch (increasing length/price sensitivities etc.).</a:t>
            </a:r>
          </a:p>
          <a:p>
            <a:pPr marL="0" indent="0">
              <a:buNone/>
            </a:pPr>
            <a:r>
              <a:rPr lang="en-AU" b="1" dirty="0">
                <a:solidFill>
                  <a:schemeClr val="accent6">
                    <a:lumMod val="50000"/>
                  </a:schemeClr>
                </a:solidFill>
              </a:rPr>
              <a:t>Discussion</a:t>
            </a:r>
            <a:r>
              <a:rPr lang="en-AU" dirty="0"/>
              <a:t>:</a:t>
            </a:r>
          </a:p>
          <a:p>
            <a:pPr lvl="0"/>
            <a:r>
              <a:rPr lang="en-AU" dirty="0"/>
              <a:t>For an early release, bid reporting will need to support 5-mn bids. If there are changes to reporting granularity, can these be introduced early?</a:t>
            </a:r>
          </a:p>
          <a:p>
            <a:pPr lvl="0"/>
            <a:r>
              <a:rPr lang="en-AU" dirty="0"/>
              <a:t>Is there specific 30-mn intervals reporting that needs to remain?</a:t>
            </a:r>
          </a:p>
          <a:p>
            <a:pPr lvl="0"/>
            <a:r>
              <a:rPr lang="en-AU" dirty="0"/>
              <a:t>Are there changes required to ST PASA or other pre-dispatch report formats?</a:t>
            </a:r>
          </a:p>
          <a:p>
            <a:endParaRPr lang="en-AU" sz="2400" dirty="0">
              <a:latin typeface="Times New Roman" panose="02020603050405020304" pitchFamily="18" charset="0"/>
              <a:cs typeface="Times New Roman" panose="02020603050405020304" pitchFamily="18" charset="0"/>
            </a:endParaRPr>
          </a:p>
          <a:p>
            <a:pPr marL="0" indent="0">
              <a:buNone/>
            </a:pPr>
            <a:endParaRPr lang="en-AU" dirty="0"/>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25</a:t>
            </a:fld>
            <a:endParaRPr lang="en-AU" dirty="0"/>
          </a:p>
        </p:txBody>
      </p:sp>
      <p:sp>
        <p:nvSpPr>
          <p:cNvPr id="7" name="Footer Placeholder 4">
            <a:extLst>
              <a:ext uri="{FF2B5EF4-FFF2-40B4-BE49-F238E27FC236}">
                <a16:creationId xmlns:a16="http://schemas.microsoft.com/office/drawing/2014/main" id="{05844DF9-174F-4E36-A08D-5E8C1699A573}"/>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1021404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C408E-C738-4DF8-BD9C-11D36F6FEA22}"/>
              </a:ext>
            </a:extLst>
          </p:cNvPr>
          <p:cNvSpPr>
            <a:spLocks noGrp="1"/>
          </p:cNvSpPr>
          <p:nvPr>
            <p:ph type="title"/>
          </p:nvPr>
        </p:nvSpPr>
        <p:spPr/>
        <p:txBody>
          <a:bodyPr>
            <a:normAutofit/>
          </a:bodyPr>
          <a:lstStyle/>
          <a:p>
            <a:r>
              <a:rPr lang="en-AU" dirty="0"/>
              <a:t>Bid reporting</a:t>
            </a:r>
            <a:endParaRPr lang="en-AU" dirty="0">
              <a:highlight>
                <a:srgbClr val="FFFF00"/>
              </a:highlight>
            </a:endParaRPr>
          </a:p>
        </p:txBody>
      </p:sp>
      <p:sp>
        <p:nvSpPr>
          <p:cNvPr id="3" name="Content Placeholder 2">
            <a:extLst>
              <a:ext uri="{FF2B5EF4-FFF2-40B4-BE49-F238E27FC236}">
                <a16:creationId xmlns:a16="http://schemas.microsoft.com/office/drawing/2014/main" id="{87A1AECB-CAE2-463A-BAF1-37C5F0543F75}"/>
              </a:ext>
            </a:extLst>
          </p:cNvPr>
          <p:cNvSpPr>
            <a:spLocks noGrp="1"/>
          </p:cNvSpPr>
          <p:nvPr>
            <p:ph idx="1"/>
          </p:nvPr>
        </p:nvSpPr>
        <p:spPr/>
        <p:txBody>
          <a:bodyPr>
            <a:normAutofit/>
          </a:bodyPr>
          <a:lstStyle/>
          <a:p>
            <a:r>
              <a:rPr lang="en-AU" dirty="0"/>
              <a:t>Submitted 5-mn and 30-mn bids will need to be reported</a:t>
            </a:r>
          </a:p>
          <a:p>
            <a:r>
              <a:rPr lang="en-AU" dirty="0"/>
              <a:t>It will be important to be able to determine which bids were submitted and at what resolution.</a:t>
            </a:r>
          </a:p>
          <a:p>
            <a:pPr marL="0" indent="0">
              <a:buNone/>
            </a:pPr>
            <a:endParaRPr lang="en-AU" dirty="0"/>
          </a:p>
          <a:p>
            <a:pPr marL="0" indent="0">
              <a:buNone/>
            </a:pPr>
            <a:r>
              <a:rPr lang="en-AU" b="1" dirty="0">
                <a:solidFill>
                  <a:schemeClr val="accent1">
                    <a:lumMod val="75000"/>
                  </a:schemeClr>
                </a:solidFill>
              </a:rPr>
              <a:t>AEMO’s position</a:t>
            </a:r>
            <a:r>
              <a:rPr lang="en-AU" dirty="0"/>
              <a:t>:</a:t>
            </a:r>
            <a:endParaRPr lang="en-AU" sz="2400" dirty="0">
              <a:latin typeface="Times New Roman" panose="02020603050405020304" pitchFamily="18" charset="0"/>
              <a:cs typeface="Times New Roman" panose="02020603050405020304" pitchFamily="18" charset="0"/>
            </a:endParaRPr>
          </a:p>
          <a:p>
            <a:pPr marL="0" indent="0">
              <a:buNone/>
            </a:pPr>
            <a:r>
              <a:rPr lang="en-AU" dirty="0"/>
              <a:t>During the trial period there will be both 30-mn and 5-mn reports available. </a:t>
            </a:r>
            <a:r>
              <a:rPr lang="en-AU" dirty="0">
                <a:solidFill>
                  <a:srgbClr val="FF0000"/>
                </a:solidFill>
              </a:rPr>
              <a:t>However the 30-mn reports will not include 5-mn bids.</a:t>
            </a:r>
          </a:p>
          <a:p>
            <a:pPr marL="0" indent="0">
              <a:buNone/>
            </a:pPr>
            <a:r>
              <a:rPr lang="en-AU" dirty="0"/>
              <a:t>From commencement, the 30-mn bids would no longer be changing, so the 30-mn bid reports would become historic.</a:t>
            </a:r>
          </a:p>
          <a:p>
            <a:pPr marL="0" indent="0">
              <a:buNone/>
            </a:pPr>
            <a:r>
              <a:rPr lang="en-AU" dirty="0"/>
              <a:t>Both the 30-mn and 5-mn submissions will be available as files (AEMO will convert and store API payloads as files), as bids are now.</a:t>
            </a:r>
          </a:p>
        </p:txBody>
      </p:sp>
      <p:sp>
        <p:nvSpPr>
          <p:cNvPr id="4" name="Date Placeholder 3">
            <a:extLst>
              <a:ext uri="{FF2B5EF4-FFF2-40B4-BE49-F238E27FC236}">
                <a16:creationId xmlns:a16="http://schemas.microsoft.com/office/drawing/2014/main" id="{0001CFD0-73C3-4C3B-82FB-C048F9E915B5}"/>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6" name="Slide Number Placeholder 5">
            <a:extLst>
              <a:ext uri="{FF2B5EF4-FFF2-40B4-BE49-F238E27FC236}">
                <a16:creationId xmlns:a16="http://schemas.microsoft.com/office/drawing/2014/main" id="{AF72FD39-6E3C-4636-8D07-29761117FABE}"/>
              </a:ext>
            </a:extLst>
          </p:cNvPr>
          <p:cNvSpPr>
            <a:spLocks noGrp="1"/>
          </p:cNvSpPr>
          <p:nvPr>
            <p:ph type="sldNum" sz="quarter" idx="12"/>
          </p:nvPr>
        </p:nvSpPr>
        <p:spPr/>
        <p:txBody>
          <a:bodyPr/>
          <a:lstStyle/>
          <a:p>
            <a:fld id="{4EC81F68-4976-451A-B2E9-79BCBD2F70CC}" type="slidenum">
              <a:rPr lang="en-AU" smtClean="0"/>
              <a:t>26</a:t>
            </a:fld>
            <a:endParaRPr lang="en-AU" dirty="0"/>
          </a:p>
        </p:txBody>
      </p:sp>
      <p:sp>
        <p:nvSpPr>
          <p:cNvPr id="7" name="Footer Placeholder 4">
            <a:extLst>
              <a:ext uri="{FF2B5EF4-FFF2-40B4-BE49-F238E27FC236}">
                <a16:creationId xmlns:a16="http://schemas.microsoft.com/office/drawing/2014/main" id="{67952F7C-B511-4F0A-9F9B-2A8D8BAFDB6E}"/>
              </a:ext>
            </a:extLst>
          </p:cNvPr>
          <p:cNvSpPr>
            <a:spLocks noGrp="1"/>
          </p:cNvSpPr>
          <p:nvPr>
            <p:ph type="ftr" sz="quarter" idx="11"/>
          </p:nvPr>
        </p:nvSpPr>
        <p:spPr>
          <a:xfrm>
            <a:off x="3028950" y="6356351"/>
            <a:ext cx="4002382" cy="365125"/>
          </a:xfrm>
        </p:spPr>
        <p:txBody>
          <a:bodyPr/>
          <a:lstStyle/>
          <a:p>
            <a:r>
              <a:rPr lang="en-AU" dirty="0"/>
              <a:t>5MS PWG / SWG - Transition</a:t>
            </a:r>
          </a:p>
        </p:txBody>
      </p:sp>
    </p:spTree>
    <p:extLst>
      <p:ext uri="{BB962C8B-B14F-4D97-AF65-F5344CB8AC3E}">
        <p14:creationId xmlns:p14="http://schemas.microsoft.com/office/powerpoint/2010/main" val="2386749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A339-DD5C-48A2-A2DA-C3BF0B6B60A8}"/>
              </a:ext>
            </a:extLst>
          </p:cNvPr>
          <p:cNvSpPr>
            <a:spLocks noGrp="1"/>
          </p:cNvSpPr>
          <p:nvPr>
            <p:ph type="title"/>
          </p:nvPr>
        </p:nvSpPr>
        <p:spPr>
          <a:xfrm>
            <a:off x="397164" y="1709739"/>
            <a:ext cx="8746835" cy="2852737"/>
          </a:xfrm>
        </p:spPr>
        <p:txBody>
          <a:bodyPr>
            <a:normAutofit/>
          </a:bodyPr>
          <a:lstStyle/>
          <a:p>
            <a:r>
              <a:rPr lang="en-AU" sz="4200" dirty="0"/>
              <a:t>Transition to 5-minute bidding</a:t>
            </a:r>
            <a:br>
              <a:rPr lang="en-AU" sz="4200" dirty="0"/>
            </a:br>
            <a:r>
              <a:rPr lang="en-AU" sz="4200" dirty="0"/>
              <a:t>- when are participants planning to transition?</a:t>
            </a:r>
          </a:p>
        </p:txBody>
      </p:sp>
      <p:sp>
        <p:nvSpPr>
          <p:cNvPr id="3" name="Text Placeholder 2">
            <a:extLst>
              <a:ext uri="{FF2B5EF4-FFF2-40B4-BE49-F238E27FC236}">
                <a16:creationId xmlns:a16="http://schemas.microsoft.com/office/drawing/2014/main" id="{C33588BA-7E00-4FA1-8EFF-C137DEC3DDB6}"/>
              </a:ext>
            </a:extLst>
          </p:cNvPr>
          <p:cNvSpPr>
            <a:spLocks noGrp="1"/>
          </p:cNvSpPr>
          <p:nvPr>
            <p:ph type="body" idx="1"/>
          </p:nvPr>
        </p:nvSpPr>
        <p:spPr>
          <a:xfrm>
            <a:off x="550000" y="4589464"/>
            <a:ext cx="7886700" cy="1500187"/>
          </a:xfrm>
        </p:spPr>
        <p:txBody>
          <a:bodyPr/>
          <a:lstStyle/>
          <a:p>
            <a:r>
              <a:rPr lang="en-AU" dirty="0"/>
              <a:t>Feedback from participants</a:t>
            </a:r>
          </a:p>
        </p:txBody>
      </p:sp>
      <p:sp>
        <p:nvSpPr>
          <p:cNvPr id="4" name="Date Placeholder 3">
            <a:extLst>
              <a:ext uri="{FF2B5EF4-FFF2-40B4-BE49-F238E27FC236}">
                <a16:creationId xmlns:a16="http://schemas.microsoft.com/office/drawing/2014/main" id="{7CE7A674-D181-40A7-B074-ED55AB9B3E66}"/>
              </a:ext>
            </a:extLst>
          </p:cNvPr>
          <p:cNvSpPr>
            <a:spLocks noGrp="1"/>
          </p:cNvSpPr>
          <p:nvPr>
            <p:ph type="dt" sz="half" idx="10"/>
          </p:nvPr>
        </p:nvSpPr>
        <p:spPr/>
        <p:txBody>
          <a:bodyPr/>
          <a:lstStyle/>
          <a:p>
            <a:fld id="{681D5AC9-D7BA-485E-B465-DE82470048ED}" type="datetime1">
              <a:rPr lang="en-AU" smtClean="0"/>
              <a:t>22/10/2018</a:t>
            </a:fld>
            <a:endParaRPr lang="en-AU" dirty="0"/>
          </a:p>
        </p:txBody>
      </p:sp>
      <p:sp>
        <p:nvSpPr>
          <p:cNvPr id="5" name="Footer Placeholder 4">
            <a:extLst>
              <a:ext uri="{FF2B5EF4-FFF2-40B4-BE49-F238E27FC236}">
                <a16:creationId xmlns:a16="http://schemas.microsoft.com/office/drawing/2014/main" id="{653AFFBD-F3B3-4EC2-B684-150C32E879A7}"/>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159B1B92-0052-4D3B-A111-6C78FA00D953}"/>
              </a:ext>
            </a:extLst>
          </p:cNvPr>
          <p:cNvSpPr>
            <a:spLocks noGrp="1"/>
          </p:cNvSpPr>
          <p:nvPr>
            <p:ph type="sldNum" sz="quarter" idx="12"/>
          </p:nvPr>
        </p:nvSpPr>
        <p:spPr/>
        <p:txBody>
          <a:bodyPr/>
          <a:lstStyle/>
          <a:p>
            <a:fld id="{4EC81F68-4976-451A-B2E9-79BCBD2F70CC}" type="slidenum">
              <a:rPr lang="en-AU" smtClean="0"/>
              <a:pPr/>
              <a:t>27</a:t>
            </a:fld>
            <a:endParaRPr lang="en-AU" dirty="0"/>
          </a:p>
        </p:txBody>
      </p:sp>
    </p:spTree>
    <p:extLst>
      <p:ext uri="{BB962C8B-B14F-4D97-AF65-F5344CB8AC3E}">
        <p14:creationId xmlns:p14="http://schemas.microsoft.com/office/powerpoint/2010/main" val="1699380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BF8EE-DDEF-4E37-8D6B-0C9045AC687A}"/>
              </a:ext>
            </a:extLst>
          </p:cNvPr>
          <p:cNvSpPr>
            <a:spLocks noGrp="1"/>
          </p:cNvSpPr>
          <p:nvPr>
            <p:ph type="title"/>
          </p:nvPr>
        </p:nvSpPr>
        <p:spPr/>
        <p:txBody>
          <a:bodyPr/>
          <a:lstStyle/>
          <a:p>
            <a:r>
              <a:rPr lang="en-AU" dirty="0"/>
              <a:t>Participants’ plans</a:t>
            </a:r>
          </a:p>
        </p:txBody>
      </p:sp>
      <p:sp>
        <p:nvSpPr>
          <p:cNvPr id="3" name="Content Placeholder 2">
            <a:extLst>
              <a:ext uri="{FF2B5EF4-FFF2-40B4-BE49-F238E27FC236}">
                <a16:creationId xmlns:a16="http://schemas.microsoft.com/office/drawing/2014/main" id="{0C3F214E-8D06-4A18-BD6A-474CA68F17BB}"/>
              </a:ext>
            </a:extLst>
          </p:cNvPr>
          <p:cNvSpPr>
            <a:spLocks noGrp="1"/>
          </p:cNvSpPr>
          <p:nvPr>
            <p:ph idx="1"/>
          </p:nvPr>
        </p:nvSpPr>
        <p:spPr/>
        <p:txBody>
          <a:bodyPr/>
          <a:lstStyle/>
          <a:p>
            <a:r>
              <a:rPr lang="en-AU" dirty="0"/>
              <a:t>AEMO Timeline for 5-mn bidding</a:t>
            </a:r>
          </a:p>
          <a:p>
            <a:pPr lvl="1"/>
            <a:r>
              <a:rPr lang="en-AU" dirty="0"/>
              <a:t>Pre-production by Nov 2020 (dependent on early release date)</a:t>
            </a:r>
          </a:p>
          <a:p>
            <a:pPr lvl="1"/>
            <a:r>
              <a:rPr lang="en-AU" dirty="0"/>
              <a:t>Production by 1 Apr 2021</a:t>
            </a:r>
          </a:p>
          <a:p>
            <a:pPr lvl="1"/>
            <a:r>
              <a:rPr lang="en-AU" dirty="0"/>
              <a:t>Commencement 1 Jul 2021</a:t>
            </a:r>
          </a:p>
          <a:p>
            <a:endParaRPr lang="en-AU" dirty="0"/>
          </a:p>
          <a:p>
            <a:r>
              <a:rPr lang="en-AU" dirty="0"/>
              <a:t>How suitable are these dates considering market risks and participants' systems delivery?</a:t>
            </a:r>
          </a:p>
          <a:p>
            <a:endParaRPr lang="en-AU" dirty="0"/>
          </a:p>
          <a:p>
            <a:endParaRPr lang="en-AU" dirty="0"/>
          </a:p>
        </p:txBody>
      </p:sp>
      <p:sp>
        <p:nvSpPr>
          <p:cNvPr id="4" name="Date Placeholder 3">
            <a:extLst>
              <a:ext uri="{FF2B5EF4-FFF2-40B4-BE49-F238E27FC236}">
                <a16:creationId xmlns:a16="http://schemas.microsoft.com/office/drawing/2014/main" id="{23729531-79AE-46CC-86E4-5AF05A80A5CB}"/>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5" name="Footer Placeholder 4">
            <a:extLst>
              <a:ext uri="{FF2B5EF4-FFF2-40B4-BE49-F238E27FC236}">
                <a16:creationId xmlns:a16="http://schemas.microsoft.com/office/drawing/2014/main" id="{7B7E5933-A4E9-4A59-978F-222639E369AC}"/>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BF7F99D5-9AFB-4DC1-8884-30AF99058743}"/>
              </a:ext>
            </a:extLst>
          </p:cNvPr>
          <p:cNvSpPr>
            <a:spLocks noGrp="1"/>
          </p:cNvSpPr>
          <p:nvPr>
            <p:ph type="sldNum" sz="quarter" idx="12"/>
          </p:nvPr>
        </p:nvSpPr>
        <p:spPr/>
        <p:txBody>
          <a:bodyPr/>
          <a:lstStyle/>
          <a:p>
            <a:fld id="{4EC81F68-4976-451A-B2E9-79BCBD2F70CC}" type="slidenum">
              <a:rPr lang="en-AU" smtClean="0"/>
              <a:t>28</a:t>
            </a:fld>
            <a:endParaRPr lang="en-AU" dirty="0"/>
          </a:p>
        </p:txBody>
      </p:sp>
    </p:spTree>
    <p:extLst>
      <p:ext uri="{BB962C8B-B14F-4D97-AF65-F5344CB8AC3E}">
        <p14:creationId xmlns:p14="http://schemas.microsoft.com/office/powerpoint/2010/main" val="1614707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6BA42-6E6A-4A6F-A6F3-2BA1216400C9}"/>
              </a:ext>
            </a:extLst>
          </p:cNvPr>
          <p:cNvSpPr>
            <a:spLocks noGrp="1"/>
          </p:cNvSpPr>
          <p:nvPr>
            <p:ph type="title"/>
          </p:nvPr>
        </p:nvSpPr>
        <p:spPr/>
        <p:txBody>
          <a:bodyPr/>
          <a:lstStyle/>
          <a:p>
            <a:r>
              <a:rPr lang="en-AU" dirty="0"/>
              <a:t>Dispatch instruction timing</a:t>
            </a:r>
            <a:br>
              <a:rPr lang="en-AU" dirty="0"/>
            </a:br>
            <a:endParaRPr lang="en-AU" dirty="0"/>
          </a:p>
        </p:txBody>
      </p:sp>
      <p:sp>
        <p:nvSpPr>
          <p:cNvPr id="3" name="Text Placeholder 2">
            <a:extLst>
              <a:ext uri="{FF2B5EF4-FFF2-40B4-BE49-F238E27FC236}">
                <a16:creationId xmlns:a16="http://schemas.microsoft.com/office/drawing/2014/main" id="{E4B16FD5-67B1-47F9-9579-E9D400BFAF8C}"/>
              </a:ext>
            </a:extLst>
          </p:cNvPr>
          <p:cNvSpPr>
            <a:spLocks noGrp="1"/>
          </p:cNvSpPr>
          <p:nvPr>
            <p:ph type="body" idx="1"/>
          </p:nvPr>
        </p:nvSpPr>
        <p:spPr/>
        <p:txBody>
          <a:bodyPr/>
          <a:lstStyle/>
          <a:p>
            <a:r>
              <a:rPr lang="en-AU" dirty="0"/>
              <a:t>Michael Sanders</a:t>
            </a:r>
          </a:p>
        </p:txBody>
      </p:sp>
      <p:sp>
        <p:nvSpPr>
          <p:cNvPr id="6" name="Slide Number Placeholder 5">
            <a:extLst>
              <a:ext uri="{FF2B5EF4-FFF2-40B4-BE49-F238E27FC236}">
                <a16:creationId xmlns:a16="http://schemas.microsoft.com/office/drawing/2014/main" id="{BDA87CBF-C3FB-4C4B-94EF-8673DFD71EA7}"/>
              </a:ext>
            </a:extLst>
          </p:cNvPr>
          <p:cNvSpPr>
            <a:spLocks noGrp="1"/>
          </p:cNvSpPr>
          <p:nvPr>
            <p:ph type="sldNum" sz="quarter" idx="12"/>
          </p:nvPr>
        </p:nvSpPr>
        <p:spPr/>
        <p:txBody>
          <a:bodyPr/>
          <a:lstStyle/>
          <a:p>
            <a:fld id="{4EC81F68-4976-451A-B2E9-79BCBD2F70CC}" type="slidenum">
              <a:rPr lang="en-AU" smtClean="0"/>
              <a:pPr/>
              <a:t>29</a:t>
            </a:fld>
            <a:endParaRPr lang="en-AU" dirty="0"/>
          </a:p>
        </p:txBody>
      </p:sp>
    </p:spTree>
    <p:extLst>
      <p:ext uri="{BB962C8B-B14F-4D97-AF65-F5344CB8AC3E}">
        <p14:creationId xmlns:p14="http://schemas.microsoft.com/office/powerpoint/2010/main" val="379862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4BF44-E7B4-40C1-9AE8-CB13F70C9112}"/>
              </a:ext>
            </a:extLst>
          </p:cNvPr>
          <p:cNvSpPr>
            <a:spLocks noGrp="1"/>
          </p:cNvSpPr>
          <p:nvPr>
            <p:ph type="title"/>
          </p:nvPr>
        </p:nvSpPr>
        <p:spPr/>
        <p:txBody>
          <a:bodyPr/>
          <a:lstStyle/>
          <a:p>
            <a:r>
              <a:rPr lang="en-AU" dirty="0"/>
              <a:t>Actions from previous meeting</a:t>
            </a:r>
          </a:p>
        </p:txBody>
      </p:sp>
      <p:sp>
        <p:nvSpPr>
          <p:cNvPr id="3" name="Text Placeholder 2">
            <a:extLst>
              <a:ext uri="{FF2B5EF4-FFF2-40B4-BE49-F238E27FC236}">
                <a16:creationId xmlns:a16="http://schemas.microsoft.com/office/drawing/2014/main" id="{776BABC9-C869-4C7C-8681-643A81E4DC83}"/>
              </a:ext>
            </a:extLst>
          </p:cNvPr>
          <p:cNvSpPr>
            <a:spLocks noGrp="1"/>
          </p:cNvSpPr>
          <p:nvPr>
            <p:ph type="body" idx="1"/>
          </p:nvPr>
        </p:nvSpPr>
        <p:spPr/>
        <p:txBody>
          <a:bodyPr/>
          <a:lstStyle/>
          <a:p>
            <a:r>
              <a:rPr lang="en-AU" dirty="0"/>
              <a:t>Michael Sanders</a:t>
            </a:r>
          </a:p>
        </p:txBody>
      </p:sp>
      <p:sp>
        <p:nvSpPr>
          <p:cNvPr id="4" name="Date Placeholder 3">
            <a:extLst>
              <a:ext uri="{FF2B5EF4-FFF2-40B4-BE49-F238E27FC236}">
                <a16:creationId xmlns:a16="http://schemas.microsoft.com/office/drawing/2014/main" id="{4439CE13-2D00-4A0E-BB14-EE1DB052792D}"/>
              </a:ext>
            </a:extLst>
          </p:cNvPr>
          <p:cNvSpPr>
            <a:spLocks noGrp="1"/>
          </p:cNvSpPr>
          <p:nvPr>
            <p:ph type="dt" sz="half" idx="10"/>
          </p:nvPr>
        </p:nvSpPr>
        <p:spPr/>
        <p:txBody>
          <a:bodyPr/>
          <a:lstStyle/>
          <a:p>
            <a:fld id="{681D5AC9-D7BA-485E-B465-DE82470048ED}" type="datetime1">
              <a:rPr lang="en-AU" smtClean="0"/>
              <a:t>22/10/2018</a:t>
            </a:fld>
            <a:endParaRPr lang="en-AU" dirty="0"/>
          </a:p>
        </p:txBody>
      </p:sp>
      <p:sp>
        <p:nvSpPr>
          <p:cNvPr id="5" name="Footer Placeholder 4">
            <a:extLst>
              <a:ext uri="{FF2B5EF4-FFF2-40B4-BE49-F238E27FC236}">
                <a16:creationId xmlns:a16="http://schemas.microsoft.com/office/drawing/2014/main" id="{D13ADAE3-42A8-4CE7-8CD8-B918573BB8DE}"/>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D23E12D7-62B6-4752-AC42-60E525A6B0B6}"/>
              </a:ext>
            </a:extLst>
          </p:cNvPr>
          <p:cNvSpPr>
            <a:spLocks noGrp="1"/>
          </p:cNvSpPr>
          <p:nvPr>
            <p:ph type="sldNum" sz="quarter" idx="12"/>
          </p:nvPr>
        </p:nvSpPr>
        <p:spPr/>
        <p:txBody>
          <a:bodyPr/>
          <a:lstStyle/>
          <a:p>
            <a:fld id="{4EC81F68-4976-451A-B2E9-79BCBD2F70CC}" type="slidenum">
              <a:rPr lang="en-AU" smtClean="0"/>
              <a:pPr/>
              <a:t>3</a:t>
            </a:fld>
            <a:endParaRPr lang="en-AU" dirty="0"/>
          </a:p>
        </p:txBody>
      </p:sp>
    </p:spTree>
    <p:extLst>
      <p:ext uri="{BB962C8B-B14F-4D97-AF65-F5344CB8AC3E}">
        <p14:creationId xmlns:p14="http://schemas.microsoft.com/office/powerpoint/2010/main" val="2049463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a:xfrm>
            <a:off x="176645" y="136526"/>
            <a:ext cx="7987051" cy="1189039"/>
          </a:xfrm>
        </p:spPr>
        <p:txBody>
          <a:bodyPr/>
          <a:lstStyle/>
          <a:p>
            <a:r>
              <a:rPr lang="en-AU" dirty="0"/>
              <a:t>Current dispatch instruction timing</a:t>
            </a:r>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30</a:t>
            </a:fld>
            <a:endParaRPr lang="en-AU" dirty="0"/>
          </a:p>
        </p:txBody>
      </p:sp>
      <p:sp>
        <p:nvSpPr>
          <p:cNvPr id="7" name="Rectangle 3">
            <a:extLst>
              <a:ext uri="{FF2B5EF4-FFF2-40B4-BE49-F238E27FC236}">
                <a16:creationId xmlns:a16="http://schemas.microsoft.com/office/drawing/2014/main" id="{A492C0C9-76F8-4FC8-BCC8-7A747F3AC285}"/>
              </a:ext>
            </a:extLst>
          </p:cNvPr>
          <p:cNvSpPr txBox="1">
            <a:spLocks noChangeArrowheads="1"/>
          </p:cNvSpPr>
          <p:nvPr/>
        </p:nvSpPr>
        <p:spPr>
          <a:xfrm>
            <a:off x="520700" y="1403350"/>
            <a:ext cx="8450263" cy="4792663"/>
          </a:xfrm>
          <a:prstGeom prst="rect">
            <a:avLst/>
          </a:prstGeom>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lvl="2" indent="0">
              <a:lnSpc>
                <a:spcPct val="100000"/>
              </a:lnSpc>
              <a:buFont typeface="Arial" charset="0"/>
              <a:buNone/>
              <a:defRPr/>
            </a:pPr>
            <a:endParaRPr lang="en-AU" sz="2000" u="sng" dirty="0"/>
          </a:p>
          <a:p>
            <a:pPr marL="0" lvl="2" indent="0">
              <a:lnSpc>
                <a:spcPct val="100000"/>
              </a:lnSpc>
              <a:buFont typeface="Arial" charset="0"/>
              <a:buNone/>
              <a:defRPr/>
            </a:pPr>
            <a:r>
              <a:rPr lang="en-AU" sz="2400" u="sng" dirty="0"/>
              <a:t>Approximate dispatch instruction timings:</a:t>
            </a:r>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gn="ctr">
              <a:lnSpc>
                <a:spcPct val="100000"/>
              </a:lnSpc>
              <a:buFont typeface="Arial" charset="0"/>
              <a:buNone/>
              <a:defRPr/>
            </a:pPr>
            <a:endParaRPr lang="en-AU" sz="2000" dirty="0"/>
          </a:p>
          <a:p>
            <a:pPr marL="0" lvl="2" indent="0">
              <a:lnSpc>
                <a:spcPct val="100000"/>
              </a:lnSpc>
              <a:buFont typeface="Arial" charset="0"/>
              <a:buNone/>
              <a:defRPr/>
            </a:pPr>
            <a:endParaRPr lang="en-AU" sz="2000" dirty="0"/>
          </a:p>
          <a:p>
            <a:pPr marL="0" lvl="2" indent="0">
              <a:lnSpc>
                <a:spcPct val="100000"/>
              </a:lnSpc>
              <a:buFont typeface="Arial" charset="0"/>
              <a:buNone/>
              <a:defRPr/>
            </a:pPr>
            <a:r>
              <a:rPr lang="en-AU" sz="2000" dirty="0"/>
              <a:t>Solution and publishing times will be longer if intervention, fast start +/or non-physical loss runs are required</a:t>
            </a:r>
          </a:p>
        </p:txBody>
      </p:sp>
      <p:graphicFrame>
        <p:nvGraphicFramePr>
          <p:cNvPr id="8" name="Diagram 7">
            <a:extLst>
              <a:ext uri="{FF2B5EF4-FFF2-40B4-BE49-F238E27FC236}">
                <a16:creationId xmlns:a16="http://schemas.microsoft.com/office/drawing/2014/main" id="{B790327C-F58A-421A-85D6-DDA21CB26484}"/>
              </a:ext>
            </a:extLst>
          </p:cNvPr>
          <p:cNvGraphicFramePr/>
          <p:nvPr>
            <p:extLst/>
          </p:nvPr>
        </p:nvGraphicFramePr>
        <p:xfrm>
          <a:off x="595149" y="2176626"/>
          <a:ext cx="7781408" cy="2949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59624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p:txBody>
          <a:bodyPr/>
          <a:lstStyle/>
          <a:p>
            <a:r>
              <a:rPr lang="en-AU" dirty="0"/>
              <a:t>Dispatch instruction timing issues</a:t>
            </a:r>
          </a:p>
        </p:txBody>
      </p:sp>
      <p:sp>
        <p:nvSpPr>
          <p:cNvPr id="3" name="Content Placeholder 2">
            <a:extLst>
              <a:ext uri="{FF2B5EF4-FFF2-40B4-BE49-F238E27FC236}">
                <a16:creationId xmlns:a16="http://schemas.microsoft.com/office/drawing/2014/main" id="{A02731DC-B06E-43E6-93D0-B6D4C98FFE08}"/>
              </a:ext>
            </a:extLst>
          </p:cNvPr>
          <p:cNvSpPr>
            <a:spLocks noGrp="1"/>
          </p:cNvSpPr>
          <p:nvPr>
            <p:ph idx="1"/>
          </p:nvPr>
        </p:nvSpPr>
        <p:spPr/>
        <p:txBody>
          <a:bodyPr>
            <a:normAutofit/>
          </a:bodyPr>
          <a:lstStyle/>
          <a:p>
            <a:pPr marL="457200" indent="-457200">
              <a:buFont typeface="+mj-lt"/>
              <a:buAutoNum type="arabicPeriod"/>
            </a:pPr>
            <a:r>
              <a:rPr lang="en-AU" sz="2400" dirty="0"/>
              <a:t>Time spent processing and publishing the dispatch solution</a:t>
            </a:r>
          </a:p>
          <a:p>
            <a:endParaRPr lang="en-AU" sz="2400" dirty="0"/>
          </a:p>
          <a:p>
            <a:pPr lvl="1"/>
            <a:r>
              <a:rPr lang="en-AU" sz="2400" dirty="0"/>
              <a:t>Can this be reduced?</a:t>
            </a:r>
          </a:p>
          <a:p>
            <a:pPr marL="0" indent="0">
              <a:buNone/>
            </a:pPr>
            <a:endParaRPr lang="en-AU" sz="2400" dirty="0"/>
          </a:p>
          <a:p>
            <a:pPr marL="457200" indent="-457200">
              <a:buFont typeface="+mj-lt"/>
              <a:buAutoNum type="arabicPeriod" startAt="2"/>
            </a:pPr>
            <a:r>
              <a:rPr lang="en-AU" sz="2400" dirty="0"/>
              <a:t>Time at which the dispatch solution is triggered</a:t>
            </a:r>
          </a:p>
          <a:p>
            <a:endParaRPr lang="en-AU" sz="2400" dirty="0"/>
          </a:p>
          <a:p>
            <a:pPr lvl="1"/>
            <a:r>
              <a:rPr lang="en-AU" sz="2400" dirty="0"/>
              <a:t>Does move this to the previous interval solve the problem or introduce new problems?</a:t>
            </a:r>
          </a:p>
          <a:p>
            <a:pPr lvl="1"/>
            <a:endParaRPr lang="en-AU" sz="2400" dirty="0"/>
          </a:p>
          <a:p>
            <a:pPr marL="457200" indent="-457200">
              <a:buFont typeface="+mj-lt"/>
              <a:buAutoNum type="arabicPeriod" startAt="3"/>
            </a:pPr>
            <a:r>
              <a:rPr lang="en-AU" sz="2400" dirty="0"/>
              <a:t>What are the costs of this issue to participants?</a:t>
            </a:r>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31</a:t>
            </a:fld>
            <a:endParaRPr lang="en-AU" dirty="0"/>
          </a:p>
        </p:txBody>
      </p:sp>
    </p:spTree>
    <p:extLst>
      <p:ext uri="{BB962C8B-B14F-4D97-AF65-F5344CB8AC3E}">
        <p14:creationId xmlns:p14="http://schemas.microsoft.com/office/powerpoint/2010/main" val="993389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6BA42-6E6A-4A6F-A6F3-2BA1216400C9}"/>
              </a:ext>
            </a:extLst>
          </p:cNvPr>
          <p:cNvSpPr>
            <a:spLocks noGrp="1"/>
          </p:cNvSpPr>
          <p:nvPr>
            <p:ph type="title"/>
          </p:nvPr>
        </p:nvSpPr>
        <p:spPr/>
        <p:txBody>
          <a:bodyPr/>
          <a:lstStyle/>
          <a:p>
            <a:r>
              <a:rPr lang="en-AU" dirty="0"/>
              <a:t>“Zero” fixed load</a:t>
            </a:r>
            <a:br>
              <a:rPr lang="en-AU" dirty="0"/>
            </a:br>
            <a:endParaRPr lang="en-AU" dirty="0"/>
          </a:p>
        </p:txBody>
      </p:sp>
      <p:sp>
        <p:nvSpPr>
          <p:cNvPr id="3" name="Text Placeholder 2">
            <a:extLst>
              <a:ext uri="{FF2B5EF4-FFF2-40B4-BE49-F238E27FC236}">
                <a16:creationId xmlns:a16="http://schemas.microsoft.com/office/drawing/2014/main" id="{E4B16FD5-67B1-47F9-9579-E9D400BFAF8C}"/>
              </a:ext>
            </a:extLst>
          </p:cNvPr>
          <p:cNvSpPr>
            <a:spLocks noGrp="1"/>
          </p:cNvSpPr>
          <p:nvPr>
            <p:ph type="body" idx="1"/>
          </p:nvPr>
        </p:nvSpPr>
        <p:spPr/>
        <p:txBody>
          <a:bodyPr/>
          <a:lstStyle/>
          <a:p>
            <a:r>
              <a:rPr lang="en-AU" dirty="0"/>
              <a:t>Michael Sanders</a:t>
            </a:r>
          </a:p>
        </p:txBody>
      </p:sp>
      <p:sp>
        <p:nvSpPr>
          <p:cNvPr id="6" name="Slide Number Placeholder 5">
            <a:extLst>
              <a:ext uri="{FF2B5EF4-FFF2-40B4-BE49-F238E27FC236}">
                <a16:creationId xmlns:a16="http://schemas.microsoft.com/office/drawing/2014/main" id="{BDA87CBF-C3FB-4C4B-94EF-8673DFD71EA7}"/>
              </a:ext>
            </a:extLst>
          </p:cNvPr>
          <p:cNvSpPr>
            <a:spLocks noGrp="1"/>
          </p:cNvSpPr>
          <p:nvPr>
            <p:ph type="sldNum" sz="quarter" idx="12"/>
          </p:nvPr>
        </p:nvSpPr>
        <p:spPr/>
        <p:txBody>
          <a:bodyPr/>
          <a:lstStyle/>
          <a:p>
            <a:fld id="{4EC81F68-4976-451A-B2E9-79BCBD2F70CC}" type="slidenum">
              <a:rPr lang="en-AU" smtClean="0"/>
              <a:pPr/>
              <a:t>32</a:t>
            </a:fld>
            <a:endParaRPr lang="en-AU" dirty="0"/>
          </a:p>
        </p:txBody>
      </p:sp>
    </p:spTree>
    <p:extLst>
      <p:ext uri="{BB962C8B-B14F-4D97-AF65-F5344CB8AC3E}">
        <p14:creationId xmlns:p14="http://schemas.microsoft.com/office/powerpoint/2010/main" val="1822919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0A60F-DC9B-4AE2-8FE5-D6C63AE34A5A}"/>
              </a:ext>
            </a:extLst>
          </p:cNvPr>
          <p:cNvSpPr>
            <a:spLocks noGrp="1"/>
          </p:cNvSpPr>
          <p:nvPr>
            <p:ph type="title"/>
          </p:nvPr>
        </p:nvSpPr>
        <p:spPr/>
        <p:txBody>
          <a:bodyPr/>
          <a:lstStyle/>
          <a:p>
            <a:r>
              <a:rPr lang="en-AU" dirty="0"/>
              <a:t>“0” fixed load</a:t>
            </a:r>
          </a:p>
        </p:txBody>
      </p:sp>
      <p:sp>
        <p:nvSpPr>
          <p:cNvPr id="3" name="Content Placeholder 2">
            <a:extLst>
              <a:ext uri="{FF2B5EF4-FFF2-40B4-BE49-F238E27FC236}">
                <a16:creationId xmlns:a16="http://schemas.microsoft.com/office/drawing/2014/main" id="{A02731DC-B06E-43E6-93D0-B6D4C98FFE08}"/>
              </a:ext>
            </a:extLst>
          </p:cNvPr>
          <p:cNvSpPr>
            <a:spLocks noGrp="1"/>
          </p:cNvSpPr>
          <p:nvPr>
            <p:ph idx="1"/>
          </p:nvPr>
        </p:nvSpPr>
        <p:spPr/>
        <p:txBody>
          <a:bodyPr>
            <a:normAutofit lnSpcReduction="10000"/>
          </a:bodyPr>
          <a:lstStyle/>
          <a:p>
            <a:pPr marL="0" indent="0">
              <a:buNone/>
            </a:pPr>
            <a:r>
              <a:rPr lang="en-AU" sz="2400" b="1" dirty="0"/>
              <a:t>Current use</a:t>
            </a:r>
          </a:p>
          <a:p>
            <a:r>
              <a:rPr lang="en-AU" sz="2400" dirty="0"/>
              <a:t>NER 3.8.19 lets participants submit a fixed load e.g. for testing</a:t>
            </a:r>
          </a:p>
          <a:p>
            <a:r>
              <a:rPr lang="en-AU" sz="2400" dirty="0"/>
              <a:t>AEMO’s bidding systems currently interpret a “0” fixed load as a null fixed load i.e. there is no fixed load</a:t>
            </a:r>
          </a:p>
          <a:p>
            <a:pPr lvl="1"/>
            <a:r>
              <a:rPr lang="en-AU" sz="2100" dirty="0"/>
              <a:t>Some participants submit Fixed = 0, when what they mean is no fixed load</a:t>
            </a:r>
          </a:p>
          <a:p>
            <a:pPr marL="0" indent="0">
              <a:buNone/>
            </a:pPr>
            <a:r>
              <a:rPr lang="en-AU" sz="2400" b="1" dirty="0"/>
              <a:t>Proposed use</a:t>
            </a:r>
          </a:p>
          <a:p>
            <a:r>
              <a:rPr lang="en-AU" sz="2400" dirty="0"/>
              <a:t>AEMO is proposing a move to an unambiguous interpretation where “0” means “0”</a:t>
            </a:r>
          </a:p>
          <a:p>
            <a:pPr lvl="1"/>
            <a:r>
              <a:rPr lang="en-AU" sz="2100" dirty="0"/>
              <a:t>The software has been developed and tested</a:t>
            </a:r>
          </a:p>
          <a:p>
            <a:pPr lvl="1"/>
            <a:r>
              <a:rPr lang="en-AU" sz="2100" dirty="0"/>
              <a:t>The shift to 5-minute bidding might be a good time to publicise and make the change</a:t>
            </a:r>
          </a:p>
        </p:txBody>
      </p:sp>
      <p:sp>
        <p:nvSpPr>
          <p:cNvPr id="6" name="Slide Number Placeholder 5">
            <a:extLst>
              <a:ext uri="{FF2B5EF4-FFF2-40B4-BE49-F238E27FC236}">
                <a16:creationId xmlns:a16="http://schemas.microsoft.com/office/drawing/2014/main" id="{0E2B5256-92C9-431A-86F8-CD8083453D81}"/>
              </a:ext>
            </a:extLst>
          </p:cNvPr>
          <p:cNvSpPr>
            <a:spLocks noGrp="1"/>
          </p:cNvSpPr>
          <p:nvPr>
            <p:ph type="sldNum" sz="quarter" idx="12"/>
          </p:nvPr>
        </p:nvSpPr>
        <p:spPr/>
        <p:txBody>
          <a:bodyPr/>
          <a:lstStyle/>
          <a:p>
            <a:fld id="{4EC81F68-4976-451A-B2E9-79BCBD2F70CC}" type="slidenum">
              <a:rPr lang="en-AU" smtClean="0"/>
              <a:t>33</a:t>
            </a:fld>
            <a:endParaRPr lang="en-AU" dirty="0"/>
          </a:p>
        </p:txBody>
      </p:sp>
    </p:spTree>
    <p:extLst>
      <p:ext uri="{BB962C8B-B14F-4D97-AF65-F5344CB8AC3E}">
        <p14:creationId xmlns:p14="http://schemas.microsoft.com/office/powerpoint/2010/main" val="30943557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A17FF-4595-4BB8-B98B-9AA598945D79}"/>
              </a:ext>
            </a:extLst>
          </p:cNvPr>
          <p:cNvSpPr>
            <a:spLocks noGrp="1"/>
          </p:cNvSpPr>
          <p:nvPr>
            <p:ph type="title"/>
          </p:nvPr>
        </p:nvSpPr>
        <p:spPr/>
        <p:txBody>
          <a:bodyPr/>
          <a:lstStyle/>
          <a:p>
            <a:r>
              <a:rPr lang="en-AU" dirty="0"/>
              <a:t>General questions</a:t>
            </a:r>
          </a:p>
        </p:txBody>
      </p:sp>
      <p:sp>
        <p:nvSpPr>
          <p:cNvPr id="3" name="Text Placeholder 2">
            <a:extLst>
              <a:ext uri="{FF2B5EF4-FFF2-40B4-BE49-F238E27FC236}">
                <a16:creationId xmlns:a16="http://schemas.microsoft.com/office/drawing/2014/main" id="{3BD25726-1399-4675-9975-3810876BF849}"/>
              </a:ext>
            </a:extLst>
          </p:cNvPr>
          <p:cNvSpPr>
            <a:spLocks noGrp="1"/>
          </p:cNvSpPr>
          <p:nvPr>
            <p:ph type="body" idx="1"/>
          </p:nvPr>
        </p:nvSpPr>
        <p:spPr/>
        <p:txBody>
          <a:bodyPr/>
          <a:lstStyle/>
          <a:p>
            <a:r>
              <a:rPr lang="en-AU" dirty="0"/>
              <a:t>Michael Sanders &amp; Hamish McNeish </a:t>
            </a:r>
          </a:p>
        </p:txBody>
      </p:sp>
      <p:sp>
        <p:nvSpPr>
          <p:cNvPr id="4" name="Date Placeholder 3">
            <a:extLst>
              <a:ext uri="{FF2B5EF4-FFF2-40B4-BE49-F238E27FC236}">
                <a16:creationId xmlns:a16="http://schemas.microsoft.com/office/drawing/2014/main" id="{3F50C3BC-7CA2-40C0-9695-2B1079BFE8C4}"/>
              </a:ext>
            </a:extLst>
          </p:cNvPr>
          <p:cNvSpPr>
            <a:spLocks noGrp="1"/>
          </p:cNvSpPr>
          <p:nvPr>
            <p:ph type="dt" sz="half" idx="10"/>
          </p:nvPr>
        </p:nvSpPr>
        <p:spPr/>
        <p:txBody>
          <a:bodyPr/>
          <a:lstStyle/>
          <a:p>
            <a:fld id="{681D5AC9-D7BA-485E-B465-DE82470048ED}" type="datetime1">
              <a:rPr lang="en-AU" smtClean="0"/>
              <a:t>22/10/2018</a:t>
            </a:fld>
            <a:endParaRPr lang="en-AU" dirty="0"/>
          </a:p>
        </p:txBody>
      </p:sp>
      <p:sp>
        <p:nvSpPr>
          <p:cNvPr id="5" name="Footer Placeholder 4">
            <a:extLst>
              <a:ext uri="{FF2B5EF4-FFF2-40B4-BE49-F238E27FC236}">
                <a16:creationId xmlns:a16="http://schemas.microsoft.com/office/drawing/2014/main" id="{F1CC7EA7-7EB9-4B05-8489-1861C573FA71}"/>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797EE2FF-1E95-4CBB-9BE3-3AAEC61793C8}"/>
              </a:ext>
            </a:extLst>
          </p:cNvPr>
          <p:cNvSpPr>
            <a:spLocks noGrp="1"/>
          </p:cNvSpPr>
          <p:nvPr>
            <p:ph type="sldNum" sz="quarter" idx="12"/>
          </p:nvPr>
        </p:nvSpPr>
        <p:spPr/>
        <p:txBody>
          <a:bodyPr/>
          <a:lstStyle/>
          <a:p>
            <a:fld id="{4EC81F68-4976-451A-B2E9-79BCBD2F70CC}" type="slidenum">
              <a:rPr lang="en-AU" smtClean="0"/>
              <a:pPr/>
              <a:t>34</a:t>
            </a:fld>
            <a:endParaRPr lang="en-AU" dirty="0"/>
          </a:p>
        </p:txBody>
      </p:sp>
    </p:spTree>
    <p:extLst>
      <p:ext uri="{BB962C8B-B14F-4D97-AF65-F5344CB8AC3E}">
        <p14:creationId xmlns:p14="http://schemas.microsoft.com/office/powerpoint/2010/main" val="18058186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5E196-B7FA-465A-A03C-94A2756C268C}"/>
              </a:ext>
            </a:extLst>
          </p:cNvPr>
          <p:cNvSpPr>
            <a:spLocks noGrp="1"/>
          </p:cNvSpPr>
          <p:nvPr>
            <p:ph type="title"/>
          </p:nvPr>
        </p:nvSpPr>
        <p:spPr/>
        <p:txBody>
          <a:bodyPr/>
          <a:lstStyle/>
          <a:p>
            <a:r>
              <a:rPr lang="en-AU" dirty="0"/>
              <a:t>Next steps</a:t>
            </a:r>
          </a:p>
        </p:txBody>
      </p:sp>
      <p:sp>
        <p:nvSpPr>
          <p:cNvPr id="3" name="Text Placeholder 2">
            <a:extLst>
              <a:ext uri="{FF2B5EF4-FFF2-40B4-BE49-F238E27FC236}">
                <a16:creationId xmlns:a16="http://schemas.microsoft.com/office/drawing/2014/main" id="{00628D3B-0E91-483D-92A8-4638D231A685}"/>
              </a:ext>
            </a:extLst>
          </p:cNvPr>
          <p:cNvSpPr>
            <a:spLocks noGrp="1"/>
          </p:cNvSpPr>
          <p:nvPr>
            <p:ph type="body" idx="1"/>
          </p:nvPr>
        </p:nvSpPr>
        <p:spPr/>
        <p:txBody>
          <a:bodyPr/>
          <a:lstStyle/>
          <a:p>
            <a:r>
              <a:rPr lang="en-AU" dirty="0"/>
              <a:t>Michael Sanders &amp; Hamish McNeish </a:t>
            </a:r>
          </a:p>
        </p:txBody>
      </p:sp>
      <p:sp>
        <p:nvSpPr>
          <p:cNvPr id="4" name="Date Placeholder 3">
            <a:extLst>
              <a:ext uri="{FF2B5EF4-FFF2-40B4-BE49-F238E27FC236}">
                <a16:creationId xmlns:a16="http://schemas.microsoft.com/office/drawing/2014/main" id="{D96731B2-05B8-4972-AA18-0BD605268918}"/>
              </a:ext>
            </a:extLst>
          </p:cNvPr>
          <p:cNvSpPr>
            <a:spLocks noGrp="1"/>
          </p:cNvSpPr>
          <p:nvPr>
            <p:ph type="dt" sz="half" idx="10"/>
          </p:nvPr>
        </p:nvSpPr>
        <p:spPr/>
        <p:txBody>
          <a:bodyPr/>
          <a:lstStyle/>
          <a:p>
            <a:fld id="{681D5AC9-D7BA-485E-B465-DE82470048ED}" type="datetime1">
              <a:rPr lang="en-AU" smtClean="0"/>
              <a:t>22/10/2018</a:t>
            </a:fld>
            <a:endParaRPr lang="en-AU" dirty="0"/>
          </a:p>
        </p:txBody>
      </p:sp>
      <p:sp>
        <p:nvSpPr>
          <p:cNvPr id="5" name="Footer Placeholder 4">
            <a:extLst>
              <a:ext uri="{FF2B5EF4-FFF2-40B4-BE49-F238E27FC236}">
                <a16:creationId xmlns:a16="http://schemas.microsoft.com/office/drawing/2014/main" id="{958AC5B8-C888-40CB-A447-E232125A1537}"/>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38486ADB-AB80-4A30-8DFC-D1782D602FEB}"/>
              </a:ext>
            </a:extLst>
          </p:cNvPr>
          <p:cNvSpPr>
            <a:spLocks noGrp="1"/>
          </p:cNvSpPr>
          <p:nvPr>
            <p:ph type="sldNum" sz="quarter" idx="12"/>
          </p:nvPr>
        </p:nvSpPr>
        <p:spPr/>
        <p:txBody>
          <a:bodyPr/>
          <a:lstStyle/>
          <a:p>
            <a:fld id="{4EC81F68-4976-451A-B2E9-79BCBD2F70CC}" type="slidenum">
              <a:rPr lang="en-AU" smtClean="0"/>
              <a:pPr/>
              <a:t>35</a:t>
            </a:fld>
            <a:endParaRPr lang="en-AU" dirty="0"/>
          </a:p>
        </p:txBody>
      </p:sp>
    </p:spTree>
    <p:extLst>
      <p:ext uri="{BB962C8B-B14F-4D97-AF65-F5344CB8AC3E}">
        <p14:creationId xmlns:p14="http://schemas.microsoft.com/office/powerpoint/2010/main" val="23636619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8709F-FFE7-4B89-BD0A-2FD56A0602F5}"/>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D0C573DE-990F-41AA-B8F6-610DD82AC44E}"/>
              </a:ext>
            </a:extLst>
          </p:cNvPr>
          <p:cNvSpPr>
            <a:spLocks noGrp="1"/>
          </p:cNvSpPr>
          <p:nvPr>
            <p:ph idx="1"/>
          </p:nvPr>
        </p:nvSpPr>
        <p:spPr>
          <a:xfrm>
            <a:off x="176645" y="1776197"/>
            <a:ext cx="8770787" cy="4351338"/>
          </a:xfrm>
        </p:spPr>
        <p:txBody>
          <a:bodyPr/>
          <a:lstStyle/>
          <a:p>
            <a:r>
              <a:rPr lang="en-AU" dirty="0"/>
              <a:t>SWG #3 – 30 October, AEMO offices</a:t>
            </a:r>
          </a:p>
          <a:p>
            <a:r>
              <a:rPr lang="en-AU" dirty="0"/>
              <a:t>Joint dispatch/systems focus group – Bidding web user interface (mid-late November, Melbourne). Candidates are those who rely on the bidding web interface to view and submit and retrieve their bids.</a:t>
            </a:r>
          </a:p>
          <a:p>
            <a:r>
              <a:rPr lang="en-AU" dirty="0"/>
              <a:t>Bids/Offers document:</a:t>
            </a:r>
          </a:p>
          <a:p>
            <a:pPr lvl="1"/>
            <a:r>
              <a:rPr lang="en-AU" dirty="0"/>
              <a:t>Marked-up version for comment: early-mid February 2019</a:t>
            </a:r>
          </a:p>
          <a:p>
            <a:pPr lvl="1"/>
            <a:r>
              <a:rPr lang="en-AU" dirty="0"/>
              <a:t>Final </a:t>
            </a:r>
            <a:r>
              <a:rPr lang="en-AU"/>
              <a:t>version published: </a:t>
            </a:r>
            <a:r>
              <a:rPr lang="en-AU" dirty="0"/>
              <a:t>late March 2019</a:t>
            </a:r>
          </a:p>
        </p:txBody>
      </p:sp>
      <p:sp>
        <p:nvSpPr>
          <p:cNvPr id="4" name="Date Placeholder 3">
            <a:extLst>
              <a:ext uri="{FF2B5EF4-FFF2-40B4-BE49-F238E27FC236}">
                <a16:creationId xmlns:a16="http://schemas.microsoft.com/office/drawing/2014/main" id="{61B25738-CAF9-4D66-BD55-823C66F9FA19}"/>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5" name="Footer Placeholder 4">
            <a:extLst>
              <a:ext uri="{FF2B5EF4-FFF2-40B4-BE49-F238E27FC236}">
                <a16:creationId xmlns:a16="http://schemas.microsoft.com/office/drawing/2014/main" id="{80924845-BA53-4DA8-AB5B-886B62C8AC79}"/>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DBAA8B9D-CCDB-426D-937D-9E4DCB1757DC}"/>
              </a:ext>
            </a:extLst>
          </p:cNvPr>
          <p:cNvSpPr>
            <a:spLocks noGrp="1"/>
          </p:cNvSpPr>
          <p:nvPr>
            <p:ph type="sldNum" sz="quarter" idx="12"/>
          </p:nvPr>
        </p:nvSpPr>
        <p:spPr/>
        <p:txBody>
          <a:bodyPr/>
          <a:lstStyle/>
          <a:p>
            <a:fld id="{4EC81F68-4976-451A-B2E9-79BCBD2F70CC}" type="slidenum">
              <a:rPr lang="en-AU" smtClean="0"/>
              <a:t>36</a:t>
            </a:fld>
            <a:endParaRPr lang="en-AU" dirty="0"/>
          </a:p>
        </p:txBody>
      </p:sp>
    </p:spTree>
    <p:extLst>
      <p:ext uri="{BB962C8B-B14F-4D97-AF65-F5344CB8AC3E}">
        <p14:creationId xmlns:p14="http://schemas.microsoft.com/office/powerpoint/2010/main" val="187517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15A2-4BFB-4513-80DF-B169E8C30763}"/>
              </a:ext>
            </a:extLst>
          </p:cNvPr>
          <p:cNvSpPr>
            <a:spLocks noGrp="1"/>
          </p:cNvSpPr>
          <p:nvPr>
            <p:ph type="title"/>
          </p:nvPr>
        </p:nvSpPr>
        <p:spPr>
          <a:xfrm>
            <a:off x="176646" y="193255"/>
            <a:ext cx="7798388" cy="1120951"/>
          </a:xfrm>
        </p:spPr>
        <p:txBody>
          <a:bodyPr>
            <a:normAutofit/>
          </a:bodyPr>
          <a:lstStyle/>
          <a:p>
            <a:r>
              <a:rPr lang="en-AU" dirty="0"/>
              <a:t>Response to actions from 14</a:t>
            </a:r>
            <a:r>
              <a:rPr lang="en-AU" baseline="30000" dirty="0"/>
              <a:t>th</a:t>
            </a:r>
            <a:r>
              <a:rPr lang="en-AU" dirty="0"/>
              <a:t> August Dispatch Focus Group (1)</a:t>
            </a:r>
          </a:p>
        </p:txBody>
      </p:sp>
      <p:graphicFrame>
        <p:nvGraphicFramePr>
          <p:cNvPr id="3" name="Table 2">
            <a:extLst>
              <a:ext uri="{FF2B5EF4-FFF2-40B4-BE49-F238E27FC236}">
                <a16:creationId xmlns:a16="http://schemas.microsoft.com/office/drawing/2014/main" id="{519C8173-B2B1-4EC5-AB92-FAA96B35DE19}"/>
              </a:ext>
            </a:extLst>
          </p:cNvPr>
          <p:cNvGraphicFramePr>
            <a:graphicFrameLocks noGrp="1"/>
          </p:cNvGraphicFramePr>
          <p:nvPr>
            <p:extLst/>
          </p:nvPr>
        </p:nvGraphicFramePr>
        <p:xfrm>
          <a:off x="57450" y="1547400"/>
          <a:ext cx="8959308" cy="4487489"/>
        </p:xfrm>
        <a:graphic>
          <a:graphicData uri="http://schemas.openxmlformats.org/drawingml/2006/table">
            <a:tbl>
              <a:tblPr firstRow="1" bandRow="1">
                <a:tableStyleId>{5C22544A-7EE6-4342-B048-85BDC9FD1C3A}</a:tableStyleId>
              </a:tblPr>
              <a:tblGrid>
                <a:gridCol w="285581">
                  <a:extLst>
                    <a:ext uri="{9D8B030D-6E8A-4147-A177-3AD203B41FA5}">
                      <a16:colId xmlns:a16="http://schemas.microsoft.com/office/drawing/2014/main" val="653191532"/>
                    </a:ext>
                  </a:extLst>
                </a:gridCol>
                <a:gridCol w="1293431">
                  <a:extLst>
                    <a:ext uri="{9D8B030D-6E8A-4147-A177-3AD203B41FA5}">
                      <a16:colId xmlns:a16="http://schemas.microsoft.com/office/drawing/2014/main" val="1287732228"/>
                    </a:ext>
                  </a:extLst>
                </a:gridCol>
                <a:gridCol w="3259020">
                  <a:extLst>
                    <a:ext uri="{9D8B030D-6E8A-4147-A177-3AD203B41FA5}">
                      <a16:colId xmlns:a16="http://schemas.microsoft.com/office/drawing/2014/main" val="2896222093"/>
                    </a:ext>
                  </a:extLst>
                </a:gridCol>
                <a:gridCol w="4121276">
                  <a:extLst>
                    <a:ext uri="{9D8B030D-6E8A-4147-A177-3AD203B41FA5}">
                      <a16:colId xmlns:a16="http://schemas.microsoft.com/office/drawing/2014/main" val="780182633"/>
                    </a:ext>
                  </a:extLst>
                </a:gridCol>
              </a:tblGrid>
              <a:tr h="496852">
                <a:tc>
                  <a:txBody>
                    <a:bodyPr/>
                    <a:lstStyle/>
                    <a:p>
                      <a:pPr algn="ctr"/>
                      <a:endParaRPr lang="en-AU" sz="1200" dirty="0">
                        <a:latin typeface="+mj-lt"/>
                      </a:endParaRPr>
                    </a:p>
                  </a:txBody>
                  <a:tcPr marL="86204" marR="86204" marT="43102" marB="43102"/>
                </a:tc>
                <a:tc>
                  <a:txBody>
                    <a:bodyPr/>
                    <a:lstStyle/>
                    <a:p>
                      <a:r>
                        <a:rPr lang="en-AU" sz="1200" dirty="0">
                          <a:latin typeface="+mj-lt"/>
                        </a:rPr>
                        <a:t>Topic</a:t>
                      </a:r>
                    </a:p>
                  </a:txBody>
                  <a:tcPr marL="86204" marR="86204" marT="43102" marB="43102"/>
                </a:tc>
                <a:tc>
                  <a:txBody>
                    <a:bodyPr/>
                    <a:lstStyle/>
                    <a:p>
                      <a:r>
                        <a:rPr lang="en-AU" sz="1200" dirty="0">
                          <a:latin typeface="+mj-lt"/>
                        </a:rPr>
                        <a:t>AEMO action</a:t>
                      </a:r>
                    </a:p>
                  </a:txBody>
                  <a:tcPr marL="86204" marR="86204" marT="43102" marB="43102"/>
                </a:tc>
                <a:tc>
                  <a:txBody>
                    <a:bodyPr/>
                    <a:lstStyle/>
                    <a:p>
                      <a:r>
                        <a:rPr lang="en-AU" sz="1200" dirty="0">
                          <a:latin typeface="+mj-lt"/>
                        </a:rPr>
                        <a:t>Response</a:t>
                      </a:r>
                    </a:p>
                  </a:txBody>
                  <a:tcPr marL="86204" marR="86204" marT="43102" marB="43102"/>
                </a:tc>
                <a:extLst>
                  <a:ext uri="{0D108BD9-81ED-4DB2-BD59-A6C34878D82A}">
                    <a16:rowId xmlns:a16="http://schemas.microsoft.com/office/drawing/2014/main" val="1236931375"/>
                  </a:ext>
                </a:extLst>
              </a:tr>
              <a:tr h="698810">
                <a:tc>
                  <a:txBody>
                    <a:bodyPr/>
                    <a:lstStyle/>
                    <a:p>
                      <a:pPr algn="ctr"/>
                      <a:r>
                        <a:rPr lang="en-AU" sz="1200" dirty="0">
                          <a:latin typeface="+mj-lt"/>
                        </a:rPr>
                        <a:t>1</a:t>
                      </a:r>
                    </a:p>
                  </a:txBody>
                  <a:tcPr marL="86204" marR="86204" marT="43102" marB="43102"/>
                </a:tc>
                <a:tc>
                  <a:txBody>
                    <a:bodyPr/>
                    <a:lstStyle/>
                    <a:p>
                      <a:r>
                        <a:rPr lang="en-AU" sz="1200" dirty="0">
                          <a:latin typeface="+mj-lt"/>
                        </a:rPr>
                        <a:t>Sparse bidding formats</a:t>
                      </a:r>
                    </a:p>
                  </a:txBody>
                  <a:tcPr marL="86204" marR="86204" marT="43102" marB="43102"/>
                </a:tc>
                <a:tc>
                  <a:txBody>
                    <a:bodyPr/>
                    <a:lstStyle/>
                    <a:p>
                      <a:r>
                        <a:rPr lang="en-AU" sz="1200" dirty="0">
                          <a:latin typeface="+mj-lt"/>
                        </a:rPr>
                        <a:t>Refer web interface speed and accuracy issues to the SWG for consideration in that forum</a:t>
                      </a:r>
                    </a:p>
                  </a:txBody>
                  <a:tcPr marL="86204" marR="86204" marT="43102" marB="43102"/>
                </a:tc>
                <a:tc>
                  <a:txBody>
                    <a:bodyPr/>
                    <a:lstStyle/>
                    <a:p>
                      <a:r>
                        <a:rPr lang="en-AU" sz="1200" dirty="0">
                          <a:latin typeface="+mj-lt"/>
                        </a:rPr>
                        <a:t>The web interface functionality will be discussed in a SWG focus group planned for November.</a:t>
                      </a:r>
                    </a:p>
                  </a:txBody>
                  <a:tcPr marL="86204" marR="86204" marT="43102" marB="43102"/>
                </a:tc>
                <a:extLst>
                  <a:ext uri="{0D108BD9-81ED-4DB2-BD59-A6C34878D82A}">
                    <a16:rowId xmlns:a16="http://schemas.microsoft.com/office/drawing/2014/main" val="731908236"/>
                  </a:ext>
                </a:extLst>
              </a:tr>
              <a:tr h="1011063">
                <a:tc>
                  <a:txBody>
                    <a:bodyPr/>
                    <a:lstStyle/>
                    <a:p>
                      <a:pPr algn="ctr"/>
                      <a:r>
                        <a:rPr lang="en-AU" sz="1200" dirty="0">
                          <a:latin typeface="+mj-lt"/>
                        </a:rPr>
                        <a:t>2</a:t>
                      </a:r>
                    </a:p>
                  </a:txBody>
                  <a:tcPr marL="86204" marR="86204" marT="43102" marB="43102"/>
                </a:tc>
                <a:tc>
                  <a:txBody>
                    <a:bodyPr/>
                    <a:lstStyle/>
                    <a:p>
                      <a:r>
                        <a:rPr lang="en-AU" sz="1200" dirty="0">
                          <a:latin typeface="+mj-lt"/>
                        </a:rPr>
                        <a:t>Transitional arrangements</a:t>
                      </a:r>
                    </a:p>
                  </a:txBody>
                  <a:tcPr marL="86204" marR="86204" marT="43102" marB="43102"/>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dirty="0">
                          <a:latin typeface="+mj-lt"/>
                        </a:rPr>
                        <a:t>Refer transitional arrangements (ability to submit 5 minute and 30 minute bids etc) to the SWG for detailed investigation in that forum, or potentially via a joint SWG/PWG focus group.</a:t>
                      </a:r>
                    </a:p>
                  </a:txBody>
                  <a:tcPr marL="86204" marR="86204" marT="43102" marB="43102"/>
                </a:tc>
                <a:tc>
                  <a:txBody>
                    <a:bodyPr/>
                    <a:lstStyle/>
                    <a:p>
                      <a:r>
                        <a:rPr lang="en-AU" sz="1200" dirty="0">
                          <a:latin typeface="+mj-lt"/>
                        </a:rPr>
                        <a:t>Joint focus group planned for Monday 22 October in Brisbane</a:t>
                      </a:r>
                    </a:p>
                  </a:txBody>
                  <a:tcPr marL="86204" marR="86204" marT="43102" marB="43102"/>
                </a:tc>
                <a:extLst>
                  <a:ext uri="{0D108BD9-81ED-4DB2-BD59-A6C34878D82A}">
                    <a16:rowId xmlns:a16="http://schemas.microsoft.com/office/drawing/2014/main" val="4026594807"/>
                  </a:ext>
                </a:extLst>
              </a:tr>
              <a:tr h="2275876">
                <a:tc>
                  <a:txBody>
                    <a:bodyPr/>
                    <a:lstStyle/>
                    <a:p>
                      <a:pPr algn="ctr"/>
                      <a:r>
                        <a:rPr lang="en-AU" sz="1200" dirty="0">
                          <a:latin typeface="+mj-lt"/>
                        </a:rPr>
                        <a:t>3</a:t>
                      </a:r>
                    </a:p>
                  </a:txBody>
                  <a:tcPr marL="86204" marR="86204" marT="43102" marB="43102"/>
                </a:tc>
                <a:tc>
                  <a:txBody>
                    <a:bodyPr/>
                    <a:lstStyle/>
                    <a:p>
                      <a:r>
                        <a:rPr lang="en-AU" sz="1200" dirty="0">
                          <a:latin typeface="+mj-lt"/>
                        </a:rPr>
                        <a:t>Other issues</a:t>
                      </a:r>
                    </a:p>
                  </a:txBody>
                  <a:tcPr marL="86204" marR="86204" marT="43102" marB="43102"/>
                </a:tc>
                <a:tc>
                  <a:txBody>
                    <a:bodyPr/>
                    <a:lstStyle/>
                    <a:p>
                      <a:r>
                        <a:rPr lang="en-AU" sz="1200" dirty="0">
                          <a:latin typeface="+mj-lt"/>
                        </a:rPr>
                        <a:t>Investigate the computational limitations on extending and expanding 5MPD. Report back to the Dispatch Focus Group and PWG.</a:t>
                      </a:r>
                    </a:p>
                  </a:txBody>
                  <a:tcPr marL="86204" marR="86204" marT="43102" marB="43102"/>
                </a:tc>
                <a:tc>
                  <a:txBody>
                    <a:bodyPr/>
                    <a:lstStyle/>
                    <a:p>
                      <a:r>
                        <a:rPr lang="en-AU" sz="1200" dirty="0">
                          <a:latin typeface="+mj-lt"/>
                        </a:rPr>
                        <a:t>Investigating computation limitations for extending 5MPD, results likely in early November 2018.</a:t>
                      </a:r>
                    </a:p>
                    <a:p>
                      <a:endParaRPr lang="en-AU" sz="1200" dirty="0">
                        <a:latin typeface="+mj-lt"/>
                      </a:endParaRPr>
                    </a:p>
                    <a:p>
                      <a:r>
                        <a:rPr lang="en-AU" sz="1200" dirty="0">
                          <a:latin typeface="+mj-lt"/>
                        </a:rPr>
                        <a:t>Will investigate the computation limitations for expanding 5MPD to include multiple scenarios in Q1, 2019.</a:t>
                      </a:r>
                    </a:p>
                    <a:p>
                      <a:endParaRPr lang="en-AU" sz="1200" dirty="0">
                        <a:latin typeface="+mj-lt"/>
                      </a:endParaRPr>
                    </a:p>
                    <a:p>
                      <a:r>
                        <a:rPr lang="en-AU" sz="1200" dirty="0">
                          <a:latin typeface="+mj-lt"/>
                        </a:rPr>
                        <a:t>For reference, the current 5MPD is published on average 77 seconds after the start of the first 5 minutes. The solve takes on average 36 seconds for 6 five minute periods.</a:t>
                      </a:r>
                    </a:p>
                    <a:p>
                      <a:endParaRPr lang="en-AU" sz="1200" dirty="0">
                        <a:latin typeface="+mj-lt"/>
                      </a:endParaRPr>
                    </a:p>
                  </a:txBody>
                  <a:tcPr marL="86204" marR="86204" marT="43102" marB="43102"/>
                </a:tc>
                <a:extLst>
                  <a:ext uri="{0D108BD9-81ED-4DB2-BD59-A6C34878D82A}">
                    <a16:rowId xmlns:a16="http://schemas.microsoft.com/office/drawing/2014/main" val="356842070"/>
                  </a:ext>
                </a:extLst>
              </a:tr>
            </a:tbl>
          </a:graphicData>
        </a:graphic>
      </p:graphicFrame>
      <p:sp>
        <p:nvSpPr>
          <p:cNvPr id="4" name="Slide Number Placeholder 3">
            <a:extLst>
              <a:ext uri="{FF2B5EF4-FFF2-40B4-BE49-F238E27FC236}">
                <a16:creationId xmlns:a16="http://schemas.microsoft.com/office/drawing/2014/main" id="{1A649478-80AC-4639-A576-6BCAE09D2A25}"/>
              </a:ext>
            </a:extLst>
          </p:cNvPr>
          <p:cNvSpPr>
            <a:spLocks noGrp="1"/>
          </p:cNvSpPr>
          <p:nvPr>
            <p:ph type="sldNum" sz="quarter" idx="12"/>
          </p:nvPr>
        </p:nvSpPr>
        <p:spPr/>
        <p:txBody>
          <a:bodyPr/>
          <a:lstStyle/>
          <a:p>
            <a:fld id="{4EC81F68-4976-451A-B2E9-79BCBD2F70CC}" type="slidenum">
              <a:rPr lang="en-AU" smtClean="0"/>
              <a:t>4</a:t>
            </a:fld>
            <a:endParaRPr lang="en-AU" dirty="0"/>
          </a:p>
        </p:txBody>
      </p:sp>
    </p:spTree>
    <p:extLst>
      <p:ext uri="{BB962C8B-B14F-4D97-AF65-F5344CB8AC3E}">
        <p14:creationId xmlns:p14="http://schemas.microsoft.com/office/powerpoint/2010/main" val="423536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15A2-4BFB-4513-80DF-B169E8C30763}"/>
              </a:ext>
            </a:extLst>
          </p:cNvPr>
          <p:cNvSpPr>
            <a:spLocks noGrp="1"/>
          </p:cNvSpPr>
          <p:nvPr>
            <p:ph type="title"/>
          </p:nvPr>
        </p:nvSpPr>
        <p:spPr>
          <a:xfrm>
            <a:off x="176646" y="135590"/>
            <a:ext cx="7798388" cy="1120951"/>
          </a:xfrm>
        </p:spPr>
        <p:txBody>
          <a:bodyPr>
            <a:normAutofit/>
          </a:bodyPr>
          <a:lstStyle/>
          <a:p>
            <a:r>
              <a:rPr lang="en-AU" dirty="0"/>
              <a:t>Response to actions from 14</a:t>
            </a:r>
            <a:r>
              <a:rPr lang="en-AU" baseline="30000" dirty="0"/>
              <a:t>th</a:t>
            </a:r>
            <a:r>
              <a:rPr lang="en-AU" dirty="0"/>
              <a:t> August Dispatch Focus Group (2)</a:t>
            </a:r>
          </a:p>
        </p:txBody>
      </p:sp>
      <p:graphicFrame>
        <p:nvGraphicFramePr>
          <p:cNvPr id="3" name="Table 2">
            <a:extLst>
              <a:ext uri="{FF2B5EF4-FFF2-40B4-BE49-F238E27FC236}">
                <a16:creationId xmlns:a16="http://schemas.microsoft.com/office/drawing/2014/main" id="{519C8173-B2B1-4EC5-AB92-FAA96B35DE19}"/>
              </a:ext>
            </a:extLst>
          </p:cNvPr>
          <p:cNvGraphicFramePr>
            <a:graphicFrameLocks noGrp="1"/>
          </p:cNvGraphicFramePr>
          <p:nvPr>
            <p:extLst>
              <p:ext uri="{D42A27DB-BD31-4B8C-83A1-F6EECF244321}">
                <p14:modId xmlns:p14="http://schemas.microsoft.com/office/powerpoint/2010/main" val="1566733258"/>
              </p:ext>
            </p:extLst>
          </p:nvPr>
        </p:nvGraphicFramePr>
        <p:xfrm>
          <a:off x="57450" y="1539254"/>
          <a:ext cx="8959308" cy="4585376"/>
        </p:xfrm>
        <a:graphic>
          <a:graphicData uri="http://schemas.openxmlformats.org/drawingml/2006/table">
            <a:tbl>
              <a:tblPr firstRow="1" bandRow="1">
                <a:tableStyleId>{5C22544A-7EE6-4342-B048-85BDC9FD1C3A}</a:tableStyleId>
              </a:tblPr>
              <a:tblGrid>
                <a:gridCol w="285581">
                  <a:extLst>
                    <a:ext uri="{9D8B030D-6E8A-4147-A177-3AD203B41FA5}">
                      <a16:colId xmlns:a16="http://schemas.microsoft.com/office/drawing/2014/main" val="653191532"/>
                    </a:ext>
                  </a:extLst>
                </a:gridCol>
                <a:gridCol w="1080256">
                  <a:extLst>
                    <a:ext uri="{9D8B030D-6E8A-4147-A177-3AD203B41FA5}">
                      <a16:colId xmlns:a16="http://schemas.microsoft.com/office/drawing/2014/main" val="1287732228"/>
                    </a:ext>
                  </a:extLst>
                </a:gridCol>
                <a:gridCol w="3472195">
                  <a:extLst>
                    <a:ext uri="{9D8B030D-6E8A-4147-A177-3AD203B41FA5}">
                      <a16:colId xmlns:a16="http://schemas.microsoft.com/office/drawing/2014/main" val="2896222093"/>
                    </a:ext>
                  </a:extLst>
                </a:gridCol>
                <a:gridCol w="4121276">
                  <a:extLst>
                    <a:ext uri="{9D8B030D-6E8A-4147-A177-3AD203B41FA5}">
                      <a16:colId xmlns:a16="http://schemas.microsoft.com/office/drawing/2014/main" val="780182633"/>
                    </a:ext>
                  </a:extLst>
                </a:gridCol>
              </a:tblGrid>
              <a:tr h="394903">
                <a:tc>
                  <a:txBody>
                    <a:bodyPr/>
                    <a:lstStyle/>
                    <a:p>
                      <a:pPr algn="ctr"/>
                      <a:endParaRPr lang="en-AU" sz="1200" dirty="0">
                        <a:latin typeface="+mj-lt"/>
                      </a:endParaRPr>
                    </a:p>
                  </a:txBody>
                  <a:tcPr marL="86204" marR="86204" marT="43102" marB="43102"/>
                </a:tc>
                <a:tc>
                  <a:txBody>
                    <a:bodyPr/>
                    <a:lstStyle/>
                    <a:p>
                      <a:r>
                        <a:rPr lang="en-AU" sz="1200" dirty="0">
                          <a:latin typeface="+mj-lt"/>
                        </a:rPr>
                        <a:t>Topic</a:t>
                      </a:r>
                    </a:p>
                  </a:txBody>
                  <a:tcPr marL="86204" marR="86204" marT="43102" marB="43102"/>
                </a:tc>
                <a:tc>
                  <a:txBody>
                    <a:bodyPr/>
                    <a:lstStyle/>
                    <a:p>
                      <a:r>
                        <a:rPr lang="en-AU" sz="1200" dirty="0">
                          <a:latin typeface="+mj-lt"/>
                        </a:rPr>
                        <a:t>AEMO action</a:t>
                      </a:r>
                    </a:p>
                  </a:txBody>
                  <a:tcPr marL="86204" marR="86204" marT="43102" marB="43102"/>
                </a:tc>
                <a:tc>
                  <a:txBody>
                    <a:bodyPr/>
                    <a:lstStyle/>
                    <a:p>
                      <a:r>
                        <a:rPr lang="en-AU" sz="1200" dirty="0">
                          <a:latin typeface="+mj-lt"/>
                        </a:rPr>
                        <a:t>Response</a:t>
                      </a:r>
                    </a:p>
                  </a:txBody>
                  <a:tcPr marL="86204" marR="86204" marT="43102" marB="43102"/>
                </a:tc>
                <a:extLst>
                  <a:ext uri="{0D108BD9-81ED-4DB2-BD59-A6C34878D82A}">
                    <a16:rowId xmlns:a16="http://schemas.microsoft.com/office/drawing/2014/main" val="1236931375"/>
                  </a:ext>
                </a:extLst>
              </a:tr>
              <a:tr h="2458349">
                <a:tc>
                  <a:txBody>
                    <a:bodyPr/>
                    <a:lstStyle/>
                    <a:p>
                      <a:pPr algn="ctr"/>
                      <a:r>
                        <a:rPr lang="en-AU" sz="1200" dirty="0">
                          <a:latin typeface="+mj-lt"/>
                        </a:rPr>
                        <a:t>4</a:t>
                      </a:r>
                    </a:p>
                  </a:txBody>
                  <a:tcPr marL="86204" marR="86204" marT="43102" marB="43102"/>
                </a:tc>
                <a:tc>
                  <a:txBody>
                    <a:bodyPr/>
                    <a:lstStyle/>
                    <a:p>
                      <a:r>
                        <a:rPr lang="en-AU" sz="1200" dirty="0">
                          <a:latin typeface="+mj-lt"/>
                        </a:rPr>
                        <a:t>Other issues</a:t>
                      </a:r>
                    </a:p>
                  </a:txBody>
                  <a:tcPr marL="86204" marR="86204" marT="43102" marB="43102"/>
                </a:tc>
                <a:tc>
                  <a:txBody>
                    <a:bodyPr/>
                    <a:lstStyle/>
                    <a:p>
                      <a:r>
                        <a:rPr lang="en-AU" sz="1200" dirty="0">
                          <a:latin typeface="+mj-lt"/>
                        </a:rPr>
                        <a:t>Investigate the lag between the start of the trading interval and the receipt of dispatch instructions. Report back to the Dispatch Focus Group, PWG and SWG.</a:t>
                      </a:r>
                    </a:p>
                  </a:txBody>
                  <a:tcPr marL="86204" marR="86204" marT="43102" marB="43102"/>
                </a:tc>
                <a:tc>
                  <a:txBody>
                    <a:bodyPr/>
                    <a:lstStyle/>
                    <a:p>
                      <a:r>
                        <a:rPr lang="en-AU" sz="1200" dirty="0">
                          <a:latin typeface="+mj-lt"/>
                        </a:rPr>
                        <a:t>The causes and consequences of this issue are being investigated by AEMO’s Electricity Market Monitoring team.</a:t>
                      </a:r>
                    </a:p>
                    <a:p>
                      <a:endParaRPr lang="en-AU" sz="1200" dirty="0">
                        <a:latin typeface="+mj-lt"/>
                      </a:endParaRPr>
                    </a:p>
                    <a:p>
                      <a:r>
                        <a:rPr lang="en-AU" sz="1200" dirty="0">
                          <a:latin typeface="+mj-lt"/>
                        </a:rPr>
                        <a:t>Under normal circumstances the dispatch solves takes 8 seconds on average. Distribution is normally completed 22 seconds after the start of a 5 minute period.</a:t>
                      </a:r>
                    </a:p>
                    <a:p>
                      <a:endParaRPr lang="en-AU" sz="1200" dirty="0">
                        <a:latin typeface="+mj-lt"/>
                      </a:endParaRPr>
                    </a:p>
                    <a:p>
                      <a:r>
                        <a:rPr lang="en-AU" sz="1200" dirty="0">
                          <a:latin typeface="+mj-lt"/>
                        </a:rPr>
                        <a:t>When multiple solutions are required (such as with interventions) the solve times will be longer, which will delay distribution.</a:t>
                      </a:r>
                    </a:p>
                  </a:txBody>
                  <a:tcPr marL="86204" marR="86204" marT="43102" marB="43102"/>
                </a:tc>
                <a:extLst>
                  <a:ext uri="{0D108BD9-81ED-4DB2-BD59-A6C34878D82A}">
                    <a16:rowId xmlns:a16="http://schemas.microsoft.com/office/drawing/2014/main" val="3128820509"/>
                  </a:ext>
                </a:extLst>
              </a:tr>
              <a:tr h="1728458">
                <a:tc>
                  <a:txBody>
                    <a:bodyPr/>
                    <a:lstStyle/>
                    <a:p>
                      <a:pPr algn="ctr"/>
                      <a:r>
                        <a:rPr lang="en-AU" sz="1200" dirty="0">
                          <a:latin typeface="+mj-lt"/>
                        </a:rPr>
                        <a:t>5</a:t>
                      </a:r>
                    </a:p>
                  </a:txBody>
                  <a:tcPr marL="86204" marR="86204" marT="43102" marB="43102"/>
                </a:tc>
                <a:tc>
                  <a:txBody>
                    <a:bodyPr/>
                    <a:lstStyle/>
                    <a:p>
                      <a:r>
                        <a:rPr lang="en-AU" sz="1200" dirty="0">
                          <a:latin typeface="+mj-lt"/>
                        </a:rPr>
                        <a:t>Other issues</a:t>
                      </a:r>
                    </a:p>
                  </a:txBody>
                  <a:tcPr marL="86204" marR="86204" marT="43102" marB="43102"/>
                </a:tc>
                <a:tc>
                  <a:txBody>
                    <a:bodyPr/>
                    <a:lstStyle/>
                    <a:p>
                      <a:r>
                        <a:rPr lang="en-AU" sz="1200" dirty="0">
                          <a:latin typeface="+mj-lt"/>
                        </a:rPr>
                        <a:t>Investigate risks and benefits associated with the alignment of the electricity trading day with either the gas trading day or the calendar day (i.e. midnight). Report back to the Dispatch Focus Group and PWG.</a:t>
                      </a:r>
                    </a:p>
                  </a:txBody>
                  <a:tcPr marL="86204" marR="86204" marT="43102" marB="43102"/>
                </a:tc>
                <a:tc>
                  <a:txBody>
                    <a:bodyPr/>
                    <a:lstStyle/>
                    <a:p>
                      <a:pPr marL="171450" indent="-171450">
                        <a:buFont typeface="Arial" panose="020B0604020202020204" pitchFamily="34" charset="0"/>
                        <a:buChar char="•"/>
                      </a:pPr>
                      <a:r>
                        <a:rPr lang="en-AU" sz="1200" dirty="0">
                          <a:latin typeface="+mj-lt"/>
                        </a:rPr>
                        <a:t>Considered unnecessary for 5MS to proceed</a:t>
                      </a:r>
                    </a:p>
                    <a:p>
                      <a:pPr marL="171450" indent="-171450">
                        <a:buFont typeface="Arial" panose="020B0604020202020204" pitchFamily="34" charset="0"/>
                        <a:buChar char="•"/>
                      </a:pPr>
                      <a:r>
                        <a:rPr lang="en-AU" sz="1200" dirty="0">
                          <a:latin typeface="+mj-lt"/>
                        </a:rPr>
                        <a:t>Would require a Rule change via AEMC process</a:t>
                      </a:r>
                    </a:p>
                    <a:p>
                      <a:pPr marL="171450" indent="-171450">
                        <a:buFont typeface="Arial" panose="020B0604020202020204" pitchFamily="34" charset="0"/>
                        <a:buChar char="•"/>
                      </a:pPr>
                      <a:r>
                        <a:rPr lang="en-AU" sz="1200" dirty="0">
                          <a:latin typeface="+mj-lt"/>
                        </a:rPr>
                        <a:t>Aligning NEM day to gas day would exacerbate existing issue in NEM relating to transfer of ownership &amp; new owner’s ability to enter/change bids</a:t>
                      </a:r>
                    </a:p>
                    <a:p>
                      <a:pPr marL="171450" indent="-171450">
                        <a:buFont typeface="Arial" panose="020B0604020202020204" pitchFamily="34" charset="0"/>
                        <a:buChar char="•"/>
                      </a:pPr>
                      <a:r>
                        <a:rPr lang="en-AU" sz="1200" dirty="0">
                          <a:latin typeface="+mj-lt"/>
                        </a:rPr>
                        <a:t>Aligning NEM day to midnight (to relieve the above issue) would increase disparity between NEM and Gas trading days</a:t>
                      </a:r>
                    </a:p>
                  </a:txBody>
                  <a:tcPr marL="86204" marR="86204" marT="43102" marB="43102"/>
                </a:tc>
                <a:extLst>
                  <a:ext uri="{0D108BD9-81ED-4DB2-BD59-A6C34878D82A}">
                    <a16:rowId xmlns:a16="http://schemas.microsoft.com/office/drawing/2014/main" val="4020566193"/>
                  </a:ext>
                </a:extLst>
              </a:tr>
            </a:tbl>
          </a:graphicData>
        </a:graphic>
      </p:graphicFrame>
      <p:sp>
        <p:nvSpPr>
          <p:cNvPr id="4" name="Slide Number Placeholder 3">
            <a:extLst>
              <a:ext uri="{FF2B5EF4-FFF2-40B4-BE49-F238E27FC236}">
                <a16:creationId xmlns:a16="http://schemas.microsoft.com/office/drawing/2014/main" id="{1A649478-80AC-4639-A576-6BCAE09D2A25}"/>
              </a:ext>
            </a:extLst>
          </p:cNvPr>
          <p:cNvSpPr>
            <a:spLocks noGrp="1"/>
          </p:cNvSpPr>
          <p:nvPr>
            <p:ph type="sldNum" sz="quarter" idx="12"/>
          </p:nvPr>
        </p:nvSpPr>
        <p:spPr/>
        <p:txBody>
          <a:bodyPr/>
          <a:lstStyle/>
          <a:p>
            <a:fld id="{4EC81F68-4976-451A-B2E9-79BCBD2F70CC}" type="slidenum">
              <a:rPr lang="en-AU" smtClean="0"/>
              <a:t>5</a:t>
            </a:fld>
            <a:endParaRPr lang="en-AU" dirty="0"/>
          </a:p>
        </p:txBody>
      </p:sp>
    </p:spTree>
    <p:extLst>
      <p:ext uri="{BB962C8B-B14F-4D97-AF65-F5344CB8AC3E}">
        <p14:creationId xmlns:p14="http://schemas.microsoft.com/office/powerpoint/2010/main" val="1337192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85FAA-F7BC-4876-8823-0D59EA04CAA2}"/>
              </a:ext>
            </a:extLst>
          </p:cNvPr>
          <p:cNvSpPr>
            <a:spLocks noGrp="1"/>
          </p:cNvSpPr>
          <p:nvPr>
            <p:ph type="title"/>
          </p:nvPr>
        </p:nvSpPr>
        <p:spPr/>
        <p:txBody>
          <a:bodyPr/>
          <a:lstStyle/>
          <a:p>
            <a:r>
              <a:rPr lang="en-AU" dirty="0"/>
              <a:t>Extending and expanding 5-minute pre-dispatch</a:t>
            </a:r>
            <a:br>
              <a:rPr lang="en-AU" dirty="0"/>
            </a:br>
            <a:endParaRPr lang="en-AU" dirty="0"/>
          </a:p>
        </p:txBody>
      </p:sp>
      <p:sp>
        <p:nvSpPr>
          <p:cNvPr id="3" name="Text Placeholder 2">
            <a:extLst>
              <a:ext uri="{FF2B5EF4-FFF2-40B4-BE49-F238E27FC236}">
                <a16:creationId xmlns:a16="http://schemas.microsoft.com/office/drawing/2014/main" id="{044C654A-1F93-4CDD-BB40-6EC48B9430AF}"/>
              </a:ext>
            </a:extLst>
          </p:cNvPr>
          <p:cNvSpPr>
            <a:spLocks noGrp="1"/>
          </p:cNvSpPr>
          <p:nvPr>
            <p:ph type="body" idx="1"/>
          </p:nvPr>
        </p:nvSpPr>
        <p:spPr/>
        <p:txBody>
          <a:bodyPr/>
          <a:lstStyle/>
          <a:p>
            <a:r>
              <a:rPr lang="en-AU" dirty="0"/>
              <a:t>Hamish McNeish</a:t>
            </a:r>
          </a:p>
        </p:txBody>
      </p:sp>
      <p:sp>
        <p:nvSpPr>
          <p:cNvPr id="4" name="Date Placeholder 3">
            <a:extLst>
              <a:ext uri="{FF2B5EF4-FFF2-40B4-BE49-F238E27FC236}">
                <a16:creationId xmlns:a16="http://schemas.microsoft.com/office/drawing/2014/main" id="{68727BD6-54D3-4EAA-BECB-DC085FC06F08}"/>
              </a:ext>
            </a:extLst>
          </p:cNvPr>
          <p:cNvSpPr>
            <a:spLocks noGrp="1"/>
          </p:cNvSpPr>
          <p:nvPr>
            <p:ph type="dt" sz="half" idx="10"/>
          </p:nvPr>
        </p:nvSpPr>
        <p:spPr/>
        <p:txBody>
          <a:bodyPr/>
          <a:lstStyle/>
          <a:p>
            <a:fld id="{681D5AC9-D7BA-485E-B465-DE82470048ED}" type="datetime1">
              <a:rPr lang="en-AU" smtClean="0"/>
              <a:t>22/10/2018</a:t>
            </a:fld>
            <a:endParaRPr lang="en-AU" dirty="0"/>
          </a:p>
        </p:txBody>
      </p:sp>
      <p:sp>
        <p:nvSpPr>
          <p:cNvPr id="5" name="Footer Placeholder 4">
            <a:extLst>
              <a:ext uri="{FF2B5EF4-FFF2-40B4-BE49-F238E27FC236}">
                <a16:creationId xmlns:a16="http://schemas.microsoft.com/office/drawing/2014/main" id="{176419E4-32E8-44F8-935D-7626B53DF1DF}"/>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FA15DA40-7E09-43BE-99F8-06B20C73B4AD}"/>
              </a:ext>
            </a:extLst>
          </p:cNvPr>
          <p:cNvSpPr>
            <a:spLocks noGrp="1"/>
          </p:cNvSpPr>
          <p:nvPr>
            <p:ph type="sldNum" sz="quarter" idx="12"/>
          </p:nvPr>
        </p:nvSpPr>
        <p:spPr/>
        <p:txBody>
          <a:bodyPr/>
          <a:lstStyle/>
          <a:p>
            <a:fld id="{4EC81F68-4976-451A-B2E9-79BCBD2F70CC}" type="slidenum">
              <a:rPr lang="en-AU" smtClean="0"/>
              <a:pPr/>
              <a:t>6</a:t>
            </a:fld>
            <a:endParaRPr lang="en-AU" dirty="0"/>
          </a:p>
        </p:txBody>
      </p:sp>
    </p:spTree>
    <p:extLst>
      <p:ext uri="{BB962C8B-B14F-4D97-AF65-F5344CB8AC3E}">
        <p14:creationId xmlns:p14="http://schemas.microsoft.com/office/powerpoint/2010/main" val="315831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5B404-CA14-4186-8D12-BA0616CBDBFD}"/>
              </a:ext>
            </a:extLst>
          </p:cNvPr>
          <p:cNvSpPr>
            <a:spLocks noGrp="1"/>
          </p:cNvSpPr>
          <p:nvPr>
            <p:ph type="title"/>
          </p:nvPr>
        </p:nvSpPr>
        <p:spPr/>
        <p:txBody>
          <a:bodyPr/>
          <a:lstStyle/>
          <a:p>
            <a:r>
              <a:rPr lang="en-AU" dirty="0"/>
              <a:t>Current situation</a:t>
            </a:r>
          </a:p>
        </p:txBody>
      </p:sp>
      <p:sp>
        <p:nvSpPr>
          <p:cNvPr id="3" name="Content Placeholder 2">
            <a:extLst>
              <a:ext uri="{FF2B5EF4-FFF2-40B4-BE49-F238E27FC236}">
                <a16:creationId xmlns:a16="http://schemas.microsoft.com/office/drawing/2014/main" id="{80BA53D7-CFCA-4617-B954-E77659702649}"/>
              </a:ext>
            </a:extLst>
          </p:cNvPr>
          <p:cNvSpPr>
            <a:spLocks noGrp="1"/>
          </p:cNvSpPr>
          <p:nvPr>
            <p:ph idx="1"/>
          </p:nvPr>
        </p:nvSpPr>
        <p:spPr/>
        <p:txBody>
          <a:bodyPr>
            <a:normAutofit/>
          </a:bodyPr>
          <a:lstStyle/>
          <a:p>
            <a:r>
              <a:rPr lang="en-AU" sz="2800" dirty="0"/>
              <a:t>Current situation for 5-minute pre-dispatch</a:t>
            </a:r>
          </a:p>
          <a:p>
            <a:pPr lvl="1"/>
            <a:r>
              <a:rPr lang="en-AU" sz="2400" dirty="0"/>
              <a:t>Is not mandated in the Rules</a:t>
            </a:r>
          </a:p>
          <a:p>
            <a:pPr lvl="1"/>
            <a:r>
              <a:rPr lang="en-AU" sz="2400" dirty="0"/>
              <a:t>Covers 12 intervals 5 minute intervals (60 minutes)</a:t>
            </a:r>
          </a:p>
          <a:p>
            <a:pPr lvl="1"/>
            <a:r>
              <a:rPr lang="en-AU" sz="2400" dirty="0"/>
              <a:t>Has no price sensitivities</a:t>
            </a:r>
          </a:p>
          <a:p>
            <a:pPr lvl="1"/>
            <a:r>
              <a:rPr lang="en-AU" sz="2400" dirty="0"/>
              <a:t>Is computationally intense</a:t>
            </a:r>
          </a:p>
          <a:p>
            <a:pPr lvl="1"/>
            <a:r>
              <a:rPr lang="en-AU" sz="2400" dirty="0"/>
              <a:t>Calculations are sequential with each a intervals results used as inputs to the next interval </a:t>
            </a:r>
          </a:p>
        </p:txBody>
      </p:sp>
      <p:sp>
        <p:nvSpPr>
          <p:cNvPr id="4" name="Date Placeholder 3">
            <a:extLst>
              <a:ext uri="{FF2B5EF4-FFF2-40B4-BE49-F238E27FC236}">
                <a16:creationId xmlns:a16="http://schemas.microsoft.com/office/drawing/2014/main" id="{A2C8F3F8-22BF-4874-B787-1544134E89D1}"/>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5" name="Footer Placeholder 4">
            <a:extLst>
              <a:ext uri="{FF2B5EF4-FFF2-40B4-BE49-F238E27FC236}">
                <a16:creationId xmlns:a16="http://schemas.microsoft.com/office/drawing/2014/main" id="{26F3C356-21A9-4B3A-9BBB-5BFB4141FB69}"/>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20E61F5A-76C5-4DC9-8C2E-9D113B87403B}"/>
              </a:ext>
            </a:extLst>
          </p:cNvPr>
          <p:cNvSpPr>
            <a:spLocks noGrp="1"/>
          </p:cNvSpPr>
          <p:nvPr>
            <p:ph type="sldNum" sz="quarter" idx="12"/>
          </p:nvPr>
        </p:nvSpPr>
        <p:spPr/>
        <p:txBody>
          <a:bodyPr/>
          <a:lstStyle/>
          <a:p>
            <a:fld id="{4EC81F68-4976-451A-B2E9-79BCBD2F70CC}" type="slidenum">
              <a:rPr lang="en-AU" smtClean="0"/>
              <a:t>7</a:t>
            </a:fld>
            <a:endParaRPr lang="en-AU" dirty="0"/>
          </a:p>
        </p:txBody>
      </p:sp>
    </p:spTree>
    <p:extLst>
      <p:ext uri="{BB962C8B-B14F-4D97-AF65-F5344CB8AC3E}">
        <p14:creationId xmlns:p14="http://schemas.microsoft.com/office/powerpoint/2010/main" val="1051817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17AAE-8DC7-4248-AE48-AA28D68EB50C}"/>
              </a:ext>
            </a:extLst>
          </p:cNvPr>
          <p:cNvSpPr>
            <a:spLocks noGrp="1"/>
          </p:cNvSpPr>
          <p:nvPr>
            <p:ph type="title"/>
          </p:nvPr>
        </p:nvSpPr>
        <p:spPr>
          <a:xfrm>
            <a:off x="176646" y="136526"/>
            <a:ext cx="8967354" cy="1189039"/>
          </a:xfrm>
        </p:spPr>
        <p:txBody>
          <a:bodyPr/>
          <a:lstStyle/>
          <a:p>
            <a:r>
              <a:rPr lang="en-AU" dirty="0"/>
              <a:t>Dispatch and Pre-dispatch timings (avg.)</a:t>
            </a:r>
          </a:p>
        </p:txBody>
      </p:sp>
      <p:sp>
        <p:nvSpPr>
          <p:cNvPr id="4" name="Date Placeholder 3">
            <a:extLst>
              <a:ext uri="{FF2B5EF4-FFF2-40B4-BE49-F238E27FC236}">
                <a16:creationId xmlns:a16="http://schemas.microsoft.com/office/drawing/2014/main" id="{EBCA33EE-86EB-4323-89F9-F44CF5233730}"/>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5" name="Footer Placeholder 4">
            <a:extLst>
              <a:ext uri="{FF2B5EF4-FFF2-40B4-BE49-F238E27FC236}">
                <a16:creationId xmlns:a16="http://schemas.microsoft.com/office/drawing/2014/main" id="{21F0A79B-AA05-4AC4-A910-087C598A51EE}"/>
              </a:ext>
            </a:extLst>
          </p:cNvPr>
          <p:cNvSpPr>
            <a:spLocks noGrp="1"/>
          </p:cNvSpPr>
          <p:nvPr>
            <p:ph type="ftr" sz="quarter" idx="11"/>
          </p:nvPr>
        </p:nvSpPr>
        <p:spPr/>
        <p:txBody>
          <a:bodyPr/>
          <a:lstStyle/>
          <a:p>
            <a:r>
              <a:rPr lang="en-AU"/>
              <a:t>Example footer text</a:t>
            </a:r>
            <a:endParaRPr lang="en-AU" dirty="0"/>
          </a:p>
        </p:txBody>
      </p:sp>
      <p:sp>
        <p:nvSpPr>
          <p:cNvPr id="6" name="Slide Number Placeholder 5">
            <a:extLst>
              <a:ext uri="{FF2B5EF4-FFF2-40B4-BE49-F238E27FC236}">
                <a16:creationId xmlns:a16="http://schemas.microsoft.com/office/drawing/2014/main" id="{FA22FC47-2E59-40BA-9E3B-C36A47E1BE28}"/>
              </a:ext>
            </a:extLst>
          </p:cNvPr>
          <p:cNvSpPr>
            <a:spLocks noGrp="1"/>
          </p:cNvSpPr>
          <p:nvPr>
            <p:ph type="sldNum" sz="quarter" idx="12"/>
          </p:nvPr>
        </p:nvSpPr>
        <p:spPr/>
        <p:txBody>
          <a:bodyPr/>
          <a:lstStyle/>
          <a:p>
            <a:fld id="{4EC81F68-4976-451A-B2E9-79BCBD2F70CC}" type="slidenum">
              <a:rPr lang="en-AU" smtClean="0"/>
              <a:t>8</a:t>
            </a:fld>
            <a:endParaRPr lang="en-AU" dirty="0"/>
          </a:p>
        </p:txBody>
      </p:sp>
      <p:graphicFrame>
        <p:nvGraphicFramePr>
          <p:cNvPr id="7" name="Table 6">
            <a:extLst>
              <a:ext uri="{FF2B5EF4-FFF2-40B4-BE49-F238E27FC236}">
                <a16:creationId xmlns:a16="http://schemas.microsoft.com/office/drawing/2014/main" id="{BBD0C9BB-69A4-45FA-BF18-FA3FFFC8370F}"/>
              </a:ext>
            </a:extLst>
          </p:cNvPr>
          <p:cNvGraphicFramePr>
            <a:graphicFrameLocks noGrp="1"/>
          </p:cNvGraphicFramePr>
          <p:nvPr>
            <p:extLst>
              <p:ext uri="{D42A27DB-BD31-4B8C-83A1-F6EECF244321}">
                <p14:modId xmlns:p14="http://schemas.microsoft.com/office/powerpoint/2010/main" val="2733442836"/>
              </p:ext>
            </p:extLst>
          </p:nvPr>
        </p:nvGraphicFramePr>
        <p:xfrm>
          <a:off x="356646" y="1453394"/>
          <a:ext cx="8229600" cy="3754120"/>
        </p:xfrm>
        <a:graphic>
          <a:graphicData uri="http://schemas.openxmlformats.org/drawingml/2006/table">
            <a:tbl>
              <a:tblPr firstRow="1" bandRow="1">
                <a:tableStyleId>{5C22544A-7EE6-4342-B048-85BDC9FD1C3A}</a:tableStyleId>
              </a:tblPr>
              <a:tblGrid>
                <a:gridCol w="2380452">
                  <a:extLst>
                    <a:ext uri="{9D8B030D-6E8A-4147-A177-3AD203B41FA5}">
                      <a16:colId xmlns:a16="http://schemas.microsoft.com/office/drawing/2014/main" val="2901672491"/>
                    </a:ext>
                  </a:extLst>
                </a:gridCol>
                <a:gridCol w="1734348">
                  <a:extLst>
                    <a:ext uri="{9D8B030D-6E8A-4147-A177-3AD203B41FA5}">
                      <a16:colId xmlns:a16="http://schemas.microsoft.com/office/drawing/2014/main" val="2027009140"/>
                    </a:ext>
                  </a:extLst>
                </a:gridCol>
                <a:gridCol w="2057400">
                  <a:extLst>
                    <a:ext uri="{9D8B030D-6E8A-4147-A177-3AD203B41FA5}">
                      <a16:colId xmlns:a16="http://schemas.microsoft.com/office/drawing/2014/main" val="2975218533"/>
                    </a:ext>
                  </a:extLst>
                </a:gridCol>
                <a:gridCol w="2057400">
                  <a:extLst>
                    <a:ext uri="{9D8B030D-6E8A-4147-A177-3AD203B41FA5}">
                      <a16:colId xmlns:a16="http://schemas.microsoft.com/office/drawing/2014/main" val="1749128117"/>
                    </a:ext>
                  </a:extLst>
                </a:gridCol>
              </a:tblGrid>
              <a:tr h="370840">
                <a:tc>
                  <a:txBody>
                    <a:bodyPr/>
                    <a:lstStyle/>
                    <a:p>
                      <a:endParaRPr lang="en-AU" sz="1600" dirty="0"/>
                    </a:p>
                  </a:txBody>
                  <a:tcPr/>
                </a:tc>
                <a:tc>
                  <a:txBody>
                    <a:bodyPr/>
                    <a:lstStyle/>
                    <a:p>
                      <a:r>
                        <a:rPr lang="en-AU" sz="1600" dirty="0"/>
                        <a:t>Dispatch</a:t>
                      </a:r>
                    </a:p>
                  </a:txBody>
                  <a:tcPr/>
                </a:tc>
                <a:tc>
                  <a:txBody>
                    <a:bodyPr/>
                    <a:lstStyle/>
                    <a:p>
                      <a:r>
                        <a:rPr lang="en-AU" sz="1600" dirty="0"/>
                        <a:t>5-minute</a:t>
                      </a:r>
                    </a:p>
                    <a:p>
                      <a:r>
                        <a:rPr lang="en-AU" sz="1600" dirty="0"/>
                        <a:t>Pre-dispatch</a:t>
                      </a:r>
                    </a:p>
                  </a:txBody>
                  <a:tcPr/>
                </a:tc>
                <a:tc>
                  <a:txBody>
                    <a:bodyPr/>
                    <a:lstStyle/>
                    <a:p>
                      <a:r>
                        <a:rPr lang="en-AU" sz="1600" dirty="0"/>
                        <a:t>30-minute</a:t>
                      </a:r>
                    </a:p>
                    <a:p>
                      <a:r>
                        <a:rPr lang="en-AU" sz="1600" dirty="0"/>
                        <a:t>Pre-dispatch  </a:t>
                      </a:r>
                    </a:p>
                  </a:txBody>
                  <a:tcPr/>
                </a:tc>
                <a:extLst>
                  <a:ext uri="{0D108BD9-81ED-4DB2-BD59-A6C34878D82A}">
                    <a16:rowId xmlns:a16="http://schemas.microsoft.com/office/drawing/2014/main" val="702236644"/>
                  </a:ext>
                </a:extLst>
              </a:tr>
              <a:tr h="370840">
                <a:tc>
                  <a:txBody>
                    <a:bodyPr/>
                    <a:lstStyle/>
                    <a:p>
                      <a:r>
                        <a:rPr lang="en-AU" sz="1600" dirty="0"/>
                        <a:t>Period (cycle)</a:t>
                      </a:r>
                      <a:r>
                        <a:rPr lang="en-AU" sz="1600" baseline="0" dirty="0"/>
                        <a:t> </a:t>
                      </a:r>
                      <a:endParaRPr lang="en-AU" sz="1600" dirty="0"/>
                    </a:p>
                  </a:txBody>
                  <a:tcPr/>
                </a:tc>
                <a:tc>
                  <a:txBody>
                    <a:bodyPr/>
                    <a:lstStyle/>
                    <a:p>
                      <a:r>
                        <a:rPr lang="en-AU" sz="1600" dirty="0"/>
                        <a:t>5 min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5 min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30 min</a:t>
                      </a:r>
                    </a:p>
                  </a:txBody>
                  <a:tcPr/>
                </a:tc>
                <a:extLst>
                  <a:ext uri="{0D108BD9-81ED-4DB2-BD59-A6C34878D82A}">
                    <a16:rowId xmlns:a16="http://schemas.microsoft.com/office/drawing/2014/main" val="2925418380"/>
                  </a:ext>
                </a:extLst>
              </a:tr>
              <a:tr h="370840">
                <a:tc>
                  <a:txBody>
                    <a:bodyPr/>
                    <a:lstStyle/>
                    <a:p>
                      <a:r>
                        <a:rPr lang="en-AU" sz="1600" dirty="0"/>
                        <a:t>Horizon</a:t>
                      </a:r>
                    </a:p>
                  </a:txBody>
                  <a:tcPr/>
                </a:tc>
                <a:tc>
                  <a:txBody>
                    <a:bodyPr/>
                    <a:lstStyle/>
                    <a:p>
                      <a:r>
                        <a:rPr lang="en-AU" sz="1600" dirty="0"/>
                        <a:t>5 min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60 min</a:t>
                      </a:r>
                    </a:p>
                  </a:txBody>
                  <a:tcPr/>
                </a:tc>
                <a:tc>
                  <a:txBody>
                    <a:bodyPr/>
                    <a:lstStyle/>
                    <a:p>
                      <a:r>
                        <a:rPr lang="en-AU" sz="1600" dirty="0"/>
                        <a:t>16</a:t>
                      </a:r>
                      <a:r>
                        <a:rPr lang="en-AU" sz="1600" baseline="0" dirty="0"/>
                        <a:t> to 40 hours </a:t>
                      </a:r>
                      <a:r>
                        <a:rPr lang="en-AU" sz="1600" baseline="30000" dirty="0"/>
                        <a:t>3</a:t>
                      </a:r>
                      <a:endParaRPr lang="en-AU" sz="1600" dirty="0"/>
                    </a:p>
                  </a:txBody>
                  <a:tcPr/>
                </a:tc>
                <a:extLst>
                  <a:ext uri="{0D108BD9-81ED-4DB2-BD59-A6C34878D82A}">
                    <a16:rowId xmlns:a16="http://schemas.microsoft.com/office/drawing/2014/main" val="3829410911"/>
                  </a:ext>
                </a:extLst>
              </a:tr>
              <a:tr h="370840">
                <a:tc>
                  <a:txBody>
                    <a:bodyPr/>
                    <a:lstStyle/>
                    <a:p>
                      <a:r>
                        <a:rPr lang="en-AU" sz="1600" dirty="0"/>
                        <a:t>Resolution</a:t>
                      </a:r>
                    </a:p>
                  </a:txBody>
                  <a:tcPr/>
                </a:tc>
                <a:tc>
                  <a:txBody>
                    <a:bodyPr/>
                    <a:lstStyle/>
                    <a:p>
                      <a:r>
                        <a:rPr lang="en-AU" sz="1600" dirty="0"/>
                        <a:t>5 min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5 min</a:t>
                      </a:r>
                    </a:p>
                  </a:txBody>
                  <a:tcPr/>
                </a:tc>
                <a:tc>
                  <a:txBody>
                    <a:bodyPr/>
                    <a:lstStyle/>
                    <a:p>
                      <a:r>
                        <a:rPr lang="en-AU" sz="1600" dirty="0"/>
                        <a:t>30 min</a:t>
                      </a:r>
                    </a:p>
                  </a:txBody>
                  <a:tcPr/>
                </a:tc>
                <a:extLst>
                  <a:ext uri="{0D108BD9-81ED-4DB2-BD59-A6C34878D82A}">
                    <a16:rowId xmlns:a16="http://schemas.microsoft.com/office/drawing/2014/main" val="2461288317"/>
                  </a:ext>
                </a:extLst>
              </a:tr>
              <a:tr h="370840">
                <a:tc>
                  <a:txBody>
                    <a:bodyPr/>
                    <a:lstStyle/>
                    <a:p>
                      <a:r>
                        <a:rPr lang="en-AU" sz="1600" dirty="0"/>
                        <a:t>Process</a:t>
                      </a:r>
                      <a:r>
                        <a:rPr lang="en-AU" sz="1600" baseline="0" dirty="0"/>
                        <a:t> start</a:t>
                      </a:r>
                      <a:endParaRPr lang="en-AU" sz="1600" dirty="0"/>
                    </a:p>
                  </a:txBody>
                  <a:tcPr/>
                </a:tc>
                <a:tc>
                  <a:txBody>
                    <a:bodyPr/>
                    <a:lstStyle/>
                    <a:p>
                      <a:r>
                        <a:rPr lang="en-AU" sz="1600" dirty="0"/>
                        <a:t>t-67 sec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t-67 sec</a:t>
                      </a:r>
                    </a:p>
                  </a:txBody>
                  <a:tcPr/>
                </a:tc>
                <a:tc>
                  <a:txBody>
                    <a:bodyPr/>
                    <a:lstStyle/>
                    <a:p>
                      <a:r>
                        <a:rPr lang="en-AU" sz="1600" dirty="0"/>
                        <a:t>t+0 sec</a:t>
                      </a:r>
                    </a:p>
                  </a:txBody>
                  <a:tcPr/>
                </a:tc>
                <a:extLst>
                  <a:ext uri="{0D108BD9-81ED-4DB2-BD59-A6C34878D82A}">
                    <a16:rowId xmlns:a16="http://schemas.microsoft.com/office/drawing/2014/main" val="3142414018"/>
                  </a:ext>
                </a:extLst>
              </a:tr>
              <a:tr h="370840">
                <a:tc>
                  <a:txBody>
                    <a:bodyPr/>
                    <a:lstStyle/>
                    <a:p>
                      <a:r>
                        <a:rPr lang="en-AU" sz="1600" dirty="0"/>
                        <a:t>SCADA Snapshot</a:t>
                      </a:r>
                    </a:p>
                  </a:txBody>
                  <a:tcPr/>
                </a:tc>
                <a:tc>
                  <a:txBody>
                    <a:bodyPr/>
                    <a:lstStyle/>
                    <a:p>
                      <a:r>
                        <a:rPr lang="en-AU" sz="1600" dirty="0"/>
                        <a:t>t-3</a:t>
                      </a:r>
                      <a:r>
                        <a:rPr lang="en-AU" sz="1600" baseline="0" dirty="0"/>
                        <a:t> sec</a:t>
                      </a:r>
                      <a:endParaRPr lang="en-AU"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t-3</a:t>
                      </a:r>
                      <a:r>
                        <a:rPr lang="en-AU" sz="1600" baseline="0" dirty="0"/>
                        <a:t> sec</a:t>
                      </a:r>
                      <a:endParaRPr lang="en-AU" sz="1600" dirty="0"/>
                    </a:p>
                  </a:txBody>
                  <a:tcPr/>
                </a:tc>
                <a:tc>
                  <a:txBody>
                    <a:bodyPr/>
                    <a:lstStyle/>
                    <a:p>
                      <a:r>
                        <a:rPr lang="en-AU" sz="1600" dirty="0"/>
                        <a:t>~t+10 sec</a:t>
                      </a:r>
                    </a:p>
                  </a:txBody>
                  <a:tcPr/>
                </a:tc>
                <a:extLst>
                  <a:ext uri="{0D108BD9-81ED-4DB2-BD59-A6C34878D82A}">
                    <a16:rowId xmlns:a16="http://schemas.microsoft.com/office/drawing/2014/main" val="3934512371"/>
                  </a:ext>
                </a:extLst>
              </a:tr>
              <a:tr h="370840">
                <a:tc>
                  <a:txBody>
                    <a:bodyPr/>
                    <a:lstStyle/>
                    <a:p>
                      <a:r>
                        <a:rPr lang="en-AU" sz="1600" dirty="0"/>
                        <a:t>Process complete</a:t>
                      </a:r>
                      <a:r>
                        <a:rPr lang="en-AU" sz="1600" baseline="30000" dirty="0"/>
                        <a:t>1</a:t>
                      </a:r>
                    </a:p>
                  </a:txBody>
                  <a:tcPr/>
                </a:tc>
                <a:tc>
                  <a:txBody>
                    <a:bodyPr/>
                    <a:lstStyle/>
                    <a:p>
                      <a:r>
                        <a:rPr lang="en-AU" sz="1600" dirty="0"/>
                        <a:t>t+</a:t>
                      </a:r>
                      <a:r>
                        <a:rPr lang="en-AU" sz="1600" baseline="0" dirty="0"/>
                        <a:t>8 sec</a:t>
                      </a:r>
                      <a:endParaRPr lang="en-AU"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t+36 sec</a:t>
                      </a:r>
                    </a:p>
                  </a:txBody>
                  <a:tcPr/>
                </a:tc>
                <a:tc>
                  <a:txBody>
                    <a:bodyPr/>
                    <a:lstStyle/>
                    <a:p>
                      <a:r>
                        <a:rPr lang="en-AU" sz="1600" dirty="0"/>
                        <a:t>t+140 sec</a:t>
                      </a:r>
                    </a:p>
                  </a:txBody>
                  <a:tcPr/>
                </a:tc>
                <a:extLst>
                  <a:ext uri="{0D108BD9-81ED-4DB2-BD59-A6C34878D82A}">
                    <a16:rowId xmlns:a16="http://schemas.microsoft.com/office/drawing/2014/main" val="1627425198"/>
                  </a:ext>
                </a:extLst>
              </a:tr>
              <a:tr h="370840">
                <a:tc>
                  <a:txBody>
                    <a:bodyPr/>
                    <a:lstStyle/>
                    <a:p>
                      <a:r>
                        <a:rPr lang="en-AU" sz="1600" dirty="0"/>
                        <a:t>Solution published</a:t>
                      </a:r>
                    </a:p>
                  </a:txBody>
                  <a:tcPr/>
                </a:tc>
                <a:tc>
                  <a:txBody>
                    <a:bodyPr/>
                    <a:lstStyle/>
                    <a:p>
                      <a:r>
                        <a:rPr lang="en-AU" sz="1600" dirty="0"/>
                        <a:t>t+17 sec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t+48 sec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t+155 sec </a:t>
                      </a:r>
                    </a:p>
                  </a:txBody>
                  <a:tcPr/>
                </a:tc>
                <a:extLst>
                  <a:ext uri="{0D108BD9-81ED-4DB2-BD59-A6C34878D82A}">
                    <a16:rowId xmlns:a16="http://schemas.microsoft.com/office/drawing/2014/main" val="1889696588"/>
                  </a:ext>
                </a:extLst>
              </a:tr>
              <a:tr h="370840">
                <a:tc>
                  <a:txBody>
                    <a:bodyPr/>
                    <a:lstStyle/>
                    <a:p>
                      <a:r>
                        <a:rPr lang="en-AU" sz="1600" dirty="0"/>
                        <a:t>Data loaded</a:t>
                      </a:r>
                      <a:r>
                        <a:rPr lang="en-AU" sz="1600" baseline="0" dirty="0"/>
                        <a:t> to participants’ database </a:t>
                      </a:r>
                      <a:r>
                        <a:rPr lang="en-AU" sz="1600" baseline="30000" dirty="0"/>
                        <a:t>2</a:t>
                      </a:r>
                      <a:endParaRPr lang="en-AU" sz="1600" dirty="0"/>
                    </a:p>
                  </a:txBody>
                  <a:tcPr/>
                </a:tc>
                <a:tc>
                  <a:txBody>
                    <a:bodyPr/>
                    <a:lstStyle/>
                    <a:p>
                      <a:r>
                        <a:rPr lang="en-AU" sz="1600" dirty="0"/>
                        <a:t>t+22 sec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t+77 sec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t+174 sec </a:t>
                      </a:r>
                    </a:p>
                    <a:p>
                      <a:endParaRPr lang="en-AU" sz="1600" dirty="0"/>
                    </a:p>
                  </a:txBody>
                  <a:tcPr/>
                </a:tc>
                <a:extLst>
                  <a:ext uri="{0D108BD9-81ED-4DB2-BD59-A6C34878D82A}">
                    <a16:rowId xmlns:a16="http://schemas.microsoft.com/office/drawing/2014/main" val="3668838251"/>
                  </a:ext>
                </a:extLst>
              </a:tr>
            </a:tbl>
          </a:graphicData>
        </a:graphic>
      </p:graphicFrame>
      <p:sp>
        <p:nvSpPr>
          <p:cNvPr id="8" name="TextBox 7">
            <a:extLst>
              <a:ext uri="{FF2B5EF4-FFF2-40B4-BE49-F238E27FC236}">
                <a16:creationId xmlns:a16="http://schemas.microsoft.com/office/drawing/2014/main" id="{90D1A47A-145A-4A44-865E-C3D8F9773451}"/>
              </a:ext>
            </a:extLst>
          </p:cNvPr>
          <p:cNvSpPr txBox="1"/>
          <p:nvPr/>
        </p:nvSpPr>
        <p:spPr>
          <a:xfrm>
            <a:off x="461110" y="5247558"/>
            <a:ext cx="8125136" cy="1473916"/>
          </a:xfrm>
          <a:prstGeom prst="rect">
            <a:avLst/>
          </a:prstGeom>
          <a:noFill/>
        </p:spPr>
        <p:txBody>
          <a:bodyPr wrap="square" rtlCol="0">
            <a:noAutofit/>
          </a:bodyPr>
          <a:lstStyle/>
          <a:p>
            <a:r>
              <a:rPr lang="en-AU" sz="1000" dirty="0"/>
              <a:t>Notes</a:t>
            </a:r>
          </a:p>
          <a:p>
            <a:pPr marL="342900" indent="-342900">
              <a:buFont typeface="+mj-lt"/>
              <a:buAutoNum type="arabicPeriod"/>
            </a:pPr>
            <a:r>
              <a:rPr lang="en-AU" sz="1000" dirty="0"/>
              <a:t>The process completion and publication times are average times based on normal market conditions. Under conditions such as intervention where multiple solutions are required these times will be longer.</a:t>
            </a:r>
          </a:p>
          <a:p>
            <a:pPr marL="342900" indent="-342900">
              <a:buFont typeface="+mj-lt"/>
              <a:buAutoNum type="arabicPeriod"/>
            </a:pPr>
            <a:r>
              <a:rPr lang="en-AU" sz="1000" dirty="0"/>
              <a:t>These times are source from AEMO’s performance monitoring systems. Actual times at participants sites will be dependent on the local infrastructure and configuration.</a:t>
            </a:r>
          </a:p>
          <a:p>
            <a:pPr marL="342900" indent="-342900">
              <a:buFont typeface="+mj-lt"/>
              <a:buAutoNum type="arabicPeriod"/>
            </a:pPr>
            <a:r>
              <a:rPr lang="en-AU" sz="1000" dirty="0"/>
              <a:t>In the case of the 30-minute Pre-dispatch there is a larger variation of times around the average due to the variable length in time of the Pre-dispatch schedule.</a:t>
            </a:r>
          </a:p>
        </p:txBody>
      </p:sp>
    </p:spTree>
    <p:extLst>
      <p:ext uri="{BB962C8B-B14F-4D97-AF65-F5344CB8AC3E}">
        <p14:creationId xmlns:p14="http://schemas.microsoft.com/office/powerpoint/2010/main" val="1723107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5B404-CA14-4186-8D12-BA0616CBDBFD}"/>
              </a:ext>
            </a:extLst>
          </p:cNvPr>
          <p:cNvSpPr>
            <a:spLocks noGrp="1"/>
          </p:cNvSpPr>
          <p:nvPr>
            <p:ph type="title"/>
          </p:nvPr>
        </p:nvSpPr>
        <p:spPr/>
        <p:txBody>
          <a:bodyPr/>
          <a:lstStyle/>
          <a:p>
            <a:r>
              <a:rPr lang="en-AU" dirty="0"/>
              <a:t>Possible Options</a:t>
            </a:r>
          </a:p>
        </p:txBody>
      </p:sp>
      <p:sp>
        <p:nvSpPr>
          <p:cNvPr id="3" name="Content Placeholder 2">
            <a:extLst>
              <a:ext uri="{FF2B5EF4-FFF2-40B4-BE49-F238E27FC236}">
                <a16:creationId xmlns:a16="http://schemas.microsoft.com/office/drawing/2014/main" id="{80BA53D7-CFCA-4617-B954-E77659702649}"/>
              </a:ext>
            </a:extLst>
          </p:cNvPr>
          <p:cNvSpPr>
            <a:spLocks noGrp="1"/>
          </p:cNvSpPr>
          <p:nvPr>
            <p:ph idx="1"/>
          </p:nvPr>
        </p:nvSpPr>
        <p:spPr/>
        <p:txBody>
          <a:bodyPr>
            <a:normAutofit fontScale="70000" lnSpcReduction="20000"/>
          </a:bodyPr>
          <a:lstStyle/>
          <a:p>
            <a:r>
              <a:rPr lang="en-AU" dirty="0"/>
              <a:t>The P5 timings need to be investigated further by AEMO, including timings around producing price sensitivities. </a:t>
            </a:r>
          </a:p>
          <a:p>
            <a:r>
              <a:rPr lang="en-AU" dirty="0"/>
              <a:t>The current P5 implementation requires each interval to be solved sequentially limiting what can be implemented.</a:t>
            </a:r>
          </a:p>
          <a:p>
            <a:endParaRPr lang="en-AU" dirty="0"/>
          </a:p>
          <a:p>
            <a:r>
              <a:rPr lang="en-AU" dirty="0"/>
              <a:t>Option 1: Extend the current 5-mn Pre-dispatch</a:t>
            </a:r>
          </a:p>
          <a:p>
            <a:pPr lvl="1"/>
            <a:r>
              <a:rPr lang="en-AU" dirty="0"/>
              <a:t>Needs to be produced every 5 minutes</a:t>
            </a:r>
          </a:p>
          <a:p>
            <a:pPr lvl="1"/>
            <a:r>
              <a:rPr lang="en-AU" dirty="0"/>
              <a:t>1 hour (12 periods) takes around 1.3 minutes to produce</a:t>
            </a:r>
          </a:p>
          <a:p>
            <a:pPr lvl="1"/>
            <a:r>
              <a:rPr lang="en-AU" dirty="0"/>
              <a:t>6 hour (72 periods) is expected to take between 6 and 10 minutes to produce</a:t>
            </a:r>
          </a:p>
          <a:p>
            <a:pPr lvl="1"/>
            <a:r>
              <a:rPr lang="en-AU" dirty="0"/>
              <a:t>3 hours (36 periods) is expected to take between 3 and 5 minutes to produce</a:t>
            </a:r>
          </a:p>
          <a:p>
            <a:pPr lvl="1"/>
            <a:r>
              <a:rPr lang="en-AU" dirty="0"/>
              <a:t>It’s likely we can extend to 3 hours (without sensitivities)</a:t>
            </a:r>
          </a:p>
          <a:p>
            <a:pPr lvl="1"/>
            <a:endParaRPr lang="en-AU" dirty="0"/>
          </a:p>
          <a:p>
            <a:r>
              <a:rPr lang="en-AU" dirty="0"/>
              <a:t>Option 2: Additional 6 hour 5-mn Pre-dispatch schedule</a:t>
            </a:r>
          </a:p>
          <a:p>
            <a:pPr lvl="1"/>
            <a:r>
              <a:rPr lang="en-AU" dirty="0"/>
              <a:t>6 hour (72 periods) is expected to take between 6 and 10 minutes to produce</a:t>
            </a:r>
          </a:p>
          <a:p>
            <a:pPr lvl="1"/>
            <a:r>
              <a:rPr lang="en-AU" dirty="0"/>
              <a:t>The final solution would diverge from the 1 hour runs that occurred in the interim</a:t>
            </a:r>
          </a:p>
          <a:p>
            <a:pPr lvl="1"/>
            <a:r>
              <a:rPr lang="en-AU" dirty="0"/>
              <a:t>The schedule is expected to be published wither every 10 or 15 minutes</a:t>
            </a:r>
          </a:p>
          <a:p>
            <a:pPr marL="342900" lvl="1" indent="0">
              <a:buNone/>
            </a:pPr>
            <a:endParaRPr lang="en-AU" dirty="0"/>
          </a:p>
          <a:p>
            <a:r>
              <a:rPr lang="en-AU" dirty="0"/>
              <a:t>Option 3: Additional 24 hour 5-mn Pre-dispatch schedule</a:t>
            </a:r>
          </a:p>
          <a:p>
            <a:pPr lvl="1"/>
            <a:r>
              <a:rPr lang="en-AU" dirty="0"/>
              <a:t>24 hour (288 periods) is expected to take between 24 to 40 minutes to produce</a:t>
            </a:r>
          </a:p>
          <a:p>
            <a:pPr lvl="1"/>
            <a:r>
              <a:rPr lang="en-AU" dirty="0"/>
              <a:t>The final solution would diverge from the 1 hour runs that occurred in the interim</a:t>
            </a:r>
          </a:p>
          <a:p>
            <a:pPr lvl="1"/>
            <a:r>
              <a:rPr lang="en-AU" dirty="0"/>
              <a:t>The schedule is expected be be published every 60 minutes</a:t>
            </a:r>
          </a:p>
        </p:txBody>
      </p:sp>
      <p:sp>
        <p:nvSpPr>
          <p:cNvPr id="4" name="Date Placeholder 3">
            <a:extLst>
              <a:ext uri="{FF2B5EF4-FFF2-40B4-BE49-F238E27FC236}">
                <a16:creationId xmlns:a16="http://schemas.microsoft.com/office/drawing/2014/main" id="{A2C8F3F8-22BF-4874-B787-1544134E89D1}"/>
              </a:ext>
            </a:extLst>
          </p:cNvPr>
          <p:cNvSpPr>
            <a:spLocks noGrp="1"/>
          </p:cNvSpPr>
          <p:nvPr>
            <p:ph type="dt" sz="half" idx="10"/>
          </p:nvPr>
        </p:nvSpPr>
        <p:spPr/>
        <p:txBody>
          <a:bodyPr/>
          <a:lstStyle/>
          <a:p>
            <a:fld id="{FDEF3A66-B67E-4569-919D-CB6E78FCED42}" type="datetime1">
              <a:rPr lang="en-AU" smtClean="0"/>
              <a:t>22/10/2018</a:t>
            </a:fld>
            <a:endParaRPr lang="en-AU" dirty="0"/>
          </a:p>
        </p:txBody>
      </p:sp>
      <p:sp>
        <p:nvSpPr>
          <p:cNvPr id="5" name="Footer Placeholder 4">
            <a:extLst>
              <a:ext uri="{FF2B5EF4-FFF2-40B4-BE49-F238E27FC236}">
                <a16:creationId xmlns:a16="http://schemas.microsoft.com/office/drawing/2014/main" id="{26F3C356-21A9-4B3A-9BBB-5BFB4141FB69}"/>
              </a:ext>
            </a:extLst>
          </p:cNvPr>
          <p:cNvSpPr>
            <a:spLocks noGrp="1"/>
          </p:cNvSpPr>
          <p:nvPr>
            <p:ph type="ftr" sz="quarter" idx="11"/>
          </p:nvPr>
        </p:nvSpPr>
        <p:spPr/>
        <p:txBody>
          <a:bodyPr/>
          <a:lstStyle/>
          <a:p>
            <a:r>
              <a:rPr lang="en-AU" dirty="0"/>
              <a:t>Example footer text</a:t>
            </a:r>
          </a:p>
        </p:txBody>
      </p:sp>
      <p:sp>
        <p:nvSpPr>
          <p:cNvPr id="6" name="Slide Number Placeholder 5">
            <a:extLst>
              <a:ext uri="{FF2B5EF4-FFF2-40B4-BE49-F238E27FC236}">
                <a16:creationId xmlns:a16="http://schemas.microsoft.com/office/drawing/2014/main" id="{20E61F5A-76C5-4DC9-8C2E-9D113B87403B}"/>
              </a:ext>
            </a:extLst>
          </p:cNvPr>
          <p:cNvSpPr>
            <a:spLocks noGrp="1"/>
          </p:cNvSpPr>
          <p:nvPr>
            <p:ph type="sldNum" sz="quarter" idx="12"/>
          </p:nvPr>
        </p:nvSpPr>
        <p:spPr/>
        <p:txBody>
          <a:bodyPr/>
          <a:lstStyle/>
          <a:p>
            <a:fld id="{4EC81F68-4976-451A-B2E9-79BCBD2F70CC}" type="slidenum">
              <a:rPr lang="en-AU" smtClean="0"/>
              <a:t>9</a:t>
            </a:fld>
            <a:endParaRPr lang="en-AU" dirty="0"/>
          </a:p>
        </p:txBody>
      </p:sp>
    </p:spTree>
    <p:extLst>
      <p:ext uri="{BB962C8B-B14F-4D97-AF65-F5344CB8AC3E}">
        <p14:creationId xmlns:p14="http://schemas.microsoft.com/office/powerpoint/2010/main" val="1515883385"/>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4-3 v3.potx" id="{C7FD2093-610A-4D61-ACEB-F5994A26DD88}" vid="{C097FF71-F871-4FB0-B620-0BE05792AC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PROJECT-107690352-1140</_dlc_DocId>
    <_dlc_DocIdUrl xmlns="a14523ce-dede-483e-883a-2d83261080bd">
      <Url>http://sharedocs/projects/5ms/_layouts/15/DocIdRedir.aspx?ID=PROJECT-107690352-1140</Url>
      <Description>PROJECT-107690352-1140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A96560-7C17-457D-89AB-3073CC75625F}">
  <ds:schemaRefs>
    <ds:schemaRef ds:uri="http://purl.org/dc/terms/"/>
    <ds:schemaRef ds:uri="http://schemas.microsoft.com/office/2006/documentManagement/types"/>
    <ds:schemaRef ds:uri="http://www.w3.org/XML/1998/namespace"/>
    <ds:schemaRef ds:uri="a14523ce-dede-483e-883a-2d83261080bd"/>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5BB92E61-C63E-46B6-91A8-0C00CFC6AE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85E195-4A93-4B1D-BE64-CC8B879A9BBA}">
  <ds:schemaRefs>
    <ds:schemaRef ds:uri="http://schemas.microsoft.com/sharepoint/events"/>
  </ds:schemaRefs>
</ds:datastoreItem>
</file>

<file path=customXml/itemProps4.xml><?xml version="1.0" encoding="utf-8"?>
<ds:datastoreItem xmlns:ds="http://schemas.openxmlformats.org/officeDocument/2006/customXml" ds:itemID="{A94B2EB7-C0DB-4FA2-B769-7A07A382FA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2018 4-3_new fonts</Template>
  <TotalTime>8136</TotalTime>
  <Words>3090</Words>
  <Application>Microsoft Office PowerPoint</Application>
  <PresentationFormat>On-screen Show (4:3)</PresentationFormat>
  <Paragraphs>441</Paragraphs>
  <Slides>36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Century Gothic</vt:lpstr>
      <vt:lpstr>Futura Std Light</vt:lpstr>
      <vt:lpstr>Segoe UI Semilight</vt:lpstr>
      <vt:lpstr>Times New Roman</vt:lpstr>
      <vt:lpstr>Office Theme</vt:lpstr>
      <vt:lpstr>Joint Dispatch/Systems Focus Group</vt:lpstr>
      <vt:lpstr>Agenda</vt:lpstr>
      <vt:lpstr>Actions from previous meeting</vt:lpstr>
      <vt:lpstr>Response to actions from 14th August Dispatch Focus Group (1)</vt:lpstr>
      <vt:lpstr>Response to actions from 14th August Dispatch Focus Group (2)</vt:lpstr>
      <vt:lpstr>Extending and expanding 5-minute pre-dispatch </vt:lpstr>
      <vt:lpstr>Current situation</vt:lpstr>
      <vt:lpstr>Dispatch and Pre-dispatch timings (avg.)</vt:lpstr>
      <vt:lpstr>Possible Options</vt:lpstr>
      <vt:lpstr>Possible Options</vt:lpstr>
      <vt:lpstr>Use of 5-minute data in 30-minute processes </vt:lpstr>
      <vt:lpstr>Use of 5-minute data in ST PASA</vt:lpstr>
      <vt:lpstr>Use of 5-minute data in 30-minute pre-dispatch</vt:lpstr>
      <vt:lpstr>Transition to 5-minute bidding - AEMO’s plan for transition</vt:lpstr>
      <vt:lpstr>Allow 5-mn bids before commencement date</vt:lpstr>
      <vt:lpstr>Allow 5-mn bids before commencement date</vt:lpstr>
      <vt:lpstr>Acceptance of 30-mn and 5-mn bids</vt:lpstr>
      <vt:lpstr>Allow 5-mn bids before commencement date </vt:lpstr>
      <vt:lpstr>Conversion between 30 and 5-mn bids</vt:lpstr>
      <vt:lpstr>Commencement 12-4 am</vt:lpstr>
      <vt:lpstr>30-mn bids after Commencement</vt:lpstr>
      <vt:lpstr>Submission of FTP, Web and API bids</vt:lpstr>
      <vt:lpstr>Submission of FTP, Web and API bids</vt:lpstr>
      <vt:lpstr>Submission of FTP, Web and API bids</vt:lpstr>
      <vt:lpstr>Reporting – Pre-dispatch, ST PASA</vt:lpstr>
      <vt:lpstr>Bid reporting</vt:lpstr>
      <vt:lpstr>Transition to 5-minute bidding - when are participants planning to transition?</vt:lpstr>
      <vt:lpstr>Participants’ plans</vt:lpstr>
      <vt:lpstr>Dispatch instruction timing </vt:lpstr>
      <vt:lpstr>Current dispatch instruction timing</vt:lpstr>
      <vt:lpstr>Dispatch instruction timing issues</vt:lpstr>
      <vt:lpstr>“Zero” fixed load </vt:lpstr>
      <vt:lpstr>“0” fixed load</vt:lpstr>
      <vt:lpstr>General questions</vt:lpstr>
      <vt:lpstr>Next steps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 Bidding Options - Dispatch Focus Group - 14 Aug 2018</dc:title>
  <dc:creator>Michael Sanders</dc:creator>
  <cp:lastModifiedBy>Hamish McNeish</cp:lastModifiedBy>
  <cp:revision>81</cp:revision>
  <dcterms:created xsi:type="dcterms:W3CDTF">2018-08-01T00:48:11Z</dcterms:created>
  <dcterms:modified xsi:type="dcterms:W3CDTF">2018-10-22T06:00:22Z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867ab86d-8249-497b-935d-5032a236412f</vt:lpwstr>
  </property>
  <property fmtid="{D5CDD505-2E9C-101B-9397-08002B2CF9AE}" pid="4" name="AEMODocumentType">
    <vt:lpwstr>1;#Operational Record|859762f2-4462-42eb-9744-c955c7e2c540</vt:lpwstr>
  </property>
  <property fmtid="{D5CDD505-2E9C-101B-9397-08002B2CF9AE}" pid="5" name="AEMOKeywords">
    <vt:lpwstr/>
  </property>
</Properties>
</file>