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54"/>
  </p:notesMasterIdLst>
  <p:sldIdLst>
    <p:sldId id="256" r:id="rId6"/>
    <p:sldId id="411" r:id="rId7"/>
    <p:sldId id="443" r:id="rId8"/>
    <p:sldId id="287" r:id="rId9"/>
    <p:sldId id="368" r:id="rId10"/>
    <p:sldId id="412" r:id="rId11"/>
    <p:sldId id="453" r:id="rId12"/>
    <p:sldId id="288" r:id="rId13"/>
    <p:sldId id="405" r:id="rId14"/>
    <p:sldId id="440" r:id="rId15"/>
    <p:sldId id="410" r:id="rId16"/>
    <p:sldId id="441" r:id="rId17"/>
    <p:sldId id="444" r:id="rId18"/>
    <p:sldId id="413" r:id="rId19"/>
    <p:sldId id="414" r:id="rId20"/>
    <p:sldId id="415" r:id="rId21"/>
    <p:sldId id="454" r:id="rId22"/>
    <p:sldId id="455" r:id="rId23"/>
    <p:sldId id="290" r:id="rId24"/>
    <p:sldId id="407" r:id="rId25"/>
    <p:sldId id="427" r:id="rId26"/>
    <p:sldId id="442" r:id="rId27"/>
    <p:sldId id="421" r:id="rId28"/>
    <p:sldId id="422" r:id="rId29"/>
    <p:sldId id="423" r:id="rId30"/>
    <p:sldId id="424" r:id="rId31"/>
    <p:sldId id="459" r:id="rId32"/>
    <p:sldId id="429" r:id="rId33"/>
    <p:sldId id="430" r:id="rId34"/>
    <p:sldId id="431" r:id="rId35"/>
    <p:sldId id="460" r:id="rId36"/>
    <p:sldId id="433" r:id="rId37"/>
    <p:sldId id="439" r:id="rId38"/>
    <p:sldId id="291" r:id="rId39"/>
    <p:sldId id="408" r:id="rId40"/>
    <p:sldId id="456" r:id="rId41"/>
    <p:sldId id="416" r:id="rId42"/>
    <p:sldId id="417" r:id="rId43"/>
    <p:sldId id="418" r:id="rId44"/>
    <p:sldId id="457" r:id="rId45"/>
    <p:sldId id="419" r:id="rId46"/>
    <p:sldId id="420" r:id="rId47"/>
    <p:sldId id="458" r:id="rId48"/>
    <p:sldId id="292" r:id="rId49"/>
    <p:sldId id="293" r:id="rId50"/>
    <p:sldId id="409" r:id="rId51"/>
    <p:sldId id="451" r:id="rId52"/>
    <p:sldId id="452"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sh McNeish" initials="HM" lastIdx="13" clrIdx="0">
    <p:extLst>
      <p:ext uri="{19B8F6BF-5375-455C-9EA6-DF929625EA0E}">
        <p15:presenceInfo xmlns:p15="http://schemas.microsoft.com/office/powerpoint/2012/main" userId="S-1-5-21-256186967-1468483519-2110688028-1949" providerId="AD"/>
      </p:ext>
    </p:extLst>
  </p:cmAuthor>
  <p:cmAuthor id="2" name="Emily Brodie" initials="EB" lastIdx="4" clrIdx="1">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86" autoAdjust="0"/>
    <p:restoredTop sz="86243" autoAdjust="0"/>
  </p:normalViewPr>
  <p:slideViewPr>
    <p:cSldViewPr snapToGrid="0">
      <p:cViewPr varScale="1">
        <p:scale>
          <a:sx n="100" d="100"/>
          <a:sy n="100" d="100"/>
        </p:scale>
        <p:origin x="1512" y="78"/>
      </p:cViewPr>
      <p:guideLst/>
    </p:cSldViewPr>
  </p:slideViewPr>
  <p:outlineViewPr>
    <p:cViewPr>
      <p:scale>
        <a:sx n="33" d="100"/>
        <a:sy n="33" d="100"/>
      </p:scale>
      <p:origin x="0" y="-362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02DDDD-FD83-4A75-A617-980B76826869}"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en-AU"/>
        </a:p>
      </dgm:t>
    </dgm:pt>
    <dgm:pt modelId="{C969AAA5-7FB0-449F-8614-48A8A2A60AE9}">
      <dgm:prSet custT="1"/>
      <dgm:spPr/>
      <dgm:t>
        <a:bodyPr/>
        <a:lstStyle/>
        <a:p>
          <a:pPr rtl="0"/>
          <a:r>
            <a:rPr lang="en-AU" sz="1600" dirty="0"/>
            <a:t>Collect inputs and wait for SCADA read</a:t>
          </a:r>
        </a:p>
        <a:p>
          <a:pPr rtl="0"/>
          <a:r>
            <a:rPr lang="en-AU" sz="1600" b="1" dirty="0"/>
            <a:t>T- 67s</a:t>
          </a:r>
        </a:p>
      </dgm:t>
    </dgm:pt>
    <dgm:pt modelId="{65DF4863-66D4-48AB-8480-F2AEF2FFED59}" type="parTrans" cxnId="{6D571FF3-9975-4108-AD89-8C4720DF728F}">
      <dgm:prSet/>
      <dgm:spPr/>
      <dgm:t>
        <a:bodyPr/>
        <a:lstStyle/>
        <a:p>
          <a:endParaRPr lang="en-AU" sz="1600"/>
        </a:p>
      </dgm:t>
    </dgm:pt>
    <dgm:pt modelId="{9AA090BC-1036-4276-899A-87DD85C22E62}" type="sibTrans" cxnId="{6D571FF3-9975-4108-AD89-8C4720DF728F}">
      <dgm:prSet/>
      <dgm:spPr/>
      <dgm:t>
        <a:bodyPr/>
        <a:lstStyle/>
        <a:p>
          <a:endParaRPr lang="en-AU" sz="1600"/>
        </a:p>
      </dgm:t>
    </dgm:pt>
    <dgm:pt modelId="{DF389646-FE6D-4908-AB82-F8116B15C8E0}">
      <dgm:prSet custT="1"/>
      <dgm:spPr/>
      <dgm:t>
        <a:bodyPr/>
        <a:lstStyle/>
        <a:p>
          <a:pPr rtl="0"/>
          <a:r>
            <a:rPr lang="en-AU" sz="1600" dirty="0"/>
            <a:t>SCADA snapshot</a:t>
          </a:r>
        </a:p>
        <a:p>
          <a:pPr rtl="0"/>
          <a:r>
            <a:rPr lang="en-AU" sz="1600" b="1" dirty="0"/>
            <a:t>T-3 s</a:t>
          </a:r>
        </a:p>
      </dgm:t>
    </dgm:pt>
    <dgm:pt modelId="{4EE07978-D3BA-40FA-95FE-6B754A372CA1}" type="parTrans" cxnId="{6E417E2B-3AE9-4FFB-9423-5E2793AD1A6D}">
      <dgm:prSet/>
      <dgm:spPr/>
      <dgm:t>
        <a:bodyPr/>
        <a:lstStyle/>
        <a:p>
          <a:endParaRPr lang="en-AU" sz="1600"/>
        </a:p>
      </dgm:t>
    </dgm:pt>
    <dgm:pt modelId="{EBF76578-DB50-432E-802C-E29575BE06CC}" type="sibTrans" cxnId="{6E417E2B-3AE9-4FFB-9423-5E2793AD1A6D}">
      <dgm:prSet/>
      <dgm:spPr/>
      <dgm:t>
        <a:bodyPr/>
        <a:lstStyle/>
        <a:p>
          <a:endParaRPr lang="en-AU" sz="1600"/>
        </a:p>
      </dgm:t>
    </dgm:pt>
    <dgm:pt modelId="{8652D8A1-3481-4B0F-AF84-B3EEB09B3028}">
      <dgm:prSet custT="1"/>
      <dgm:spPr/>
      <dgm:t>
        <a:bodyPr/>
        <a:lstStyle/>
        <a:p>
          <a:pPr rtl="0"/>
          <a:r>
            <a:rPr lang="en-AU" sz="1600" dirty="0"/>
            <a:t>Data published to participants</a:t>
          </a:r>
          <a:endParaRPr lang="en-AU" sz="1600" b="1" dirty="0"/>
        </a:p>
        <a:p>
          <a:pPr rtl="0"/>
          <a:r>
            <a:rPr lang="en-AU" sz="1600" b="1" dirty="0"/>
            <a:t>T+17 s</a:t>
          </a:r>
          <a:endParaRPr lang="en-AU" sz="1600" dirty="0"/>
        </a:p>
      </dgm:t>
    </dgm:pt>
    <dgm:pt modelId="{A90D671C-07ED-4707-9811-6C1375D148AF}" type="parTrans" cxnId="{C52415CE-52F4-41D7-8109-805578D48D27}">
      <dgm:prSet/>
      <dgm:spPr/>
      <dgm:t>
        <a:bodyPr/>
        <a:lstStyle/>
        <a:p>
          <a:endParaRPr lang="en-AU" sz="1600"/>
        </a:p>
      </dgm:t>
    </dgm:pt>
    <dgm:pt modelId="{F388C27E-2516-4F1A-B6B0-323DF158AD1D}" type="sibTrans" cxnId="{C52415CE-52F4-41D7-8109-805578D48D27}">
      <dgm:prSet/>
      <dgm:spPr/>
      <dgm:t>
        <a:bodyPr/>
        <a:lstStyle/>
        <a:p>
          <a:endParaRPr lang="en-AU" sz="1600"/>
        </a:p>
      </dgm:t>
    </dgm:pt>
    <dgm:pt modelId="{3BF60498-C71C-441B-92E8-28EAECC81DB9}">
      <dgm:prSet custT="1"/>
      <dgm:spPr/>
      <dgm:t>
        <a:bodyPr/>
        <a:lstStyle/>
        <a:p>
          <a:pPr rtl="0"/>
          <a:r>
            <a:rPr lang="en-AU" sz="1600" dirty="0"/>
            <a:t>NEM dispatch solution complete</a:t>
          </a:r>
        </a:p>
        <a:p>
          <a:pPr rtl="0"/>
          <a:r>
            <a:rPr lang="en-AU" sz="1600" b="1" dirty="0"/>
            <a:t>T+8 s</a:t>
          </a:r>
          <a:endParaRPr lang="en-AU" sz="1600" dirty="0"/>
        </a:p>
      </dgm:t>
    </dgm:pt>
    <dgm:pt modelId="{40A9E047-F91E-42F3-83BE-C2121070A798}" type="parTrans" cxnId="{87F2A4DD-956A-4414-A3D6-B1B97CC3C167}">
      <dgm:prSet/>
      <dgm:spPr/>
      <dgm:t>
        <a:bodyPr/>
        <a:lstStyle/>
        <a:p>
          <a:endParaRPr lang="en-AU" sz="1600"/>
        </a:p>
      </dgm:t>
    </dgm:pt>
    <dgm:pt modelId="{6514D9DC-70B4-4BAC-A121-83226A48614F}" type="sibTrans" cxnId="{87F2A4DD-956A-4414-A3D6-B1B97CC3C167}">
      <dgm:prSet/>
      <dgm:spPr/>
      <dgm:t>
        <a:bodyPr/>
        <a:lstStyle/>
        <a:p>
          <a:endParaRPr lang="en-AU" sz="1600"/>
        </a:p>
      </dgm:t>
    </dgm:pt>
    <dgm:pt modelId="{9E255358-C872-4DF7-B019-B6845CADB608}">
      <dgm:prSet custT="1"/>
      <dgm:spPr/>
      <dgm:t>
        <a:bodyPr/>
        <a:lstStyle/>
        <a:p>
          <a:pPr rtl="0"/>
          <a:r>
            <a:rPr lang="en-AU" sz="1600" dirty="0"/>
            <a:t>Data to participant database</a:t>
          </a:r>
        </a:p>
        <a:p>
          <a:pPr rtl="0"/>
          <a:r>
            <a:rPr lang="en-AU" sz="1600" dirty="0"/>
            <a:t>T+22</a:t>
          </a:r>
        </a:p>
      </dgm:t>
    </dgm:pt>
    <dgm:pt modelId="{FF4619DC-431E-4061-AEE1-19622B1B6878}" type="parTrans" cxnId="{E893AFF1-D145-4DCF-8473-6241D11D4086}">
      <dgm:prSet/>
      <dgm:spPr/>
      <dgm:t>
        <a:bodyPr/>
        <a:lstStyle/>
        <a:p>
          <a:endParaRPr lang="en-US" sz="1600"/>
        </a:p>
      </dgm:t>
    </dgm:pt>
    <dgm:pt modelId="{37346FBB-D02E-4827-BBD4-2563AB1A1508}" type="sibTrans" cxnId="{E893AFF1-D145-4DCF-8473-6241D11D4086}">
      <dgm:prSet/>
      <dgm:spPr/>
      <dgm:t>
        <a:bodyPr/>
        <a:lstStyle/>
        <a:p>
          <a:endParaRPr lang="en-US" sz="1600"/>
        </a:p>
      </dgm:t>
    </dgm:pt>
    <dgm:pt modelId="{2DC8337A-70AE-4EF7-A082-EF24A8694ACA}" type="pres">
      <dgm:prSet presAssocID="{3202DDDD-FD83-4A75-A617-980B76826869}" presName="CompostProcess" presStyleCnt="0">
        <dgm:presLayoutVars>
          <dgm:dir/>
          <dgm:resizeHandles val="exact"/>
        </dgm:presLayoutVars>
      </dgm:prSet>
      <dgm:spPr/>
    </dgm:pt>
    <dgm:pt modelId="{C3FA962E-2B66-4695-B953-8CDCE7A661E8}" type="pres">
      <dgm:prSet presAssocID="{3202DDDD-FD83-4A75-A617-980B76826869}" presName="arrow" presStyleLbl="bgShp" presStyleIdx="0" presStyleCnt="1" custScaleX="117647" custLinFactNeighborX="-426" custLinFactNeighborY="-2691"/>
      <dgm:spPr/>
    </dgm:pt>
    <dgm:pt modelId="{82AA037C-44F4-42F7-B4AE-FAED8098CD8D}" type="pres">
      <dgm:prSet presAssocID="{3202DDDD-FD83-4A75-A617-980B76826869}" presName="linearProcess" presStyleCnt="0"/>
      <dgm:spPr/>
    </dgm:pt>
    <dgm:pt modelId="{E30E9830-B095-42F4-8051-DFB46997536E}" type="pres">
      <dgm:prSet presAssocID="{C969AAA5-7FB0-449F-8614-48A8A2A60AE9}" presName="textNode" presStyleLbl="node1" presStyleIdx="0" presStyleCnt="5" custScaleX="60883" custScaleY="89895" custLinFactX="-4146" custLinFactNeighborX="-100000" custLinFactNeighborY="807">
        <dgm:presLayoutVars>
          <dgm:bulletEnabled val="1"/>
        </dgm:presLayoutVars>
      </dgm:prSet>
      <dgm:spPr/>
    </dgm:pt>
    <dgm:pt modelId="{B3FEAEA2-A408-41D8-A829-7FADC5421828}" type="pres">
      <dgm:prSet presAssocID="{9AA090BC-1036-4276-899A-87DD85C22E62}" presName="sibTrans" presStyleCnt="0"/>
      <dgm:spPr/>
    </dgm:pt>
    <dgm:pt modelId="{5DB8DDD5-B762-40AF-82C3-6894C46BA24A}" type="pres">
      <dgm:prSet presAssocID="{DF389646-FE6D-4908-AB82-F8116B15C8E0}" presName="textNode" presStyleLbl="node1" presStyleIdx="1" presStyleCnt="5" custScaleX="40178" custScaleY="89895" custLinFactNeighborX="-81781" custLinFactNeighborY="1615">
        <dgm:presLayoutVars>
          <dgm:bulletEnabled val="1"/>
        </dgm:presLayoutVars>
      </dgm:prSet>
      <dgm:spPr/>
    </dgm:pt>
    <dgm:pt modelId="{6610DFFE-9DA5-4637-AC4F-AFF978C38217}" type="pres">
      <dgm:prSet presAssocID="{EBF76578-DB50-432E-802C-E29575BE06CC}" presName="sibTrans" presStyleCnt="0"/>
      <dgm:spPr/>
    </dgm:pt>
    <dgm:pt modelId="{B9D35FAA-6D0B-4F8A-946D-93700BA20792}" type="pres">
      <dgm:prSet presAssocID="{3BF60498-C71C-441B-92E8-28EAECC81DB9}" presName="textNode" presStyleLbl="node1" presStyleIdx="2" presStyleCnt="5" custScaleX="56972" custScaleY="91510" custLinFactX="-4731" custLinFactNeighborX="-100000" custLinFactNeighborY="1615">
        <dgm:presLayoutVars>
          <dgm:bulletEnabled val="1"/>
        </dgm:presLayoutVars>
      </dgm:prSet>
      <dgm:spPr/>
    </dgm:pt>
    <dgm:pt modelId="{4DC885A0-6FF1-4435-8CFC-09071DE0A0D1}" type="pres">
      <dgm:prSet presAssocID="{6514D9DC-70B4-4BAC-A121-83226A48614F}" presName="sibTrans" presStyleCnt="0"/>
      <dgm:spPr/>
    </dgm:pt>
    <dgm:pt modelId="{302BF343-B4E3-4ED1-8B18-FE34E03B0011}" type="pres">
      <dgm:prSet presAssocID="{8652D8A1-3481-4B0F-AF84-B3EEB09B3028}" presName="textNode" presStyleLbl="node1" presStyleIdx="3" presStyleCnt="5" custScaleX="51510" custScaleY="89895" custLinFactX="-10234" custLinFactNeighborX="-100000" custLinFactNeighborY="1615">
        <dgm:presLayoutVars>
          <dgm:bulletEnabled val="1"/>
        </dgm:presLayoutVars>
      </dgm:prSet>
      <dgm:spPr/>
    </dgm:pt>
    <dgm:pt modelId="{D488A006-314C-4596-8B2B-89EB658D2237}" type="pres">
      <dgm:prSet presAssocID="{F388C27E-2516-4F1A-B6B0-323DF158AD1D}" presName="sibTrans" presStyleCnt="0"/>
      <dgm:spPr/>
    </dgm:pt>
    <dgm:pt modelId="{EB97086C-5634-4010-9AF6-BD9274741BBA}" type="pres">
      <dgm:prSet presAssocID="{9E255358-C872-4DF7-B019-B6845CADB608}" presName="textNode" presStyleLbl="node1" presStyleIdx="4" presStyleCnt="5" custScaleX="44844" custScaleY="91511" custLinFactX="-15504" custLinFactNeighborX="-100000" custLinFactNeighborY="1614">
        <dgm:presLayoutVars>
          <dgm:bulletEnabled val="1"/>
        </dgm:presLayoutVars>
      </dgm:prSet>
      <dgm:spPr/>
    </dgm:pt>
  </dgm:ptLst>
  <dgm:cxnLst>
    <dgm:cxn modelId="{5066F811-4980-419D-8F21-A73CD892BF74}" type="presOf" srcId="{3BF60498-C71C-441B-92E8-28EAECC81DB9}" destId="{B9D35FAA-6D0B-4F8A-946D-93700BA20792}" srcOrd="0" destOrd="0" presId="urn:microsoft.com/office/officeart/2005/8/layout/hProcess9"/>
    <dgm:cxn modelId="{6E417E2B-3AE9-4FFB-9423-5E2793AD1A6D}" srcId="{3202DDDD-FD83-4A75-A617-980B76826869}" destId="{DF389646-FE6D-4908-AB82-F8116B15C8E0}" srcOrd="1" destOrd="0" parTransId="{4EE07978-D3BA-40FA-95FE-6B754A372CA1}" sibTransId="{EBF76578-DB50-432E-802C-E29575BE06CC}"/>
    <dgm:cxn modelId="{635E2346-29FB-4B43-8B37-499B2B269E34}" type="presOf" srcId="{9E255358-C872-4DF7-B019-B6845CADB608}" destId="{EB97086C-5634-4010-9AF6-BD9274741BBA}" srcOrd="0" destOrd="0" presId="urn:microsoft.com/office/officeart/2005/8/layout/hProcess9"/>
    <dgm:cxn modelId="{B5426055-E733-4E22-BC7F-0A59553B3C74}" type="presOf" srcId="{8652D8A1-3481-4B0F-AF84-B3EEB09B3028}" destId="{302BF343-B4E3-4ED1-8B18-FE34E03B0011}" srcOrd="0" destOrd="0" presId="urn:microsoft.com/office/officeart/2005/8/layout/hProcess9"/>
    <dgm:cxn modelId="{E7DAFE81-49BA-4961-8C4A-9692472693FF}" type="presOf" srcId="{DF389646-FE6D-4908-AB82-F8116B15C8E0}" destId="{5DB8DDD5-B762-40AF-82C3-6894C46BA24A}" srcOrd="0" destOrd="0" presId="urn:microsoft.com/office/officeart/2005/8/layout/hProcess9"/>
    <dgm:cxn modelId="{E5F9E3BB-91E7-4A18-88E6-9A780A435150}" type="presOf" srcId="{C969AAA5-7FB0-449F-8614-48A8A2A60AE9}" destId="{E30E9830-B095-42F4-8051-DFB46997536E}" srcOrd="0" destOrd="0" presId="urn:microsoft.com/office/officeart/2005/8/layout/hProcess9"/>
    <dgm:cxn modelId="{EDD6C1CB-B382-4F0D-BA62-E49D0ADF8359}" type="presOf" srcId="{3202DDDD-FD83-4A75-A617-980B76826869}" destId="{2DC8337A-70AE-4EF7-A082-EF24A8694ACA}" srcOrd="0" destOrd="0" presId="urn:microsoft.com/office/officeart/2005/8/layout/hProcess9"/>
    <dgm:cxn modelId="{C52415CE-52F4-41D7-8109-805578D48D27}" srcId="{3202DDDD-FD83-4A75-A617-980B76826869}" destId="{8652D8A1-3481-4B0F-AF84-B3EEB09B3028}" srcOrd="3" destOrd="0" parTransId="{A90D671C-07ED-4707-9811-6C1375D148AF}" sibTransId="{F388C27E-2516-4F1A-B6B0-323DF158AD1D}"/>
    <dgm:cxn modelId="{87F2A4DD-956A-4414-A3D6-B1B97CC3C167}" srcId="{3202DDDD-FD83-4A75-A617-980B76826869}" destId="{3BF60498-C71C-441B-92E8-28EAECC81DB9}" srcOrd="2" destOrd="0" parTransId="{40A9E047-F91E-42F3-83BE-C2121070A798}" sibTransId="{6514D9DC-70B4-4BAC-A121-83226A48614F}"/>
    <dgm:cxn modelId="{E893AFF1-D145-4DCF-8473-6241D11D4086}" srcId="{3202DDDD-FD83-4A75-A617-980B76826869}" destId="{9E255358-C872-4DF7-B019-B6845CADB608}" srcOrd="4" destOrd="0" parTransId="{FF4619DC-431E-4061-AEE1-19622B1B6878}" sibTransId="{37346FBB-D02E-4827-BBD4-2563AB1A1508}"/>
    <dgm:cxn modelId="{6D571FF3-9975-4108-AD89-8C4720DF728F}" srcId="{3202DDDD-FD83-4A75-A617-980B76826869}" destId="{C969AAA5-7FB0-449F-8614-48A8A2A60AE9}" srcOrd="0" destOrd="0" parTransId="{65DF4863-66D4-48AB-8480-F2AEF2FFED59}" sibTransId="{9AA090BC-1036-4276-899A-87DD85C22E62}"/>
    <dgm:cxn modelId="{FEB2276E-5B3C-4F83-9529-C591D6377CFD}" type="presParOf" srcId="{2DC8337A-70AE-4EF7-A082-EF24A8694ACA}" destId="{C3FA962E-2B66-4695-B953-8CDCE7A661E8}" srcOrd="0" destOrd="0" presId="urn:microsoft.com/office/officeart/2005/8/layout/hProcess9"/>
    <dgm:cxn modelId="{8E976DC1-ABC5-4117-84F9-AD3C9214FD12}" type="presParOf" srcId="{2DC8337A-70AE-4EF7-A082-EF24A8694ACA}" destId="{82AA037C-44F4-42F7-B4AE-FAED8098CD8D}" srcOrd="1" destOrd="0" presId="urn:microsoft.com/office/officeart/2005/8/layout/hProcess9"/>
    <dgm:cxn modelId="{6300F95B-5E7B-41A4-80BB-CC47EB3833E9}" type="presParOf" srcId="{82AA037C-44F4-42F7-B4AE-FAED8098CD8D}" destId="{E30E9830-B095-42F4-8051-DFB46997536E}" srcOrd="0" destOrd="0" presId="urn:microsoft.com/office/officeart/2005/8/layout/hProcess9"/>
    <dgm:cxn modelId="{08A50202-FB94-49BF-900D-FF3573340395}" type="presParOf" srcId="{82AA037C-44F4-42F7-B4AE-FAED8098CD8D}" destId="{B3FEAEA2-A408-41D8-A829-7FADC5421828}" srcOrd="1" destOrd="0" presId="urn:microsoft.com/office/officeart/2005/8/layout/hProcess9"/>
    <dgm:cxn modelId="{ED0F45D9-D790-4D62-9F46-CDEEE7CB918E}" type="presParOf" srcId="{82AA037C-44F4-42F7-B4AE-FAED8098CD8D}" destId="{5DB8DDD5-B762-40AF-82C3-6894C46BA24A}" srcOrd="2" destOrd="0" presId="urn:microsoft.com/office/officeart/2005/8/layout/hProcess9"/>
    <dgm:cxn modelId="{8E9D1220-A6A2-4113-A9EF-168D10CD4F8E}" type="presParOf" srcId="{82AA037C-44F4-42F7-B4AE-FAED8098CD8D}" destId="{6610DFFE-9DA5-4637-AC4F-AFF978C38217}" srcOrd="3" destOrd="0" presId="urn:microsoft.com/office/officeart/2005/8/layout/hProcess9"/>
    <dgm:cxn modelId="{82E8899E-A3A6-41D8-8428-A1D7F7DA1724}" type="presParOf" srcId="{82AA037C-44F4-42F7-B4AE-FAED8098CD8D}" destId="{B9D35FAA-6D0B-4F8A-946D-93700BA20792}" srcOrd="4" destOrd="0" presId="urn:microsoft.com/office/officeart/2005/8/layout/hProcess9"/>
    <dgm:cxn modelId="{D37658D7-21FA-446D-8306-78218028C8B0}" type="presParOf" srcId="{82AA037C-44F4-42F7-B4AE-FAED8098CD8D}" destId="{4DC885A0-6FF1-4435-8CFC-09071DE0A0D1}" srcOrd="5" destOrd="0" presId="urn:microsoft.com/office/officeart/2005/8/layout/hProcess9"/>
    <dgm:cxn modelId="{750B8687-5305-46D9-8244-6C3B9E43488D}" type="presParOf" srcId="{82AA037C-44F4-42F7-B4AE-FAED8098CD8D}" destId="{302BF343-B4E3-4ED1-8B18-FE34E03B0011}" srcOrd="6" destOrd="0" presId="urn:microsoft.com/office/officeart/2005/8/layout/hProcess9"/>
    <dgm:cxn modelId="{2F0EB86B-45B0-412E-A142-A345A820A513}" type="presParOf" srcId="{82AA037C-44F4-42F7-B4AE-FAED8098CD8D}" destId="{D488A006-314C-4596-8B2B-89EB658D2237}" srcOrd="7" destOrd="0" presId="urn:microsoft.com/office/officeart/2005/8/layout/hProcess9"/>
    <dgm:cxn modelId="{D805B8FD-1FC4-4B70-BBEB-94BB3681FDCE}" type="presParOf" srcId="{82AA037C-44F4-42F7-B4AE-FAED8098CD8D}" destId="{EB97086C-5634-4010-9AF6-BD9274741BBA}"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FA962E-2B66-4695-B953-8CDCE7A661E8}">
      <dsp:nvSpPr>
        <dsp:cNvPr id="0" name=""/>
        <dsp:cNvSpPr/>
      </dsp:nvSpPr>
      <dsp:spPr>
        <a:xfrm>
          <a:off x="0" y="0"/>
          <a:ext cx="7781404" cy="294921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30E9830-B095-42F4-8051-DFB46997536E}">
      <dsp:nvSpPr>
        <dsp:cNvPr id="0" name=""/>
        <dsp:cNvSpPr/>
      </dsp:nvSpPr>
      <dsp:spPr>
        <a:xfrm>
          <a:off x="0" y="953888"/>
          <a:ext cx="1671627"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Collect inputs and wait for SCADA read</a:t>
          </a:r>
        </a:p>
        <a:p>
          <a:pPr marL="0" lvl="0" indent="0" algn="ctr" defTabSz="711200" rtl="0">
            <a:lnSpc>
              <a:spcPct val="90000"/>
            </a:lnSpc>
            <a:spcBef>
              <a:spcPct val="0"/>
            </a:spcBef>
            <a:spcAft>
              <a:spcPct val="35000"/>
            </a:spcAft>
            <a:buNone/>
          </a:pPr>
          <a:r>
            <a:rPr lang="en-AU" sz="1600" b="1" kern="1200" dirty="0"/>
            <a:t>T- 67s</a:t>
          </a:r>
        </a:p>
      </dsp:txBody>
      <dsp:txXfrm>
        <a:off x="51768" y="1005656"/>
        <a:ext cx="1568091" cy="956942"/>
      </dsp:txXfrm>
    </dsp:sp>
    <dsp:sp modelId="{5DB8DDD5-B762-40AF-82C3-6894C46BA24A}">
      <dsp:nvSpPr>
        <dsp:cNvPr id="0" name=""/>
        <dsp:cNvSpPr/>
      </dsp:nvSpPr>
      <dsp:spPr>
        <a:xfrm>
          <a:off x="1709519" y="963420"/>
          <a:ext cx="1103143"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SCADA snapshot</a:t>
          </a:r>
        </a:p>
        <a:p>
          <a:pPr marL="0" lvl="0" indent="0" algn="ctr" defTabSz="711200" rtl="0">
            <a:lnSpc>
              <a:spcPct val="90000"/>
            </a:lnSpc>
            <a:spcBef>
              <a:spcPct val="0"/>
            </a:spcBef>
            <a:spcAft>
              <a:spcPct val="35000"/>
            </a:spcAft>
            <a:buNone/>
          </a:pPr>
          <a:r>
            <a:rPr lang="en-AU" sz="1600" b="1" kern="1200" dirty="0"/>
            <a:t>T-3 s</a:t>
          </a:r>
        </a:p>
      </dsp:txBody>
      <dsp:txXfrm>
        <a:off x="1761287" y="1015188"/>
        <a:ext cx="999607" cy="956942"/>
      </dsp:txXfrm>
    </dsp:sp>
    <dsp:sp modelId="{B9D35FAA-6D0B-4F8A-946D-93700BA20792}">
      <dsp:nvSpPr>
        <dsp:cNvPr id="0" name=""/>
        <dsp:cNvSpPr/>
      </dsp:nvSpPr>
      <dsp:spPr>
        <a:xfrm>
          <a:off x="2844967" y="953894"/>
          <a:ext cx="1564245" cy="107953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NEM dispatch solution complete</a:t>
          </a:r>
        </a:p>
        <a:p>
          <a:pPr marL="0" lvl="0" indent="0" algn="ctr" defTabSz="711200" rtl="0">
            <a:lnSpc>
              <a:spcPct val="90000"/>
            </a:lnSpc>
            <a:spcBef>
              <a:spcPct val="0"/>
            </a:spcBef>
            <a:spcAft>
              <a:spcPct val="35000"/>
            </a:spcAft>
            <a:buNone/>
          </a:pPr>
          <a:r>
            <a:rPr lang="en-AU" sz="1600" b="1" kern="1200" dirty="0"/>
            <a:t>T+8 s</a:t>
          </a:r>
          <a:endParaRPr lang="en-AU" sz="1600" kern="1200" dirty="0"/>
        </a:p>
      </dsp:txBody>
      <dsp:txXfrm>
        <a:off x="2897665" y="1006592"/>
        <a:ext cx="1458849" cy="974134"/>
      </dsp:txXfrm>
    </dsp:sp>
    <dsp:sp modelId="{302BF343-B4E3-4ED1-8B18-FE34E03B0011}">
      <dsp:nvSpPr>
        <dsp:cNvPr id="0" name=""/>
        <dsp:cNvSpPr/>
      </dsp:nvSpPr>
      <dsp:spPr>
        <a:xfrm>
          <a:off x="4456456" y="963420"/>
          <a:ext cx="1414278"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Data published to participants</a:t>
          </a:r>
          <a:endParaRPr lang="en-AU" sz="1600" b="1" kern="1200" dirty="0"/>
        </a:p>
        <a:p>
          <a:pPr marL="0" lvl="0" indent="0" algn="ctr" defTabSz="711200" rtl="0">
            <a:lnSpc>
              <a:spcPct val="90000"/>
            </a:lnSpc>
            <a:spcBef>
              <a:spcPct val="0"/>
            </a:spcBef>
            <a:spcAft>
              <a:spcPct val="35000"/>
            </a:spcAft>
            <a:buNone/>
          </a:pPr>
          <a:r>
            <a:rPr lang="en-AU" sz="1600" b="1" kern="1200" dirty="0"/>
            <a:t>T+17 s</a:t>
          </a:r>
          <a:endParaRPr lang="en-AU" sz="1600" kern="1200" dirty="0"/>
        </a:p>
      </dsp:txBody>
      <dsp:txXfrm>
        <a:off x="4508224" y="1015188"/>
        <a:ext cx="1310742" cy="956942"/>
      </dsp:txXfrm>
    </dsp:sp>
    <dsp:sp modelId="{EB97086C-5634-4010-9AF6-BD9274741BBA}">
      <dsp:nvSpPr>
        <dsp:cNvPr id="0" name=""/>
        <dsp:cNvSpPr/>
      </dsp:nvSpPr>
      <dsp:spPr>
        <a:xfrm>
          <a:off x="5924376" y="953876"/>
          <a:ext cx="1231254" cy="1079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Data to participant database</a:t>
          </a:r>
        </a:p>
        <a:p>
          <a:pPr marL="0" lvl="0" indent="0" algn="ctr" defTabSz="711200" rtl="0">
            <a:lnSpc>
              <a:spcPct val="90000"/>
            </a:lnSpc>
            <a:spcBef>
              <a:spcPct val="0"/>
            </a:spcBef>
            <a:spcAft>
              <a:spcPct val="35000"/>
            </a:spcAft>
            <a:buNone/>
          </a:pPr>
          <a:r>
            <a:rPr lang="en-AU" sz="1600" kern="1200" dirty="0"/>
            <a:t>T+22</a:t>
          </a:r>
        </a:p>
      </dsp:txBody>
      <dsp:txXfrm>
        <a:off x="5977075" y="1006575"/>
        <a:ext cx="1125856" cy="9741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0368-C231-424B-8EDC-C5EA884CC8D2}" type="datetimeFigureOut">
              <a:rPr lang="en-AU" smtClean="0"/>
              <a:t>30/10/2018</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DE090-26EF-450E-97B6-379DF324908B}" type="slidenum">
              <a:rPr lang="en-AU" smtClean="0"/>
              <a:t>‹#›</a:t>
            </a:fld>
            <a:endParaRPr lang="en-AU" dirty="0"/>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a:t>
            </a:fld>
            <a:endParaRPr lang="en-AU" dirty="0"/>
          </a:p>
        </p:txBody>
      </p:sp>
    </p:spTree>
    <p:extLst>
      <p:ext uri="{BB962C8B-B14F-4D97-AF65-F5344CB8AC3E}">
        <p14:creationId xmlns:p14="http://schemas.microsoft.com/office/powerpoint/2010/main" val="4191793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20</a:t>
            </a:fld>
            <a:endParaRPr lang="en-AU" dirty="0"/>
          </a:p>
        </p:txBody>
      </p:sp>
    </p:spTree>
    <p:extLst>
      <p:ext uri="{BB962C8B-B14F-4D97-AF65-F5344CB8AC3E}">
        <p14:creationId xmlns:p14="http://schemas.microsoft.com/office/powerpoint/2010/main" val="500922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21</a:t>
            </a:fld>
            <a:endParaRPr lang="en-AU" dirty="0"/>
          </a:p>
        </p:txBody>
      </p:sp>
    </p:spTree>
    <p:extLst>
      <p:ext uri="{BB962C8B-B14F-4D97-AF65-F5344CB8AC3E}">
        <p14:creationId xmlns:p14="http://schemas.microsoft.com/office/powerpoint/2010/main" val="2905848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23</a:t>
            </a:fld>
            <a:endParaRPr lang="en-AU" dirty="0"/>
          </a:p>
        </p:txBody>
      </p:sp>
    </p:spTree>
    <p:extLst>
      <p:ext uri="{BB962C8B-B14F-4D97-AF65-F5344CB8AC3E}">
        <p14:creationId xmlns:p14="http://schemas.microsoft.com/office/powerpoint/2010/main" val="2132620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24</a:t>
            </a:fld>
            <a:endParaRPr lang="en-AU" dirty="0"/>
          </a:p>
        </p:txBody>
      </p:sp>
    </p:spTree>
    <p:extLst>
      <p:ext uri="{BB962C8B-B14F-4D97-AF65-F5344CB8AC3E}">
        <p14:creationId xmlns:p14="http://schemas.microsoft.com/office/powerpoint/2010/main" val="2648910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25</a:t>
            </a:fld>
            <a:endParaRPr lang="en-AU" dirty="0"/>
          </a:p>
        </p:txBody>
      </p:sp>
    </p:spTree>
    <p:extLst>
      <p:ext uri="{BB962C8B-B14F-4D97-AF65-F5344CB8AC3E}">
        <p14:creationId xmlns:p14="http://schemas.microsoft.com/office/powerpoint/2010/main" val="154850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26</a:t>
            </a:fld>
            <a:endParaRPr lang="en-AU" dirty="0"/>
          </a:p>
        </p:txBody>
      </p:sp>
    </p:spTree>
    <p:extLst>
      <p:ext uri="{BB962C8B-B14F-4D97-AF65-F5344CB8AC3E}">
        <p14:creationId xmlns:p14="http://schemas.microsoft.com/office/powerpoint/2010/main" val="3112036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28</a:t>
            </a:fld>
            <a:endParaRPr lang="en-AU" dirty="0"/>
          </a:p>
        </p:txBody>
      </p:sp>
    </p:spTree>
    <p:extLst>
      <p:ext uri="{BB962C8B-B14F-4D97-AF65-F5344CB8AC3E}">
        <p14:creationId xmlns:p14="http://schemas.microsoft.com/office/powerpoint/2010/main" val="555578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29</a:t>
            </a:fld>
            <a:endParaRPr lang="en-AU" dirty="0"/>
          </a:p>
        </p:txBody>
      </p:sp>
    </p:spTree>
    <p:extLst>
      <p:ext uri="{BB962C8B-B14F-4D97-AF65-F5344CB8AC3E}">
        <p14:creationId xmlns:p14="http://schemas.microsoft.com/office/powerpoint/2010/main" val="2073740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30</a:t>
            </a:fld>
            <a:endParaRPr lang="en-AU" dirty="0"/>
          </a:p>
        </p:txBody>
      </p:sp>
    </p:spTree>
    <p:extLst>
      <p:ext uri="{BB962C8B-B14F-4D97-AF65-F5344CB8AC3E}">
        <p14:creationId xmlns:p14="http://schemas.microsoft.com/office/powerpoint/2010/main" val="2030724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32</a:t>
            </a:fld>
            <a:endParaRPr lang="en-AU" dirty="0"/>
          </a:p>
        </p:txBody>
      </p:sp>
    </p:spTree>
    <p:extLst>
      <p:ext uri="{BB962C8B-B14F-4D97-AF65-F5344CB8AC3E}">
        <p14:creationId xmlns:p14="http://schemas.microsoft.com/office/powerpoint/2010/main" val="89047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5</a:t>
            </a:fld>
            <a:endParaRPr lang="en-AU" dirty="0"/>
          </a:p>
        </p:txBody>
      </p:sp>
    </p:spTree>
    <p:extLst>
      <p:ext uri="{BB962C8B-B14F-4D97-AF65-F5344CB8AC3E}">
        <p14:creationId xmlns:p14="http://schemas.microsoft.com/office/powerpoint/2010/main" val="267740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33</a:t>
            </a:fld>
            <a:endParaRPr lang="en-AU" dirty="0"/>
          </a:p>
        </p:txBody>
      </p:sp>
    </p:spTree>
    <p:extLst>
      <p:ext uri="{BB962C8B-B14F-4D97-AF65-F5344CB8AC3E}">
        <p14:creationId xmlns:p14="http://schemas.microsoft.com/office/powerpoint/2010/main" val="3801302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35</a:t>
            </a:fld>
            <a:endParaRPr lang="en-AU" dirty="0"/>
          </a:p>
        </p:txBody>
      </p:sp>
    </p:spTree>
    <p:extLst>
      <p:ext uri="{BB962C8B-B14F-4D97-AF65-F5344CB8AC3E}">
        <p14:creationId xmlns:p14="http://schemas.microsoft.com/office/powerpoint/2010/main" val="3518020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38</a:t>
            </a:fld>
            <a:endParaRPr lang="en-AU" dirty="0"/>
          </a:p>
        </p:txBody>
      </p:sp>
    </p:spTree>
    <p:extLst>
      <p:ext uri="{BB962C8B-B14F-4D97-AF65-F5344CB8AC3E}">
        <p14:creationId xmlns:p14="http://schemas.microsoft.com/office/powerpoint/2010/main" val="4253573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39</a:t>
            </a:fld>
            <a:endParaRPr lang="en-AU" dirty="0"/>
          </a:p>
        </p:txBody>
      </p:sp>
    </p:spTree>
    <p:extLst>
      <p:ext uri="{BB962C8B-B14F-4D97-AF65-F5344CB8AC3E}">
        <p14:creationId xmlns:p14="http://schemas.microsoft.com/office/powerpoint/2010/main" val="1073796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42</a:t>
            </a:fld>
            <a:endParaRPr lang="en-AU" dirty="0"/>
          </a:p>
        </p:txBody>
      </p:sp>
    </p:spTree>
    <p:extLst>
      <p:ext uri="{BB962C8B-B14F-4D97-AF65-F5344CB8AC3E}">
        <p14:creationId xmlns:p14="http://schemas.microsoft.com/office/powerpoint/2010/main" val="2394468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6</a:t>
            </a:fld>
            <a:endParaRPr lang="en-AU" dirty="0"/>
          </a:p>
        </p:txBody>
      </p:sp>
    </p:spTree>
    <p:extLst>
      <p:ext uri="{BB962C8B-B14F-4D97-AF65-F5344CB8AC3E}">
        <p14:creationId xmlns:p14="http://schemas.microsoft.com/office/powerpoint/2010/main" val="1560983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8</a:t>
            </a:fld>
            <a:endParaRPr lang="en-AU" dirty="0"/>
          </a:p>
        </p:txBody>
      </p:sp>
    </p:spTree>
    <p:extLst>
      <p:ext uri="{BB962C8B-B14F-4D97-AF65-F5344CB8AC3E}">
        <p14:creationId xmlns:p14="http://schemas.microsoft.com/office/powerpoint/2010/main" val="1936685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9</a:t>
            </a:fld>
            <a:endParaRPr lang="en-AU" dirty="0"/>
          </a:p>
        </p:txBody>
      </p:sp>
    </p:spTree>
    <p:extLst>
      <p:ext uri="{BB962C8B-B14F-4D97-AF65-F5344CB8AC3E}">
        <p14:creationId xmlns:p14="http://schemas.microsoft.com/office/powerpoint/2010/main" val="3267241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10</a:t>
            </a:fld>
            <a:endParaRPr lang="en-AU" dirty="0"/>
          </a:p>
        </p:txBody>
      </p:sp>
    </p:spTree>
    <p:extLst>
      <p:ext uri="{BB962C8B-B14F-4D97-AF65-F5344CB8AC3E}">
        <p14:creationId xmlns:p14="http://schemas.microsoft.com/office/powerpoint/2010/main" val="271831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11</a:t>
            </a:fld>
            <a:endParaRPr lang="en-AU" dirty="0"/>
          </a:p>
        </p:txBody>
      </p:sp>
    </p:spTree>
    <p:extLst>
      <p:ext uri="{BB962C8B-B14F-4D97-AF65-F5344CB8AC3E}">
        <p14:creationId xmlns:p14="http://schemas.microsoft.com/office/powerpoint/2010/main" val="563571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15</a:t>
            </a:fld>
            <a:endParaRPr lang="en-AU" dirty="0"/>
          </a:p>
        </p:txBody>
      </p:sp>
    </p:spTree>
    <p:extLst>
      <p:ext uri="{BB962C8B-B14F-4D97-AF65-F5344CB8AC3E}">
        <p14:creationId xmlns:p14="http://schemas.microsoft.com/office/powerpoint/2010/main" val="273252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16</a:t>
            </a:fld>
            <a:endParaRPr lang="en-AU" dirty="0"/>
          </a:p>
        </p:txBody>
      </p:sp>
    </p:spTree>
    <p:extLst>
      <p:ext uri="{BB962C8B-B14F-4D97-AF65-F5344CB8AC3E}">
        <p14:creationId xmlns:p14="http://schemas.microsoft.com/office/powerpoint/2010/main" val="4669693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399"/>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48"/>
            <a:ext cx="432081" cy="365125"/>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2" y="6230848"/>
            <a:ext cx="1302050" cy="365125"/>
          </a:xfrm>
        </p:spPr>
        <p:txBody>
          <a:bodyPr/>
          <a:lstStyle>
            <a:lvl1pPr>
              <a:defRPr>
                <a:solidFill>
                  <a:schemeClr val="bg1"/>
                </a:solidFill>
              </a:defRPr>
            </a:lvl1pPr>
          </a:lstStyle>
          <a:p>
            <a:fld id="{F3349B18-5F17-4330-9F7A-A0BF225BF4B4}" type="datetime1">
              <a:rPr lang="en-AU" smtClean="0"/>
              <a:t>30/10/2018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3" y="6230848"/>
            <a:ext cx="4002382" cy="365125"/>
          </a:xfrm>
        </p:spPr>
        <p:txBody>
          <a:bodyPr/>
          <a:lstStyle>
            <a:lvl1pPr>
              <a:defRPr>
                <a:solidFill>
                  <a:schemeClr val="bg1"/>
                </a:solidFill>
              </a:defRPr>
            </a:lvl1pPr>
          </a:lstStyle>
          <a:p>
            <a:r>
              <a:rPr lang="en-AU" dirty="0"/>
              <a:t>Example footer text</a:t>
            </a:r>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0E12C75C-E969-48BF-A3F2-6990F8E034DE}" type="datetime1">
              <a:rPr lang="en-AU" smtClean="0"/>
              <a:t>30/10/2018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097EC157-C339-420E-8E85-22C880923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399"/>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6"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1BCD5CE-50B2-4AD0-AF69-20801E4E8051}" type="datetime1">
              <a:rPr lang="en-AU" smtClean="0"/>
              <a:t>30/10/2018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AF2188CD-9EED-4AB1-AD8C-73C0F80DE0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4"/>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681D5AC9-D7BA-485E-B465-DE82470048ED}" type="datetime1">
              <a:rPr lang="en-AU" smtClean="0"/>
              <a:t>30/10/2018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85656308-505F-4C9D-B9BF-1868F7BF8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0" y="1825625"/>
            <a:ext cx="431828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AFC39633-2930-45EC-84E3-81882872B149}" type="datetime1">
              <a:rPr lang="en-AU" smtClean="0"/>
              <a:t>30/10/2018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1"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1" y="2505075"/>
            <a:ext cx="432268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B83F76AA-FEFB-4B7F-A241-B7D5C39B5DB2}" type="datetime1">
              <a:rPr lang="en-AU" smtClean="0"/>
              <a:t>30/10/2018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dirty="0"/>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61B27D2-0EC4-4053-8C82-3A04EF401119}" type="datetime1">
              <a:rPr lang="en-AU" smtClean="0"/>
              <a:t>30/10/2018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dirty="0"/>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1B8F8879-5CF9-42C4-8DCE-22447CDD699B}" type="datetime1">
              <a:rPr lang="en-AU" smtClean="0"/>
              <a:t>30/10/2018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dirty="0"/>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6D5AD2C3-C4A0-4B3F-ADEC-D6135EED3EA2}" type="datetime1">
              <a:rPr lang="en-AU" smtClean="0"/>
              <a:t>30/10/2018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1E11E4B-3A96-4BA8-A032-67B5456BA8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1"/>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6" y="136526"/>
            <a:ext cx="6751334" cy="1189039"/>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5" y="1825625"/>
            <a:ext cx="8770787"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1"/>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130C62-9B47-4189-AE29-F80B4AC02F59}" type="datetime1">
              <a:rPr lang="en-AU" smtClean="0"/>
              <a:t>30/10/2018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1"/>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0" y="6356351"/>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aemc.gov.au/our-work/changing-energy-rules-unique-process/making-rule-change-request/tips-making-rule-chang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514800" y="2350800"/>
            <a:ext cx="6858000" cy="2387600"/>
          </a:xfrm>
        </p:spPr>
        <p:txBody>
          <a:bodyPr/>
          <a:lstStyle/>
          <a:p>
            <a:r>
              <a:rPr lang="en-AU" dirty="0"/>
              <a:t>Joint Dispatch/Systems Focus Group</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514350" y="4728149"/>
            <a:ext cx="8391525" cy="1815525"/>
          </a:xfrm>
        </p:spPr>
        <p:txBody>
          <a:bodyPr>
            <a:normAutofit fontScale="85000" lnSpcReduction="20000"/>
          </a:bodyPr>
          <a:lstStyle/>
          <a:p>
            <a:r>
              <a:rPr lang="en-AU" dirty="0"/>
              <a:t>22 October 2018</a:t>
            </a:r>
          </a:p>
          <a:p>
            <a:r>
              <a:rPr lang="en-AU" dirty="0"/>
              <a:t>AEMO Office, Level 10, 10 Eagle St, Brisbane</a:t>
            </a:r>
          </a:p>
          <a:p>
            <a:endParaRPr lang="en-AU" dirty="0"/>
          </a:p>
          <a:p>
            <a:r>
              <a:rPr lang="en-AU" dirty="0"/>
              <a:t>This slide pack was developed for the Joint Dispatch/Systems Focus Group meeting. This version of the slides has been annotated with notes from the meeting. These additional notes are either in blue text or on new slides that have a yellow background.</a:t>
            </a:r>
          </a:p>
        </p:txBody>
      </p:sp>
    </p:spTree>
    <p:extLst>
      <p:ext uri="{BB962C8B-B14F-4D97-AF65-F5344CB8AC3E}">
        <p14:creationId xmlns:p14="http://schemas.microsoft.com/office/powerpoint/2010/main" val="83721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D1A47A-145A-4A44-865E-C3D8F9773451}"/>
              </a:ext>
            </a:extLst>
          </p:cNvPr>
          <p:cNvSpPr txBox="1"/>
          <p:nvPr/>
        </p:nvSpPr>
        <p:spPr>
          <a:xfrm>
            <a:off x="461110" y="5247558"/>
            <a:ext cx="8125136" cy="1473916"/>
          </a:xfrm>
          <a:prstGeom prst="rect">
            <a:avLst/>
          </a:prstGeom>
          <a:noFill/>
        </p:spPr>
        <p:txBody>
          <a:bodyPr wrap="square" rtlCol="0">
            <a:noAutofit/>
          </a:bodyPr>
          <a:lstStyle/>
          <a:p>
            <a:r>
              <a:rPr lang="en-AU" sz="1000" dirty="0"/>
              <a:t>Notes</a:t>
            </a:r>
          </a:p>
          <a:p>
            <a:pPr marL="342900" indent="-342900">
              <a:buFont typeface="+mj-lt"/>
              <a:buAutoNum type="arabicPeriod"/>
            </a:pPr>
            <a:r>
              <a:rPr lang="en-AU" sz="1000" dirty="0"/>
              <a:t>The process completion and publication times are average times based on normal market conditions. Under conditions such as intervention where multiple solutions are required, these times will be longer.</a:t>
            </a:r>
          </a:p>
          <a:p>
            <a:pPr marL="342900" indent="-342900">
              <a:buFont typeface="+mj-lt"/>
              <a:buAutoNum type="arabicPeriod"/>
            </a:pPr>
            <a:r>
              <a:rPr lang="en-AU" sz="1000" dirty="0"/>
              <a:t>These times are sourced from AEMO’s performance monitoring systems. Actual times at participants’ sites will be dependent on the local infrastructure and configuration.</a:t>
            </a:r>
          </a:p>
          <a:p>
            <a:pPr marL="342900" indent="-342900">
              <a:buFont typeface="+mj-lt"/>
              <a:buAutoNum type="arabicPeriod"/>
            </a:pPr>
            <a:r>
              <a:rPr lang="en-AU" sz="1000" dirty="0"/>
              <a:t>In the case of the 30-minute Pre-dispatch, there is a larger variation of times around the average due to the variable length in time of the Pre-dispatch schedule.</a:t>
            </a:r>
          </a:p>
        </p:txBody>
      </p:sp>
      <p:sp>
        <p:nvSpPr>
          <p:cNvPr id="2" name="Title 1">
            <a:extLst>
              <a:ext uri="{FF2B5EF4-FFF2-40B4-BE49-F238E27FC236}">
                <a16:creationId xmlns:a16="http://schemas.microsoft.com/office/drawing/2014/main" id="{48A17AAE-8DC7-4248-AE48-AA28D68EB50C}"/>
              </a:ext>
            </a:extLst>
          </p:cNvPr>
          <p:cNvSpPr>
            <a:spLocks noGrp="1"/>
          </p:cNvSpPr>
          <p:nvPr>
            <p:ph type="title"/>
          </p:nvPr>
        </p:nvSpPr>
        <p:spPr>
          <a:xfrm>
            <a:off x="176646" y="136526"/>
            <a:ext cx="8967354" cy="1189039"/>
          </a:xfrm>
        </p:spPr>
        <p:txBody>
          <a:bodyPr/>
          <a:lstStyle/>
          <a:p>
            <a:r>
              <a:rPr lang="en-AU" dirty="0"/>
              <a:t>Dispatch and Pre-dispatch timings (avg.)</a:t>
            </a:r>
          </a:p>
        </p:txBody>
      </p:sp>
      <p:sp>
        <p:nvSpPr>
          <p:cNvPr id="4" name="Date Placeholder 3">
            <a:extLst>
              <a:ext uri="{FF2B5EF4-FFF2-40B4-BE49-F238E27FC236}">
                <a16:creationId xmlns:a16="http://schemas.microsoft.com/office/drawing/2014/main" id="{EBCA33EE-86EB-4323-89F9-F44CF5233730}"/>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FA22FC47-2E59-40BA-9E3B-C36A47E1BE28}"/>
              </a:ext>
            </a:extLst>
          </p:cNvPr>
          <p:cNvSpPr>
            <a:spLocks noGrp="1"/>
          </p:cNvSpPr>
          <p:nvPr>
            <p:ph type="sldNum" sz="quarter" idx="12"/>
          </p:nvPr>
        </p:nvSpPr>
        <p:spPr/>
        <p:txBody>
          <a:bodyPr/>
          <a:lstStyle/>
          <a:p>
            <a:fld id="{4EC81F68-4976-451A-B2E9-79BCBD2F70CC}" type="slidenum">
              <a:rPr lang="en-AU" smtClean="0"/>
              <a:t>10</a:t>
            </a:fld>
            <a:endParaRPr lang="en-AU" dirty="0"/>
          </a:p>
        </p:txBody>
      </p:sp>
      <p:graphicFrame>
        <p:nvGraphicFramePr>
          <p:cNvPr id="7" name="Table 6">
            <a:extLst>
              <a:ext uri="{FF2B5EF4-FFF2-40B4-BE49-F238E27FC236}">
                <a16:creationId xmlns:a16="http://schemas.microsoft.com/office/drawing/2014/main" id="{BBD0C9BB-69A4-45FA-BF18-FA3FFFC8370F}"/>
              </a:ext>
            </a:extLst>
          </p:cNvPr>
          <p:cNvGraphicFramePr>
            <a:graphicFrameLocks noGrp="1"/>
          </p:cNvGraphicFramePr>
          <p:nvPr>
            <p:extLst>
              <p:ext uri="{D42A27DB-BD31-4B8C-83A1-F6EECF244321}">
                <p14:modId xmlns:p14="http://schemas.microsoft.com/office/powerpoint/2010/main" val="2733442836"/>
              </p:ext>
            </p:extLst>
          </p:nvPr>
        </p:nvGraphicFramePr>
        <p:xfrm>
          <a:off x="356646" y="1453394"/>
          <a:ext cx="8229600" cy="3754120"/>
        </p:xfrm>
        <a:graphic>
          <a:graphicData uri="http://schemas.openxmlformats.org/drawingml/2006/table">
            <a:tbl>
              <a:tblPr firstRow="1" bandRow="1">
                <a:tableStyleId>{5C22544A-7EE6-4342-B048-85BDC9FD1C3A}</a:tableStyleId>
              </a:tblPr>
              <a:tblGrid>
                <a:gridCol w="2380452">
                  <a:extLst>
                    <a:ext uri="{9D8B030D-6E8A-4147-A177-3AD203B41FA5}">
                      <a16:colId xmlns:a16="http://schemas.microsoft.com/office/drawing/2014/main" val="2901672491"/>
                    </a:ext>
                  </a:extLst>
                </a:gridCol>
                <a:gridCol w="1734348">
                  <a:extLst>
                    <a:ext uri="{9D8B030D-6E8A-4147-A177-3AD203B41FA5}">
                      <a16:colId xmlns:a16="http://schemas.microsoft.com/office/drawing/2014/main" val="2027009140"/>
                    </a:ext>
                  </a:extLst>
                </a:gridCol>
                <a:gridCol w="2057400">
                  <a:extLst>
                    <a:ext uri="{9D8B030D-6E8A-4147-A177-3AD203B41FA5}">
                      <a16:colId xmlns:a16="http://schemas.microsoft.com/office/drawing/2014/main" val="2975218533"/>
                    </a:ext>
                  </a:extLst>
                </a:gridCol>
                <a:gridCol w="2057400">
                  <a:extLst>
                    <a:ext uri="{9D8B030D-6E8A-4147-A177-3AD203B41FA5}">
                      <a16:colId xmlns:a16="http://schemas.microsoft.com/office/drawing/2014/main" val="1749128117"/>
                    </a:ext>
                  </a:extLst>
                </a:gridCol>
              </a:tblGrid>
              <a:tr h="370840">
                <a:tc>
                  <a:txBody>
                    <a:bodyPr/>
                    <a:lstStyle/>
                    <a:p>
                      <a:endParaRPr lang="en-AU" sz="1600" dirty="0"/>
                    </a:p>
                  </a:txBody>
                  <a:tcPr/>
                </a:tc>
                <a:tc>
                  <a:txBody>
                    <a:bodyPr/>
                    <a:lstStyle/>
                    <a:p>
                      <a:r>
                        <a:rPr lang="en-AU" sz="1600" dirty="0"/>
                        <a:t>Dispatch</a:t>
                      </a:r>
                    </a:p>
                  </a:txBody>
                  <a:tcPr/>
                </a:tc>
                <a:tc>
                  <a:txBody>
                    <a:bodyPr/>
                    <a:lstStyle/>
                    <a:p>
                      <a:r>
                        <a:rPr lang="en-AU" sz="1600" dirty="0"/>
                        <a:t>5-minute</a:t>
                      </a:r>
                    </a:p>
                    <a:p>
                      <a:r>
                        <a:rPr lang="en-AU" sz="1600" dirty="0"/>
                        <a:t>Pre-dispatch</a:t>
                      </a:r>
                    </a:p>
                  </a:txBody>
                  <a:tcPr/>
                </a:tc>
                <a:tc>
                  <a:txBody>
                    <a:bodyPr/>
                    <a:lstStyle/>
                    <a:p>
                      <a:r>
                        <a:rPr lang="en-AU" sz="1600" dirty="0"/>
                        <a:t>30-minute</a:t>
                      </a:r>
                    </a:p>
                    <a:p>
                      <a:r>
                        <a:rPr lang="en-AU" sz="1600" dirty="0"/>
                        <a:t>Pre-dispatch  </a:t>
                      </a:r>
                    </a:p>
                  </a:txBody>
                  <a:tcPr/>
                </a:tc>
                <a:extLst>
                  <a:ext uri="{0D108BD9-81ED-4DB2-BD59-A6C34878D82A}">
                    <a16:rowId xmlns:a16="http://schemas.microsoft.com/office/drawing/2014/main" val="702236644"/>
                  </a:ext>
                </a:extLst>
              </a:tr>
              <a:tr h="370840">
                <a:tc>
                  <a:txBody>
                    <a:bodyPr/>
                    <a:lstStyle/>
                    <a:p>
                      <a:r>
                        <a:rPr lang="en-AU" sz="1600" dirty="0"/>
                        <a:t>Period (cycle)</a:t>
                      </a:r>
                      <a:r>
                        <a:rPr lang="en-AU" sz="1600" baseline="0" dirty="0"/>
                        <a:t> </a:t>
                      </a:r>
                      <a:endParaRPr lang="en-AU" sz="1600" dirty="0"/>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30 min</a:t>
                      </a:r>
                    </a:p>
                  </a:txBody>
                  <a:tcPr/>
                </a:tc>
                <a:extLst>
                  <a:ext uri="{0D108BD9-81ED-4DB2-BD59-A6C34878D82A}">
                    <a16:rowId xmlns:a16="http://schemas.microsoft.com/office/drawing/2014/main" val="2925418380"/>
                  </a:ext>
                </a:extLst>
              </a:tr>
              <a:tr h="370840">
                <a:tc>
                  <a:txBody>
                    <a:bodyPr/>
                    <a:lstStyle/>
                    <a:p>
                      <a:r>
                        <a:rPr lang="en-AU" sz="1600" dirty="0"/>
                        <a:t>Horizon</a:t>
                      </a:r>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60 min</a:t>
                      </a:r>
                    </a:p>
                  </a:txBody>
                  <a:tcPr/>
                </a:tc>
                <a:tc>
                  <a:txBody>
                    <a:bodyPr/>
                    <a:lstStyle/>
                    <a:p>
                      <a:r>
                        <a:rPr lang="en-AU" sz="1600" dirty="0"/>
                        <a:t>16</a:t>
                      </a:r>
                      <a:r>
                        <a:rPr lang="en-AU" sz="1600" baseline="0" dirty="0"/>
                        <a:t> to 40 hours </a:t>
                      </a:r>
                      <a:r>
                        <a:rPr lang="en-AU" sz="1600" baseline="30000" dirty="0"/>
                        <a:t>3</a:t>
                      </a:r>
                      <a:endParaRPr lang="en-AU" sz="1600" dirty="0"/>
                    </a:p>
                  </a:txBody>
                  <a:tcPr/>
                </a:tc>
                <a:extLst>
                  <a:ext uri="{0D108BD9-81ED-4DB2-BD59-A6C34878D82A}">
                    <a16:rowId xmlns:a16="http://schemas.microsoft.com/office/drawing/2014/main" val="3829410911"/>
                  </a:ext>
                </a:extLst>
              </a:tr>
              <a:tr h="370840">
                <a:tc>
                  <a:txBody>
                    <a:bodyPr/>
                    <a:lstStyle/>
                    <a:p>
                      <a:r>
                        <a:rPr lang="en-AU" sz="1600" dirty="0"/>
                        <a:t>Resolution</a:t>
                      </a:r>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5 min</a:t>
                      </a:r>
                    </a:p>
                  </a:txBody>
                  <a:tcPr/>
                </a:tc>
                <a:tc>
                  <a:txBody>
                    <a:bodyPr/>
                    <a:lstStyle/>
                    <a:p>
                      <a:r>
                        <a:rPr lang="en-AU" sz="1600" dirty="0"/>
                        <a:t>30 min</a:t>
                      </a:r>
                    </a:p>
                  </a:txBody>
                  <a:tcPr/>
                </a:tc>
                <a:extLst>
                  <a:ext uri="{0D108BD9-81ED-4DB2-BD59-A6C34878D82A}">
                    <a16:rowId xmlns:a16="http://schemas.microsoft.com/office/drawing/2014/main" val="2461288317"/>
                  </a:ext>
                </a:extLst>
              </a:tr>
              <a:tr h="370840">
                <a:tc>
                  <a:txBody>
                    <a:bodyPr/>
                    <a:lstStyle/>
                    <a:p>
                      <a:r>
                        <a:rPr lang="en-AU" sz="1600" dirty="0"/>
                        <a:t>Process</a:t>
                      </a:r>
                      <a:r>
                        <a:rPr lang="en-AU" sz="1600" baseline="0" dirty="0"/>
                        <a:t> start</a:t>
                      </a:r>
                      <a:endParaRPr lang="en-AU" sz="1600" dirty="0"/>
                    </a:p>
                  </a:txBody>
                  <a:tcPr/>
                </a:tc>
                <a:tc>
                  <a:txBody>
                    <a:bodyPr/>
                    <a:lstStyle/>
                    <a:p>
                      <a:r>
                        <a:rPr lang="en-AU" sz="1600" dirty="0"/>
                        <a:t>t-67 sec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t-67 sec</a:t>
                      </a:r>
                    </a:p>
                  </a:txBody>
                  <a:tcPr/>
                </a:tc>
                <a:tc>
                  <a:txBody>
                    <a:bodyPr/>
                    <a:lstStyle/>
                    <a:p>
                      <a:r>
                        <a:rPr lang="en-AU" sz="1600" dirty="0"/>
                        <a:t>t+0 sec</a:t>
                      </a:r>
                    </a:p>
                  </a:txBody>
                  <a:tcPr/>
                </a:tc>
                <a:extLst>
                  <a:ext uri="{0D108BD9-81ED-4DB2-BD59-A6C34878D82A}">
                    <a16:rowId xmlns:a16="http://schemas.microsoft.com/office/drawing/2014/main" val="3142414018"/>
                  </a:ext>
                </a:extLst>
              </a:tr>
              <a:tr h="370840">
                <a:tc>
                  <a:txBody>
                    <a:bodyPr/>
                    <a:lstStyle/>
                    <a:p>
                      <a:r>
                        <a:rPr lang="en-AU" sz="1600" dirty="0"/>
                        <a:t>SCADA Snapshot</a:t>
                      </a:r>
                    </a:p>
                  </a:txBody>
                  <a:tcPr/>
                </a:tc>
                <a:tc>
                  <a:txBody>
                    <a:bodyPr/>
                    <a:lstStyle/>
                    <a:p>
                      <a:r>
                        <a:rPr lang="en-AU" sz="1600" dirty="0"/>
                        <a:t>t-3</a:t>
                      </a:r>
                      <a:r>
                        <a:rPr lang="en-AU" sz="1600" baseline="0" dirty="0"/>
                        <a:t> sec</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t-3</a:t>
                      </a:r>
                      <a:r>
                        <a:rPr lang="en-AU" sz="1600" baseline="0" dirty="0"/>
                        <a:t> sec</a:t>
                      </a:r>
                      <a:endParaRPr lang="en-AU" sz="1600" dirty="0"/>
                    </a:p>
                  </a:txBody>
                  <a:tcPr/>
                </a:tc>
                <a:tc>
                  <a:txBody>
                    <a:bodyPr/>
                    <a:lstStyle/>
                    <a:p>
                      <a:r>
                        <a:rPr lang="en-AU" sz="1600" dirty="0"/>
                        <a:t>~t+10 sec</a:t>
                      </a:r>
                    </a:p>
                  </a:txBody>
                  <a:tcPr/>
                </a:tc>
                <a:extLst>
                  <a:ext uri="{0D108BD9-81ED-4DB2-BD59-A6C34878D82A}">
                    <a16:rowId xmlns:a16="http://schemas.microsoft.com/office/drawing/2014/main" val="3934512371"/>
                  </a:ext>
                </a:extLst>
              </a:tr>
              <a:tr h="370840">
                <a:tc>
                  <a:txBody>
                    <a:bodyPr/>
                    <a:lstStyle/>
                    <a:p>
                      <a:r>
                        <a:rPr lang="en-AU" sz="1600" dirty="0"/>
                        <a:t>Process complete</a:t>
                      </a:r>
                      <a:r>
                        <a:rPr lang="en-AU" sz="1600" baseline="30000" dirty="0"/>
                        <a:t>1</a:t>
                      </a:r>
                    </a:p>
                  </a:txBody>
                  <a:tcPr/>
                </a:tc>
                <a:tc>
                  <a:txBody>
                    <a:bodyPr/>
                    <a:lstStyle/>
                    <a:p>
                      <a:r>
                        <a:rPr lang="en-AU" sz="1600" dirty="0"/>
                        <a:t>t+</a:t>
                      </a:r>
                      <a:r>
                        <a:rPr lang="en-AU" sz="1600" baseline="0" dirty="0"/>
                        <a:t>8 sec</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t+36 sec</a:t>
                      </a:r>
                    </a:p>
                  </a:txBody>
                  <a:tcPr/>
                </a:tc>
                <a:tc>
                  <a:txBody>
                    <a:bodyPr/>
                    <a:lstStyle/>
                    <a:p>
                      <a:r>
                        <a:rPr lang="en-AU" sz="1600" dirty="0"/>
                        <a:t>t+140 sec</a:t>
                      </a:r>
                    </a:p>
                  </a:txBody>
                  <a:tcPr/>
                </a:tc>
                <a:extLst>
                  <a:ext uri="{0D108BD9-81ED-4DB2-BD59-A6C34878D82A}">
                    <a16:rowId xmlns:a16="http://schemas.microsoft.com/office/drawing/2014/main" val="1627425198"/>
                  </a:ext>
                </a:extLst>
              </a:tr>
              <a:tr h="370840">
                <a:tc>
                  <a:txBody>
                    <a:bodyPr/>
                    <a:lstStyle/>
                    <a:p>
                      <a:r>
                        <a:rPr lang="en-AU" sz="1600" dirty="0"/>
                        <a:t>Solution published</a:t>
                      </a:r>
                    </a:p>
                  </a:txBody>
                  <a:tcPr/>
                </a:tc>
                <a:tc>
                  <a:txBody>
                    <a:bodyPr/>
                    <a:lstStyle/>
                    <a:p>
                      <a:r>
                        <a:rPr lang="en-AU" sz="1600" dirty="0"/>
                        <a:t>t+17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t+48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t+155 sec </a:t>
                      </a:r>
                    </a:p>
                  </a:txBody>
                  <a:tcPr/>
                </a:tc>
                <a:extLst>
                  <a:ext uri="{0D108BD9-81ED-4DB2-BD59-A6C34878D82A}">
                    <a16:rowId xmlns:a16="http://schemas.microsoft.com/office/drawing/2014/main" val="1889696588"/>
                  </a:ext>
                </a:extLst>
              </a:tr>
              <a:tr h="370840">
                <a:tc>
                  <a:txBody>
                    <a:bodyPr/>
                    <a:lstStyle/>
                    <a:p>
                      <a:r>
                        <a:rPr lang="en-AU" sz="1600" dirty="0"/>
                        <a:t>Data loaded</a:t>
                      </a:r>
                      <a:r>
                        <a:rPr lang="en-AU" sz="1600" baseline="0" dirty="0"/>
                        <a:t> to participants’ database </a:t>
                      </a:r>
                      <a:r>
                        <a:rPr lang="en-AU" sz="1600" baseline="30000" dirty="0"/>
                        <a:t>2</a:t>
                      </a:r>
                      <a:endParaRPr lang="en-AU" sz="1600" dirty="0"/>
                    </a:p>
                  </a:txBody>
                  <a:tcPr/>
                </a:tc>
                <a:tc>
                  <a:txBody>
                    <a:bodyPr/>
                    <a:lstStyle/>
                    <a:p>
                      <a:r>
                        <a:rPr lang="en-AU" sz="1600" dirty="0"/>
                        <a:t>t+22 sec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t+77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t+174 sec </a:t>
                      </a:r>
                    </a:p>
                    <a:p>
                      <a:endParaRPr lang="en-AU" sz="1600" dirty="0"/>
                    </a:p>
                  </a:txBody>
                  <a:tcPr/>
                </a:tc>
                <a:extLst>
                  <a:ext uri="{0D108BD9-81ED-4DB2-BD59-A6C34878D82A}">
                    <a16:rowId xmlns:a16="http://schemas.microsoft.com/office/drawing/2014/main" val="3668838251"/>
                  </a:ext>
                </a:extLst>
              </a:tr>
            </a:tbl>
          </a:graphicData>
        </a:graphic>
      </p:graphicFrame>
    </p:spTree>
    <p:extLst>
      <p:ext uri="{BB962C8B-B14F-4D97-AF65-F5344CB8AC3E}">
        <p14:creationId xmlns:p14="http://schemas.microsoft.com/office/powerpoint/2010/main" val="172310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B404-CA14-4186-8D12-BA0616CBDBFD}"/>
              </a:ext>
            </a:extLst>
          </p:cNvPr>
          <p:cNvSpPr>
            <a:spLocks noGrp="1"/>
          </p:cNvSpPr>
          <p:nvPr>
            <p:ph type="title"/>
          </p:nvPr>
        </p:nvSpPr>
        <p:spPr/>
        <p:txBody>
          <a:bodyPr/>
          <a:lstStyle/>
          <a:p>
            <a:r>
              <a:rPr lang="en-AU" dirty="0"/>
              <a:t>Possible Options</a:t>
            </a:r>
          </a:p>
        </p:txBody>
      </p:sp>
      <p:sp>
        <p:nvSpPr>
          <p:cNvPr id="3" name="Content Placeholder 2">
            <a:extLst>
              <a:ext uri="{FF2B5EF4-FFF2-40B4-BE49-F238E27FC236}">
                <a16:creationId xmlns:a16="http://schemas.microsoft.com/office/drawing/2014/main" id="{80BA53D7-CFCA-4617-B954-E77659702649}"/>
              </a:ext>
            </a:extLst>
          </p:cNvPr>
          <p:cNvSpPr>
            <a:spLocks noGrp="1"/>
          </p:cNvSpPr>
          <p:nvPr>
            <p:ph idx="1"/>
          </p:nvPr>
        </p:nvSpPr>
        <p:spPr/>
        <p:txBody>
          <a:bodyPr>
            <a:normAutofit fontScale="70000" lnSpcReduction="20000"/>
          </a:bodyPr>
          <a:lstStyle/>
          <a:p>
            <a:r>
              <a:rPr lang="en-AU" dirty="0"/>
              <a:t>The P5 timings need to be investigated further by AEMO, including timings around producing price sensitivities. </a:t>
            </a:r>
          </a:p>
          <a:p>
            <a:r>
              <a:rPr lang="en-AU" dirty="0"/>
              <a:t>The current P5 implementation requires each interval to be solved sequentially limiting what can be implemented.</a:t>
            </a:r>
          </a:p>
          <a:p>
            <a:endParaRPr lang="en-AU" dirty="0"/>
          </a:p>
          <a:p>
            <a:r>
              <a:rPr lang="en-AU" dirty="0"/>
              <a:t>Option 1: Extend the current 5-mn Pre-dispatch</a:t>
            </a:r>
          </a:p>
          <a:p>
            <a:pPr lvl="1"/>
            <a:r>
              <a:rPr lang="en-AU" dirty="0"/>
              <a:t>Needs to be produced every 5 minutes</a:t>
            </a:r>
          </a:p>
          <a:p>
            <a:pPr lvl="1"/>
            <a:r>
              <a:rPr lang="en-AU" dirty="0"/>
              <a:t>1 hour (12 periods) takes around 1.3 minutes to produce</a:t>
            </a:r>
          </a:p>
          <a:p>
            <a:pPr lvl="1"/>
            <a:r>
              <a:rPr lang="en-AU" dirty="0"/>
              <a:t>6 hour (72 periods) is expected to take between 6 and 10 minutes to produce</a:t>
            </a:r>
          </a:p>
          <a:p>
            <a:pPr lvl="1"/>
            <a:r>
              <a:rPr lang="en-AU" dirty="0"/>
              <a:t>3 hours (36 periods) is expected to take between 3 and 5 minutes to produce</a:t>
            </a:r>
          </a:p>
          <a:p>
            <a:pPr lvl="1"/>
            <a:r>
              <a:rPr lang="en-AU" dirty="0"/>
              <a:t>It’s likely we can extend to 3 hours (without sensitivities)</a:t>
            </a:r>
          </a:p>
          <a:p>
            <a:pPr lvl="1"/>
            <a:endParaRPr lang="en-AU" dirty="0"/>
          </a:p>
          <a:p>
            <a:r>
              <a:rPr lang="en-AU" dirty="0"/>
              <a:t>Option 2: Additional 6 hour 5-mn Pre-dispatch schedule</a:t>
            </a:r>
          </a:p>
          <a:p>
            <a:pPr lvl="1"/>
            <a:r>
              <a:rPr lang="en-AU" dirty="0"/>
              <a:t>6 hour (72 periods) is expected to take between 6 and 10 minutes to produce</a:t>
            </a:r>
          </a:p>
          <a:p>
            <a:pPr lvl="1"/>
            <a:r>
              <a:rPr lang="en-AU" dirty="0"/>
              <a:t>The final solution would diverge from the 1 hour runs that occurred in the interim</a:t>
            </a:r>
          </a:p>
          <a:p>
            <a:pPr lvl="1"/>
            <a:r>
              <a:rPr lang="en-AU" dirty="0"/>
              <a:t>The schedule is expected to be published wither every 10 or 15 minutes</a:t>
            </a:r>
          </a:p>
          <a:p>
            <a:pPr marL="342900" lvl="1" indent="0">
              <a:buNone/>
            </a:pPr>
            <a:endParaRPr lang="en-AU" dirty="0"/>
          </a:p>
          <a:p>
            <a:r>
              <a:rPr lang="en-AU" dirty="0"/>
              <a:t>Option 3: Additional 24 hour 5-mn Pre-dispatch schedule</a:t>
            </a:r>
          </a:p>
          <a:p>
            <a:pPr lvl="1"/>
            <a:r>
              <a:rPr lang="en-AU" dirty="0"/>
              <a:t>24 hour (288 periods) is expected to take between 24 to 40 minutes to produce</a:t>
            </a:r>
          </a:p>
          <a:p>
            <a:pPr lvl="1"/>
            <a:r>
              <a:rPr lang="en-AU" dirty="0"/>
              <a:t>The final solution would diverge from the 1 hour runs that occurred in the interim</a:t>
            </a:r>
          </a:p>
          <a:p>
            <a:pPr lvl="1"/>
            <a:r>
              <a:rPr lang="en-AU" dirty="0"/>
              <a:t>The schedule is expected be be published every 60 minutes</a:t>
            </a:r>
          </a:p>
        </p:txBody>
      </p:sp>
      <p:sp>
        <p:nvSpPr>
          <p:cNvPr id="4" name="Date Placeholder 3">
            <a:extLst>
              <a:ext uri="{FF2B5EF4-FFF2-40B4-BE49-F238E27FC236}">
                <a16:creationId xmlns:a16="http://schemas.microsoft.com/office/drawing/2014/main" id="{A2C8F3F8-22BF-4874-B787-1544134E89D1}"/>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20E61F5A-76C5-4DC9-8C2E-9D113B87403B}"/>
              </a:ext>
            </a:extLst>
          </p:cNvPr>
          <p:cNvSpPr>
            <a:spLocks noGrp="1"/>
          </p:cNvSpPr>
          <p:nvPr>
            <p:ph type="sldNum" sz="quarter" idx="12"/>
          </p:nvPr>
        </p:nvSpPr>
        <p:spPr/>
        <p:txBody>
          <a:bodyPr/>
          <a:lstStyle/>
          <a:p>
            <a:fld id="{4EC81F68-4976-451A-B2E9-79BCBD2F70CC}" type="slidenum">
              <a:rPr lang="en-AU" smtClean="0"/>
              <a:t>11</a:t>
            </a:fld>
            <a:endParaRPr lang="en-AU" dirty="0"/>
          </a:p>
        </p:txBody>
      </p:sp>
    </p:spTree>
    <p:extLst>
      <p:ext uri="{BB962C8B-B14F-4D97-AF65-F5344CB8AC3E}">
        <p14:creationId xmlns:p14="http://schemas.microsoft.com/office/powerpoint/2010/main" val="151588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F0260-4437-4535-BCE6-BF7C45EBA218}"/>
              </a:ext>
            </a:extLst>
          </p:cNvPr>
          <p:cNvSpPr>
            <a:spLocks noGrp="1"/>
          </p:cNvSpPr>
          <p:nvPr>
            <p:ph type="title"/>
          </p:nvPr>
        </p:nvSpPr>
        <p:spPr/>
        <p:txBody>
          <a:bodyPr/>
          <a:lstStyle/>
          <a:p>
            <a:r>
              <a:rPr lang="en-AU" dirty="0"/>
              <a:t>Possible Options</a:t>
            </a:r>
          </a:p>
        </p:txBody>
      </p:sp>
      <p:sp>
        <p:nvSpPr>
          <p:cNvPr id="3" name="Content Placeholder 2">
            <a:extLst>
              <a:ext uri="{FF2B5EF4-FFF2-40B4-BE49-F238E27FC236}">
                <a16:creationId xmlns:a16="http://schemas.microsoft.com/office/drawing/2014/main" id="{FF6CC933-98E9-42BB-A518-AB3E7C55414F}"/>
              </a:ext>
            </a:extLst>
          </p:cNvPr>
          <p:cNvSpPr>
            <a:spLocks noGrp="1"/>
          </p:cNvSpPr>
          <p:nvPr>
            <p:ph idx="1"/>
          </p:nvPr>
        </p:nvSpPr>
        <p:spPr/>
        <p:txBody>
          <a:bodyPr/>
          <a:lstStyle/>
          <a:p>
            <a:r>
              <a:rPr lang="en-AU" dirty="0">
                <a:solidFill>
                  <a:schemeClr val="accent1">
                    <a:lumMod val="75000"/>
                  </a:schemeClr>
                </a:solidFill>
              </a:rPr>
              <a:t>AEMO’s position:</a:t>
            </a:r>
          </a:p>
          <a:p>
            <a:pPr lvl="1"/>
            <a:r>
              <a:rPr lang="en-AU" dirty="0"/>
              <a:t>The current 1 hour, 5-mn Pre-dispatch schedule could be extended but needs to continue to be published every 5 minutes.</a:t>
            </a:r>
          </a:p>
          <a:p>
            <a:pPr lvl="1"/>
            <a:r>
              <a:rPr lang="en-AU" dirty="0"/>
              <a:t>AEMO can investigate the possibility of additional 5-min Pre-dispatch schedules based on participants’ feedback and preference.</a:t>
            </a:r>
          </a:p>
        </p:txBody>
      </p:sp>
      <p:sp>
        <p:nvSpPr>
          <p:cNvPr id="4" name="Date Placeholder 3">
            <a:extLst>
              <a:ext uri="{FF2B5EF4-FFF2-40B4-BE49-F238E27FC236}">
                <a16:creationId xmlns:a16="http://schemas.microsoft.com/office/drawing/2014/main" id="{96546192-F773-4C9A-81E4-7311AEB9EE8B}"/>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5" name="Footer Placeholder 4">
            <a:extLst>
              <a:ext uri="{FF2B5EF4-FFF2-40B4-BE49-F238E27FC236}">
                <a16:creationId xmlns:a16="http://schemas.microsoft.com/office/drawing/2014/main" id="{2693F056-5F19-4885-B2C7-F5FBBF00A635}"/>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4035CA4F-109F-4F3C-88E5-1F437CDB4256}"/>
              </a:ext>
            </a:extLst>
          </p:cNvPr>
          <p:cNvSpPr>
            <a:spLocks noGrp="1"/>
          </p:cNvSpPr>
          <p:nvPr>
            <p:ph type="sldNum" sz="quarter" idx="12"/>
          </p:nvPr>
        </p:nvSpPr>
        <p:spPr/>
        <p:txBody>
          <a:bodyPr/>
          <a:lstStyle/>
          <a:p>
            <a:fld id="{4EC81F68-4976-451A-B2E9-79BCBD2F70CC}" type="slidenum">
              <a:rPr lang="en-AU" smtClean="0"/>
              <a:t>12</a:t>
            </a:fld>
            <a:endParaRPr lang="en-AU" dirty="0"/>
          </a:p>
        </p:txBody>
      </p:sp>
    </p:spTree>
    <p:extLst>
      <p:ext uri="{BB962C8B-B14F-4D97-AF65-F5344CB8AC3E}">
        <p14:creationId xmlns:p14="http://schemas.microsoft.com/office/powerpoint/2010/main" val="32892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ABEE-8B14-4A7A-8A1C-7C0565A34136}"/>
              </a:ext>
            </a:extLst>
          </p:cNvPr>
          <p:cNvSpPr>
            <a:spLocks noGrp="1"/>
          </p:cNvSpPr>
          <p:nvPr>
            <p:ph type="title"/>
          </p:nvPr>
        </p:nvSpPr>
        <p:spPr/>
        <p:txBody>
          <a:bodyPr/>
          <a:lstStyle/>
          <a:p>
            <a:r>
              <a:rPr lang="en-AU" dirty="0"/>
              <a:t>Extending and expanding 5-minute pre-dispatch - NOTES</a:t>
            </a:r>
          </a:p>
        </p:txBody>
      </p:sp>
      <p:sp>
        <p:nvSpPr>
          <p:cNvPr id="3" name="Content Placeholder 2">
            <a:extLst>
              <a:ext uri="{FF2B5EF4-FFF2-40B4-BE49-F238E27FC236}">
                <a16:creationId xmlns:a16="http://schemas.microsoft.com/office/drawing/2014/main" id="{EE84B8AB-A978-4A35-BEDB-6A2E46F67751}"/>
              </a:ext>
            </a:extLst>
          </p:cNvPr>
          <p:cNvSpPr>
            <a:spLocks noGrp="1"/>
          </p:cNvSpPr>
          <p:nvPr>
            <p:ph idx="1"/>
          </p:nvPr>
        </p:nvSpPr>
        <p:spPr>
          <a:xfrm>
            <a:off x="176645" y="1425575"/>
            <a:ext cx="8770787" cy="5248274"/>
          </a:xfrm>
        </p:spPr>
        <p:txBody>
          <a:bodyPr>
            <a:noAutofit/>
          </a:bodyPr>
          <a:lstStyle/>
          <a:p>
            <a:pPr lvl="0">
              <a:lnSpc>
                <a:spcPct val="70000"/>
              </a:lnSpc>
              <a:defRPr/>
            </a:pPr>
            <a:r>
              <a:rPr lang="en-AU" sz="1900" dirty="0"/>
              <a:t>Planning data has a diminishing value as time extends out. Participants indicated that it is more important to get accurate information more often. For example, period-by-period solution: calculate period 1, publish results, calculate period 2, publish that, etc. Noting that time might be lost in publishing. </a:t>
            </a:r>
          </a:p>
          <a:p>
            <a:pPr marL="0" lvl="0" indent="0">
              <a:lnSpc>
                <a:spcPct val="70000"/>
              </a:lnSpc>
              <a:buNone/>
              <a:defRPr/>
            </a:pPr>
            <a:endParaRPr lang="en-AU" sz="1900" dirty="0"/>
          </a:p>
          <a:p>
            <a:pPr marL="342900" lvl="1" indent="0">
              <a:lnSpc>
                <a:spcPct val="70000"/>
              </a:lnSpc>
              <a:buNone/>
              <a:defRPr/>
            </a:pPr>
            <a:r>
              <a:rPr lang="en-AU" sz="1900" dirty="0"/>
              <a:t>ACTION: AEMO to investigate and communicate how long it takes to publish data</a:t>
            </a:r>
          </a:p>
          <a:p>
            <a:pPr marL="342900" lvl="1" indent="0">
              <a:lnSpc>
                <a:spcPct val="70000"/>
              </a:lnSpc>
              <a:buNone/>
              <a:defRPr/>
            </a:pPr>
            <a:endParaRPr lang="en-AU" sz="1900" dirty="0"/>
          </a:p>
          <a:p>
            <a:pPr lvl="0">
              <a:lnSpc>
                <a:spcPct val="70000"/>
              </a:lnSpc>
              <a:defRPr/>
            </a:pPr>
            <a:r>
              <a:rPr lang="en-AU" sz="1900" dirty="0"/>
              <a:t>Participants noted that will need to look ahead as much as possible for resource planning, especially for pricing. Price sensitivities are critical, in the first hour especially. Traders want visibility on bidding activity and price visibility further out.</a:t>
            </a:r>
          </a:p>
          <a:p>
            <a:pPr lvl="0">
              <a:lnSpc>
                <a:spcPct val="70000"/>
              </a:lnSpc>
              <a:defRPr/>
            </a:pPr>
            <a:r>
              <a:rPr lang="en-AU" sz="1900" dirty="0"/>
              <a:t>There was discussion about inclusion of fast-start inflexibility profile in P5. NER states that these should not be used in PD. </a:t>
            </a:r>
          </a:p>
          <a:p>
            <a:pPr marL="0" lvl="0" indent="0">
              <a:lnSpc>
                <a:spcPct val="70000"/>
              </a:lnSpc>
              <a:buNone/>
              <a:defRPr/>
            </a:pPr>
            <a:endParaRPr lang="en-AU" sz="1900" dirty="0"/>
          </a:p>
          <a:p>
            <a:pPr marL="342900" lvl="1" indent="0">
              <a:lnSpc>
                <a:spcPct val="70000"/>
              </a:lnSpc>
              <a:buNone/>
              <a:defRPr/>
            </a:pPr>
            <a:r>
              <a:rPr lang="en-AU" sz="1900" dirty="0"/>
              <a:t>ACTION: AEMO to investigate inclusion of fast-start inflexibility profiles in P5, potentially as part of the drafting amendments rule change request (targeted for January 2019).</a:t>
            </a:r>
          </a:p>
          <a:p>
            <a:pPr marL="342900" lvl="1" indent="0">
              <a:lnSpc>
                <a:spcPct val="70000"/>
              </a:lnSpc>
              <a:buNone/>
              <a:defRPr/>
            </a:pPr>
            <a:endParaRPr lang="en-AU" sz="1900" dirty="0"/>
          </a:p>
          <a:p>
            <a:pPr lvl="0">
              <a:lnSpc>
                <a:spcPct val="70000"/>
              </a:lnSpc>
              <a:defRPr/>
            </a:pPr>
            <a:r>
              <a:rPr lang="en-AU" sz="1900" dirty="0"/>
              <a:t>P5 does take intervention into consideration (considerably slowing calculations). Note that if multiple regions are affected, the calculation time is no worse. E.g. Qld and SA are affected, calculations do not solve for Qld then SA; they do both.</a:t>
            </a:r>
          </a:p>
        </p:txBody>
      </p:sp>
      <p:sp>
        <p:nvSpPr>
          <p:cNvPr id="4" name="Date Placeholder 3">
            <a:extLst>
              <a:ext uri="{FF2B5EF4-FFF2-40B4-BE49-F238E27FC236}">
                <a16:creationId xmlns:a16="http://schemas.microsoft.com/office/drawing/2014/main" id="{B68B064B-D206-4667-B4E7-81CA9E10EA2D}"/>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ED72CB49-AB0A-4021-8774-28269597BFC1}"/>
              </a:ext>
            </a:extLst>
          </p:cNvPr>
          <p:cNvSpPr>
            <a:spLocks noGrp="1"/>
          </p:cNvSpPr>
          <p:nvPr>
            <p:ph type="sldNum" sz="quarter" idx="12"/>
          </p:nvPr>
        </p:nvSpPr>
        <p:spPr/>
        <p:txBody>
          <a:bodyPr/>
          <a:lstStyle/>
          <a:p>
            <a:fld id="{4EC81F68-4976-451A-B2E9-79BCBD2F70CC}" type="slidenum">
              <a:rPr lang="en-AU" smtClean="0"/>
              <a:t>13</a:t>
            </a:fld>
            <a:endParaRPr lang="en-AU" dirty="0"/>
          </a:p>
        </p:txBody>
      </p:sp>
    </p:spTree>
    <p:extLst>
      <p:ext uri="{BB962C8B-B14F-4D97-AF65-F5344CB8AC3E}">
        <p14:creationId xmlns:p14="http://schemas.microsoft.com/office/powerpoint/2010/main" val="316778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Use of 5-minute data in 30-minute processes</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14</a:t>
            </a:fld>
            <a:endParaRPr lang="en-AU" dirty="0"/>
          </a:p>
        </p:txBody>
      </p:sp>
    </p:spTree>
    <p:extLst>
      <p:ext uri="{BB962C8B-B14F-4D97-AF65-F5344CB8AC3E}">
        <p14:creationId xmlns:p14="http://schemas.microsoft.com/office/powerpoint/2010/main" val="214481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Use of 5-minute data in ST PASA</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lstStyle/>
          <a:p>
            <a:pPr marL="0" indent="0">
              <a:buNone/>
            </a:pPr>
            <a:r>
              <a:rPr lang="en-AU" sz="2400" u="sng" dirty="0"/>
              <a:t>Current default position: </a:t>
            </a:r>
          </a:p>
          <a:p>
            <a:pPr marL="0" indent="0">
              <a:buNone/>
            </a:pPr>
            <a:endParaRPr lang="en-AU" dirty="0"/>
          </a:p>
          <a:p>
            <a:pPr marL="342900" lvl="1" indent="0">
              <a:buNone/>
            </a:pPr>
            <a:r>
              <a:rPr lang="en-AU" sz="2400" dirty="0"/>
              <a:t>Use the 5-minute bid that has the lowest availability within each 30-minute period </a:t>
            </a:r>
          </a:p>
          <a:p>
            <a:pPr marL="0" indent="0">
              <a:buNone/>
            </a:pPr>
            <a:endParaRPr lang="en-AU" dirty="0"/>
          </a:p>
          <a:p>
            <a:r>
              <a:rPr lang="en-AU" dirty="0"/>
              <a:t>This is consistent with the purpose of PASA i.e. to identify any projected shortfalls in supply.</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15</a:t>
            </a:fld>
            <a:endParaRPr lang="en-AU" dirty="0"/>
          </a:p>
        </p:txBody>
      </p:sp>
    </p:spTree>
    <p:extLst>
      <p:ext uri="{BB962C8B-B14F-4D97-AF65-F5344CB8AC3E}">
        <p14:creationId xmlns:p14="http://schemas.microsoft.com/office/powerpoint/2010/main" val="3873441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a:xfrm>
            <a:off x="176646" y="136526"/>
            <a:ext cx="8967354" cy="1189039"/>
          </a:xfrm>
        </p:spPr>
        <p:txBody>
          <a:bodyPr/>
          <a:lstStyle/>
          <a:p>
            <a:r>
              <a:rPr lang="en-AU" dirty="0"/>
              <a:t>Use of 5-minute data in</a:t>
            </a:r>
            <a:br>
              <a:rPr lang="en-AU" dirty="0"/>
            </a:br>
            <a:r>
              <a:rPr lang="en-AU" dirty="0"/>
              <a:t>30-minute pre-dispatch</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normAutofit/>
          </a:bodyPr>
          <a:lstStyle/>
          <a:p>
            <a:pPr marL="0" indent="0">
              <a:buNone/>
            </a:pPr>
            <a:r>
              <a:rPr lang="en-AU" sz="2400" u="sng" dirty="0"/>
              <a:t>Current default position: </a:t>
            </a:r>
          </a:p>
          <a:p>
            <a:pPr marL="0" indent="0">
              <a:buNone/>
            </a:pPr>
            <a:endParaRPr lang="en-AU" dirty="0"/>
          </a:p>
          <a:p>
            <a:pPr marL="342900" lvl="1" indent="0">
              <a:buNone/>
            </a:pPr>
            <a:r>
              <a:rPr lang="en-AU" sz="2400" dirty="0"/>
              <a:t>Use the last (6</a:t>
            </a:r>
            <a:r>
              <a:rPr lang="en-AU" sz="2400" baseline="30000" dirty="0"/>
              <a:t>th</a:t>
            </a:r>
            <a:r>
              <a:rPr lang="en-AU" sz="2400" dirty="0"/>
              <a:t>) 5-minute bid within each 30-minute period</a:t>
            </a:r>
          </a:p>
          <a:p>
            <a:pPr marL="0" indent="0">
              <a:buNone/>
            </a:pPr>
            <a:endParaRPr lang="en-AU" dirty="0"/>
          </a:p>
          <a:p>
            <a:r>
              <a:rPr lang="en-AU" dirty="0"/>
              <a:t>Dispatch Focus Group raised concerns that this might lead to misleading 6</a:t>
            </a:r>
            <a:r>
              <a:rPr lang="en-AU" baseline="30000" dirty="0"/>
              <a:t>th</a:t>
            </a:r>
            <a:r>
              <a:rPr lang="en-AU" dirty="0"/>
              <a:t>-interval bidding</a:t>
            </a:r>
          </a:p>
          <a:p>
            <a:r>
              <a:rPr lang="en-AU" dirty="0"/>
              <a:t>AEMO’s view is that:</a:t>
            </a:r>
          </a:p>
          <a:p>
            <a:pPr lvl="1"/>
            <a:r>
              <a:rPr lang="en-AU" dirty="0"/>
              <a:t>We need to choose a fixed 5-minute interval within the 30-minute period (no randomising, no averaging)</a:t>
            </a:r>
          </a:p>
          <a:p>
            <a:pPr lvl="1"/>
            <a:r>
              <a:rPr lang="en-AU" dirty="0"/>
              <a:t>NER 3.8.22A mitigates the risk (offers, bids and rebids must not be false or misleading)</a:t>
            </a:r>
          </a:p>
          <a:p>
            <a:pPr lvl="1"/>
            <a:r>
              <a:rPr lang="en-AU" dirty="0"/>
              <a:t>The focus will shift more to 5-minute pre-dispatch with 5-minute settlement</a:t>
            </a:r>
          </a:p>
          <a:p>
            <a:pPr marL="342900" lvl="1" indent="0">
              <a:buNone/>
            </a:pPr>
            <a:endParaRPr lang="en-AU" dirty="0"/>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16</a:t>
            </a:fld>
            <a:endParaRPr lang="en-AU" dirty="0"/>
          </a:p>
        </p:txBody>
      </p:sp>
    </p:spTree>
    <p:extLst>
      <p:ext uri="{BB962C8B-B14F-4D97-AF65-F5344CB8AC3E}">
        <p14:creationId xmlns:p14="http://schemas.microsoft.com/office/powerpoint/2010/main" val="3148359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ABEE-8B14-4A7A-8A1C-7C0565A34136}"/>
              </a:ext>
            </a:extLst>
          </p:cNvPr>
          <p:cNvSpPr>
            <a:spLocks noGrp="1"/>
          </p:cNvSpPr>
          <p:nvPr>
            <p:ph type="title"/>
          </p:nvPr>
        </p:nvSpPr>
        <p:spPr/>
        <p:txBody>
          <a:bodyPr/>
          <a:lstStyle/>
          <a:p>
            <a:r>
              <a:rPr lang="en-AU" dirty="0"/>
              <a:t>Use of 5 minute data in 30 minute processes - NOTES</a:t>
            </a:r>
          </a:p>
        </p:txBody>
      </p:sp>
      <p:sp>
        <p:nvSpPr>
          <p:cNvPr id="3" name="Content Placeholder 2">
            <a:extLst>
              <a:ext uri="{FF2B5EF4-FFF2-40B4-BE49-F238E27FC236}">
                <a16:creationId xmlns:a16="http://schemas.microsoft.com/office/drawing/2014/main" id="{EE84B8AB-A978-4A35-BEDB-6A2E46F67751}"/>
              </a:ext>
            </a:extLst>
          </p:cNvPr>
          <p:cNvSpPr>
            <a:spLocks noGrp="1"/>
          </p:cNvSpPr>
          <p:nvPr>
            <p:ph idx="1"/>
          </p:nvPr>
        </p:nvSpPr>
        <p:spPr/>
        <p:txBody>
          <a:bodyPr/>
          <a:lstStyle/>
          <a:p>
            <a:pPr marL="0" indent="0">
              <a:buNone/>
            </a:pPr>
            <a:r>
              <a:rPr lang="en-AU" u="sng" dirty="0"/>
              <a:t>ST PASA</a:t>
            </a:r>
          </a:p>
          <a:p>
            <a:r>
              <a:rPr lang="en-AU" dirty="0"/>
              <a:t>AEMO Operations is investigating the operational implications of using the 5-minute bid with the lowest availability in each 30-minute period</a:t>
            </a:r>
          </a:p>
          <a:p>
            <a:r>
              <a:rPr lang="en-AU" dirty="0"/>
              <a:t>Participants also expressed interest in:</a:t>
            </a:r>
          </a:p>
          <a:p>
            <a:pPr lvl="1"/>
            <a:r>
              <a:rPr lang="en-AU" sz="2000" dirty="0"/>
              <a:t>ST PASA using an average availability over the 30-minute period; and </a:t>
            </a:r>
          </a:p>
          <a:p>
            <a:pPr lvl="1"/>
            <a:r>
              <a:rPr lang="en-AU" sz="2000" dirty="0"/>
              <a:t>ST PASA having a 5-minute resolution. The Rules require publication of ST PASA with a 30-minute resolution, so providing an ST PASA with 5-minute resolution would require a Rule change, or an additional process. </a:t>
            </a:r>
          </a:p>
          <a:p>
            <a:r>
              <a:rPr lang="en-AU" sz="2000" dirty="0"/>
              <a:t>AEMO’s view is that the case for 5-minute resolution ST PASA has yet to be established. AEMO will continue with 30-minute resolution ST PASA as required by the NER.</a:t>
            </a:r>
            <a:endParaRPr lang="en-AU" sz="2300" dirty="0"/>
          </a:p>
        </p:txBody>
      </p:sp>
      <p:sp>
        <p:nvSpPr>
          <p:cNvPr id="6" name="Slide Number Placeholder 5">
            <a:extLst>
              <a:ext uri="{FF2B5EF4-FFF2-40B4-BE49-F238E27FC236}">
                <a16:creationId xmlns:a16="http://schemas.microsoft.com/office/drawing/2014/main" id="{ED72CB49-AB0A-4021-8774-28269597BFC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9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AU" sz="9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3629813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ABEE-8B14-4A7A-8A1C-7C0565A34136}"/>
              </a:ext>
            </a:extLst>
          </p:cNvPr>
          <p:cNvSpPr>
            <a:spLocks noGrp="1"/>
          </p:cNvSpPr>
          <p:nvPr>
            <p:ph type="title"/>
          </p:nvPr>
        </p:nvSpPr>
        <p:spPr>
          <a:xfrm>
            <a:off x="176646" y="136526"/>
            <a:ext cx="6846454" cy="1189039"/>
          </a:xfrm>
        </p:spPr>
        <p:txBody>
          <a:bodyPr>
            <a:normAutofit/>
          </a:bodyPr>
          <a:lstStyle/>
          <a:p>
            <a:r>
              <a:rPr lang="en-AU" dirty="0"/>
              <a:t>Use of 5 minute data in 30 minute processes - NOTES cont’d</a:t>
            </a:r>
          </a:p>
        </p:txBody>
      </p:sp>
      <p:sp>
        <p:nvSpPr>
          <p:cNvPr id="3" name="Content Placeholder 2">
            <a:extLst>
              <a:ext uri="{FF2B5EF4-FFF2-40B4-BE49-F238E27FC236}">
                <a16:creationId xmlns:a16="http://schemas.microsoft.com/office/drawing/2014/main" id="{EE84B8AB-A978-4A35-BEDB-6A2E46F67751}"/>
              </a:ext>
            </a:extLst>
          </p:cNvPr>
          <p:cNvSpPr>
            <a:spLocks noGrp="1"/>
          </p:cNvSpPr>
          <p:nvPr>
            <p:ph idx="1"/>
          </p:nvPr>
        </p:nvSpPr>
        <p:spPr/>
        <p:txBody>
          <a:bodyPr/>
          <a:lstStyle/>
          <a:p>
            <a:pPr marL="0" indent="0">
              <a:buNone/>
            </a:pPr>
            <a:r>
              <a:rPr lang="en-AU" u="sng" dirty="0"/>
              <a:t>Pre-Dispatch (PD)</a:t>
            </a:r>
          </a:p>
          <a:p>
            <a:r>
              <a:rPr lang="en-AU" dirty="0"/>
              <a:t>Participants continued to express concerns that using the last 5-minute bid within each 30-minute period would invite gaming</a:t>
            </a:r>
          </a:p>
          <a:p>
            <a:r>
              <a:rPr lang="en-AU" dirty="0"/>
              <a:t>AEMO believes that any gaming concerns will be mitigated by:</a:t>
            </a:r>
          </a:p>
          <a:p>
            <a:pPr lvl="1"/>
            <a:r>
              <a:rPr lang="en-AU" sz="2000" dirty="0"/>
              <a:t>the bidding in good faith rules (NER 3.8.22A); and</a:t>
            </a:r>
          </a:p>
          <a:p>
            <a:pPr lvl="1"/>
            <a:r>
              <a:rPr lang="en-AU" sz="2000" dirty="0"/>
              <a:t>an extension of the time horizon for 5-minute pre-dispatch (P5)</a:t>
            </a:r>
          </a:p>
          <a:p>
            <a:r>
              <a:rPr lang="en-AU" dirty="0"/>
              <a:t>Participants also expressed interest in replacing PD with P5</a:t>
            </a:r>
          </a:p>
          <a:p>
            <a:r>
              <a:rPr lang="en-AU" dirty="0"/>
              <a:t>There are doubts about the feasibility of solution times and data volumes if P5 is extended to the PD timeframe, even before adding sensitivities.</a:t>
            </a:r>
          </a:p>
        </p:txBody>
      </p:sp>
      <p:sp>
        <p:nvSpPr>
          <p:cNvPr id="6" name="Slide Number Placeholder 5">
            <a:extLst>
              <a:ext uri="{FF2B5EF4-FFF2-40B4-BE49-F238E27FC236}">
                <a16:creationId xmlns:a16="http://schemas.microsoft.com/office/drawing/2014/main" id="{ED72CB49-AB0A-4021-8774-28269597BFC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9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AU" sz="9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214550109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A339-DD5C-48A2-A2DA-C3BF0B6B60A8}"/>
              </a:ext>
            </a:extLst>
          </p:cNvPr>
          <p:cNvSpPr>
            <a:spLocks noGrp="1"/>
          </p:cNvSpPr>
          <p:nvPr>
            <p:ph type="title"/>
          </p:nvPr>
        </p:nvSpPr>
        <p:spPr>
          <a:xfrm>
            <a:off x="623887" y="1709739"/>
            <a:ext cx="8323544" cy="2852737"/>
          </a:xfrm>
        </p:spPr>
        <p:txBody>
          <a:bodyPr/>
          <a:lstStyle/>
          <a:p>
            <a:r>
              <a:rPr lang="en-AU" dirty="0"/>
              <a:t>Transition to 5-minute bidding</a:t>
            </a:r>
            <a:br>
              <a:rPr lang="en-AU" dirty="0"/>
            </a:br>
            <a:r>
              <a:rPr lang="en-AU" dirty="0"/>
              <a:t>- AEMO’s plan for transition</a:t>
            </a:r>
          </a:p>
        </p:txBody>
      </p:sp>
      <p:sp>
        <p:nvSpPr>
          <p:cNvPr id="3" name="Text Placeholder 2">
            <a:extLst>
              <a:ext uri="{FF2B5EF4-FFF2-40B4-BE49-F238E27FC236}">
                <a16:creationId xmlns:a16="http://schemas.microsoft.com/office/drawing/2014/main" id="{C33588BA-7E00-4FA1-8EFF-C137DEC3DDB6}"/>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7CE7A674-D181-40A7-B074-ED55AB9B3E66}"/>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6" name="Slide Number Placeholder 5">
            <a:extLst>
              <a:ext uri="{FF2B5EF4-FFF2-40B4-BE49-F238E27FC236}">
                <a16:creationId xmlns:a16="http://schemas.microsoft.com/office/drawing/2014/main" id="{159B1B92-0052-4D3B-A111-6C78FA00D953}"/>
              </a:ext>
            </a:extLst>
          </p:cNvPr>
          <p:cNvSpPr>
            <a:spLocks noGrp="1"/>
          </p:cNvSpPr>
          <p:nvPr>
            <p:ph type="sldNum" sz="quarter" idx="12"/>
          </p:nvPr>
        </p:nvSpPr>
        <p:spPr/>
        <p:txBody>
          <a:bodyPr/>
          <a:lstStyle/>
          <a:p>
            <a:fld id="{4EC81F68-4976-451A-B2E9-79BCBD2F70CC}" type="slidenum">
              <a:rPr lang="en-AU" smtClean="0"/>
              <a:pPr/>
              <a:t>19</a:t>
            </a:fld>
            <a:endParaRPr lang="en-AU" dirty="0"/>
          </a:p>
        </p:txBody>
      </p:sp>
      <p:sp>
        <p:nvSpPr>
          <p:cNvPr id="7" name="Footer Placeholder 4">
            <a:extLst>
              <a:ext uri="{FF2B5EF4-FFF2-40B4-BE49-F238E27FC236}">
                <a16:creationId xmlns:a16="http://schemas.microsoft.com/office/drawing/2014/main" id="{06000F96-2BEF-4E2D-8DFD-6AAAF97C1EC8}"/>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58989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33053" y="72806"/>
            <a:ext cx="260675" cy="2606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8203" tIns="39101" rIns="78203" bIns="39101" numCol="1" anchor="t" anchorCtr="0" compatLnSpc="1">
            <a:prstTxWarp prst="textNoShape">
              <a:avLst/>
            </a:prstTxWarp>
          </a:bodyPr>
          <a:lstStyle/>
          <a:p>
            <a:endParaRPr lang="en-AU" sz="1539"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62822972"/>
              </p:ext>
            </p:extLst>
          </p:nvPr>
        </p:nvGraphicFramePr>
        <p:xfrm>
          <a:off x="32951" y="1499042"/>
          <a:ext cx="9078098" cy="5039871"/>
        </p:xfrm>
        <a:graphic>
          <a:graphicData uri="http://schemas.openxmlformats.org/drawingml/2006/table">
            <a:tbl>
              <a:tblPr firstRow="1" firstCol="1" bandRow="1">
                <a:tableStyleId>{5C22544A-7EE6-4342-B048-85BDC9FD1C3A}</a:tableStyleId>
              </a:tblPr>
              <a:tblGrid>
                <a:gridCol w="321276">
                  <a:extLst>
                    <a:ext uri="{9D8B030D-6E8A-4147-A177-3AD203B41FA5}">
                      <a16:colId xmlns:a16="http://schemas.microsoft.com/office/drawing/2014/main" val="538271126"/>
                    </a:ext>
                  </a:extLst>
                </a:gridCol>
                <a:gridCol w="135723">
                  <a:extLst>
                    <a:ext uri="{9D8B030D-6E8A-4147-A177-3AD203B41FA5}">
                      <a16:colId xmlns:a16="http://schemas.microsoft.com/office/drawing/2014/main" val="3759715436"/>
                    </a:ext>
                  </a:extLst>
                </a:gridCol>
                <a:gridCol w="1454180">
                  <a:extLst>
                    <a:ext uri="{9D8B030D-6E8A-4147-A177-3AD203B41FA5}">
                      <a16:colId xmlns:a16="http://schemas.microsoft.com/office/drawing/2014/main" val="1422408940"/>
                    </a:ext>
                  </a:extLst>
                </a:gridCol>
                <a:gridCol w="3698789">
                  <a:extLst>
                    <a:ext uri="{9D8B030D-6E8A-4147-A177-3AD203B41FA5}">
                      <a16:colId xmlns:a16="http://schemas.microsoft.com/office/drawing/2014/main" val="3203757946"/>
                    </a:ext>
                  </a:extLst>
                </a:gridCol>
                <a:gridCol w="3468130">
                  <a:extLst>
                    <a:ext uri="{9D8B030D-6E8A-4147-A177-3AD203B41FA5}">
                      <a16:colId xmlns:a16="http://schemas.microsoft.com/office/drawing/2014/main" val="3827362789"/>
                    </a:ext>
                  </a:extLst>
                </a:gridCol>
              </a:tblGrid>
              <a:tr h="289870">
                <a:tc gridSpan="2">
                  <a:txBody>
                    <a:bodyPr/>
                    <a:lstStyle/>
                    <a:p>
                      <a:pPr algn="ctr">
                        <a:spcBef>
                          <a:spcPts val="100"/>
                        </a:spcBef>
                        <a:spcAft>
                          <a:spcPts val="100"/>
                        </a:spcAft>
                        <a:tabLst>
                          <a:tab pos="252095" algn="l"/>
                          <a:tab pos="504190" algn="l"/>
                          <a:tab pos="756285" algn="l"/>
                        </a:tabLst>
                      </a:pPr>
                      <a:r>
                        <a:rPr lang="en-AU" sz="1200" cap="all" dirty="0">
                          <a:effectLst/>
                          <a:latin typeface="+mj-lt"/>
                          <a:cs typeface="Arial" panose="020B0604020202020204" pitchFamily="34" charset="0"/>
                        </a:rPr>
                        <a:t>NO</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lgn="ctr">
                        <a:spcBef>
                          <a:spcPts val="100"/>
                        </a:spcBef>
                        <a:spcAft>
                          <a:spcPts val="100"/>
                        </a:spcAft>
                        <a:tabLst>
                          <a:tab pos="252095" algn="l"/>
                          <a:tab pos="504190" algn="l"/>
                          <a:tab pos="756285" algn="l"/>
                        </a:tabLst>
                      </a:pP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j-lt"/>
                          <a:cs typeface="Arial" panose="020B0604020202020204" pitchFamily="34" charset="0"/>
                        </a:rPr>
                        <a:t>Time</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r>
                        <a:rPr lang="en-AU" sz="1200" cap="all" dirty="0">
                          <a:effectLst/>
                          <a:latin typeface="+mj-lt"/>
                          <a:cs typeface="Arial" panose="020B0604020202020204" pitchFamily="34" charset="0"/>
                        </a:rPr>
                        <a:t>AGENDA ITEM</a:t>
                      </a:r>
                      <a:endParaRPr lang="en-AU" dirty="0"/>
                    </a:p>
                  </a:txBody>
                  <a:tcPr marL="58652" marR="58652" marT="0" marB="0" anchor="ctr"/>
                </a:tc>
                <a:tc>
                  <a:txBody>
                    <a:bodyPr/>
                    <a:lstStyle/>
                    <a:p>
                      <a:r>
                        <a:rPr lang="en-AU" sz="1200" cap="all" dirty="0">
                          <a:effectLst/>
                          <a:latin typeface="+mj-lt"/>
                          <a:cs typeface="Arial" panose="020B0604020202020204" pitchFamily="34" charset="0"/>
                        </a:rPr>
                        <a:t>Responsible</a:t>
                      </a:r>
                      <a:endParaRPr lang="en-AU" dirty="0"/>
                    </a:p>
                  </a:txBody>
                  <a:tcPr marL="58652" marR="58652" marT="0" marB="0" anchor="ctr"/>
                </a:tc>
                <a:extLst>
                  <a:ext uri="{0D108BD9-81ED-4DB2-BD59-A6C34878D82A}">
                    <a16:rowId xmlns:a16="http://schemas.microsoft.com/office/drawing/2014/main" val="2054372720"/>
                  </a:ext>
                </a:extLst>
              </a:tr>
              <a:tr h="289870">
                <a:tc gridSpan="5">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Preliminary Matters</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375216850"/>
                  </a:ext>
                </a:extLst>
              </a:tr>
              <a:tr h="301711">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1</a:t>
                      </a:r>
                    </a:p>
                  </a:txBody>
                  <a:tcPr marL="58652" marR="58652" marT="0" marB="0" anchor="ctr"/>
                </a:tc>
                <a:tc gridSpan="2">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10:00am – 10:10am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10:00am – 10:10am</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Welcome, introduction and apologies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Michael Sanders</a:t>
                      </a:r>
                      <a:r>
                        <a:rPr lang="en-AU" sz="1200" baseline="0">
                          <a:effectLst/>
                          <a:latin typeface="+mj-lt"/>
                          <a:cs typeface="Arial" panose="020B0604020202020204" pitchFamily="34" charset="0"/>
                        </a:rPr>
                        <a:t>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102688441"/>
                  </a:ext>
                </a:extLst>
              </a:tr>
              <a:tr h="288325">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2</a:t>
                      </a:r>
                    </a:p>
                  </a:txBody>
                  <a:tcPr marL="58652" marR="58652" marT="0" marB="0" anchor="ctr"/>
                </a:tc>
                <a:tc gridSpan="2">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10:10am – 10:20am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dirty="0">
                          <a:effectLst/>
                          <a:latin typeface="+mj-lt"/>
                          <a:cs typeface="Arial" panose="020B0604020202020204" pitchFamily="34" charset="0"/>
                        </a:rPr>
                        <a:t>10:10am – 10:20am</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kern="1200" dirty="0">
                          <a:solidFill>
                            <a:schemeClr val="dk1"/>
                          </a:solidFill>
                          <a:effectLst/>
                          <a:latin typeface="+mj-lt"/>
                          <a:ea typeface="+mn-ea"/>
                          <a:cs typeface="Arial" panose="020B0604020202020204" pitchFamily="34" charset="0"/>
                        </a:rPr>
                        <a:t>Actions from previous meeting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Michael Sanders </a:t>
                      </a:r>
                      <a:r>
                        <a:rPr lang="en-AU" sz="1200" baseline="0" dirty="0">
                          <a:effectLst/>
                          <a:latin typeface="+mj-lt"/>
                          <a:cs typeface="Arial" panose="020B0604020202020204" pitchFamily="34" charset="0"/>
                        </a:rPr>
                        <a:t>(AEMO)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737510320"/>
                  </a:ext>
                </a:extLst>
              </a:tr>
              <a:tr h="236391">
                <a:tc gridSpan="5">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1" kern="1200" dirty="0">
                          <a:solidFill>
                            <a:schemeClr val="bg1"/>
                          </a:solidFill>
                          <a:effectLst/>
                          <a:latin typeface="+mj-lt"/>
                          <a:ea typeface="+mn-ea"/>
                          <a:cs typeface="Arial" panose="020B0604020202020204" pitchFamily="34" charset="0"/>
                        </a:rPr>
                        <a:t>Matters for Noting</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426998584"/>
                  </a:ext>
                </a:extLst>
              </a:tr>
              <a:tr h="315544">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3</a:t>
                      </a:r>
                    </a:p>
                  </a:txBody>
                  <a:tcPr marL="58652" marR="58652" marT="0" marB="0" anchor="ctr"/>
                </a:tc>
                <a:tc gridSpan="2">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10:20am –  10:35am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10:20am –  10:35am</a:t>
                      </a:r>
                    </a:p>
                  </a:txBody>
                  <a:tcPr marL="58652" marR="58652" marT="0" marB="0" anchor="ctr"/>
                </a:tc>
                <a:tc>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Extending and expanding 5-minute pre-dispatch</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a:solidFill>
                            <a:schemeClr val="tx1"/>
                          </a:solidFill>
                          <a:effectLst/>
                          <a:latin typeface="+mj-lt"/>
                          <a:ea typeface="+mn-ea"/>
                          <a:cs typeface="Arial" panose="020B0604020202020204" pitchFamily="34" charset="0"/>
                        </a:rPr>
                        <a:t>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692290741"/>
                  </a:ext>
                </a:extLst>
              </a:tr>
              <a:tr h="230659">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4</a:t>
                      </a:r>
                    </a:p>
                  </a:txBody>
                  <a:tcPr marL="58652" marR="58652" marT="0" marB="0" anchor="ctr"/>
                </a:tc>
                <a:tc gridSpan="2">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Times New Roman" panose="02020603050405020304" pitchFamily="18" charset="0"/>
                          <a:cs typeface="Arial" panose="020B0604020202020204" pitchFamily="34" charset="0"/>
                        </a:rPr>
                        <a:t>10:35am – 10:45am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algn="l" defTabSz="685800" rtl="0" eaLnBrk="1" latinLnBrk="0" hangingPunct="1">
                        <a:spcBef>
                          <a:spcPts val="100"/>
                        </a:spcBef>
                        <a:spcAft>
                          <a:spcPts val="100"/>
                        </a:spcAft>
                        <a:tabLst>
                          <a:tab pos="504190" algn="l"/>
                          <a:tab pos="756285" algn="l"/>
                        </a:tabLst>
                      </a:pPr>
                      <a:r>
                        <a:rPr lang="en-AU" sz="1200" b="0" kern="1200" dirty="0">
                          <a:solidFill>
                            <a:schemeClr val="tx1"/>
                          </a:solidFill>
                          <a:effectLst/>
                          <a:latin typeface="+mj-lt"/>
                          <a:ea typeface="Times New Roman" panose="02020603050405020304" pitchFamily="18" charset="0"/>
                          <a:cs typeface="Arial" panose="020B0604020202020204" pitchFamily="34" charset="0"/>
                        </a:rPr>
                        <a:t>10:35am – 10:45am</a:t>
                      </a:r>
                    </a:p>
                  </a:txBody>
                  <a:tcPr marL="58652" marR="58652" marT="0" marB="0" anchor="ctr"/>
                </a:tc>
                <a:tc>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Use of 5-minute data in 30-minute processes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603667342"/>
                  </a:ext>
                </a:extLst>
              </a:tr>
              <a:tr h="289870">
                <a:tc gridSpan="5">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1" kern="1200" dirty="0">
                          <a:solidFill>
                            <a:schemeClr val="bg1"/>
                          </a:solidFill>
                          <a:effectLst/>
                          <a:latin typeface="+mj-lt"/>
                          <a:ea typeface="Times New Roman" panose="02020603050405020304" pitchFamily="18" charset="0"/>
                          <a:cs typeface="Arial" panose="020B0604020202020204" pitchFamily="34" charset="0"/>
                        </a:rPr>
                        <a:t>Matters for Discussion</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86003629"/>
                  </a:ext>
                </a:extLst>
              </a:tr>
              <a:tr h="262065">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a:t>
                      </a:r>
                    </a:p>
                  </a:txBody>
                  <a:tcPr marL="58652" marR="58652" marT="0" marB="0" anchor="ctr"/>
                </a:tc>
                <a:tc gridSpan="2">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200" b="0" dirty="0">
                        <a:solidFill>
                          <a:schemeClr val="tx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1">
                          <a:solidFill>
                            <a:schemeClr val="tx1"/>
                          </a:solidFill>
                          <a:effectLst/>
                          <a:latin typeface="+mj-lt"/>
                          <a:ea typeface="Times New Roman" panose="02020603050405020304" pitchFamily="18" charset="0"/>
                          <a:cs typeface="Arial" panose="020B0604020202020204" pitchFamily="34" charset="0"/>
                        </a:rPr>
                        <a:t>Transition to 5 minute bidding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4114015437"/>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5a</a:t>
                      </a:r>
                    </a:p>
                  </a:txBody>
                  <a:tcPr marL="58652" marR="58652" marT="0" marB="0" anchor="ctr"/>
                </a:tc>
                <a:tc gridSpan="2">
                  <a:txBody>
                    <a:bodyPr/>
                    <a:lstStyle/>
                    <a:p>
                      <a:pPr>
                        <a:spcBef>
                          <a:spcPts val="100"/>
                        </a:spcBef>
                        <a:spcAft>
                          <a:spcPts val="100"/>
                        </a:spcAft>
                        <a:tabLst>
                          <a:tab pos="504190" algn="l"/>
                          <a:tab pos="756285" algn="l"/>
                        </a:tabLst>
                      </a:pPr>
                      <a:r>
                        <a:rPr lang="en-AU" sz="1200" b="0" kern="1200">
                          <a:solidFill>
                            <a:schemeClr val="tx1"/>
                          </a:solidFill>
                          <a:effectLst/>
                          <a:latin typeface="+mj-lt"/>
                          <a:ea typeface="Times New Roman" panose="02020603050405020304" pitchFamily="18" charset="0"/>
                          <a:cs typeface="Arial" panose="020B0604020202020204" pitchFamily="34" charset="0"/>
                        </a:rPr>
                        <a:t>10:45am – 12:00pm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j-lt"/>
                          <a:ea typeface="Times New Roman" panose="02020603050405020304" pitchFamily="18" charset="0"/>
                          <a:cs typeface="Arial" panose="020B0604020202020204" pitchFamily="34" charset="0"/>
                        </a:rPr>
                        <a:t>10:45am – 12:00pm</a:t>
                      </a:r>
                      <a:endParaRPr lang="en-AU" sz="1200" b="0" dirty="0">
                        <a:solidFill>
                          <a:schemeClr val="tx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a:t>AEMO’s plan for transition</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Pierre Fromager, 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508931948"/>
                  </a:ext>
                </a:extLst>
              </a:tr>
              <a:tr h="359167">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12:00pm – 12:30pm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12:00pm – 12:30pm</a:t>
                      </a:r>
                    </a:p>
                  </a:txBody>
                  <a:tcPr marL="58652" marR="58652" marT="0" marB="0" anchor="ctr"/>
                </a:tc>
                <a:tc>
                  <a:txBody>
                    <a:bodyPr/>
                    <a:lstStyle/>
                    <a:p>
                      <a:pPr>
                        <a:spcBef>
                          <a:spcPts val="100"/>
                        </a:spcBef>
                        <a:spcAft>
                          <a:spcPts val="100"/>
                        </a:spcAft>
                        <a:tabLst>
                          <a:tab pos="504190" algn="l"/>
                          <a:tab pos="756285" algn="l"/>
                        </a:tabLst>
                      </a:pPr>
                      <a:r>
                        <a:rPr lang="en-AU" sz="1200"/>
                        <a:t>LUNCH</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697159232"/>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5b</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12:30pm to 1:00pm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12:30pm to 1:00pm</a:t>
                      </a: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When are participants planning to transition?</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Feedback from participants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946275533"/>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6</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1:00pm to 1:40pm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1:00pm to 1:40pm</a:t>
                      </a: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Dispatch instruction timing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25377630"/>
                  </a:ext>
                </a:extLst>
              </a:tr>
              <a:tr h="280087">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7</a:t>
                      </a:r>
                    </a:p>
                  </a:txBody>
                  <a:tcPr marL="58652" marR="58652" marT="0" marB="0" anchor="ctr"/>
                </a:tc>
                <a:tc gridSpan="2">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1:40pm – 1:50pm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1:40pm – 1:50pm</a:t>
                      </a: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ea typeface="Times New Roman" panose="02020603050405020304" pitchFamily="18" charset="0"/>
                          <a:cs typeface="Arial" panose="020B0604020202020204" pitchFamily="34" charset="0"/>
                        </a:rPr>
                        <a:t>“Zero” fixed load</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669802942"/>
                  </a:ext>
                </a:extLst>
              </a:tr>
              <a:tr h="289870">
                <a:tc gridSpan="5">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Other business</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796777921"/>
                  </a:ext>
                </a:extLst>
              </a:tr>
              <a:tr h="300780">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8</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1:50pm – 2:00pm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1:50pm – 2:00pm</a:t>
                      </a: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ea typeface="Times New Roman" panose="02020603050405020304" pitchFamily="18" charset="0"/>
                          <a:cs typeface="Arial" panose="020B0604020202020204" pitchFamily="34" charset="0"/>
                        </a:rPr>
                        <a:t>General questions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ea typeface="Times New Roman" panose="02020603050405020304" pitchFamily="18" charset="0"/>
                          <a:cs typeface="Arial" panose="020B0604020202020204" pitchFamily="34" charset="0"/>
                        </a:rPr>
                        <a:t>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3630830449"/>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9</a:t>
                      </a:r>
                    </a:p>
                  </a:txBody>
                  <a:tcPr marL="58652" marR="58652" marT="0" marB="0" anchor="ctr"/>
                </a:tc>
                <a:tc gridSpan="2">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2:00pm - 2:05pm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2:00pm - 2:05pm</a:t>
                      </a: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ea typeface="Times New Roman" panose="02020603050405020304" pitchFamily="18" charset="0"/>
                          <a:cs typeface="Arial" panose="020B0604020202020204" pitchFamily="34" charset="0"/>
                        </a:rPr>
                        <a:t>Next steps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13279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6751334" cy="1189039"/>
          </a:xfrm>
        </p:spPr>
        <p:txBody>
          <a:bodyPr/>
          <a:lstStyle/>
          <a:p>
            <a:r>
              <a:rPr lang="en-AU" dirty="0"/>
              <a:t>Allow 5-mn bids before commencement date</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a:bodyPr>
          <a:lstStyle/>
          <a:p>
            <a:pPr marL="0" indent="0">
              <a:buNone/>
            </a:pPr>
            <a:r>
              <a:rPr lang="en-AU" dirty="0"/>
              <a:t>Although the Rules state that the changes will take effect on 1 July 2021, AEMO has identified that it would be prudent to introduce some of the changes before commencement. Some participants identified, in the Dispatch Focus Group, that this could impact the market and give unfair advantage to early adopters.</a:t>
            </a:r>
          </a:p>
          <a:p>
            <a:pPr marL="0" indent="0">
              <a:buNone/>
            </a:pPr>
            <a:r>
              <a:rPr lang="en-AU" dirty="0"/>
              <a:t>Options include:</a:t>
            </a:r>
          </a:p>
          <a:p>
            <a:pPr marL="457200" indent="-457200">
              <a:buFont typeface="+mj-lt"/>
              <a:buAutoNum type="arabicPeriod"/>
            </a:pPr>
            <a:r>
              <a:rPr lang="en-AU" strike="sngStrike" dirty="0"/>
              <a:t>Reject</a:t>
            </a:r>
            <a:r>
              <a:rPr lang="en-AU" dirty="0"/>
              <a:t> </a:t>
            </a:r>
            <a:r>
              <a:rPr lang="en-AU" dirty="0">
                <a:solidFill>
                  <a:srgbClr val="0000FF"/>
                </a:solidFill>
              </a:rPr>
              <a:t>Unable to accept </a:t>
            </a:r>
            <a:r>
              <a:rPr lang="en-AU" dirty="0"/>
              <a:t>5-mn bids until commencement.</a:t>
            </a:r>
          </a:p>
          <a:p>
            <a:pPr marL="457200" indent="-457200">
              <a:buFont typeface="+mj-lt"/>
              <a:buAutoNum type="arabicPeriod"/>
            </a:pPr>
            <a:r>
              <a:rPr lang="en-AU" dirty="0"/>
              <a:t>Accept 5-mn bids 3 months before commencement, allowing enough time for AEMO and participants to evaluate the impact of system changes, keeping old processes for security. Use these bids directly in the dispatch process.</a:t>
            </a:r>
          </a:p>
          <a:p>
            <a:pPr marL="457200" indent="-457200">
              <a:buFont typeface="+mj-lt"/>
              <a:buAutoNum type="arabicPeriod"/>
            </a:pPr>
            <a:r>
              <a:rPr lang="en-AU" dirty="0"/>
              <a:t>Accept 5-mn bids much earlier, say 6 to 12 months, or much later, say, 2-4 weeks before commencement. </a:t>
            </a:r>
            <a:r>
              <a:rPr lang="en-AU" dirty="0">
                <a:solidFill>
                  <a:srgbClr val="0000FF"/>
                </a:solidFill>
              </a:rPr>
              <a:t>Participants were not supportive of this option</a:t>
            </a:r>
          </a:p>
          <a:p>
            <a:pPr marL="457200" indent="-457200">
              <a:buFont typeface="+mj-lt"/>
              <a:buAutoNum type="arabicPeriod"/>
            </a:pPr>
            <a:r>
              <a:rPr lang="en-AU" dirty="0"/>
              <a:t>Accept 5-mn bids but convert them to 30-mn bids until commencement. </a:t>
            </a:r>
            <a:r>
              <a:rPr lang="en-AU" dirty="0">
                <a:solidFill>
                  <a:srgbClr val="0000FF"/>
                </a:solidFill>
              </a:rPr>
              <a:t>This option was rejected by both AEMO and participants due to the complexity of conversion.</a:t>
            </a:r>
          </a:p>
          <a:p>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20</a:t>
            </a:fld>
            <a:endParaRPr lang="en-AU" dirty="0"/>
          </a:p>
        </p:txBody>
      </p:sp>
      <p:sp>
        <p:nvSpPr>
          <p:cNvPr id="7" name="Footer Placeholder 4">
            <a:extLst>
              <a:ext uri="{FF2B5EF4-FFF2-40B4-BE49-F238E27FC236}">
                <a16:creationId xmlns:a16="http://schemas.microsoft.com/office/drawing/2014/main" id="{325D182C-B653-4994-A27D-1FF9A962084D}"/>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130494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lstStyle/>
          <a:p>
            <a:r>
              <a:rPr lang="en-AU" dirty="0"/>
              <a:t>Allow 5-mn bids before commencement date</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pPr marL="0" indent="0">
              <a:buNone/>
            </a:pPr>
            <a:r>
              <a:rPr lang="en-AU" dirty="0">
                <a:solidFill>
                  <a:schemeClr val="accent1">
                    <a:lumMod val="75000"/>
                  </a:schemeClr>
                </a:solidFill>
              </a:rPr>
              <a:t>AEMO’s position:</a:t>
            </a:r>
          </a:p>
          <a:p>
            <a:pPr marL="457200" indent="-457200">
              <a:buFont typeface="+mj-lt"/>
              <a:buAutoNum type="arabicPeriod"/>
            </a:pPr>
            <a:r>
              <a:rPr lang="en-AU" dirty="0"/>
              <a:t>Accept 5-mn bids from 1 April 2021, 3 months before commencement.</a:t>
            </a:r>
          </a:p>
          <a:p>
            <a:pPr marL="457200" indent="-457200">
              <a:buFont typeface="+mj-lt"/>
              <a:buAutoNum type="arabicPeriod"/>
            </a:pPr>
            <a:r>
              <a:rPr lang="en-AU" dirty="0"/>
              <a:t>Use these directly in the NEMDE i.e. don’t transform these into 30-mn bids.</a:t>
            </a:r>
          </a:p>
          <a:p>
            <a:pPr marL="457200" indent="-457200">
              <a:buFont typeface="+mj-lt"/>
              <a:buAutoNum type="arabicPeriod"/>
            </a:pPr>
            <a:r>
              <a:rPr lang="en-AU" dirty="0"/>
              <a:t>For 5-mn bids prices will remain to be set for a trading day, with capacity/availability quantities provided for each trading interval (288 intervals).</a:t>
            </a:r>
          </a:p>
          <a:p>
            <a:pPr marL="457200" indent="-457200">
              <a:buFont typeface="+mj-lt"/>
              <a:buAutoNum type="arabicPeriod"/>
            </a:pPr>
            <a:r>
              <a:rPr lang="en-AU" dirty="0"/>
              <a:t>From 1 April 2021:</a:t>
            </a:r>
          </a:p>
          <a:p>
            <a:pPr marL="800100" lvl="1" indent="-457200">
              <a:buFont typeface="+mj-lt"/>
              <a:buAutoNum type="alphaLcParenR"/>
            </a:pPr>
            <a:r>
              <a:rPr lang="en-AU" dirty="0"/>
              <a:t>existing 30-mn bids for trading days from 1/4/2021 have been converted to 5-mn bids by AEMO (during the release)</a:t>
            </a:r>
          </a:p>
          <a:p>
            <a:pPr marL="800100" lvl="1" indent="-457200">
              <a:buFont typeface="+mj-lt"/>
              <a:buAutoNum type="alphaLcParenR"/>
            </a:pPr>
            <a:r>
              <a:rPr lang="en-AU" dirty="0"/>
              <a:t>any received 30-mn bids are converted to 5-mn bids by AEMO’s systems</a:t>
            </a:r>
          </a:p>
          <a:p>
            <a:pPr marL="800100" lvl="1" indent="-457200">
              <a:buFont typeface="+mj-lt"/>
              <a:buAutoNum type="alphaLcParenR"/>
            </a:pPr>
            <a:r>
              <a:rPr lang="en-AU" dirty="0"/>
              <a:t>dispatch, pre-dispatch, PASA, etc. will run off 5-mn data.</a:t>
            </a:r>
          </a:p>
          <a:p>
            <a:pPr marL="457200" indent="-457200">
              <a:buFont typeface="+mj-lt"/>
              <a:buAutoNum type="arabicPeriod"/>
            </a:pPr>
            <a:r>
              <a:rPr lang="en-AU" dirty="0"/>
              <a:t>5-mn bids will be provided in JSON format; 30-mn bids remain in TXT format.</a:t>
            </a:r>
          </a:p>
          <a:p>
            <a:pPr marL="457200" indent="-457200">
              <a:buFont typeface="+mj-lt"/>
              <a:buAutoNum type="arabicPeriod"/>
            </a:pPr>
            <a:r>
              <a:rPr lang="en-AU" dirty="0"/>
              <a:t>The web portal supports both 30-mn and 5-mn bids during transition.</a:t>
            </a:r>
          </a:p>
          <a:p>
            <a:pPr marL="457200" indent="-457200">
              <a:buFont typeface="+mj-lt"/>
              <a:buAutoNum type="arabicPeriod"/>
            </a:pPr>
            <a:r>
              <a:rPr lang="en-AU" dirty="0"/>
              <a:t>From commencement, 30-mn bids will be rejected as invalid.</a:t>
            </a:r>
          </a:p>
          <a:p>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21</a:t>
            </a:fld>
            <a:endParaRPr lang="en-AU" dirty="0"/>
          </a:p>
        </p:txBody>
      </p:sp>
      <p:sp>
        <p:nvSpPr>
          <p:cNvPr id="7" name="Footer Placeholder 4">
            <a:extLst>
              <a:ext uri="{FF2B5EF4-FFF2-40B4-BE49-F238E27FC236}">
                <a16:creationId xmlns:a16="http://schemas.microsoft.com/office/drawing/2014/main" id="{28FB04D6-C064-4887-8BAC-3986FDC89DCA}"/>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352610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7B58-EE6C-4ECD-824F-4668DB1B10E6}"/>
              </a:ext>
            </a:extLst>
          </p:cNvPr>
          <p:cNvSpPr>
            <a:spLocks noGrp="1"/>
          </p:cNvSpPr>
          <p:nvPr>
            <p:ph type="title"/>
          </p:nvPr>
        </p:nvSpPr>
        <p:spPr>
          <a:xfrm>
            <a:off x="176645" y="136526"/>
            <a:ext cx="7888198" cy="1189039"/>
          </a:xfrm>
        </p:spPr>
        <p:txBody>
          <a:bodyPr/>
          <a:lstStyle/>
          <a:p>
            <a:r>
              <a:rPr lang="en-AU" dirty="0"/>
              <a:t>Acceptance of 30-mn and 5-mn bids</a:t>
            </a:r>
          </a:p>
        </p:txBody>
      </p:sp>
      <p:sp>
        <p:nvSpPr>
          <p:cNvPr id="14" name="Content Placeholder 13">
            <a:extLst>
              <a:ext uri="{FF2B5EF4-FFF2-40B4-BE49-F238E27FC236}">
                <a16:creationId xmlns:a16="http://schemas.microsoft.com/office/drawing/2014/main" id="{E1DAED18-182D-4527-9B11-0E3252F1222C}"/>
              </a:ext>
            </a:extLst>
          </p:cNvPr>
          <p:cNvSpPr>
            <a:spLocks noGrp="1"/>
          </p:cNvSpPr>
          <p:nvPr>
            <p:ph idx="1"/>
          </p:nvPr>
        </p:nvSpPr>
        <p:spPr/>
        <p:txBody>
          <a:bodyPr/>
          <a:lstStyle/>
          <a:p>
            <a:r>
              <a:rPr lang="en-AU" dirty="0"/>
              <a:t>The following table shows the acceptance/rejection of 30-mn and 5-mn bids.</a:t>
            </a:r>
          </a:p>
          <a:p>
            <a:r>
              <a:rPr lang="en-AU" dirty="0"/>
              <a:t>The Transition Period starts from the release date of 1 April 2021</a:t>
            </a:r>
          </a:p>
          <a:p>
            <a:r>
              <a:rPr lang="en-AU" dirty="0"/>
              <a:t>Commencement is 1 July 2021</a:t>
            </a:r>
          </a:p>
        </p:txBody>
      </p:sp>
      <p:sp>
        <p:nvSpPr>
          <p:cNvPr id="4" name="Date Placeholder 3">
            <a:extLst>
              <a:ext uri="{FF2B5EF4-FFF2-40B4-BE49-F238E27FC236}">
                <a16:creationId xmlns:a16="http://schemas.microsoft.com/office/drawing/2014/main" id="{7D4503D2-64C7-4481-8C0F-6D2DBFB12473}"/>
              </a:ext>
            </a:extLst>
          </p:cNvPr>
          <p:cNvSpPr>
            <a:spLocks noGrp="1"/>
          </p:cNvSpPr>
          <p:nvPr>
            <p:ph type="dt" sz="half" idx="10"/>
          </p:nvPr>
        </p:nvSpPr>
        <p:spPr/>
        <p:txBody>
          <a:bodyPr/>
          <a:lstStyle/>
          <a:p>
            <a:fld id="{FDEF3A66-B67E-4569-919D-CB6E78FCED42}" type="datetime1">
              <a:rPr lang="en-AU" smtClean="0"/>
              <a:pPr/>
              <a:t>30/10/2018</a:t>
            </a:fld>
            <a:endParaRPr lang="en-AU" dirty="0"/>
          </a:p>
        </p:txBody>
      </p:sp>
      <p:sp>
        <p:nvSpPr>
          <p:cNvPr id="6" name="Slide Number Placeholder 5">
            <a:extLst>
              <a:ext uri="{FF2B5EF4-FFF2-40B4-BE49-F238E27FC236}">
                <a16:creationId xmlns:a16="http://schemas.microsoft.com/office/drawing/2014/main" id="{A7A6FB9B-03F0-49FB-B4B8-940D8F1183EB}"/>
              </a:ext>
            </a:extLst>
          </p:cNvPr>
          <p:cNvSpPr>
            <a:spLocks noGrp="1"/>
          </p:cNvSpPr>
          <p:nvPr>
            <p:ph type="sldNum" sz="quarter" idx="12"/>
          </p:nvPr>
        </p:nvSpPr>
        <p:spPr/>
        <p:txBody>
          <a:bodyPr/>
          <a:lstStyle/>
          <a:p>
            <a:fld id="{4EC81F68-4976-451A-B2E9-79BCBD2F70CC}" type="slidenum">
              <a:rPr lang="en-AU" smtClean="0"/>
              <a:pPr/>
              <a:t>22</a:t>
            </a:fld>
            <a:endParaRPr lang="en-AU" dirty="0"/>
          </a:p>
        </p:txBody>
      </p:sp>
      <p:pic>
        <p:nvPicPr>
          <p:cNvPr id="9" name="Picture 8">
            <a:extLst>
              <a:ext uri="{FF2B5EF4-FFF2-40B4-BE49-F238E27FC236}">
                <a16:creationId xmlns:a16="http://schemas.microsoft.com/office/drawing/2014/main" id="{6FC0EE6F-6252-4AAB-A978-7C42F0FAA6DA}"/>
              </a:ext>
            </a:extLst>
          </p:cNvPr>
          <p:cNvPicPr>
            <a:picLocks noChangeAspect="1"/>
          </p:cNvPicPr>
          <p:nvPr/>
        </p:nvPicPr>
        <p:blipFill>
          <a:blip r:embed="rId2"/>
          <a:stretch>
            <a:fillRect/>
          </a:stretch>
        </p:blipFill>
        <p:spPr>
          <a:xfrm>
            <a:off x="336629" y="3429000"/>
            <a:ext cx="8470741" cy="2830467"/>
          </a:xfrm>
          <a:prstGeom prst="rect">
            <a:avLst/>
          </a:prstGeom>
        </p:spPr>
      </p:pic>
    </p:spTree>
    <p:extLst>
      <p:ext uri="{BB962C8B-B14F-4D97-AF65-F5344CB8AC3E}">
        <p14:creationId xmlns:p14="http://schemas.microsoft.com/office/powerpoint/2010/main" val="1695502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Allow 5-mn bids before commencement date </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457200" indent="-457200">
              <a:buFont typeface="+mj-lt"/>
              <a:buAutoNum type="arabicPeriod"/>
            </a:pPr>
            <a:r>
              <a:rPr lang="en-AU" dirty="0"/>
              <a:t>Note that DS and P5Min currently use 5-mn dispatch intervals, so no change needed; PD &amp; ST PASA are in 30-mn intervals</a:t>
            </a:r>
          </a:p>
          <a:p>
            <a:pPr marL="457200" indent="-457200">
              <a:buFont typeface="+mj-lt"/>
              <a:buAutoNum type="arabicPeriod"/>
            </a:pPr>
            <a:r>
              <a:rPr lang="en-AU" dirty="0"/>
              <a:t>Assuming an early release is accepted, should a trading date be set a few days after the release, where the new 5-mn bids will be accepted? This would allow all participants to bed down the changes before starting the new bidding regime. </a:t>
            </a:r>
            <a:r>
              <a:rPr lang="en-AU" dirty="0">
                <a:solidFill>
                  <a:srgbClr val="0000FF"/>
                </a:solidFill>
              </a:rPr>
              <a:t>Once the release occurs, AEMO will start accepting 5-minute bids.</a:t>
            </a:r>
          </a:p>
          <a:p>
            <a:pPr marL="342900" lvl="1" indent="0">
              <a:buNone/>
            </a:pPr>
            <a:r>
              <a:rPr lang="en-AU" dirty="0"/>
              <a:t>* For example, if the software release is on 1 April, 5-mn bids might be accepted for 15 April onwards.</a:t>
            </a:r>
          </a:p>
          <a:p>
            <a:pPr marL="457200" indent="-457200">
              <a:buFont typeface="+mj-lt"/>
              <a:buAutoNum type="arabicPeriod"/>
            </a:pPr>
            <a:r>
              <a:rPr lang="en-AU" dirty="0"/>
              <a:t>Should 5-mn bid changes roll into schedules e.g. ST PASA, P5Min (if 24 hour), before dispatch. A worthwhile benefit is this also allows a few days to roll out system changes e.g. do PASA, then pre-dispatch, finally dispatch over a few days.</a:t>
            </a:r>
            <a:r>
              <a:rPr lang="en-AU" dirty="0">
                <a:solidFill>
                  <a:srgbClr val="0000FF"/>
                </a:solidFill>
              </a:rPr>
              <a:t> Participants supported modular release timing. ACTION: AEMO to consult on software release approach.</a:t>
            </a:r>
          </a:p>
          <a:p>
            <a:pPr marL="0" indent="0">
              <a:buNone/>
            </a:pPr>
            <a:endParaRPr lang="en-AU" dirty="0">
              <a:solidFill>
                <a:srgbClr val="0000FF"/>
              </a:solidFill>
            </a:endParaRPr>
          </a:p>
          <a:p>
            <a:pPr marL="0" indent="0">
              <a:buNone/>
            </a:pPr>
            <a:endParaRPr lang="en-AU" dirty="0"/>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23</a:t>
            </a:fld>
            <a:endParaRPr lang="en-AU" dirty="0"/>
          </a:p>
        </p:txBody>
      </p:sp>
      <p:sp>
        <p:nvSpPr>
          <p:cNvPr id="7" name="Rectangle 6">
            <a:extLst>
              <a:ext uri="{FF2B5EF4-FFF2-40B4-BE49-F238E27FC236}">
                <a16:creationId xmlns:a16="http://schemas.microsoft.com/office/drawing/2014/main" id="{A3167EAA-AC13-4DC2-8CC1-BEEBE8D95DD9}"/>
              </a:ext>
            </a:extLst>
          </p:cNvPr>
          <p:cNvSpPr/>
          <p:nvPr/>
        </p:nvSpPr>
        <p:spPr>
          <a:xfrm>
            <a:off x="88321" y="1390929"/>
            <a:ext cx="1564852" cy="461665"/>
          </a:xfrm>
          <a:prstGeom prst="rect">
            <a:avLst/>
          </a:prstGeom>
        </p:spPr>
        <p:txBody>
          <a:bodyPr wrap="none">
            <a:spAutoFit/>
          </a:bodyPr>
          <a:lstStyle/>
          <a:p>
            <a:r>
              <a:rPr lang="en-AU" sz="2400" b="1" dirty="0">
                <a:solidFill>
                  <a:schemeClr val="accent6">
                    <a:lumMod val="50000"/>
                  </a:schemeClr>
                </a:solidFill>
              </a:rPr>
              <a:t>Discussion</a:t>
            </a:r>
          </a:p>
        </p:txBody>
      </p:sp>
      <p:sp>
        <p:nvSpPr>
          <p:cNvPr id="8" name="Footer Placeholder 4">
            <a:extLst>
              <a:ext uri="{FF2B5EF4-FFF2-40B4-BE49-F238E27FC236}">
                <a16:creationId xmlns:a16="http://schemas.microsoft.com/office/drawing/2014/main" id="{46BB35B7-B4D0-4087-865B-A65E02F548D8}"/>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546577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868500" cy="1189039"/>
          </a:xfrm>
        </p:spPr>
        <p:txBody>
          <a:bodyPr>
            <a:normAutofit/>
          </a:bodyPr>
          <a:lstStyle/>
          <a:p>
            <a:r>
              <a:rPr lang="en-AU" dirty="0"/>
              <a:t>Conversion between 30 and 5-mn bids</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77500" lnSpcReduction="20000"/>
          </a:bodyPr>
          <a:lstStyle/>
          <a:p>
            <a:pPr marL="0" indent="0">
              <a:buNone/>
            </a:pPr>
            <a:r>
              <a:rPr lang="en-AU" sz="2200" dirty="0"/>
              <a:t>Assuming that 30-mn bids are accepted for a period where 5-mn bids are in effect, a recognised process is required for conversion.</a:t>
            </a:r>
          </a:p>
          <a:p>
            <a:pPr marL="0" indent="0">
              <a:buNone/>
            </a:pPr>
            <a:r>
              <a:rPr lang="en-AU" sz="2200" dirty="0"/>
              <a:t>The Amendment Rule below addresses this.</a:t>
            </a:r>
          </a:p>
          <a:p>
            <a:pPr marL="685800" lvl="2" indent="0">
              <a:lnSpc>
                <a:spcPct val="120000"/>
              </a:lnSpc>
              <a:buNone/>
            </a:pPr>
            <a:r>
              <a:rPr lang="en-AU" sz="2400" dirty="0">
                <a:latin typeface="Times New Roman" panose="02020603050405020304" pitchFamily="18" charset="0"/>
                <a:cs typeface="Times New Roman" panose="02020603050405020304" pitchFamily="18" charset="0"/>
              </a:rPr>
              <a:t>National Electricity Amendment (Five minute settlement) Rule 2017 No. 15, </a:t>
            </a:r>
            <a:r>
              <a:rPr lang="en-AU" sz="2400" b="1" dirty="0">
                <a:latin typeface="Times New Roman" panose="02020603050405020304" pitchFamily="18" charset="0"/>
                <a:cs typeface="Times New Roman" panose="02020603050405020304" pitchFamily="18" charset="0"/>
              </a:rPr>
              <a:t>11.103.7</a:t>
            </a:r>
            <a:r>
              <a:rPr lang="en-AU" sz="2400" dirty="0">
                <a:latin typeface="Times New Roman" panose="02020603050405020304" pitchFamily="18" charset="0"/>
                <a:cs typeface="Times New Roman" panose="02020603050405020304" pitchFamily="18" charset="0"/>
              </a:rPr>
              <a:t>: “Any dispatch offer or dispatch bid submitted pursuant to old clause 3.8.9 [“Default offers and bids”] for a trading interval prior to the commencement date will, from the commencement date, </a:t>
            </a:r>
            <a:r>
              <a:rPr lang="en-AU" sz="2400" b="1" dirty="0">
                <a:solidFill>
                  <a:schemeClr val="accent1">
                    <a:lumMod val="75000"/>
                  </a:schemeClr>
                </a:solidFill>
                <a:latin typeface="Times New Roman" panose="02020603050405020304" pitchFamily="18" charset="0"/>
                <a:cs typeface="Times New Roman" panose="02020603050405020304" pitchFamily="18" charset="0"/>
              </a:rPr>
              <a:t>be deemed to be 6 equal dispatch offers </a:t>
            </a:r>
            <a:r>
              <a:rPr lang="en-AU" sz="2400" dirty="0">
                <a:latin typeface="Times New Roman" panose="02020603050405020304" pitchFamily="18" charset="0"/>
                <a:cs typeface="Times New Roman" panose="02020603050405020304" pitchFamily="18" charset="0"/>
              </a:rPr>
              <a:t>or dispatch </a:t>
            </a:r>
            <a:r>
              <a:rPr lang="en-AU" sz="2400" b="1" dirty="0">
                <a:solidFill>
                  <a:schemeClr val="accent1">
                    <a:lumMod val="75000"/>
                  </a:schemeClr>
                </a:solidFill>
                <a:latin typeface="Times New Roman" panose="02020603050405020304" pitchFamily="18" charset="0"/>
                <a:cs typeface="Times New Roman" panose="02020603050405020304" pitchFamily="18" charset="0"/>
              </a:rPr>
              <a:t>bids submitted in respect of the 6 consecutive trading intervals </a:t>
            </a:r>
            <a:r>
              <a:rPr lang="en-AU" sz="2400" dirty="0">
                <a:latin typeface="Times New Roman" panose="02020603050405020304" pitchFamily="18" charset="0"/>
                <a:cs typeface="Times New Roman" panose="02020603050405020304" pitchFamily="18" charset="0"/>
              </a:rPr>
              <a:t>within the relevant 30-minute period until such time as that dispatch offer or dispatch bid is resubmitted under new clause 3.8.9.”</a:t>
            </a:r>
          </a:p>
          <a:p>
            <a:pPr marL="0" indent="0">
              <a:lnSpc>
                <a:spcPct val="120000"/>
              </a:lnSpc>
              <a:buNone/>
            </a:pPr>
            <a:r>
              <a:rPr lang="en-AU" sz="2200" dirty="0">
                <a:solidFill>
                  <a:schemeClr val="accent1">
                    <a:lumMod val="75000"/>
                  </a:schemeClr>
                </a:solidFill>
              </a:rPr>
              <a:t>AEMO proposes </a:t>
            </a:r>
            <a:r>
              <a:rPr lang="en-AU" sz="2200" dirty="0"/>
              <a:t>to also apply this conversion process during the trial period i.e. a 30-mn bid is converted to six 5-mn bids of the same prices and quantities as the 30-mn bid. </a:t>
            </a:r>
          </a:p>
          <a:p>
            <a:pPr marL="0" indent="0">
              <a:lnSpc>
                <a:spcPct val="120000"/>
              </a:lnSpc>
              <a:buNone/>
            </a:pPr>
            <a:r>
              <a:rPr lang="en-AU" sz="2200" dirty="0">
                <a:solidFill>
                  <a:srgbClr val="0000FF"/>
                </a:solidFill>
              </a:rPr>
              <a:t>Participants accepted this approach.</a:t>
            </a:r>
          </a:p>
          <a:p>
            <a:pPr marL="0" indent="0">
              <a:lnSpc>
                <a:spcPct val="120000"/>
              </a:lnSpc>
              <a:buNone/>
            </a:pPr>
            <a:r>
              <a:rPr lang="en-AU" i="1" dirty="0"/>
              <a:t>This would also include the PASA 24-hour availability specified in the bid.</a:t>
            </a:r>
            <a:endParaRPr lang="en-AU" sz="30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24</a:t>
            </a:fld>
            <a:endParaRPr lang="en-AU" dirty="0"/>
          </a:p>
        </p:txBody>
      </p:sp>
      <p:sp>
        <p:nvSpPr>
          <p:cNvPr id="8" name="Footer Placeholder 4">
            <a:extLst>
              <a:ext uri="{FF2B5EF4-FFF2-40B4-BE49-F238E27FC236}">
                <a16:creationId xmlns:a16="http://schemas.microsoft.com/office/drawing/2014/main" id="{94AAF116-F39A-4775-AD34-D4C8942E3A5E}"/>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3080357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Commencement 12-4 am</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The 5MS Rule comes into effect on 1 July 2021 at 12 am.</a:t>
            </a:r>
          </a:p>
          <a:p>
            <a:pPr marL="0" indent="0">
              <a:buNone/>
            </a:pPr>
            <a:r>
              <a:rPr lang="en-AU" dirty="0"/>
              <a:t>The June 30 trading-day includes the intervals from 12 am to 4 am.</a:t>
            </a:r>
          </a:p>
          <a:p>
            <a:pPr lvl="1"/>
            <a:r>
              <a:rPr lang="en-AU" dirty="0"/>
              <a:t>Specific functionality to convert 30-mn to 5-mn may be required, depending on the policy requirement for when five-minute bidding comes into effect. </a:t>
            </a:r>
          </a:p>
          <a:p>
            <a:pPr marL="0" indent="0">
              <a:buNone/>
            </a:pPr>
            <a:r>
              <a:rPr lang="en-AU" dirty="0">
                <a:solidFill>
                  <a:schemeClr val="accent1">
                    <a:lumMod val="75000"/>
                  </a:schemeClr>
                </a:solidFill>
              </a:rPr>
              <a:t>AEMO’s position</a:t>
            </a:r>
            <a:r>
              <a:rPr lang="en-AU" dirty="0"/>
              <a:t>: </a:t>
            </a:r>
          </a:p>
          <a:p>
            <a:pPr lvl="1"/>
            <a:r>
              <a:rPr lang="en-AU" dirty="0"/>
              <a:t>Accept 5-mn bids from 1 April 2021 and convert 30-mn bids at this time.</a:t>
            </a:r>
            <a:r>
              <a:rPr lang="en-AU" dirty="0">
                <a:solidFill>
                  <a:srgbClr val="0000FF"/>
                </a:solidFill>
              </a:rPr>
              <a:t> Participants accepted this approach.</a:t>
            </a:r>
            <a:endParaRPr lang="en-AU" dirty="0"/>
          </a:p>
          <a:p>
            <a:pPr lvl="1"/>
            <a:r>
              <a:rPr lang="en-AU" strike="sngStrike" dirty="0"/>
              <a:t>From 00:00 hrs on 1 July 2021, reject any received 30-mn bids as invalid.</a:t>
            </a:r>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25</a:t>
            </a:fld>
            <a:endParaRPr lang="en-AU" dirty="0"/>
          </a:p>
        </p:txBody>
      </p:sp>
      <p:sp>
        <p:nvSpPr>
          <p:cNvPr id="8" name="Footer Placeholder 4">
            <a:extLst>
              <a:ext uri="{FF2B5EF4-FFF2-40B4-BE49-F238E27FC236}">
                <a16:creationId xmlns:a16="http://schemas.microsoft.com/office/drawing/2014/main" id="{C64E09C0-8377-4EE7-A48B-26D83B6E763C}"/>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33966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843786" cy="1189039"/>
          </a:xfrm>
        </p:spPr>
        <p:txBody>
          <a:bodyPr>
            <a:normAutofit/>
          </a:bodyPr>
          <a:lstStyle/>
          <a:p>
            <a:r>
              <a:rPr lang="en-AU" dirty="0"/>
              <a:t>30-mn bids after Commencement</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The Rules mandate that these changes take effect on 1 July 2021. Hence, no 30-mn bids should be accepted after this time.</a:t>
            </a:r>
          </a:p>
          <a:p>
            <a:r>
              <a:rPr lang="en-AU" sz="2000" dirty="0">
                <a:solidFill>
                  <a:schemeClr val="accent1">
                    <a:lumMod val="75000"/>
                  </a:schemeClr>
                </a:solidFill>
              </a:rPr>
              <a:t>AEMO’s position</a:t>
            </a:r>
            <a:r>
              <a:rPr lang="en-AU" sz="2000" dirty="0"/>
              <a:t>: Reject 30-mn bids for Trading Days after commencement from 00:00 hrs 1 July 2021.</a:t>
            </a:r>
          </a:p>
          <a:p>
            <a:r>
              <a:rPr lang="en-AU" sz="2000" dirty="0">
                <a:solidFill>
                  <a:schemeClr val="accent6">
                    <a:lumMod val="50000"/>
                  </a:schemeClr>
                </a:solidFill>
              </a:rPr>
              <a:t>Discussion</a:t>
            </a:r>
            <a:r>
              <a:rPr lang="en-AU" sz="2000" dirty="0"/>
              <a:t>:</a:t>
            </a:r>
          </a:p>
          <a:p>
            <a:pPr marL="457200" indent="-457200">
              <a:buFont typeface="+mj-lt"/>
              <a:buAutoNum type="arabicPeriod"/>
            </a:pPr>
            <a:r>
              <a:rPr lang="en-AU" sz="2000" dirty="0"/>
              <a:t>See the Conversion section for default and rolling bids.</a:t>
            </a:r>
          </a:p>
          <a:p>
            <a:pPr marL="0" indent="0">
              <a:buNone/>
            </a:pPr>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26</a:t>
            </a:fld>
            <a:endParaRPr lang="en-AU" dirty="0"/>
          </a:p>
        </p:txBody>
      </p:sp>
      <p:sp>
        <p:nvSpPr>
          <p:cNvPr id="7" name="Footer Placeholder 4">
            <a:extLst>
              <a:ext uri="{FF2B5EF4-FFF2-40B4-BE49-F238E27FC236}">
                <a16:creationId xmlns:a16="http://schemas.microsoft.com/office/drawing/2014/main" id="{2FAB58AF-D2A1-4F9E-8E7F-F02300F38867}"/>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48761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8468-5C2A-42F7-9ACB-41EFE62CC646}"/>
              </a:ext>
            </a:extLst>
          </p:cNvPr>
          <p:cNvSpPr>
            <a:spLocks noGrp="1"/>
          </p:cNvSpPr>
          <p:nvPr>
            <p:ph type="title"/>
          </p:nvPr>
        </p:nvSpPr>
        <p:spPr/>
        <p:txBody>
          <a:bodyPr/>
          <a:lstStyle/>
          <a:p>
            <a:r>
              <a:rPr lang="en-AU" dirty="0"/>
              <a:t>Accepting bids - NOTES</a:t>
            </a:r>
          </a:p>
        </p:txBody>
      </p:sp>
      <p:sp>
        <p:nvSpPr>
          <p:cNvPr id="3" name="Content Placeholder 2">
            <a:extLst>
              <a:ext uri="{FF2B5EF4-FFF2-40B4-BE49-F238E27FC236}">
                <a16:creationId xmlns:a16="http://schemas.microsoft.com/office/drawing/2014/main" id="{87857E46-94A7-460A-828E-DCD4005D3B8C}"/>
              </a:ext>
            </a:extLst>
          </p:cNvPr>
          <p:cNvSpPr>
            <a:spLocks noGrp="1"/>
          </p:cNvSpPr>
          <p:nvPr>
            <p:ph idx="1"/>
          </p:nvPr>
        </p:nvSpPr>
        <p:spPr/>
        <p:txBody>
          <a:bodyPr/>
          <a:lstStyle/>
          <a:p>
            <a:r>
              <a:rPr lang="en-AU" dirty="0"/>
              <a:t>Participants would prefer to continue conversion beyond commencement, noting that some small participants may not be ready for 5-minute bidding by commencement. </a:t>
            </a:r>
          </a:p>
          <a:p>
            <a:r>
              <a:rPr lang="en-AU" dirty="0"/>
              <a:t>AEMO’s view is that the 5MS Rule requires participants to submit 5-minute bids from commencement. </a:t>
            </a:r>
          </a:p>
          <a:p>
            <a:pPr marL="0" indent="0">
              <a:buNone/>
            </a:pPr>
            <a:endParaRPr lang="en-AU" dirty="0"/>
          </a:p>
          <a:p>
            <a:pPr marL="0" indent="0">
              <a:buNone/>
            </a:pPr>
            <a:r>
              <a:rPr lang="en-AU" dirty="0"/>
              <a:t>ACTION: AEMO to monitor participant bidding as part of readiness for 5MS</a:t>
            </a:r>
          </a:p>
        </p:txBody>
      </p:sp>
      <p:sp>
        <p:nvSpPr>
          <p:cNvPr id="4" name="Date Placeholder 3">
            <a:extLst>
              <a:ext uri="{FF2B5EF4-FFF2-40B4-BE49-F238E27FC236}">
                <a16:creationId xmlns:a16="http://schemas.microsoft.com/office/drawing/2014/main" id="{89BBD5FD-CFF4-40EE-8A91-69B7FA613DF1}"/>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5" name="Footer Placeholder 4">
            <a:extLst>
              <a:ext uri="{FF2B5EF4-FFF2-40B4-BE49-F238E27FC236}">
                <a16:creationId xmlns:a16="http://schemas.microsoft.com/office/drawing/2014/main" id="{CD28145C-CF2B-4726-85F2-EB50EFCA5C57}"/>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A400421C-C797-4A6F-B563-53F69DC10BE0}"/>
              </a:ext>
            </a:extLst>
          </p:cNvPr>
          <p:cNvSpPr>
            <a:spLocks noGrp="1"/>
          </p:cNvSpPr>
          <p:nvPr>
            <p:ph type="sldNum" sz="quarter" idx="12"/>
          </p:nvPr>
        </p:nvSpPr>
        <p:spPr/>
        <p:txBody>
          <a:bodyPr/>
          <a:lstStyle/>
          <a:p>
            <a:fld id="{4EC81F68-4976-451A-B2E9-79BCBD2F70CC}" type="slidenum">
              <a:rPr lang="en-AU" smtClean="0"/>
              <a:t>27</a:t>
            </a:fld>
            <a:endParaRPr lang="en-AU" dirty="0"/>
          </a:p>
        </p:txBody>
      </p:sp>
    </p:spTree>
    <p:extLst>
      <p:ext uri="{BB962C8B-B14F-4D97-AF65-F5344CB8AC3E}">
        <p14:creationId xmlns:p14="http://schemas.microsoft.com/office/powerpoint/2010/main" val="4026854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967354" cy="1189039"/>
          </a:xfrm>
        </p:spPr>
        <p:txBody>
          <a:bodyPr>
            <a:normAutofit/>
          </a:bodyPr>
          <a:lstStyle/>
          <a:p>
            <a:r>
              <a:rPr lang="en-AU" dirty="0"/>
              <a:t>Submission of FTP, Web and API bids</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r>
              <a:rPr lang="en-AU" dirty="0"/>
              <a:t>Bid submission will transition from TXT based to a JSON format</a:t>
            </a:r>
          </a:p>
          <a:p>
            <a:pPr lvl="1"/>
            <a:r>
              <a:rPr lang="en-AU" dirty="0"/>
              <a:t>5-mn bids can only be submitted in the JSON format</a:t>
            </a:r>
          </a:p>
          <a:p>
            <a:pPr lvl="1"/>
            <a:r>
              <a:rPr lang="en-AU" dirty="0"/>
              <a:t>30-mn bids can only be supported in the TXT format</a:t>
            </a:r>
          </a:p>
          <a:p>
            <a:pPr lvl="1"/>
            <a:r>
              <a:rPr lang="en-AU" dirty="0"/>
              <a:t>The web UI will provide screens to submit either (during the trial period)</a:t>
            </a:r>
          </a:p>
          <a:p>
            <a:r>
              <a:rPr lang="en-AU" b="1" dirty="0"/>
              <a:t>Current</a:t>
            </a:r>
          </a:p>
          <a:p>
            <a:pPr lvl="1"/>
            <a:r>
              <a:rPr lang="en-AU" dirty="0"/>
              <a:t>Participants currently submit text files through FTP. </a:t>
            </a:r>
          </a:p>
          <a:p>
            <a:r>
              <a:rPr lang="en-AU" b="1" dirty="0"/>
              <a:t>Proposed</a:t>
            </a:r>
            <a:endParaRPr lang="en-AU" dirty="0"/>
          </a:p>
          <a:p>
            <a:pPr lvl="1"/>
            <a:r>
              <a:rPr lang="en-AU" dirty="0"/>
              <a:t>AEMO has identified an opportunity to improve this process by using a more flexible, accurate, text-based format for the submissions, called JSON (JavaScript Online Notation). These would be submitted via </a:t>
            </a:r>
          </a:p>
          <a:p>
            <a:pPr lvl="2"/>
            <a:r>
              <a:rPr lang="en-AU" dirty="0"/>
              <a:t>FTP (same process as today), </a:t>
            </a:r>
          </a:p>
          <a:p>
            <a:pPr lvl="2"/>
            <a:r>
              <a:rPr lang="en-AU" dirty="0"/>
              <a:t>Web UI (enhanced interface)</a:t>
            </a:r>
          </a:p>
          <a:p>
            <a:pPr lvl="2"/>
            <a:r>
              <a:rPr lang="en-AU" dirty="0"/>
              <a:t>APIs or </a:t>
            </a:r>
          </a:p>
          <a:p>
            <a:pPr lvl="2"/>
            <a:r>
              <a:rPr lang="en-AU" dirty="0"/>
              <a:t>by submission of a JSON file through the Web portal.</a:t>
            </a:r>
          </a:p>
          <a:p>
            <a:pPr lvl="1"/>
            <a:r>
              <a:rPr lang="en-AU" sz="1700" dirty="0"/>
              <a:t>AEMO is also considering support uploading a CSV format via the web portal only, to support low frequency bidding where systems such as Excel are used to create bidding files.</a:t>
            </a:r>
          </a:p>
          <a:p>
            <a:pPr marL="342900" lvl="1" indent="0">
              <a:buNone/>
            </a:pPr>
            <a:r>
              <a:rPr lang="en-AU" sz="1700" dirty="0">
                <a:solidFill>
                  <a:srgbClr val="0000FF"/>
                </a:solidFill>
              </a:rPr>
              <a:t>Participants accepted this approach.</a:t>
            </a:r>
          </a:p>
          <a:p>
            <a:pPr marL="342900" lvl="1" indent="0">
              <a:buNone/>
            </a:pPr>
            <a:endParaRPr lang="en-AU" dirty="0"/>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28</a:t>
            </a:fld>
            <a:endParaRPr lang="en-AU" dirty="0"/>
          </a:p>
        </p:txBody>
      </p:sp>
      <p:sp>
        <p:nvSpPr>
          <p:cNvPr id="7" name="Footer Placeholder 4">
            <a:extLst>
              <a:ext uri="{FF2B5EF4-FFF2-40B4-BE49-F238E27FC236}">
                <a16:creationId xmlns:a16="http://schemas.microsoft.com/office/drawing/2014/main" id="{7C3792EC-32EA-423F-BFE5-E486686A976D}"/>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363345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fontScale="90000"/>
          </a:bodyPr>
          <a:lstStyle/>
          <a:p>
            <a:r>
              <a:rPr lang="en-AU" dirty="0"/>
              <a:t>Submission of FTP, Web and API bids</a:t>
            </a:r>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29</a:t>
            </a:fld>
            <a:endParaRPr lang="en-AU" dirty="0"/>
          </a:p>
        </p:txBody>
      </p:sp>
      <p:sp>
        <p:nvSpPr>
          <p:cNvPr id="8" name="Text Placeholder 7">
            <a:extLst>
              <a:ext uri="{FF2B5EF4-FFF2-40B4-BE49-F238E27FC236}">
                <a16:creationId xmlns:a16="http://schemas.microsoft.com/office/drawing/2014/main" id="{AFC658E3-CCC5-49DF-B855-C954BE2C4C5A}"/>
              </a:ext>
            </a:extLst>
          </p:cNvPr>
          <p:cNvSpPr>
            <a:spLocks noGrp="1"/>
          </p:cNvSpPr>
          <p:nvPr>
            <p:ph type="body" sz="quarter" idx="13"/>
          </p:nvPr>
        </p:nvSpPr>
        <p:spPr/>
        <p:txBody>
          <a:bodyPr>
            <a:normAutofit/>
          </a:bodyPr>
          <a:lstStyle/>
          <a:p>
            <a:pPr marL="0" indent="0">
              <a:buNone/>
            </a:pPr>
            <a:r>
              <a:rPr lang="en-AU" dirty="0"/>
              <a:t>AEMO have proposed that only JSON format bids will be accepted after commencement. This section focusses on the pre-commencement period.</a:t>
            </a:r>
          </a:p>
          <a:p>
            <a:pPr marL="0" indent="0">
              <a:buNone/>
            </a:pPr>
            <a:r>
              <a:rPr lang="en-AU" b="1" dirty="0">
                <a:solidFill>
                  <a:schemeClr val="accent1">
                    <a:lumMod val="75000"/>
                  </a:schemeClr>
                </a:solidFill>
              </a:rPr>
              <a:t>AEMO’s position</a:t>
            </a:r>
            <a:r>
              <a:rPr lang="en-AU" dirty="0"/>
              <a:t>: Accept JSON format bids in Production three months before commencement (i.e. from 1 Apr 2021). Allow all three methods: APIs, FTP, and Web submissions.</a:t>
            </a:r>
          </a:p>
          <a:p>
            <a:pPr marL="0" indent="0">
              <a:buNone/>
            </a:pPr>
            <a:r>
              <a:rPr lang="en-AU" b="1" dirty="0">
                <a:solidFill>
                  <a:schemeClr val="accent6">
                    <a:lumMod val="50000"/>
                  </a:schemeClr>
                </a:solidFill>
              </a:rPr>
              <a:t>Discussion</a:t>
            </a:r>
            <a:r>
              <a:rPr lang="en-AU" dirty="0"/>
              <a:t>:</a:t>
            </a:r>
          </a:p>
          <a:p>
            <a:pPr lvl="0"/>
            <a:r>
              <a:rPr lang="en-AU" dirty="0"/>
              <a:t>How early before commencement should JSON format bids be accepted? </a:t>
            </a:r>
          </a:p>
          <a:p>
            <a:pPr marL="342900" lvl="1" indent="0">
              <a:buNone/>
            </a:pPr>
            <a:r>
              <a:rPr lang="en-AU" dirty="0"/>
              <a:t>Note that JSON format bids cannot be used for 30-mn bids. </a:t>
            </a:r>
            <a:r>
              <a:rPr lang="en-AU" dirty="0">
                <a:solidFill>
                  <a:srgbClr val="0000FF"/>
                </a:solidFill>
              </a:rPr>
              <a:t>Participants accepted this approach.</a:t>
            </a:r>
          </a:p>
          <a:p>
            <a:pPr lvl="0"/>
            <a:r>
              <a:rPr lang="en-AU" dirty="0"/>
              <a:t>Is there a priority for one of the methods before the others?</a:t>
            </a:r>
          </a:p>
          <a:p>
            <a:pPr marL="342900" lvl="1" indent="0">
              <a:buNone/>
            </a:pPr>
            <a:r>
              <a:rPr lang="en-AU" dirty="0"/>
              <a:t>For example, is it worth just releasing FTP before APIs or Web portal? </a:t>
            </a:r>
            <a:r>
              <a:rPr lang="en-AU" dirty="0">
                <a:solidFill>
                  <a:srgbClr val="0000FF"/>
                </a:solidFill>
              </a:rPr>
              <a:t>Participants were strongly supportive of the API submission method. </a:t>
            </a:r>
            <a:endParaRPr lang="en-AU" dirty="0"/>
          </a:p>
          <a:p>
            <a:endParaRPr lang="en-AU" sz="2400" dirty="0">
              <a:latin typeface="Times New Roman" panose="02020603050405020304" pitchFamily="18" charset="0"/>
              <a:cs typeface="Times New Roman" panose="02020603050405020304" pitchFamily="18" charset="0"/>
            </a:endParaRPr>
          </a:p>
          <a:p>
            <a:endParaRPr lang="en-AU" dirty="0"/>
          </a:p>
        </p:txBody>
      </p:sp>
      <p:sp>
        <p:nvSpPr>
          <p:cNvPr id="9" name="Title 1">
            <a:extLst>
              <a:ext uri="{FF2B5EF4-FFF2-40B4-BE49-F238E27FC236}">
                <a16:creationId xmlns:a16="http://schemas.microsoft.com/office/drawing/2014/main" id="{4E1A4876-DDA7-4363-B30C-2524A665F3BE}"/>
              </a:ext>
            </a:extLst>
          </p:cNvPr>
          <p:cNvSpPr txBox="1">
            <a:spLocks/>
          </p:cNvSpPr>
          <p:nvPr/>
        </p:nvSpPr>
        <p:spPr>
          <a:xfrm>
            <a:off x="1" y="2973136"/>
            <a:ext cx="2871536" cy="1324800"/>
          </a:xfrm>
          <a:prstGeom prst="rect">
            <a:avLst/>
          </a:prstGeom>
        </p:spPr>
        <p:txBody>
          <a:bodyPr vert="horz" lIns="91440" tIns="45720" rIns="91440" bIns="45720" rtlCol="0" anchor="t" anchorCtr="0">
            <a:normAutofit fontScale="97500"/>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2400" b="1" dirty="0">
                <a:solidFill>
                  <a:schemeClr val="accent4">
                    <a:lumMod val="60000"/>
                    <a:lumOff val="40000"/>
                  </a:schemeClr>
                </a:solidFill>
              </a:rPr>
              <a:t>Allow JSON format bids before commencement</a:t>
            </a:r>
          </a:p>
        </p:txBody>
      </p:sp>
      <p:sp>
        <p:nvSpPr>
          <p:cNvPr id="10" name="Footer Placeholder 4">
            <a:extLst>
              <a:ext uri="{FF2B5EF4-FFF2-40B4-BE49-F238E27FC236}">
                <a16:creationId xmlns:a16="http://schemas.microsoft.com/office/drawing/2014/main" id="{5CA9D230-E3A6-426E-8DC4-60FE0662CD16}"/>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91878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B54A-95E1-4B91-B185-3F4AFD4CCF74}"/>
              </a:ext>
            </a:extLst>
          </p:cNvPr>
          <p:cNvSpPr>
            <a:spLocks noGrp="1"/>
          </p:cNvSpPr>
          <p:nvPr>
            <p:ph type="title"/>
          </p:nvPr>
        </p:nvSpPr>
        <p:spPr/>
        <p:txBody>
          <a:bodyPr/>
          <a:lstStyle/>
          <a:p>
            <a:r>
              <a:rPr lang="en-AU" dirty="0"/>
              <a:t>Attendees</a:t>
            </a:r>
          </a:p>
        </p:txBody>
      </p:sp>
      <p:sp>
        <p:nvSpPr>
          <p:cNvPr id="4" name="Date Placeholder 3">
            <a:extLst>
              <a:ext uri="{FF2B5EF4-FFF2-40B4-BE49-F238E27FC236}">
                <a16:creationId xmlns:a16="http://schemas.microsoft.com/office/drawing/2014/main" id="{C199429F-E745-44C1-B8F9-F3F85BF211C6}"/>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5" name="Footer Placeholder 4">
            <a:extLst>
              <a:ext uri="{FF2B5EF4-FFF2-40B4-BE49-F238E27FC236}">
                <a16:creationId xmlns:a16="http://schemas.microsoft.com/office/drawing/2014/main" id="{E1B1D953-A493-49A6-B8ED-0C6F2FE46F0C}"/>
              </a:ext>
            </a:extLst>
          </p:cNvPr>
          <p:cNvSpPr>
            <a:spLocks noGrp="1"/>
          </p:cNvSpPr>
          <p:nvPr>
            <p:ph type="ftr" sz="quarter" idx="11"/>
          </p:nvPr>
        </p:nvSpPr>
        <p:spPr/>
        <p:txBody>
          <a:bodyPr/>
          <a:lstStyle/>
          <a:p>
            <a:r>
              <a:rPr lang="en-AU"/>
              <a:t>Example footer text</a:t>
            </a:r>
            <a:endParaRPr lang="en-AU" dirty="0"/>
          </a:p>
        </p:txBody>
      </p:sp>
      <p:sp>
        <p:nvSpPr>
          <p:cNvPr id="6" name="Slide Number Placeholder 5">
            <a:extLst>
              <a:ext uri="{FF2B5EF4-FFF2-40B4-BE49-F238E27FC236}">
                <a16:creationId xmlns:a16="http://schemas.microsoft.com/office/drawing/2014/main" id="{5A1A9710-BB2E-4379-9C79-71641E6D4DB2}"/>
              </a:ext>
            </a:extLst>
          </p:cNvPr>
          <p:cNvSpPr>
            <a:spLocks noGrp="1"/>
          </p:cNvSpPr>
          <p:nvPr>
            <p:ph type="sldNum" sz="quarter" idx="12"/>
          </p:nvPr>
        </p:nvSpPr>
        <p:spPr/>
        <p:txBody>
          <a:bodyPr/>
          <a:lstStyle/>
          <a:p>
            <a:fld id="{4EC81F68-4976-451A-B2E9-79BCBD2F70CC}" type="slidenum">
              <a:rPr lang="en-AU" smtClean="0"/>
              <a:t>3</a:t>
            </a:fld>
            <a:endParaRPr lang="en-AU" dirty="0"/>
          </a:p>
        </p:txBody>
      </p:sp>
      <p:graphicFrame>
        <p:nvGraphicFramePr>
          <p:cNvPr id="7" name="Table 6">
            <a:extLst>
              <a:ext uri="{FF2B5EF4-FFF2-40B4-BE49-F238E27FC236}">
                <a16:creationId xmlns:a16="http://schemas.microsoft.com/office/drawing/2014/main" id="{D4B187D4-67B4-4855-847C-38D045290B35}"/>
              </a:ext>
            </a:extLst>
          </p:cNvPr>
          <p:cNvGraphicFramePr>
            <a:graphicFrameLocks noGrp="1"/>
          </p:cNvGraphicFramePr>
          <p:nvPr>
            <p:extLst>
              <p:ext uri="{D42A27DB-BD31-4B8C-83A1-F6EECF244321}">
                <p14:modId xmlns:p14="http://schemas.microsoft.com/office/powerpoint/2010/main" val="1154790498"/>
              </p:ext>
            </p:extLst>
          </p:nvPr>
        </p:nvGraphicFramePr>
        <p:xfrm>
          <a:off x="839780" y="1457240"/>
          <a:ext cx="2704339" cy="5125720"/>
        </p:xfrm>
        <a:graphic>
          <a:graphicData uri="http://schemas.openxmlformats.org/drawingml/2006/table">
            <a:tbl>
              <a:tblPr firstRow="1" bandRow="1">
                <a:tableStyleId>{5C22544A-7EE6-4342-B048-85BDC9FD1C3A}</a:tableStyleId>
              </a:tblPr>
              <a:tblGrid>
                <a:gridCol w="1462088">
                  <a:extLst>
                    <a:ext uri="{9D8B030D-6E8A-4147-A177-3AD203B41FA5}">
                      <a16:colId xmlns:a16="http://schemas.microsoft.com/office/drawing/2014/main" val="1076604893"/>
                    </a:ext>
                  </a:extLst>
                </a:gridCol>
                <a:gridCol w="1242251">
                  <a:extLst>
                    <a:ext uri="{9D8B030D-6E8A-4147-A177-3AD203B41FA5}">
                      <a16:colId xmlns:a16="http://schemas.microsoft.com/office/drawing/2014/main" val="2018449437"/>
                    </a:ext>
                  </a:extLst>
                </a:gridCol>
              </a:tblGrid>
              <a:tr h="270129">
                <a:tc>
                  <a:txBody>
                    <a:bodyPr/>
                    <a:lstStyle/>
                    <a:p>
                      <a:r>
                        <a:rPr lang="en-AU" sz="1400" dirty="0"/>
                        <a:t>Name </a:t>
                      </a:r>
                    </a:p>
                  </a:txBody>
                  <a:tcPr/>
                </a:tc>
                <a:tc>
                  <a:txBody>
                    <a:bodyPr/>
                    <a:lstStyle/>
                    <a:p>
                      <a:r>
                        <a:rPr lang="en-AU" sz="1400" dirty="0"/>
                        <a:t>Company</a:t>
                      </a:r>
                    </a:p>
                  </a:txBody>
                  <a:tcPr/>
                </a:tc>
                <a:extLst>
                  <a:ext uri="{0D108BD9-81ED-4DB2-BD59-A6C34878D82A}">
                    <a16:rowId xmlns:a16="http://schemas.microsoft.com/office/drawing/2014/main" val="1197109199"/>
                  </a:ext>
                </a:extLst>
              </a:tr>
              <a:tr h="370840">
                <a:tc>
                  <a:txBody>
                    <a:bodyPr/>
                    <a:lstStyle/>
                    <a:p>
                      <a:pPr algn="l" fontAlgn="b"/>
                      <a:r>
                        <a:rPr lang="en-AU" sz="1400" b="0" i="0" u="none" strike="noStrike" dirty="0">
                          <a:solidFill>
                            <a:srgbClr val="000000"/>
                          </a:solidFill>
                          <a:effectLst/>
                          <a:latin typeface="+mn-lt"/>
                        </a:rPr>
                        <a:t>Boris Basich</a:t>
                      </a:r>
                    </a:p>
                  </a:txBody>
                  <a:tcPr marL="6350" marR="6350" marT="6350" marB="0" anchor="b"/>
                </a:tc>
                <a:tc>
                  <a:txBody>
                    <a:bodyPr/>
                    <a:lstStyle/>
                    <a:p>
                      <a:pPr algn="l" fontAlgn="b"/>
                      <a:r>
                        <a:rPr lang="en-AU" sz="1400" b="0" i="0" u="none" strike="noStrike">
                          <a:solidFill>
                            <a:srgbClr val="000000"/>
                          </a:solidFill>
                          <a:effectLst/>
                          <a:latin typeface="+mn-lt"/>
                        </a:rPr>
                        <a:t>AGL</a:t>
                      </a:r>
                    </a:p>
                  </a:txBody>
                  <a:tcPr marL="6350" marR="6350" marT="6350" marB="0" anchor="b"/>
                </a:tc>
                <a:extLst>
                  <a:ext uri="{0D108BD9-81ED-4DB2-BD59-A6C34878D82A}">
                    <a16:rowId xmlns:a16="http://schemas.microsoft.com/office/drawing/2014/main" val="3755047483"/>
                  </a:ext>
                </a:extLst>
              </a:tr>
              <a:tr h="370840">
                <a:tc>
                  <a:txBody>
                    <a:bodyPr/>
                    <a:lstStyle/>
                    <a:p>
                      <a:pPr algn="l" fontAlgn="b"/>
                      <a:r>
                        <a:rPr lang="en-AU" sz="1400" b="0" i="0" u="none" strike="noStrike" dirty="0">
                          <a:solidFill>
                            <a:srgbClr val="000000"/>
                          </a:solidFill>
                          <a:effectLst/>
                          <a:latin typeface="+mn-lt"/>
                        </a:rPr>
                        <a:t>Marc L’Estrange</a:t>
                      </a:r>
                    </a:p>
                  </a:txBody>
                  <a:tcPr marL="6350" marR="6350" marT="6350" marB="0" anchor="b"/>
                </a:tc>
                <a:tc>
                  <a:txBody>
                    <a:bodyPr/>
                    <a:lstStyle/>
                    <a:p>
                      <a:pPr algn="l" fontAlgn="b"/>
                      <a:r>
                        <a:rPr lang="en-AU" sz="1400" b="0" i="0" u="none" strike="noStrike">
                          <a:solidFill>
                            <a:srgbClr val="000000"/>
                          </a:solidFill>
                          <a:effectLst/>
                          <a:latin typeface="+mn-lt"/>
                        </a:rPr>
                        <a:t>AGL</a:t>
                      </a:r>
                    </a:p>
                  </a:txBody>
                  <a:tcPr marL="6350" marR="6350" marT="6350" marB="0" anchor="b"/>
                </a:tc>
                <a:extLst>
                  <a:ext uri="{0D108BD9-81ED-4DB2-BD59-A6C34878D82A}">
                    <a16:rowId xmlns:a16="http://schemas.microsoft.com/office/drawing/2014/main" val="2958591482"/>
                  </a:ext>
                </a:extLst>
              </a:tr>
              <a:tr h="370840">
                <a:tc>
                  <a:txBody>
                    <a:bodyPr/>
                    <a:lstStyle/>
                    <a:p>
                      <a:pPr algn="l" fontAlgn="b"/>
                      <a:r>
                        <a:rPr lang="en-AU" sz="1400" b="0" i="0" u="none" strike="noStrike" dirty="0">
                          <a:solidFill>
                            <a:srgbClr val="000000"/>
                          </a:solidFill>
                          <a:effectLst/>
                          <a:latin typeface="+mn-lt"/>
                        </a:rPr>
                        <a:t>Chris Pratt</a:t>
                      </a:r>
                    </a:p>
                  </a:txBody>
                  <a:tcPr marL="6350" marR="6350" marT="6350" marB="0" anchor="b"/>
                </a:tc>
                <a:tc>
                  <a:txBody>
                    <a:bodyPr/>
                    <a:lstStyle/>
                    <a:p>
                      <a:pPr algn="l" fontAlgn="b"/>
                      <a:r>
                        <a:rPr lang="en-AU" sz="1400" b="0" i="0" u="none" strike="noStrike">
                          <a:solidFill>
                            <a:srgbClr val="000000"/>
                          </a:solidFill>
                          <a:effectLst/>
                          <a:latin typeface="+mn-lt"/>
                        </a:rPr>
                        <a:t>Alinta</a:t>
                      </a:r>
                    </a:p>
                  </a:txBody>
                  <a:tcPr marL="6350" marR="6350" marT="6350" marB="0" anchor="b"/>
                </a:tc>
                <a:extLst>
                  <a:ext uri="{0D108BD9-81ED-4DB2-BD59-A6C34878D82A}">
                    <a16:rowId xmlns:a16="http://schemas.microsoft.com/office/drawing/2014/main" val="1271792077"/>
                  </a:ext>
                </a:extLst>
              </a:tr>
              <a:tr h="370840">
                <a:tc>
                  <a:txBody>
                    <a:bodyPr/>
                    <a:lstStyle/>
                    <a:p>
                      <a:pPr algn="l" fontAlgn="b"/>
                      <a:r>
                        <a:rPr lang="en-AU" sz="1400" b="0" i="0" u="none" strike="noStrike" dirty="0">
                          <a:solidFill>
                            <a:srgbClr val="000000"/>
                          </a:solidFill>
                          <a:effectLst/>
                          <a:latin typeface="+mn-lt"/>
                        </a:rPr>
                        <a:t>Zahir Ally</a:t>
                      </a:r>
                    </a:p>
                  </a:txBody>
                  <a:tcPr marL="6350" marR="6350" marT="6350" marB="0" anchor="b"/>
                </a:tc>
                <a:tc>
                  <a:txBody>
                    <a:bodyPr/>
                    <a:lstStyle/>
                    <a:p>
                      <a:pPr algn="l" fontAlgn="b"/>
                      <a:r>
                        <a:rPr lang="en-AU" sz="1400" b="0" i="0" u="none" strike="noStrike">
                          <a:solidFill>
                            <a:srgbClr val="000000"/>
                          </a:solidFill>
                          <a:effectLst/>
                          <a:latin typeface="+mn-lt"/>
                        </a:rPr>
                        <a:t>Alinta</a:t>
                      </a:r>
                    </a:p>
                  </a:txBody>
                  <a:tcPr marL="6350" marR="6350" marT="6350" marB="0" anchor="b"/>
                </a:tc>
                <a:extLst>
                  <a:ext uri="{0D108BD9-81ED-4DB2-BD59-A6C34878D82A}">
                    <a16:rowId xmlns:a16="http://schemas.microsoft.com/office/drawing/2014/main" val="328687727"/>
                  </a:ext>
                </a:extLst>
              </a:tr>
              <a:tr h="370840">
                <a:tc>
                  <a:txBody>
                    <a:bodyPr/>
                    <a:lstStyle/>
                    <a:p>
                      <a:pPr algn="l" fontAlgn="b"/>
                      <a:r>
                        <a:rPr lang="en-AU" sz="1400" b="0" i="0" u="none" strike="noStrike" dirty="0">
                          <a:solidFill>
                            <a:srgbClr val="000000"/>
                          </a:solidFill>
                          <a:effectLst/>
                          <a:latin typeface="+mn-lt"/>
                        </a:rPr>
                        <a:t>Benn Blumenthal</a:t>
                      </a:r>
                    </a:p>
                  </a:txBody>
                  <a:tcPr marL="6350" marR="6350" marT="6350" marB="0" anchor="b"/>
                </a:tc>
                <a:tc>
                  <a:txBody>
                    <a:bodyPr/>
                    <a:lstStyle/>
                    <a:p>
                      <a:pPr algn="l" fontAlgn="b"/>
                      <a:r>
                        <a:rPr lang="en-AU" sz="1400" b="0" i="0" u="none" strike="noStrike" dirty="0">
                          <a:solidFill>
                            <a:srgbClr val="000000"/>
                          </a:solidFill>
                          <a:effectLst/>
                          <a:latin typeface="+mn-lt"/>
                        </a:rPr>
                        <a:t>CS Energy</a:t>
                      </a:r>
                    </a:p>
                  </a:txBody>
                  <a:tcPr marL="6350" marR="6350" marT="6350" marB="0" anchor="b"/>
                </a:tc>
                <a:extLst>
                  <a:ext uri="{0D108BD9-81ED-4DB2-BD59-A6C34878D82A}">
                    <a16:rowId xmlns:a16="http://schemas.microsoft.com/office/drawing/2014/main" val="525418585"/>
                  </a:ext>
                </a:extLst>
              </a:tr>
              <a:tr h="370840">
                <a:tc>
                  <a:txBody>
                    <a:bodyPr/>
                    <a:lstStyle/>
                    <a:p>
                      <a:pPr algn="l" fontAlgn="b"/>
                      <a:r>
                        <a:rPr lang="en-AU" sz="1400" b="0" i="0" u="none" strike="noStrike" dirty="0">
                          <a:solidFill>
                            <a:srgbClr val="000000"/>
                          </a:solidFill>
                          <a:effectLst/>
                          <a:latin typeface="+mn-lt"/>
                        </a:rPr>
                        <a:t>Brian McKerr</a:t>
                      </a:r>
                    </a:p>
                  </a:txBody>
                  <a:tcPr marL="6350" marR="6350" marT="6350" marB="0" anchor="b"/>
                </a:tc>
                <a:tc>
                  <a:txBody>
                    <a:bodyPr/>
                    <a:lstStyle/>
                    <a:p>
                      <a:pPr algn="l" fontAlgn="b"/>
                      <a:r>
                        <a:rPr lang="en-AU" sz="1400" b="0" i="0" u="none" strike="noStrike" dirty="0">
                          <a:solidFill>
                            <a:srgbClr val="000000"/>
                          </a:solidFill>
                          <a:effectLst/>
                          <a:latin typeface="+mn-lt"/>
                        </a:rPr>
                        <a:t>CS Energy</a:t>
                      </a:r>
                    </a:p>
                  </a:txBody>
                  <a:tcPr marL="6350" marR="6350" marT="6350" marB="0" anchor="b"/>
                </a:tc>
                <a:extLst>
                  <a:ext uri="{0D108BD9-81ED-4DB2-BD59-A6C34878D82A}">
                    <a16:rowId xmlns:a16="http://schemas.microsoft.com/office/drawing/2014/main" val="4050477633"/>
                  </a:ext>
                </a:extLst>
              </a:tr>
              <a:tr h="370840">
                <a:tc>
                  <a:txBody>
                    <a:bodyPr/>
                    <a:lstStyle/>
                    <a:p>
                      <a:pPr algn="l" fontAlgn="b"/>
                      <a:r>
                        <a:rPr lang="en-AU" sz="1400" b="0" i="0" u="none" strike="noStrike" dirty="0">
                          <a:solidFill>
                            <a:srgbClr val="000000"/>
                          </a:solidFill>
                          <a:effectLst/>
                          <a:latin typeface="+mn-lt"/>
                        </a:rPr>
                        <a:t>Henry Gorniak</a:t>
                      </a:r>
                    </a:p>
                  </a:txBody>
                  <a:tcPr marL="6350" marR="6350" marT="6350" marB="0" anchor="b"/>
                </a:tc>
                <a:tc>
                  <a:txBody>
                    <a:bodyPr/>
                    <a:lstStyle/>
                    <a:p>
                      <a:pPr algn="l" fontAlgn="b"/>
                      <a:r>
                        <a:rPr lang="en-AU" sz="1400" b="0" i="0" u="none" strike="noStrike" dirty="0">
                          <a:solidFill>
                            <a:srgbClr val="000000"/>
                          </a:solidFill>
                          <a:effectLst/>
                          <a:latin typeface="+mn-lt"/>
                        </a:rPr>
                        <a:t>CS Energy</a:t>
                      </a:r>
                    </a:p>
                  </a:txBody>
                  <a:tcPr marL="6350" marR="6350" marT="6350" marB="0" anchor="b"/>
                </a:tc>
                <a:extLst>
                  <a:ext uri="{0D108BD9-81ED-4DB2-BD59-A6C34878D82A}">
                    <a16:rowId xmlns:a16="http://schemas.microsoft.com/office/drawing/2014/main" val="2002661567"/>
                  </a:ext>
                </a:extLst>
              </a:tr>
              <a:tr h="370840">
                <a:tc>
                  <a:txBody>
                    <a:bodyPr/>
                    <a:lstStyle/>
                    <a:p>
                      <a:pPr algn="l" fontAlgn="b"/>
                      <a:r>
                        <a:rPr lang="en-AU" sz="1400" b="0" i="0" u="none" strike="noStrike" dirty="0">
                          <a:solidFill>
                            <a:srgbClr val="000000"/>
                          </a:solidFill>
                          <a:effectLst/>
                          <a:latin typeface="+mn-lt"/>
                        </a:rPr>
                        <a:t>Jeramy Mendoza</a:t>
                      </a:r>
                    </a:p>
                  </a:txBody>
                  <a:tcPr marL="6350" marR="6350" marT="6350" marB="0" anchor="b"/>
                </a:tc>
                <a:tc>
                  <a:txBody>
                    <a:bodyPr/>
                    <a:lstStyle/>
                    <a:p>
                      <a:pPr algn="l" fontAlgn="b"/>
                      <a:r>
                        <a:rPr lang="en-AU" sz="1400" b="0" i="0" u="none" strike="noStrike" dirty="0" err="1">
                          <a:solidFill>
                            <a:srgbClr val="000000"/>
                          </a:solidFill>
                          <a:effectLst/>
                          <a:latin typeface="+mn-lt"/>
                        </a:rPr>
                        <a:t>EnergyAustralia</a:t>
                      </a:r>
                      <a:endParaRPr lang="en-AU" sz="14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789446191"/>
                  </a:ext>
                </a:extLst>
              </a:tr>
              <a:tr h="370840">
                <a:tc>
                  <a:txBody>
                    <a:bodyPr/>
                    <a:lstStyle/>
                    <a:p>
                      <a:pPr algn="l" fontAlgn="b"/>
                      <a:r>
                        <a:rPr lang="en-AU" sz="1400" b="0" i="0" u="none" strike="noStrike" dirty="0">
                          <a:solidFill>
                            <a:srgbClr val="000000"/>
                          </a:solidFill>
                          <a:effectLst/>
                          <a:latin typeface="+mn-lt"/>
                        </a:rPr>
                        <a:t>Sharleen Flanagan</a:t>
                      </a:r>
                    </a:p>
                  </a:txBody>
                  <a:tcPr marL="6350" marR="6350" marT="6350" marB="0" anchor="b"/>
                </a:tc>
                <a:tc>
                  <a:txBody>
                    <a:bodyPr/>
                    <a:lstStyle/>
                    <a:p>
                      <a:pPr algn="l" fontAlgn="b"/>
                      <a:r>
                        <a:rPr lang="en-AU" sz="1400" b="0" i="0" u="none" strike="noStrike" dirty="0">
                          <a:solidFill>
                            <a:srgbClr val="000000"/>
                          </a:solidFill>
                          <a:effectLst/>
                          <a:latin typeface="+mn-lt"/>
                        </a:rPr>
                        <a:t>ERM Power</a:t>
                      </a:r>
                    </a:p>
                  </a:txBody>
                  <a:tcPr marL="6350" marR="6350" marT="6350" marB="0" anchor="b"/>
                </a:tc>
                <a:extLst>
                  <a:ext uri="{0D108BD9-81ED-4DB2-BD59-A6C34878D82A}">
                    <a16:rowId xmlns:a16="http://schemas.microsoft.com/office/drawing/2014/main" val="2776004692"/>
                  </a:ext>
                </a:extLst>
              </a:tr>
              <a:tr h="370840">
                <a:tc>
                  <a:txBody>
                    <a:bodyPr/>
                    <a:lstStyle/>
                    <a:p>
                      <a:pPr algn="l" fontAlgn="b"/>
                      <a:r>
                        <a:rPr lang="en-AU" sz="1400" b="0" i="0" u="none" strike="noStrike" dirty="0">
                          <a:solidFill>
                            <a:srgbClr val="000000"/>
                          </a:solidFill>
                          <a:effectLst/>
                          <a:latin typeface="+mn-lt"/>
                        </a:rPr>
                        <a:t>Jarrah van Rijswijk</a:t>
                      </a:r>
                    </a:p>
                  </a:txBody>
                  <a:tcPr marL="6350" marR="6350" marT="6350" marB="0" anchor="b"/>
                </a:tc>
                <a:tc>
                  <a:txBody>
                    <a:bodyPr/>
                    <a:lstStyle/>
                    <a:p>
                      <a:pPr algn="l" fontAlgn="b"/>
                      <a:r>
                        <a:rPr lang="en-AU" sz="1400" b="0" i="0" u="none" strike="noStrike" dirty="0">
                          <a:solidFill>
                            <a:srgbClr val="000000"/>
                          </a:solidFill>
                          <a:effectLst/>
                          <a:latin typeface="+mn-lt"/>
                        </a:rPr>
                        <a:t>Hydro </a:t>
                      </a:r>
                      <a:r>
                        <a:rPr lang="en-AU" sz="1400" b="0" i="0" u="none" strike="noStrike" dirty="0" err="1">
                          <a:solidFill>
                            <a:srgbClr val="000000"/>
                          </a:solidFill>
                          <a:effectLst/>
                          <a:latin typeface="+mn-lt"/>
                        </a:rPr>
                        <a:t>Tas</a:t>
                      </a:r>
                      <a:endParaRPr lang="en-AU" sz="14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030961568"/>
                  </a:ext>
                </a:extLst>
              </a:tr>
              <a:tr h="370840">
                <a:tc>
                  <a:txBody>
                    <a:bodyPr/>
                    <a:lstStyle/>
                    <a:p>
                      <a:pPr algn="l" fontAlgn="b"/>
                      <a:r>
                        <a:rPr lang="en-AU" sz="1400" b="0" i="0" u="none" strike="noStrike" dirty="0">
                          <a:solidFill>
                            <a:srgbClr val="000000"/>
                          </a:solidFill>
                          <a:effectLst/>
                          <a:latin typeface="+mn-lt"/>
                        </a:rPr>
                        <a:t>Stephanie Easton</a:t>
                      </a:r>
                    </a:p>
                  </a:txBody>
                  <a:tcPr marL="6350" marR="6350" marT="6350" marB="0" anchor="b"/>
                </a:tc>
                <a:tc>
                  <a:txBody>
                    <a:bodyPr/>
                    <a:lstStyle/>
                    <a:p>
                      <a:pPr algn="l" fontAlgn="b"/>
                      <a:r>
                        <a:rPr lang="en-AU" sz="1400" b="0" i="0" u="none" strike="noStrike" dirty="0">
                          <a:solidFill>
                            <a:srgbClr val="000000"/>
                          </a:solidFill>
                          <a:effectLst/>
                          <a:latin typeface="+mn-lt"/>
                        </a:rPr>
                        <a:t>Infigen</a:t>
                      </a:r>
                    </a:p>
                  </a:txBody>
                  <a:tcPr marL="6350" marR="6350" marT="6350" marB="0" anchor="b"/>
                </a:tc>
                <a:extLst>
                  <a:ext uri="{0D108BD9-81ED-4DB2-BD59-A6C34878D82A}">
                    <a16:rowId xmlns:a16="http://schemas.microsoft.com/office/drawing/2014/main" val="974336935"/>
                  </a:ext>
                </a:extLst>
              </a:tr>
              <a:tr h="370840">
                <a:tc>
                  <a:txBody>
                    <a:bodyPr/>
                    <a:lstStyle/>
                    <a:p>
                      <a:pPr algn="l" fontAlgn="b"/>
                      <a:r>
                        <a:rPr lang="en-AU" sz="1400" b="0" i="0" u="none" strike="noStrike" dirty="0">
                          <a:solidFill>
                            <a:srgbClr val="000000"/>
                          </a:solidFill>
                          <a:effectLst/>
                          <a:latin typeface="+mn-lt"/>
                        </a:rPr>
                        <a:t>Victor Sanchez</a:t>
                      </a:r>
                    </a:p>
                  </a:txBody>
                  <a:tcPr marL="6350" marR="6350" marT="6350" marB="0" anchor="b"/>
                </a:tc>
                <a:tc>
                  <a:txBody>
                    <a:bodyPr/>
                    <a:lstStyle/>
                    <a:p>
                      <a:pPr algn="l" fontAlgn="b"/>
                      <a:r>
                        <a:rPr lang="en-AU" sz="1400" b="0" i="0" u="none" strike="noStrike" dirty="0">
                          <a:solidFill>
                            <a:srgbClr val="000000"/>
                          </a:solidFill>
                          <a:effectLst/>
                          <a:latin typeface="+mn-lt"/>
                        </a:rPr>
                        <a:t>Infigen</a:t>
                      </a:r>
                    </a:p>
                  </a:txBody>
                  <a:tcPr marL="6350" marR="6350" marT="6350" marB="0" anchor="b"/>
                </a:tc>
                <a:extLst>
                  <a:ext uri="{0D108BD9-81ED-4DB2-BD59-A6C34878D82A}">
                    <a16:rowId xmlns:a16="http://schemas.microsoft.com/office/drawing/2014/main" val="2485916502"/>
                  </a:ext>
                </a:extLst>
              </a:tr>
              <a:tr h="370840">
                <a:tc>
                  <a:txBody>
                    <a:bodyPr/>
                    <a:lstStyle/>
                    <a:p>
                      <a:pPr algn="l" fontAlgn="b"/>
                      <a:r>
                        <a:rPr lang="en-AU" sz="1400" b="0" i="0" u="none" strike="noStrike" dirty="0">
                          <a:solidFill>
                            <a:srgbClr val="000000"/>
                          </a:solidFill>
                          <a:effectLst/>
                          <a:latin typeface="+mn-lt"/>
                        </a:rPr>
                        <a:t>Chris Tetzke</a:t>
                      </a:r>
                    </a:p>
                  </a:txBody>
                  <a:tcPr marL="6350" marR="6350" marT="6350" marB="0" anchor="b"/>
                </a:tc>
                <a:tc>
                  <a:txBody>
                    <a:bodyPr/>
                    <a:lstStyle/>
                    <a:p>
                      <a:pPr algn="l" fontAlgn="b"/>
                      <a:r>
                        <a:rPr lang="en-AU" sz="1400" b="0" i="0" u="none" strike="noStrike" dirty="0" err="1">
                          <a:solidFill>
                            <a:srgbClr val="000000"/>
                          </a:solidFill>
                          <a:effectLst/>
                          <a:latin typeface="+mn-lt"/>
                        </a:rPr>
                        <a:t>Intergen</a:t>
                      </a:r>
                      <a:endParaRPr lang="en-AU" sz="14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924343088"/>
                  </a:ext>
                </a:extLst>
              </a:tr>
            </a:tbl>
          </a:graphicData>
        </a:graphic>
      </p:graphicFrame>
      <p:graphicFrame>
        <p:nvGraphicFramePr>
          <p:cNvPr id="9" name="Table 8">
            <a:extLst>
              <a:ext uri="{FF2B5EF4-FFF2-40B4-BE49-F238E27FC236}">
                <a16:creationId xmlns:a16="http://schemas.microsoft.com/office/drawing/2014/main" id="{6E3C8B34-4720-44CF-B7AD-9223568005C2}"/>
              </a:ext>
            </a:extLst>
          </p:cNvPr>
          <p:cNvGraphicFramePr>
            <a:graphicFrameLocks noGrp="1"/>
          </p:cNvGraphicFramePr>
          <p:nvPr>
            <p:extLst>
              <p:ext uri="{D42A27DB-BD31-4B8C-83A1-F6EECF244321}">
                <p14:modId xmlns:p14="http://schemas.microsoft.com/office/powerpoint/2010/main" val="378022627"/>
              </p:ext>
            </p:extLst>
          </p:nvPr>
        </p:nvGraphicFramePr>
        <p:xfrm>
          <a:off x="5458691" y="1457240"/>
          <a:ext cx="2890982" cy="5125720"/>
        </p:xfrm>
        <a:graphic>
          <a:graphicData uri="http://schemas.openxmlformats.org/drawingml/2006/table">
            <a:tbl>
              <a:tblPr firstRow="1" bandRow="1">
                <a:tableStyleId>{5C22544A-7EE6-4342-B048-85BDC9FD1C3A}</a:tableStyleId>
              </a:tblPr>
              <a:tblGrid>
                <a:gridCol w="1568401">
                  <a:extLst>
                    <a:ext uri="{9D8B030D-6E8A-4147-A177-3AD203B41FA5}">
                      <a16:colId xmlns:a16="http://schemas.microsoft.com/office/drawing/2014/main" val="1076604893"/>
                    </a:ext>
                  </a:extLst>
                </a:gridCol>
                <a:gridCol w="1322581">
                  <a:extLst>
                    <a:ext uri="{9D8B030D-6E8A-4147-A177-3AD203B41FA5}">
                      <a16:colId xmlns:a16="http://schemas.microsoft.com/office/drawing/2014/main" val="2018449437"/>
                    </a:ext>
                  </a:extLst>
                </a:gridCol>
              </a:tblGrid>
              <a:tr h="0">
                <a:tc>
                  <a:txBody>
                    <a:bodyPr/>
                    <a:lstStyle/>
                    <a:p>
                      <a:r>
                        <a:rPr lang="en-AU" sz="1400" dirty="0"/>
                        <a:t>Name </a:t>
                      </a:r>
                    </a:p>
                  </a:txBody>
                  <a:tcPr/>
                </a:tc>
                <a:tc>
                  <a:txBody>
                    <a:bodyPr/>
                    <a:lstStyle/>
                    <a:p>
                      <a:r>
                        <a:rPr lang="en-AU" sz="1400" dirty="0"/>
                        <a:t>Company</a:t>
                      </a:r>
                    </a:p>
                  </a:txBody>
                  <a:tcPr/>
                </a:tc>
                <a:extLst>
                  <a:ext uri="{0D108BD9-81ED-4DB2-BD59-A6C34878D82A}">
                    <a16:rowId xmlns:a16="http://schemas.microsoft.com/office/drawing/2014/main" val="1197109199"/>
                  </a:ext>
                </a:extLst>
              </a:tr>
              <a:tr h="370840">
                <a:tc>
                  <a:txBody>
                    <a:bodyPr/>
                    <a:lstStyle/>
                    <a:p>
                      <a:pPr algn="l" fontAlgn="b"/>
                      <a:r>
                        <a:rPr lang="en-AU" sz="1400" b="0" i="0" u="none" strike="noStrike" dirty="0">
                          <a:solidFill>
                            <a:srgbClr val="000000"/>
                          </a:solidFill>
                          <a:effectLst/>
                          <a:latin typeface="+mn-lt"/>
                        </a:rPr>
                        <a:t>Wayne Baldwin</a:t>
                      </a:r>
                    </a:p>
                  </a:txBody>
                  <a:tcPr marL="6350" marR="6350" marT="6350" marB="0" anchor="b"/>
                </a:tc>
                <a:tc>
                  <a:txBody>
                    <a:bodyPr/>
                    <a:lstStyle/>
                    <a:p>
                      <a:pPr algn="l" fontAlgn="b"/>
                      <a:r>
                        <a:rPr lang="en-AU" sz="1400" b="0" i="0" u="none" strike="noStrike">
                          <a:solidFill>
                            <a:srgbClr val="000000"/>
                          </a:solidFill>
                          <a:effectLst/>
                          <a:latin typeface="+mn-lt"/>
                        </a:rPr>
                        <a:t>Intergen</a:t>
                      </a:r>
                    </a:p>
                  </a:txBody>
                  <a:tcPr marL="6350" marR="6350" marT="6350" marB="0" anchor="b"/>
                </a:tc>
                <a:extLst>
                  <a:ext uri="{0D108BD9-81ED-4DB2-BD59-A6C34878D82A}">
                    <a16:rowId xmlns:a16="http://schemas.microsoft.com/office/drawing/2014/main" val="3755047483"/>
                  </a:ext>
                </a:extLst>
              </a:tr>
              <a:tr h="370840">
                <a:tc>
                  <a:txBody>
                    <a:bodyPr/>
                    <a:lstStyle/>
                    <a:p>
                      <a:pPr algn="l" fontAlgn="b"/>
                      <a:r>
                        <a:rPr lang="en-AU" sz="1400" b="0" i="0" u="none" strike="noStrike" dirty="0">
                          <a:solidFill>
                            <a:srgbClr val="000000"/>
                          </a:solidFill>
                          <a:effectLst/>
                          <a:latin typeface="+mn-lt"/>
                        </a:rPr>
                        <a:t>Methsiri Aratchige</a:t>
                      </a:r>
                    </a:p>
                  </a:txBody>
                  <a:tcPr marL="6350" marR="6350" marT="6350" marB="0" anchor="b"/>
                </a:tc>
                <a:tc>
                  <a:txBody>
                    <a:bodyPr/>
                    <a:lstStyle/>
                    <a:p>
                      <a:pPr algn="l" fontAlgn="b"/>
                      <a:r>
                        <a:rPr lang="en-AU" sz="1400" b="0" i="0" u="none" strike="noStrike">
                          <a:solidFill>
                            <a:srgbClr val="000000"/>
                          </a:solidFill>
                          <a:effectLst/>
                          <a:latin typeface="+mn-lt"/>
                        </a:rPr>
                        <a:t>Origin Energy</a:t>
                      </a:r>
                    </a:p>
                  </a:txBody>
                  <a:tcPr marL="6350" marR="6350" marT="6350" marB="0" anchor="b"/>
                </a:tc>
                <a:extLst>
                  <a:ext uri="{0D108BD9-81ED-4DB2-BD59-A6C34878D82A}">
                    <a16:rowId xmlns:a16="http://schemas.microsoft.com/office/drawing/2014/main" val="2958591482"/>
                  </a:ext>
                </a:extLst>
              </a:tr>
              <a:tr h="370840">
                <a:tc>
                  <a:txBody>
                    <a:bodyPr/>
                    <a:lstStyle/>
                    <a:p>
                      <a:pPr algn="l" fontAlgn="b"/>
                      <a:r>
                        <a:rPr lang="en-AU" sz="1400" b="0" i="0" u="none" strike="noStrike" dirty="0">
                          <a:solidFill>
                            <a:srgbClr val="000000"/>
                          </a:solidFill>
                          <a:effectLst/>
                          <a:latin typeface="+mn-lt"/>
                        </a:rPr>
                        <a:t>Olivia Fleming</a:t>
                      </a:r>
                    </a:p>
                  </a:txBody>
                  <a:tcPr marL="6350" marR="6350" marT="6350" marB="0" anchor="b"/>
                </a:tc>
                <a:tc>
                  <a:txBody>
                    <a:bodyPr/>
                    <a:lstStyle/>
                    <a:p>
                      <a:pPr algn="l" fontAlgn="b"/>
                      <a:r>
                        <a:rPr lang="en-AU" sz="1400" b="0" i="0" u="none" strike="noStrike" dirty="0">
                          <a:solidFill>
                            <a:srgbClr val="000000"/>
                          </a:solidFill>
                          <a:effectLst/>
                          <a:latin typeface="+mn-lt"/>
                        </a:rPr>
                        <a:t>Origin Energy</a:t>
                      </a:r>
                    </a:p>
                  </a:txBody>
                  <a:tcPr marL="6350" marR="6350" marT="6350" marB="0" anchor="b"/>
                </a:tc>
                <a:extLst>
                  <a:ext uri="{0D108BD9-81ED-4DB2-BD59-A6C34878D82A}">
                    <a16:rowId xmlns:a16="http://schemas.microsoft.com/office/drawing/2014/main" val="1271792077"/>
                  </a:ext>
                </a:extLst>
              </a:tr>
              <a:tr h="370840">
                <a:tc>
                  <a:txBody>
                    <a:bodyPr/>
                    <a:lstStyle/>
                    <a:p>
                      <a:pPr algn="l" fontAlgn="b"/>
                      <a:r>
                        <a:rPr lang="en-AU" sz="1400" b="0" i="0" u="none" strike="noStrike" dirty="0">
                          <a:solidFill>
                            <a:srgbClr val="000000"/>
                          </a:solidFill>
                          <a:effectLst/>
                          <a:latin typeface="+mn-lt"/>
                        </a:rPr>
                        <a:t>Hugh Macfarlane</a:t>
                      </a:r>
                    </a:p>
                  </a:txBody>
                  <a:tcPr marL="6350" marR="6350" marT="6350" marB="0" anchor="b"/>
                </a:tc>
                <a:tc>
                  <a:txBody>
                    <a:bodyPr/>
                    <a:lstStyle/>
                    <a:p>
                      <a:pPr algn="l" fontAlgn="b"/>
                      <a:r>
                        <a:rPr lang="en-AU" sz="1400" b="0" i="0" u="none" strike="noStrike" dirty="0">
                          <a:solidFill>
                            <a:srgbClr val="000000"/>
                          </a:solidFill>
                          <a:effectLst/>
                          <a:latin typeface="+mn-lt"/>
                        </a:rPr>
                        <a:t>Snowy</a:t>
                      </a:r>
                    </a:p>
                  </a:txBody>
                  <a:tcPr marL="6350" marR="6350" marT="6350" marB="0" anchor="b"/>
                </a:tc>
                <a:extLst>
                  <a:ext uri="{0D108BD9-81ED-4DB2-BD59-A6C34878D82A}">
                    <a16:rowId xmlns:a16="http://schemas.microsoft.com/office/drawing/2014/main" val="328687727"/>
                  </a:ext>
                </a:extLst>
              </a:tr>
              <a:tr h="370840">
                <a:tc>
                  <a:txBody>
                    <a:bodyPr/>
                    <a:lstStyle/>
                    <a:p>
                      <a:pPr algn="l" fontAlgn="b"/>
                      <a:r>
                        <a:rPr lang="en-AU" sz="1400" b="0" i="0" u="none" strike="noStrike" dirty="0">
                          <a:solidFill>
                            <a:srgbClr val="000000"/>
                          </a:solidFill>
                          <a:effectLst/>
                          <a:latin typeface="+mn-lt"/>
                        </a:rPr>
                        <a:t>Adam Branson</a:t>
                      </a:r>
                    </a:p>
                  </a:txBody>
                  <a:tcPr marL="6350" marR="6350" marT="6350" marB="0" anchor="b"/>
                </a:tc>
                <a:tc>
                  <a:txBody>
                    <a:bodyPr/>
                    <a:lstStyle/>
                    <a:p>
                      <a:pPr algn="l" fontAlgn="b"/>
                      <a:r>
                        <a:rPr lang="en-AU" sz="1400" b="0" i="0" u="none" strike="noStrike" dirty="0">
                          <a:solidFill>
                            <a:srgbClr val="000000"/>
                          </a:solidFill>
                          <a:effectLst/>
                          <a:latin typeface="+mn-lt"/>
                        </a:rPr>
                        <a:t>Stanwell</a:t>
                      </a:r>
                    </a:p>
                  </a:txBody>
                  <a:tcPr marL="6350" marR="6350" marT="6350" marB="0" anchor="b"/>
                </a:tc>
                <a:extLst>
                  <a:ext uri="{0D108BD9-81ED-4DB2-BD59-A6C34878D82A}">
                    <a16:rowId xmlns:a16="http://schemas.microsoft.com/office/drawing/2014/main" val="525418585"/>
                  </a:ext>
                </a:extLst>
              </a:tr>
              <a:tr h="370840">
                <a:tc>
                  <a:txBody>
                    <a:bodyPr/>
                    <a:lstStyle/>
                    <a:p>
                      <a:pPr algn="l" fontAlgn="b"/>
                      <a:r>
                        <a:rPr lang="en-AU" sz="1400" b="0" i="0" u="none" strike="noStrike" dirty="0">
                          <a:solidFill>
                            <a:srgbClr val="000000"/>
                          </a:solidFill>
                          <a:effectLst/>
                          <a:latin typeface="+mn-lt"/>
                        </a:rPr>
                        <a:t>Adam Neilson</a:t>
                      </a:r>
                    </a:p>
                  </a:txBody>
                  <a:tcPr marL="6350" marR="6350" marT="6350" marB="0" anchor="b"/>
                </a:tc>
                <a:tc>
                  <a:txBody>
                    <a:bodyPr/>
                    <a:lstStyle/>
                    <a:p>
                      <a:pPr algn="l" fontAlgn="b"/>
                      <a:r>
                        <a:rPr lang="en-AU" sz="1400" b="0" i="0" u="none" strike="noStrike" dirty="0">
                          <a:solidFill>
                            <a:srgbClr val="000000"/>
                          </a:solidFill>
                          <a:effectLst/>
                          <a:latin typeface="+mn-lt"/>
                        </a:rPr>
                        <a:t>Stanwell</a:t>
                      </a:r>
                    </a:p>
                  </a:txBody>
                  <a:tcPr marL="6350" marR="6350" marT="6350" marB="0" anchor="b"/>
                </a:tc>
                <a:extLst>
                  <a:ext uri="{0D108BD9-81ED-4DB2-BD59-A6C34878D82A}">
                    <a16:rowId xmlns:a16="http://schemas.microsoft.com/office/drawing/2014/main" val="4050477633"/>
                  </a:ext>
                </a:extLst>
              </a:tr>
              <a:tr h="370840">
                <a:tc>
                  <a:txBody>
                    <a:bodyPr/>
                    <a:lstStyle/>
                    <a:p>
                      <a:pPr algn="l" fontAlgn="b"/>
                      <a:r>
                        <a:rPr lang="en-AU" sz="1400" b="0" i="0" u="none" strike="noStrike" dirty="0">
                          <a:solidFill>
                            <a:srgbClr val="000000"/>
                          </a:solidFill>
                          <a:effectLst/>
                          <a:latin typeface="+mn-lt"/>
                        </a:rPr>
                        <a:t>Oliver Jessup</a:t>
                      </a:r>
                    </a:p>
                  </a:txBody>
                  <a:tcPr marL="6350" marR="6350" marT="6350" marB="0" anchor="b"/>
                </a:tc>
                <a:tc>
                  <a:txBody>
                    <a:bodyPr/>
                    <a:lstStyle/>
                    <a:p>
                      <a:pPr algn="l" fontAlgn="b"/>
                      <a:r>
                        <a:rPr lang="en-AU" sz="1400" b="0" i="0" u="none" strike="noStrike" dirty="0">
                          <a:solidFill>
                            <a:srgbClr val="000000"/>
                          </a:solidFill>
                          <a:effectLst/>
                          <a:latin typeface="+mn-lt"/>
                        </a:rPr>
                        <a:t>Stanwell</a:t>
                      </a:r>
                    </a:p>
                  </a:txBody>
                  <a:tcPr marL="6350" marR="6350" marT="6350" marB="0" anchor="b"/>
                </a:tc>
                <a:extLst>
                  <a:ext uri="{0D108BD9-81ED-4DB2-BD59-A6C34878D82A}">
                    <a16:rowId xmlns:a16="http://schemas.microsoft.com/office/drawing/2014/main" val="2002661567"/>
                  </a:ext>
                </a:extLst>
              </a:tr>
              <a:tr h="370840">
                <a:tc>
                  <a:txBody>
                    <a:bodyPr/>
                    <a:lstStyle/>
                    <a:p>
                      <a:pPr algn="l" fontAlgn="b"/>
                      <a:r>
                        <a:rPr lang="en-AU" sz="1400" b="0" i="0" u="none" strike="noStrike" dirty="0">
                          <a:solidFill>
                            <a:srgbClr val="000000"/>
                          </a:solidFill>
                          <a:effectLst/>
                          <a:latin typeface="+mn-lt"/>
                        </a:rPr>
                        <a:t>Emily Brodie</a:t>
                      </a:r>
                    </a:p>
                  </a:txBody>
                  <a:tcPr marL="6350" marR="6350" marT="6350" marB="0" anchor="b"/>
                </a:tc>
                <a:tc>
                  <a:txBody>
                    <a:bodyPr/>
                    <a:lstStyle/>
                    <a:p>
                      <a:pPr algn="l" fontAlgn="b"/>
                      <a:r>
                        <a:rPr lang="en-AU" sz="1400" b="0" i="0" u="none" strike="noStrike" dirty="0">
                          <a:solidFill>
                            <a:srgbClr val="000000"/>
                          </a:solidFill>
                          <a:effectLst/>
                          <a:latin typeface="+mn-lt"/>
                        </a:rPr>
                        <a:t>AEMO</a:t>
                      </a:r>
                    </a:p>
                  </a:txBody>
                  <a:tcPr marL="6350" marR="6350" marT="6350" marB="0" anchor="b"/>
                </a:tc>
                <a:extLst>
                  <a:ext uri="{0D108BD9-81ED-4DB2-BD59-A6C34878D82A}">
                    <a16:rowId xmlns:a16="http://schemas.microsoft.com/office/drawing/2014/main" val="2789446191"/>
                  </a:ext>
                </a:extLst>
              </a:tr>
              <a:tr h="370840">
                <a:tc>
                  <a:txBody>
                    <a:bodyPr/>
                    <a:lstStyle/>
                    <a:p>
                      <a:pPr algn="l" fontAlgn="b"/>
                      <a:r>
                        <a:rPr lang="en-AU" sz="1400" b="0" i="0" u="none" strike="noStrike" dirty="0">
                          <a:solidFill>
                            <a:srgbClr val="000000"/>
                          </a:solidFill>
                          <a:effectLst/>
                          <a:latin typeface="+mn-lt"/>
                        </a:rPr>
                        <a:t>Tom Butterworth</a:t>
                      </a:r>
                    </a:p>
                  </a:txBody>
                  <a:tcPr marL="6350" marR="6350" marT="6350" marB="0" anchor="b"/>
                </a:tc>
                <a:tc>
                  <a:txBody>
                    <a:bodyPr/>
                    <a:lstStyle/>
                    <a:p>
                      <a:pPr algn="l" fontAlgn="b"/>
                      <a:r>
                        <a:rPr lang="en-AU" sz="1400" b="0" i="0" u="none" strike="noStrike" dirty="0">
                          <a:solidFill>
                            <a:srgbClr val="000000"/>
                          </a:solidFill>
                          <a:effectLst/>
                          <a:latin typeface="+mn-lt"/>
                        </a:rPr>
                        <a:t>AEMO</a:t>
                      </a:r>
                    </a:p>
                  </a:txBody>
                  <a:tcPr marL="6350" marR="6350" marT="6350" marB="0" anchor="b"/>
                </a:tc>
                <a:extLst>
                  <a:ext uri="{0D108BD9-81ED-4DB2-BD59-A6C34878D82A}">
                    <a16:rowId xmlns:a16="http://schemas.microsoft.com/office/drawing/2014/main" val="2776004692"/>
                  </a:ext>
                </a:extLst>
              </a:tr>
              <a:tr h="370840">
                <a:tc>
                  <a:txBody>
                    <a:bodyPr/>
                    <a:lstStyle/>
                    <a:p>
                      <a:pPr algn="l" fontAlgn="b"/>
                      <a:r>
                        <a:rPr lang="en-AU" sz="1400" b="0" i="0" u="none" strike="noStrike" dirty="0">
                          <a:solidFill>
                            <a:srgbClr val="000000"/>
                          </a:solidFill>
                          <a:effectLst/>
                          <a:latin typeface="+mn-lt"/>
                        </a:rPr>
                        <a:t>Pierre Fromager</a:t>
                      </a:r>
                    </a:p>
                  </a:txBody>
                  <a:tcPr marL="6350" marR="6350" marT="6350" marB="0" anchor="b"/>
                </a:tc>
                <a:tc>
                  <a:txBody>
                    <a:bodyPr/>
                    <a:lstStyle/>
                    <a:p>
                      <a:pPr algn="l" fontAlgn="b"/>
                      <a:r>
                        <a:rPr lang="en-AU" sz="1400" b="0" i="0" u="none" strike="noStrike" dirty="0">
                          <a:solidFill>
                            <a:srgbClr val="000000"/>
                          </a:solidFill>
                          <a:effectLst/>
                          <a:latin typeface="+mn-lt"/>
                        </a:rPr>
                        <a:t>AEMO</a:t>
                      </a:r>
                      <a:endParaRPr lang="en-AU" sz="1400" b="1"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030961568"/>
                  </a:ext>
                </a:extLst>
              </a:tr>
              <a:tr h="370840">
                <a:tc>
                  <a:txBody>
                    <a:bodyPr/>
                    <a:lstStyle/>
                    <a:p>
                      <a:pPr algn="l" fontAlgn="b"/>
                      <a:r>
                        <a:rPr lang="en-AU" sz="1400" b="0" i="0" u="none" strike="noStrike" dirty="0">
                          <a:solidFill>
                            <a:srgbClr val="000000"/>
                          </a:solidFill>
                          <a:effectLst/>
                          <a:latin typeface="+mn-lt"/>
                        </a:rPr>
                        <a:t>Hamish McNeish</a:t>
                      </a:r>
                    </a:p>
                  </a:txBody>
                  <a:tcPr marL="6350" marR="6350" marT="6350" marB="0" anchor="b"/>
                </a:tc>
                <a:tc>
                  <a:txBody>
                    <a:bodyPr/>
                    <a:lstStyle/>
                    <a:p>
                      <a:pPr algn="l" fontAlgn="b"/>
                      <a:r>
                        <a:rPr lang="en-AU" sz="1400" b="0" i="0" u="none" strike="noStrike" dirty="0">
                          <a:solidFill>
                            <a:srgbClr val="000000"/>
                          </a:solidFill>
                          <a:effectLst/>
                          <a:latin typeface="+mn-lt"/>
                        </a:rPr>
                        <a:t>AEMO</a:t>
                      </a:r>
                    </a:p>
                  </a:txBody>
                  <a:tcPr marL="6350" marR="6350" marT="6350" marB="0" anchor="b"/>
                </a:tc>
                <a:extLst>
                  <a:ext uri="{0D108BD9-81ED-4DB2-BD59-A6C34878D82A}">
                    <a16:rowId xmlns:a16="http://schemas.microsoft.com/office/drawing/2014/main" val="974336935"/>
                  </a:ext>
                </a:extLst>
              </a:tr>
              <a:tr h="370840">
                <a:tc>
                  <a:txBody>
                    <a:bodyPr/>
                    <a:lstStyle/>
                    <a:p>
                      <a:pPr algn="l" fontAlgn="b"/>
                      <a:r>
                        <a:rPr lang="en-AU" sz="1400" b="0" i="0" u="none" strike="noStrike" dirty="0">
                          <a:solidFill>
                            <a:srgbClr val="000000"/>
                          </a:solidFill>
                          <a:effectLst/>
                          <a:latin typeface="+mn-lt"/>
                        </a:rPr>
                        <a:t>Michael Sanders</a:t>
                      </a:r>
                    </a:p>
                  </a:txBody>
                  <a:tcPr marL="6350" marR="6350" marT="6350" marB="0" anchor="b"/>
                </a:tc>
                <a:tc>
                  <a:txBody>
                    <a:bodyPr/>
                    <a:lstStyle/>
                    <a:p>
                      <a:pPr algn="l" fontAlgn="b"/>
                      <a:r>
                        <a:rPr lang="en-AU" sz="1400" b="0" i="0" u="none" strike="noStrike" dirty="0">
                          <a:solidFill>
                            <a:srgbClr val="000000"/>
                          </a:solidFill>
                          <a:effectLst/>
                          <a:latin typeface="+mn-lt"/>
                        </a:rPr>
                        <a:t>AEMO</a:t>
                      </a:r>
                    </a:p>
                  </a:txBody>
                  <a:tcPr marL="6350" marR="6350" marT="6350" marB="0" anchor="b"/>
                </a:tc>
                <a:extLst>
                  <a:ext uri="{0D108BD9-81ED-4DB2-BD59-A6C34878D82A}">
                    <a16:rowId xmlns:a16="http://schemas.microsoft.com/office/drawing/2014/main" val="2485916502"/>
                  </a:ext>
                </a:extLst>
              </a:tr>
              <a:tr h="370840">
                <a:tc>
                  <a:txBody>
                    <a:bodyPr/>
                    <a:lstStyle/>
                    <a:p>
                      <a:pPr algn="l" fontAlgn="b"/>
                      <a:endParaRPr lang="en-AU" sz="1400" b="0" i="0" u="none" strike="noStrike" dirty="0">
                        <a:solidFill>
                          <a:srgbClr val="000000"/>
                        </a:solidFill>
                        <a:effectLst/>
                        <a:latin typeface="+mn-lt"/>
                      </a:endParaRPr>
                    </a:p>
                  </a:txBody>
                  <a:tcPr marL="6350" marR="6350" marT="6350" marB="0" anchor="b"/>
                </a:tc>
                <a:tc>
                  <a:txBody>
                    <a:bodyPr/>
                    <a:lstStyle/>
                    <a:p>
                      <a:pPr algn="l" fontAlgn="b"/>
                      <a:endParaRPr lang="en-AU" sz="14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924343088"/>
                  </a:ext>
                </a:extLst>
              </a:tr>
            </a:tbl>
          </a:graphicData>
        </a:graphic>
      </p:graphicFrame>
    </p:spTree>
    <p:extLst>
      <p:ext uri="{BB962C8B-B14F-4D97-AF65-F5344CB8AC3E}">
        <p14:creationId xmlns:p14="http://schemas.microsoft.com/office/powerpoint/2010/main" val="19487627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fontScale="90000"/>
          </a:bodyPr>
          <a:lstStyle/>
          <a:p>
            <a:r>
              <a:rPr lang="en-AU" dirty="0"/>
              <a:t>Submission of FTP, Web and API bids</a:t>
            </a:r>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30</a:t>
            </a:fld>
            <a:endParaRPr lang="en-AU" dirty="0"/>
          </a:p>
        </p:txBody>
      </p:sp>
      <p:sp>
        <p:nvSpPr>
          <p:cNvPr id="8" name="Text Placeholder 7">
            <a:extLst>
              <a:ext uri="{FF2B5EF4-FFF2-40B4-BE49-F238E27FC236}">
                <a16:creationId xmlns:a16="http://schemas.microsoft.com/office/drawing/2014/main" id="{AFC658E3-CCC5-49DF-B855-C954BE2C4C5A}"/>
              </a:ext>
            </a:extLst>
          </p:cNvPr>
          <p:cNvSpPr>
            <a:spLocks noGrp="1"/>
          </p:cNvSpPr>
          <p:nvPr>
            <p:ph type="body" sz="quarter" idx="13"/>
          </p:nvPr>
        </p:nvSpPr>
        <p:spPr/>
        <p:txBody>
          <a:bodyPr>
            <a:normAutofit/>
          </a:bodyPr>
          <a:lstStyle/>
          <a:p>
            <a:pPr marL="0" indent="0">
              <a:buNone/>
            </a:pPr>
            <a:r>
              <a:rPr lang="en-AU" b="1" dirty="0">
                <a:solidFill>
                  <a:schemeClr val="accent1">
                    <a:lumMod val="75000"/>
                  </a:schemeClr>
                </a:solidFill>
              </a:rPr>
              <a:t>AEMO’s position</a:t>
            </a:r>
            <a:r>
              <a:rPr lang="en-AU" dirty="0"/>
              <a:t>: Discontinue use of TXT files at commencement.</a:t>
            </a:r>
            <a:r>
              <a:rPr lang="en-AU" sz="2400" dirty="0">
                <a:solidFill>
                  <a:srgbClr val="0000FF"/>
                </a:solidFill>
              </a:rPr>
              <a:t> </a:t>
            </a:r>
            <a:r>
              <a:rPr lang="en-AU" dirty="0">
                <a:solidFill>
                  <a:srgbClr val="0000FF"/>
                </a:solidFill>
              </a:rPr>
              <a:t>Participants were supportive of TXT file submission being continued beyond commencement to support small participants.</a:t>
            </a:r>
            <a:endParaRPr lang="en-AU" dirty="0">
              <a:latin typeface="Times New Roman" panose="02020603050405020304" pitchFamily="18" charset="0"/>
              <a:cs typeface="Times New Roman" panose="02020603050405020304" pitchFamily="18" charset="0"/>
            </a:endParaRPr>
          </a:p>
          <a:p>
            <a:endParaRPr lang="en-AU" dirty="0"/>
          </a:p>
        </p:txBody>
      </p:sp>
      <p:sp>
        <p:nvSpPr>
          <p:cNvPr id="9" name="Title 1">
            <a:extLst>
              <a:ext uri="{FF2B5EF4-FFF2-40B4-BE49-F238E27FC236}">
                <a16:creationId xmlns:a16="http://schemas.microsoft.com/office/drawing/2014/main" id="{4E1A4876-DDA7-4363-B30C-2524A665F3BE}"/>
              </a:ext>
            </a:extLst>
          </p:cNvPr>
          <p:cNvSpPr txBox="1">
            <a:spLocks/>
          </p:cNvSpPr>
          <p:nvPr/>
        </p:nvSpPr>
        <p:spPr>
          <a:xfrm>
            <a:off x="1" y="2973136"/>
            <a:ext cx="2871536" cy="1324800"/>
          </a:xfrm>
          <a:prstGeom prst="rect">
            <a:avLst/>
          </a:prstGeom>
        </p:spPr>
        <p:txBody>
          <a:bodyPr vert="horz" lIns="91440" tIns="45720" rIns="91440" bIns="45720" rtlCol="0" anchor="t" anchorCtr="0">
            <a:normAutofit fontScale="97500"/>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2400" b="1" dirty="0">
                <a:solidFill>
                  <a:schemeClr val="accent4">
                    <a:lumMod val="60000"/>
                    <a:lumOff val="40000"/>
                  </a:schemeClr>
                </a:solidFill>
              </a:rPr>
              <a:t>Disallow TXT files </a:t>
            </a:r>
          </a:p>
          <a:p>
            <a:r>
              <a:rPr lang="en-AU" sz="2400" b="1" dirty="0">
                <a:solidFill>
                  <a:schemeClr val="accent4">
                    <a:lumMod val="60000"/>
                    <a:lumOff val="40000"/>
                  </a:schemeClr>
                </a:solidFill>
              </a:rPr>
              <a:t>after commencement</a:t>
            </a:r>
          </a:p>
        </p:txBody>
      </p:sp>
      <p:sp>
        <p:nvSpPr>
          <p:cNvPr id="10" name="Footer Placeholder 4">
            <a:extLst>
              <a:ext uri="{FF2B5EF4-FFF2-40B4-BE49-F238E27FC236}">
                <a16:creationId xmlns:a16="http://schemas.microsoft.com/office/drawing/2014/main" id="{3B8147EE-0250-42C3-8BFF-0C4E88E18587}"/>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598061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8468-5C2A-42F7-9ACB-41EFE62CC646}"/>
              </a:ext>
            </a:extLst>
          </p:cNvPr>
          <p:cNvSpPr>
            <a:spLocks noGrp="1"/>
          </p:cNvSpPr>
          <p:nvPr>
            <p:ph type="title"/>
          </p:nvPr>
        </p:nvSpPr>
        <p:spPr/>
        <p:txBody>
          <a:bodyPr/>
          <a:lstStyle/>
          <a:p>
            <a:r>
              <a:rPr lang="en-AU" dirty="0"/>
              <a:t>Submission of bids - NOTES</a:t>
            </a:r>
          </a:p>
        </p:txBody>
      </p:sp>
      <p:sp>
        <p:nvSpPr>
          <p:cNvPr id="3" name="Content Placeholder 2">
            <a:extLst>
              <a:ext uri="{FF2B5EF4-FFF2-40B4-BE49-F238E27FC236}">
                <a16:creationId xmlns:a16="http://schemas.microsoft.com/office/drawing/2014/main" id="{87857E46-94A7-460A-828E-DCD4005D3B8C}"/>
              </a:ext>
            </a:extLst>
          </p:cNvPr>
          <p:cNvSpPr>
            <a:spLocks noGrp="1"/>
          </p:cNvSpPr>
          <p:nvPr>
            <p:ph idx="1"/>
          </p:nvPr>
        </p:nvSpPr>
        <p:spPr/>
        <p:txBody>
          <a:bodyPr>
            <a:normAutofit/>
          </a:bodyPr>
          <a:lstStyle/>
          <a:p>
            <a:endParaRPr lang="en-AU" dirty="0"/>
          </a:p>
          <a:p>
            <a:endParaRPr lang="en-AU" dirty="0"/>
          </a:p>
          <a:p>
            <a:endParaRPr lang="en-AU" dirty="0"/>
          </a:p>
        </p:txBody>
      </p:sp>
      <p:sp>
        <p:nvSpPr>
          <p:cNvPr id="4" name="Date Placeholder 3">
            <a:extLst>
              <a:ext uri="{FF2B5EF4-FFF2-40B4-BE49-F238E27FC236}">
                <a16:creationId xmlns:a16="http://schemas.microsoft.com/office/drawing/2014/main" id="{89BBD5FD-CFF4-40EE-8A91-69B7FA613DF1}"/>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400421C-C797-4A6F-B563-53F69DC10BE0}"/>
              </a:ext>
            </a:extLst>
          </p:cNvPr>
          <p:cNvSpPr>
            <a:spLocks noGrp="1"/>
          </p:cNvSpPr>
          <p:nvPr>
            <p:ph type="sldNum" sz="quarter" idx="12"/>
          </p:nvPr>
        </p:nvSpPr>
        <p:spPr/>
        <p:txBody>
          <a:bodyPr/>
          <a:lstStyle/>
          <a:p>
            <a:fld id="{4EC81F68-4976-451A-B2E9-79BCBD2F70CC}" type="slidenum">
              <a:rPr lang="en-AU" smtClean="0"/>
              <a:t>31</a:t>
            </a:fld>
            <a:endParaRPr lang="en-AU" dirty="0"/>
          </a:p>
        </p:txBody>
      </p:sp>
      <p:sp>
        <p:nvSpPr>
          <p:cNvPr id="7" name="Content Placeholder 2">
            <a:extLst>
              <a:ext uri="{FF2B5EF4-FFF2-40B4-BE49-F238E27FC236}">
                <a16:creationId xmlns:a16="http://schemas.microsoft.com/office/drawing/2014/main" id="{23BB70CD-5C93-45DF-B049-BE56B2399D37}"/>
              </a:ext>
            </a:extLst>
          </p:cNvPr>
          <p:cNvSpPr txBox="1">
            <a:spLocks/>
          </p:cNvSpPr>
          <p:nvPr/>
        </p:nvSpPr>
        <p:spPr>
          <a:xfrm>
            <a:off x="329045" y="1978025"/>
            <a:ext cx="8770787"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AU" dirty="0"/>
              <a:t>Participants asked if an API simulator environment provided to participants was possible.</a:t>
            </a:r>
          </a:p>
          <a:p>
            <a:pPr marL="0" indent="0">
              <a:buNone/>
            </a:pPr>
            <a:r>
              <a:rPr lang="en-AU" dirty="0"/>
              <a:t>ACTION: AEMO will provide the API Swagger files. From this participants can mimic the API’s.</a:t>
            </a:r>
          </a:p>
          <a:p>
            <a:pPr marL="0" indent="0">
              <a:buNone/>
            </a:pPr>
            <a:endParaRPr lang="en-AU" dirty="0"/>
          </a:p>
          <a:p>
            <a:r>
              <a:rPr lang="en-AU" dirty="0"/>
              <a:t>Participants indicated the priority for the sandbox was:</a:t>
            </a:r>
          </a:p>
          <a:p>
            <a:pPr lvl="1"/>
            <a:r>
              <a:rPr lang="en-AU" dirty="0"/>
              <a:t>Web API interface – as this presents new technology/interfaces</a:t>
            </a:r>
          </a:p>
          <a:p>
            <a:pPr lvl="1"/>
            <a:r>
              <a:rPr lang="en-AU" dirty="0"/>
              <a:t>FTP interface</a:t>
            </a:r>
          </a:p>
          <a:p>
            <a:pPr lvl="1"/>
            <a:r>
              <a:rPr lang="en-AU" dirty="0"/>
              <a:t>Bidding data model</a:t>
            </a:r>
          </a:p>
          <a:p>
            <a:pPr lvl="1"/>
            <a:r>
              <a:rPr lang="en-AU" dirty="0"/>
              <a:t>Settlement data model – SETGENDATA report/table was also raised</a:t>
            </a:r>
          </a:p>
          <a:p>
            <a:endParaRPr lang="en-AU" dirty="0"/>
          </a:p>
        </p:txBody>
      </p:sp>
    </p:spTree>
    <p:extLst>
      <p:ext uri="{BB962C8B-B14F-4D97-AF65-F5344CB8AC3E}">
        <p14:creationId xmlns:p14="http://schemas.microsoft.com/office/powerpoint/2010/main" val="1770162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5" y="136526"/>
            <a:ext cx="8407182" cy="1189039"/>
          </a:xfrm>
        </p:spPr>
        <p:txBody>
          <a:bodyPr>
            <a:normAutofit/>
          </a:bodyPr>
          <a:lstStyle/>
          <a:p>
            <a:r>
              <a:rPr lang="en-AU" dirty="0"/>
              <a:t>Reporting – Pre-dispatch, ST PASA</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AEMO does not expect changes to reporting for dispatch, pre-dispatch or PASA. Apart from options for 5-mn Pre-dispatch (increasing length/price sensitivities etc.).</a:t>
            </a:r>
          </a:p>
          <a:p>
            <a:pPr marL="0" indent="0">
              <a:buNone/>
            </a:pPr>
            <a:r>
              <a:rPr lang="en-AU" b="1" dirty="0">
                <a:solidFill>
                  <a:schemeClr val="accent6">
                    <a:lumMod val="50000"/>
                  </a:schemeClr>
                </a:solidFill>
              </a:rPr>
              <a:t>Discussion</a:t>
            </a:r>
            <a:r>
              <a:rPr lang="en-AU" dirty="0"/>
              <a:t>:</a:t>
            </a:r>
          </a:p>
          <a:p>
            <a:pPr lvl="0"/>
            <a:r>
              <a:rPr lang="en-AU" dirty="0"/>
              <a:t>For an early release, bid reporting will need to support 5-mn bids. If there are changes to reporting granularity, can these be introduced early?</a:t>
            </a:r>
            <a:r>
              <a:rPr lang="en-AU" dirty="0">
                <a:solidFill>
                  <a:srgbClr val="0000FF"/>
                </a:solidFill>
              </a:rPr>
              <a:t> AEMO will introduce 5-minute reporting in transition period.</a:t>
            </a:r>
            <a:endParaRPr lang="en-AU" dirty="0"/>
          </a:p>
          <a:p>
            <a:pPr lvl="0"/>
            <a:r>
              <a:rPr lang="en-AU" dirty="0"/>
              <a:t>Is there specific 30-mn intervals reporting that needs to remain? </a:t>
            </a:r>
            <a:r>
              <a:rPr lang="en-AU" dirty="0">
                <a:solidFill>
                  <a:srgbClr val="0000FF"/>
                </a:solidFill>
              </a:rPr>
              <a:t>AEMO will continue to report in intervals consistent with the NER. </a:t>
            </a:r>
          </a:p>
          <a:p>
            <a:pPr lvl="0"/>
            <a:r>
              <a:rPr lang="en-AU" dirty="0"/>
              <a:t>Are there changes required to ST PASA or other pre-dispatch report formats? </a:t>
            </a:r>
            <a:r>
              <a:rPr lang="en-AU" dirty="0">
                <a:solidFill>
                  <a:srgbClr val="0000FF"/>
                </a:solidFill>
              </a:rPr>
              <a:t>No</a:t>
            </a:r>
            <a:endParaRPr lang="en-AU" dirty="0"/>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32</a:t>
            </a:fld>
            <a:endParaRPr lang="en-AU" dirty="0"/>
          </a:p>
        </p:txBody>
      </p:sp>
      <p:sp>
        <p:nvSpPr>
          <p:cNvPr id="7" name="Footer Placeholder 4">
            <a:extLst>
              <a:ext uri="{FF2B5EF4-FFF2-40B4-BE49-F238E27FC236}">
                <a16:creationId xmlns:a16="http://schemas.microsoft.com/office/drawing/2014/main" id="{05844DF9-174F-4E36-A08D-5E8C1699A573}"/>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021404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Bid reporting</a:t>
            </a:r>
            <a:endParaRPr lang="en-AU" dirty="0">
              <a:highlight>
                <a:srgbClr val="FFFF00"/>
              </a:highlight>
            </a:endParaRP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r>
              <a:rPr lang="en-AU" dirty="0"/>
              <a:t>Submitted 5-mn and 30-mn bids will need to be reported</a:t>
            </a:r>
          </a:p>
          <a:p>
            <a:r>
              <a:rPr lang="en-AU" dirty="0"/>
              <a:t>It will be important to be able to determine which bids were submitted and at what resolution.</a:t>
            </a:r>
          </a:p>
          <a:p>
            <a:pPr marL="0" indent="0">
              <a:buNone/>
            </a:pPr>
            <a:endParaRPr lang="en-AU" dirty="0"/>
          </a:p>
          <a:p>
            <a:pPr marL="0" indent="0">
              <a:buNone/>
            </a:pPr>
            <a:r>
              <a:rPr lang="en-AU" b="1" dirty="0">
                <a:solidFill>
                  <a:schemeClr val="accent1">
                    <a:lumMod val="75000"/>
                  </a:schemeClr>
                </a:solidFill>
              </a:rPr>
              <a:t>AEMO’s position</a:t>
            </a:r>
            <a:r>
              <a:rPr lang="en-AU" dirty="0"/>
              <a:t>:</a:t>
            </a:r>
            <a:endParaRPr lang="en-AU" sz="2400" dirty="0">
              <a:latin typeface="Times New Roman" panose="02020603050405020304" pitchFamily="18" charset="0"/>
              <a:cs typeface="Times New Roman" panose="02020603050405020304" pitchFamily="18" charset="0"/>
            </a:endParaRPr>
          </a:p>
          <a:p>
            <a:pPr marL="0" indent="0">
              <a:buNone/>
            </a:pPr>
            <a:r>
              <a:rPr lang="en-AU" dirty="0"/>
              <a:t>During the trial period there will be both 30-mn and 5-mn reports available. </a:t>
            </a:r>
            <a:r>
              <a:rPr lang="en-AU" dirty="0">
                <a:solidFill>
                  <a:srgbClr val="0000FF"/>
                </a:solidFill>
              </a:rPr>
              <a:t>However the 30-mn reports will not include 5-mn bids.</a:t>
            </a:r>
          </a:p>
          <a:p>
            <a:pPr marL="0" indent="0">
              <a:buNone/>
            </a:pPr>
            <a:r>
              <a:rPr lang="en-AU" dirty="0"/>
              <a:t>From commencement, the 30-mn bids would no longer be changing, so the 30-mn bid reports would become historic.</a:t>
            </a:r>
          </a:p>
          <a:p>
            <a:pPr marL="0" indent="0">
              <a:buNone/>
            </a:pPr>
            <a:r>
              <a:rPr lang="en-AU" dirty="0"/>
              <a:t>Both the 30-mn and 5-mn submissions will be available as files (AEMO will convert and store API payloads as files), as bids are now.</a:t>
            </a:r>
          </a:p>
          <a:p>
            <a:pPr marL="0" indent="0">
              <a:buNone/>
            </a:pPr>
            <a:r>
              <a:rPr lang="en-AU" dirty="0">
                <a:solidFill>
                  <a:srgbClr val="0000FF"/>
                </a:solidFill>
              </a:rPr>
              <a:t>Participants accepted approach.</a:t>
            </a: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33</a:t>
            </a:fld>
            <a:endParaRPr lang="en-AU" dirty="0"/>
          </a:p>
        </p:txBody>
      </p:sp>
      <p:sp>
        <p:nvSpPr>
          <p:cNvPr id="7" name="Footer Placeholder 4">
            <a:extLst>
              <a:ext uri="{FF2B5EF4-FFF2-40B4-BE49-F238E27FC236}">
                <a16:creationId xmlns:a16="http://schemas.microsoft.com/office/drawing/2014/main" id="{67952F7C-B511-4F0A-9F9B-2A8D8BAFDB6E}"/>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386749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A339-DD5C-48A2-A2DA-C3BF0B6B60A8}"/>
              </a:ext>
            </a:extLst>
          </p:cNvPr>
          <p:cNvSpPr>
            <a:spLocks noGrp="1"/>
          </p:cNvSpPr>
          <p:nvPr>
            <p:ph type="title"/>
          </p:nvPr>
        </p:nvSpPr>
        <p:spPr>
          <a:xfrm>
            <a:off x="397164" y="1709739"/>
            <a:ext cx="8746835" cy="2852737"/>
          </a:xfrm>
        </p:spPr>
        <p:txBody>
          <a:bodyPr>
            <a:normAutofit/>
          </a:bodyPr>
          <a:lstStyle/>
          <a:p>
            <a:r>
              <a:rPr lang="en-AU" sz="4200" dirty="0"/>
              <a:t>Transition to 5-minute bidding</a:t>
            </a:r>
            <a:br>
              <a:rPr lang="en-AU" sz="4200" dirty="0"/>
            </a:br>
            <a:r>
              <a:rPr lang="en-AU" sz="4200" dirty="0"/>
              <a:t>- when are participants planning to transition?</a:t>
            </a:r>
          </a:p>
        </p:txBody>
      </p:sp>
      <p:sp>
        <p:nvSpPr>
          <p:cNvPr id="3" name="Text Placeholder 2">
            <a:extLst>
              <a:ext uri="{FF2B5EF4-FFF2-40B4-BE49-F238E27FC236}">
                <a16:creationId xmlns:a16="http://schemas.microsoft.com/office/drawing/2014/main" id="{C33588BA-7E00-4FA1-8EFF-C137DEC3DDB6}"/>
              </a:ext>
            </a:extLst>
          </p:cNvPr>
          <p:cNvSpPr>
            <a:spLocks noGrp="1"/>
          </p:cNvSpPr>
          <p:nvPr>
            <p:ph type="body" idx="1"/>
          </p:nvPr>
        </p:nvSpPr>
        <p:spPr>
          <a:xfrm>
            <a:off x="550000" y="4589464"/>
            <a:ext cx="7886700" cy="1500187"/>
          </a:xfrm>
        </p:spPr>
        <p:txBody>
          <a:bodyPr/>
          <a:lstStyle/>
          <a:p>
            <a:r>
              <a:rPr lang="en-AU" dirty="0"/>
              <a:t>Feedback from participants</a:t>
            </a:r>
          </a:p>
        </p:txBody>
      </p:sp>
      <p:sp>
        <p:nvSpPr>
          <p:cNvPr id="4" name="Date Placeholder 3">
            <a:extLst>
              <a:ext uri="{FF2B5EF4-FFF2-40B4-BE49-F238E27FC236}">
                <a16:creationId xmlns:a16="http://schemas.microsoft.com/office/drawing/2014/main" id="{7CE7A674-D181-40A7-B074-ED55AB9B3E66}"/>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6" name="Slide Number Placeholder 5">
            <a:extLst>
              <a:ext uri="{FF2B5EF4-FFF2-40B4-BE49-F238E27FC236}">
                <a16:creationId xmlns:a16="http://schemas.microsoft.com/office/drawing/2014/main" id="{159B1B92-0052-4D3B-A111-6C78FA00D953}"/>
              </a:ext>
            </a:extLst>
          </p:cNvPr>
          <p:cNvSpPr>
            <a:spLocks noGrp="1"/>
          </p:cNvSpPr>
          <p:nvPr>
            <p:ph type="sldNum" sz="quarter" idx="12"/>
          </p:nvPr>
        </p:nvSpPr>
        <p:spPr/>
        <p:txBody>
          <a:bodyPr/>
          <a:lstStyle/>
          <a:p>
            <a:fld id="{4EC81F68-4976-451A-B2E9-79BCBD2F70CC}" type="slidenum">
              <a:rPr lang="en-AU" smtClean="0"/>
              <a:pPr/>
              <a:t>34</a:t>
            </a:fld>
            <a:endParaRPr lang="en-AU" dirty="0"/>
          </a:p>
        </p:txBody>
      </p:sp>
    </p:spTree>
    <p:extLst>
      <p:ext uri="{BB962C8B-B14F-4D97-AF65-F5344CB8AC3E}">
        <p14:creationId xmlns:p14="http://schemas.microsoft.com/office/powerpoint/2010/main" val="1699380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BF8EE-DDEF-4E37-8D6B-0C9045AC687A}"/>
              </a:ext>
            </a:extLst>
          </p:cNvPr>
          <p:cNvSpPr>
            <a:spLocks noGrp="1"/>
          </p:cNvSpPr>
          <p:nvPr>
            <p:ph type="title"/>
          </p:nvPr>
        </p:nvSpPr>
        <p:spPr/>
        <p:txBody>
          <a:bodyPr/>
          <a:lstStyle/>
          <a:p>
            <a:r>
              <a:rPr lang="en-AU" dirty="0"/>
              <a:t>Participants’ plans</a:t>
            </a:r>
          </a:p>
        </p:txBody>
      </p:sp>
      <p:sp>
        <p:nvSpPr>
          <p:cNvPr id="3" name="Content Placeholder 2">
            <a:extLst>
              <a:ext uri="{FF2B5EF4-FFF2-40B4-BE49-F238E27FC236}">
                <a16:creationId xmlns:a16="http://schemas.microsoft.com/office/drawing/2014/main" id="{0C3F214E-8D06-4A18-BD6A-474CA68F17BB}"/>
              </a:ext>
            </a:extLst>
          </p:cNvPr>
          <p:cNvSpPr>
            <a:spLocks noGrp="1"/>
          </p:cNvSpPr>
          <p:nvPr>
            <p:ph idx="1"/>
          </p:nvPr>
        </p:nvSpPr>
        <p:spPr/>
        <p:txBody>
          <a:bodyPr/>
          <a:lstStyle/>
          <a:p>
            <a:r>
              <a:rPr lang="en-AU" dirty="0"/>
              <a:t>AEMO Timeline for 5-mn bidding</a:t>
            </a:r>
          </a:p>
          <a:p>
            <a:pPr lvl="1"/>
            <a:r>
              <a:rPr lang="en-AU" dirty="0"/>
              <a:t>Pre-production by Nov 2020 (dependent on early release date)</a:t>
            </a:r>
          </a:p>
          <a:p>
            <a:pPr lvl="1"/>
            <a:r>
              <a:rPr lang="en-AU" dirty="0"/>
              <a:t>Production by 1 Apr 2021</a:t>
            </a:r>
          </a:p>
          <a:p>
            <a:pPr lvl="1"/>
            <a:r>
              <a:rPr lang="en-AU" dirty="0"/>
              <a:t>Commencement 1 Jul 2021</a:t>
            </a:r>
          </a:p>
          <a:p>
            <a:endParaRPr lang="en-AU" dirty="0"/>
          </a:p>
          <a:p>
            <a:r>
              <a:rPr lang="en-AU" dirty="0"/>
              <a:t>How suitable are these dates considering market risks and participants' systems delivery?</a:t>
            </a:r>
          </a:p>
          <a:p>
            <a:endParaRPr lang="en-AU" dirty="0"/>
          </a:p>
          <a:p>
            <a:endParaRPr lang="en-AU" dirty="0"/>
          </a:p>
        </p:txBody>
      </p:sp>
      <p:sp>
        <p:nvSpPr>
          <p:cNvPr id="4" name="Date Placeholder 3">
            <a:extLst>
              <a:ext uri="{FF2B5EF4-FFF2-40B4-BE49-F238E27FC236}">
                <a16:creationId xmlns:a16="http://schemas.microsoft.com/office/drawing/2014/main" id="{23729531-79AE-46CC-86E4-5AF05A80A5CB}"/>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BF7F99D5-9AFB-4DC1-8884-30AF99058743}"/>
              </a:ext>
            </a:extLst>
          </p:cNvPr>
          <p:cNvSpPr>
            <a:spLocks noGrp="1"/>
          </p:cNvSpPr>
          <p:nvPr>
            <p:ph type="sldNum" sz="quarter" idx="12"/>
          </p:nvPr>
        </p:nvSpPr>
        <p:spPr/>
        <p:txBody>
          <a:bodyPr/>
          <a:lstStyle/>
          <a:p>
            <a:fld id="{4EC81F68-4976-451A-B2E9-79BCBD2F70CC}" type="slidenum">
              <a:rPr lang="en-AU" smtClean="0"/>
              <a:t>35</a:t>
            </a:fld>
            <a:endParaRPr lang="en-AU" dirty="0"/>
          </a:p>
        </p:txBody>
      </p:sp>
    </p:spTree>
    <p:extLst>
      <p:ext uri="{BB962C8B-B14F-4D97-AF65-F5344CB8AC3E}">
        <p14:creationId xmlns:p14="http://schemas.microsoft.com/office/powerpoint/2010/main" val="1614707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46325-CBAA-409C-803C-F5AA8A4FF093}"/>
              </a:ext>
            </a:extLst>
          </p:cNvPr>
          <p:cNvSpPr>
            <a:spLocks noGrp="1"/>
          </p:cNvSpPr>
          <p:nvPr>
            <p:ph type="title"/>
          </p:nvPr>
        </p:nvSpPr>
        <p:spPr/>
        <p:txBody>
          <a:bodyPr>
            <a:normAutofit fontScale="90000"/>
          </a:bodyPr>
          <a:lstStyle/>
          <a:p>
            <a:r>
              <a:rPr lang="en-AU" sz="3600" dirty="0"/>
              <a:t>Transition to 5-minute bidding</a:t>
            </a:r>
            <a:br>
              <a:rPr lang="en-AU" sz="3600" dirty="0"/>
            </a:br>
            <a:r>
              <a:rPr lang="en-AU" sz="3600" dirty="0"/>
              <a:t>- when are participants planning to transition? - NOTES</a:t>
            </a:r>
            <a:endParaRPr lang="en-AU" dirty="0"/>
          </a:p>
        </p:txBody>
      </p:sp>
      <p:sp>
        <p:nvSpPr>
          <p:cNvPr id="3" name="Content Placeholder 2">
            <a:extLst>
              <a:ext uri="{FF2B5EF4-FFF2-40B4-BE49-F238E27FC236}">
                <a16:creationId xmlns:a16="http://schemas.microsoft.com/office/drawing/2014/main" id="{96762397-A590-411B-BF34-A368B1A5EF8D}"/>
              </a:ext>
            </a:extLst>
          </p:cNvPr>
          <p:cNvSpPr>
            <a:spLocks noGrp="1"/>
          </p:cNvSpPr>
          <p:nvPr>
            <p:ph idx="1"/>
          </p:nvPr>
        </p:nvSpPr>
        <p:spPr/>
        <p:txBody>
          <a:bodyPr>
            <a:normAutofit/>
          </a:bodyPr>
          <a:lstStyle/>
          <a:p>
            <a:r>
              <a:rPr lang="en-AU" dirty="0"/>
              <a:t>Participants noted a need for file and API specifications. </a:t>
            </a:r>
          </a:p>
          <a:p>
            <a:pPr marL="342900" lvl="1" indent="0">
              <a:buNone/>
            </a:pPr>
            <a:r>
              <a:rPr lang="en-AU" sz="2000" dirty="0"/>
              <a:t>ACTION: AEMO to provide API specifications in line with SWG schedule.</a:t>
            </a:r>
          </a:p>
          <a:p>
            <a:r>
              <a:rPr lang="en-AU" dirty="0"/>
              <a:t>Participants repeated the importance of an early sandbox environment. AEMO have committed to providing this. </a:t>
            </a:r>
          </a:p>
          <a:p>
            <a:pPr marL="342900" lvl="1" indent="0">
              <a:buNone/>
            </a:pPr>
            <a:r>
              <a:rPr lang="en-AU" sz="2000" dirty="0"/>
              <a:t>ACTION: AEMO to provide a sandbox timeline and scope</a:t>
            </a:r>
          </a:p>
          <a:p>
            <a:r>
              <a:rPr lang="en-AU" dirty="0"/>
              <a:t>Real pricing and metering data would be preferable but not essential</a:t>
            </a:r>
          </a:p>
          <a:p>
            <a:pPr lvl="1"/>
            <a:r>
              <a:rPr lang="en-AU" dirty="0"/>
              <a:t>Pricing in the sandbox will be based on submitted offers and other data inputs to pricing may be static (such as constraints).</a:t>
            </a:r>
          </a:p>
          <a:p>
            <a:pPr lvl="1"/>
            <a:r>
              <a:rPr lang="en-AU" dirty="0"/>
              <a:t>Meter data is likely to be static.</a:t>
            </a:r>
          </a:p>
        </p:txBody>
      </p:sp>
      <p:sp>
        <p:nvSpPr>
          <p:cNvPr id="6" name="Slide Number Placeholder 5">
            <a:extLst>
              <a:ext uri="{FF2B5EF4-FFF2-40B4-BE49-F238E27FC236}">
                <a16:creationId xmlns:a16="http://schemas.microsoft.com/office/drawing/2014/main" id="{E00D5C33-31EB-4877-BC9C-5DC6935996D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9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AU" sz="9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32730025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Dispatch instruction timing</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37</a:t>
            </a:fld>
            <a:endParaRPr lang="en-AU" dirty="0"/>
          </a:p>
        </p:txBody>
      </p:sp>
    </p:spTree>
    <p:extLst>
      <p:ext uri="{BB962C8B-B14F-4D97-AF65-F5344CB8AC3E}">
        <p14:creationId xmlns:p14="http://schemas.microsoft.com/office/powerpoint/2010/main" val="379862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a:xfrm>
            <a:off x="176645" y="136526"/>
            <a:ext cx="7987051" cy="1189039"/>
          </a:xfrm>
        </p:spPr>
        <p:txBody>
          <a:bodyPr/>
          <a:lstStyle/>
          <a:p>
            <a:r>
              <a:rPr lang="en-AU" dirty="0"/>
              <a:t>Current dispatch instruction timing</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38</a:t>
            </a:fld>
            <a:endParaRPr lang="en-AU" dirty="0"/>
          </a:p>
        </p:txBody>
      </p:sp>
      <p:sp>
        <p:nvSpPr>
          <p:cNvPr id="7" name="Rectangle 3">
            <a:extLst>
              <a:ext uri="{FF2B5EF4-FFF2-40B4-BE49-F238E27FC236}">
                <a16:creationId xmlns:a16="http://schemas.microsoft.com/office/drawing/2014/main" id="{A492C0C9-76F8-4FC8-BCC8-7A747F3AC285}"/>
              </a:ext>
            </a:extLst>
          </p:cNvPr>
          <p:cNvSpPr txBox="1">
            <a:spLocks noChangeArrowheads="1"/>
          </p:cNvSpPr>
          <p:nvPr/>
        </p:nvSpPr>
        <p:spPr>
          <a:xfrm>
            <a:off x="520700" y="1403350"/>
            <a:ext cx="8450263" cy="4792663"/>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lvl="2" indent="0">
              <a:lnSpc>
                <a:spcPct val="100000"/>
              </a:lnSpc>
              <a:buFont typeface="Arial" charset="0"/>
              <a:buNone/>
              <a:defRPr/>
            </a:pPr>
            <a:endParaRPr lang="en-AU" sz="2000" u="sng" dirty="0"/>
          </a:p>
          <a:p>
            <a:pPr marL="0" lvl="2" indent="0">
              <a:lnSpc>
                <a:spcPct val="100000"/>
              </a:lnSpc>
              <a:buFont typeface="Arial" charset="0"/>
              <a:buNone/>
              <a:defRPr/>
            </a:pPr>
            <a:r>
              <a:rPr lang="en-AU" sz="2400" u="sng" dirty="0"/>
              <a:t>Approximate dispatch instruction timings:</a:t>
            </a:r>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nSpc>
                <a:spcPct val="100000"/>
              </a:lnSpc>
              <a:buFont typeface="Arial" charset="0"/>
              <a:buNone/>
              <a:defRPr/>
            </a:pPr>
            <a:endParaRPr lang="en-AU" sz="2000" dirty="0"/>
          </a:p>
          <a:p>
            <a:pPr marL="0" lvl="2" indent="0">
              <a:lnSpc>
                <a:spcPct val="100000"/>
              </a:lnSpc>
              <a:buFont typeface="Arial" charset="0"/>
              <a:buNone/>
              <a:defRPr/>
            </a:pPr>
            <a:r>
              <a:rPr lang="en-AU" sz="2000" dirty="0"/>
              <a:t>Solution and publishing times will be longer if intervention, fast start +/or non-physical loss runs are required</a:t>
            </a:r>
          </a:p>
        </p:txBody>
      </p:sp>
      <p:graphicFrame>
        <p:nvGraphicFramePr>
          <p:cNvPr id="8" name="Diagram 7">
            <a:extLst>
              <a:ext uri="{FF2B5EF4-FFF2-40B4-BE49-F238E27FC236}">
                <a16:creationId xmlns:a16="http://schemas.microsoft.com/office/drawing/2014/main" id="{B790327C-F58A-421A-85D6-DDA21CB26484}"/>
              </a:ext>
            </a:extLst>
          </p:cNvPr>
          <p:cNvGraphicFramePr/>
          <p:nvPr>
            <p:extLst/>
          </p:nvPr>
        </p:nvGraphicFramePr>
        <p:xfrm>
          <a:off x="595149" y="2176626"/>
          <a:ext cx="7781408" cy="29492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5962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Dispatch instruction timing issues</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normAutofit/>
          </a:bodyPr>
          <a:lstStyle/>
          <a:p>
            <a:pPr marL="457200" indent="-457200">
              <a:buFont typeface="+mj-lt"/>
              <a:buAutoNum type="arabicPeriod"/>
            </a:pPr>
            <a:r>
              <a:rPr lang="en-AU" sz="2400" dirty="0"/>
              <a:t>Time spent processing and publishing the dispatch solution</a:t>
            </a:r>
          </a:p>
          <a:p>
            <a:endParaRPr lang="en-AU" sz="2400" dirty="0"/>
          </a:p>
          <a:p>
            <a:pPr lvl="1"/>
            <a:r>
              <a:rPr lang="en-AU" sz="2400" dirty="0"/>
              <a:t>Can this be reduced?</a:t>
            </a:r>
          </a:p>
          <a:p>
            <a:pPr marL="0" indent="0">
              <a:buNone/>
            </a:pPr>
            <a:endParaRPr lang="en-AU" sz="2400" dirty="0"/>
          </a:p>
          <a:p>
            <a:pPr marL="457200" indent="-457200">
              <a:buFont typeface="+mj-lt"/>
              <a:buAutoNum type="arabicPeriod" startAt="2"/>
            </a:pPr>
            <a:r>
              <a:rPr lang="en-AU" sz="2400" dirty="0"/>
              <a:t>Time at which the dispatch solution is triggered</a:t>
            </a:r>
          </a:p>
          <a:p>
            <a:endParaRPr lang="en-AU" sz="2400" dirty="0"/>
          </a:p>
          <a:p>
            <a:pPr lvl="1"/>
            <a:r>
              <a:rPr lang="en-AU" sz="2400" dirty="0"/>
              <a:t>Does moving the trigger earlier in the previous interval solve the problem or introduce new problems? </a:t>
            </a:r>
          </a:p>
          <a:p>
            <a:pPr marL="457200" indent="-457200">
              <a:buFont typeface="+mj-lt"/>
              <a:buAutoNum type="arabicPeriod" startAt="3"/>
            </a:pPr>
            <a:r>
              <a:rPr lang="en-AU" sz="2400" dirty="0"/>
              <a:t>What are the costs of this issue to participants?</a:t>
            </a:r>
            <a:r>
              <a:rPr lang="en-AU" sz="2400" dirty="0">
                <a:solidFill>
                  <a:srgbClr val="0000FF"/>
                </a:solidFill>
              </a:rPr>
              <a:t> </a:t>
            </a:r>
            <a:endParaRPr lang="en-AU" sz="2400" dirty="0"/>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39</a:t>
            </a:fld>
            <a:endParaRPr lang="en-AU" dirty="0"/>
          </a:p>
        </p:txBody>
      </p:sp>
    </p:spTree>
    <p:extLst>
      <p:ext uri="{BB962C8B-B14F-4D97-AF65-F5344CB8AC3E}">
        <p14:creationId xmlns:p14="http://schemas.microsoft.com/office/powerpoint/2010/main" val="99338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BF44-E7B4-40C1-9AE8-CB13F70C9112}"/>
              </a:ext>
            </a:extLst>
          </p:cNvPr>
          <p:cNvSpPr>
            <a:spLocks noGrp="1"/>
          </p:cNvSpPr>
          <p:nvPr>
            <p:ph type="title"/>
          </p:nvPr>
        </p:nvSpPr>
        <p:spPr/>
        <p:txBody>
          <a:bodyPr/>
          <a:lstStyle/>
          <a:p>
            <a:r>
              <a:rPr lang="en-AU" dirty="0"/>
              <a:t>Actions from previous meeting</a:t>
            </a:r>
          </a:p>
        </p:txBody>
      </p:sp>
      <p:sp>
        <p:nvSpPr>
          <p:cNvPr id="3" name="Text Placeholder 2">
            <a:extLst>
              <a:ext uri="{FF2B5EF4-FFF2-40B4-BE49-F238E27FC236}">
                <a16:creationId xmlns:a16="http://schemas.microsoft.com/office/drawing/2014/main" id="{776BABC9-C869-4C7C-8681-643A81E4DC83}"/>
              </a:ext>
            </a:extLst>
          </p:cNvPr>
          <p:cNvSpPr>
            <a:spLocks noGrp="1"/>
          </p:cNvSpPr>
          <p:nvPr>
            <p:ph type="body" idx="1"/>
          </p:nvPr>
        </p:nvSpPr>
        <p:spPr/>
        <p:txBody>
          <a:bodyPr/>
          <a:lstStyle/>
          <a:p>
            <a:r>
              <a:rPr lang="en-AU" dirty="0"/>
              <a:t>Michael Sanders</a:t>
            </a:r>
          </a:p>
        </p:txBody>
      </p:sp>
      <p:sp>
        <p:nvSpPr>
          <p:cNvPr id="4" name="Date Placeholder 3">
            <a:extLst>
              <a:ext uri="{FF2B5EF4-FFF2-40B4-BE49-F238E27FC236}">
                <a16:creationId xmlns:a16="http://schemas.microsoft.com/office/drawing/2014/main" id="{4439CE13-2D00-4A0E-BB14-EE1DB052792D}"/>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6" name="Slide Number Placeholder 5">
            <a:extLst>
              <a:ext uri="{FF2B5EF4-FFF2-40B4-BE49-F238E27FC236}">
                <a16:creationId xmlns:a16="http://schemas.microsoft.com/office/drawing/2014/main" id="{D23E12D7-62B6-4752-AC42-60E525A6B0B6}"/>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2049463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AC01-5DF0-46AD-884C-B6BF1AC9A224}"/>
              </a:ext>
            </a:extLst>
          </p:cNvPr>
          <p:cNvSpPr>
            <a:spLocks noGrp="1"/>
          </p:cNvSpPr>
          <p:nvPr>
            <p:ph type="title"/>
          </p:nvPr>
        </p:nvSpPr>
        <p:spPr/>
        <p:txBody>
          <a:bodyPr/>
          <a:lstStyle/>
          <a:p>
            <a:r>
              <a:rPr lang="en-AU" dirty="0"/>
              <a:t>Dispatch instruction timing - NOTES</a:t>
            </a:r>
          </a:p>
        </p:txBody>
      </p:sp>
      <p:sp>
        <p:nvSpPr>
          <p:cNvPr id="3" name="Content Placeholder 2">
            <a:extLst>
              <a:ext uri="{FF2B5EF4-FFF2-40B4-BE49-F238E27FC236}">
                <a16:creationId xmlns:a16="http://schemas.microsoft.com/office/drawing/2014/main" id="{124B2F7E-7924-4823-8223-EFF82C7334CF}"/>
              </a:ext>
            </a:extLst>
          </p:cNvPr>
          <p:cNvSpPr>
            <a:spLocks noGrp="1"/>
          </p:cNvSpPr>
          <p:nvPr>
            <p:ph idx="1"/>
          </p:nvPr>
        </p:nvSpPr>
        <p:spPr/>
        <p:txBody>
          <a:bodyPr/>
          <a:lstStyle/>
          <a:p>
            <a:r>
              <a:rPr lang="en-AU" dirty="0"/>
              <a:t>AEMO is addressing this issue separately from the 5-minute settlement system changes</a:t>
            </a:r>
          </a:p>
          <a:p>
            <a:r>
              <a:rPr lang="en-AU" dirty="0"/>
              <a:t>Participants noted existing compliance issues with SCADA </a:t>
            </a:r>
            <a:r>
              <a:rPr lang="en-AU" dirty="0" err="1"/>
              <a:t>InitialMW</a:t>
            </a:r>
            <a:r>
              <a:rPr lang="en-AU" dirty="0"/>
              <a:t> being measured before the end of the dispatch interval</a:t>
            </a:r>
          </a:p>
          <a:p>
            <a:r>
              <a:rPr lang="en-AU" dirty="0"/>
              <a:t>AEMO is still investigating the potential for, and consequences of, timing changes</a:t>
            </a:r>
          </a:p>
          <a:p>
            <a:pPr marL="342900" lvl="1" indent="0">
              <a:buNone/>
            </a:pPr>
            <a:r>
              <a:rPr lang="en-AU" sz="2000" dirty="0"/>
              <a:t>ACTION: Participants to provide cost impacts of dispatch instruction timing under 5MS.</a:t>
            </a:r>
          </a:p>
          <a:p>
            <a:endParaRPr lang="en-AU" dirty="0"/>
          </a:p>
        </p:txBody>
      </p:sp>
      <p:sp>
        <p:nvSpPr>
          <p:cNvPr id="6" name="Slide Number Placeholder 5">
            <a:extLst>
              <a:ext uri="{FF2B5EF4-FFF2-40B4-BE49-F238E27FC236}">
                <a16:creationId xmlns:a16="http://schemas.microsoft.com/office/drawing/2014/main" id="{42A3BE37-A6D3-45CA-8136-BD7BD56498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9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AU" sz="9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42080220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“Zero” fixed load</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41</a:t>
            </a:fld>
            <a:endParaRPr lang="en-AU" dirty="0"/>
          </a:p>
        </p:txBody>
      </p:sp>
    </p:spTree>
    <p:extLst>
      <p:ext uri="{BB962C8B-B14F-4D97-AF65-F5344CB8AC3E}">
        <p14:creationId xmlns:p14="http://schemas.microsoft.com/office/powerpoint/2010/main" val="1822919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“0” fixed load</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normAutofit lnSpcReduction="10000"/>
          </a:bodyPr>
          <a:lstStyle/>
          <a:p>
            <a:pPr marL="0" indent="0">
              <a:buNone/>
            </a:pPr>
            <a:r>
              <a:rPr lang="en-AU" sz="2400" b="1" dirty="0"/>
              <a:t>Current use</a:t>
            </a:r>
          </a:p>
          <a:p>
            <a:r>
              <a:rPr lang="en-AU" sz="2400" dirty="0"/>
              <a:t>NER 3.8.19 lets participants submit a fixed load e.g. for testing</a:t>
            </a:r>
          </a:p>
          <a:p>
            <a:r>
              <a:rPr lang="en-AU" sz="2400" dirty="0"/>
              <a:t>AEMO’s bidding systems currently interpret a “0” fixed load as a null fixed load i.e. there is no fixed load</a:t>
            </a:r>
          </a:p>
          <a:p>
            <a:pPr lvl="1"/>
            <a:r>
              <a:rPr lang="en-AU" sz="2100" dirty="0"/>
              <a:t>Some participants submit Fixed = 0, when what they mean is no fixed load</a:t>
            </a:r>
          </a:p>
          <a:p>
            <a:pPr marL="0" indent="0">
              <a:buNone/>
            </a:pPr>
            <a:r>
              <a:rPr lang="en-AU" sz="2400" b="1" dirty="0"/>
              <a:t>Proposed use</a:t>
            </a:r>
          </a:p>
          <a:p>
            <a:r>
              <a:rPr lang="en-AU" sz="2400" dirty="0"/>
              <a:t>AEMO is proposing a move to an unambiguous interpretation where “0” means “0”</a:t>
            </a:r>
          </a:p>
          <a:p>
            <a:pPr lvl="1"/>
            <a:r>
              <a:rPr lang="en-AU" sz="2100" dirty="0"/>
              <a:t>The software has been developed and tested</a:t>
            </a:r>
          </a:p>
          <a:p>
            <a:pPr lvl="1"/>
            <a:r>
              <a:rPr lang="en-AU" sz="2100" dirty="0"/>
              <a:t>The shift to 5-minute bidding might be a good time to publicise and make the change</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42</a:t>
            </a:fld>
            <a:endParaRPr lang="en-AU" dirty="0"/>
          </a:p>
        </p:txBody>
      </p:sp>
    </p:spTree>
    <p:extLst>
      <p:ext uri="{BB962C8B-B14F-4D97-AF65-F5344CB8AC3E}">
        <p14:creationId xmlns:p14="http://schemas.microsoft.com/office/powerpoint/2010/main" val="30943557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A31F8-C73A-4E77-9D4E-A90C223584A2}"/>
              </a:ext>
            </a:extLst>
          </p:cNvPr>
          <p:cNvSpPr>
            <a:spLocks noGrp="1"/>
          </p:cNvSpPr>
          <p:nvPr>
            <p:ph type="title"/>
          </p:nvPr>
        </p:nvSpPr>
        <p:spPr/>
        <p:txBody>
          <a:bodyPr/>
          <a:lstStyle/>
          <a:p>
            <a:r>
              <a:rPr lang="en-AU" dirty="0"/>
              <a:t>“Zero” fixed load - NOTES</a:t>
            </a:r>
          </a:p>
        </p:txBody>
      </p:sp>
      <p:sp>
        <p:nvSpPr>
          <p:cNvPr id="3" name="Content Placeholder 2">
            <a:extLst>
              <a:ext uri="{FF2B5EF4-FFF2-40B4-BE49-F238E27FC236}">
                <a16:creationId xmlns:a16="http://schemas.microsoft.com/office/drawing/2014/main" id="{A7F58E96-BFC2-419C-8591-D16251CBB1B4}"/>
              </a:ext>
            </a:extLst>
          </p:cNvPr>
          <p:cNvSpPr>
            <a:spLocks noGrp="1"/>
          </p:cNvSpPr>
          <p:nvPr>
            <p:ph idx="1"/>
          </p:nvPr>
        </p:nvSpPr>
        <p:spPr/>
        <p:txBody>
          <a:bodyPr/>
          <a:lstStyle/>
          <a:p>
            <a:r>
              <a:rPr lang="en-AU" dirty="0"/>
              <a:t>The system change has been developed and tested but not implemented</a:t>
            </a:r>
          </a:p>
          <a:p>
            <a:r>
              <a:rPr lang="en-AU" dirty="0"/>
              <a:t>AEMO intends to introduce the change in parallel with the cutover to 5-minute settlement, due to the increased interaction with participants at that time</a:t>
            </a:r>
          </a:p>
          <a:p>
            <a:r>
              <a:rPr lang="en-AU" dirty="0"/>
              <a:t>Some participants questioned the need for change. Others supported it. AEMO intends to proceed with it.</a:t>
            </a:r>
          </a:p>
          <a:p>
            <a:endParaRPr lang="en-AU" dirty="0"/>
          </a:p>
        </p:txBody>
      </p:sp>
      <p:sp>
        <p:nvSpPr>
          <p:cNvPr id="6" name="Slide Number Placeholder 5">
            <a:extLst>
              <a:ext uri="{FF2B5EF4-FFF2-40B4-BE49-F238E27FC236}">
                <a16:creationId xmlns:a16="http://schemas.microsoft.com/office/drawing/2014/main" id="{74CA52EF-D214-42DD-AD04-9CBA05B45A0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9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AU" sz="9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37832278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A17FF-4595-4BB8-B98B-9AA598945D79}"/>
              </a:ext>
            </a:extLst>
          </p:cNvPr>
          <p:cNvSpPr>
            <a:spLocks noGrp="1"/>
          </p:cNvSpPr>
          <p:nvPr>
            <p:ph type="title"/>
          </p:nvPr>
        </p:nvSpPr>
        <p:spPr/>
        <p:txBody>
          <a:bodyPr/>
          <a:lstStyle/>
          <a:p>
            <a:r>
              <a:rPr lang="en-AU" dirty="0"/>
              <a:t>General questions</a:t>
            </a:r>
          </a:p>
        </p:txBody>
      </p:sp>
      <p:sp>
        <p:nvSpPr>
          <p:cNvPr id="3" name="Text Placeholder 2">
            <a:extLst>
              <a:ext uri="{FF2B5EF4-FFF2-40B4-BE49-F238E27FC236}">
                <a16:creationId xmlns:a16="http://schemas.microsoft.com/office/drawing/2014/main" id="{3BD25726-1399-4675-9975-3810876BF849}"/>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3F50C3BC-7CA2-40C0-9695-2B1079BFE8C4}"/>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5" name="Footer Placeholder 4">
            <a:extLst>
              <a:ext uri="{FF2B5EF4-FFF2-40B4-BE49-F238E27FC236}">
                <a16:creationId xmlns:a16="http://schemas.microsoft.com/office/drawing/2014/main" id="{F1CC7EA7-7EB9-4B05-8489-1861C573FA71}"/>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797EE2FF-1E95-4CBB-9BE3-3AAEC61793C8}"/>
              </a:ext>
            </a:extLst>
          </p:cNvPr>
          <p:cNvSpPr>
            <a:spLocks noGrp="1"/>
          </p:cNvSpPr>
          <p:nvPr>
            <p:ph type="sldNum" sz="quarter" idx="12"/>
          </p:nvPr>
        </p:nvSpPr>
        <p:spPr/>
        <p:txBody>
          <a:bodyPr/>
          <a:lstStyle/>
          <a:p>
            <a:fld id="{4EC81F68-4976-451A-B2E9-79BCBD2F70CC}" type="slidenum">
              <a:rPr lang="en-AU" smtClean="0"/>
              <a:pPr/>
              <a:t>44</a:t>
            </a:fld>
            <a:endParaRPr lang="en-AU" dirty="0"/>
          </a:p>
        </p:txBody>
      </p:sp>
    </p:spTree>
    <p:extLst>
      <p:ext uri="{BB962C8B-B14F-4D97-AF65-F5344CB8AC3E}">
        <p14:creationId xmlns:p14="http://schemas.microsoft.com/office/powerpoint/2010/main" val="18058186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5E196-B7FA-465A-A03C-94A2756C268C}"/>
              </a:ext>
            </a:extLst>
          </p:cNvPr>
          <p:cNvSpPr>
            <a:spLocks noGrp="1"/>
          </p:cNvSpPr>
          <p:nvPr>
            <p:ph type="title"/>
          </p:nvPr>
        </p:nvSpPr>
        <p:spPr/>
        <p:txBody>
          <a:bodyPr/>
          <a:lstStyle/>
          <a:p>
            <a:r>
              <a:rPr lang="en-AU" dirty="0"/>
              <a:t>Next steps</a:t>
            </a:r>
          </a:p>
        </p:txBody>
      </p:sp>
      <p:sp>
        <p:nvSpPr>
          <p:cNvPr id="3" name="Text Placeholder 2">
            <a:extLst>
              <a:ext uri="{FF2B5EF4-FFF2-40B4-BE49-F238E27FC236}">
                <a16:creationId xmlns:a16="http://schemas.microsoft.com/office/drawing/2014/main" id="{00628D3B-0E91-483D-92A8-4638D231A685}"/>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D96731B2-05B8-4972-AA18-0BD605268918}"/>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5" name="Footer Placeholder 4">
            <a:extLst>
              <a:ext uri="{FF2B5EF4-FFF2-40B4-BE49-F238E27FC236}">
                <a16:creationId xmlns:a16="http://schemas.microsoft.com/office/drawing/2014/main" id="{958AC5B8-C888-40CB-A447-E232125A1537}"/>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38486ADB-AB80-4A30-8DFC-D1782D602FEB}"/>
              </a:ext>
            </a:extLst>
          </p:cNvPr>
          <p:cNvSpPr>
            <a:spLocks noGrp="1"/>
          </p:cNvSpPr>
          <p:nvPr>
            <p:ph type="sldNum" sz="quarter" idx="12"/>
          </p:nvPr>
        </p:nvSpPr>
        <p:spPr/>
        <p:txBody>
          <a:bodyPr/>
          <a:lstStyle/>
          <a:p>
            <a:fld id="{4EC81F68-4976-451A-B2E9-79BCBD2F70CC}" type="slidenum">
              <a:rPr lang="en-AU" smtClean="0"/>
              <a:pPr/>
              <a:t>45</a:t>
            </a:fld>
            <a:endParaRPr lang="en-AU" dirty="0"/>
          </a:p>
        </p:txBody>
      </p:sp>
    </p:spTree>
    <p:extLst>
      <p:ext uri="{BB962C8B-B14F-4D97-AF65-F5344CB8AC3E}">
        <p14:creationId xmlns:p14="http://schemas.microsoft.com/office/powerpoint/2010/main" val="2363661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8709F-FFE7-4B89-BD0A-2FD56A0602F5}"/>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D0C573DE-990F-41AA-B8F6-610DD82AC44E}"/>
              </a:ext>
            </a:extLst>
          </p:cNvPr>
          <p:cNvSpPr>
            <a:spLocks noGrp="1"/>
          </p:cNvSpPr>
          <p:nvPr>
            <p:ph idx="1"/>
          </p:nvPr>
        </p:nvSpPr>
        <p:spPr>
          <a:xfrm>
            <a:off x="176645" y="1776197"/>
            <a:ext cx="8770787" cy="4351338"/>
          </a:xfrm>
        </p:spPr>
        <p:txBody>
          <a:bodyPr/>
          <a:lstStyle/>
          <a:p>
            <a:r>
              <a:rPr lang="en-AU" dirty="0"/>
              <a:t>SWG #3 – 30 October, AEMO offices</a:t>
            </a:r>
          </a:p>
          <a:p>
            <a:r>
              <a:rPr lang="en-AU" dirty="0"/>
              <a:t>Joint dispatch/systems focus group – Bidding web user interface (mid-late November, Melbourne). Candidates are those who rely on the bidding web interface to view and submit and retrieve their bids.</a:t>
            </a:r>
          </a:p>
          <a:p>
            <a:r>
              <a:rPr lang="en-AU" dirty="0"/>
              <a:t>Bids/Offers document:</a:t>
            </a:r>
          </a:p>
          <a:p>
            <a:pPr lvl="1"/>
            <a:r>
              <a:rPr lang="en-AU" dirty="0"/>
              <a:t>Marked-up version for comment: early-mid February 2019</a:t>
            </a:r>
          </a:p>
          <a:p>
            <a:pPr lvl="1"/>
            <a:r>
              <a:rPr lang="en-AU" dirty="0"/>
              <a:t>Final version published: late March 2019</a:t>
            </a:r>
          </a:p>
        </p:txBody>
      </p:sp>
      <p:sp>
        <p:nvSpPr>
          <p:cNvPr id="4" name="Date Placeholder 3">
            <a:extLst>
              <a:ext uri="{FF2B5EF4-FFF2-40B4-BE49-F238E27FC236}">
                <a16:creationId xmlns:a16="http://schemas.microsoft.com/office/drawing/2014/main" id="{61B25738-CAF9-4D66-BD55-823C66F9FA19}"/>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5" name="Footer Placeholder 4">
            <a:extLst>
              <a:ext uri="{FF2B5EF4-FFF2-40B4-BE49-F238E27FC236}">
                <a16:creationId xmlns:a16="http://schemas.microsoft.com/office/drawing/2014/main" id="{80924845-BA53-4DA8-AB5B-886B62C8AC79}"/>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DBAA8B9D-CCDB-426D-937D-9E4DCB1757DC}"/>
              </a:ext>
            </a:extLst>
          </p:cNvPr>
          <p:cNvSpPr>
            <a:spLocks noGrp="1"/>
          </p:cNvSpPr>
          <p:nvPr>
            <p:ph type="sldNum" sz="quarter" idx="12"/>
          </p:nvPr>
        </p:nvSpPr>
        <p:spPr/>
        <p:txBody>
          <a:bodyPr/>
          <a:lstStyle/>
          <a:p>
            <a:fld id="{4EC81F68-4976-451A-B2E9-79BCBD2F70CC}" type="slidenum">
              <a:rPr lang="en-AU" smtClean="0"/>
              <a:t>46</a:t>
            </a:fld>
            <a:endParaRPr lang="en-AU" dirty="0"/>
          </a:p>
        </p:txBody>
      </p:sp>
    </p:spTree>
    <p:extLst>
      <p:ext uri="{BB962C8B-B14F-4D97-AF65-F5344CB8AC3E}">
        <p14:creationId xmlns:p14="http://schemas.microsoft.com/office/powerpoint/2010/main" val="187517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D8F7A-BEBD-47AE-9A0E-F6CFAA8E25F6}"/>
              </a:ext>
            </a:extLst>
          </p:cNvPr>
          <p:cNvSpPr>
            <a:spLocks noGrp="1"/>
          </p:cNvSpPr>
          <p:nvPr>
            <p:ph type="title"/>
          </p:nvPr>
        </p:nvSpPr>
        <p:spPr/>
        <p:txBody>
          <a:bodyPr/>
          <a:lstStyle/>
          <a:p>
            <a:r>
              <a:rPr lang="en-AU" dirty="0"/>
              <a:t>Next steps - NOTES</a:t>
            </a:r>
          </a:p>
        </p:txBody>
      </p:sp>
      <p:sp>
        <p:nvSpPr>
          <p:cNvPr id="3" name="Content Placeholder 2">
            <a:extLst>
              <a:ext uri="{FF2B5EF4-FFF2-40B4-BE49-F238E27FC236}">
                <a16:creationId xmlns:a16="http://schemas.microsoft.com/office/drawing/2014/main" id="{EF1DAB0E-34A2-4555-B9B6-582D64532C72}"/>
              </a:ext>
            </a:extLst>
          </p:cNvPr>
          <p:cNvSpPr>
            <a:spLocks noGrp="1"/>
          </p:cNvSpPr>
          <p:nvPr>
            <p:ph idx="1"/>
          </p:nvPr>
        </p:nvSpPr>
        <p:spPr/>
        <p:txBody>
          <a:bodyPr/>
          <a:lstStyle/>
          <a:p>
            <a:r>
              <a:rPr lang="en-AU" dirty="0"/>
              <a:t>ACTION: AEMO to consider aligning the November dispatch/systems focus group with the AS-TAG or other FCAS working group</a:t>
            </a:r>
          </a:p>
        </p:txBody>
      </p:sp>
      <p:sp>
        <p:nvSpPr>
          <p:cNvPr id="4" name="Date Placeholder 3">
            <a:extLst>
              <a:ext uri="{FF2B5EF4-FFF2-40B4-BE49-F238E27FC236}">
                <a16:creationId xmlns:a16="http://schemas.microsoft.com/office/drawing/2014/main" id="{3FC4FE8A-A8D6-4C9D-93A1-F46101EBC9CE}"/>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E6677C37-0791-4769-B96A-BA7EC2218C8A}"/>
              </a:ext>
            </a:extLst>
          </p:cNvPr>
          <p:cNvSpPr>
            <a:spLocks noGrp="1"/>
          </p:cNvSpPr>
          <p:nvPr>
            <p:ph type="sldNum" sz="quarter" idx="12"/>
          </p:nvPr>
        </p:nvSpPr>
        <p:spPr/>
        <p:txBody>
          <a:bodyPr/>
          <a:lstStyle/>
          <a:p>
            <a:fld id="{4EC81F68-4976-451A-B2E9-79BCBD2F70CC}" type="slidenum">
              <a:rPr lang="en-AU" smtClean="0"/>
              <a:t>47</a:t>
            </a:fld>
            <a:endParaRPr lang="en-AU" dirty="0"/>
          </a:p>
        </p:txBody>
      </p:sp>
    </p:spTree>
    <p:extLst>
      <p:ext uri="{BB962C8B-B14F-4D97-AF65-F5344CB8AC3E}">
        <p14:creationId xmlns:p14="http://schemas.microsoft.com/office/powerpoint/2010/main" val="19917925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DF8AC-D04C-47DF-AB1A-C6451DD9A99E}"/>
              </a:ext>
            </a:extLst>
          </p:cNvPr>
          <p:cNvSpPr>
            <a:spLocks noGrp="1"/>
          </p:cNvSpPr>
          <p:nvPr>
            <p:ph type="title"/>
          </p:nvPr>
        </p:nvSpPr>
        <p:spPr/>
        <p:txBody>
          <a:bodyPr/>
          <a:lstStyle/>
          <a:p>
            <a:r>
              <a:rPr lang="en-AU" dirty="0"/>
              <a:t>Summary of actions</a:t>
            </a:r>
          </a:p>
        </p:txBody>
      </p:sp>
      <p:sp>
        <p:nvSpPr>
          <p:cNvPr id="4" name="Date Placeholder 3">
            <a:extLst>
              <a:ext uri="{FF2B5EF4-FFF2-40B4-BE49-F238E27FC236}">
                <a16:creationId xmlns:a16="http://schemas.microsoft.com/office/drawing/2014/main" id="{7CD3C98A-8431-4544-837C-23260D8F1EA9}"/>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A4C70349-28D1-4773-AE49-3E9E480263F8}"/>
              </a:ext>
            </a:extLst>
          </p:cNvPr>
          <p:cNvSpPr>
            <a:spLocks noGrp="1"/>
          </p:cNvSpPr>
          <p:nvPr>
            <p:ph type="sldNum" sz="quarter" idx="12"/>
          </p:nvPr>
        </p:nvSpPr>
        <p:spPr/>
        <p:txBody>
          <a:bodyPr/>
          <a:lstStyle/>
          <a:p>
            <a:fld id="{4EC81F68-4976-451A-B2E9-79BCBD2F70CC}" type="slidenum">
              <a:rPr lang="en-AU" smtClean="0"/>
              <a:t>48</a:t>
            </a:fld>
            <a:endParaRPr lang="en-AU" dirty="0"/>
          </a:p>
        </p:txBody>
      </p:sp>
      <p:graphicFrame>
        <p:nvGraphicFramePr>
          <p:cNvPr id="7" name="Table 6">
            <a:extLst>
              <a:ext uri="{FF2B5EF4-FFF2-40B4-BE49-F238E27FC236}">
                <a16:creationId xmlns:a16="http://schemas.microsoft.com/office/drawing/2014/main" id="{F4B2E353-97B0-4F4A-BD79-305B6BDE2FE9}"/>
              </a:ext>
            </a:extLst>
          </p:cNvPr>
          <p:cNvGraphicFramePr>
            <a:graphicFrameLocks noGrp="1"/>
          </p:cNvGraphicFramePr>
          <p:nvPr>
            <p:extLst>
              <p:ext uri="{D42A27DB-BD31-4B8C-83A1-F6EECF244321}">
                <p14:modId xmlns:p14="http://schemas.microsoft.com/office/powerpoint/2010/main" val="3927573919"/>
              </p:ext>
            </p:extLst>
          </p:nvPr>
        </p:nvGraphicFramePr>
        <p:xfrm>
          <a:off x="218498" y="1511300"/>
          <a:ext cx="8682182" cy="5077460"/>
        </p:xfrm>
        <a:graphic>
          <a:graphicData uri="http://schemas.openxmlformats.org/drawingml/2006/table">
            <a:tbl>
              <a:tblPr firstRow="1" bandRow="1">
                <a:tableStyleId>{5C22544A-7EE6-4342-B048-85BDC9FD1C3A}</a:tableStyleId>
              </a:tblPr>
              <a:tblGrid>
                <a:gridCol w="535709">
                  <a:extLst>
                    <a:ext uri="{9D8B030D-6E8A-4147-A177-3AD203B41FA5}">
                      <a16:colId xmlns:a16="http://schemas.microsoft.com/office/drawing/2014/main" val="3334125968"/>
                    </a:ext>
                  </a:extLst>
                </a:gridCol>
                <a:gridCol w="4809139">
                  <a:extLst>
                    <a:ext uri="{9D8B030D-6E8A-4147-A177-3AD203B41FA5}">
                      <a16:colId xmlns:a16="http://schemas.microsoft.com/office/drawing/2014/main" val="605432488"/>
                    </a:ext>
                  </a:extLst>
                </a:gridCol>
                <a:gridCol w="1866861">
                  <a:extLst>
                    <a:ext uri="{9D8B030D-6E8A-4147-A177-3AD203B41FA5}">
                      <a16:colId xmlns:a16="http://schemas.microsoft.com/office/drawing/2014/main" val="675601705"/>
                    </a:ext>
                  </a:extLst>
                </a:gridCol>
                <a:gridCol w="1470473">
                  <a:extLst>
                    <a:ext uri="{9D8B030D-6E8A-4147-A177-3AD203B41FA5}">
                      <a16:colId xmlns:a16="http://schemas.microsoft.com/office/drawing/2014/main" val="1252860010"/>
                    </a:ext>
                  </a:extLst>
                </a:gridCol>
              </a:tblGrid>
              <a:tr h="370840">
                <a:tc>
                  <a:txBody>
                    <a:bodyPr/>
                    <a:lstStyle/>
                    <a:p>
                      <a:r>
                        <a:rPr lang="en-AU" dirty="0"/>
                        <a:t>Item </a:t>
                      </a:r>
                    </a:p>
                  </a:txBody>
                  <a:tcPr/>
                </a:tc>
                <a:tc>
                  <a:txBody>
                    <a:bodyPr/>
                    <a:lstStyle/>
                    <a:p>
                      <a:r>
                        <a:rPr lang="en-AU" dirty="0"/>
                        <a:t>Action</a:t>
                      </a:r>
                    </a:p>
                  </a:txBody>
                  <a:tcPr/>
                </a:tc>
                <a:tc>
                  <a:txBody>
                    <a:bodyPr/>
                    <a:lstStyle/>
                    <a:p>
                      <a:r>
                        <a:rPr lang="en-AU" dirty="0"/>
                        <a:t>Responsible</a:t>
                      </a:r>
                    </a:p>
                  </a:txBody>
                  <a:tcPr/>
                </a:tc>
                <a:tc>
                  <a:txBody>
                    <a:bodyPr/>
                    <a:lstStyle/>
                    <a:p>
                      <a:r>
                        <a:rPr lang="en-AU" dirty="0"/>
                        <a:t>Due date</a:t>
                      </a:r>
                    </a:p>
                  </a:txBody>
                  <a:tcPr/>
                </a:tc>
                <a:extLst>
                  <a:ext uri="{0D108BD9-81ED-4DB2-BD59-A6C34878D82A}">
                    <a16:rowId xmlns:a16="http://schemas.microsoft.com/office/drawing/2014/main" val="2525717554"/>
                  </a:ext>
                </a:extLst>
              </a:tr>
              <a:tr h="370840">
                <a:tc>
                  <a:txBody>
                    <a:bodyPr/>
                    <a:lstStyle/>
                    <a:p>
                      <a:r>
                        <a:rPr lang="en-AU" dirty="0"/>
                        <a:t>2</a:t>
                      </a:r>
                    </a:p>
                  </a:txBody>
                  <a:tcPr/>
                </a:tc>
                <a:tc>
                  <a:txBody>
                    <a:bodyPr/>
                    <a:lstStyle/>
                    <a:p>
                      <a:r>
                        <a:rPr lang="en-AU" dirty="0"/>
                        <a:t>AEMO to set focus group meeting and agenda, and communicate to participants.</a:t>
                      </a:r>
                    </a:p>
                  </a:txBody>
                  <a:tcPr/>
                </a:tc>
                <a:tc>
                  <a:txBody>
                    <a:bodyPr/>
                    <a:lstStyle/>
                    <a:p>
                      <a:r>
                        <a:rPr lang="en-AU" dirty="0"/>
                        <a:t>AEMO</a:t>
                      </a:r>
                    </a:p>
                  </a:txBody>
                  <a:tcPr/>
                </a:tc>
                <a:tc>
                  <a:txBody>
                    <a:bodyPr/>
                    <a:lstStyle/>
                    <a:p>
                      <a:r>
                        <a:rPr lang="en-AU" dirty="0"/>
                        <a:t>31 October 2018</a:t>
                      </a:r>
                    </a:p>
                  </a:txBody>
                  <a:tcPr/>
                </a:tc>
                <a:extLst>
                  <a:ext uri="{0D108BD9-81ED-4DB2-BD59-A6C34878D82A}">
                    <a16:rowId xmlns:a16="http://schemas.microsoft.com/office/drawing/2014/main" val="287426515"/>
                  </a:ext>
                </a:extLst>
              </a:tr>
              <a:tr h="370840">
                <a:tc>
                  <a:txBody>
                    <a:bodyPr/>
                    <a:lstStyle/>
                    <a:p>
                      <a:r>
                        <a:rPr lang="en-AU" dirty="0"/>
                        <a:t>3</a:t>
                      </a:r>
                    </a:p>
                  </a:txBody>
                  <a:tcPr/>
                </a:tc>
                <a:tc>
                  <a:txBody>
                    <a:bodyPr/>
                    <a:lstStyle/>
                    <a:p>
                      <a:r>
                        <a:rPr lang="en-AU" dirty="0"/>
                        <a:t>AEMO to investigate and communicate how long it takes to publish data</a:t>
                      </a:r>
                    </a:p>
                  </a:txBody>
                  <a:tcPr/>
                </a:tc>
                <a:tc>
                  <a:txBody>
                    <a:bodyPr/>
                    <a:lstStyle/>
                    <a:p>
                      <a:r>
                        <a:rPr lang="en-AU" dirty="0"/>
                        <a:t>AEMO</a:t>
                      </a:r>
                    </a:p>
                  </a:txBody>
                  <a:tcPr/>
                </a:tc>
                <a:tc>
                  <a:txBody>
                    <a:bodyPr/>
                    <a:lstStyle/>
                    <a:p>
                      <a:r>
                        <a:rPr lang="en-AU" dirty="0"/>
                        <a:t>TBC</a:t>
                      </a:r>
                    </a:p>
                  </a:txBody>
                  <a:tcPr/>
                </a:tc>
                <a:extLst>
                  <a:ext uri="{0D108BD9-81ED-4DB2-BD59-A6C34878D82A}">
                    <a16:rowId xmlns:a16="http://schemas.microsoft.com/office/drawing/2014/main" val="894039295"/>
                  </a:ext>
                </a:extLst>
              </a:tr>
              <a:tr h="370840">
                <a:tc>
                  <a:txBody>
                    <a:bodyPr/>
                    <a:lstStyle/>
                    <a:p>
                      <a:r>
                        <a:rPr lang="en-AU" dirty="0"/>
                        <a:t>3</a:t>
                      </a:r>
                    </a:p>
                  </a:txBody>
                  <a:tcPr/>
                </a:tc>
                <a:tc>
                  <a:txBody>
                    <a:bodyPr/>
                    <a:lstStyle/>
                    <a:p>
                      <a:r>
                        <a:rPr lang="en-AU" dirty="0"/>
                        <a:t>AEMO to investigate inclusion of fast-start inflexibility profiles in P5, potentially as part of the drafting amendments rule change request (targeted for January 2019).</a:t>
                      </a:r>
                    </a:p>
                  </a:txBody>
                  <a:tcPr/>
                </a:tc>
                <a:tc>
                  <a:txBody>
                    <a:bodyPr/>
                    <a:lstStyle/>
                    <a:p>
                      <a:r>
                        <a:rPr lang="en-AU" dirty="0"/>
                        <a:t>AEMO</a:t>
                      </a:r>
                    </a:p>
                  </a:txBody>
                  <a:tcPr/>
                </a:tc>
                <a:tc>
                  <a:txBody>
                    <a:bodyPr/>
                    <a:lstStyle/>
                    <a:p>
                      <a:r>
                        <a:rPr lang="en-AU" dirty="0"/>
                        <a:t>30 November 2018</a:t>
                      </a:r>
                    </a:p>
                  </a:txBody>
                  <a:tcPr/>
                </a:tc>
                <a:extLst>
                  <a:ext uri="{0D108BD9-81ED-4DB2-BD59-A6C34878D82A}">
                    <a16:rowId xmlns:a16="http://schemas.microsoft.com/office/drawing/2014/main" val="1060946118"/>
                  </a:ext>
                </a:extLst>
              </a:tr>
              <a:tr h="370840">
                <a:tc>
                  <a:txBody>
                    <a:bodyPr/>
                    <a:lstStyle/>
                    <a:p>
                      <a:r>
                        <a:rPr lang="en-AU" dirty="0"/>
                        <a:t>5a</a:t>
                      </a:r>
                    </a:p>
                  </a:txBody>
                  <a:tcPr/>
                </a:tc>
                <a:tc>
                  <a:txBody>
                    <a:bodyPr/>
                    <a:lstStyle/>
                    <a:p>
                      <a:r>
                        <a:rPr lang="en-AU" dirty="0"/>
                        <a:t>AEMO to consult on software release approach.</a:t>
                      </a:r>
                    </a:p>
                  </a:txBody>
                  <a:tcPr/>
                </a:tc>
                <a:tc>
                  <a:txBody>
                    <a:bodyPr/>
                    <a:lstStyle/>
                    <a:p>
                      <a:r>
                        <a:rPr lang="en-AU" dirty="0"/>
                        <a:t>AEMO</a:t>
                      </a:r>
                    </a:p>
                  </a:txBody>
                  <a:tcPr/>
                </a:tc>
                <a:tc>
                  <a:txBody>
                    <a:bodyPr/>
                    <a:lstStyle/>
                    <a:p>
                      <a:r>
                        <a:rPr lang="en-AU" dirty="0"/>
                        <a:t>November 2018</a:t>
                      </a:r>
                    </a:p>
                  </a:txBody>
                  <a:tcPr/>
                </a:tc>
                <a:extLst>
                  <a:ext uri="{0D108BD9-81ED-4DB2-BD59-A6C34878D82A}">
                    <a16:rowId xmlns:a16="http://schemas.microsoft.com/office/drawing/2014/main" val="711076324"/>
                  </a:ext>
                </a:extLst>
              </a:tr>
              <a:tr h="370840">
                <a:tc>
                  <a:txBody>
                    <a:bodyPr/>
                    <a:lstStyle/>
                    <a:p>
                      <a:r>
                        <a:rPr lang="en-AU" dirty="0"/>
                        <a:t>5a</a:t>
                      </a:r>
                    </a:p>
                  </a:txBody>
                  <a:tcPr/>
                </a:tc>
                <a:tc>
                  <a:txBody>
                    <a:bodyPr/>
                    <a:lstStyle/>
                    <a:p>
                      <a:r>
                        <a:rPr lang="en-AU" dirty="0"/>
                        <a:t>AEMO to monitor participant bidding as part of readiness for 5MS</a:t>
                      </a:r>
                    </a:p>
                  </a:txBody>
                  <a:tcPr/>
                </a:tc>
                <a:tc>
                  <a:txBody>
                    <a:bodyPr/>
                    <a:lstStyle/>
                    <a:p>
                      <a:r>
                        <a:rPr lang="en-AU" dirty="0"/>
                        <a:t>AEMO</a:t>
                      </a:r>
                    </a:p>
                  </a:txBody>
                  <a:tcPr/>
                </a:tc>
                <a:tc>
                  <a:txBody>
                    <a:bodyPr/>
                    <a:lstStyle/>
                    <a:p>
                      <a:r>
                        <a:rPr lang="en-AU" dirty="0"/>
                        <a:t>November 2020</a:t>
                      </a:r>
                    </a:p>
                  </a:txBody>
                  <a:tcPr/>
                </a:tc>
                <a:extLst>
                  <a:ext uri="{0D108BD9-81ED-4DB2-BD59-A6C34878D82A}">
                    <a16:rowId xmlns:a16="http://schemas.microsoft.com/office/drawing/2014/main" val="3749878038"/>
                  </a:ext>
                </a:extLst>
              </a:tr>
              <a:tr h="370840">
                <a:tc>
                  <a:txBody>
                    <a:bodyPr/>
                    <a:lstStyle/>
                    <a:p>
                      <a:r>
                        <a:rPr lang="en-AU" dirty="0"/>
                        <a:t>5a</a:t>
                      </a:r>
                    </a:p>
                  </a:txBody>
                  <a:tcPr/>
                </a:tc>
                <a:tc>
                  <a:txBody>
                    <a:bodyPr/>
                    <a:lstStyle/>
                    <a:p>
                      <a:r>
                        <a:rPr lang="en-AU" dirty="0"/>
                        <a:t>AEMO will provide the API Swagger files. </a:t>
                      </a:r>
                    </a:p>
                  </a:txBody>
                  <a:tcPr/>
                </a:tc>
                <a:tc>
                  <a:txBody>
                    <a:bodyPr/>
                    <a:lstStyle/>
                    <a:p>
                      <a:r>
                        <a:rPr lang="en-AU" dirty="0"/>
                        <a:t>AEMO</a:t>
                      </a:r>
                    </a:p>
                  </a:txBody>
                  <a:tcPr/>
                </a:tc>
                <a:tc>
                  <a:txBody>
                    <a:bodyPr/>
                    <a:lstStyle/>
                    <a:p>
                      <a:r>
                        <a:rPr lang="en-AU" dirty="0"/>
                        <a:t>TBC</a:t>
                      </a:r>
                    </a:p>
                  </a:txBody>
                  <a:tcPr/>
                </a:tc>
                <a:extLst>
                  <a:ext uri="{0D108BD9-81ED-4DB2-BD59-A6C34878D82A}">
                    <a16:rowId xmlns:a16="http://schemas.microsoft.com/office/drawing/2014/main" val="391968603"/>
                  </a:ext>
                </a:extLst>
              </a:tr>
              <a:tr h="370840">
                <a:tc>
                  <a:txBody>
                    <a:bodyPr/>
                    <a:lstStyle/>
                    <a:p>
                      <a:r>
                        <a:rPr lang="en-AU" dirty="0"/>
                        <a:t>5b</a:t>
                      </a:r>
                    </a:p>
                  </a:txBody>
                  <a:tcPr/>
                </a:tc>
                <a:tc>
                  <a:txBody>
                    <a:bodyPr/>
                    <a:lstStyle/>
                    <a:p>
                      <a:r>
                        <a:rPr lang="en-AU" dirty="0"/>
                        <a:t>AEMO to provide API specifications in line with SWG schedule.</a:t>
                      </a:r>
                    </a:p>
                  </a:txBody>
                  <a:tcPr/>
                </a:tc>
                <a:tc>
                  <a:txBody>
                    <a:bodyPr/>
                    <a:lstStyle/>
                    <a:p>
                      <a:r>
                        <a:rPr lang="en-AU" dirty="0"/>
                        <a:t>AEMO</a:t>
                      </a:r>
                    </a:p>
                  </a:txBody>
                  <a:tcPr/>
                </a:tc>
                <a:tc>
                  <a:txBody>
                    <a:bodyPr/>
                    <a:lstStyle/>
                    <a:p>
                      <a:r>
                        <a:rPr lang="en-AU" dirty="0"/>
                        <a:t>February 2019</a:t>
                      </a:r>
                    </a:p>
                  </a:txBody>
                  <a:tcPr/>
                </a:tc>
                <a:extLst>
                  <a:ext uri="{0D108BD9-81ED-4DB2-BD59-A6C34878D82A}">
                    <a16:rowId xmlns:a16="http://schemas.microsoft.com/office/drawing/2014/main" val="1103607119"/>
                  </a:ext>
                </a:extLst>
              </a:tr>
              <a:tr h="370840">
                <a:tc>
                  <a:txBody>
                    <a:bodyPr/>
                    <a:lstStyle/>
                    <a:p>
                      <a:r>
                        <a:rPr lang="en-AU" dirty="0"/>
                        <a:t>5b</a:t>
                      </a:r>
                    </a:p>
                  </a:txBody>
                  <a:tcPr/>
                </a:tc>
                <a:tc>
                  <a:txBody>
                    <a:bodyPr/>
                    <a:lstStyle/>
                    <a:p>
                      <a:r>
                        <a:rPr lang="en-AU" dirty="0"/>
                        <a:t>AEMO to provide a sandbox timeline and scope</a:t>
                      </a:r>
                    </a:p>
                  </a:txBody>
                  <a:tcPr/>
                </a:tc>
                <a:tc>
                  <a:txBody>
                    <a:bodyPr/>
                    <a:lstStyle/>
                    <a:p>
                      <a:r>
                        <a:rPr lang="en-AU" dirty="0"/>
                        <a:t>AEMO</a:t>
                      </a:r>
                    </a:p>
                  </a:txBody>
                  <a:tcPr/>
                </a:tc>
                <a:tc>
                  <a:txBody>
                    <a:bodyPr/>
                    <a:lstStyle/>
                    <a:p>
                      <a:r>
                        <a:rPr lang="en-AU"/>
                        <a:t>December 2018</a:t>
                      </a:r>
                      <a:endParaRPr lang="en-AU" dirty="0"/>
                    </a:p>
                  </a:txBody>
                  <a:tcPr/>
                </a:tc>
                <a:extLst>
                  <a:ext uri="{0D108BD9-81ED-4DB2-BD59-A6C34878D82A}">
                    <a16:rowId xmlns:a16="http://schemas.microsoft.com/office/drawing/2014/main" val="3900207713"/>
                  </a:ext>
                </a:extLst>
              </a:tr>
              <a:tr h="370840">
                <a:tc>
                  <a:txBody>
                    <a:bodyPr/>
                    <a:lstStyle/>
                    <a:p>
                      <a:r>
                        <a:rPr lang="en-AU" dirty="0"/>
                        <a:t>6</a:t>
                      </a:r>
                    </a:p>
                  </a:txBody>
                  <a:tcPr/>
                </a:tc>
                <a:tc>
                  <a:txBody>
                    <a:bodyPr/>
                    <a:lstStyle/>
                    <a:p>
                      <a:r>
                        <a:rPr lang="en-AU" dirty="0"/>
                        <a:t>Participants to provide cost impacts of dispatch instruction timing under 5MS.</a:t>
                      </a:r>
                    </a:p>
                  </a:txBody>
                  <a:tcPr/>
                </a:tc>
                <a:tc>
                  <a:txBody>
                    <a:bodyPr/>
                    <a:lstStyle/>
                    <a:p>
                      <a:r>
                        <a:rPr lang="en-AU" dirty="0"/>
                        <a:t>Participants </a:t>
                      </a:r>
                    </a:p>
                  </a:txBody>
                  <a:tcPr/>
                </a:tc>
                <a:tc>
                  <a:txBody>
                    <a:bodyPr/>
                    <a:lstStyle/>
                    <a:p>
                      <a:r>
                        <a:rPr lang="en-AU"/>
                        <a:t>31 December 2018</a:t>
                      </a:r>
                      <a:endParaRPr lang="en-AU" dirty="0"/>
                    </a:p>
                  </a:txBody>
                  <a:tcPr/>
                </a:tc>
                <a:extLst>
                  <a:ext uri="{0D108BD9-81ED-4DB2-BD59-A6C34878D82A}">
                    <a16:rowId xmlns:a16="http://schemas.microsoft.com/office/drawing/2014/main" val="3089550579"/>
                  </a:ext>
                </a:extLst>
              </a:tr>
              <a:tr h="370840">
                <a:tc>
                  <a:txBody>
                    <a:bodyPr/>
                    <a:lstStyle/>
                    <a:p>
                      <a:r>
                        <a:rPr lang="en-AU" dirty="0"/>
                        <a:t>9</a:t>
                      </a:r>
                    </a:p>
                  </a:txBody>
                  <a:tcPr/>
                </a:tc>
                <a:tc>
                  <a:txBody>
                    <a:bodyPr/>
                    <a:lstStyle/>
                    <a:p>
                      <a:r>
                        <a:rPr lang="en-AU" dirty="0"/>
                        <a:t>AEMO to consider aligning the November dispatch/systems focus group with the AS-TAG or other FCAS working group</a:t>
                      </a:r>
                    </a:p>
                  </a:txBody>
                  <a:tcPr/>
                </a:tc>
                <a:tc>
                  <a:txBody>
                    <a:bodyPr/>
                    <a:lstStyle/>
                    <a:p>
                      <a:r>
                        <a:rPr lang="en-AU" dirty="0"/>
                        <a:t>AEMO</a:t>
                      </a:r>
                    </a:p>
                  </a:txBody>
                  <a:tcPr/>
                </a:tc>
                <a:tc>
                  <a:txBody>
                    <a:bodyPr/>
                    <a:lstStyle/>
                    <a:p>
                      <a:r>
                        <a:rPr lang="en-AU" dirty="0"/>
                        <a:t>31 October 2018</a:t>
                      </a:r>
                    </a:p>
                  </a:txBody>
                  <a:tcPr/>
                </a:tc>
                <a:extLst>
                  <a:ext uri="{0D108BD9-81ED-4DB2-BD59-A6C34878D82A}">
                    <a16:rowId xmlns:a16="http://schemas.microsoft.com/office/drawing/2014/main" val="3054401822"/>
                  </a:ext>
                </a:extLst>
              </a:tr>
            </a:tbl>
          </a:graphicData>
        </a:graphic>
      </p:graphicFrame>
    </p:spTree>
    <p:extLst>
      <p:ext uri="{BB962C8B-B14F-4D97-AF65-F5344CB8AC3E}">
        <p14:creationId xmlns:p14="http://schemas.microsoft.com/office/powerpoint/2010/main" val="1964135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176646" y="193255"/>
            <a:ext cx="7798388" cy="1120951"/>
          </a:xfrm>
        </p:spPr>
        <p:txBody>
          <a:bodyPr>
            <a:normAutofit/>
          </a:bodyPr>
          <a:lstStyle/>
          <a:p>
            <a:r>
              <a:rPr lang="en-AU" dirty="0"/>
              <a:t>Response to actions from 14</a:t>
            </a:r>
            <a:r>
              <a:rPr lang="en-AU" baseline="30000" dirty="0"/>
              <a:t>th</a:t>
            </a:r>
            <a:r>
              <a:rPr lang="en-AU" dirty="0"/>
              <a:t> August Dispatch Focus Group (1)</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ext uri="{D42A27DB-BD31-4B8C-83A1-F6EECF244321}">
                <p14:modId xmlns:p14="http://schemas.microsoft.com/office/powerpoint/2010/main" val="3390615612"/>
              </p:ext>
            </p:extLst>
          </p:nvPr>
        </p:nvGraphicFramePr>
        <p:xfrm>
          <a:off x="57450" y="1420400"/>
          <a:ext cx="8959308" cy="4972163"/>
        </p:xfrm>
        <a:graphic>
          <a:graphicData uri="http://schemas.openxmlformats.org/drawingml/2006/table">
            <a:tbl>
              <a:tblPr firstRow="1" bandRow="1">
                <a:tableStyleId>{5C22544A-7EE6-4342-B048-85BDC9FD1C3A}</a:tableStyleId>
              </a:tblPr>
              <a:tblGrid>
                <a:gridCol w="285581">
                  <a:extLst>
                    <a:ext uri="{9D8B030D-6E8A-4147-A177-3AD203B41FA5}">
                      <a16:colId xmlns:a16="http://schemas.microsoft.com/office/drawing/2014/main" val="653191532"/>
                    </a:ext>
                  </a:extLst>
                </a:gridCol>
                <a:gridCol w="1293431">
                  <a:extLst>
                    <a:ext uri="{9D8B030D-6E8A-4147-A177-3AD203B41FA5}">
                      <a16:colId xmlns:a16="http://schemas.microsoft.com/office/drawing/2014/main" val="1287732228"/>
                    </a:ext>
                  </a:extLst>
                </a:gridCol>
                <a:gridCol w="3259020">
                  <a:extLst>
                    <a:ext uri="{9D8B030D-6E8A-4147-A177-3AD203B41FA5}">
                      <a16:colId xmlns:a16="http://schemas.microsoft.com/office/drawing/2014/main" val="2896222093"/>
                    </a:ext>
                  </a:extLst>
                </a:gridCol>
                <a:gridCol w="4121276">
                  <a:extLst>
                    <a:ext uri="{9D8B030D-6E8A-4147-A177-3AD203B41FA5}">
                      <a16:colId xmlns:a16="http://schemas.microsoft.com/office/drawing/2014/main" val="780182633"/>
                    </a:ext>
                  </a:extLst>
                </a:gridCol>
              </a:tblGrid>
              <a:tr h="496852">
                <a:tc>
                  <a:txBody>
                    <a:bodyPr/>
                    <a:lstStyle/>
                    <a:p>
                      <a:pPr algn="ctr"/>
                      <a:endParaRPr lang="en-AU" sz="1200" dirty="0">
                        <a:latin typeface="+mj-lt"/>
                      </a:endParaRPr>
                    </a:p>
                  </a:txBody>
                  <a:tcPr marL="86204" marR="86204" marT="43102" marB="43102"/>
                </a:tc>
                <a:tc>
                  <a:txBody>
                    <a:bodyPr/>
                    <a:lstStyle/>
                    <a:p>
                      <a:r>
                        <a:rPr lang="en-AU" sz="1200" dirty="0">
                          <a:latin typeface="+mj-lt"/>
                        </a:rPr>
                        <a:t>Topic</a:t>
                      </a:r>
                    </a:p>
                  </a:txBody>
                  <a:tcPr marL="86204" marR="86204" marT="43102" marB="43102"/>
                </a:tc>
                <a:tc>
                  <a:txBody>
                    <a:bodyPr/>
                    <a:lstStyle/>
                    <a:p>
                      <a:r>
                        <a:rPr lang="en-AU" sz="1200" dirty="0">
                          <a:latin typeface="+mj-lt"/>
                        </a:rPr>
                        <a:t>AEMO action</a:t>
                      </a:r>
                    </a:p>
                  </a:txBody>
                  <a:tcPr marL="86204" marR="86204" marT="43102" marB="43102"/>
                </a:tc>
                <a:tc>
                  <a:txBody>
                    <a:bodyPr/>
                    <a:lstStyle/>
                    <a:p>
                      <a:r>
                        <a:rPr lang="en-AU" sz="1200" dirty="0">
                          <a:latin typeface="+mj-lt"/>
                        </a:rPr>
                        <a:t>Response</a:t>
                      </a:r>
                    </a:p>
                  </a:txBody>
                  <a:tcPr marL="86204" marR="86204" marT="43102" marB="43102"/>
                </a:tc>
                <a:extLst>
                  <a:ext uri="{0D108BD9-81ED-4DB2-BD59-A6C34878D82A}">
                    <a16:rowId xmlns:a16="http://schemas.microsoft.com/office/drawing/2014/main" val="1236931375"/>
                  </a:ext>
                </a:extLst>
              </a:tr>
              <a:tr h="698810">
                <a:tc>
                  <a:txBody>
                    <a:bodyPr/>
                    <a:lstStyle/>
                    <a:p>
                      <a:pPr algn="ctr"/>
                      <a:r>
                        <a:rPr lang="en-AU" sz="1200" dirty="0">
                          <a:latin typeface="+mj-lt"/>
                        </a:rPr>
                        <a:t>1</a:t>
                      </a:r>
                    </a:p>
                  </a:txBody>
                  <a:tcPr marL="86204" marR="86204" marT="43102" marB="43102"/>
                </a:tc>
                <a:tc>
                  <a:txBody>
                    <a:bodyPr/>
                    <a:lstStyle/>
                    <a:p>
                      <a:r>
                        <a:rPr lang="en-AU" sz="1200" dirty="0">
                          <a:latin typeface="+mj-lt"/>
                        </a:rPr>
                        <a:t>Sparse bidding formats</a:t>
                      </a:r>
                    </a:p>
                  </a:txBody>
                  <a:tcPr marL="86204" marR="86204" marT="43102" marB="43102"/>
                </a:tc>
                <a:tc>
                  <a:txBody>
                    <a:bodyPr/>
                    <a:lstStyle/>
                    <a:p>
                      <a:r>
                        <a:rPr lang="en-AU" sz="1200" dirty="0">
                          <a:latin typeface="+mj-lt"/>
                        </a:rPr>
                        <a:t>Refer web interface speed and accuracy issues to the SWG for consideration in that forum</a:t>
                      </a:r>
                    </a:p>
                  </a:txBody>
                  <a:tcPr marL="86204" marR="86204" marT="43102" marB="43102"/>
                </a:tc>
                <a:tc>
                  <a:txBody>
                    <a:bodyPr/>
                    <a:lstStyle/>
                    <a:p>
                      <a:r>
                        <a:rPr lang="en-AU" sz="1200" dirty="0">
                          <a:latin typeface="+mj-lt"/>
                        </a:rPr>
                        <a:t>The web interface functionality will be discussed in a SWG focus group planned for November.</a:t>
                      </a:r>
                    </a:p>
                    <a:p>
                      <a:r>
                        <a:rPr lang="en-AU" sz="1200" dirty="0">
                          <a:solidFill>
                            <a:srgbClr val="0000FF"/>
                          </a:solidFill>
                          <a:latin typeface="+mj-lt"/>
                        </a:rPr>
                        <a:t>End</a:t>
                      </a:r>
                      <a:r>
                        <a:rPr lang="en-AU" sz="1200" baseline="0" dirty="0">
                          <a:solidFill>
                            <a:srgbClr val="0000FF"/>
                          </a:solidFill>
                          <a:latin typeface="+mj-lt"/>
                        </a:rPr>
                        <a:t> users are interested in being involved in design sessions. </a:t>
                      </a:r>
                    </a:p>
                    <a:p>
                      <a:r>
                        <a:rPr lang="en-AU" sz="1200" baseline="0" dirty="0">
                          <a:solidFill>
                            <a:srgbClr val="0000FF"/>
                          </a:solidFill>
                          <a:latin typeface="+mj-lt"/>
                        </a:rPr>
                        <a:t>ACTION: AEMO to set focus group meeting and agenda, and communicate to participants.</a:t>
                      </a:r>
                    </a:p>
                  </a:txBody>
                  <a:tcPr marL="86204" marR="86204" marT="43102" marB="43102"/>
                </a:tc>
                <a:extLst>
                  <a:ext uri="{0D108BD9-81ED-4DB2-BD59-A6C34878D82A}">
                    <a16:rowId xmlns:a16="http://schemas.microsoft.com/office/drawing/2014/main" val="731908236"/>
                  </a:ext>
                </a:extLst>
              </a:tr>
              <a:tr h="1011063">
                <a:tc>
                  <a:txBody>
                    <a:bodyPr/>
                    <a:lstStyle/>
                    <a:p>
                      <a:pPr algn="ctr"/>
                      <a:r>
                        <a:rPr lang="en-AU" sz="1200" dirty="0">
                          <a:latin typeface="+mj-lt"/>
                        </a:rPr>
                        <a:t>2</a:t>
                      </a:r>
                    </a:p>
                  </a:txBody>
                  <a:tcPr marL="86204" marR="86204" marT="43102" marB="43102"/>
                </a:tc>
                <a:tc>
                  <a:txBody>
                    <a:bodyPr/>
                    <a:lstStyle/>
                    <a:p>
                      <a:r>
                        <a:rPr lang="en-AU" sz="1200" dirty="0">
                          <a:latin typeface="+mj-lt"/>
                        </a:rPr>
                        <a:t>Transitional arrangements</a:t>
                      </a:r>
                    </a:p>
                  </a:txBody>
                  <a:tcPr marL="86204" marR="86204" marT="43102" marB="43102"/>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dirty="0">
                          <a:latin typeface="+mj-lt"/>
                        </a:rPr>
                        <a:t>Refer transitional arrangements (ability to submit 5 minute and 30 minute bids etc) to the SWG for detailed investigation in that forum, or potentially via a joint SWG/PWG focus group.</a:t>
                      </a:r>
                    </a:p>
                  </a:txBody>
                  <a:tcPr marL="86204" marR="86204" marT="43102" marB="43102"/>
                </a:tc>
                <a:tc>
                  <a:txBody>
                    <a:bodyPr/>
                    <a:lstStyle/>
                    <a:p>
                      <a:r>
                        <a:rPr lang="en-AU" sz="1200" dirty="0">
                          <a:latin typeface="+mj-lt"/>
                        </a:rPr>
                        <a:t>Joint focus group planned for Monday 22 October in Brisbane</a:t>
                      </a:r>
                    </a:p>
                  </a:txBody>
                  <a:tcPr marL="86204" marR="86204" marT="43102" marB="43102"/>
                </a:tc>
                <a:extLst>
                  <a:ext uri="{0D108BD9-81ED-4DB2-BD59-A6C34878D82A}">
                    <a16:rowId xmlns:a16="http://schemas.microsoft.com/office/drawing/2014/main" val="4026594807"/>
                  </a:ext>
                </a:extLst>
              </a:tr>
              <a:tr h="2275876">
                <a:tc>
                  <a:txBody>
                    <a:bodyPr/>
                    <a:lstStyle/>
                    <a:p>
                      <a:pPr algn="ctr"/>
                      <a:r>
                        <a:rPr lang="en-AU" sz="1200" dirty="0">
                          <a:latin typeface="+mj-lt"/>
                        </a:rPr>
                        <a:t>3</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the computational limitations on extending and expanding 5MPD. Report back to the Dispatch Focus Group and PWG.</a:t>
                      </a:r>
                    </a:p>
                  </a:txBody>
                  <a:tcPr marL="86204" marR="86204" marT="43102" marB="43102"/>
                </a:tc>
                <a:tc>
                  <a:txBody>
                    <a:bodyPr/>
                    <a:lstStyle/>
                    <a:p>
                      <a:r>
                        <a:rPr lang="en-AU" sz="1200" dirty="0">
                          <a:latin typeface="+mj-lt"/>
                        </a:rPr>
                        <a:t>Investigating computation limitations for extending 5MPD, results likely in early November 2018.</a:t>
                      </a:r>
                    </a:p>
                    <a:p>
                      <a:endParaRPr lang="en-AU" sz="1200" dirty="0">
                        <a:latin typeface="+mj-lt"/>
                      </a:endParaRPr>
                    </a:p>
                    <a:p>
                      <a:r>
                        <a:rPr lang="en-AU" sz="1200" dirty="0">
                          <a:latin typeface="+mj-lt"/>
                        </a:rPr>
                        <a:t>Will investigate the computation limitations for expanding 5MPD to include multiple scenarios in Q1, 2019.</a:t>
                      </a:r>
                    </a:p>
                    <a:p>
                      <a:endParaRPr lang="en-AU" sz="1200" dirty="0">
                        <a:latin typeface="+mj-lt"/>
                      </a:endParaRPr>
                    </a:p>
                    <a:p>
                      <a:r>
                        <a:rPr lang="en-AU" sz="1200" dirty="0">
                          <a:latin typeface="+mj-lt"/>
                        </a:rPr>
                        <a:t>For reference, the current 5MPD is published on average 77 seconds after the start of the first 5 minutes. The solve takes on average 36 seconds for 6 five minute periods.</a:t>
                      </a:r>
                    </a:p>
                    <a:p>
                      <a:endParaRPr lang="en-AU" sz="1200" dirty="0">
                        <a:latin typeface="+mj-lt"/>
                      </a:endParaRPr>
                    </a:p>
                  </a:txBody>
                  <a:tcPr marL="86204" marR="86204" marT="43102" marB="43102"/>
                </a:tc>
                <a:extLst>
                  <a:ext uri="{0D108BD9-81ED-4DB2-BD59-A6C34878D82A}">
                    <a16:rowId xmlns:a16="http://schemas.microsoft.com/office/drawing/2014/main" val="356842070"/>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5</a:t>
            </a:fld>
            <a:endParaRPr lang="en-AU" dirty="0"/>
          </a:p>
        </p:txBody>
      </p:sp>
    </p:spTree>
    <p:extLst>
      <p:ext uri="{BB962C8B-B14F-4D97-AF65-F5344CB8AC3E}">
        <p14:creationId xmlns:p14="http://schemas.microsoft.com/office/powerpoint/2010/main" val="423536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176646" y="135590"/>
            <a:ext cx="7798388" cy="1120951"/>
          </a:xfrm>
        </p:spPr>
        <p:txBody>
          <a:bodyPr>
            <a:normAutofit/>
          </a:bodyPr>
          <a:lstStyle/>
          <a:p>
            <a:r>
              <a:rPr lang="en-AU" dirty="0"/>
              <a:t>Response to actions from 14</a:t>
            </a:r>
            <a:r>
              <a:rPr lang="en-AU" baseline="30000" dirty="0"/>
              <a:t>th</a:t>
            </a:r>
            <a:r>
              <a:rPr lang="en-AU" dirty="0"/>
              <a:t> August Dispatch Focus Group (2)</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ext uri="{D42A27DB-BD31-4B8C-83A1-F6EECF244321}">
                <p14:modId xmlns:p14="http://schemas.microsoft.com/office/powerpoint/2010/main" val="1357193189"/>
              </p:ext>
            </p:extLst>
          </p:nvPr>
        </p:nvGraphicFramePr>
        <p:xfrm>
          <a:off x="57450" y="1539254"/>
          <a:ext cx="8959308" cy="4585376"/>
        </p:xfrm>
        <a:graphic>
          <a:graphicData uri="http://schemas.openxmlformats.org/drawingml/2006/table">
            <a:tbl>
              <a:tblPr firstRow="1" bandRow="1">
                <a:tableStyleId>{5C22544A-7EE6-4342-B048-85BDC9FD1C3A}</a:tableStyleId>
              </a:tblPr>
              <a:tblGrid>
                <a:gridCol w="285581">
                  <a:extLst>
                    <a:ext uri="{9D8B030D-6E8A-4147-A177-3AD203B41FA5}">
                      <a16:colId xmlns:a16="http://schemas.microsoft.com/office/drawing/2014/main" val="653191532"/>
                    </a:ext>
                  </a:extLst>
                </a:gridCol>
                <a:gridCol w="1080256">
                  <a:extLst>
                    <a:ext uri="{9D8B030D-6E8A-4147-A177-3AD203B41FA5}">
                      <a16:colId xmlns:a16="http://schemas.microsoft.com/office/drawing/2014/main" val="1287732228"/>
                    </a:ext>
                  </a:extLst>
                </a:gridCol>
                <a:gridCol w="3472195">
                  <a:extLst>
                    <a:ext uri="{9D8B030D-6E8A-4147-A177-3AD203B41FA5}">
                      <a16:colId xmlns:a16="http://schemas.microsoft.com/office/drawing/2014/main" val="2896222093"/>
                    </a:ext>
                  </a:extLst>
                </a:gridCol>
                <a:gridCol w="4121276">
                  <a:extLst>
                    <a:ext uri="{9D8B030D-6E8A-4147-A177-3AD203B41FA5}">
                      <a16:colId xmlns:a16="http://schemas.microsoft.com/office/drawing/2014/main" val="780182633"/>
                    </a:ext>
                  </a:extLst>
                </a:gridCol>
              </a:tblGrid>
              <a:tr h="394903">
                <a:tc>
                  <a:txBody>
                    <a:bodyPr/>
                    <a:lstStyle/>
                    <a:p>
                      <a:pPr algn="ctr"/>
                      <a:endParaRPr lang="en-AU" sz="1200" dirty="0">
                        <a:latin typeface="+mj-lt"/>
                      </a:endParaRPr>
                    </a:p>
                  </a:txBody>
                  <a:tcPr marL="86204" marR="86204" marT="43102" marB="43102"/>
                </a:tc>
                <a:tc>
                  <a:txBody>
                    <a:bodyPr/>
                    <a:lstStyle/>
                    <a:p>
                      <a:r>
                        <a:rPr lang="en-AU" sz="1200" dirty="0">
                          <a:latin typeface="+mj-lt"/>
                        </a:rPr>
                        <a:t>Topic</a:t>
                      </a:r>
                    </a:p>
                  </a:txBody>
                  <a:tcPr marL="86204" marR="86204" marT="43102" marB="43102"/>
                </a:tc>
                <a:tc>
                  <a:txBody>
                    <a:bodyPr/>
                    <a:lstStyle/>
                    <a:p>
                      <a:r>
                        <a:rPr lang="en-AU" sz="1200" dirty="0">
                          <a:latin typeface="+mj-lt"/>
                        </a:rPr>
                        <a:t>AEMO action</a:t>
                      </a:r>
                    </a:p>
                  </a:txBody>
                  <a:tcPr marL="86204" marR="86204" marT="43102" marB="43102"/>
                </a:tc>
                <a:tc>
                  <a:txBody>
                    <a:bodyPr/>
                    <a:lstStyle/>
                    <a:p>
                      <a:r>
                        <a:rPr lang="en-AU" sz="1200" dirty="0">
                          <a:latin typeface="+mj-lt"/>
                        </a:rPr>
                        <a:t>Response</a:t>
                      </a:r>
                    </a:p>
                  </a:txBody>
                  <a:tcPr marL="86204" marR="86204" marT="43102" marB="43102"/>
                </a:tc>
                <a:extLst>
                  <a:ext uri="{0D108BD9-81ED-4DB2-BD59-A6C34878D82A}">
                    <a16:rowId xmlns:a16="http://schemas.microsoft.com/office/drawing/2014/main" val="1236931375"/>
                  </a:ext>
                </a:extLst>
              </a:tr>
              <a:tr h="2458349">
                <a:tc>
                  <a:txBody>
                    <a:bodyPr/>
                    <a:lstStyle/>
                    <a:p>
                      <a:pPr algn="ctr"/>
                      <a:r>
                        <a:rPr lang="en-AU" sz="1200" dirty="0">
                          <a:latin typeface="+mj-lt"/>
                        </a:rPr>
                        <a:t>4</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the lag between the start of the trading interval and the receipt of dispatch instructions. Report back to the Dispatch Focus Group, PWG and SWG.</a:t>
                      </a:r>
                    </a:p>
                  </a:txBody>
                  <a:tcPr marL="86204" marR="86204" marT="43102" marB="43102"/>
                </a:tc>
                <a:tc>
                  <a:txBody>
                    <a:bodyPr/>
                    <a:lstStyle/>
                    <a:p>
                      <a:r>
                        <a:rPr lang="en-AU" sz="1200" dirty="0">
                          <a:latin typeface="+mj-lt"/>
                        </a:rPr>
                        <a:t>The causes and consequences of this issue are being investigated by AEMO’s Electricity Market Monitoring team.</a:t>
                      </a:r>
                    </a:p>
                    <a:p>
                      <a:endParaRPr lang="en-AU" sz="1200" dirty="0">
                        <a:latin typeface="+mj-lt"/>
                      </a:endParaRPr>
                    </a:p>
                    <a:p>
                      <a:r>
                        <a:rPr lang="en-AU" sz="1200" dirty="0">
                          <a:latin typeface="+mj-lt"/>
                        </a:rPr>
                        <a:t>Under normal circumstances the dispatch solves takes 8 seconds on average. Distribution is normally completed 22 seconds after the start of a 5 minute period.</a:t>
                      </a:r>
                    </a:p>
                    <a:p>
                      <a:endParaRPr lang="en-AU" sz="1200" dirty="0">
                        <a:latin typeface="+mj-lt"/>
                      </a:endParaRPr>
                    </a:p>
                    <a:p>
                      <a:r>
                        <a:rPr lang="en-AU" sz="1200" dirty="0">
                          <a:latin typeface="+mj-lt"/>
                        </a:rPr>
                        <a:t>When multiple solutions are required (such as with interventions) the solve times will be longer, which will delay distribution.</a:t>
                      </a:r>
                    </a:p>
                  </a:txBody>
                  <a:tcPr marL="86204" marR="86204" marT="43102" marB="43102"/>
                </a:tc>
                <a:extLst>
                  <a:ext uri="{0D108BD9-81ED-4DB2-BD59-A6C34878D82A}">
                    <a16:rowId xmlns:a16="http://schemas.microsoft.com/office/drawing/2014/main" val="3128820509"/>
                  </a:ext>
                </a:extLst>
              </a:tr>
              <a:tr h="1728458">
                <a:tc>
                  <a:txBody>
                    <a:bodyPr/>
                    <a:lstStyle/>
                    <a:p>
                      <a:pPr algn="ctr"/>
                      <a:r>
                        <a:rPr lang="en-AU" sz="1200" dirty="0">
                          <a:latin typeface="+mj-lt"/>
                        </a:rPr>
                        <a:t>5</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risks and benefits associated with the alignment of the electricity trading day with either the gas trading day or the calendar day (i.e. midnight). Report back to the Dispatch Focus Group and PWG.</a:t>
                      </a:r>
                    </a:p>
                  </a:txBody>
                  <a:tcPr marL="86204" marR="86204" marT="43102" marB="43102"/>
                </a:tc>
                <a:tc>
                  <a:txBody>
                    <a:bodyPr/>
                    <a:lstStyle/>
                    <a:p>
                      <a:pPr marL="171450" indent="-171450">
                        <a:buFont typeface="Arial" panose="020B0604020202020204" pitchFamily="34" charset="0"/>
                        <a:buChar char="•"/>
                      </a:pPr>
                      <a:r>
                        <a:rPr lang="en-AU" sz="1200" dirty="0">
                          <a:latin typeface="+mj-lt"/>
                        </a:rPr>
                        <a:t>Considered unnecessary for 5MS to proceed</a:t>
                      </a:r>
                    </a:p>
                    <a:p>
                      <a:pPr marL="171450" indent="-171450">
                        <a:buFont typeface="Arial" panose="020B0604020202020204" pitchFamily="34" charset="0"/>
                        <a:buChar char="•"/>
                      </a:pPr>
                      <a:r>
                        <a:rPr lang="en-AU" sz="1200" dirty="0">
                          <a:latin typeface="+mj-lt"/>
                        </a:rPr>
                        <a:t>Would require a Rule change via AEMC process</a:t>
                      </a:r>
                    </a:p>
                    <a:p>
                      <a:pPr marL="171450" indent="-171450">
                        <a:buFont typeface="Arial" panose="020B0604020202020204" pitchFamily="34" charset="0"/>
                        <a:buChar char="•"/>
                      </a:pPr>
                      <a:r>
                        <a:rPr lang="en-AU" sz="1200" dirty="0">
                          <a:latin typeface="+mj-lt"/>
                        </a:rPr>
                        <a:t>Aligning NEM day to gas day would exacerbate existing issue in NEM relating to transfer of ownership &amp; new owner’s ability to enter/change bids</a:t>
                      </a:r>
                    </a:p>
                    <a:p>
                      <a:pPr marL="171450" indent="-171450">
                        <a:buFont typeface="Arial" panose="020B0604020202020204" pitchFamily="34" charset="0"/>
                        <a:buChar char="•"/>
                      </a:pPr>
                      <a:r>
                        <a:rPr lang="en-AU" sz="1200" dirty="0">
                          <a:latin typeface="+mj-lt"/>
                        </a:rPr>
                        <a:t>Aligning NEM day to midnight (to relieve the above issue) would increase disparity between NEM and Gas trading days</a:t>
                      </a:r>
                    </a:p>
                  </a:txBody>
                  <a:tcPr marL="86204" marR="86204" marT="43102" marB="43102"/>
                </a:tc>
                <a:extLst>
                  <a:ext uri="{0D108BD9-81ED-4DB2-BD59-A6C34878D82A}">
                    <a16:rowId xmlns:a16="http://schemas.microsoft.com/office/drawing/2014/main" val="4020566193"/>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6</a:t>
            </a:fld>
            <a:endParaRPr lang="en-AU" dirty="0"/>
          </a:p>
        </p:txBody>
      </p:sp>
    </p:spTree>
    <p:extLst>
      <p:ext uri="{BB962C8B-B14F-4D97-AF65-F5344CB8AC3E}">
        <p14:creationId xmlns:p14="http://schemas.microsoft.com/office/powerpoint/2010/main" val="133719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370577-B925-444E-BB61-903C5EF1D28E}"/>
              </a:ext>
            </a:extLst>
          </p:cNvPr>
          <p:cNvSpPr>
            <a:spLocks noGrp="1"/>
          </p:cNvSpPr>
          <p:nvPr>
            <p:ph type="title"/>
          </p:nvPr>
        </p:nvSpPr>
        <p:spPr/>
        <p:txBody>
          <a:bodyPr>
            <a:normAutofit fontScale="90000"/>
          </a:bodyPr>
          <a:lstStyle/>
          <a:p>
            <a:r>
              <a:rPr lang="en-AU" dirty="0"/>
              <a:t>Response to actions from 14</a:t>
            </a:r>
            <a:r>
              <a:rPr lang="en-AU" baseline="30000" dirty="0"/>
              <a:t>th</a:t>
            </a:r>
            <a:r>
              <a:rPr lang="en-AU" dirty="0"/>
              <a:t> August Dispatch Focus Group - Discussion</a:t>
            </a:r>
          </a:p>
        </p:txBody>
      </p:sp>
      <p:sp>
        <p:nvSpPr>
          <p:cNvPr id="7" name="Content Placeholder 6">
            <a:extLst>
              <a:ext uri="{FF2B5EF4-FFF2-40B4-BE49-F238E27FC236}">
                <a16:creationId xmlns:a16="http://schemas.microsoft.com/office/drawing/2014/main" id="{65EB2445-1C93-4F5D-9663-73152704083D}"/>
              </a:ext>
            </a:extLst>
          </p:cNvPr>
          <p:cNvSpPr>
            <a:spLocks noGrp="1"/>
          </p:cNvSpPr>
          <p:nvPr>
            <p:ph idx="1"/>
          </p:nvPr>
        </p:nvSpPr>
        <p:spPr/>
        <p:txBody>
          <a:bodyPr/>
          <a:lstStyle/>
          <a:p>
            <a:r>
              <a:rPr lang="en-AU" dirty="0"/>
              <a:t>There was appetite from several participants to investigate aligning the electricity day with the calendar day. This would be driven by participants outside of the 5MS project. </a:t>
            </a:r>
          </a:p>
          <a:p>
            <a:r>
              <a:rPr lang="en-AU" dirty="0"/>
              <a:t>Alignment would require a rule change. </a:t>
            </a:r>
            <a:r>
              <a:rPr lang="en-AU"/>
              <a:t>Guidance </a:t>
            </a:r>
            <a:r>
              <a:rPr lang="en-AU" dirty="0"/>
              <a:t>for making a rule change request can be found at: </a:t>
            </a:r>
            <a:r>
              <a:rPr lang="en-AU" dirty="0">
                <a:hlinkClick r:id="rId2"/>
              </a:rPr>
              <a:t>https://www.aemc.gov.au/our-work/changing-energy-rules-unique-process/making-rule-change-request/tips-making-rule-change</a:t>
            </a:r>
            <a:r>
              <a:rPr lang="en-AU" dirty="0"/>
              <a:t> </a:t>
            </a:r>
          </a:p>
        </p:txBody>
      </p:sp>
      <p:sp>
        <p:nvSpPr>
          <p:cNvPr id="3" name="Date Placeholder 2">
            <a:extLst>
              <a:ext uri="{FF2B5EF4-FFF2-40B4-BE49-F238E27FC236}">
                <a16:creationId xmlns:a16="http://schemas.microsoft.com/office/drawing/2014/main" id="{A7BBB6D6-BD25-4473-B902-477BAA9E4F36}"/>
              </a:ext>
            </a:extLst>
          </p:cNvPr>
          <p:cNvSpPr>
            <a:spLocks noGrp="1"/>
          </p:cNvSpPr>
          <p:nvPr>
            <p:ph type="dt" sz="half" idx="10"/>
          </p:nvPr>
        </p:nvSpPr>
        <p:spPr/>
        <p:txBody>
          <a:bodyPr/>
          <a:lstStyle/>
          <a:p>
            <a:fld id="{361B27D2-0EC4-4053-8C82-3A04EF401119}" type="datetime1">
              <a:rPr lang="en-AU" smtClean="0"/>
              <a:t>30/10/2018</a:t>
            </a:fld>
            <a:endParaRPr lang="en-AU" dirty="0"/>
          </a:p>
        </p:txBody>
      </p:sp>
      <p:sp>
        <p:nvSpPr>
          <p:cNvPr id="5" name="Slide Number Placeholder 4">
            <a:extLst>
              <a:ext uri="{FF2B5EF4-FFF2-40B4-BE49-F238E27FC236}">
                <a16:creationId xmlns:a16="http://schemas.microsoft.com/office/drawing/2014/main" id="{BF1AD4AE-BD9D-40DB-9C3E-AA0CCB76F007}"/>
              </a:ext>
            </a:extLst>
          </p:cNvPr>
          <p:cNvSpPr>
            <a:spLocks noGrp="1"/>
          </p:cNvSpPr>
          <p:nvPr>
            <p:ph type="sldNum" sz="quarter" idx="12"/>
          </p:nvPr>
        </p:nvSpPr>
        <p:spPr/>
        <p:txBody>
          <a:bodyPr/>
          <a:lstStyle/>
          <a:p>
            <a:fld id="{4EC81F68-4976-451A-B2E9-79BCBD2F70CC}" type="slidenum">
              <a:rPr lang="en-AU" smtClean="0"/>
              <a:t>7</a:t>
            </a:fld>
            <a:endParaRPr lang="en-AU" dirty="0"/>
          </a:p>
        </p:txBody>
      </p:sp>
    </p:spTree>
    <p:extLst>
      <p:ext uri="{BB962C8B-B14F-4D97-AF65-F5344CB8AC3E}">
        <p14:creationId xmlns:p14="http://schemas.microsoft.com/office/powerpoint/2010/main" val="354511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5FAA-F7BC-4876-8823-0D59EA04CAA2}"/>
              </a:ext>
            </a:extLst>
          </p:cNvPr>
          <p:cNvSpPr>
            <a:spLocks noGrp="1"/>
          </p:cNvSpPr>
          <p:nvPr>
            <p:ph type="title"/>
          </p:nvPr>
        </p:nvSpPr>
        <p:spPr/>
        <p:txBody>
          <a:bodyPr/>
          <a:lstStyle/>
          <a:p>
            <a:r>
              <a:rPr lang="en-AU" dirty="0"/>
              <a:t>Extending and expanding 5-minute pre-dispatch</a:t>
            </a:r>
            <a:br>
              <a:rPr lang="en-AU" dirty="0"/>
            </a:br>
            <a:endParaRPr lang="en-AU" dirty="0"/>
          </a:p>
        </p:txBody>
      </p:sp>
      <p:sp>
        <p:nvSpPr>
          <p:cNvPr id="3" name="Text Placeholder 2">
            <a:extLst>
              <a:ext uri="{FF2B5EF4-FFF2-40B4-BE49-F238E27FC236}">
                <a16:creationId xmlns:a16="http://schemas.microsoft.com/office/drawing/2014/main" id="{044C654A-1F93-4CDD-BB40-6EC48B9430AF}"/>
              </a:ext>
            </a:extLst>
          </p:cNvPr>
          <p:cNvSpPr>
            <a:spLocks noGrp="1"/>
          </p:cNvSpPr>
          <p:nvPr>
            <p:ph type="body" idx="1"/>
          </p:nvPr>
        </p:nvSpPr>
        <p:spPr/>
        <p:txBody>
          <a:bodyPr/>
          <a:lstStyle/>
          <a:p>
            <a:r>
              <a:rPr lang="en-AU" dirty="0"/>
              <a:t>Hamish McNeish</a:t>
            </a:r>
          </a:p>
        </p:txBody>
      </p:sp>
      <p:sp>
        <p:nvSpPr>
          <p:cNvPr id="4" name="Date Placeholder 3">
            <a:extLst>
              <a:ext uri="{FF2B5EF4-FFF2-40B4-BE49-F238E27FC236}">
                <a16:creationId xmlns:a16="http://schemas.microsoft.com/office/drawing/2014/main" id="{68727BD6-54D3-4EAA-BECB-DC085FC06F08}"/>
              </a:ext>
            </a:extLst>
          </p:cNvPr>
          <p:cNvSpPr>
            <a:spLocks noGrp="1"/>
          </p:cNvSpPr>
          <p:nvPr>
            <p:ph type="dt" sz="half" idx="10"/>
          </p:nvPr>
        </p:nvSpPr>
        <p:spPr/>
        <p:txBody>
          <a:bodyPr/>
          <a:lstStyle/>
          <a:p>
            <a:fld id="{681D5AC9-D7BA-485E-B465-DE82470048ED}" type="datetime1">
              <a:rPr lang="en-AU" smtClean="0"/>
              <a:t>30/10/2018</a:t>
            </a:fld>
            <a:endParaRPr lang="en-AU" dirty="0"/>
          </a:p>
        </p:txBody>
      </p:sp>
      <p:sp>
        <p:nvSpPr>
          <p:cNvPr id="6" name="Slide Number Placeholder 5">
            <a:extLst>
              <a:ext uri="{FF2B5EF4-FFF2-40B4-BE49-F238E27FC236}">
                <a16:creationId xmlns:a16="http://schemas.microsoft.com/office/drawing/2014/main" id="{FA15DA40-7E09-43BE-99F8-06B20C73B4AD}"/>
              </a:ext>
            </a:extLst>
          </p:cNvPr>
          <p:cNvSpPr>
            <a:spLocks noGrp="1"/>
          </p:cNvSpPr>
          <p:nvPr>
            <p:ph type="sldNum" sz="quarter" idx="12"/>
          </p:nvPr>
        </p:nvSpPr>
        <p:spPr/>
        <p:txBody>
          <a:bodyPr/>
          <a:lstStyle/>
          <a:p>
            <a:fld id="{4EC81F68-4976-451A-B2E9-79BCBD2F70CC}" type="slidenum">
              <a:rPr lang="en-AU" smtClean="0"/>
              <a:pPr/>
              <a:t>8</a:t>
            </a:fld>
            <a:endParaRPr lang="en-AU" dirty="0"/>
          </a:p>
        </p:txBody>
      </p:sp>
    </p:spTree>
    <p:extLst>
      <p:ext uri="{BB962C8B-B14F-4D97-AF65-F5344CB8AC3E}">
        <p14:creationId xmlns:p14="http://schemas.microsoft.com/office/powerpoint/2010/main" val="31583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B404-CA14-4186-8D12-BA0616CBDBFD}"/>
              </a:ext>
            </a:extLst>
          </p:cNvPr>
          <p:cNvSpPr>
            <a:spLocks noGrp="1"/>
          </p:cNvSpPr>
          <p:nvPr>
            <p:ph type="title"/>
          </p:nvPr>
        </p:nvSpPr>
        <p:spPr/>
        <p:txBody>
          <a:bodyPr/>
          <a:lstStyle/>
          <a:p>
            <a:r>
              <a:rPr lang="en-AU" dirty="0"/>
              <a:t>Current situation</a:t>
            </a:r>
          </a:p>
        </p:txBody>
      </p:sp>
      <p:sp>
        <p:nvSpPr>
          <p:cNvPr id="3" name="Content Placeholder 2">
            <a:extLst>
              <a:ext uri="{FF2B5EF4-FFF2-40B4-BE49-F238E27FC236}">
                <a16:creationId xmlns:a16="http://schemas.microsoft.com/office/drawing/2014/main" id="{80BA53D7-CFCA-4617-B954-E77659702649}"/>
              </a:ext>
            </a:extLst>
          </p:cNvPr>
          <p:cNvSpPr>
            <a:spLocks noGrp="1"/>
          </p:cNvSpPr>
          <p:nvPr>
            <p:ph idx="1"/>
          </p:nvPr>
        </p:nvSpPr>
        <p:spPr/>
        <p:txBody>
          <a:bodyPr>
            <a:normAutofit/>
          </a:bodyPr>
          <a:lstStyle/>
          <a:p>
            <a:r>
              <a:rPr lang="en-AU" sz="2800" dirty="0"/>
              <a:t>Current situation for 5-minute pre-dispatch</a:t>
            </a:r>
          </a:p>
          <a:p>
            <a:pPr lvl="1"/>
            <a:r>
              <a:rPr lang="en-AU" sz="2400" dirty="0"/>
              <a:t>Is not mandated in the Rules</a:t>
            </a:r>
          </a:p>
          <a:p>
            <a:pPr lvl="1"/>
            <a:r>
              <a:rPr lang="en-AU" sz="2400" dirty="0"/>
              <a:t>Covers 12 x 5-minute intervals (60 minutes)</a:t>
            </a:r>
          </a:p>
          <a:p>
            <a:pPr lvl="1"/>
            <a:r>
              <a:rPr lang="en-AU" sz="2400" dirty="0"/>
              <a:t>Has no price sensitivities</a:t>
            </a:r>
            <a:endParaRPr lang="en-AU" sz="2400" dirty="0">
              <a:solidFill>
                <a:srgbClr val="0000FF"/>
              </a:solidFill>
            </a:endParaRPr>
          </a:p>
          <a:p>
            <a:pPr lvl="1"/>
            <a:r>
              <a:rPr lang="en-AU" sz="2400" dirty="0"/>
              <a:t>Is computationally intense</a:t>
            </a:r>
          </a:p>
          <a:p>
            <a:pPr lvl="1"/>
            <a:r>
              <a:rPr lang="en-AU" sz="2400" dirty="0"/>
              <a:t>Calculations are sequential with results of each interval being used as inputs to the next interval </a:t>
            </a:r>
          </a:p>
        </p:txBody>
      </p:sp>
      <p:sp>
        <p:nvSpPr>
          <p:cNvPr id="4" name="Date Placeholder 3">
            <a:extLst>
              <a:ext uri="{FF2B5EF4-FFF2-40B4-BE49-F238E27FC236}">
                <a16:creationId xmlns:a16="http://schemas.microsoft.com/office/drawing/2014/main" id="{A2C8F3F8-22BF-4874-B787-1544134E89D1}"/>
              </a:ext>
            </a:extLst>
          </p:cNvPr>
          <p:cNvSpPr>
            <a:spLocks noGrp="1"/>
          </p:cNvSpPr>
          <p:nvPr>
            <p:ph type="dt" sz="half" idx="10"/>
          </p:nvPr>
        </p:nvSpPr>
        <p:spPr/>
        <p:txBody>
          <a:bodyPr/>
          <a:lstStyle/>
          <a:p>
            <a:fld id="{FDEF3A66-B67E-4569-919D-CB6E78FCED42}" type="datetime1">
              <a:rPr lang="en-AU" smtClean="0"/>
              <a:t>30/10/2018</a:t>
            </a:fld>
            <a:endParaRPr lang="en-AU" dirty="0"/>
          </a:p>
        </p:txBody>
      </p:sp>
      <p:sp>
        <p:nvSpPr>
          <p:cNvPr id="6" name="Slide Number Placeholder 5">
            <a:extLst>
              <a:ext uri="{FF2B5EF4-FFF2-40B4-BE49-F238E27FC236}">
                <a16:creationId xmlns:a16="http://schemas.microsoft.com/office/drawing/2014/main" id="{20E61F5A-76C5-4DC9-8C2E-9D113B87403B}"/>
              </a:ext>
            </a:extLst>
          </p:cNvPr>
          <p:cNvSpPr>
            <a:spLocks noGrp="1"/>
          </p:cNvSpPr>
          <p:nvPr>
            <p:ph type="sldNum" sz="quarter" idx="12"/>
          </p:nvPr>
        </p:nvSpPr>
        <p:spPr/>
        <p:txBody>
          <a:bodyPr/>
          <a:lstStyle/>
          <a:p>
            <a:fld id="{4EC81F68-4976-451A-B2E9-79BCBD2F70CC}" type="slidenum">
              <a:rPr lang="en-AU" smtClean="0"/>
              <a:t>9</a:t>
            </a:fld>
            <a:endParaRPr lang="en-AU" dirty="0"/>
          </a:p>
        </p:txBody>
      </p:sp>
    </p:spTree>
    <p:extLst>
      <p:ext uri="{BB962C8B-B14F-4D97-AF65-F5344CB8AC3E}">
        <p14:creationId xmlns:p14="http://schemas.microsoft.com/office/powerpoint/2010/main" val="105181733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3.potx" id="{C7FD2093-610A-4D61-ACEB-F5994A26DD88}" vid="{C097FF71-F871-4FB0-B620-0BE05792AC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PROJECT-107690352-1194</_dlc_DocId>
    <_dlc_DocIdUrl xmlns="a14523ce-dede-483e-883a-2d83261080bd">
      <Url>http://sharedocs/projects/5ms/_layouts/15/DocIdRedir.aspx?ID=PROJECT-107690352-1194</Url>
      <Description>PROJECT-107690352-1194</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A96560-7C17-457D-89AB-3073CC75625F}">
  <ds:schemaRefs>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a14523ce-dede-483e-883a-2d83261080bd"/>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5BB92E61-C63E-46B6-91A8-0C00CFC6A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85E195-4A93-4B1D-BE64-CC8B879A9BBA}">
  <ds:schemaRefs>
    <ds:schemaRef ds:uri="http://schemas.microsoft.com/sharepoint/events"/>
  </ds:schemaRefs>
</ds:datastoreItem>
</file>

<file path=customXml/itemProps4.xml><?xml version="1.0" encoding="utf-8"?>
<ds:datastoreItem xmlns:ds="http://schemas.openxmlformats.org/officeDocument/2006/customXml" ds:itemID="{A94B2EB7-C0DB-4FA2-B769-7A07A382FA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8635</TotalTime>
  <Words>4496</Words>
  <Application>Microsoft Office PowerPoint</Application>
  <PresentationFormat>On-screen Show (4:3)</PresentationFormat>
  <Paragraphs>650</Paragraphs>
  <Slides>48</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Century Gothic</vt:lpstr>
      <vt:lpstr>Futura Std Light</vt:lpstr>
      <vt:lpstr>Segoe UI Semilight</vt:lpstr>
      <vt:lpstr>Times New Roman</vt:lpstr>
      <vt:lpstr>Office Theme</vt:lpstr>
      <vt:lpstr>Joint Dispatch/Systems Focus Group</vt:lpstr>
      <vt:lpstr>Agenda</vt:lpstr>
      <vt:lpstr>Attendees</vt:lpstr>
      <vt:lpstr>Actions from previous meeting</vt:lpstr>
      <vt:lpstr>Response to actions from 14th August Dispatch Focus Group (1)</vt:lpstr>
      <vt:lpstr>Response to actions from 14th August Dispatch Focus Group (2)</vt:lpstr>
      <vt:lpstr>Response to actions from 14th August Dispatch Focus Group - Discussion</vt:lpstr>
      <vt:lpstr>Extending and expanding 5-minute pre-dispatch </vt:lpstr>
      <vt:lpstr>Current situation</vt:lpstr>
      <vt:lpstr>Dispatch and Pre-dispatch timings (avg.)</vt:lpstr>
      <vt:lpstr>Possible Options</vt:lpstr>
      <vt:lpstr>Possible Options</vt:lpstr>
      <vt:lpstr>Extending and expanding 5-minute pre-dispatch - NOTES</vt:lpstr>
      <vt:lpstr>Use of 5-minute data in 30-minute processes </vt:lpstr>
      <vt:lpstr>Use of 5-minute data in ST PASA</vt:lpstr>
      <vt:lpstr>Use of 5-minute data in 30-minute pre-dispatch</vt:lpstr>
      <vt:lpstr>Use of 5 minute data in 30 minute processes - NOTES</vt:lpstr>
      <vt:lpstr>Use of 5 minute data in 30 minute processes - NOTES cont’d</vt:lpstr>
      <vt:lpstr>Transition to 5-minute bidding - AEMO’s plan for transition</vt:lpstr>
      <vt:lpstr>Allow 5-mn bids before commencement date</vt:lpstr>
      <vt:lpstr>Allow 5-mn bids before commencement date</vt:lpstr>
      <vt:lpstr>Acceptance of 30-mn and 5-mn bids</vt:lpstr>
      <vt:lpstr>Allow 5-mn bids before commencement date </vt:lpstr>
      <vt:lpstr>Conversion between 30 and 5-mn bids</vt:lpstr>
      <vt:lpstr>Commencement 12-4 am</vt:lpstr>
      <vt:lpstr>30-mn bids after Commencement</vt:lpstr>
      <vt:lpstr>Accepting bids - NOTES</vt:lpstr>
      <vt:lpstr>Submission of FTP, Web and API bids</vt:lpstr>
      <vt:lpstr>Submission of FTP, Web and API bids</vt:lpstr>
      <vt:lpstr>Submission of FTP, Web and API bids</vt:lpstr>
      <vt:lpstr>Submission of bids - NOTES</vt:lpstr>
      <vt:lpstr>Reporting – Pre-dispatch, ST PASA</vt:lpstr>
      <vt:lpstr>Bid reporting</vt:lpstr>
      <vt:lpstr>Transition to 5-minute bidding - when are participants planning to transition?</vt:lpstr>
      <vt:lpstr>Participants’ plans</vt:lpstr>
      <vt:lpstr>Transition to 5-minute bidding - when are participants planning to transition? - NOTES</vt:lpstr>
      <vt:lpstr>Dispatch instruction timing </vt:lpstr>
      <vt:lpstr>Current dispatch instruction timing</vt:lpstr>
      <vt:lpstr>Dispatch instruction timing issues</vt:lpstr>
      <vt:lpstr>Dispatch instruction timing - NOTES</vt:lpstr>
      <vt:lpstr>“Zero” fixed load </vt:lpstr>
      <vt:lpstr>“0” fixed load</vt:lpstr>
      <vt:lpstr>“Zero” fixed load - NOTES</vt:lpstr>
      <vt:lpstr>General questions</vt:lpstr>
      <vt:lpstr>Next steps</vt:lpstr>
      <vt:lpstr>Next steps</vt:lpstr>
      <vt:lpstr>Next steps - NOTES</vt:lpstr>
      <vt:lpstr>Summary of 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 Bidding Options - Dispatch Focus Group - 14 Aug 2018</dc:title>
  <dc:creator>Michael Sanders</dc:creator>
  <cp:lastModifiedBy>Emily Brodie</cp:lastModifiedBy>
  <cp:revision>104</cp:revision>
  <dcterms:created xsi:type="dcterms:W3CDTF">2018-08-01T00:48:11Z</dcterms:created>
  <dcterms:modified xsi:type="dcterms:W3CDTF">2018-10-30T01:18:25Z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14ea0c9f-9bc3-458f-a2d8-47fa97ed51a1</vt:lpwstr>
  </property>
  <property fmtid="{D5CDD505-2E9C-101B-9397-08002B2CF9AE}" pid="4" name="AEMODocumentType">
    <vt:lpwstr>1;#Operational Record|859762f2-4462-42eb-9744-c955c7e2c540</vt:lpwstr>
  </property>
  <property fmtid="{D5CDD505-2E9C-101B-9397-08002B2CF9AE}" pid="5" name="AEMOKeywords">
    <vt:lpwstr/>
  </property>
</Properties>
</file>