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52"/>
  </p:notesMasterIdLst>
  <p:sldIdLst>
    <p:sldId id="256" r:id="rId6"/>
    <p:sldId id="257" r:id="rId7"/>
    <p:sldId id="258" r:id="rId8"/>
    <p:sldId id="398" r:id="rId9"/>
    <p:sldId id="400" r:id="rId10"/>
    <p:sldId id="396" r:id="rId11"/>
    <p:sldId id="395" r:id="rId12"/>
    <p:sldId id="397" r:id="rId13"/>
    <p:sldId id="399" r:id="rId14"/>
    <p:sldId id="401" r:id="rId15"/>
    <p:sldId id="402" r:id="rId16"/>
    <p:sldId id="329" r:id="rId17"/>
    <p:sldId id="425" r:id="rId18"/>
    <p:sldId id="420" r:id="rId19"/>
    <p:sldId id="421" r:id="rId20"/>
    <p:sldId id="338" r:id="rId21"/>
    <p:sldId id="436" r:id="rId22"/>
    <p:sldId id="404" r:id="rId23"/>
    <p:sldId id="423" r:id="rId24"/>
    <p:sldId id="427" r:id="rId25"/>
    <p:sldId id="339" r:id="rId26"/>
    <p:sldId id="426" r:id="rId27"/>
    <p:sldId id="413" r:id="rId28"/>
    <p:sldId id="303" r:id="rId29"/>
    <p:sldId id="408" r:id="rId30"/>
    <p:sldId id="419" r:id="rId31"/>
    <p:sldId id="409" r:id="rId32"/>
    <p:sldId id="411" r:id="rId33"/>
    <p:sldId id="331" r:id="rId34"/>
    <p:sldId id="428" r:id="rId35"/>
    <p:sldId id="341" r:id="rId36"/>
    <p:sldId id="429" r:id="rId37"/>
    <p:sldId id="342" r:id="rId38"/>
    <p:sldId id="332" r:id="rId39"/>
    <p:sldId id="418" r:id="rId40"/>
    <p:sldId id="430" r:id="rId41"/>
    <p:sldId id="290" r:id="rId42"/>
    <p:sldId id="304" r:id="rId43"/>
    <p:sldId id="424" r:id="rId44"/>
    <p:sldId id="288" r:id="rId45"/>
    <p:sldId id="434" r:id="rId46"/>
    <p:sldId id="433" r:id="rId47"/>
    <p:sldId id="431" r:id="rId48"/>
    <p:sldId id="403" r:id="rId49"/>
    <p:sldId id="260" r:id="rId50"/>
    <p:sldId id="435" r:id="rId51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2303-8887-4A82-9A12-4B8F161D12B2}" type="datetimeFigureOut">
              <a:rPr lang="en-AU" smtClean="0"/>
              <a:t>7/11/2018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BA09-8997-4F23-9B61-68CA9F8F31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58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236F94-E2BE-4E01-9B99-A9873DC8B1AA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F69-C7CA-4127-99CE-9EFA1FF1E342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AC0-67E9-4CE6-950E-B12A29C524AE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D626-DFB5-42E8-9D55-E343FDD8FA48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115826-18F4-4360-B9AB-412FAC432DCD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B20-BA29-42F8-AB13-BA40A7EEDC1E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20BA-D1F3-4D3B-8FD8-63989426A023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24E3-F94C-4071-86A7-3D6648730F0A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123-82BF-45BF-B22F-5ABB57E94D4C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702F-6BD8-41C4-AC80-53F144499EC5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658-50EC-4ABB-BFE5-C839528F528D}" type="datetime1">
              <a:rPr lang="en-AU" smtClean="0"/>
              <a:t>7/11/2018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538F-3D75-4E6A-B0F9-138325A4E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708" y="2032522"/>
            <a:ext cx="9332972" cy="2631887"/>
          </a:xfrm>
        </p:spPr>
        <p:txBody>
          <a:bodyPr/>
          <a:lstStyle/>
          <a:p>
            <a:r>
              <a:rPr lang="en-AU" dirty="0"/>
              <a:t>5MS Joint Metering/Systems Focus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E418-19FE-40E5-999B-F1E2819A5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948" y="4969209"/>
            <a:ext cx="8018860" cy="2152951"/>
          </a:xfrm>
        </p:spPr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Monday, 12 November 2018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AEMO Office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2, 20 Bond Street, Sydney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E4E17-DE6C-46E3-8AA7-89A9CEBF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57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10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58026"/>
              </p:ext>
            </p:extLst>
          </p:nvPr>
        </p:nvGraphicFramePr>
        <p:xfrm>
          <a:off x="158042" y="1551467"/>
          <a:ext cx="10375728" cy="6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83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01842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915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31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1836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1677316">
                <a:tc>
                  <a:txBody>
                    <a:bodyPr/>
                    <a:lstStyle/>
                    <a:p>
                      <a:r>
                        <a:rPr lang="en-AU" sz="1400" dirty="0"/>
                        <a:t>Meter data storage where required standing data (i.e. NMI) does not exist.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‘Parked’ meter data to be stored temporarily, for 3 days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Views varied regarding how long AEMO should store meter reads where required standing data does not exist, ranging from 3 days to 30 weeks.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Preferred number of days still not agreed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To be discussed at next JMSFG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3812424">
                <a:tc>
                  <a:txBody>
                    <a:bodyPr/>
                    <a:lstStyle/>
                    <a:p>
                      <a:r>
                        <a:rPr lang="en-AU" sz="1400" dirty="0"/>
                        <a:t>File size and communications capabilities 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increase the current B2B and B2M 1 MB message content (uncompressed) limit to 10MBs.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File size increase may be limited to Meter Read messages (MDFF and MDMF) due to performance considerations.</a:t>
                      </a:r>
                    </a:p>
                    <a:p>
                      <a:r>
                        <a:rPr lang="en-AU" sz="1400" dirty="0"/>
                        <a:t>Reason being that XML rich payloads (All other B2B and B2M transactions) may take too long to parse</a:t>
                      </a:r>
                    </a:p>
                    <a:p>
                      <a:endParaRPr lang="en-AU" sz="14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Some MDPs advised that file sizes up to 10 MB were suitable, while still being able to handle the frequency, bandwidth and processing.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DBs, MPs suggested that 10 MB could be too big for transaction processing and meeting SLAs.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Preferred file size not agreed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File size analysis to be completed by AEMO and participants by 21 Nov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87038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7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11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35463"/>
              </p:ext>
            </p:extLst>
          </p:nvPr>
        </p:nvGraphicFramePr>
        <p:xfrm>
          <a:off x="158042" y="1616112"/>
          <a:ext cx="10375728" cy="564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5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72314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915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231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Transition planning re 5MS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Before 31 October 2020 – MDPs will need to aggregate 5 and 15 minute reads to 30 minute and provide in MDMF.</a:t>
                      </a:r>
                    </a:p>
                    <a:p>
                      <a:r>
                        <a:rPr lang="en-AU" sz="1400" dirty="0"/>
                        <a:t>Before 31 October 2020 – Participants and MDPs may choose to exchange new 5 and 15 minute data via B2B.</a:t>
                      </a:r>
                    </a:p>
                    <a:p>
                      <a:r>
                        <a:rPr lang="en-AU" sz="1400" dirty="0"/>
                        <a:t>From 31 October 2020 until 30 June 2021 – 5 and 15 minute reads received by AEMO will be aggregated by AEMO to 30 minutes.</a:t>
                      </a:r>
                    </a:p>
                    <a:p>
                      <a:r>
                        <a:rPr lang="en-AU" sz="1400" dirty="0"/>
                        <a:t>From 1 July 2021 AEMO will profile received 30 and 15 minute reads to 5 minute resolution.</a:t>
                      </a:r>
                    </a:p>
                    <a:p>
                      <a:r>
                        <a:rPr lang="en-AU" sz="1400" dirty="0"/>
                        <a:t>From 1 July 2022 AEMO will only accept retrospective reads via MDMF files.</a:t>
                      </a:r>
                    </a:p>
                    <a:p>
                      <a:r>
                        <a:rPr lang="en-AU" sz="1400" dirty="0"/>
                        <a:t>From 1 July 2023 AEMO will reject or ignore any received MDMF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The Rules allows for the delivery of 5 minute meter data prior to 1 July 2021.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Overall sentiment was that no participants would be ready for any 1 July 2020 production activities. AEMO has moved the start to 31 October 2020.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 soft start of 31 March 2021 was suggested, to mitigate 1 July 2021 risks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to provide information regarding transition activities and milestones by 12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To be discussed at next JMSFG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90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 to 5-minute meter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4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communicate AEMO’s proposed high-level milestones in transitioning to MDFF.</a:t>
            </a:r>
          </a:p>
          <a:p>
            <a:pPr lvl="1"/>
            <a:endParaRPr lang="en-AU" sz="2049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449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Implementing Five Minute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The Rule change requires the collection, storage and delivery of revenue metering data based on five-minute intervals for use in energy settlement, network and retail billing. </a:t>
            </a:r>
          </a:p>
          <a:p>
            <a:pPr marL="0" indent="0">
              <a:buNone/>
            </a:pPr>
            <a:r>
              <a:rPr lang="en-AU" sz="1800" dirty="0"/>
              <a:t>From a metering installation capability perspective, the rule requires:</a:t>
            </a:r>
          </a:p>
          <a:p>
            <a:pPr marL="0" indent="0">
              <a:buNone/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AADCEF-285F-48D0-BC2E-0205193CA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10560"/>
              </p:ext>
            </p:extLst>
          </p:nvPr>
        </p:nvGraphicFramePr>
        <p:xfrm>
          <a:off x="1237475" y="3288556"/>
          <a:ext cx="8193566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783">
                  <a:extLst>
                    <a:ext uri="{9D8B030D-6E8A-4147-A177-3AD203B41FA5}">
                      <a16:colId xmlns:a16="http://schemas.microsoft.com/office/drawing/2014/main" val="898023225"/>
                    </a:ext>
                  </a:extLst>
                </a:gridCol>
                <a:gridCol w="4096783">
                  <a:extLst>
                    <a:ext uri="{9D8B030D-6E8A-4147-A177-3AD203B41FA5}">
                      <a16:colId xmlns:a16="http://schemas.microsoft.com/office/drawing/2014/main" val="237956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Metering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Record and provide 5-min meter data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74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1, 2, 3 and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Commencement date of the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09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4 (Trans. and Dist. Connection Point…)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Commencement date of the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8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All new and replacement metering installations, other than type 4A, installed from 1 December 2018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1 December 2022 at the latest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9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Type 4A metering installations installed from 1 December 2019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1 December 2022 at the latest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/>
                        <a:t>All other types 4, 5 and 6 meters already installed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Profiled to five-minute trading intervals by AEMO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63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14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48934" cy="1310695"/>
          </a:xfrm>
        </p:spPr>
        <p:txBody>
          <a:bodyPr>
            <a:normAutofit/>
          </a:bodyPr>
          <a:lstStyle/>
          <a:p>
            <a:r>
              <a:rPr lang="en-AU" dirty="0"/>
              <a:t>Current State – Delivery Format B2M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Business to Market protocols:</a:t>
            </a:r>
          </a:p>
          <a:p>
            <a:r>
              <a:rPr lang="en-AU" sz="1800" dirty="0"/>
              <a:t>MDPs send Interval and Basic meter reads using the MDM File Format (MDMF).</a:t>
            </a:r>
          </a:p>
          <a:p>
            <a:r>
              <a:rPr lang="en-AU" sz="1800" dirty="0"/>
              <a:t>Transaction Group of ‘MDMT’ is used to exchange B2M meter read data.</a:t>
            </a:r>
          </a:p>
          <a:p>
            <a:r>
              <a:rPr lang="en-AU" sz="1800" dirty="0"/>
              <a:t>After meter read validations are performed by AEMO; validation results are delivered to MDPs via variety of acknowledgements as shown below:</a:t>
            </a:r>
          </a:p>
          <a:p>
            <a:pPr lvl="1"/>
            <a:r>
              <a:rPr lang="en-AU" sz="1800" dirty="0"/>
              <a:t>Message Acknowledgement - aseXML schema validations and file processing validations</a:t>
            </a:r>
          </a:p>
          <a:p>
            <a:pPr lvl="1"/>
            <a:r>
              <a:rPr lang="en-AU" sz="1800" dirty="0"/>
              <a:t>Transaction Acknowledgement - 1st level validations (only core validations listed):</a:t>
            </a:r>
          </a:p>
          <a:p>
            <a:pPr lvl="2"/>
            <a:r>
              <a:rPr lang="en-AU" sz="1800" dirty="0"/>
              <a:t>CSV content validation</a:t>
            </a:r>
          </a:p>
          <a:p>
            <a:pPr lvl="2"/>
            <a:r>
              <a:rPr lang="en-AU" sz="1800" dirty="0"/>
              <a:t>NMI &amp; DataStream suffix validation</a:t>
            </a:r>
          </a:p>
          <a:p>
            <a:pPr lvl="2"/>
            <a:r>
              <a:rPr lang="en-AU" sz="1800" dirty="0"/>
              <a:t>MDP sending the reads matches the MDP in Standing Data</a:t>
            </a:r>
          </a:p>
          <a:p>
            <a:pPr lvl="1"/>
            <a:r>
              <a:rPr lang="en-AU" sz="1800" dirty="0"/>
              <a:t>Meter Data Response - 2nd level validations: Replacement read validations.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240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513525" cy="1310695"/>
          </a:xfrm>
        </p:spPr>
        <p:txBody>
          <a:bodyPr>
            <a:normAutofit/>
          </a:bodyPr>
          <a:lstStyle/>
          <a:p>
            <a:r>
              <a:rPr lang="en-AU" dirty="0"/>
              <a:t>Future State – Delivery Format B2B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/>
              <a:t>AEMO is proposing to transition its current B2M message exchange to more closely align to relevant B2B processes. </a:t>
            </a:r>
          </a:p>
          <a:p>
            <a:r>
              <a:rPr lang="en-AU" sz="1800" dirty="0"/>
              <a:t>AEMO is not proposing to become a B2B participant. </a:t>
            </a:r>
          </a:p>
          <a:p>
            <a:r>
              <a:rPr lang="en-AU" sz="1800" dirty="0"/>
              <a:t>AEMO believes that unifying the data formats across the industry would result in both system and operational efficiencies. </a:t>
            </a:r>
          </a:p>
          <a:p>
            <a:r>
              <a:rPr lang="en-AU" sz="1800" dirty="0"/>
              <a:t>AEMO proposes to decommission (after a transition period) the existing B2M meter data format. </a:t>
            </a:r>
          </a:p>
          <a:p>
            <a:r>
              <a:rPr lang="en-AU" sz="1800" dirty="0"/>
              <a:t>AEMO is not proposing to use Provide Meter Data (PMD) or Verify Meter Data (VMD) processes for requesting missing meter data reads. </a:t>
            </a:r>
          </a:p>
          <a:p>
            <a:r>
              <a:rPr lang="en-AU" sz="1800" dirty="0"/>
              <a:t>AEMO is planning to maintain any useful interactions with market participants (e.g. rejections equivalent to MDMF rejections)</a:t>
            </a:r>
          </a:p>
          <a:p>
            <a:r>
              <a:rPr lang="en-AU" sz="1800" dirty="0"/>
              <a:t>AEMO would additionally propose to send participants scheduled RM11 reports to identify missing reads.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075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program schedule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952EB9-AF78-4CA3-9776-E16CCC9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33" y="4330216"/>
            <a:ext cx="10359580" cy="2877724"/>
          </a:xfrm>
        </p:spPr>
        <p:txBody>
          <a:bodyPr>
            <a:normAutofit fontScale="92500" lnSpcReduction="20000"/>
          </a:bodyPr>
          <a:lstStyle/>
          <a:p>
            <a:r>
              <a:rPr lang="en-AU" sz="1900" dirty="0">
                <a:solidFill>
                  <a:srgbClr val="FF0000"/>
                </a:solidFill>
              </a:rPr>
              <a:t>1 November 2020</a:t>
            </a:r>
          </a:p>
          <a:p>
            <a:pPr lvl="1"/>
            <a:r>
              <a:rPr lang="en-AU" sz="1549" dirty="0"/>
              <a:t>AEMO begins to accept MDFF files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November 2020 to 30 June 2021 </a:t>
            </a:r>
          </a:p>
          <a:p>
            <a:pPr lvl="1"/>
            <a:r>
              <a:rPr lang="en-AU" sz="1549" dirty="0"/>
              <a:t>5 and 15 minute reads received by AEMO will be aggregated by AEMO to 30 minutes to support 30 minute settlements.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July 2021 </a:t>
            </a:r>
          </a:p>
          <a:p>
            <a:pPr lvl="1"/>
            <a:r>
              <a:rPr lang="en-AU" sz="1549" dirty="0"/>
              <a:t>AEMO will profile received 15 and 30 minute reads to 5 minute resolution for settlement</a:t>
            </a:r>
          </a:p>
          <a:p>
            <a:r>
              <a:rPr lang="en-AU" sz="1900" dirty="0">
                <a:solidFill>
                  <a:srgbClr val="FF0000"/>
                </a:solidFill>
              </a:rPr>
              <a:t>1 July 2022</a:t>
            </a:r>
          </a:p>
          <a:p>
            <a:pPr lvl="1"/>
            <a:r>
              <a:rPr lang="en-AU" sz="1549" dirty="0"/>
              <a:t>AEMO will stop accepting new MDMF interval reads</a:t>
            </a:r>
          </a:p>
          <a:p>
            <a:pPr lvl="1"/>
            <a:r>
              <a:rPr lang="en-AU" sz="1549" dirty="0"/>
              <a:t>AEMO will continue to accept MDMF basic meter reads </a:t>
            </a:r>
          </a:p>
          <a:p>
            <a:r>
              <a:rPr lang="en-AU" sz="1900" dirty="0">
                <a:solidFill>
                  <a:srgbClr val="FF0000"/>
                </a:solidFill>
              </a:rPr>
              <a:t>TBC</a:t>
            </a:r>
          </a:p>
          <a:p>
            <a:pPr lvl="1"/>
            <a:r>
              <a:rPr lang="en-AU" sz="1549" dirty="0"/>
              <a:t>AEMO will decommission MDMF format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912FFE-B451-4A6D-87F5-1E905A15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17</a:t>
            </a:fld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3E7423-02CA-4382-BB1F-EFD23D18B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0942"/>
            <a:ext cx="10691813" cy="255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5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67221" cy="1310695"/>
          </a:xfrm>
        </p:spPr>
        <p:txBody>
          <a:bodyPr/>
          <a:lstStyle/>
          <a:p>
            <a:r>
              <a:rPr lang="en-AU" dirty="0"/>
              <a:t>Current Exchange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3E88D6-B787-4271-9CB7-F6832087C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95" y="1574199"/>
            <a:ext cx="6541144" cy="530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9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367221" cy="1310695"/>
          </a:xfrm>
        </p:spPr>
        <p:txBody>
          <a:bodyPr>
            <a:normAutofit/>
          </a:bodyPr>
          <a:lstStyle/>
          <a:p>
            <a:r>
              <a:rPr lang="en-AU" dirty="0"/>
              <a:t>Message Exchange Protocol – </a:t>
            </a:r>
            <a:br>
              <a:rPr lang="en-AU" dirty="0"/>
            </a:br>
            <a:r>
              <a:rPr lang="en-AU" dirty="0"/>
              <a:t>Post July 2022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19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4A4AB4-A9A8-419D-8094-C432FC343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" y="1661715"/>
            <a:ext cx="9367221" cy="58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98547"/>
              </p:ext>
            </p:extLst>
          </p:nvPr>
        </p:nvGraphicFramePr>
        <p:xfrm>
          <a:off x="0" y="1658930"/>
          <a:ext cx="10702545" cy="559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348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308232601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740697902"/>
                    </a:ext>
                  </a:extLst>
                </a:gridCol>
                <a:gridCol w="6263641">
                  <a:extLst>
                    <a:ext uri="{9D8B030D-6E8A-4147-A177-3AD203B41FA5}">
                      <a16:colId xmlns:a16="http://schemas.microsoft.com/office/drawing/2014/main" val="3202078364"/>
                    </a:ext>
                  </a:extLst>
                </a:gridCol>
                <a:gridCol w="2306764">
                  <a:extLst>
                    <a:ext uri="{9D8B030D-6E8A-4147-A177-3AD203B41FA5}">
                      <a16:colId xmlns:a16="http://schemas.microsoft.com/office/drawing/2014/main" val="789887798"/>
                    </a:ext>
                  </a:extLst>
                </a:gridCol>
              </a:tblGrid>
              <a:tr h="28133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10896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10:00am - 10:15am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 and apologies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237283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Noting and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10:15am - 10:45am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on actions from 14 Sept meeting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47273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10:45am - 11:20am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Transition to 5-minute meter data</a:t>
                      </a:r>
                    </a:p>
                    <a:p>
                      <a:pPr marL="285750" indent="-28575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 program schedule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203675"/>
                  </a:ext>
                </a:extLst>
              </a:tr>
              <a:tr h="32059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11:20am - 11:30am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713085"/>
                  </a:ext>
                </a:extLst>
              </a:tr>
              <a:tr h="32059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11:30am - 1:00pm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Metering package #1 Consultation Topics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4168057"/>
                  </a:ext>
                </a:extLst>
              </a:tr>
              <a:tr h="4578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Profiling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and 30-minute interval meters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Controlled load 30-minute sample meters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279735"/>
                  </a:ext>
                </a:extLst>
              </a:tr>
              <a:tr h="65126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Alignment to B2B processes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Register level meter data</a:t>
                      </a:r>
                    </a:p>
                    <a:p>
                      <a:pPr marL="285750" indent="-285750" algn="l" defTabSz="801929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Non-energy meter data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&amp; </a:t>
                      </a:r>
                    </a:p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32558"/>
                  </a:ext>
                </a:extLst>
              </a:tr>
              <a:tr h="34552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1:00pm – 1:30pm</a:t>
                      </a:r>
                      <a:endParaRPr lang="en-AU" sz="13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17138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1:30pm – 2:00pm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size and communications capabilities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Hamish McNeish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073759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2:00pm - 2:15pm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removal of various RM reports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Ripper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2:15pm - 2:30pm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Parking lot and other business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Blaine Miner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647087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2:30pm – 2:45pm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Next steps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communicate AEMO’s proposed high-level milestones in transitioning to MDFF.</a:t>
            </a:r>
          </a:p>
          <a:p>
            <a:pPr lvl="1"/>
            <a:endParaRPr lang="en-AU" sz="2049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2219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3275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profiling methods considered by AEMO in converting 15 and 30-minute interval data to 5-minute resolution </a:t>
            </a:r>
          </a:p>
          <a:p>
            <a:pPr lvl="1"/>
            <a:r>
              <a:rPr lang="en-AU" sz="2049" dirty="0"/>
              <a:t>Including AEMO’s recommended methods.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these recommendations.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  <a:p>
            <a:endParaRPr lang="en-AU" sz="2400" dirty="0"/>
          </a:p>
          <a:p>
            <a:endParaRPr lang="en-AU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608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15 and 30-minute Interval Metering Data Profiling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AU" sz="2400" dirty="0"/>
              <a:t>Between 1 November 2020 and June 2021 AEMO will aggregate 5 and 15-minute meter data to 30-minute for energy allocation</a:t>
            </a:r>
          </a:p>
          <a:p>
            <a:pPr>
              <a:lnSpc>
                <a:spcPct val="110000"/>
              </a:lnSpc>
            </a:pPr>
            <a:r>
              <a:rPr lang="en-AU" sz="2400" dirty="0"/>
              <a:t>From 1 July 2021 AEMO will profile 15 and 30-minute metering data to 5-minute intervals.</a:t>
            </a:r>
          </a:p>
          <a:p>
            <a:pPr>
              <a:lnSpc>
                <a:spcPct val="110000"/>
              </a:lnSpc>
            </a:pPr>
            <a:r>
              <a:rPr lang="en-AU" sz="2400" dirty="0"/>
              <a:t>From 1 July 2021 AEMO will profile 15 and 30-minute sample metering data to 5-minute intervals and apply that profile shape to controlled load reads for a Profile Area (PA) where CLP is to be prepared.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24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Non-Controlled Interval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24</a:t>
            </a:fld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5932D5-9FC5-4118-AE84-C433DB1BC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75203"/>
              </p:ext>
            </p:extLst>
          </p:nvPr>
        </p:nvGraphicFramePr>
        <p:xfrm>
          <a:off x="218193" y="1672158"/>
          <a:ext cx="1031283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663">
                  <a:extLst>
                    <a:ext uri="{9D8B030D-6E8A-4147-A177-3AD203B41FA5}">
                      <a16:colId xmlns:a16="http://schemas.microsoft.com/office/drawing/2014/main" val="599565501"/>
                    </a:ext>
                  </a:extLst>
                </a:gridCol>
                <a:gridCol w="2496312">
                  <a:extLst>
                    <a:ext uri="{9D8B030D-6E8A-4147-A177-3AD203B41FA5}">
                      <a16:colId xmlns:a16="http://schemas.microsoft.com/office/drawing/2014/main" val="363844345"/>
                    </a:ext>
                  </a:extLst>
                </a:gridCol>
                <a:gridCol w="1592072">
                  <a:extLst>
                    <a:ext uri="{9D8B030D-6E8A-4147-A177-3AD203B41FA5}">
                      <a16:colId xmlns:a16="http://schemas.microsoft.com/office/drawing/2014/main" val="3044330662"/>
                    </a:ext>
                  </a:extLst>
                </a:gridCol>
                <a:gridCol w="1836928">
                  <a:extLst>
                    <a:ext uri="{9D8B030D-6E8A-4147-A177-3AD203B41FA5}">
                      <a16:colId xmlns:a16="http://schemas.microsoft.com/office/drawing/2014/main" val="1359985301"/>
                    </a:ext>
                  </a:extLst>
                </a:gridCol>
                <a:gridCol w="3471861">
                  <a:extLst>
                    <a:ext uri="{9D8B030D-6E8A-4147-A177-3AD203B41FA5}">
                      <a16:colId xmlns:a16="http://schemas.microsoft.com/office/drawing/2014/main" val="3263056191"/>
                    </a:ext>
                  </a:extLst>
                </a:gridCol>
              </a:tblGrid>
              <a:tr h="44321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Complexity of Implementation</a:t>
                      </a:r>
                    </a:p>
                    <a:p>
                      <a:pPr algn="ctr"/>
                      <a:r>
                        <a:rPr lang="en-AU" sz="1400" dirty="0"/>
                        <a:t>(LNSP, etc)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Representative of 15/30min 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Overall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055749"/>
                  </a:ext>
                </a:extLst>
              </a:tr>
              <a:tr h="1097514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5-minute load profile-</a:t>
                      </a:r>
                    </a:p>
                    <a:p>
                      <a:r>
                        <a:rPr lang="en-AU" sz="1400" dirty="0"/>
                        <a:t>Apply 5-minute Load Profile to 1</a:t>
                      </a:r>
                      <a:r>
                        <a:rPr lang="en-AU" sz="1400" baseline="30000" dirty="0"/>
                        <a:t>st</a:t>
                      </a:r>
                      <a:r>
                        <a:rPr lang="en-AU" sz="1400" dirty="0"/>
                        <a:t> and 2</a:t>
                      </a:r>
                      <a:r>
                        <a:rPr lang="en-AU" sz="1400" baseline="30000" dirty="0"/>
                        <a:t>nd</a:t>
                      </a:r>
                      <a:r>
                        <a:rPr lang="en-AU" sz="1400" dirty="0"/>
                        <a:t> Tier 15 and 30-minute loads within PA (AEMO 5MS HLD).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Most representative option until critical mass exists to consider Option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3062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Residential and Business 5-minute metering profiles (Optional) -</a:t>
                      </a:r>
                    </a:p>
                    <a:p>
                      <a:r>
                        <a:rPr lang="en-AU" sz="1400" dirty="0"/>
                        <a:t>Apply separate Residential and Business profiles to residential and business customers respectively.  Similar concept to CLP for a PA.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Medium/High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Type 1, 2, 3 and transmission type 4 will not be representative of residential and business customers.</a:t>
                      </a:r>
                    </a:p>
                    <a:p>
                      <a:pPr algn="l"/>
                      <a:r>
                        <a:rPr lang="en-AU" sz="1400" dirty="0"/>
                        <a:t>Need sufficient representative 5-minute metering installations for both residential and business customers per Profile Area for specific Residential and Business profiles to be viable.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401751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Simple Apportionment-</a:t>
                      </a:r>
                    </a:p>
                    <a:p>
                      <a:r>
                        <a:rPr lang="en-AU" sz="1400" dirty="0"/>
                        <a:t>6 equal parts for 30-minute metering data or 3 equal parts for 15-minute metering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 (customer loads)</a:t>
                      </a:r>
                    </a:p>
                    <a:p>
                      <a:pPr algn="ctr"/>
                      <a:endParaRPr lang="en-AU" sz="1400" dirty="0"/>
                    </a:p>
                    <a:p>
                      <a:pPr algn="ctr"/>
                      <a:endParaRPr lang="en-AU" sz="1400" dirty="0"/>
                    </a:p>
                    <a:p>
                      <a:pPr algn="ctr"/>
                      <a:r>
                        <a:rPr lang="en-AU" sz="1400" dirty="0"/>
                        <a:t>Medium/High (controlled loads)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Not representative of associated customer (variable) loads.</a:t>
                      </a:r>
                    </a:p>
                    <a:p>
                      <a:pPr algn="l"/>
                      <a:endParaRPr lang="en-AU" sz="1400" dirty="0"/>
                    </a:p>
                    <a:p>
                      <a:pPr algn="l"/>
                      <a:r>
                        <a:rPr lang="en-AU" sz="1400" dirty="0"/>
                        <a:t>Good representation of controlled (constant) loads.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8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334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Preparation of 5-minute Load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539321"/>
            <a:ext cx="10255425" cy="546737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1 – Preparation of 5-minute load profile for a Profile Area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PA, the total energy for the wholesale boundary (sum of TNIs) is determined using five-minute metering data.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non-wholesale boundary metering installations within the PA that have five-minute metering is summed, both for first-tier and second-tier connection points. This includes metering data associated with contestable Type 7 metering installations. Child connection points for embedded networks within a PA are ignored.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controlled load sample meters, with 15 or 30-minute metering data, is apportioned into 3 or 6 equal amounts respectively for each five-minute period.  The five-minute controlled load sample meter energy is then summed to determine the ‘Controlled Load Profile’.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‘non-sample’ or basic controlled load meters is summed, both for first-tier and second-tier connection points and then profiled by applying the ‘Controlled Load Profile’ calculated in Step 3.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’Five-minute load profile’ is then determined by subtracting the sum of all non-wholesale five-minute metering data (calculated in Step 2) and the sum of all controlled load five-minute metering data (calculated in Step 4, where applicable) from the PA’s wholesale boundary five-minute energy volume (calculated in Step 1).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Formula :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Five-minute load profile = ∑ Wholesale Boundary five-minute metered energy - ∑ Non-Wholesale Boundary five-minute metered energy (including contestable Type 7 metering installations) - ∑ Controlled Load five-minute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636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Non-Controlled Load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2, Method 1 – Application of five-minute load profiles to support the calculation of NSLPs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15-minute interval meters is summed, both for first-tier and second-tier connection points.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total of the 15-minute metering data (calculated in Step 1) is profiled using the ’Five-minute load profile’ shape (calculated in Step 5 of Part 1), which provides a five-minute representation of 15-minute metering data.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energy associated with all 30-minute interval meters is summed, both for first-tier and second-tier connection points.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total of the 30-minute metering data (calculated in Step 3) is profiled using the ’Five-minute load profile’ shape (calculated in Step 5 of Part 1), which provides a five-minute representation of 30-minute metering data.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The five-minute energy associated with 15 and 30-minute metering data  (calculated in Steps 2 and 4) is subtracted from the “Five-minute Load Profile (calculated in Step 5 of Part 1), to derive the net system load profile (NSLP).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Formula :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NSLP = Five-minute Load Profile - ∑ Five-minute representation of 15-minute metering data - ∑ Five-minute representation of 30-minute metering data</a:t>
            </a:r>
          </a:p>
          <a:p>
            <a:pPr marL="0" indent="0">
              <a:lnSpc>
                <a:spcPct val="110000"/>
              </a:lnSpc>
              <a:buNone/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9884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Option - 15 and 30-minute Non-Controlled Load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3, Method 2 (Optional) – Residential and Business 5-minute profiles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applicable interval metering installation, source the Customer Classification Code (CCC) for the associated NMI for the period being profiled</a:t>
            </a:r>
          </a:p>
          <a:p>
            <a:pPr lvl="1">
              <a:lnSpc>
                <a:spcPct val="110000"/>
              </a:lnSpc>
            </a:pPr>
            <a:r>
              <a:rPr lang="en-AU" sz="1600" dirty="0"/>
              <a:t>Where the CCC equals Null/Undefined, apply Part 2 (Option 1) methodology</a:t>
            </a:r>
          </a:p>
          <a:p>
            <a:pPr lvl="1">
              <a:lnSpc>
                <a:spcPct val="110000"/>
              </a:lnSpc>
            </a:pPr>
            <a:r>
              <a:rPr lang="en-AU" sz="1600" dirty="0"/>
              <a:t>NMI Classification must equal ‘Large’ or ‘Small’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Sum the energy values of the 5-minute Residential meters by TI for each PA to determine the area’s ‘5-minute Residential profile’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Sum the energy values of the 5-minute Business meters by TI for each PA to determine the area’s ‘5-minute Business profile’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Apply the applicable ‘5-minute Residential profile’ to 15 and 30-minute meter reads in the PA where the NMI’s CCC is Residential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Apply the applicable ‘5-minute Business profile’ to the 15 and 30-minute meter reads in the PA where the NMI’s CCC is Business</a:t>
            </a:r>
          </a:p>
          <a:p>
            <a:pPr>
              <a:lnSpc>
                <a:spcPct val="110000"/>
              </a:lnSpc>
            </a:pPr>
            <a:endParaRPr lang="en-AU" sz="1600" dirty="0"/>
          </a:p>
          <a:p>
            <a:pPr>
              <a:lnSpc>
                <a:spcPct val="110000"/>
              </a:lnSpc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536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255424" cy="1310695"/>
          </a:xfrm>
        </p:spPr>
        <p:txBody>
          <a:bodyPr>
            <a:normAutofit/>
          </a:bodyPr>
          <a:lstStyle/>
          <a:p>
            <a:r>
              <a:rPr lang="en-AU" dirty="0"/>
              <a:t>Profiling Methods - 15 and 30-minute Interval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662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600" b="1" dirty="0"/>
              <a:t>Part 4, Method 3 – Simple Apportionment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15-minute meter read divide the recorded energy value into 3 equal parts.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For each 30-minute meter read divide the recorded energy value into 6 equal parts.</a:t>
            </a:r>
          </a:p>
          <a:p>
            <a:pPr>
              <a:lnSpc>
                <a:spcPct val="110000"/>
              </a:lnSpc>
            </a:pPr>
            <a:endParaRPr lang="en-A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6190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255425" cy="1310695"/>
          </a:xfrm>
        </p:spPr>
        <p:txBody>
          <a:bodyPr>
            <a:normAutofit/>
          </a:bodyPr>
          <a:lstStyle/>
          <a:p>
            <a:r>
              <a:rPr lang="en-AU" dirty="0"/>
              <a:t>Profiling Options - Controlled Load 15 and 30-minute sample 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29</a:t>
            </a:fld>
            <a:endParaRPr lang="en-AU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A8F401-656E-4E8A-8755-956DD71FB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3917085"/>
            <a:ext cx="10255425" cy="47965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AU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AU" sz="1600" dirty="0"/>
              <a:t>Simple Apportionment: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sample metering installation 15-minute interval period or 30-minute interval period described in clauses 3.9(b) and 3.9(c), respectively, of Metrology Procedure: Part A, divide the 15-minute energy value by 3 or the 30-minute energy value by 6 to produce a 5-minute energy value.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AU" sz="1600" dirty="0"/>
              <a:t>For each 15-minute or 30-minute period in (Step 1) apply the 5-minute energy value to each TI in the corresponding 15-minute interval period or 30-minute interval period to create 5-minute interval metering data for that sample metering installation.</a:t>
            </a:r>
          </a:p>
          <a:p>
            <a:pPr>
              <a:lnSpc>
                <a:spcPct val="110000"/>
              </a:lnSpc>
            </a:pPr>
            <a:r>
              <a:rPr lang="en-AU" sz="1600" dirty="0"/>
              <a:t>The TI metering data produced in Step 2 will be used in the Profile Preparation Service – Controlled Load Process.</a:t>
            </a:r>
          </a:p>
          <a:p>
            <a:pPr>
              <a:lnSpc>
                <a:spcPct val="110000"/>
              </a:lnSpc>
            </a:pPr>
            <a:endParaRPr lang="en-AU" sz="16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9E97FA-271C-404B-8DC6-BC3F561FF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82153"/>
              </p:ext>
            </p:extLst>
          </p:nvPr>
        </p:nvGraphicFramePr>
        <p:xfrm>
          <a:off x="218193" y="1605632"/>
          <a:ext cx="990158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287">
                  <a:extLst>
                    <a:ext uri="{9D8B030D-6E8A-4147-A177-3AD203B41FA5}">
                      <a16:colId xmlns:a16="http://schemas.microsoft.com/office/drawing/2014/main" val="599565501"/>
                    </a:ext>
                  </a:extLst>
                </a:gridCol>
                <a:gridCol w="2920043">
                  <a:extLst>
                    <a:ext uri="{9D8B030D-6E8A-4147-A177-3AD203B41FA5}">
                      <a16:colId xmlns:a16="http://schemas.microsoft.com/office/drawing/2014/main" val="363844345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3044330662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1359985301"/>
                    </a:ext>
                  </a:extLst>
                </a:gridCol>
                <a:gridCol w="2051085">
                  <a:extLst>
                    <a:ext uri="{9D8B030D-6E8A-4147-A177-3AD203B41FA5}">
                      <a16:colId xmlns:a16="http://schemas.microsoft.com/office/drawing/2014/main" val="3263056191"/>
                    </a:ext>
                  </a:extLst>
                </a:gridCol>
              </a:tblGrid>
              <a:tr h="443210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Complexity of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Representative of 15/30min meters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Overall 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055749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Simple Apportionment-</a:t>
                      </a:r>
                    </a:p>
                    <a:p>
                      <a:r>
                        <a:rPr lang="en-AU" sz="1400" dirty="0"/>
                        <a:t>3 equal parts for 15-minute metering data or 6 equal parts for 30-minute metering data.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Medium/High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Controlled loads are quite predictable and for the most part are either On or Off.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3062"/>
                  </a:ext>
                </a:extLst>
              </a:tr>
              <a:tr h="57391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>
                          <a:solidFill>
                            <a:srgbClr val="FF0000"/>
                          </a:solidFill>
                        </a:rPr>
                        <a:t>Percentage Allocation based on a 5-minute profile</a:t>
                      </a:r>
                    </a:p>
                    <a:p>
                      <a:r>
                        <a:rPr lang="en-AU" sz="1400" dirty="0"/>
                        <a:t>Percentage allocation of 5-minute energy values for 15 or 30-minute periods.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dirty="0"/>
                        <a:t>Any 5-minute profile includes variable loads, therefore the profile will not be representative of controlled load shapes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40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1C90-FD79-4105-9100-D0DAE987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Update on actions from 14 Sept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13D8-F05F-42FB-B5C0-1EB6BB44F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Blaine Miner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37CC1-3D49-433A-A6A0-5160BB0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5423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profiling methods considered by AEMO in converting 15 and 30-minute interval data to 5-minute resolution </a:t>
            </a:r>
          </a:p>
          <a:p>
            <a:pPr lvl="1"/>
            <a:r>
              <a:rPr lang="en-AU" sz="2049" dirty="0"/>
              <a:t>Including AEMO’s recommended methods.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these recommendations.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6866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9583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options considered by AEMO in transitioning from Net to Register Level meter data.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351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AEMO Initial Position:</a:t>
            </a:r>
          </a:p>
          <a:p>
            <a:r>
              <a:rPr lang="en-AU" sz="2400" dirty="0"/>
              <a:t>AEMO has the ability to accept register level (e.g. E and B) data streams and meter reads.</a:t>
            </a:r>
          </a:p>
          <a:p>
            <a:r>
              <a:rPr lang="en-AU" sz="2400" dirty="0"/>
              <a:t>MDPs can either send register level or net values to AEMO</a:t>
            </a:r>
          </a:p>
          <a:p>
            <a:r>
              <a:rPr lang="en-AU" sz="2400" dirty="0"/>
              <a:t>CNDS records must match NEM12 files</a:t>
            </a:r>
          </a:p>
          <a:p>
            <a:r>
              <a:rPr lang="en-AU" sz="2400" dirty="0"/>
              <a:t>MDPs to determine associated register level data streams in CNDS table</a:t>
            </a:r>
          </a:p>
          <a:p>
            <a:r>
              <a:rPr lang="en-AU" sz="2400" dirty="0"/>
              <a:t>Non-energy data streams can be included in the CNDS table as long as they are flagged appropriately so they are not used in Settlements</a:t>
            </a:r>
          </a:p>
          <a:p>
            <a:endParaRPr lang="en-AU" sz="16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2302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34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702E9F-8DB4-405F-AE1B-ACD6042E7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4979"/>
              </p:ext>
            </p:extLst>
          </p:nvPr>
        </p:nvGraphicFramePr>
        <p:xfrm>
          <a:off x="548640" y="1799612"/>
          <a:ext cx="9408111" cy="540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>
                  <a:extLst>
                    <a:ext uri="{9D8B030D-6E8A-4147-A177-3AD203B41FA5}">
                      <a16:colId xmlns:a16="http://schemas.microsoft.com/office/drawing/2014/main" val="4023517739"/>
                    </a:ext>
                  </a:extLst>
                </a:gridCol>
                <a:gridCol w="2234852">
                  <a:extLst>
                    <a:ext uri="{9D8B030D-6E8A-4147-A177-3AD203B41FA5}">
                      <a16:colId xmlns:a16="http://schemas.microsoft.com/office/drawing/2014/main" val="712638672"/>
                    </a:ext>
                  </a:extLst>
                </a:gridCol>
                <a:gridCol w="2791042">
                  <a:extLst>
                    <a:ext uri="{9D8B030D-6E8A-4147-A177-3AD203B41FA5}">
                      <a16:colId xmlns:a16="http://schemas.microsoft.com/office/drawing/2014/main" val="3525516302"/>
                    </a:ext>
                  </a:extLst>
                </a:gridCol>
                <a:gridCol w="2207977">
                  <a:extLst>
                    <a:ext uri="{9D8B030D-6E8A-4147-A177-3AD203B41FA5}">
                      <a16:colId xmlns:a16="http://schemas.microsoft.com/office/drawing/2014/main" val="2259410746"/>
                    </a:ext>
                  </a:extLst>
                </a:gridCol>
              </a:tblGrid>
              <a:tr h="562588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Options Considered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Constraints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Recommendation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604991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r>
                        <a:rPr lang="en-AU" sz="1400" dirty="0"/>
                        <a:t>MDPs specify data streams to be populated in CNDS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to raise CRs to change Net to Register level in CNDS or provide required data to AEMO to update CNDS via BCT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effort to raise CRs.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Design and implement change to BCT functionality.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Settlements data streams correctly mapped to CNDS – settlements integrity maintained.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2429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Map CRI to CNDS 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Validate the incoming MDFF reads against CRI and map CRI to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Standing data quality issues e.g. suffix in CRI Null, register exists but data stream doesn’t and vice versa, etc.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30564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Register to Data stream mapping derived from the MDFF 200 record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interpret which data streams in CRI are to be populated in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Missing reads and configurations are determined from MDFF and not standing data</a:t>
                      </a:r>
                    </a:p>
                    <a:p>
                      <a:r>
                        <a:rPr lang="en-AU" sz="1400" dirty="0"/>
                        <a:t>Convoluted logic will be complicated when analysing data quality issues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71780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copies the suffixes in CRI to CNDS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interpret which data streams in CRI are to be populated in CNDS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CRI Suffix could be Null</a:t>
                      </a:r>
                    </a:p>
                    <a:p>
                      <a:r>
                        <a:rPr lang="en-AU" sz="1400" dirty="0"/>
                        <a:t>Discrepancies between CRI and MDFF content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 recommended – settlements integrity jeopardised.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633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178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Register Level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Change Request process</a:t>
            </a:r>
          </a:p>
          <a:p>
            <a:r>
              <a:rPr lang="en-AU" sz="2400" dirty="0"/>
              <a:t>MDP initiates MSATS CRs to populate CNDS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3200" dirty="0"/>
              <a:t>Bulk Change Tool process</a:t>
            </a:r>
          </a:p>
          <a:p>
            <a:pPr lvl="1"/>
            <a:r>
              <a:rPr lang="en-AU" sz="2400" dirty="0"/>
              <a:t>MDPs to specify data stream changes required and provide them to AEMO</a:t>
            </a:r>
          </a:p>
          <a:p>
            <a:pPr lvl="1"/>
            <a:r>
              <a:rPr lang="en-AU" sz="2400" dirty="0"/>
              <a:t>AEMO initiates BCT</a:t>
            </a:r>
          </a:p>
          <a:p>
            <a:pPr lvl="1"/>
            <a:r>
              <a:rPr lang="en-AU" sz="2400" dirty="0"/>
              <a:t>Changes to occur over a period of time</a:t>
            </a:r>
          </a:p>
          <a:p>
            <a:pPr lvl="1"/>
            <a:r>
              <a:rPr lang="en-AU" sz="2400" dirty="0"/>
              <a:t>BCT responses would need to be accommodated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1538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10485266" cy="1310695"/>
          </a:xfrm>
        </p:spPr>
        <p:txBody>
          <a:bodyPr>
            <a:normAutofit/>
          </a:bodyPr>
          <a:lstStyle/>
          <a:p>
            <a:r>
              <a:rPr lang="en-AU" dirty="0"/>
              <a:t>Topic Objectives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88" y="1874520"/>
            <a:ext cx="10255425" cy="5461363"/>
          </a:xfrm>
        </p:spPr>
        <p:txBody>
          <a:bodyPr>
            <a:normAutofit/>
          </a:bodyPr>
          <a:lstStyle/>
          <a:p>
            <a:r>
              <a:rPr lang="en-AU" sz="2400" dirty="0"/>
              <a:t>To share options considered by AEMO in transitioning from Net to Register Level meter data.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To provide workshop attendees the opportunity to ask questions and make suggestions regarding this transition.</a:t>
            </a:r>
          </a:p>
          <a:p>
            <a:endParaRPr lang="en-AU" sz="2400" dirty="0"/>
          </a:p>
          <a:p>
            <a:r>
              <a:rPr lang="en-AU" sz="2400" dirty="0"/>
              <a:t>For actions to be assigned to AEMO and/or attendees regarding any outstanding matters.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845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67578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38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1"/>
            <a:ext cx="10255425" cy="5789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1600" b="1" dirty="0"/>
              <a:t>Objective: </a:t>
            </a:r>
            <a:r>
              <a:rPr lang="en-AU" sz="1600" dirty="0"/>
              <a:t>Increase maximum file (.xml) / message size to 10MB (both B2B &amp; B2M)</a:t>
            </a:r>
          </a:p>
          <a:p>
            <a:endParaRPr lang="en-AU" sz="1600" dirty="0"/>
          </a:p>
          <a:p>
            <a:pPr marL="0" indent="0">
              <a:buNone/>
            </a:pPr>
            <a:r>
              <a:rPr lang="en-AU" sz="1600" b="1" dirty="0"/>
              <a:t>AEMO’s approach:</a:t>
            </a:r>
          </a:p>
          <a:p>
            <a:pPr lvl="1">
              <a:lnSpc>
                <a:spcPct val="100000"/>
              </a:lnSpc>
            </a:pPr>
            <a:r>
              <a:rPr lang="en-AU" sz="1600" dirty="0"/>
              <a:t>Identify impacted AEMO’s application, integration, infrastructure, storage and network components – </a:t>
            </a:r>
            <a:r>
              <a:rPr lang="en-AU" sz="1600" b="1" i="1" dirty="0"/>
              <a:t>Complete</a:t>
            </a:r>
          </a:p>
          <a:p>
            <a:pPr lvl="1">
              <a:lnSpc>
                <a:spcPct val="100000"/>
              </a:lnSpc>
            </a:pPr>
            <a:r>
              <a:rPr lang="en-AU" sz="1600" dirty="0"/>
              <a:t>Perform end-to-end testing to validate the following – </a:t>
            </a:r>
            <a:r>
              <a:rPr lang="en-AU" sz="1600" b="1" i="1" dirty="0"/>
              <a:t>Planning in-progress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Accept, parse and process the incoming files / messages (with increased file / message size)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Generate outgoing files with new file size limits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Impacts to database queries &amp; storage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Infrastructure constraints</a:t>
            </a:r>
          </a:p>
          <a:p>
            <a:pPr lvl="2">
              <a:lnSpc>
                <a:spcPct val="100000"/>
              </a:lnSpc>
            </a:pPr>
            <a:r>
              <a:rPr lang="en-AU" sz="1600" dirty="0"/>
              <a:t>Network constraints</a:t>
            </a:r>
          </a:p>
          <a:p>
            <a:pPr lvl="3">
              <a:lnSpc>
                <a:spcPct val="100000"/>
              </a:lnSpc>
            </a:pPr>
            <a:r>
              <a:rPr lang="en-AU" sz="1600" dirty="0"/>
              <a:t>Internal AEMO network and bandwidth constraints</a:t>
            </a:r>
          </a:p>
          <a:p>
            <a:pPr lvl="3">
              <a:lnSpc>
                <a:spcPct val="100000"/>
              </a:lnSpc>
            </a:pPr>
            <a:r>
              <a:rPr lang="en-AU" sz="1600" dirty="0"/>
              <a:t>Participant-AEMO MarketNet and Internet bandwidth constraints</a:t>
            </a:r>
          </a:p>
          <a:p>
            <a:pPr marL="1202893" lvl="3" indent="0">
              <a:lnSpc>
                <a:spcPct val="100000"/>
              </a:lnSpc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/>
              <a:t>Options being evaluated:</a:t>
            </a:r>
          </a:p>
          <a:p>
            <a:pPr lvl="1"/>
            <a:r>
              <a:rPr lang="en-AU" sz="1600" dirty="0"/>
              <a:t>Option 1: Increase file size for all B2M and B2B message exchanges (i.e. all transaction groups)</a:t>
            </a:r>
          </a:p>
          <a:p>
            <a:pPr lvl="1"/>
            <a:r>
              <a:rPr lang="en-AU" sz="1600" dirty="0"/>
              <a:t>Option 2:</a:t>
            </a:r>
          </a:p>
          <a:p>
            <a:pPr lvl="2"/>
            <a:r>
              <a:rPr lang="en-AU" sz="1600" dirty="0"/>
              <a:t>Increase file size limits for MTRD &amp; MDMT transaction groups (i.e. transactions with CSV payloads). Rationale: Parsing XML with heavy CSV payloads are not resource intensive</a:t>
            </a:r>
          </a:p>
          <a:p>
            <a:pPr lvl="2"/>
            <a:r>
              <a:rPr lang="en-AU" sz="1600" dirty="0"/>
              <a:t>Current file size limits apply to all other transaction groups</a:t>
            </a:r>
          </a:p>
          <a:p>
            <a:endParaRPr lang="en-AU" sz="175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15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39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2"/>
            <a:ext cx="10255425" cy="5275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b="1" dirty="0"/>
              <a:t>Other considerations</a:t>
            </a:r>
          </a:p>
          <a:p>
            <a:pPr lvl="1"/>
            <a:r>
              <a:rPr lang="en-AU" sz="1800" dirty="0"/>
              <a:t>Unified file / message size limits for FTP and API protocol (vs) increased message size limits only for APIs</a:t>
            </a:r>
          </a:p>
          <a:p>
            <a:pPr lvl="1"/>
            <a:r>
              <a:rPr lang="en-AU" sz="1800" dirty="0"/>
              <a:t>Compressed payload for APIs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b="1" dirty="0"/>
              <a:t>Next Steps:</a:t>
            </a:r>
          </a:p>
          <a:p>
            <a:pPr marL="0" indent="0">
              <a:buNone/>
            </a:pPr>
            <a:r>
              <a:rPr lang="en-AU" sz="1800" dirty="0"/>
              <a:t>AEMO will:</a:t>
            </a:r>
          </a:p>
          <a:p>
            <a:pPr lvl="1"/>
            <a:r>
              <a:rPr lang="en-AU" sz="1800" dirty="0"/>
              <a:t>Perform end-to-end internal tests to validate and deep-dive into the technical options</a:t>
            </a:r>
          </a:p>
          <a:p>
            <a:pPr lvl="1"/>
            <a:r>
              <a:rPr lang="en-AU" sz="1800" dirty="0"/>
              <a:t>Share test results / findings with the Focus Groups</a:t>
            </a:r>
          </a:p>
          <a:p>
            <a:pPr lvl="1"/>
            <a:r>
              <a:rPr lang="en-AU" sz="1800" dirty="0"/>
              <a:t>Work with Participants to identify their constraints</a:t>
            </a:r>
          </a:p>
          <a:p>
            <a:pPr lvl="1"/>
            <a:r>
              <a:rPr lang="en-AU" sz="1800" dirty="0"/>
              <a:t>Final recommendation: ~April 2019 </a:t>
            </a:r>
          </a:p>
          <a:p>
            <a:pPr>
              <a:lnSpc>
                <a:spcPct val="100000"/>
              </a:lnSpc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Participant final confirmation expected during participant testing in AEMO’s Sandbox and Industry testing environments - ~November 2020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133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72578"/>
              </p:ext>
            </p:extLst>
          </p:nvPr>
        </p:nvGraphicFramePr>
        <p:xfrm>
          <a:off x="158042" y="1656388"/>
          <a:ext cx="10375728" cy="4673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153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993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Modifying NEM12 format to support 5 minute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Interval length field to remain in the 200 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Simply Energy raised the potential of moving the Interval Length field to the Header/100 record to allow for greater processing efficiency.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Participants agreed that keeping the interval value in the 200 record would be preferred.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Interval length value to remain in the 200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Meter churn interval lengths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Intraday interval length changes should not be permitted.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Agreement that intraday interval length changes should not be permitted.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Intraday interval length changes will not be permitted in a meter churn event scenario.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133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Potential removal of various RM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265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Potential removal of various RM reports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41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574601-E78D-4F55-A257-69016CB5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9222"/>
            <a:ext cx="10255425" cy="5275354"/>
          </a:xfrm>
        </p:spPr>
        <p:txBody>
          <a:bodyPr>
            <a:normAutofit/>
          </a:bodyPr>
          <a:lstStyle/>
          <a:p>
            <a:r>
              <a:rPr lang="en-AU" sz="2400" dirty="0"/>
              <a:t>Potential retirement of some RM reports, due to lack of use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DEE229E-FAFA-49C9-AD1A-D1DC3DE55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25442"/>
              </p:ext>
            </p:extLst>
          </p:nvPr>
        </p:nvGraphicFramePr>
        <p:xfrm>
          <a:off x="308502" y="2194834"/>
          <a:ext cx="9833026" cy="504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354">
                  <a:extLst>
                    <a:ext uri="{9D8B030D-6E8A-4147-A177-3AD203B41FA5}">
                      <a16:colId xmlns:a16="http://schemas.microsoft.com/office/drawing/2014/main" val="3791158112"/>
                    </a:ext>
                  </a:extLst>
                </a:gridCol>
                <a:gridCol w="6400177">
                  <a:extLst>
                    <a:ext uri="{9D8B030D-6E8A-4147-A177-3AD203B41FA5}">
                      <a16:colId xmlns:a16="http://schemas.microsoft.com/office/drawing/2014/main" val="1520953794"/>
                    </a:ext>
                  </a:extLst>
                </a:gridCol>
                <a:gridCol w="2607495">
                  <a:extLst>
                    <a:ext uri="{9D8B030D-6E8A-4147-A177-3AD203B41FA5}">
                      <a16:colId xmlns:a16="http://schemas.microsoft.com/office/drawing/2014/main" val="2725066054"/>
                    </a:ext>
                  </a:extLst>
                </a:gridCol>
              </a:tblGrid>
              <a:tr h="463684">
                <a:tc>
                  <a:txBody>
                    <a:bodyPr/>
                    <a:lstStyle/>
                    <a:p>
                      <a:r>
                        <a:rPr lang="en-AU" dirty="0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35812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Data Delivery Report - Reports on Reads delivered by an MDP current as of a specific date and time (trans_startts) for a date range.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20  Execution total, last run 2011 (1), 2005 (3), 2004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3943"/>
                  </a:ext>
                </a:extLst>
              </a:tr>
              <a:tr h="682824">
                <a:tc>
                  <a:txBody>
                    <a:bodyPr/>
                    <a:lstStyle/>
                    <a:p>
                      <a:r>
                        <a:rPr lang="en-AU" sz="1400" dirty="0"/>
                        <a:t>RM8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Lists all profiles created and applied within a specified period.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80  Execution total, last run 2017 (2), 2016 (2), 2015 (1), 2014 (2), 2013 (3), 2012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54928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Load Aggregation Error Report - Reports on processing errors (MSATS_Event_Log) in a settlement run.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3 Execution total, last run 2004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319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Wholesale Maximum Value Report - Reports on Wholesale (LR = POOL%)  meter reads greater than a specified value.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4 Execution total, last run 2006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70424"/>
                  </a:ext>
                </a:extLst>
              </a:tr>
              <a:tr h="483667">
                <a:tc>
                  <a:txBody>
                    <a:bodyPr/>
                    <a:lstStyle/>
                    <a:p>
                      <a:r>
                        <a:rPr lang="en-AU" sz="1400" dirty="0"/>
                        <a:t>RM14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MDP Data Version Comparison Report allows the comparison of meter readings loaded on 2 separate date times for a single NMI.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71 Execution total, last run 2014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628721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Multiple Versions Report is to provide information on the number of versions of metering data that have been supplied to the system by an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94 Execution total, last run 2017 (2), 2016 (1), then 2014(3)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578997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Electricity Interval Data Report is to allow AEMO and Participants to retrieve all the metering data for a particular combination of TNI, FRMP, LR, and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541 Execution total, last run 2017 (10), 2016 (50)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018624"/>
                  </a:ext>
                </a:extLst>
              </a:tr>
              <a:tr h="592199">
                <a:tc>
                  <a:txBody>
                    <a:bodyPr/>
                    <a:lstStyle/>
                    <a:p>
                      <a:r>
                        <a:rPr lang="en-AU" sz="1400" dirty="0"/>
                        <a:t>RM19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Aggregated Actual vs Estimate Report - Counts of Actual Reads vs Estimated reads in a settlement run – Interval reads only – By TNI, FRMP, LR, MDP.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15 Execution total, last run 2006 (1), 2004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994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85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Parking Lot and General Business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Blaine Miner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2220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Blaine Miner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3287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44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15883"/>
            <a:ext cx="10255425" cy="5217061"/>
          </a:xfrm>
        </p:spPr>
        <p:txBody>
          <a:bodyPr>
            <a:normAutofit/>
          </a:bodyPr>
          <a:lstStyle/>
          <a:p>
            <a:r>
              <a:rPr lang="en-AU" sz="2000" dirty="0"/>
              <a:t>Workshop outcomes and actions to be circulated</a:t>
            </a:r>
          </a:p>
          <a:p>
            <a:r>
              <a:rPr lang="en-AU" sz="2000" dirty="0"/>
              <a:t>First Stage Metering Procedure Changes Package 1 Consultation published 31</a:t>
            </a:r>
            <a:r>
              <a:rPr lang="en-AU" sz="2000" baseline="30000" dirty="0"/>
              <a:t>st</a:t>
            </a:r>
            <a:r>
              <a:rPr lang="en-AU" sz="2000" dirty="0"/>
              <a:t> October</a:t>
            </a:r>
          </a:p>
          <a:p>
            <a:pPr marL="400965" lvl="1" indent="0">
              <a:buNone/>
            </a:pPr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endParaRPr lang="en-AU" sz="2351" dirty="0"/>
          </a:p>
          <a:p>
            <a:r>
              <a:rPr lang="en-AU" sz="2351" dirty="0"/>
              <a:t>Global Settlements Final Rule expected 6 December 2018</a:t>
            </a:r>
          </a:p>
          <a:p>
            <a:pPr lvl="1"/>
            <a:r>
              <a:rPr lang="en-AU" sz="2000" dirty="0"/>
              <a:t>Off-market unmetered supplies reminder</a:t>
            </a:r>
          </a:p>
          <a:p>
            <a:pPr lvl="1"/>
            <a:endParaRPr lang="en-AU" sz="2000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DC2002-82E7-480A-B08F-3647692E6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08" y="2527299"/>
            <a:ext cx="94107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90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28366"/>
            <a:ext cx="10255425" cy="4796544"/>
          </a:xfrm>
        </p:spPr>
        <p:txBody>
          <a:bodyPr>
            <a:normAutofit/>
          </a:bodyPr>
          <a:lstStyle/>
          <a:p>
            <a:r>
              <a:rPr lang="en-AU" sz="2400" dirty="0"/>
              <a:t>Metering Package 2</a:t>
            </a:r>
          </a:p>
          <a:p>
            <a:pPr lvl="1"/>
            <a:r>
              <a:rPr lang="en-AU" sz="2049" dirty="0"/>
              <a:t>First Stage Consultation scheduled for April 2019</a:t>
            </a:r>
          </a:p>
          <a:p>
            <a:pPr lvl="2"/>
            <a:r>
              <a:rPr lang="en-AU" sz="1698" dirty="0"/>
              <a:t>Will consider both 5MS and Global Settlement Rules</a:t>
            </a:r>
          </a:p>
          <a:p>
            <a:pPr lvl="1"/>
            <a:r>
              <a:rPr lang="en-AU" sz="2049" dirty="0"/>
              <a:t>Procedures expected to be included:</a:t>
            </a:r>
          </a:p>
          <a:p>
            <a:pPr lvl="2"/>
            <a:r>
              <a:rPr lang="en-AU" sz="1698" dirty="0"/>
              <a:t>MSATS Procedures:</a:t>
            </a:r>
          </a:p>
          <a:p>
            <a:pPr lvl="3"/>
            <a:r>
              <a:rPr lang="en-AU" sz="1523" dirty="0"/>
              <a:t>Metering Data Management (MDM) Procedures</a:t>
            </a:r>
          </a:p>
          <a:p>
            <a:pPr lvl="3"/>
            <a:r>
              <a:rPr lang="en-AU" sz="1523" dirty="0"/>
              <a:t>MDM File Format and Load Process</a:t>
            </a:r>
          </a:p>
          <a:p>
            <a:pPr lvl="3"/>
            <a:r>
              <a:rPr lang="en-AU" sz="1523" dirty="0"/>
              <a:t>National Metering Identifier</a:t>
            </a:r>
          </a:p>
          <a:p>
            <a:pPr lvl="3"/>
            <a:r>
              <a:rPr lang="en-AU" sz="1523" dirty="0"/>
              <a:t>CATS Procedures Principles and Obligations</a:t>
            </a:r>
          </a:p>
          <a:p>
            <a:pPr lvl="3"/>
            <a:r>
              <a:rPr lang="en-AU" sz="1523" dirty="0"/>
              <a:t>Procedures for the Management of WIGS NMIS</a:t>
            </a:r>
          </a:p>
          <a:p>
            <a:pPr lvl="2"/>
            <a:r>
              <a:rPr lang="en-AU" sz="1698" dirty="0"/>
              <a:t>Metrology Procedure Part A</a:t>
            </a:r>
          </a:p>
          <a:p>
            <a:pPr lvl="2"/>
            <a:r>
              <a:rPr lang="en-AU" sz="1698" dirty="0"/>
              <a:t>Metrology Procedure Part B</a:t>
            </a:r>
          </a:p>
          <a:p>
            <a:pPr lvl="2"/>
            <a:r>
              <a:rPr lang="en-AU" sz="1698" dirty="0"/>
              <a:t>Exemption Procedure - Metering Provider Data Storage Requirements</a:t>
            </a:r>
          </a:p>
          <a:p>
            <a:pPr lvl="2"/>
            <a:r>
              <a:rPr lang="en-AU" sz="1698" dirty="0"/>
              <a:t>Service Level Procedure: Metering Data Provider Services</a:t>
            </a:r>
          </a:p>
          <a:p>
            <a:pPr lvl="2"/>
            <a:r>
              <a:rPr lang="en-AU" sz="1698" dirty="0"/>
              <a:t>Service Level Procedure: Metering Provider Services</a:t>
            </a:r>
          </a:p>
          <a:p>
            <a:pPr lvl="2"/>
            <a:r>
              <a:rPr lang="en-AU" sz="1698" dirty="0"/>
              <a:t>Retail Electricity Market Glossary and Framework</a:t>
            </a:r>
          </a:p>
          <a:p>
            <a:pPr lvl="1"/>
            <a:endParaRPr lang="en-AU" sz="2049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0654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attendance and participation!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26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17724"/>
              </p:ext>
            </p:extLst>
          </p:nvPr>
        </p:nvGraphicFramePr>
        <p:xfrm>
          <a:off x="158042" y="1690370"/>
          <a:ext cx="10375728" cy="574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20103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91364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MDM meter read signage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Use the first character of the data stream suffix (e.g. ‘E’ is Export+, ‘B’ is Import-)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New attribute to indicate whether the data stream (or register) is Import (B1) or Export (E1) or Signed (N1) in CNDS.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Option 1 preferred.  New standing data / attribute not wanted.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MDFF: Signage to be derived based on the first character of the data stream suffix for interval meters and the direction indicator will be used for basic meters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MDMF: Signage to be used as sent in the MDMF file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UOM validations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Use MDFF Record 200 UOM to validate against ‘known’ UOM types. 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New standing data field added to the CNDS table, and validate that the NEM12/13 content matches this.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 preferred. New standing data fields not wanted. UOM validations required.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UOM in the MDFF 200 record will be validated against known UOM 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64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6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44858"/>
              </p:ext>
            </p:extLst>
          </p:nvPr>
        </p:nvGraphicFramePr>
        <p:xfrm>
          <a:off x="158042" y="1651529"/>
          <a:ext cx="10375728" cy="330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49630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61837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kWh meter read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AEMO’s systems to accept Wh, kWh and mWh meter reads.</a:t>
                      </a:r>
                    </a:p>
                    <a:p>
                      <a:r>
                        <a:rPr lang="en-AU" sz="1400" dirty="0"/>
                        <a:t>Stored values would be to 4 decimal places in kWh, rounding would occur if required.</a:t>
                      </a:r>
                    </a:p>
                    <a:p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Other units of measure will be treated consistently e.g. vars.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4 decimal place accuracy requirement mainly relevant to unmetered loads.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AGL noted that the gas procedures provided guidance on how to round and when to round.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will round to 4 decimal places, consistent with the gas procedures</a:t>
                      </a:r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Proposed rounding procedure has been provided to the joint focus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02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42004"/>
          <a:ext cx="10375728" cy="339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Converting 15 and 30-minute meter reads to 5 minute intervals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implement a dynamic percentage allocation methodology, at the profile area level</a:t>
                      </a:r>
                    </a:p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Concerns raised that the proposed methodology may not be representative enough of non-5 minute meters, leading to material financial misallocations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 viable preferred alternative identified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and participants to continue to consider alternative methodologies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How would mixed meter types under a single NMI be treated under the proposed methodology?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 mixed metering installations have been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6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8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8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042" y="1652270"/>
          <a:ext cx="10375728" cy="531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515355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599320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MDFF vs MDMF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transition to MDFF.</a:t>
                      </a:r>
                    </a:p>
                    <a:p>
                      <a:r>
                        <a:rPr lang="en-AU" sz="1400" dirty="0"/>
                        <a:t>Participants may use MDFF to send: Interval reads (E1, E2, B1, K1, Q1 etc) @ 5, 15 or 30-minute resolution and/or consumption reads for Basic meters.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 regarding the benefits of AEMO becoming a B2B participant occurred e.g. allowing for more streamlining of processes and limits the changes to be made to MDP systems.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Question regarding how MDFF could support existing AEMO MDM validation requirements was raised.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Participants to detail issues associated with supporting existing AEMO basic meter validations in MDFF.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Feedback from participants due 10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Missing meter data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proposes to periodically run a RM11 report to inform MDP’s of missing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Automated AEMO initiated RM11 viewed favourably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AEMO to periodically run a RM11 report to inform MDP’s of missing meter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2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FA6F-12B6-4AC5-B8CC-AF1A0F84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Topic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899B0-5BD1-4D0C-B306-A3D51C15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6FAE8A-C7DF-403E-BA2F-E880714B0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78829"/>
              </p:ext>
            </p:extLst>
          </p:nvPr>
        </p:nvGraphicFramePr>
        <p:xfrm>
          <a:off x="158042" y="1661795"/>
          <a:ext cx="10375728" cy="510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878">
                  <a:extLst>
                    <a:ext uri="{9D8B030D-6E8A-4147-A177-3AD203B41FA5}">
                      <a16:colId xmlns:a16="http://schemas.microsoft.com/office/drawing/2014/main" val="2472402833"/>
                    </a:ext>
                  </a:extLst>
                </a:gridCol>
                <a:gridCol w="2020180">
                  <a:extLst>
                    <a:ext uri="{9D8B030D-6E8A-4147-A177-3AD203B41FA5}">
                      <a16:colId xmlns:a16="http://schemas.microsoft.com/office/drawing/2014/main" val="1903994310"/>
                    </a:ext>
                  </a:extLst>
                </a:gridCol>
                <a:gridCol w="1770770">
                  <a:extLst>
                    <a:ext uri="{9D8B030D-6E8A-4147-A177-3AD203B41FA5}">
                      <a16:colId xmlns:a16="http://schemas.microsoft.com/office/drawing/2014/main" val="383152592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098028340"/>
                    </a:ext>
                  </a:extLst>
                </a:gridCol>
                <a:gridCol w="1277230">
                  <a:extLst>
                    <a:ext uri="{9D8B030D-6E8A-4147-A177-3AD203B41FA5}">
                      <a16:colId xmlns:a16="http://schemas.microsoft.com/office/drawing/2014/main" val="4022500107"/>
                    </a:ext>
                  </a:extLst>
                </a:gridCol>
                <a:gridCol w="1837445">
                  <a:extLst>
                    <a:ext uri="{9D8B030D-6E8A-4147-A177-3AD203B41FA5}">
                      <a16:colId xmlns:a16="http://schemas.microsoft.com/office/drawing/2014/main" val="840304925"/>
                    </a:ext>
                  </a:extLst>
                </a:gridCol>
              </a:tblGrid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Outstanding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6858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Non-energy meter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develop the ability to accept non-energy (e.g. Q and K) meter reads.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No concerns raised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AEMO to develop the ability to accept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non-energy (e.g. Q and </a:t>
                      </a:r>
                      <a:r>
                        <a:rPr lang="en-AU" sz="1400" dirty="0"/>
                        <a:t>K) meter reads.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58363"/>
                  </a:ext>
                </a:extLst>
              </a:tr>
              <a:tr h="436898">
                <a:tc>
                  <a:txBody>
                    <a:bodyPr/>
                    <a:lstStyle/>
                    <a:p>
                      <a:r>
                        <a:rPr lang="en-AU" sz="1400" dirty="0"/>
                        <a:t>CATS NMI Datastream (CNDS) table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1: Only settlement data streams are registered in CNDS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2: All data streams are registered in CNDS and validated, a new field would be required to indicate those to be used in settlement.</a:t>
                      </a:r>
                    </a:p>
                    <a:p>
                      <a:endParaRPr lang="en-AU" sz="1400" dirty="0"/>
                    </a:p>
                    <a:p>
                      <a:r>
                        <a:rPr lang="en-AU" sz="1400" dirty="0"/>
                        <a:t>Option 3: Use other existing attributes of CNDS, like Data stream Type, First character of suffix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Option 1 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Consideration as to how CNDS maintenance can be made more efficient in light of the possible introduction of register level data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To be discussed at next JMSFG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Only settlement data streams are to be registered in the CNDS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51941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A4 landscap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A4 landscape" id="{22A54129-71AA-4D41-B9F4-2AC7F2F42010}" vid="{06A90869-5A30-4725-8A1A-F8FF7B8EB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Description xmlns="a14523ce-dede-483e-883a-2d83261080bd" xsi:nil="true"/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_dlc_DocId xmlns="a14523ce-dede-483e-883a-2d83261080bd">PROJECT-107690352-1177</_dlc_DocId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TaxCatchAll xmlns="a14523ce-dede-483e-883a-2d83261080bd">
      <Value>1</Value>
    </TaxCatchAll>
    <AEMOKeywordsTaxHTField0 xmlns="a14523ce-dede-483e-883a-2d83261080bd">
      <Terms xmlns="http://schemas.microsoft.com/office/infopath/2007/PartnerControls"/>
    </AEMOKeywordsTaxHTField0>
    <_dlc_DocIdUrl xmlns="a14523ce-dede-483e-883a-2d83261080bd">
      <Url>http://sharedocs/projects/5ms/_layouts/15/DocIdRedir.aspx?ID=PROJECT-107690352-1177</Url>
      <Description>PROJECT-107690352-1177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8FDC2A-7B43-4B2F-889D-ACA4642F1F92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14523ce-dede-483e-883a-2d83261080b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4AFE90-69B5-4964-94FB-785DFBE90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3224CC-2DB2-4BC2-920C-46C40BE96F6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E403FD8-9B32-4D52-AE9D-8F35D29AF3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2018 A4 landscape</Template>
  <TotalTime>0</TotalTime>
  <Words>4637</Words>
  <Application>Microsoft Office PowerPoint</Application>
  <PresentationFormat>Custom</PresentationFormat>
  <Paragraphs>614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Century Gothic</vt:lpstr>
      <vt:lpstr>Futura Std Light</vt:lpstr>
      <vt:lpstr>Segoe UI Semilight</vt:lpstr>
      <vt:lpstr>Times New Roman</vt:lpstr>
      <vt:lpstr>Tw Cen MT</vt:lpstr>
      <vt:lpstr>AEMO 2018 A4 landscape</vt:lpstr>
      <vt:lpstr>5MS Joint Metering/Systems Focus Group</vt:lpstr>
      <vt:lpstr>Agenda</vt:lpstr>
      <vt:lpstr>Update on actions from 14 Sept meeting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Topic Outcomes</vt:lpstr>
      <vt:lpstr>Transition to 5-minute meter data</vt:lpstr>
      <vt:lpstr>Topic Objectives</vt:lpstr>
      <vt:lpstr>Implementing Five Minute Settlement</vt:lpstr>
      <vt:lpstr>Current State – Delivery Format B2M</vt:lpstr>
      <vt:lpstr>Future State – Delivery Format B2B</vt:lpstr>
      <vt:lpstr>AEMO program schedule</vt:lpstr>
      <vt:lpstr>Current Exchange Protocol</vt:lpstr>
      <vt:lpstr>Message Exchange Protocol –  Post July 2022</vt:lpstr>
      <vt:lpstr>Topic Objectives - Recap</vt:lpstr>
      <vt:lpstr>Profiling</vt:lpstr>
      <vt:lpstr>Topic Objectives</vt:lpstr>
      <vt:lpstr>15 and 30-minute Interval Metering Data Profiling</vt:lpstr>
      <vt:lpstr>Profiling Methods - 15 and 30-minute Non-Controlled Interval Meters</vt:lpstr>
      <vt:lpstr>Preparation of 5-minute Load Profile</vt:lpstr>
      <vt:lpstr>Profiling Methods - 15 and 30-minute Non-Controlled Load Interval Meters</vt:lpstr>
      <vt:lpstr>Profiling Option - 15 and 30-minute Non-Controlled Load Interval Meters</vt:lpstr>
      <vt:lpstr>Profiling Methods - 15 and 30-minute Interval Meters</vt:lpstr>
      <vt:lpstr>Profiling Options - Controlled Load 15 and 30-minute sample meters</vt:lpstr>
      <vt:lpstr>Topic Objectives - Recap</vt:lpstr>
      <vt:lpstr>Register Level Metering Data</vt:lpstr>
      <vt:lpstr>Topic Objectives</vt:lpstr>
      <vt:lpstr>Register Level Metering Data</vt:lpstr>
      <vt:lpstr>Register Level Metering Data</vt:lpstr>
      <vt:lpstr>Register Level Metering Data</vt:lpstr>
      <vt:lpstr>Topic Objectives - Recap</vt:lpstr>
      <vt:lpstr>File size and communications capabilities</vt:lpstr>
      <vt:lpstr>File size and communications capabilities</vt:lpstr>
      <vt:lpstr>File size and communications capabilities</vt:lpstr>
      <vt:lpstr>Potential removal of various RM reports</vt:lpstr>
      <vt:lpstr>Potential removal of various RM reports</vt:lpstr>
      <vt:lpstr>Parking Lot and General Business</vt:lpstr>
      <vt:lpstr>Next Steps</vt:lpstr>
      <vt:lpstr>Next Steps</vt:lpstr>
      <vt:lpstr>Next Steps</vt:lpstr>
      <vt:lpstr>Thank you for your attendance and participation!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Notes Pack</dc:title>
  <dc:creator/>
  <cp:lastModifiedBy/>
  <cp:revision>1</cp:revision>
  <dcterms:created xsi:type="dcterms:W3CDTF">2018-09-10T05:08:21Z</dcterms:created>
  <dcterms:modified xsi:type="dcterms:W3CDTF">2018-11-07T02:39:22Z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EMODocumentType">
    <vt:lpwstr>1;#Operational Record|859762f2-4462-42eb-9744-c955c7e2c540</vt:lpwstr>
  </property>
  <property fmtid="{D5CDD505-2E9C-101B-9397-08002B2CF9AE}" pid="3" name="ContentTypeId">
    <vt:lpwstr>0x0101009BE89D58CAF0934CA32A20BCFFD353DC00D090D6681D809D4D8FC2F677DB1CD59F</vt:lpwstr>
  </property>
  <property fmtid="{D5CDD505-2E9C-101B-9397-08002B2CF9AE}" pid="4" name="AEMOKeywords">
    <vt:lpwstr/>
  </property>
  <property fmtid="{D5CDD505-2E9C-101B-9397-08002B2CF9AE}" pid="5" name="_dlc_DocIdItemGuid">
    <vt:lpwstr>2ce64ba9-ffaa-4c8b-85bc-7a005cc5829b</vt:lpwstr>
  </property>
</Properties>
</file>