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5.xml" ContentType="application/vnd.openxmlformats-officedocument.customXmlProperties+xml"/>
  <Override PartName="/customXml/itemProps4.xml" ContentType="application/vnd.openxmlformats-officedocument.customXml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6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1"/>
  </p:sldMasterIdLst>
  <p:notesMasterIdLst>
    <p:notesMasterId r:id="rId30"/>
  </p:notesMasterIdLst>
  <p:sldIdLst>
    <p:sldId id="256" r:id="rId2"/>
    <p:sldId id="257" r:id="rId3"/>
    <p:sldId id="258" r:id="rId4"/>
    <p:sldId id="259" r:id="rId5"/>
    <p:sldId id="309" r:id="rId6"/>
    <p:sldId id="260" r:id="rId7"/>
    <p:sldId id="303" r:id="rId8"/>
    <p:sldId id="290" r:id="rId9"/>
    <p:sldId id="304" r:id="rId10"/>
    <p:sldId id="315" r:id="rId11"/>
    <p:sldId id="308" r:id="rId12"/>
    <p:sldId id="292" r:id="rId13"/>
    <p:sldId id="293" r:id="rId14"/>
    <p:sldId id="310" r:id="rId15"/>
    <p:sldId id="317" r:id="rId16"/>
    <p:sldId id="316" r:id="rId17"/>
    <p:sldId id="312" r:id="rId18"/>
    <p:sldId id="314" r:id="rId19"/>
    <p:sldId id="294" r:id="rId20"/>
    <p:sldId id="305" r:id="rId21"/>
    <p:sldId id="306" r:id="rId22"/>
    <p:sldId id="300" r:id="rId23"/>
    <p:sldId id="302" r:id="rId24"/>
    <p:sldId id="296" r:id="rId25"/>
    <p:sldId id="307" r:id="rId26"/>
    <p:sldId id="288" r:id="rId27"/>
    <p:sldId id="289" r:id="rId28"/>
    <p:sldId id="299" r:id="rId29"/>
  </p:sldIdLst>
  <p:sldSz cx="10691813" cy="7559675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2" name="Author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8" d="100"/>
          <a:sy n="78" d="100"/>
        </p:scale>
        <p:origin x="1042" y="43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customXml" Target="../customXml/item4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customXml" Target="../customXml/item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37" Type="http://schemas.openxmlformats.org/officeDocument/2006/relationships/customXml" Target="../customXml/item2.xml"/><Relationship Id="rId40" Type="http://schemas.openxmlformats.org/officeDocument/2006/relationships/customXml" Target="../customXml/item5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38" Type="http://schemas.openxmlformats.org/officeDocument/2006/relationships/customXml" Target="../customXml/item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8202303-8887-4A82-9A12-4B8F161D12B2}" type="datetimeFigureOut">
              <a:rPr lang="en-AU" smtClean="0"/>
              <a:t>10/09/2018</a:t>
            </a:fld>
            <a:endParaRPr lang="en-A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46188" y="1143000"/>
            <a:ext cx="436562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A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A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F2BA09-8997-4F23-9B61-68CA9F8F31EE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6958161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" name="Group 12">
            <a:extLst>
              <a:ext uri="{FF2B5EF4-FFF2-40B4-BE49-F238E27FC236}">
                <a16:creationId xmlns:a16="http://schemas.microsoft.com/office/drawing/2014/main" id="{05A90067-2361-4840-83F8-CBD421F060F8}"/>
              </a:ext>
            </a:extLst>
          </p:cNvPr>
          <p:cNvGrpSpPr/>
          <p:nvPr/>
        </p:nvGrpSpPr>
        <p:grpSpPr>
          <a:xfrm>
            <a:off x="-2522553" y="5191458"/>
            <a:ext cx="13381761" cy="3156233"/>
            <a:chOff x="-2935513" y="4064389"/>
            <a:chExt cx="15659100" cy="3693368"/>
          </a:xfrm>
        </p:grpSpPr>
        <p:sp>
          <p:nvSpPr>
            <p:cNvPr id="14" name="Freeform 15">
              <a:extLst>
                <a:ext uri="{FF2B5EF4-FFF2-40B4-BE49-F238E27FC236}">
                  <a16:creationId xmlns:a16="http://schemas.microsoft.com/office/drawing/2014/main" id="{DEBCA1C5-5795-4F26-B880-05CD7CA9A5B0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-2935513" y="4166205"/>
              <a:ext cx="11139999" cy="3591552"/>
            </a:xfrm>
            <a:custGeom>
              <a:avLst/>
              <a:gdLst>
                <a:gd name="T0" fmla="*/ 6807 w 8055"/>
                <a:gd name="T1" fmla="*/ 1082 h 2594"/>
                <a:gd name="T2" fmla="*/ 3279 w 8055"/>
                <a:gd name="T3" fmla="*/ 786 h 2594"/>
                <a:gd name="T4" fmla="*/ 1046 w 8055"/>
                <a:gd name="T5" fmla="*/ 5 h 2594"/>
                <a:gd name="T6" fmla="*/ 1063 w 8055"/>
                <a:gd name="T7" fmla="*/ 6 h 2594"/>
                <a:gd name="T8" fmla="*/ 0 w 8055"/>
                <a:gd name="T9" fmla="*/ 292 h 2594"/>
                <a:gd name="T10" fmla="*/ 1311 w 8055"/>
                <a:gd name="T11" fmla="*/ 482 h 2594"/>
                <a:gd name="T12" fmla="*/ 3231 w 8055"/>
                <a:gd name="T13" fmla="*/ 1898 h 2594"/>
                <a:gd name="T14" fmla="*/ 5831 w 8055"/>
                <a:gd name="T15" fmla="*/ 1722 h 2594"/>
                <a:gd name="T16" fmla="*/ 8055 w 8055"/>
                <a:gd name="T17" fmla="*/ 1346 h 2594"/>
                <a:gd name="T18" fmla="*/ 8055 w 8055"/>
                <a:gd name="T19" fmla="*/ 1098 h 2594"/>
                <a:gd name="T20" fmla="*/ 6807 w 8055"/>
                <a:gd name="T21" fmla="*/ 1082 h 2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55" h="2594">
                  <a:moveTo>
                    <a:pt x="6807" y="1082"/>
                  </a:moveTo>
                  <a:cubicBezTo>
                    <a:pt x="5911" y="1330"/>
                    <a:pt x="4872" y="1860"/>
                    <a:pt x="3279" y="786"/>
                  </a:cubicBezTo>
                  <a:cubicBezTo>
                    <a:pt x="2364" y="169"/>
                    <a:pt x="1673" y="0"/>
                    <a:pt x="1046" y="5"/>
                  </a:cubicBezTo>
                  <a:cubicBezTo>
                    <a:pt x="1057" y="6"/>
                    <a:pt x="1063" y="6"/>
                    <a:pt x="1063" y="6"/>
                  </a:cubicBezTo>
                  <a:cubicBezTo>
                    <a:pt x="1063" y="6"/>
                    <a:pt x="530" y="57"/>
                    <a:pt x="0" y="292"/>
                  </a:cubicBezTo>
                  <a:cubicBezTo>
                    <a:pt x="399" y="260"/>
                    <a:pt x="917" y="274"/>
                    <a:pt x="1311" y="482"/>
                  </a:cubicBezTo>
                  <a:cubicBezTo>
                    <a:pt x="2055" y="874"/>
                    <a:pt x="2783" y="1610"/>
                    <a:pt x="3231" y="1898"/>
                  </a:cubicBezTo>
                  <a:cubicBezTo>
                    <a:pt x="3598" y="2134"/>
                    <a:pt x="4463" y="2594"/>
                    <a:pt x="5831" y="1722"/>
                  </a:cubicBezTo>
                  <a:cubicBezTo>
                    <a:pt x="7199" y="850"/>
                    <a:pt x="8055" y="1346"/>
                    <a:pt x="8055" y="1346"/>
                  </a:cubicBezTo>
                  <a:cubicBezTo>
                    <a:pt x="8055" y="1098"/>
                    <a:pt x="8055" y="1098"/>
                    <a:pt x="8055" y="1098"/>
                  </a:cubicBezTo>
                  <a:cubicBezTo>
                    <a:pt x="8055" y="1098"/>
                    <a:pt x="7703" y="834"/>
                    <a:pt x="6807" y="1082"/>
                  </a:cubicBezTo>
                  <a:close/>
                </a:path>
              </a:pathLst>
            </a:custGeom>
            <a:gradFill flip="none" rotWithShape="1">
              <a:gsLst>
                <a:gs pos="17000">
                  <a:srgbClr val="360F3C">
                    <a:alpha val="70000"/>
                  </a:srgbClr>
                </a:gs>
                <a:gs pos="57000">
                  <a:srgbClr val="5C1C8C">
                    <a:alpha val="20000"/>
                  </a:srgbClr>
                </a:gs>
                <a:gs pos="94000">
                  <a:srgbClr val="C72032">
                    <a:alpha val="50000"/>
                  </a:srgbClr>
                </a:gs>
              </a:gsLst>
              <a:lin ang="10800000" scaled="1"/>
              <a:tileRect/>
            </a:gradFill>
            <a:ln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22324"/>
                </a:solidFill>
                <a:effectLst/>
                <a:uLnTx/>
                <a:uFillTx/>
                <a:latin typeface="Futura Std Light"/>
                <a:ea typeface="+mn-ea"/>
                <a:cs typeface="+mn-cs"/>
                <a:sym typeface="Futura Std Light"/>
              </a:endParaRPr>
            </a:p>
          </p:txBody>
        </p:sp>
        <p:sp>
          <p:nvSpPr>
            <p:cNvPr id="15" name="Freeform 16">
              <a:extLst>
                <a:ext uri="{FF2B5EF4-FFF2-40B4-BE49-F238E27FC236}">
                  <a16:creationId xmlns:a16="http://schemas.microsoft.com/office/drawing/2014/main" id="{F253B752-9D1D-46A8-B0EA-628BFC103A70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738333" y="4064389"/>
              <a:ext cx="5985254" cy="2631276"/>
            </a:xfrm>
            <a:custGeom>
              <a:avLst/>
              <a:gdLst>
                <a:gd name="T0" fmla="*/ 2196 w 4328"/>
                <a:gd name="T1" fmla="*/ 1896 h 1900"/>
                <a:gd name="T2" fmla="*/ 2448 w 4328"/>
                <a:gd name="T3" fmla="*/ 992 h 1900"/>
                <a:gd name="T4" fmla="*/ 4328 w 4328"/>
                <a:gd name="T5" fmla="*/ 80 h 1900"/>
                <a:gd name="T6" fmla="*/ 1632 w 4328"/>
                <a:gd name="T7" fmla="*/ 420 h 1900"/>
                <a:gd name="T8" fmla="*/ 248 w 4328"/>
                <a:gd name="T9" fmla="*/ 1900 h 1900"/>
                <a:gd name="T10" fmla="*/ 2196 w 4328"/>
                <a:gd name="T11" fmla="*/ 1896 h 19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28" h="1900">
                  <a:moveTo>
                    <a:pt x="2196" y="1896"/>
                  </a:moveTo>
                  <a:cubicBezTo>
                    <a:pt x="2196" y="1896"/>
                    <a:pt x="2113" y="1475"/>
                    <a:pt x="2448" y="992"/>
                  </a:cubicBezTo>
                  <a:cubicBezTo>
                    <a:pt x="2992" y="208"/>
                    <a:pt x="4328" y="80"/>
                    <a:pt x="4328" y="80"/>
                  </a:cubicBezTo>
                  <a:cubicBezTo>
                    <a:pt x="4328" y="80"/>
                    <a:pt x="3161" y="0"/>
                    <a:pt x="1632" y="420"/>
                  </a:cubicBezTo>
                  <a:cubicBezTo>
                    <a:pt x="0" y="868"/>
                    <a:pt x="248" y="1900"/>
                    <a:pt x="248" y="1900"/>
                  </a:cubicBezTo>
                  <a:lnTo>
                    <a:pt x="2196" y="1896"/>
                  </a:lnTo>
                  <a:close/>
                </a:path>
              </a:pathLst>
            </a:custGeom>
            <a:gradFill flip="none" rotWithShape="1">
              <a:gsLst>
                <a:gs pos="37000">
                  <a:srgbClr val="D93B50">
                    <a:alpha val="50000"/>
                  </a:srgbClr>
                </a:gs>
                <a:gs pos="0">
                  <a:srgbClr val="C72032">
                    <a:alpha val="80000"/>
                  </a:srgbClr>
                </a:gs>
                <a:gs pos="95575">
                  <a:srgbClr val="5C1C8C">
                    <a:alpha val="35000"/>
                  </a:srgbClr>
                </a:gs>
              </a:gsLst>
              <a:lin ang="189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22324"/>
                </a:solidFill>
                <a:effectLst/>
                <a:uLnTx/>
                <a:uFillTx/>
                <a:latin typeface="Futura Std Light"/>
                <a:ea typeface="+mn-ea"/>
                <a:cs typeface="+mn-cs"/>
                <a:sym typeface="Futura Std Light"/>
              </a:endParaRPr>
            </a:p>
          </p:txBody>
        </p:sp>
      </p:grp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7B9E9ED6-D0E9-4818-A55E-FEFC2F0CD672}"/>
              </a:ext>
            </a:extLst>
          </p:cNvPr>
          <p:cNvSpPr/>
          <p:nvPr/>
        </p:nvSpPr>
        <p:spPr>
          <a:xfrm>
            <a:off x="0" y="0"/>
            <a:ext cx="10691813" cy="7559675"/>
          </a:xfrm>
          <a:custGeom>
            <a:avLst/>
            <a:gdLst>
              <a:gd name="connsiteX0" fmla="*/ 263525 w 12192000"/>
              <a:gd name="connsiteY0" fmla="*/ 260350 h 6858000"/>
              <a:gd name="connsiteX1" fmla="*/ 263525 w 12192000"/>
              <a:gd name="connsiteY1" fmla="*/ 6597650 h 6858000"/>
              <a:gd name="connsiteX2" fmla="*/ 11928475 w 12192000"/>
              <a:gd name="connsiteY2" fmla="*/ 6597650 h 6858000"/>
              <a:gd name="connsiteX3" fmla="*/ 11928475 w 12192000"/>
              <a:gd name="connsiteY3" fmla="*/ 260350 h 6858000"/>
              <a:gd name="connsiteX4" fmla="*/ 0 w 12192000"/>
              <a:gd name="connsiteY4" fmla="*/ 0 h 6858000"/>
              <a:gd name="connsiteX5" fmla="*/ 12192000 w 12192000"/>
              <a:gd name="connsiteY5" fmla="*/ 0 h 6858000"/>
              <a:gd name="connsiteX6" fmla="*/ 12192000 w 12192000"/>
              <a:gd name="connsiteY6" fmla="*/ 6858000 h 6858000"/>
              <a:gd name="connsiteX7" fmla="*/ 0 w 12192000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2192000" h="6858000">
                <a:moveTo>
                  <a:pt x="263525" y="260350"/>
                </a:moveTo>
                <a:lnTo>
                  <a:pt x="263525" y="6597650"/>
                </a:lnTo>
                <a:lnTo>
                  <a:pt x="11928475" y="6597650"/>
                </a:lnTo>
                <a:lnTo>
                  <a:pt x="11928475" y="260350"/>
                </a:lnTo>
                <a:close/>
                <a:moveTo>
                  <a:pt x="0" y="0"/>
                </a:moveTo>
                <a:lnTo>
                  <a:pt x="12192000" y="0"/>
                </a:lnTo>
                <a:lnTo>
                  <a:pt x="1219200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801929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579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Futura Std Light"/>
              <a:ea typeface="+mn-ea"/>
              <a:cs typeface="+mn-cs"/>
              <a:sym typeface="Futura Std Light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D559B4D-39E2-4A2E-8A5C-95726E785FF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735588" y="2591322"/>
            <a:ext cx="8018860" cy="2631887"/>
          </a:xfrm>
        </p:spPr>
        <p:txBody>
          <a:bodyPr anchor="b"/>
          <a:lstStyle>
            <a:lvl1pPr algn="l">
              <a:defRPr sz="5262"/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9AB51E-A732-4105-AAF9-C4C491281C8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35588" y="5400902"/>
            <a:ext cx="8018860" cy="690490"/>
          </a:xfrm>
        </p:spPr>
        <p:txBody>
          <a:bodyPr>
            <a:normAutofit/>
          </a:bodyPr>
          <a:lstStyle>
            <a:lvl1pPr marL="0" indent="0" algn="l">
              <a:buNone/>
              <a:defRPr sz="2456">
                <a:solidFill>
                  <a:schemeClr val="bg1"/>
                </a:solidFill>
              </a:defRPr>
            </a:lvl1pPr>
            <a:lvl2pPr marL="400964" indent="0" algn="ctr">
              <a:buNone/>
              <a:defRPr sz="1754"/>
            </a:lvl2pPr>
            <a:lvl3pPr marL="801929" indent="0" algn="ctr">
              <a:buNone/>
              <a:defRPr sz="1579"/>
            </a:lvl3pPr>
            <a:lvl4pPr marL="1202893" indent="0" algn="ctr">
              <a:buNone/>
              <a:defRPr sz="1403"/>
            </a:lvl4pPr>
            <a:lvl5pPr marL="1603858" indent="0" algn="ctr">
              <a:buNone/>
              <a:defRPr sz="1403"/>
            </a:lvl5pPr>
            <a:lvl6pPr marL="2004822" indent="0" algn="ctr">
              <a:buNone/>
              <a:defRPr sz="1403"/>
            </a:lvl6pPr>
            <a:lvl7pPr marL="2405786" indent="0" algn="ctr">
              <a:buNone/>
              <a:defRPr sz="1403"/>
            </a:lvl7pPr>
            <a:lvl8pPr marL="2806751" indent="0" algn="ctr">
              <a:buNone/>
              <a:defRPr sz="1403"/>
            </a:lvl8pPr>
            <a:lvl9pPr marL="3207715" indent="0" algn="ctr">
              <a:buNone/>
              <a:defRPr sz="1403"/>
            </a:lvl9pPr>
          </a:lstStyle>
          <a:p>
            <a:r>
              <a:rPr lang="en-US"/>
              <a:t>Click to edit Master subtitle style</a:t>
            </a:r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B9216FF-48D2-43CC-A7A2-6B66955AF4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41028" y="6868355"/>
            <a:ext cx="505220" cy="40248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EC81F68-4976-451A-B2E9-79BCBD2F70CC}" type="slidenum">
              <a:rPr lang="en-AU" smtClean="0"/>
              <a:pPr/>
              <a:t>‹#›</a:t>
            </a:fld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CDF4901-5DA8-4CDF-9DD6-0DFA0044C2F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8312197" y="6868355"/>
            <a:ext cx="1522449" cy="40248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13236F94-E2BE-4E01-9B99-A9873DC8B1AA}" type="datetime1">
              <a:rPr lang="en-AU" smtClean="0"/>
              <a:t>10/09/2018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A27B57D-1C5A-4936-973A-C09D58DAEA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3525940" y="6868355"/>
            <a:ext cx="4679868" cy="402483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AU" dirty="0"/>
          </a:p>
        </p:txBody>
      </p:sp>
      <p:pic>
        <p:nvPicPr>
          <p:cNvPr id="11" name="Picture 10">
            <a:extLst>
              <a:ext uri="{FF2B5EF4-FFF2-40B4-BE49-F238E27FC236}">
                <a16:creationId xmlns:a16="http://schemas.microsoft.com/office/drawing/2014/main" id="{5DF909FA-3722-4F31-ACE2-78B291F153C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82657" y="834013"/>
            <a:ext cx="3024336" cy="99625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9104010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A6B70B14-71BF-4D10-B3DA-12193BF02EE1}"/>
              </a:ext>
            </a:extLst>
          </p:cNvPr>
          <p:cNvSpPr/>
          <p:nvPr/>
        </p:nvSpPr>
        <p:spPr>
          <a:xfrm>
            <a:off x="0" y="0"/>
            <a:ext cx="3451173" cy="7559675"/>
          </a:xfrm>
          <a:prstGeom prst="rect">
            <a:avLst/>
          </a:prstGeom>
          <a:gradFill>
            <a:gsLst>
              <a:gs pos="0">
                <a:srgbClr val="360F3C"/>
              </a:gs>
              <a:gs pos="99000">
                <a:srgbClr val="771738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579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3A023EC-89BA-427F-B659-C9BA6F7C97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620" y="503978"/>
            <a:ext cx="2907626" cy="1460347"/>
          </a:xfrm>
        </p:spPr>
        <p:txBody>
          <a:bodyPr anchor="t" anchorCtr="0">
            <a:noAutofit/>
          </a:bodyPr>
          <a:lstStyle>
            <a:lvl1pPr>
              <a:defRPr sz="3859"/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6E2789DB-5346-49A4-93BC-CE824ABD6F0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684793" y="503978"/>
            <a:ext cx="6774452" cy="6202505"/>
          </a:xfrm>
        </p:spPr>
        <p:txBody>
          <a:bodyPr/>
          <a:lstStyle>
            <a:lvl1pPr marL="0" indent="0">
              <a:buNone/>
              <a:defRPr sz="2806"/>
            </a:lvl1pPr>
            <a:lvl2pPr marL="400964" indent="0">
              <a:buNone/>
              <a:defRPr sz="2456"/>
            </a:lvl2pPr>
            <a:lvl3pPr marL="801929" indent="0">
              <a:buNone/>
              <a:defRPr sz="2105"/>
            </a:lvl3pPr>
            <a:lvl4pPr marL="1202893" indent="0">
              <a:buNone/>
              <a:defRPr sz="1754"/>
            </a:lvl4pPr>
            <a:lvl5pPr marL="1603858" indent="0">
              <a:buNone/>
              <a:defRPr sz="1754"/>
            </a:lvl5pPr>
            <a:lvl6pPr marL="2004822" indent="0">
              <a:buNone/>
              <a:defRPr sz="1754"/>
            </a:lvl6pPr>
            <a:lvl7pPr marL="2405786" indent="0">
              <a:buNone/>
              <a:defRPr sz="1754"/>
            </a:lvl7pPr>
            <a:lvl8pPr marL="2806751" indent="0">
              <a:buNone/>
              <a:defRPr sz="1754"/>
            </a:lvl8pPr>
            <a:lvl9pPr marL="3207715" indent="0">
              <a:buNone/>
              <a:defRPr sz="1754"/>
            </a:lvl9pPr>
          </a:lstStyle>
          <a:p>
            <a:r>
              <a:rPr lang="en-US"/>
              <a:t>Click icon to add picture</a:t>
            </a:r>
            <a:endParaRPr lang="en-A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27ED3C4-6241-480A-9C80-94FA28B6BFD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33620" y="3436577"/>
            <a:ext cx="2907626" cy="2035755"/>
          </a:xfrm>
        </p:spPr>
        <p:txBody>
          <a:bodyPr/>
          <a:lstStyle>
            <a:lvl1pPr marL="0" indent="0">
              <a:buNone/>
              <a:defRPr sz="2456">
                <a:solidFill>
                  <a:schemeClr val="bg1"/>
                </a:solidFill>
              </a:defRPr>
            </a:lvl1pPr>
            <a:lvl2pPr marL="400964" indent="0">
              <a:buNone/>
              <a:defRPr sz="1228"/>
            </a:lvl2pPr>
            <a:lvl3pPr marL="801929" indent="0">
              <a:buNone/>
              <a:defRPr sz="1052"/>
            </a:lvl3pPr>
            <a:lvl4pPr marL="1202893" indent="0">
              <a:buNone/>
              <a:defRPr sz="877"/>
            </a:lvl4pPr>
            <a:lvl5pPr marL="1603858" indent="0">
              <a:buNone/>
              <a:defRPr sz="877"/>
            </a:lvl5pPr>
            <a:lvl6pPr marL="2004822" indent="0">
              <a:buNone/>
              <a:defRPr sz="877"/>
            </a:lvl6pPr>
            <a:lvl7pPr marL="2405786" indent="0">
              <a:buNone/>
              <a:defRPr sz="877"/>
            </a:lvl7pPr>
            <a:lvl8pPr marL="2806751" indent="0">
              <a:buNone/>
              <a:defRPr sz="877"/>
            </a:lvl8pPr>
            <a:lvl9pPr marL="3207715" indent="0">
              <a:buNone/>
              <a:defRPr sz="87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A2BE93A-F35B-437B-B683-A13F8549B1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CAFF69-C7CA-4127-99CE-9EFA1FF1E342}" type="datetime1">
              <a:rPr lang="en-AU" smtClean="0"/>
              <a:t>10/09/2018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94D30DB-3BC0-4933-B267-A5A1205AA3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67EDBB3-96E6-4EEA-931F-DB7B9E1451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4BA7C90F-9669-4678-B9A5-7D2A32BE2D2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547" y="6854541"/>
            <a:ext cx="1522450" cy="501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89742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Final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4">
            <a:extLst>
              <a:ext uri="{FF2B5EF4-FFF2-40B4-BE49-F238E27FC236}">
                <a16:creationId xmlns:a16="http://schemas.microsoft.com/office/drawing/2014/main" id="{CB963A3D-4158-4862-80EF-B6397DC9CE90}"/>
              </a:ext>
            </a:extLst>
          </p:cNvPr>
          <p:cNvGrpSpPr/>
          <p:nvPr/>
        </p:nvGrpSpPr>
        <p:grpSpPr>
          <a:xfrm>
            <a:off x="-2080098" y="5309446"/>
            <a:ext cx="13381761" cy="3156233"/>
            <a:chOff x="-2935513" y="4064389"/>
            <a:chExt cx="15659100" cy="3693368"/>
          </a:xfrm>
        </p:grpSpPr>
        <p:sp>
          <p:nvSpPr>
            <p:cNvPr id="6" name="Freeform 15">
              <a:extLst>
                <a:ext uri="{FF2B5EF4-FFF2-40B4-BE49-F238E27FC236}">
                  <a16:creationId xmlns:a16="http://schemas.microsoft.com/office/drawing/2014/main" id="{847E1A0B-CD25-493E-BBD2-63F153442D8D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-2935513" y="4166205"/>
              <a:ext cx="11139999" cy="3591552"/>
            </a:xfrm>
            <a:custGeom>
              <a:avLst/>
              <a:gdLst>
                <a:gd name="T0" fmla="*/ 6807 w 8055"/>
                <a:gd name="T1" fmla="*/ 1082 h 2594"/>
                <a:gd name="T2" fmla="*/ 3279 w 8055"/>
                <a:gd name="T3" fmla="*/ 786 h 2594"/>
                <a:gd name="T4" fmla="*/ 1046 w 8055"/>
                <a:gd name="T5" fmla="*/ 5 h 2594"/>
                <a:gd name="T6" fmla="*/ 1063 w 8055"/>
                <a:gd name="T7" fmla="*/ 6 h 2594"/>
                <a:gd name="T8" fmla="*/ 0 w 8055"/>
                <a:gd name="T9" fmla="*/ 292 h 2594"/>
                <a:gd name="T10" fmla="*/ 1311 w 8055"/>
                <a:gd name="T11" fmla="*/ 482 h 2594"/>
                <a:gd name="T12" fmla="*/ 3231 w 8055"/>
                <a:gd name="T13" fmla="*/ 1898 h 2594"/>
                <a:gd name="T14" fmla="*/ 5831 w 8055"/>
                <a:gd name="T15" fmla="*/ 1722 h 2594"/>
                <a:gd name="T16" fmla="*/ 8055 w 8055"/>
                <a:gd name="T17" fmla="*/ 1346 h 2594"/>
                <a:gd name="T18" fmla="*/ 8055 w 8055"/>
                <a:gd name="T19" fmla="*/ 1098 h 2594"/>
                <a:gd name="T20" fmla="*/ 6807 w 8055"/>
                <a:gd name="T21" fmla="*/ 1082 h 259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</a:cxnLst>
              <a:rect l="0" t="0" r="r" b="b"/>
              <a:pathLst>
                <a:path w="8055" h="2594">
                  <a:moveTo>
                    <a:pt x="6807" y="1082"/>
                  </a:moveTo>
                  <a:cubicBezTo>
                    <a:pt x="5911" y="1330"/>
                    <a:pt x="4872" y="1860"/>
                    <a:pt x="3279" y="786"/>
                  </a:cubicBezTo>
                  <a:cubicBezTo>
                    <a:pt x="2364" y="169"/>
                    <a:pt x="1673" y="0"/>
                    <a:pt x="1046" y="5"/>
                  </a:cubicBezTo>
                  <a:cubicBezTo>
                    <a:pt x="1057" y="6"/>
                    <a:pt x="1063" y="6"/>
                    <a:pt x="1063" y="6"/>
                  </a:cubicBezTo>
                  <a:cubicBezTo>
                    <a:pt x="1063" y="6"/>
                    <a:pt x="530" y="57"/>
                    <a:pt x="0" y="292"/>
                  </a:cubicBezTo>
                  <a:cubicBezTo>
                    <a:pt x="399" y="260"/>
                    <a:pt x="917" y="274"/>
                    <a:pt x="1311" y="482"/>
                  </a:cubicBezTo>
                  <a:cubicBezTo>
                    <a:pt x="2055" y="874"/>
                    <a:pt x="2783" y="1610"/>
                    <a:pt x="3231" y="1898"/>
                  </a:cubicBezTo>
                  <a:cubicBezTo>
                    <a:pt x="3598" y="2134"/>
                    <a:pt x="4463" y="2594"/>
                    <a:pt x="5831" y="1722"/>
                  </a:cubicBezTo>
                  <a:cubicBezTo>
                    <a:pt x="7199" y="850"/>
                    <a:pt x="8055" y="1346"/>
                    <a:pt x="8055" y="1346"/>
                  </a:cubicBezTo>
                  <a:cubicBezTo>
                    <a:pt x="8055" y="1098"/>
                    <a:pt x="8055" y="1098"/>
                    <a:pt x="8055" y="1098"/>
                  </a:cubicBezTo>
                  <a:cubicBezTo>
                    <a:pt x="8055" y="1098"/>
                    <a:pt x="7703" y="834"/>
                    <a:pt x="6807" y="1082"/>
                  </a:cubicBezTo>
                  <a:close/>
                </a:path>
              </a:pathLst>
            </a:custGeom>
            <a:gradFill flip="none" rotWithShape="1">
              <a:gsLst>
                <a:gs pos="17000">
                  <a:srgbClr val="360F3C">
                    <a:alpha val="70000"/>
                  </a:srgbClr>
                </a:gs>
                <a:gs pos="57000">
                  <a:srgbClr val="5C1C8C">
                    <a:alpha val="20000"/>
                  </a:srgbClr>
                </a:gs>
                <a:gs pos="94000">
                  <a:srgbClr val="C72032">
                    <a:alpha val="50000"/>
                  </a:srgbClr>
                </a:gs>
              </a:gsLst>
              <a:lin ang="10800000" scaled="1"/>
              <a:tileRect/>
            </a:gradFill>
            <a:ln>
              <a:noFill/>
            </a:ln>
            <a:effectLst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srgbClr val="222324"/>
                </a:solidFill>
                <a:effectLst/>
                <a:uLnTx/>
                <a:uFillTx/>
                <a:latin typeface="Futura Std Light"/>
                <a:ea typeface="+mn-ea"/>
                <a:cs typeface="+mn-cs"/>
                <a:sym typeface="Futura Std Light"/>
              </a:endParaRPr>
            </a:p>
          </p:txBody>
        </p:sp>
        <p:sp>
          <p:nvSpPr>
            <p:cNvPr id="8" name="Freeform 16">
              <a:extLst>
                <a:ext uri="{FF2B5EF4-FFF2-40B4-BE49-F238E27FC236}">
                  <a16:creationId xmlns:a16="http://schemas.microsoft.com/office/drawing/2014/main" id="{5E2C415D-48A1-4209-A679-82D52AD61504}"/>
                </a:ext>
              </a:extLst>
            </p:cNvPr>
            <p:cNvSpPr>
              <a:spLocks/>
            </p:cNvSpPr>
            <p:nvPr/>
          </p:nvSpPr>
          <p:spPr bwMode="auto">
            <a:xfrm flipH="1">
              <a:off x="6738333" y="4064389"/>
              <a:ext cx="5985254" cy="2631276"/>
            </a:xfrm>
            <a:custGeom>
              <a:avLst/>
              <a:gdLst>
                <a:gd name="T0" fmla="*/ 2196 w 4328"/>
                <a:gd name="T1" fmla="*/ 1896 h 1900"/>
                <a:gd name="T2" fmla="*/ 2448 w 4328"/>
                <a:gd name="T3" fmla="*/ 992 h 1900"/>
                <a:gd name="T4" fmla="*/ 4328 w 4328"/>
                <a:gd name="T5" fmla="*/ 80 h 1900"/>
                <a:gd name="T6" fmla="*/ 1632 w 4328"/>
                <a:gd name="T7" fmla="*/ 420 h 1900"/>
                <a:gd name="T8" fmla="*/ 248 w 4328"/>
                <a:gd name="T9" fmla="*/ 1900 h 1900"/>
                <a:gd name="T10" fmla="*/ 2196 w 4328"/>
                <a:gd name="T11" fmla="*/ 1896 h 190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4328" h="1900">
                  <a:moveTo>
                    <a:pt x="2196" y="1896"/>
                  </a:moveTo>
                  <a:cubicBezTo>
                    <a:pt x="2196" y="1896"/>
                    <a:pt x="2113" y="1475"/>
                    <a:pt x="2448" y="992"/>
                  </a:cubicBezTo>
                  <a:cubicBezTo>
                    <a:pt x="2992" y="208"/>
                    <a:pt x="4328" y="80"/>
                    <a:pt x="4328" y="80"/>
                  </a:cubicBezTo>
                  <a:cubicBezTo>
                    <a:pt x="4328" y="80"/>
                    <a:pt x="3161" y="0"/>
                    <a:pt x="1632" y="420"/>
                  </a:cubicBezTo>
                  <a:cubicBezTo>
                    <a:pt x="0" y="868"/>
                    <a:pt x="248" y="1900"/>
                    <a:pt x="248" y="1900"/>
                  </a:cubicBezTo>
                  <a:lnTo>
                    <a:pt x="2196" y="1896"/>
                  </a:lnTo>
                  <a:close/>
                </a:path>
              </a:pathLst>
            </a:custGeom>
            <a:gradFill flip="none" rotWithShape="1">
              <a:gsLst>
                <a:gs pos="37000">
                  <a:srgbClr val="D93B50">
                    <a:alpha val="50000"/>
                  </a:srgbClr>
                </a:gs>
                <a:gs pos="0">
                  <a:srgbClr val="C72032">
                    <a:alpha val="80000"/>
                  </a:srgbClr>
                </a:gs>
                <a:gs pos="95575">
                  <a:srgbClr val="5C1C8C">
                    <a:alpha val="35000"/>
                  </a:srgbClr>
                </a:gs>
              </a:gsLst>
              <a:lin ang="18900000" scaled="1"/>
              <a:tileRect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xmlns="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srgbClr val="222324"/>
                </a:solidFill>
                <a:effectLst/>
                <a:uLnTx/>
                <a:uFillTx/>
                <a:latin typeface="Futura Std Light"/>
                <a:ea typeface="+mn-ea"/>
                <a:cs typeface="+mn-cs"/>
                <a:sym typeface="Futura Std Light"/>
              </a:endParaRPr>
            </a:p>
          </p:txBody>
        </p:sp>
      </p:grpSp>
      <p:pic>
        <p:nvPicPr>
          <p:cNvPr id="11" name="Picture 10">
            <a:extLst>
              <a:ext uri="{FF2B5EF4-FFF2-40B4-BE49-F238E27FC236}">
                <a16:creationId xmlns:a16="http://schemas.microsoft.com/office/drawing/2014/main" id="{D2C647D8-C790-464F-B73C-E653BB9133A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3138" y="3080572"/>
            <a:ext cx="4245537" cy="13985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55031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7CABBF1-340C-406B-8C6D-79AE564C0DDF}"/>
              </a:ext>
            </a:extLst>
          </p:cNvPr>
          <p:cNvSpPr/>
          <p:nvPr/>
        </p:nvSpPr>
        <p:spPr>
          <a:xfrm>
            <a:off x="0" y="0"/>
            <a:ext cx="3451173" cy="7559675"/>
          </a:xfrm>
          <a:prstGeom prst="rect">
            <a:avLst/>
          </a:prstGeom>
          <a:gradFill>
            <a:gsLst>
              <a:gs pos="0">
                <a:srgbClr val="360F3C"/>
              </a:gs>
              <a:gs pos="99000">
                <a:srgbClr val="771738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579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B8A512-F5E2-4729-A3C7-D3CBFFA81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620" y="503978"/>
            <a:ext cx="2907626" cy="1460347"/>
          </a:xfrm>
        </p:spPr>
        <p:txBody>
          <a:bodyPr anchor="t" anchorCtr="0">
            <a:noAutofit/>
          </a:bodyPr>
          <a:lstStyle>
            <a:lvl1pPr>
              <a:defRPr sz="3859"/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B08899-091A-4986-B914-D309D6491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C8BAC0-67E9-4CE6-950E-B12A29C524AE}" type="datetime1">
              <a:rPr lang="en-AU" smtClean="0"/>
              <a:t>10/09/2018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35479A-D9D2-45B0-9A87-66C743FAB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E2F7D9-6D72-472F-9761-039966507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/>
          </a:p>
        </p:txBody>
      </p:sp>
      <p:sp>
        <p:nvSpPr>
          <p:cNvPr id="9" name="Text Placeholder 8">
            <a:extLst>
              <a:ext uri="{FF2B5EF4-FFF2-40B4-BE49-F238E27FC236}">
                <a16:creationId xmlns:a16="http://schemas.microsoft.com/office/drawing/2014/main" id="{96966F1C-22DB-47A8-8E30-240A14932D3A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3686400" y="503237"/>
            <a:ext cx="6775200" cy="6202800"/>
          </a:xfrm>
        </p:spPr>
        <p:txBody>
          <a:bodyPr/>
          <a:lstStyle>
            <a:lvl1pPr marL="360363" indent="-360363">
              <a:buFont typeface="+mj-lt"/>
              <a:buAutoNum type="arabicPeriod"/>
              <a:defRPr/>
            </a:lvl1pPr>
            <a:lvl2pPr marL="858165" indent="-457200">
              <a:buFont typeface="+mj-lt"/>
              <a:buAutoNum type="arabicPeriod"/>
              <a:defRPr/>
            </a:lvl2pPr>
            <a:lvl3pPr marL="1144829" indent="-342900">
              <a:buFont typeface="+mj-lt"/>
              <a:buAutoNum type="arabicPeriod"/>
              <a:defRPr/>
            </a:lvl3pPr>
            <a:lvl4pPr marL="1545793" indent="-342900">
              <a:buFont typeface="+mj-lt"/>
              <a:buAutoNum type="arabicPeriod"/>
              <a:defRPr/>
            </a:lvl4pPr>
            <a:lvl5pPr marL="1946758" indent="-342900">
              <a:buFont typeface="+mj-lt"/>
              <a:buAutoNum type="arabicPeriod"/>
              <a:defRPr/>
            </a:lvl5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35A87A14-C640-4048-95A7-4EF6E742A04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547" y="6854541"/>
            <a:ext cx="1522450" cy="501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34550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078D73-741E-4A3A-B8C4-124CE6BAC4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4DF620-32AE-46C9-9F22-DDE369B504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E8A0033-3118-46E0-9F01-3652AE36EB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5D626-DFB5-42E8-9D55-E343FDD8FA48}" type="datetime1">
              <a:rPr lang="en-AU" smtClean="0"/>
              <a:t>10/09/2018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7995D5-0AEB-4D1D-8A60-9100F1F04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B05ED6E-F140-4083-9570-EFDF8AAE9C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462795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107475-FEE0-40F3-B487-DB82C28066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493" y="1884670"/>
            <a:ext cx="9221689" cy="3144614"/>
          </a:xfrm>
        </p:spPr>
        <p:txBody>
          <a:bodyPr anchor="b"/>
          <a:lstStyle>
            <a:lvl1pPr>
              <a:defRPr sz="5262"/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A56FD0D-B4CE-41F4-9879-E575CB28F43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9493" y="5059034"/>
            <a:ext cx="9221689" cy="1653678"/>
          </a:xfrm>
        </p:spPr>
        <p:txBody>
          <a:bodyPr/>
          <a:lstStyle>
            <a:lvl1pPr marL="0" indent="0">
              <a:buNone/>
              <a:defRPr sz="2105">
                <a:solidFill>
                  <a:schemeClr val="bg1"/>
                </a:solidFill>
              </a:defRPr>
            </a:lvl1pPr>
            <a:lvl2pPr marL="400964" indent="0">
              <a:buNone/>
              <a:defRPr sz="1754">
                <a:solidFill>
                  <a:schemeClr val="tx1">
                    <a:tint val="75000"/>
                  </a:schemeClr>
                </a:solidFill>
              </a:defRPr>
            </a:lvl2pPr>
            <a:lvl3pPr marL="801929" indent="0">
              <a:buNone/>
              <a:defRPr sz="1579">
                <a:solidFill>
                  <a:schemeClr val="tx1">
                    <a:tint val="75000"/>
                  </a:schemeClr>
                </a:solidFill>
              </a:defRPr>
            </a:lvl3pPr>
            <a:lvl4pPr marL="1202893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4pPr>
            <a:lvl5pPr marL="1603858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5pPr>
            <a:lvl6pPr marL="2004822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6pPr>
            <a:lvl7pPr marL="2405786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7pPr>
            <a:lvl8pPr marL="2806751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8pPr>
            <a:lvl9pPr marL="3207715" indent="0">
              <a:buNone/>
              <a:defRPr sz="1403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3BDB86D-BED8-4F4E-A228-4A95023982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C115826-18F4-4360-B9AB-412FAC432DCD}" type="datetime1">
              <a:rPr lang="en-AU" smtClean="0"/>
              <a:t>10/09/2018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4C2DBD-604C-465E-B9D8-B4B22647CF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FD5CE2D-E898-480E-8C7D-50D7E3781C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4EC81F68-4976-451A-B2E9-79BCBD2F70CC}" type="slidenum">
              <a:rPr lang="en-AU" smtClean="0"/>
              <a:pPr/>
              <a:t>‹#›</a:t>
            </a:fld>
            <a:endParaRPr lang="en-AU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EE399150-2915-4920-A24D-8FAED5E18EA4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547" y="6854541"/>
            <a:ext cx="1522450" cy="501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09681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2775BD-C264-4D14-9F9C-5E355E6152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50E30A-9FDC-436A-82DC-AF6B205EB45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206547" y="2012414"/>
            <a:ext cx="5048093" cy="479654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6E30723-81C3-4A18-9021-A93A3C56F3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5049240" cy="4796544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43672F-28FD-447E-B5A2-6040CEC9D7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C4DB20-BA29-42F8-AB13-BA40A7EEDC1E}" type="datetime1">
              <a:rPr lang="en-AU" smtClean="0"/>
              <a:t>10/09/2018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9EE0952-34FB-4217-8FBC-774BE000F6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1122B44-2702-4DE0-8F4B-297ACA78CA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5543854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C346C0-76B2-4261-BBDE-BA8E98953F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5207" y="150797"/>
            <a:ext cx="7895736" cy="130955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6F9673-06A6-4883-87B9-AEFCC485B9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5208" y="1853171"/>
            <a:ext cx="5054385" cy="908210"/>
          </a:xfrm>
        </p:spPr>
        <p:txBody>
          <a:bodyPr anchor="b"/>
          <a:lstStyle>
            <a:lvl1pPr marL="0" indent="0">
              <a:buNone/>
              <a:defRPr sz="2105" b="1"/>
            </a:lvl1pPr>
            <a:lvl2pPr marL="400964" indent="0">
              <a:buNone/>
              <a:defRPr sz="1754" b="1"/>
            </a:lvl2pPr>
            <a:lvl3pPr marL="801929" indent="0">
              <a:buNone/>
              <a:defRPr sz="1579" b="1"/>
            </a:lvl3pPr>
            <a:lvl4pPr marL="1202893" indent="0">
              <a:buNone/>
              <a:defRPr sz="1403" b="1"/>
            </a:lvl4pPr>
            <a:lvl5pPr marL="1603858" indent="0">
              <a:buNone/>
              <a:defRPr sz="1403" b="1"/>
            </a:lvl5pPr>
            <a:lvl6pPr marL="2004822" indent="0">
              <a:buNone/>
              <a:defRPr sz="1403" b="1"/>
            </a:lvl6pPr>
            <a:lvl7pPr marL="2405786" indent="0">
              <a:buNone/>
              <a:defRPr sz="1403" b="1"/>
            </a:lvl7pPr>
            <a:lvl8pPr marL="2806751" indent="0">
              <a:buNone/>
              <a:defRPr sz="1403" b="1"/>
            </a:lvl8pPr>
            <a:lvl9pPr marL="3207715" indent="0">
              <a:buNone/>
              <a:defRPr sz="140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ECD162-0697-49BE-8899-05FCFB71539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205208" y="2761381"/>
            <a:ext cx="5054385" cy="40615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69E6007-785B-41D0-B932-2B4BFF0737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5412730" y="1853171"/>
            <a:ext cx="5054407" cy="908210"/>
          </a:xfrm>
        </p:spPr>
        <p:txBody>
          <a:bodyPr anchor="b"/>
          <a:lstStyle>
            <a:lvl1pPr marL="0" indent="0">
              <a:buNone/>
              <a:defRPr sz="2105" b="1"/>
            </a:lvl1pPr>
            <a:lvl2pPr marL="400964" indent="0">
              <a:buNone/>
              <a:defRPr sz="1754" b="1"/>
            </a:lvl2pPr>
            <a:lvl3pPr marL="801929" indent="0">
              <a:buNone/>
              <a:defRPr sz="1579" b="1"/>
            </a:lvl3pPr>
            <a:lvl4pPr marL="1202893" indent="0">
              <a:buNone/>
              <a:defRPr sz="1403" b="1"/>
            </a:lvl4pPr>
            <a:lvl5pPr marL="1603858" indent="0">
              <a:buNone/>
              <a:defRPr sz="1403" b="1"/>
            </a:lvl5pPr>
            <a:lvl6pPr marL="2004822" indent="0">
              <a:buNone/>
              <a:defRPr sz="1403" b="1"/>
            </a:lvl6pPr>
            <a:lvl7pPr marL="2405786" indent="0">
              <a:buNone/>
              <a:defRPr sz="1403" b="1"/>
            </a:lvl7pPr>
            <a:lvl8pPr marL="2806751" indent="0">
              <a:buNone/>
              <a:defRPr sz="1403" b="1"/>
            </a:lvl8pPr>
            <a:lvl9pPr marL="3207715" indent="0">
              <a:buNone/>
              <a:defRPr sz="1403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35DF337-0335-4780-B1BA-0BBD0A42EA5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5412730" y="2761381"/>
            <a:ext cx="5054407" cy="406157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0D2C4F8-CFFF-463C-BEA7-03012D7F85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C120BA-D1F3-4D3B-8FD8-63989426A023}" type="datetime1">
              <a:rPr lang="en-AU" smtClean="0"/>
              <a:t>10/09/2018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F5B21B-D917-4C2D-A86B-12BB20BCDC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ED006EB-F623-4403-A677-A9921610C0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655750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E57A25-6280-4D1F-8222-2DE5D168B2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F5B11E6-D675-4EEF-978E-E387831969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6224E3-F94C-4071-86A7-3D6648730F0A}" type="datetime1">
              <a:rPr lang="en-AU" smtClean="0"/>
              <a:t>10/09/2018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95CDF87-D029-4429-9F21-882389F5C0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70BC53C-4C4B-4FB5-B43A-F9255C94B3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574130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6ABD13F-814C-4D3A-8EB6-2F02882927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CD123-82BF-45BF-B22F-5ABB57E94D4C}" type="datetime1">
              <a:rPr lang="en-AU" smtClean="0"/>
              <a:t>10/09/2018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6DB036C-D370-4FDE-B942-8258769CE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0CCFD27-C193-40B6-BAF5-5C073FCA20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813700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B7CABBF1-340C-406B-8C6D-79AE564C0DDF}"/>
              </a:ext>
            </a:extLst>
          </p:cNvPr>
          <p:cNvSpPr/>
          <p:nvPr/>
        </p:nvSpPr>
        <p:spPr>
          <a:xfrm>
            <a:off x="0" y="0"/>
            <a:ext cx="3451173" cy="7559675"/>
          </a:xfrm>
          <a:prstGeom prst="rect">
            <a:avLst/>
          </a:prstGeom>
          <a:gradFill>
            <a:gsLst>
              <a:gs pos="0">
                <a:srgbClr val="360F3C"/>
              </a:gs>
              <a:gs pos="99000">
                <a:srgbClr val="771738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579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4B8A512-F5E2-4729-A3C7-D3CBFFA814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620" y="503978"/>
            <a:ext cx="2907626" cy="1460347"/>
          </a:xfrm>
        </p:spPr>
        <p:txBody>
          <a:bodyPr anchor="t" anchorCtr="0">
            <a:noAutofit/>
          </a:bodyPr>
          <a:lstStyle>
            <a:lvl1pPr>
              <a:defRPr sz="3859"/>
            </a:lvl1pPr>
          </a:lstStyle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E116F7-0AE7-40B0-9C9D-0F9CBF82DF8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84793" y="503978"/>
            <a:ext cx="6774452" cy="6202505"/>
          </a:xfrm>
        </p:spPr>
        <p:txBody>
          <a:bodyPr/>
          <a:lstStyle>
            <a:lvl1pPr>
              <a:defRPr sz="2806"/>
            </a:lvl1pPr>
            <a:lvl2pPr>
              <a:defRPr sz="2456"/>
            </a:lvl2pPr>
            <a:lvl3pPr>
              <a:defRPr sz="2105"/>
            </a:lvl3pPr>
            <a:lvl4pPr>
              <a:defRPr sz="1754"/>
            </a:lvl4pPr>
            <a:lvl5pPr>
              <a:defRPr sz="1754"/>
            </a:lvl5pPr>
            <a:lvl6pPr>
              <a:defRPr sz="1754"/>
            </a:lvl6pPr>
            <a:lvl7pPr>
              <a:defRPr sz="1754"/>
            </a:lvl7pPr>
            <a:lvl8pPr>
              <a:defRPr sz="1754"/>
            </a:lvl8pPr>
            <a:lvl9pPr>
              <a:defRPr sz="1754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A46DFC6-B1F9-4548-AD13-D6EEFAE6DD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233620" y="3436577"/>
            <a:ext cx="2907626" cy="2035755"/>
          </a:xfrm>
        </p:spPr>
        <p:txBody>
          <a:bodyPr>
            <a:normAutofit/>
          </a:bodyPr>
          <a:lstStyle>
            <a:lvl1pPr marL="0" indent="0">
              <a:buNone/>
              <a:defRPr sz="2456">
                <a:solidFill>
                  <a:schemeClr val="bg1"/>
                </a:solidFill>
              </a:defRPr>
            </a:lvl1pPr>
            <a:lvl2pPr marL="400964" indent="0">
              <a:buNone/>
              <a:defRPr sz="1228"/>
            </a:lvl2pPr>
            <a:lvl3pPr marL="801929" indent="0">
              <a:buNone/>
              <a:defRPr sz="1052"/>
            </a:lvl3pPr>
            <a:lvl4pPr marL="1202893" indent="0">
              <a:buNone/>
              <a:defRPr sz="877"/>
            </a:lvl4pPr>
            <a:lvl5pPr marL="1603858" indent="0">
              <a:buNone/>
              <a:defRPr sz="877"/>
            </a:lvl5pPr>
            <a:lvl6pPr marL="2004822" indent="0">
              <a:buNone/>
              <a:defRPr sz="877"/>
            </a:lvl6pPr>
            <a:lvl7pPr marL="2405786" indent="0">
              <a:buNone/>
              <a:defRPr sz="877"/>
            </a:lvl7pPr>
            <a:lvl8pPr marL="2806751" indent="0">
              <a:buNone/>
              <a:defRPr sz="877"/>
            </a:lvl8pPr>
            <a:lvl9pPr marL="3207715" indent="0">
              <a:buNone/>
              <a:defRPr sz="877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EB08899-091A-4986-B914-D309D6491E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C0702F-6BD8-41C4-AC80-53F144499EC5}" type="datetime1">
              <a:rPr lang="en-AU" smtClean="0"/>
              <a:t>10/09/2018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935479A-D9D2-45B0-9A87-66C743FAB2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7E2F7D9-6D72-472F-9761-039966507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‹#›</a:t>
            </a:fld>
            <a:endParaRPr lang="en-AU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CD7A8669-24E6-424D-B888-CEC73E481E4F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547" y="6854541"/>
            <a:ext cx="1522450" cy="501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53691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C4AA570C-1BBC-4CDB-A506-E6982C6B7BDD}"/>
              </a:ext>
            </a:extLst>
          </p:cNvPr>
          <p:cNvSpPr/>
          <p:nvPr/>
        </p:nvSpPr>
        <p:spPr>
          <a:xfrm>
            <a:off x="0" y="0"/>
            <a:ext cx="10691813" cy="1461188"/>
          </a:xfrm>
          <a:prstGeom prst="rect">
            <a:avLst/>
          </a:prstGeom>
          <a:gradFill>
            <a:gsLst>
              <a:gs pos="0">
                <a:srgbClr val="360F3C"/>
              </a:gs>
              <a:gs pos="99000">
                <a:srgbClr val="771738"/>
              </a:gs>
            </a:gsLst>
            <a:lin ang="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 sz="1184"/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813FF67-1633-4DD4-99C9-C98EEFE70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547" y="150494"/>
            <a:ext cx="7894138" cy="1310695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en-US"/>
              <a:t>Click to edit Master title style</a:t>
            </a:r>
            <a:endParaRPr lang="en-AU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7D0BBB1-D145-40B9-81B9-93197AFAAD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06546" y="2012414"/>
            <a:ext cx="10255425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AU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4F2B31C-A208-4978-9A1D-EA4662D26BC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27920" y="7006699"/>
            <a:ext cx="1522449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E3B658-50EC-4ABB-BFE5-C839528F528D}" type="datetime1">
              <a:rPr lang="en-AU" smtClean="0"/>
              <a:t>10/09/2018</a:t>
            </a:fld>
            <a:endParaRPr lang="en-AU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CC266F-310A-4449-8A29-6F1ACA0C6C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541663" y="7006699"/>
            <a:ext cx="467986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32EF9F2-B7AF-45F0-96E3-4AB78790C45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956751" y="7006699"/>
            <a:ext cx="505220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C81F68-4976-451A-B2E9-79BCBD2F70CC}" type="slidenum">
              <a:rPr lang="en-AU" smtClean="0"/>
              <a:t>‹#›</a:t>
            </a:fld>
            <a:endParaRPr lang="en-AU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7C1AA2C-3FFA-48E8-B036-2C5DC3A52F92}"/>
              </a:ext>
            </a:extLst>
          </p:cNvPr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6547" y="6854541"/>
            <a:ext cx="1522450" cy="5015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37493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8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9" r:id="rId11"/>
  </p:sldLayoutIdLst>
  <p:hf hdr="0" ftr="0" dt="0"/>
  <p:txStyles>
    <p:titleStyle>
      <a:lvl1pPr algn="l" defTabSz="801929" rtl="0" eaLnBrk="1" latinLnBrk="0" hangingPunct="1">
        <a:lnSpc>
          <a:spcPct val="90000"/>
        </a:lnSpc>
        <a:spcBef>
          <a:spcPct val="0"/>
        </a:spcBef>
        <a:buNone/>
        <a:defRPr sz="3859" b="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00482" indent="-200482" algn="l" defTabSz="801929" rtl="0" eaLnBrk="1" latinLnBrk="0" hangingPunct="1">
        <a:lnSpc>
          <a:spcPct val="90000"/>
        </a:lnSpc>
        <a:spcBef>
          <a:spcPts val="877"/>
        </a:spcBef>
        <a:buFont typeface="Arial" panose="020B0604020202020204" pitchFamily="34" charset="0"/>
        <a:buChar char="•"/>
        <a:defRPr sz="2456" kern="1200">
          <a:solidFill>
            <a:schemeClr val="tx1"/>
          </a:solidFill>
          <a:latin typeface="+mn-lt"/>
          <a:ea typeface="+mn-ea"/>
          <a:cs typeface="+mn-cs"/>
        </a:defRPr>
      </a:lvl1pPr>
      <a:lvl2pPr marL="601447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2105" kern="1200">
          <a:solidFill>
            <a:schemeClr val="tx1"/>
          </a:solidFill>
          <a:latin typeface="+mn-lt"/>
          <a:ea typeface="+mn-ea"/>
          <a:cs typeface="+mn-cs"/>
        </a:defRPr>
      </a:lvl2pPr>
      <a:lvl3pPr marL="1002411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754" kern="1200">
          <a:solidFill>
            <a:schemeClr val="tx1"/>
          </a:solidFill>
          <a:latin typeface="+mn-lt"/>
          <a:ea typeface="+mn-ea"/>
          <a:cs typeface="+mn-cs"/>
        </a:defRPr>
      </a:lvl3pPr>
      <a:lvl4pPr marL="1403375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804340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205304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606269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3007233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408197" indent="-200482" algn="l" defTabSz="801929" rtl="0" eaLnBrk="1" latinLnBrk="0" hangingPunct="1">
        <a:lnSpc>
          <a:spcPct val="90000"/>
        </a:lnSpc>
        <a:spcBef>
          <a:spcPts val="439"/>
        </a:spcBef>
        <a:buFont typeface="Arial" panose="020B0604020202020204" pitchFamily="34" charset="0"/>
        <a:buChar char="•"/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1pPr>
      <a:lvl2pPr marL="400964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2pPr>
      <a:lvl3pPr marL="801929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3pPr>
      <a:lvl4pPr marL="1202893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4pPr>
      <a:lvl5pPr marL="1603858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5pPr>
      <a:lvl6pPr marL="2004822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6pPr>
      <a:lvl7pPr marL="2405786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7pPr>
      <a:lvl8pPr marL="2806751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8pPr>
      <a:lvl9pPr marL="3207715" algn="l" defTabSz="801929" rtl="0" eaLnBrk="1" latinLnBrk="0" hangingPunct="1">
        <a:defRPr sz="1579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3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F2538F-3D75-4E6A-B0F9-138325A4EDB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06708" y="2032522"/>
            <a:ext cx="9332972" cy="2631887"/>
          </a:xfrm>
        </p:spPr>
        <p:txBody>
          <a:bodyPr/>
          <a:lstStyle/>
          <a:p>
            <a:r>
              <a:rPr lang="en-AU" dirty="0"/>
              <a:t>5MS Joint Metering/Systems Focus Group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757E418-19FE-40E5-999B-F1E2819A5E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48948" y="4969209"/>
            <a:ext cx="8018860" cy="2152951"/>
          </a:xfrm>
        </p:spPr>
        <p:txBody>
          <a:bodyPr>
            <a:normAutofit/>
          </a:bodyPr>
          <a:lstStyle/>
          <a:p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Friday, 14 September 2018</a:t>
            </a:r>
          </a:p>
          <a:p>
            <a:endParaRPr lang="en-AU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AU" b="1" dirty="0">
                <a:latin typeface="Arial" panose="020B0604020202020204" pitchFamily="34" charset="0"/>
                <a:cs typeface="Arial" panose="020B0604020202020204" pitchFamily="34" charset="0"/>
              </a:rPr>
              <a:t>AEMO Office</a:t>
            </a:r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</a:p>
          <a:p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Level 22, 530 Collins Street, Melbourne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BE4E17-DE6C-46E3-8AA7-89A9CEBF53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pPr/>
              <a:t>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63157373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4DC5C-BF56-4857-A461-1D3B06BDE4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MDFF vs MDMF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2669AE-3F75-4558-9D28-EAAD01D706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Supporting of 5 minute meter data</a:t>
            </a:r>
          </a:p>
          <a:p>
            <a:pPr lvl="1"/>
            <a:r>
              <a:rPr lang="en-AU" dirty="0"/>
              <a:t>MDFF - Supports different intervals in the format</a:t>
            </a:r>
          </a:p>
          <a:p>
            <a:pPr lvl="1"/>
            <a:r>
              <a:rPr lang="en-AU" dirty="0"/>
              <a:t>MDMF - Does not support different intervals – required to be 30-minute</a:t>
            </a:r>
          </a:p>
          <a:p>
            <a:pPr marL="400965" lvl="1" indent="0">
              <a:buNone/>
            </a:pPr>
            <a:endParaRPr lang="en-AU" dirty="0"/>
          </a:p>
          <a:p>
            <a:r>
              <a:rPr lang="en-AU" dirty="0"/>
              <a:t>Options:</a:t>
            </a:r>
          </a:p>
          <a:p>
            <a:pPr lvl="1"/>
            <a:r>
              <a:rPr lang="en-AU" dirty="0"/>
              <a:t>Option A: Use MDMF – change format and/or add interval to standing data</a:t>
            </a:r>
          </a:p>
          <a:p>
            <a:pPr lvl="1"/>
            <a:r>
              <a:rPr lang="en-AU" b="1" dirty="0"/>
              <a:t>Option B: Use MDFF – already supports 5 minute</a:t>
            </a:r>
          </a:p>
          <a:p>
            <a:pPr marL="400965" lvl="1" indent="0">
              <a:buNone/>
            </a:pPr>
            <a:endParaRPr lang="en-AU" dirty="0"/>
          </a:p>
          <a:p>
            <a:r>
              <a:rPr lang="en-AU" dirty="0"/>
              <a:t>Current SWG and PWG discussion supported Option B.</a:t>
            </a:r>
          </a:p>
          <a:p>
            <a:pPr lvl="1"/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8FCE6F-2C42-4FD2-97E7-A41C499687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10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7811678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098C50-4AB8-4E04-BFDB-3F87FC8E1B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Meter Data over B2B and B2M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3A7CBA-F6F1-4251-AFAC-DD66A46DD4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Data Formats will unify to MDFF</a:t>
            </a:r>
          </a:p>
          <a:p>
            <a:r>
              <a:rPr lang="en-AU" dirty="0"/>
              <a:t>Participants may use MDMF to send interval reads (N1 or signed E1/B1 etc) @ 30-min resolution (or) consumption for Basic meters</a:t>
            </a:r>
          </a:p>
          <a:p>
            <a:r>
              <a:rPr lang="en-AU" dirty="0"/>
              <a:t>Participants may use MDFF to send interval reads (E1, E2, B1, K1, Q1 etc) @ 5-min or 15-min or 30-min resolution (or) consumption for Basic meters</a:t>
            </a:r>
          </a:p>
          <a:p>
            <a:r>
              <a:rPr lang="en-AU" dirty="0"/>
              <a:t>Validation:</a:t>
            </a:r>
          </a:p>
          <a:p>
            <a:pPr lvl="1"/>
            <a:r>
              <a:rPr lang="en-AU" dirty="0"/>
              <a:t>PMD/VMD B2B processes remain unchanged</a:t>
            </a:r>
          </a:p>
          <a:p>
            <a:pPr lvl="1"/>
            <a:r>
              <a:rPr lang="en-AU" dirty="0"/>
              <a:t>For B2M meter data AEMO proposes to periodically run the RM11 report to inform MDP’s of missing meter reads</a:t>
            </a:r>
          </a:p>
          <a:p>
            <a:pPr lvl="1"/>
            <a:r>
              <a:rPr lang="en-AU" dirty="0"/>
              <a:t>RM11 could be delivered prior to 1 July 2020. Is this wanted? And when?</a:t>
            </a:r>
          </a:p>
          <a:p>
            <a:endParaRPr lang="en-AU" dirty="0"/>
          </a:p>
          <a:p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8B44A65-1249-4290-8423-DD67B5C02FD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11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009761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41512-B871-4AF8-885A-2A37108B8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Extending NEM12 to include 5-minute data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9D7C6A-ED98-4A2F-9D7A-C080B13A0E5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David Ripper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7AE30C-A885-4552-BE19-C7D8D51E47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pPr/>
              <a:t>12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922672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07112-924F-4EAC-8A04-42F9CA338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NEM12 to include 5-minute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9523DF-344C-41F9-8B84-7163362E2A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AU" dirty="0"/>
              <a:t>No comments received on needing an additional data format</a:t>
            </a:r>
          </a:p>
          <a:p>
            <a:r>
              <a:rPr lang="en-AU" dirty="0"/>
              <a:t>NEM12 format can support 5-minute data with out a format change</a:t>
            </a:r>
          </a:p>
          <a:p>
            <a:r>
              <a:rPr lang="en-AU" dirty="0"/>
              <a:t>Interval length to remain in 200 record</a:t>
            </a:r>
          </a:p>
          <a:p>
            <a:r>
              <a:rPr lang="en-AU" dirty="0"/>
              <a:t>The MDFF document will be updated with how the 5-minute reads will be represented</a:t>
            </a:r>
          </a:p>
          <a:p>
            <a:r>
              <a:rPr lang="en-AU" dirty="0"/>
              <a:t>Changes identified in the HLIA</a:t>
            </a:r>
          </a:p>
          <a:p>
            <a:pPr lvl="1"/>
            <a:r>
              <a:rPr lang="en-AU" dirty="0"/>
              <a:t>Add in AEMO to list of parties to receive MDFF</a:t>
            </a:r>
          </a:p>
          <a:p>
            <a:pPr lvl="1"/>
            <a:r>
              <a:rPr lang="en-AU" dirty="0"/>
              <a:t>Interval metering data – add 5-minute data to section 3.3.3.</a:t>
            </a:r>
          </a:p>
          <a:p>
            <a:pPr lvl="1"/>
            <a:r>
              <a:rPr lang="en-AU" dirty="0"/>
              <a:t>Define 5 minute start and end times.</a:t>
            </a:r>
          </a:p>
          <a:p>
            <a:pPr lvl="1"/>
            <a:r>
              <a:rPr lang="en-AU" dirty="0"/>
              <a:t>Remove MDM and net data file references.</a:t>
            </a:r>
          </a:p>
          <a:p>
            <a:pPr lvl="1"/>
            <a:r>
              <a:rPr lang="en-AU" dirty="0"/>
              <a:t>Produce example of 5 minute file.</a:t>
            </a:r>
          </a:p>
          <a:p>
            <a:pPr lvl="2"/>
            <a:r>
              <a:rPr lang="en-AU" dirty="0"/>
              <a:t>300 record [288 interval values for 5 minute, 96 interval values for 15 minute, 48 interval values for 30 minute]</a:t>
            </a:r>
          </a:p>
          <a:p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9854E3-D2B0-4D7E-A177-4419AF803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13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1113469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07112-924F-4EAC-8A04-42F9CA338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Proposed NEM12 Examples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9523DF-344C-41F9-8B84-7163362E2A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Current 300 record</a:t>
            </a:r>
          </a:p>
          <a:p>
            <a:r>
              <a:rPr lang="en-US" b="1" dirty="0"/>
              <a:t>300</a:t>
            </a:r>
            <a:r>
              <a:rPr lang="en-US" dirty="0"/>
              <a:t>,20040201,1.111,1.111,1.111,1.111,1.111,1.111,1.111,1.111,1.111,1.111,1.111,1.111,1.111,1.111,1.111,1.111,1.111,1.111,1.111,1.111,1.111,1.111,1.111,1.111,1.111,1.111,1.111,1.111,1.111,1.111,1.111,1.111,1.111,1.111,1.111,1.111,1.111,1.111,1.111,1.111,1.111,1.111,1.111,1.111,1.111,1.111,1.111,1.111,A,,,20040202120025,20040202142516</a:t>
            </a:r>
          </a:p>
          <a:p>
            <a:endParaRPr lang="en-US" dirty="0"/>
          </a:p>
          <a:p>
            <a:r>
              <a:rPr lang="en-US" dirty="0"/>
              <a:t>Proposed 300 record</a:t>
            </a:r>
          </a:p>
          <a:p>
            <a:r>
              <a:rPr lang="en-US" b="1" dirty="0"/>
              <a:t>300</a:t>
            </a:r>
            <a:r>
              <a:rPr lang="en-US" dirty="0"/>
              <a:t>,20040201,[</a:t>
            </a:r>
            <a:r>
              <a:rPr lang="en-AU" dirty="0"/>
              <a:t>288 interval values for 5 minute, 96 interval values for 15 minute, 48 interval values for 30 minute]</a:t>
            </a:r>
            <a:r>
              <a:rPr lang="en-US" dirty="0"/>
              <a:t>,A,,,20040202120025,20040202142516</a:t>
            </a:r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9854E3-D2B0-4D7E-A177-4419AF8033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14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22987512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41512-B871-4AF8-885A-2A37108B8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Accepting non-settlement data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9D7C6A-ED98-4A2F-9D7A-C080B13A0E5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Hamish McNeish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F01364-CFF9-48D9-9A30-F048CAB2D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pPr/>
              <a:t>15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18006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387E17-D8D2-468F-B597-64C88158E3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Non-settlement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9BCC2C-CE02-4B01-8616-4E950D7FD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AU" dirty="0"/>
              <a:t>With a view of future-proofing AEMO will add capability to handle accepting non-energy settlement streams. So if this data is provided in MDFF and registered in standing data then AEMO’s systems will support this. On the horizon:</a:t>
            </a:r>
          </a:p>
          <a:p>
            <a:pPr lvl="1"/>
            <a:r>
              <a:rPr lang="en-AU" dirty="0"/>
              <a:t>3</a:t>
            </a:r>
            <a:r>
              <a:rPr lang="en-AU" baseline="30000" dirty="0"/>
              <a:t>rd</a:t>
            </a:r>
            <a:r>
              <a:rPr lang="en-AU" dirty="0"/>
              <a:t> Party Access to Data (</a:t>
            </a:r>
            <a:r>
              <a:rPr lang="en-AU"/>
              <a:t>Customer Data Right)</a:t>
            </a:r>
            <a:endParaRPr lang="en-AU" dirty="0"/>
          </a:p>
          <a:p>
            <a:pPr lvl="1"/>
            <a:r>
              <a:rPr lang="en-AU" dirty="0"/>
              <a:t>Settling Virtual Power Plants</a:t>
            </a:r>
          </a:p>
          <a:p>
            <a:pPr lvl="1"/>
            <a:r>
              <a:rPr lang="en-AU" dirty="0"/>
              <a:t>Support of Distributed Energy Resources (DER) services</a:t>
            </a:r>
          </a:p>
          <a:p>
            <a:r>
              <a:rPr lang="en-AU" dirty="0"/>
              <a:t>The MDM will need to determine which data streams provided via MDMF/MDFF will be accepted, validated, made available and used in settlement.</a:t>
            </a:r>
          </a:p>
          <a:p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0071AC2-B240-475F-B9E7-8C3309426F3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16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7400503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195559E-0440-4BDB-BE91-4B367A36E9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Data streams treatment – UOM and sign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7EE2A4-8CC5-4E77-8B0E-B59E21B79A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The MDM requires a means to determine the unit of measure of received meter data:</a:t>
            </a:r>
          </a:p>
          <a:p>
            <a:pPr lvl="1"/>
            <a:r>
              <a:rPr lang="en-AU" dirty="0"/>
              <a:t>Option 1: Use MDFF Record 200 – validate UOM is of a known type. Data streams via MDMF received data are always in kWh.</a:t>
            </a:r>
          </a:p>
          <a:p>
            <a:pPr lvl="1"/>
            <a:r>
              <a:rPr lang="en-AU" dirty="0"/>
              <a:t>Option 2: Addition to standing data (CNDS), and validate that the NEM12/13 content matches this.</a:t>
            </a:r>
          </a:p>
          <a:p>
            <a:r>
              <a:rPr lang="en-AU" dirty="0"/>
              <a:t>The MDM requires a means to identify if the usage sent in MDFF should be treated as a positive or negative: (MDMF is always signed)</a:t>
            </a:r>
          </a:p>
          <a:p>
            <a:pPr lvl="1"/>
            <a:r>
              <a:rPr lang="en-AU" dirty="0"/>
              <a:t>Option 1: Using the first character of data stream suffix (e.g. ‘E’ is Export, ‘B’ is Import etc)</a:t>
            </a:r>
          </a:p>
          <a:p>
            <a:pPr lvl="1"/>
            <a:r>
              <a:rPr lang="en-AU" dirty="0"/>
              <a:t>Option 2: New attribute to indicate whether the data stream (or register) is Import (B1) or Export (E1) or Signed (N1) in CNDS</a:t>
            </a:r>
          </a:p>
          <a:p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A3536A-24C0-41C6-9CA9-8C30745CA3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17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959256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ABE740-9E0D-4385-BE46-2A53C15199E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/>
              <a:t>Data streams treatment – accepting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EAB7F0-6105-46A3-9ACA-396A47F06BA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AU" dirty="0"/>
              <a:t>With receipt of additional data streams (non-settlement) how should this be registered?</a:t>
            </a:r>
          </a:p>
          <a:p>
            <a:pPr lvl="1"/>
            <a:r>
              <a:rPr lang="en-AU" dirty="0"/>
              <a:t>Option 1: Only settlement data streams are registered in CNDS</a:t>
            </a:r>
          </a:p>
          <a:p>
            <a:pPr lvl="1"/>
            <a:r>
              <a:rPr lang="en-AU" dirty="0"/>
              <a:t>Option 2: All data streams are registered in CNDS and validated, a new field indicates those to be used in settlement</a:t>
            </a:r>
          </a:p>
          <a:p>
            <a:pPr lvl="1"/>
            <a:r>
              <a:rPr lang="en-AU" dirty="0"/>
              <a:t>Option 3: Use other existing attributes of CNDS, like Data stream Type, First character of suffix etc</a:t>
            </a:r>
          </a:p>
          <a:p>
            <a:pPr lvl="1"/>
            <a:endParaRPr lang="en-AU" dirty="0"/>
          </a:p>
          <a:p>
            <a:endParaRPr lang="en-AU" dirty="0"/>
          </a:p>
          <a:p>
            <a:r>
              <a:rPr lang="en-AU" sz="2502" dirty="0"/>
              <a:t>Related to Option 2, there is the possibility of AEMO receiving of meter data for a data stream that isn’t currently registered and  waiting a period of time for the data stream to be registered, and to then load that parked metering data.</a:t>
            </a:r>
          </a:p>
          <a:p>
            <a:pPr lvl="1"/>
            <a:r>
              <a:rPr lang="en-AU" sz="2151" dirty="0"/>
              <a:t>If not resolved in X (3?) days then the read becomes invalid and would be rejected</a:t>
            </a:r>
          </a:p>
          <a:p>
            <a:pPr lvl="1"/>
            <a:r>
              <a:rPr lang="en-AU" sz="2151" dirty="0"/>
              <a:t>These “missing” reads would not show up in the RM11 since the data stream has not been defined</a:t>
            </a:r>
          </a:p>
          <a:p>
            <a:pPr lvl="1"/>
            <a:r>
              <a:rPr lang="en-AU" sz="2151" dirty="0"/>
              <a:t>A new report may be required to highlight these reads in a parked state in need of a data stream definition  </a:t>
            </a:r>
          </a:p>
          <a:p>
            <a:pPr marL="400965" lvl="1" indent="0">
              <a:buNone/>
            </a:pPr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E48FC73-E000-48B8-A1B3-4D76DF941B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18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1708954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41512-B871-4AF8-885A-2A37108B8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Transition to 5-minute data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9D7C6A-ED98-4A2F-9D7A-C080B13A0E5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David Ripper and Hamish McNeish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F01364-CFF9-48D9-9A30-F048CAB2DA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pPr/>
              <a:t>19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173540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AB931AF-E38F-4CBB-99D0-77B07A6DF2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Agenda</a:t>
            </a:r>
          </a:p>
        </p:txBody>
      </p:sp>
      <p:sp>
        <p:nvSpPr>
          <p:cNvPr id="7" name="Content Placeholder 6">
            <a:extLst>
              <a:ext uri="{FF2B5EF4-FFF2-40B4-BE49-F238E27FC236}">
                <a16:creationId xmlns:a16="http://schemas.microsoft.com/office/drawing/2014/main" id="{AC6135E2-BB95-4227-B6BA-F528455E48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AU"/>
          </a:p>
          <a:p>
            <a:endParaRPr lang="en-AU"/>
          </a:p>
          <a:p>
            <a:endParaRPr lang="en-AU"/>
          </a:p>
          <a:p>
            <a:endParaRPr lang="en-AU"/>
          </a:p>
          <a:p>
            <a:endParaRPr lang="en-AU"/>
          </a:p>
          <a:p>
            <a:endParaRPr lang="en-AU"/>
          </a:p>
          <a:p>
            <a:endParaRPr lang="en-AU"/>
          </a:p>
          <a:p>
            <a:endParaRPr lang="en-AU"/>
          </a:p>
          <a:p>
            <a:endParaRPr lang="en-AU"/>
          </a:p>
          <a:p>
            <a:endParaRPr lang="en-AU"/>
          </a:p>
          <a:p>
            <a:endParaRPr lang="en-AU"/>
          </a:p>
          <a:p>
            <a:endParaRPr lang="en-AU"/>
          </a:p>
          <a:p>
            <a:endParaRPr lang="en-AU"/>
          </a:p>
          <a:p>
            <a:endParaRPr lang="en-AU"/>
          </a:p>
          <a:p>
            <a:endParaRPr lang="en-AU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03465CF-94CC-48DA-A9F9-C442C67EE64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pPr/>
              <a:t>2</a:t>
            </a:fld>
            <a:endParaRPr lang="en-AU" dirty="0"/>
          </a:p>
        </p:txBody>
      </p:sp>
      <p:sp>
        <p:nvSpPr>
          <p:cNvPr id="8" name="AutoShape 2" descr="Image result for control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AU" dirty="0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62711CFE-9D89-4F3F-8EF2-82FDD5EC0D4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5369435"/>
              </p:ext>
            </p:extLst>
          </p:nvPr>
        </p:nvGraphicFramePr>
        <p:xfrm>
          <a:off x="36576" y="1506909"/>
          <a:ext cx="10618660" cy="59502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83463">
                  <a:extLst>
                    <a:ext uri="{9D8B030D-6E8A-4147-A177-3AD203B41FA5}">
                      <a16:colId xmlns:a16="http://schemas.microsoft.com/office/drawing/2014/main" val="538271126"/>
                    </a:ext>
                  </a:extLst>
                </a:gridCol>
                <a:gridCol w="256032">
                  <a:extLst>
                    <a:ext uri="{9D8B030D-6E8A-4147-A177-3AD203B41FA5}">
                      <a16:colId xmlns:a16="http://schemas.microsoft.com/office/drawing/2014/main" val="3082326010"/>
                    </a:ext>
                  </a:extLst>
                </a:gridCol>
                <a:gridCol w="1508760">
                  <a:extLst>
                    <a:ext uri="{9D8B030D-6E8A-4147-A177-3AD203B41FA5}">
                      <a16:colId xmlns:a16="http://schemas.microsoft.com/office/drawing/2014/main" val="1740697902"/>
                    </a:ext>
                  </a:extLst>
                </a:gridCol>
                <a:gridCol w="6263641">
                  <a:extLst>
                    <a:ext uri="{9D8B030D-6E8A-4147-A177-3AD203B41FA5}">
                      <a16:colId xmlns:a16="http://schemas.microsoft.com/office/drawing/2014/main" val="3202078364"/>
                    </a:ext>
                  </a:extLst>
                </a:gridCol>
                <a:gridCol w="2306764">
                  <a:extLst>
                    <a:ext uri="{9D8B030D-6E8A-4147-A177-3AD203B41FA5}">
                      <a16:colId xmlns:a16="http://schemas.microsoft.com/office/drawing/2014/main" val="789887798"/>
                    </a:ext>
                  </a:extLst>
                </a:gridCol>
              </a:tblGrid>
              <a:tr h="281337">
                <a:tc gridSpan="2"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52095" algn="l"/>
                          <a:tab pos="504190" algn="l"/>
                          <a:tab pos="756285" algn="l"/>
                        </a:tabLst>
                      </a:pPr>
                      <a:r>
                        <a:rPr lang="en-AU" sz="1300" cap="all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NO</a:t>
                      </a:r>
                      <a:endParaRPr lang="en-AU" sz="1300" b="1" dirty="0">
                        <a:solidFill>
                          <a:srgbClr val="2E74B5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52095" algn="l"/>
                          <a:tab pos="504190" algn="l"/>
                          <a:tab pos="756285" algn="l"/>
                        </a:tabLst>
                      </a:pPr>
                      <a:endParaRPr lang="en-AU" sz="1300" b="1" dirty="0">
                        <a:solidFill>
                          <a:srgbClr val="2E74B5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52095" algn="l"/>
                          <a:tab pos="504190" algn="l"/>
                          <a:tab pos="756285" algn="l"/>
                        </a:tabLst>
                      </a:pPr>
                      <a:r>
                        <a:rPr lang="en-AU" sz="1300" cap="all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Time</a:t>
                      </a:r>
                      <a:endParaRPr lang="en-AU" sz="1300" b="1" dirty="0">
                        <a:solidFill>
                          <a:srgbClr val="2E74B5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52095" algn="l"/>
                          <a:tab pos="504190" algn="l"/>
                          <a:tab pos="756285" algn="l"/>
                        </a:tabLst>
                      </a:pPr>
                      <a:r>
                        <a:rPr lang="en-AU" sz="1300" cap="all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AGENDA ITEM</a:t>
                      </a:r>
                      <a:endParaRPr lang="en-AU" sz="1300" b="1" dirty="0">
                        <a:solidFill>
                          <a:srgbClr val="2E74B5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252095" algn="l"/>
                          <a:tab pos="504190" algn="l"/>
                          <a:tab pos="756285" algn="l"/>
                        </a:tabLst>
                      </a:pPr>
                      <a:r>
                        <a:rPr lang="en-AU" sz="1300" cap="all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Responsible</a:t>
                      </a:r>
                      <a:endParaRPr lang="en-AU" sz="1300" b="1" dirty="0">
                        <a:solidFill>
                          <a:srgbClr val="2E74B5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054372720"/>
                  </a:ext>
                </a:extLst>
              </a:tr>
              <a:tr h="310896">
                <a:tc gridSpan="5"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3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Preliminary Matters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75216850"/>
                  </a:ext>
                </a:extLst>
              </a:tr>
              <a:tr h="338789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3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9:30am – 9:40am</a:t>
                      </a:r>
                      <a:endParaRPr lang="en-AU" sz="13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9:30am – 9:40am</a:t>
                      </a:r>
                      <a:endParaRPr lang="en-AU" sz="14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3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Welcome, introduction and apologies</a:t>
                      </a:r>
                      <a:endParaRPr lang="en-AU" sz="13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300" baseline="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Emily Brodie (AEMO)</a:t>
                      </a:r>
                      <a:endParaRPr lang="en-AU" sz="13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02688441"/>
                  </a:ext>
                </a:extLst>
              </a:tr>
              <a:tr h="237283">
                <a:tc gridSpan="5"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3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Matters for Noting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426998584"/>
                  </a:ext>
                </a:extLst>
              </a:tr>
              <a:tr h="338789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3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r>
                        <a:rPr lang="en-AU" sz="13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9:40am – 9:50am</a:t>
                      </a:r>
                      <a:endParaRPr lang="en-AU" sz="1300"/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AU" sz="140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AU" sz="13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AEMO’s profiling of 15 and 30-minute data</a:t>
                      </a:r>
                      <a:endParaRPr lang="en-AU" sz="13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AU" sz="13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David Ripper (AEMO)</a:t>
                      </a:r>
                      <a:endParaRPr lang="en-AU" sz="130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692290741"/>
                  </a:ext>
                </a:extLst>
              </a:tr>
              <a:tr h="338789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3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3</a:t>
                      </a: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r>
                        <a:rPr lang="en-AU" sz="13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9:50am – 10:00am</a:t>
                      </a:r>
                      <a:endParaRPr lang="en-AU" sz="1300"/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AU" sz="140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AU" sz="13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Unit of measure precision</a:t>
                      </a:r>
                      <a:endParaRPr lang="en-AU" sz="13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AU" sz="13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Hamish McNeish (AEMO)</a:t>
                      </a:r>
                      <a:endParaRPr lang="en-AU" sz="1300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184168057"/>
                  </a:ext>
                </a:extLst>
              </a:tr>
              <a:tr h="338789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3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4</a:t>
                      </a: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r>
                        <a:rPr lang="en-AU" sz="13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10:00am – 10:10am</a:t>
                      </a:r>
                      <a:endParaRPr lang="en-AU" sz="1300" dirty="0"/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AU" sz="140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AU" sz="13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AEMO use of B2M (MDFF format)</a:t>
                      </a:r>
                      <a:endParaRPr lang="en-AU" sz="13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AU" sz="13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Hamish McNeish (AEMO)</a:t>
                      </a:r>
                      <a:endParaRPr lang="en-AU" sz="130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518279735"/>
                  </a:ext>
                </a:extLst>
              </a:tr>
              <a:tr h="338789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3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r>
                        <a:rPr lang="en-AU" sz="13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10:10am – 10:20am</a:t>
                      </a:r>
                      <a:endParaRPr lang="en-AU" sz="1300"/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AU" sz="140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AU" sz="1300" kern="1200" dirty="0">
                          <a:solidFill>
                            <a:schemeClr val="dk1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Arial" panose="020B0604020202020204" pitchFamily="34" charset="0"/>
                        </a:rPr>
                        <a:t>Extending NEM12 to include 5-minute data</a:t>
                      </a:r>
                      <a:endParaRPr lang="en-AU" sz="13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AU" sz="13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David Ripper (AEMO)</a:t>
                      </a:r>
                      <a:endParaRPr lang="en-AU" sz="130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19132558"/>
                  </a:ext>
                </a:extLst>
              </a:tr>
              <a:tr h="338789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endParaRPr lang="en-AU" sz="1300" b="1" dirty="0">
                        <a:solidFill>
                          <a:schemeClr val="bg1"/>
                        </a:solidFill>
                        <a:effectLst/>
                        <a:latin typeface="Arial" panose="020B0604020202020204" pitchFamily="34" charset="0"/>
                        <a:ea typeface="Times New Roman" panose="02020603050405020304" pitchFamily="18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r>
                        <a:rPr lang="en-AU" sz="13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10:20am – 10:30am</a:t>
                      </a:r>
                      <a:endParaRPr lang="en-AU" sz="1300" dirty="0"/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AU" sz="14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AU" sz="13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Break</a:t>
                      </a:r>
                      <a:endParaRPr lang="en-AU" sz="13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endParaRPr lang="en-AU" sz="1300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1171387"/>
                  </a:ext>
                </a:extLst>
              </a:tr>
              <a:tr h="217151">
                <a:tc gridSpan="5"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Tx/>
                        <a:buNone/>
                        <a:tabLst>
                          <a:tab pos="504190" algn="l"/>
                          <a:tab pos="756285" algn="l"/>
                        </a:tabLst>
                        <a:defRPr/>
                      </a:pPr>
                      <a:r>
                        <a:rPr lang="en-AU" sz="1300" b="1" kern="1200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Matters for Discussion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86003629"/>
                  </a:ext>
                </a:extLst>
              </a:tr>
              <a:tr h="338789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3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6</a:t>
                      </a: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algn="l" defTabSz="801929" rtl="0" eaLnBrk="1" latinLnBrk="0" hangingPunct="1"/>
                      <a:r>
                        <a:rPr lang="en-AU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10:30am – 11:00am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l" defTabSz="801929" rtl="0" eaLnBrk="1" latinLnBrk="0" hangingPunct="1">
                        <a:spcBef>
                          <a:spcPts val="100"/>
                        </a:spcBef>
                        <a:spcAft>
                          <a:spcPts val="100"/>
                        </a:spcAft>
                        <a:buFont typeface="Arial" panose="020B0604020202020204" pitchFamily="34" charset="0"/>
                        <a:buNone/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Accepting non-settlement data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lvl="0" indent="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>
                          <a:tab pos="504190" algn="l"/>
                          <a:tab pos="756285" algn="l"/>
                        </a:tabLst>
                        <a:defRPr/>
                      </a:pPr>
                      <a:r>
                        <a:rPr lang="en-AU" sz="13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Hamish McNeish (AEMO)</a:t>
                      </a:r>
                      <a:endParaRPr lang="en-AU" sz="1300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446073759"/>
                  </a:ext>
                </a:extLst>
              </a:tr>
              <a:tr h="338789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3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7</a:t>
                      </a: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r>
                        <a:rPr lang="en-AU" sz="13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11:00am – 1:00pm</a:t>
                      </a:r>
                    </a:p>
                    <a:p>
                      <a:r>
                        <a:rPr lang="en-AU" sz="13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(includes lunch break)</a:t>
                      </a:r>
                      <a:endParaRPr lang="en-AU" sz="1300" dirty="0"/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AU" sz="14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3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Transition to 5-minute meter data</a:t>
                      </a:r>
                    </a:p>
                    <a:p>
                      <a:pPr marL="285750" indent="-285750">
                        <a:spcBef>
                          <a:spcPts val="100"/>
                        </a:spcBef>
                        <a:spcAft>
                          <a:spcPts val="100"/>
                        </a:spcAft>
                        <a:buFont typeface="Arial" panose="020B0604020202020204" pitchFamily="34" charset="0"/>
                        <a:buChar char="•"/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3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AEMO program schedule </a:t>
                      </a:r>
                    </a:p>
                    <a:p>
                      <a:pPr marL="285750" marR="0" lvl="0" indent="-285750" algn="l" defTabSz="801929" rtl="0" eaLnBrk="1" fontAlgn="auto" latinLnBrk="0" hangingPunct="1">
                        <a:lnSpc>
                          <a:spcPct val="100000"/>
                        </a:lnSpc>
                        <a:spcBef>
                          <a:spcPts val="100"/>
                        </a:spcBef>
                        <a:spcAft>
                          <a:spcPts val="10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>
                          <a:tab pos="504190" algn="l"/>
                          <a:tab pos="756285" algn="l"/>
                        </a:tabLst>
                        <a:defRPr/>
                      </a:pPr>
                      <a:r>
                        <a:rPr lang="en-AU" sz="13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Aggregating and profiling metering data</a:t>
                      </a:r>
                    </a:p>
                    <a:p>
                      <a:pPr marL="285750" indent="-285750">
                        <a:spcBef>
                          <a:spcPts val="100"/>
                        </a:spcBef>
                        <a:spcAft>
                          <a:spcPts val="100"/>
                        </a:spcAft>
                        <a:buFont typeface="Arial" panose="020B0604020202020204" pitchFamily="34" charset="0"/>
                        <a:buChar char="•"/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3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How will participants deal with metering data during transition </a:t>
                      </a:r>
                    </a:p>
                    <a:p>
                      <a:pPr marL="285750" indent="-285750">
                        <a:spcBef>
                          <a:spcPts val="100"/>
                        </a:spcBef>
                        <a:spcAft>
                          <a:spcPts val="100"/>
                        </a:spcAft>
                        <a:buFont typeface="Arial" panose="020B0604020202020204" pitchFamily="34" charset="0"/>
                        <a:buChar char="•"/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3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Develop high level milestones for key activities</a:t>
                      </a:r>
                      <a:endParaRPr lang="en-AU" sz="13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indent="0">
                        <a:spcBef>
                          <a:spcPts val="100"/>
                        </a:spcBef>
                        <a:spcAft>
                          <a:spcPts val="100"/>
                        </a:spcAft>
                        <a:buFont typeface="Arial" panose="020B0604020202020204" pitchFamily="34" charset="0"/>
                        <a:buNone/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3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David Ripper and Hamish McNeish (AEMO)</a:t>
                      </a:r>
                      <a:endParaRPr lang="en-AU" sz="1300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4114015437"/>
                  </a:ext>
                </a:extLst>
              </a:tr>
              <a:tr h="384884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3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8</a:t>
                      </a: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pPr marL="0" algn="l" defTabSz="801929" rtl="0" eaLnBrk="1" latinLnBrk="0" hangingPunct="1"/>
                      <a:r>
                        <a:rPr lang="en-AU" sz="1300" b="0" kern="120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1:00pm – 1:30pm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algn="l" defTabSz="801929" rtl="0" eaLnBrk="1" latinLnBrk="0" hangingPunct="1"/>
                      <a:endParaRPr lang="en-AU" sz="1400" b="0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AU" sz="13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File size and communications capabilities </a:t>
                      </a:r>
                      <a:endParaRPr lang="en-AU" sz="13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AU" sz="13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Feedback from participants</a:t>
                      </a:r>
                      <a:endParaRPr lang="en-AU" sz="1300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23639575"/>
                  </a:ext>
                </a:extLst>
              </a:tr>
              <a:tr h="262488">
                <a:tc gridSpan="5"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3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Other business</a:t>
                      </a: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6777921"/>
                  </a:ext>
                </a:extLst>
              </a:tr>
              <a:tr h="80185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3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9</a:t>
                      </a: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r>
                        <a:rPr lang="en-AU" sz="13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1:30pm – 1:50pm</a:t>
                      </a:r>
                      <a:endParaRPr lang="en-AU" sz="1300" dirty="0"/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AU" sz="14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AU" sz="13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General questions</a:t>
                      </a:r>
                      <a:endParaRPr lang="en-AU" sz="13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AU" sz="1300" b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David Ripper and Hamish McNeish (AEMO)</a:t>
                      </a:r>
                      <a:endParaRPr lang="en-AU" sz="1300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630830449"/>
                  </a:ext>
                </a:extLst>
              </a:tr>
              <a:tr h="338789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100"/>
                        </a:spcAft>
                        <a:tabLst>
                          <a:tab pos="504190" algn="l"/>
                          <a:tab pos="756285" algn="l"/>
                        </a:tabLst>
                      </a:pPr>
                      <a:r>
                        <a:rPr lang="en-AU" sz="1300" b="1" dirty="0">
                          <a:solidFill>
                            <a:schemeClr val="bg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10</a:t>
                      </a:r>
                    </a:p>
                  </a:txBody>
                  <a:tcPr marL="68580" marR="68580" marT="0" marB="0" anchor="ctr"/>
                </a:tc>
                <a:tc gridSpan="2">
                  <a:txBody>
                    <a:bodyPr/>
                    <a:lstStyle/>
                    <a:p>
                      <a:r>
                        <a:rPr lang="en-AU" sz="13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1:50pm – 2:00pm</a:t>
                      </a:r>
                      <a:endParaRPr lang="en-AU" sz="1300" dirty="0"/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AU" sz="14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AU" sz="1300" dirty="0"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Next steps</a:t>
                      </a:r>
                      <a:endParaRPr lang="en-AU" sz="1300" dirty="0"/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r>
                        <a:rPr lang="en-AU" sz="1300" b="0" dirty="0">
                          <a:solidFill>
                            <a:schemeClr val="tx1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Arial" panose="020B0604020202020204" pitchFamily="34" charset="0"/>
                        </a:rPr>
                        <a:t>David Ripper and Hamish McNeish (AEMO)</a:t>
                      </a:r>
                      <a:endParaRPr lang="en-AU" sz="1300" dirty="0"/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80723994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505938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07112-924F-4EAC-8A04-42F9CA338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AEMO program schedule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E952EB9-AF78-4CA3-9776-E16CCC914C3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6116" y="4391756"/>
            <a:ext cx="10359580" cy="2341083"/>
          </a:xfrm>
        </p:spPr>
        <p:txBody>
          <a:bodyPr>
            <a:normAutofit fontScale="92500" lnSpcReduction="20000"/>
          </a:bodyPr>
          <a:lstStyle/>
          <a:p>
            <a:r>
              <a:rPr lang="en-AU" dirty="0"/>
              <a:t>AEMO accepts MDFF files from 1 July 2020 – and will settle with these</a:t>
            </a:r>
          </a:p>
          <a:p>
            <a:r>
              <a:rPr lang="en-AU" dirty="0"/>
              <a:t>AEMO expects participant to send either MDMF or MDFF for a data stream – not both</a:t>
            </a:r>
          </a:p>
          <a:p>
            <a:r>
              <a:rPr lang="en-AU" dirty="0"/>
              <a:t>Only MDMF retrospective net reads will be accepted from 1 July 2022</a:t>
            </a:r>
          </a:p>
          <a:p>
            <a:r>
              <a:rPr lang="en-AU" dirty="0"/>
              <a:t>MDMF format will no longer be accepted after 1 July 2023</a:t>
            </a:r>
          </a:p>
          <a:p>
            <a:r>
              <a:rPr lang="en-AU" dirty="0"/>
              <a:t>Participants have a 3 year period from 1 July 2020 to transition from MDMF to MDFF (noting only retrospective reads supported in the last year)</a:t>
            </a:r>
          </a:p>
          <a:p>
            <a:endParaRPr lang="en-AU" dirty="0"/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70912FFE-B451-4A6D-87F5-1E905A156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20</a:t>
            </a:fld>
            <a:endParaRPr lang="en-AU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FA80F116-99B6-48C6-8EDC-E95DA68796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1" y="1649458"/>
            <a:ext cx="10691813" cy="24851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086464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07112-924F-4EAC-8A04-42F9CA338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AU" dirty="0"/>
              <a:t>Aggregating and profiling metering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9523DF-344C-41F9-8B84-7163362E2A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Before 1 July 2020 – MDPs will need to aggregate 5 and 15 minute to 30 minute and provide in MDMF format to AEMO for settlement</a:t>
            </a:r>
          </a:p>
          <a:p>
            <a:r>
              <a:rPr lang="en-AU" dirty="0"/>
              <a:t>Before 1 July 2020 – Participants and MDPs may choose to exchange new 5 and 15 minute data via B2B</a:t>
            </a:r>
          </a:p>
          <a:p>
            <a:r>
              <a:rPr lang="en-AU" dirty="0"/>
              <a:t>From 1 July 2020 – 5 and 15 minute reads received by AEMO will be aggregated by AEMO to 30 minutes and settled</a:t>
            </a:r>
          </a:p>
          <a:p>
            <a:r>
              <a:rPr lang="en-AU" dirty="0"/>
              <a:t>From 1 July 2021 AEMO will profile received 30 and 15 minute reads to 5 minute resolution</a:t>
            </a:r>
          </a:p>
          <a:p>
            <a:r>
              <a:rPr lang="en-AU" dirty="0"/>
              <a:t>From 1 July 2022 AEMO will only accept retrospective reads via MDMF files</a:t>
            </a:r>
          </a:p>
          <a:p>
            <a:r>
              <a:rPr lang="en-AU" dirty="0"/>
              <a:t>From 1 July 2023 AEMO will reject or ignore any received MDMF files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37C5406-B249-4CDD-8430-BE36DAD582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21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0483501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07112-924F-4EAC-8A04-42F9CA338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How will participants deal with metering data during transition?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9523DF-344C-41F9-8B84-7163362E2A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AU" dirty="0"/>
              <a:t>AEMO will support MDMF for a 2 year window after 1 July 2021</a:t>
            </a:r>
          </a:p>
          <a:p>
            <a:r>
              <a:rPr lang="en-AU" dirty="0"/>
              <a:t>Participants will need to manage the handling of different resolution data and formats (from MDPs) during the transition periods.</a:t>
            </a:r>
          </a:p>
          <a:p>
            <a:r>
              <a:rPr lang="en-AU" dirty="0"/>
              <a:t>Participants may have additional data stream standing data (CNDS) </a:t>
            </a:r>
            <a:r>
              <a:rPr lang="en-AU"/>
              <a:t>to provide/modify </a:t>
            </a:r>
            <a:r>
              <a:rPr lang="en-AU" dirty="0"/>
              <a:t>when 5 minute support is introduced</a:t>
            </a:r>
          </a:p>
          <a:p>
            <a:r>
              <a:rPr lang="en-AU" dirty="0"/>
              <a:t>Metering data delivered via B2B and delivery of metering data to AEMO (MDMF and MDFF) are independent</a:t>
            </a:r>
          </a:p>
          <a:p>
            <a:r>
              <a:rPr lang="en-AU" dirty="0"/>
              <a:t>If a newer version of meter data exists it is required to be delivered to participants and AEMO</a:t>
            </a:r>
          </a:p>
          <a:p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BFD2C3C-DD4E-4F7A-95C7-F926023CCC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22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7509272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07112-924F-4EAC-8A04-42F9CA338C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546" y="150494"/>
            <a:ext cx="10171893" cy="1310695"/>
          </a:xfrm>
        </p:spPr>
        <p:txBody>
          <a:bodyPr>
            <a:normAutofit/>
          </a:bodyPr>
          <a:lstStyle/>
          <a:p>
            <a:r>
              <a:rPr lang="en-AU" dirty="0"/>
              <a:t>Develop high level milestones for key activities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9523DF-344C-41F9-8B84-7163362E2A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AU" dirty="0"/>
              <a:t>Activity:</a:t>
            </a:r>
          </a:p>
          <a:p>
            <a:pPr lvl="1"/>
            <a:r>
              <a:rPr lang="en-AU" dirty="0"/>
              <a:t>Group discussion and whiteboard use to identify key milestones</a:t>
            </a:r>
          </a:p>
          <a:p>
            <a:endParaRPr lang="en-AU" dirty="0"/>
          </a:p>
          <a:p>
            <a:r>
              <a:rPr lang="en-AU" dirty="0"/>
              <a:t>Proposed Areas to Cover:</a:t>
            </a:r>
          </a:p>
          <a:p>
            <a:pPr lvl="1"/>
            <a:r>
              <a:rPr lang="en-AU" dirty="0"/>
              <a:t>Timeframe 1 Dec 2019 to 1 Jul 2023</a:t>
            </a:r>
          </a:p>
          <a:p>
            <a:pPr lvl="1"/>
            <a:r>
              <a:rPr lang="en-AU" dirty="0"/>
              <a:t>Approx. 23,500 meters to transition by 1 July 2021 (Type 1,2,3,7, subset of Type 4)</a:t>
            </a:r>
          </a:p>
          <a:p>
            <a:pPr lvl="1"/>
            <a:r>
              <a:rPr lang="en-AU" dirty="0"/>
              <a:t>New and replacement meters</a:t>
            </a:r>
          </a:p>
          <a:p>
            <a:pPr marL="1144829" lvl="2" indent="-342900">
              <a:buFont typeface="+mj-lt"/>
              <a:buAutoNum type="arabicPeriod"/>
            </a:pPr>
            <a:r>
              <a:rPr lang="en-AU" dirty="0"/>
              <a:t>From Dec-18, any new or replacement meters other than Type 4A must be 5 minute capable</a:t>
            </a:r>
          </a:p>
          <a:p>
            <a:pPr marL="1144829" lvl="2" indent="-342900">
              <a:buFont typeface="+mj-lt"/>
              <a:buAutoNum type="arabicPeriod"/>
            </a:pPr>
            <a:r>
              <a:rPr lang="en-AU" dirty="0"/>
              <a:t>From Dec-19, any new or replacement Type 4A must be 5 minute capable</a:t>
            </a:r>
          </a:p>
          <a:p>
            <a:pPr marL="1144829" lvl="2" indent="-342900">
              <a:buFont typeface="+mj-lt"/>
              <a:buAutoNum type="arabicPeriod"/>
            </a:pPr>
            <a:r>
              <a:rPr lang="en-AU" dirty="0"/>
              <a:t>By Dec-22, all meters installed under 1. and 2. above must be producing 5 minute data</a:t>
            </a:r>
          </a:p>
          <a:p>
            <a:pPr marL="1202893" lvl="3" indent="0">
              <a:buNone/>
            </a:pPr>
            <a:endParaRPr lang="en-AU" dirty="0"/>
          </a:p>
          <a:p>
            <a:pPr lvl="1"/>
            <a:r>
              <a:rPr lang="en-AU" dirty="0"/>
              <a:t>Meter reconfiguration program</a:t>
            </a:r>
          </a:p>
          <a:p>
            <a:pPr lvl="1"/>
            <a:r>
              <a:rPr lang="en-AU" dirty="0"/>
              <a:t>CATS </a:t>
            </a:r>
            <a:r>
              <a:rPr lang="en-AU" dirty="0" err="1"/>
              <a:t>aseXML</a:t>
            </a:r>
            <a:r>
              <a:rPr lang="en-AU" dirty="0"/>
              <a:t> schema/standing data</a:t>
            </a:r>
          </a:p>
          <a:p>
            <a:pPr lvl="1"/>
            <a:r>
              <a:rPr lang="en-AU" dirty="0"/>
              <a:t>Meter data sending/receipt capability</a:t>
            </a:r>
          </a:p>
          <a:p>
            <a:pPr lvl="1"/>
            <a:r>
              <a:rPr lang="en-AU" dirty="0"/>
              <a:t>Participant types: MDPs, AEMO, DBs, Retailers, MC, MPB</a:t>
            </a:r>
          </a:p>
          <a:p>
            <a:pPr lvl="1"/>
            <a:endParaRPr lang="en-AU" dirty="0"/>
          </a:p>
          <a:p>
            <a:r>
              <a:rPr lang="en-AU" dirty="0"/>
              <a:t>Outcomes:</a:t>
            </a:r>
          </a:p>
          <a:p>
            <a:pPr lvl="1"/>
            <a:r>
              <a:rPr lang="en-AU" dirty="0"/>
              <a:t>Proposed high-level milestone dates</a:t>
            </a:r>
          </a:p>
          <a:p>
            <a:pPr lvl="1"/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C4AA421-26CE-4BB6-9D2B-F0DA64CCE6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23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3495271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41512-B871-4AF8-885A-2A37108B8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File size and communications capabilities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9D7C6A-ED98-4A2F-9D7A-C080B13A0E5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Hamish McNeish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B98A00D-F6AF-4E28-9C5B-1ABBDB69AA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pPr/>
              <a:t>24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3797815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07112-924F-4EAC-8A04-42F9CA338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1 MB Message File size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39523DF-344C-41F9-8B84-7163362E2AB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AU" dirty="0"/>
              <a:t>Reduce overall growth in number of files</a:t>
            </a:r>
          </a:p>
          <a:p>
            <a:r>
              <a:rPr lang="en-AU" dirty="0"/>
              <a:t>There is support in the SWG and PWG to increase the current B2B and B2M 1 MB message content (uncompressed) limit.</a:t>
            </a:r>
          </a:p>
          <a:p>
            <a:pPr marL="400965" lvl="1" indent="0">
              <a:buNone/>
            </a:pPr>
            <a:endParaRPr lang="en-AU" dirty="0"/>
          </a:p>
          <a:p>
            <a:r>
              <a:rPr lang="en-AU" dirty="0"/>
              <a:t>AEMO is assessing:</a:t>
            </a:r>
          </a:p>
          <a:p>
            <a:pPr lvl="1"/>
            <a:r>
              <a:rPr lang="en-AU" dirty="0"/>
              <a:t>What we believe our systems and networking can cope with and maintain service levels</a:t>
            </a:r>
          </a:p>
          <a:p>
            <a:pPr lvl="1"/>
            <a:r>
              <a:rPr lang="en-AU" dirty="0"/>
              <a:t>Review current archiving services of messages (with 13 months online currently)</a:t>
            </a:r>
          </a:p>
          <a:p>
            <a:pPr marL="400965" lvl="1" indent="0">
              <a:buNone/>
            </a:pPr>
            <a:endParaRPr lang="en-AU" dirty="0"/>
          </a:p>
          <a:p>
            <a:r>
              <a:rPr lang="en-AU" dirty="0"/>
              <a:t>Due to the increase in received data (regardless of the 1 MB limit) AEMO is assessing:</a:t>
            </a:r>
          </a:p>
          <a:p>
            <a:pPr lvl="1"/>
            <a:r>
              <a:rPr lang="en-AU" dirty="0"/>
              <a:t>The potential need to increase bandwidth allocations, and AEMO’s network infrastructure</a:t>
            </a:r>
          </a:p>
          <a:p>
            <a:pPr lvl="1"/>
            <a:r>
              <a:rPr lang="en-AU" dirty="0"/>
              <a:t>Costs of bandwidth allocations</a:t>
            </a:r>
          </a:p>
          <a:p>
            <a:pPr lvl="1"/>
            <a:endParaRPr lang="en-AU" dirty="0"/>
          </a:p>
          <a:p>
            <a:pPr marL="0" indent="0">
              <a:buNone/>
            </a:pPr>
            <a:r>
              <a:rPr lang="en-AU" b="1" dirty="0"/>
              <a:t>Questions</a:t>
            </a:r>
          </a:p>
          <a:p>
            <a:r>
              <a:rPr lang="en-AU" dirty="0"/>
              <a:t>Do participants support increasing for both B2B and B2M?</a:t>
            </a:r>
          </a:p>
          <a:p>
            <a:r>
              <a:rPr lang="en-AU" dirty="0"/>
              <a:t>What are attendees system constraints?</a:t>
            </a:r>
          </a:p>
          <a:p>
            <a:r>
              <a:rPr lang="en-AU" dirty="0"/>
              <a:t>What size should we increase to? 5/10/X MB has been proposed as a possible target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F74EF3-847A-4A61-81AD-288D5A9891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25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128103294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C89DB2-7FBA-4766-909B-5155964B4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493" y="1884670"/>
            <a:ext cx="9221689" cy="3144614"/>
          </a:xfrm>
        </p:spPr>
        <p:txBody>
          <a:bodyPr/>
          <a:lstStyle/>
          <a:p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General questions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F61616-11FF-4493-ABFE-31CA102329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9493" y="5059034"/>
            <a:ext cx="9221689" cy="1653678"/>
          </a:xfrm>
        </p:spPr>
        <p:txBody>
          <a:bodyPr/>
          <a:lstStyle/>
          <a:p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David Ripper and Hamish McNeish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AF05FD86-41F3-47F6-8D42-A9C87160F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56751" y="7006699"/>
            <a:ext cx="505220" cy="402483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C81F68-4976-451A-B2E9-79BCBD2F70CC}" type="slidenum">
              <a:rPr kumimoji="0" lang="en-AU" sz="1052" b="0" i="0" u="none" strike="noStrike" kern="1200" cap="none" spc="0" normalizeH="0" baseline="0" noProof="0" smtClean="0">
                <a:ln>
                  <a:noFill/>
                </a:ln>
                <a:solidFill>
                  <a:srgbClr val="222324">
                    <a:tint val="75000"/>
                  </a:srgb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en-AU" sz="1052" b="0" i="0" u="none" strike="noStrike" kern="1200" cap="none" spc="0" normalizeH="0" baseline="0" noProof="0" dirty="0">
              <a:ln>
                <a:noFill/>
              </a:ln>
              <a:solidFill>
                <a:srgbClr val="222324">
                  <a:tint val="75000"/>
                </a:srgb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57726537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C89DB2-7FBA-4766-909B-5155964B4E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9493" y="1884670"/>
            <a:ext cx="9221689" cy="3144614"/>
          </a:xfrm>
        </p:spPr>
        <p:txBody>
          <a:bodyPr/>
          <a:lstStyle/>
          <a:p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Next steps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FF61616-11FF-4493-ABFE-31CA102329A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29493" y="5059034"/>
            <a:ext cx="9221689" cy="1653678"/>
          </a:xfrm>
        </p:spPr>
        <p:txBody>
          <a:bodyPr/>
          <a:lstStyle/>
          <a:p>
            <a:r>
              <a:rPr lang="en-AU" dirty="0">
                <a:latin typeface="Arial" panose="020B0604020202020204" pitchFamily="34" charset="0"/>
                <a:cs typeface="Arial" panose="020B0604020202020204" pitchFamily="34" charset="0"/>
              </a:rPr>
              <a:t>David Ripper</a:t>
            </a:r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E7467A6-2266-4A13-AD23-593FD36161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956751" y="7006699"/>
            <a:ext cx="505220" cy="402483"/>
          </a:xfr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EC81F68-4976-451A-B2E9-79BCBD2F70CC}" type="slidenum">
              <a:rPr kumimoji="0" lang="en-AU" sz="1052" b="0" i="0" u="none" strike="noStrike" kern="1200" cap="none" spc="0" normalizeH="0" baseline="0" noProof="0" smtClean="0">
                <a:ln>
                  <a:noFill/>
                </a:ln>
                <a:solidFill>
                  <a:srgbClr val="222324">
                    <a:tint val="75000"/>
                  </a:srgbClr>
                </a:solidFill>
                <a:effectLst/>
                <a:uLnTx/>
                <a:uFillTx/>
                <a:latin typeface="Tw Cen MT" panose="020B0602020104020603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en-AU" sz="1052" b="0" i="0" u="none" strike="noStrike" kern="1200" cap="none" spc="0" normalizeH="0" baseline="0" noProof="0" dirty="0">
              <a:ln>
                <a:noFill/>
              </a:ln>
              <a:solidFill>
                <a:srgbClr val="222324">
                  <a:tint val="75000"/>
                </a:srgbClr>
              </a:solidFill>
              <a:effectLst/>
              <a:uLnTx/>
              <a:uFillTx/>
              <a:latin typeface="Tw Cen MT" panose="020B0602020104020603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9303214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CBF8D0-75CF-4AF7-A931-0544DF51C3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6546" y="150494"/>
            <a:ext cx="10007301" cy="1310695"/>
          </a:xfrm>
        </p:spPr>
        <p:txBody>
          <a:bodyPr/>
          <a:lstStyle/>
          <a:p>
            <a:r>
              <a:rPr lang="en-AU" dirty="0"/>
              <a:t>Next steps – procedures consultation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CFC2106-55F5-4C46-9077-F5D98FE80858}"/>
              </a:ext>
            </a:extLst>
          </p:cNvPr>
          <p:cNvSpPr txBox="1"/>
          <p:nvPr/>
        </p:nvSpPr>
        <p:spPr>
          <a:xfrm>
            <a:off x="420624" y="1773936"/>
            <a:ext cx="85953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AU" sz="2000" dirty="0"/>
              <a:t>Consultation will proceed for metering data package of procedures</a:t>
            </a:r>
          </a:p>
        </p:txBody>
      </p:sp>
      <p:graphicFrame>
        <p:nvGraphicFramePr>
          <p:cNvPr id="6" name="Content Placeholder 4">
            <a:extLst>
              <a:ext uri="{FF2B5EF4-FFF2-40B4-BE49-F238E27FC236}">
                <a16:creationId xmlns:a16="http://schemas.microsoft.com/office/drawing/2014/main" id="{F21A8B80-9FB5-4840-9AC9-2604E06F4688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628206869"/>
              </p:ext>
            </p:extLst>
          </p:nvPr>
        </p:nvGraphicFramePr>
        <p:xfrm>
          <a:off x="389220" y="2619063"/>
          <a:ext cx="9504218" cy="336281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7259766">
                  <a:extLst>
                    <a:ext uri="{9D8B030D-6E8A-4147-A177-3AD203B41FA5}">
                      <a16:colId xmlns:a16="http://schemas.microsoft.com/office/drawing/2014/main" val="2633987390"/>
                    </a:ext>
                  </a:extLst>
                </a:gridCol>
                <a:gridCol w="1320211">
                  <a:extLst>
                    <a:ext uri="{9D8B030D-6E8A-4147-A177-3AD203B41FA5}">
                      <a16:colId xmlns:a16="http://schemas.microsoft.com/office/drawing/2014/main" val="4124946520"/>
                    </a:ext>
                  </a:extLst>
                </a:gridCol>
                <a:gridCol w="924241">
                  <a:extLst>
                    <a:ext uri="{9D8B030D-6E8A-4147-A177-3AD203B41FA5}">
                      <a16:colId xmlns:a16="http://schemas.microsoft.com/office/drawing/2014/main" val="1452386972"/>
                    </a:ext>
                  </a:extLst>
                </a:gridCol>
              </a:tblGrid>
              <a:tr h="637309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Procedure Title</a:t>
                      </a:r>
                      <a:endParaRPr lang="en-A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Consultable Procedure</a:t>
                      </a:r>
                      <a:endParaRPr lang="en-A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6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Impact</a:t>
                      </a:r>
                      <a:endParaRPr lang="en-AU" sz="16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710149534"/>
                  </a:ext>
                </a:extLst>
              </a:tr>
              <a:tr h="4466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MDFF Specification NEM12 and NEM13</a:t>
                      </a:r>
                      <a:endParaRPr lang="en-A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en-A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</a:t>
                      </a:r>
                      <a:endParaRPr lang="en-A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07955926"/>
                  </a:ext>
                </a:extLst>
              </a:tr>
              <a:tr h="4466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MSATS Procedure: Metering Data Management (MDM) Procedure</a:t>
                      </a:r>
                      <a:endParaRPr lang="en-A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endParaRPr lang="en-A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</a:t>
                      </a:r>
                      <a:endParaRPr lang="en-A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597978037"/>
                  </a:ext>
                </a:extLst>
              </a:tr>
              <a:tr h="492091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MDM File Format and Load Process</a:t>
                      </a:r>
                      <a:endParaRPr lang="en-A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N</a:t>
                      </a:r>
                      <a:endParaRPr lang="en-A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Medium</a:t>
                      </a:r>
                      <a:endParaRPr lang="en-A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3225663654"/>
                  </a:ext>
                </a:extLst>
              </a:tr>
              <a:tr h="4466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Metrology Procedure: Part A</a:t>
                      </a:r>
                      <a:endParaRPr lang="en-A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endParaRPr lang="en-A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</a:t>
                      </a:r>
                      <a:endParaRPr lang="en-A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77292906"/>
                  </a:ext>
                </a:extLst>
              </a:tr>
              <a:tr h="4466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Metrology Procedure: Part B</a:t>
                      </a:r>
                      <a:endParaRPr lang="en-A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40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endParaRPr lang="en-AU" sz="140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</a:t>
                      </a:r>
                      <a:endParaRPr lang="en-A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2981918020"/>
                  </a:ext>
                </a:extLst>
              </a:tr>
              <a:tr h="44668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Retail Electricity Market Glossary and Framework</a:t>
                      </a:r>
                      <a:endParaRPr lang="en-A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Y</a:t>
                      </a:r>
                      <a:endParaRPr lang="en-A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AU" sz="1400" dirty="0">
                          <a:effectLst/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High</a:t>
                      </a:r>
                      <a:endParaRPr lang="en-AU" sz="1400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Arial" panose="020B0604020202020204" pitchFamily="34" charset="0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45334746"/>
                  </a:ext>
                </a:extLst>
              </a:tr>
            </a:tbl>
          </a:graphicData>
        </a:graphic>
      </p:graphicFrame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3DE4DBB0-2C9C-4551-81E4-9E30BEABEC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28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9820543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6C1C90-FD79-4105-9100-D0DAE9876F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AEMO’s profiling of 15 and 30-minute data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84913D8-F05F-42FB-B5C0-1EB6BB44FD2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David Ripper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C337CC1-3D49-433A-A6A0-5160BB0B49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pPr/>
              <a:t>3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054239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BB758-2E5D-4D63-8ACC-B12050FE4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Profiling of 15 and 30-minute meter data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3B1417-665B-4818-88AA-12CAD5510E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b="1" dirty="0"/>
              <a:t>Question</a:t>
            </a:r>
          </a:p>
          <a:p>
            <a:pPr marL="0" indent="0">
              <a:buNone/>
            </a:pPr>
            <a:r>
              <a:rPr lang="en-AU" dirty="0"/>
              <a:t>How will AEMO undertake profiling?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b="1" dirty="0"/>
              <a:t>Outcome</a:t>
            </a:r>
          </a:p>
          <a:p>
            <a:r>
              <a:rPr lang="en-AU" dirty="0"/>
              <a:t>AEMO will profile from 15 minute to 5 minute and 30 minute to 5 minute using a percentage allocation method</a:t>
            </a:r>
          </a:p>
          <a:p>
            <a:r>
              <a:rPr lang="en-AU" dirty="0"/>
              <a:t>The profiling at the moment is at the profile area</a:t>
            </a:r>
          </a:p>
          <a:p>
            <a:r>
              <a:rPr lang="en-AU" dirty="0"/>
              <a:t>If Global Settlement drives changes then we will take this into account</a:t>
            </a:r>
          </a:p>
          <a:p>
            <a:pPr marL="0" indent="0">
              <a:buNone/>
            </a:pPr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6B732C-7F66-4466-8AA0-81809C711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4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04490957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ABB758-2E5D-4D63-8ACC-B12050FE44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Profiling – percentage allocation method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73B1417-665B-4818-88AA-12CAD5510E3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AU" b="1" dirty="0"/>
              <a:t>Example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96B732C-7F66-4466-8AA0-81809C7117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5</a:t>
            </a:fld>
            <a:endParaRPr lang="en-AU"/>
          </a:p>
        </p:txBody>
      </p: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1CAB42F2-D9E2-48A1-9294-B6AA0FBBD177}"/>
              </a:ext>
            </a:extLst>
          </p:cNvPr>
          <p:cNvGraphicFramePr>
            <a:graphicFrameLocks noGrp="1"/>
          </p:cNvGraphicFramePr>
          <p:nvPr/>
        </p:nvGraphicFramePr>
        <p:xfrm>
          <a:off x="590551" y="3291681"/>
          <a:ext cx="9486898" cy="2238375"/>
        </p:xfrm>
        <a:graphic>
          <a:graphicData uri="http://schemas.openxmlformats.org/drawingml/2006/table">
            <a:tbl>
              <a:tblPr/>
              <a:tblGrid>
                <a:gridCol w="2694673">
                  <a:extLst>
                    <a:ext uri="{9D8B030D-6E8A-4147-A177-3AD203B41FA5}">
                      <a16:colId xmlns:a16="http://schemas.microsoft.com/office/drawing/2014/main" val="2578792197"/>
                    </a:ext>
                  </a:extLst>
                </a:gridCol>
                <a:gridCol w="850615">
                  <a:extLst>
                    <a:ext uri="{9D8B030D-6E8A-4147-A177-3AD203B41FA5}">
                      <a16:colId xmlns:a16="http://schemas.microsoft.com/office/drawing/2014/main" val="2168095316"/>
                    </a:ext>
                  </a:extLst>
                </a:gridCol>
                <a:gridCol w="850615">
                  <a:extLst>
                    <a:ext uri="{9D8B030D-6E8A-4147-A177-3AD203B41FA5}">
                      <a16:colId xmlns:a16="http://schemas.microsoft.com/office/drawing/2014/main" val="575733252"/>
                    </a:ext>
                  </a:extLst>
                </a:gridCol>
                <a:gridCol w="850615">
                  <a:extLst>
                    <a:ext uri="{9D8B030D-6E8A-4147-A177-3AD203B41FA5}">
                      <a16:colId xmlns:a16="http://schemas.microsoft.com/office/drawing/2014/main" val="1126379015"/>
                    </a:ext>
                  </a:extLst>
                </a:gridCol>
                <a:gridCol w="850615">
                  <a:extLst>
                    <a:ext uri="{9D8B030D-6E8A-4147-A177-3AD203B41FA5}">
                      <a16:colId xmlns:a16="http://schemas.microsoft.com/office/drawing/2014/main" val="884480412"/>
                    </a:ext>
                  </a:extLst>
                </a:gridCol>
                <a:gridCol w="850615">
                  <a:extLst>
                    <a:ext uri="{9D8B030D-6E8A-4147-A177-3AD203B41FA5}">
                      <a16:colId xmlns:a16="http://schemas.microsoft.com/office/drawing/2014/main" val="871895349"/>
                    </a:ext>
                  </a:extLst>
                </a:gridCol>
                <a:gridCol w="850615">
                  <a:extLst>
                    <a:ext uri="{9D8B030D-6E8A-4147-A177-3AD203B41FA5}">
                      <a16:colId xmlns:a16="http://schemas.microsoft.com/office/drawing/2014/main" val="3083668995"/>
                    </a:ext>
                  </a:extLst>
                </a:gridCol>
                <a:gridCol w="1688535">
                  <a:extLst>
                    <a:ext uri="{9D8B030D-6E8A-4147-A177-3AD203B41FA5}">
                      <a16:colId xmlns:a16="http://schemas.microsoft.com/office/drawing/2014/main" val="2646610493"/>
                    </a:ext>
                  </a:extLst>
                </a:gridCol>
              </a:tblGrid>
              <a:tr h="238125">
                <a:tc>
                  <a:txBody>
                    <a:bodyPr/>
                    <a:lstStyle/>
                    <a:p>
                      <a:pPr algn="l" fontAlgn="ctr"/>
                      <a:r>
                        <a:rPr lang="en-A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minute trading interval (TI)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A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for 30 minutes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8454870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ctr"/>
                      <a:r>
                        <a:rPr lang="en-A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Wholesale feeder TI values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559854536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ctr"/>
                      <a:r>
                        <a:rPr lang="en-A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TI value % of 30 minute total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69124310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421988048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97074795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ctr"/>
                      <a:r>
                        <a:rPr lang="en-A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Corresponding 30 minute TI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 fontAlgn="ctr"/>
                      <a:r>
                        <a:rPr lang="en-A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A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5608729"/>
                  </a:ext>
                </a:extLst>
              </a:tr>
              <a:tr h="190500"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AU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9108546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ctr"/>
                      <a:r>
                        <a:rPr lang="en-A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 minute trading interval (TI)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A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Total for 30 minutes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13219780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ctr"/>
                      <a:r>
                        <a:rPr lang="en-A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30 minute TI profiled to 5 minute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x 10%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x 15%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x 12%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x 15%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x 23%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 x 25%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AU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6353644"/>
                  </a:ext>
                </a:extLst>
              </a:tr>
              <a:tr h="238125">
                <a:tc>
                  <a:txBody>
                    <a:bodyPr/>
                    <a:lstStyle/>
                    <a:p>
                      <a:pPr algn="l" fontAlgn="ctr"/>
                      <a:r>
                        <a:rPr lang="en-AU" sz="1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5-minute profile values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1.2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2.3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4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2.5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A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6817986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3460225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00DF28-1084-44FC-B6AF-4F43779275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Unit of measure precision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BF85E2-8D77-4506-B030-8CC247C4F5C6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Hamish McNeish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3828124-8DFC-40B5-9C91-26D5BE46C2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pPr/>
              <a:t>6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779075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C92D0-7623-480E-9E00-D24C727E9B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Precision of kWh Meter Reads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1F9E57-3F80-43FF-8C61-DACFEE3C16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AU" b="1" dirty="0"/>
              <a:t>Question</a:t>
            </a:r>
          </a:p>
          <a:p>
            <a:pPr marL="0" indent="0">
              <a:buNone/>
            </a:pPr>
            <a:r>
              <a:rPr lang="en-AU" dirty="0"/>
              <a:t>A concern was raised on possible loss of precision if AEMO stores meter reads in kWh. For example receiving a value of 3.2 Watt-hours.</a:t>
            </a:r>
          </a:p>
          <a:p>
            <a:pPr marL="0" indent="0">
              <a:buNone/>
            </a:pPr>
            <a:r>
              <a:rPr lang="en-AU" b="1" dirty="0"/>
              <a:t>Outcome</a:t>
            </a:r>
          </a:p>
          <a:p>
            <a:r>
              <a:rPr lang="en-AU" dirty="0"/>
              <a:t>MDFF NEM12 and NEM13 formats currently define support to 1 </a:t>
            </a:r>
            <a:r>
              <a:rPr lang="en-AU" dirty="0" err="1"/>
              <a:t>Wh</a:t>
            </a:r>
            <a:r>
              <a:rPr lang="en-AU" dirty="0"/>
              <a:t> precision.</a:t>
            </a:r>
          </a:p>
          <a:p>
            <a:r>
              <a:rPr lang="en-AU" dirty="0"/>
              <a:t>MDMF support is assumed to be the same – but the format is not explicit</a:t>
            </a:r>
          </a:p>
          <a:p>
            <a:r>
              <a:rPr lang="en-AU" dirty="0"/>
              <a:t>AEMO could support to 4 decimal places and update the formats</a:t>
            </a:r>
          </a:p>
          <a:p>
            <a:r>
              <a:rPr lang="en-AU" dirty="0"/>
              <a:t>AEMO’s systems would convert received meter reads to kWh supporting up to 4 decimal places</a:t>
            </a:r>
          </a:p>
          <a:p>
            <a:r>
              <a:rPr lang="en-AU" dirty="0"/>
              <a:t>AEMO’s systems would accept </a:t>
            </a:r>
            <a:r>
              <a:rPr lang="en-AU" dirty="0" err="1"/>
              <a:t>Wh</a:t>
            </a:r>
            <a:r>
              <a:rPr lang="en-AU" dirty="0"/>
              <a:t>, kWh, MWh, and the stored value would be  to 4 decimal places in kWh, rounding would occur if required.</a:t>
            </a:r>
          </a:p>
          <a:p>
            <a:r>
              <a:rPr lang="en-AU" dirty="0"/>
              <a:t>Other units of measure will be treated consistently, such as for </a:t>
            </a:r>
            <a:r>
              <a:rPr lang="en-AU" dirty="0" err="1"/>
              <a:t>vars</a:t>
            </a:r>
            <a:endParaRPr lang="en-AU" dirty="0"/>
          </a:p>
          <a:p>
            <a:pPr marL="0" indent="0">
              <a:buNone/>
            </a:pPr>
            <a:endParaRPr lang="en-AU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9FB73B2-09E6-4F49-A77E-97B8E8853EC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7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0043341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F41512-B871-4AF8-885A-2A37108B82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AEMO use of B2M (MDFF)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99D7C6A-ED98-4A2F-9D7A-C080B13A0E58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AU" dirty="0"/>
              <a:t>Hamish McNeish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FCDF22C-AFD3-4F0E-A95B-9C2A0AE927A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pPr/>
              <a:t>8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1267578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107112-924F-4EAC-8A04-42F9CA338C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To-Be Process – MDFF delivery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7B1EA4A-3B89-45EE-9D2F-120B0A5CB3C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706" y="1716410"/>
            <a:ext cx="10114421" cy="4512396"/>
          </a:xfrm>
          <a:prstGeom prst="rect">
            <a:avLst/>
          </a:prstGeom>
        </p:spPr>
      </p:pic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51158623-92BB-4D6A-81B7-4BFB8FDD27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06547" y="6312577"/>
            <a:ext cx="10359580" cy="742122"/>
          </a:xfrm>
        </p:spPr>
        <p:txBody>
          <a:bodyPr>
            <a:normAutofit fontScale="92500" lnSpcReduction="20000"/>
          </a:bodyPr>
          <a:lstStyle/>
          <a:p>
            <a:r>
              <a:rPr lang="en-AU" dirty="0"/>
              <a:t>Green is existing and unchanged, Orange is new</a:t>
            </a:r>
          </a:p>
          <a:p>
            <a:r>
              <a:rPr lang="en-AU" dirty="0"/>
              <a:t>MDFF will be accepted over web API’s and FTP</a:t>
            </a:r>
          </a:p>
        </p:txBody>
      </p:sp>
      <p:sp>
        <p:nvSpPr>
          <p:cNvPr id="3" name="Slide Number Placeholder 2">
            <a:extLst>
              <a:ext uri="{FF2B5EF4-FFF2-40B4-BE49-F238E27FC236}">
                <a16:creationId xmlns:a16="http://schemas.microsoft.com/office/drawing/2014/main" id="{9593C183-FF78-4A45-AFF3-D270A00FC5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C81F68-4976-451A-B2E9-79BCBD2F70CC}" type="slidenum">
              <a:rPr lang="en-AU" smtClean="0"/>
              <a:t>9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315505"/>
      </p:ext>
    </p:extLst>
  </p:cSld>
  <p:clrMapOvr>
    <a:masterClrMapping/>
  </p:clrMapOvr>
</p:sld>
</file>

<file path=ppt/theme/theme1.xml><?xml version="1.0" encoding="utf-8"?>
<a:theme xmlns:a="http://schemas.openxmlformats.org/drawingml/2006/main" name="AEMO 2018 A4 landscape">
  <a:themeElements>
    <a:clrScheme name="AEMO PPT 2018">
      <a:dk1>
        <a:srgbClr val="222324"/>
      </a:dk1>
      <a:lt1>
        <a:srgbClr val="FFFFFF"/>
      </a:lt1>
      <a:dk2>
        <a:srgbClr val="000000"/>
      </a:dk2>
      <a:lt2>
        <a:srgbClr val="E0E8EA"/>
      </a:lt2>
      <a:accent1>
        <a:srgbClr val="C41230"/>
      </a:accent1>
      <a:accent2>
        <a:srgbClr val="360F3C"/>
      </a:accent2>
      <a:accent3>
        <a:srgbClr val="F37421"/>
      </a:accent3>
      <a:accent4>
        <a:srgbClr val="FFC222"/>
      </a:accent4>
      <a:accent5>
        <a:srgbClr val="82859C"/>
      </a:accent5>
      <a:accent6>
        <a:srgbClr val="B3E0EE"/>
      </a:accent6>
      <a:hlink>
        <a:srgbClr val="C41230"/>
      </a:hlink>
      <a:folHlink>
        <a:srgbClr val="C41230"/>
      </a:folHlink>
    </a:clrScheme>
    <a:fontScheme name="AEMO TW Segoe">
      <a:majorFont>
        <a:latin typeface="Century Gothic"/>
        <a:ea typeface=""/>
        <a:cs typeface=""/>
      </a:majorFont>
      <a:minorFont>
        <a:latin typeface="Segoe UI Semiligh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EMO 2018 A4 landscape" id="{22A54129-71AA-4D41-B9F4-2AC7F2F42010}" vid="{06A90869-5A30-4725-8A1A-F8FF7B8EB73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_rels/item6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6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AEMODocument" ma:contentTypeID="0x0101009BE89D58CAF0934CA32A20BCFFD353DC00D090D6681D809D4D8FC2F677DB1CD59F" ma:contentTypeVersion="0" ma:contentTypeDescription="" ma:contentTypeScope="" ma:versionID="5f210c46fef8c3b1101fe9149cdec39d">
  <xsd:schema xmlns:xsd="http://www.w3.org/2001/XMLSchema" xmlns:xs="http://www.w3.org/2001/XMLSchema" xmlns:p="http://schemas.microsoft.com/office/2006/metadata/properties" xmlns:ns2="a14523ce-dede-483e-883a-2d83261080bd" targetNamespace="http://schemas.microsoft.com/office/2006/metadata/properties" ma:root="true" ma:fieldsID="7d74405751bc119387ad193d718cb389" ns2:_="">
    <xsd:import namespace="a14523ce-dede-483e-883a-2d83261080bd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TaxCatchAll" minOccurs="0"/>
                <xsd:element ref="ns2:TaxCatchAllLabel" minOccurs="0"/>
                <xsd:element ref="ns2:AEMOCustodian" minOccurs="0"/>
                <xsd:element ref="ns2:AEMODescription" minOccurs="0"/>
                <xsd:element ref="ns2:AEMODocumentTypeTaxHTField0" minOccurs="0"/>
                <xsd:element ref="ns2:AEMOKeywordsTaxHTField0" minOccurs="0"/>
                <xsd:element ref="ns2:ArchiveDocument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14523ce-dede-483e-883a-2d83261080bd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9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CatchAll" ma:index="11" nillable="true" ma:displayName="Taxonomy Catch All Column" ma:hidden="true" ma:list="{93fb317b-587c-4d3f-8b3e-5de22a86522e}" ma:internalName="TaxCatchAll" ma:showField="CatchAllData" ma:web="dba14153-4303-4379-8f24-de02eb1e2c4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2" nillable="true" ma:displayName="Taxonomy Catch All Column1" ma:hidden="true" ma:list="{93fb317b-587c-4d3f-8b3e-5de22a86522e}" ma:internalName="TaxCatchAllLabel" ma:readOnly="true" ma:showField="CatchAllDataLabel" ma:web="dba14153-4303-4379-8f24-de02eb1e2c4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AEMOCustodian" ma:index="13" nillable="true" ma:displayName="AEMOCustodian" ma:list="UserInfo" ma:SharePointGroup="0" ma:internalName="AEMOCustodian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AEMODescription" ma:index="14" nillable="true" ma:displayName="AEMODescription" ma:internalName="AEMODescription">
      <xsd:simpleType>
        <xsd:restriction base="dms:Note"/>
      </xsd:simpleType>
    </xsd:element>
    <xsd:element name="AEMODocumentTypeTaxHTField0" ma:index="15" nillable="true" ma:taxonomy="true" ma:internalName="AEMODocumentTypeTaxHTField0" ma:taxonomyFieldName="AEMODocumentType" ma:displayName="AEMODocumentType" ma:default="1;#Operational Record|859762f2-4462-42eb-9744-c955c7e2c540" ma:fieldId="{da861434-c661-4929-8c0f-a462c80621ee}" ma:sspId="409ac0fb-07cb-4169-8a26-def2760b5502" ma:termSetId="7d85e329-3a18-4351-8865-4c9585fd1cc0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AEMOKeywordsTaxHTField0" ma:index="17" nillable="true" ma:taxonomy="true" ma:internalName="AEMOKeywordsTaxHTField0" ma:taxonomyFieldName="AEMOKeywords" ma:displayName="AEMOKeywords" ma:default="" ma:fieldId="{443585ba-fce9-427e-bd78-308c17c973aa}" ma:taxonomyMulti="true" ma:sspId="409ac0fb-07cb-4169-8a26-def2760b5502" ma:termSetId="70885f33-8be5-4917-bc67-8833a068ef45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ArchiveDocument" ma:index="19" nillable="true" ma:displayName="ArchiveDocument" ma:default="0" ma:description="Checking this box will send the document to the AEMO Archive and leave a link in its place." ma:internalName="ArchiveDocument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haredContentType xmlns="Microsoft.SharePoint.Taxonomy.ContentTypeSync" SourceId="409ac0fb-07cb-4169-8a26-def2760b5502" ContentTypeId="0x0101009BE89D58CAF0934CA32A20BCFFD353DC" PreviousValue="false"/>
</file>

<file path=customXml/item3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4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Version=14.0.0.0,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Version=14.0.0.0, Culture=neutral, PublicKeyToken=71e9bce111e9429c</Assembly>
    <Class>Microsoft.Office.DocumentManagement.Internal.DocIdHandler</Class>
    <Data/>
    <Filter/>
  </Receiver>
</spe:Receivers>
</file>

<file path=customXml/item5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6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AEMODescription xmlns="a14523ce-dede-483e-883a-2d83261080bd" xsi:nil="true"/>
    <AEMOCustodian xmlns="a14523ce-dede-483e-883a-2d83261080bd">
      <UserInfo>
        <DisplayName/>
        <AccountId xsi:nil="true"/>
        <AccountType/>
      </UserInfo>
    </AEMOCustodian>
    <ArchiveDocument xmlns="a14523ce-dede-483e-883a-2d83261080bd">false</ArchiveDocument>
    <_dlc_DocId xmlns="a14523ce-dede-483e-883a-2d83261080bd">PROJECT-107690352-1004</_dlc_DocId>
    <AEMODocumentTypeTaxHTField0 xmlns="a14523ce-dede-483e-883a-2d83261080bd">
      <Terms xmlns="http://schemas.microsoft.com/office/infopath/2007/PartnerControls">
        <TermInfo xmlns="http://schemas.microsoft.com/office/infopath/2007/PartnerControls">
          <TermName xmlns="http://schemas.microsoft.com/office/infopath/2007/PartnerControls">Operational Record</TermName>
          <TermId xmlns="http://schemas.microsoft.com/office/infopath/2007/PartnerControls">859762f2-4462-42eb-9744-c955c7e2c540</TermId>
        </TermInfo>
      </Terms>
    </AEMODocumentTypeTaxHTField0>
    <TaxCatchAll xmlns="a14523ce-dede-483e-883a-2d83261080bd">
      <Value>1</Value>
    </TaxCatchAll>
    <AEMOKeywordsTaxHTField0 xmlns="a14523ce-dede-483e-883a-2d83261080bd">
      <Terms xmlns="http://schemas.microsoft.com/office/infopath/2007/PartnerControls"/>
    </AEMOKeywordsTaxHTField0>
    <_dlc_DocIdUrl xmlns="a14523ce-dede-483e-883a-2d83261080bd">
      <Url>http://sharedocs/projects/5ms/_layouts/15/DocIdRedir.aspx?ID=PROJECT-107690352-1004</Url>
      <Description>PROJECT-107690352-1004</Description>
    </_dlc_DocIdUrl>
  </documentManagement>
</p:properties>
</file>

<file path=customXml/itemProps1.xml><?xml version="1.0" encoding="utf-8"?>
<ds:datastoreItem xmlns:ds="http://schemas.openxmlformats.org/officeDocument/2006/customXml" ds:itemID="{FE4AFE90-69B5-4964-94FB-785DFBE90F9D}"/>
</file>

<file path=customXml/itemProps2.xml><?xml version="1.0" encoding="utf-8"?>
<ds:datastoreItem xmlns:ds="http://schemas.openxmlformats.org/officeDocument/2006/customXml" ds:itemID="{7C40A90F-F055-480A-ABA7-AD159C6F2FFD}"/>
</file>

<file path=customXml/itemProps3.xml><?xml version="1.0" encoding="utf-8"?>
<ds:datastoreItem xmlns:ds="http://schemas.openxmlformats.org/officeDocument/2006/customXml" ds:itemID="{C7232085-3B19-467D-9011-6417C0229F00}"/>
</file>

<file path=customXml/itemProps4.xml><?xml version="1.0" encoding="utf-8"?>
<ds:datastoreItem xmlns:ds="http://schemas.openxmlformats.org/officeDocument/2006/customXml" ds:itemID="{B53224CC-2DB2-4BC2-920C-46C40BE96F65}"/>
</file>

<file path=customXml/itemProps5.xml><?xml version="1.0" encoding="utf-8"?>
<ds:datastoreItem xmlns:ds="http://schemas.openxmlformats.org/officeDocument/2006/customXml" ds:itemID="{EE403FD8-9B32-4D52-AE9D-8F35D29AF3DB}"/>
</file>

<file path=customXml/itemProps6.xml><?xml version="1.0" encoding="utf-8"?>
<ds:datastoreItem xmlns:ds="http://schemas.openxmlformats.org/officeDocument/2006/customXml" ds:itemID="{5D8FDC2A-7B43-4B2F-889D-ACA4642F1F92}"/>
</file>

<file path=docProps/app.xml><?xml version="1.0" encoding="utf-8"?>
<Properties xmlns="http://schemas.openxmlformats.org/officeDocument/2006/extended-properties" xmlns:vt="http://schemas.openxmlformats.org/officeDocument/2006/docPropsVTypes">
  <Template>AEMO 2018 A4 landscape</Template>
  <TotalTime>0</TotalTime>
  <Words>1974</Words>
  <Application>Microsoft Office PowerPoint</Application>
  <PresentationFormat>Custom</PresentationFormat>
  <Paragraphs>332</Paragraphs>
  <Slides>28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6" baseType="lpstr">
      <vt:lpstr>Arial</vt:lpstr>
      <vt:lpstr>Calibri</vt:lpstr>
      <vt:lpstr>Century Gothic</vt:lpstr>
      <vt:lpstr>Futura Std Light</vt:lpstr>
      <vt:lpstr>Segoe UI Semilight</vt:lpstr>
      <vt:lpstr>Times New Roman</vt:lpstr>
      <vt:lpstr>Tw Cen MT</vt:lpstr>
      <vt:lpstr>AEMO 2018 A4 landscape</vt:lpstr>
      <vt:lpstr>5MS Joint Metering/Systems Focus Group</vt:lpstr>
      <vt:lpstr>Agenda</vt:lpstr>
      <vt:lpstr>AEMO’s profiling of 15 and 30-minute data</vt:lpstr>
      <vt:lpstr>Profiling of 15 and 30-minute meter data</vt:lpstr>
      <vt:lpstr>Profiling – percentage allocation method</vt:lpstr>
      <vt:lpstr>Unit of measure precision</vt:lpstr>
      <vt:lpstr>Precision of kWh Meter Reads</vt:lpstr>
      <vt:lpstr>AEMO use of B2M (MDFF)</vt:lpstr>
      <vt:lpstr>To-Be Process – MDFF delivery</vt:lpstr>
      <vt:lpstr>MDFF vs MDMF</vt:lpstr>
      <vt:lpstr>Meter Data over B2B and B2M</vt:lpstr>
      <vt:lpstr>Extending NEM12 to include 5-minute data</vt:lpstr>
      <vt:lpstr>NEM12 to include 5-minute data</vt:lpstr>
      <vt:lpstr>Proposed NEM12 Examples</vt:lpstr>
      <vt:lpstr>Accepting non-settlement data</vt:lpstr>
      <vt:lpstr>Non-settlement data</vt:lpstr>
      <vt:lpstr>Data streams treatment – UOM and sign</vt:lpstr>
      <vt:lpstr>Data streams treatment – accepting</vt:lpstr>
      <vt:lpstr>Transition to 5-minute data</vt:lpstr>
      <vt:lpstr>AEMO program schedule</vt:lpstr>
      <vt:lpstr>Aggregating and profiling metering data</vt:lpstr>
      <vt:lpstr>How will participants deal with metering data during transition?</vt:lpstr>
      <vt:lpstr>Develop high level milestones for key activities</vt:lpstr>
      <vt:lpstr>File size and communications capabilities </vt:lpstr>
      <vt:lpstr>1 MB Message File size</vt:lpstr>
      <vt:lpstr>General questions</vt:lpstr>
      <vt:lpstr>Next steps</vt:lpstr>
      <vt:lpstr>Next steps – procedures consultation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2018-09-10T05:08:21Z</dcterms:created>
  <dcterms:modified xsi:type="dcterms:W3CDTF">2018-09-10T05:08:26Z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EMODocumentType">
    <vt:lpwstr>1;#Operational Record|859762f2-4462-42eb-9744-c955c7e2c540</vt:lpwstr>
  </property>
  <property fmtid="{D5CDD505-2E9C-101B-9397-08002B2CF9AE}" pid="3" name="ContentTypeId">
    <vt:lpwstr>0x0101009BE89D58CAF0934CA32A20BCFFD353DC00D090D6681D809D4D8FC2F677DB1CD59F</vt:lpwstr>
  </property>
  <property fmtid="{D5CDD505-2E9C-101B-9397-08002B2CF9AE}" pid="4" name="AEMOKeywords">
    <vt:lpwstr/>
  </property>
  <property fmtid="{D5CDD505-2E9C-101B-9397-08002B2CF9AE}" pid="5" name="_dlc_DocIdItemGuid">
    <vt:lpwstr>d11adac6-9f8d-4489-970b-9ca028a0351c</vt:lpwstr>
  </property>
</Properties>
</file>