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5"/>
  </p:sldMasterIdLst>
  <p:notesMasterIdLst>
    <p:notesMasterId r:id="rId43"/>
  </p:notesMasterIdLst>
  <p:sldIdLst>
    <p:sldId id="256" r:id="rId6"/>
    <p:sldId id="257" r:id="rId7"/>
    <p:sldId id="327" r:id="rId8"/>
    <p:sldId id="258" r:id="rId9"/>
    <p:sldId id="259" r:id="rId10"/>
    <p:sldId id="309" r:id="rId11"/>
    <p:sldId id="319" r:id="rId12"/>
    <p:sldId id="260" r:id="rId13"/>
    <p:sldId id="303" r:id="rId14"/>
    <p:sldId id="320" r:id="rId15"/>
    <p:sldId id="290" r:id="rId16"/>
    <p:sldId id="304" r:id="rId17"/>
    <p:sldId id="315" r:id="rId18"/>
    <p:sldId id="308" r:id="rId19"/>
    <p:sldId id="321" r:id="rId20"/>
    <p:sldId id="292" r:id="rId21"/>
    <p:sldId id="293" r:id="rId22"/>
    <p:sldId id="310" r:id="rId23"/>
    <p:sldId id="322" r:id="rId24"/>
    <p:sldId id="317" r:id="rId25"/>
    <p:sldId id="316" r:id="rId26"/>
    <p:sldId id="312" r:id="rId27"/>
    <p:sldId id="314" r:id="rId28"/>
    <p:sldId id="323" r:id="rId29"/>
    <p:sldId id="294" r:id="rId30"/>
    <p:sldId id="305" r:id="rId31"/>
    <p:sldId id="306" r:id="rId32"/>
    <p:sldId id="300" r:id="rId33"/>
    <p:sldId id="302" r:id="rId34"/>
    <p:sldId id="324" r:id="rId35"/>
    <p:sldId id="296" r:id="rId36"/>
    <p:sldId id="307" r:id="rId37"/>
    <p:sldId id="325" r:id="rId38"/>
    <p:sldId id="326" r:id="rId39"/>
    <p:sldId id="288" r:id="rId40"/>
    <p:sldId id="289" r:id="rId41"/>
    <p:sldId id="299" r:id="rId4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3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02303-8887-4A82-9A12-4B8F161D12B2}" type="datetimeFigureOut">
              <a:rPr lang="en-AU" smtClean="0"/>
              <a:t>20/09/2018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2BA09-8997-4F23-9B61-68CA9F8F31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581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236F94-E2BE-4E01-9B99-A9873DC8B1AA}" type="datetime1">
              <a:rPr lang="en-AU" smtClean="0"/>
              <a:t>20/09/2018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FF69-C7CA-4127-99CE-9EFA1FF1E342}" type="datetime1">
              <a:rPr lang="en-AU" smtClean="0"/>
              <a:t>20/09/2018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7C90F-9669-4678-B9A5-7D2A32BE2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BAC0-67E9-4CE6-950E-B12A29C524AE}" type="datetime1">
              <a:rPr lang="en-AU" smtClean="0"/>
              <a:t>20/09/2018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A87A14-C640-4048-95A7-4EF6E742A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D626-DFB5-42E8-9D55-E343FDD8FA48}" type="datetime1">
              <a:rPr lang="en-AU" smtClean="0"/>
              <a:t>20/09/2018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C115826-18F4-4360-B9AB-412FAC432DCD}" type="datetime1">
              <a:rPr lang="en-AU" smtClean="0"/>
              <a:t>20/09/2018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399150-2915-4920-A24D-8FAED5E18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DB20-BA29-42F8-AB13-BA40A7EEDC1E}" type="datetime1">
              <a:rPr lang="en-AU" smtClean="0"/>
              <a:t>20/09/2018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20BA-D1F3-4D3B-8FD8-63989426A023}" type="datetime1">
              <a:rPr lang="en-AU" smtClean="0"/>
              <a:t>20/09/2018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24E3-F94C-4071-86A7-3D6648730F0A}" type="datetime1">
              <a:rPr lang="en-AU" smtClean="0"/>
              <a:t>20/09/2018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D123-82BF-45BF-B22F-5ABB57E94D4C}" type="datetime1">
              <a:rPr lang="en-AU" smtClean="0"/>
              <a:t>20/09/2018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702F-6BD8-41C4-AC80-53F144499EC5}" type="datetime1">
              <a:rPr lang="en-AU" smtClean="0"/>
              <a:t>20/09/2018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7A8669-24E6-424D-B888-CEC73E481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3B658-50EC-4ABB-BFE5-C839528F528D}" type="datetime1">
              <a:rPr lang="en-AU" smtClean="0"/>
              <a:t>20/09/2018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hf hdr="0" ftr="0" dt="0"/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538F-3D75-4E6A-B0F9-138325A4E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708" y="2032522"/>
            <a:ext cx="9332972" cy="2631887"/>
          </a:xfrm>
        </p:spPr>
        <p:txBody>
          <a:bodyPr/>
          <a:lstStyle/>
          <a:p>
            <a:r>
              <a:rPr lang="en-AU" dirty="0"/>
              <a:t>5MS Joint Metering/Systems Focus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7E418-19FE-40E5-999B-F1E2819A5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8948" y="4969209"/>
            <a:ext cx="8018860" cy="2152951"/>
          </a:xfrm>
        </p:spPr>
        <p:txBody>
          <a:bodyPr>
            <a:norm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Friday, 14 September 2018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AEMO Office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Level 22, 530 Collins Street, Melbourne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E4E17-DE6C-46E3-8AA7-89A9CEBF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57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Unit of measure precision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1600" b="1" dirty="0"/>
              <a:t>Topic Outcomes:</a:t>
            </a:r>
          </a:p>
          <a:p>
            <a:r>
              <a:rPr lang="en-AU" sz="1600" dirty="0"/>
              <a:t>Proposed approach, 4 decimal places in kWh, was supported</a:t>
            </a:r>
          </a:p>
          <a:p>
            <a:pPr marL="0" indent="0">
              <a:buNone/>
            </a:pPr>
            <a:endParaRPr lang="en-AU" sz="1600" b="1" dirty="0"/>
          </a:p>
          <a:p>
            <a:pPr marL="0" indent="0">
              <a:buNone/>
            </a:pPr>
            <a:r>
              <a:rPr lang="en-AU" sz="1600" b="1" dirty="0"/>
              <a:t>Questions/discussion included:</a:t>
            </a:r>
          </a:p>
          <a:p>
            <a:pPr lvl="1"/>
            <a:r>
              <a:rPr lang="en-AU" sz="1600" dirty="0"/>
              <a:t>4 decimal place accuracy requirement mainly relevant to unmetered loads</a:t>
            </a:r>
          </a:p>
          <a:p>
            <a:pPr lvl="1"/>
            <a:r>
              <a:rPr lang="en-AU" sz="1600" dirty="0"/>
              <a:t>AGL noted that the gas procedures provided guidance on how to round and when to round.</a:t>
            </a:r>
          </a:p>
          <a:p>
            <a:pPr lvl="1"/>
            <a:r>
              <a:rPr lang="en-AU" sz="1600" dirty="0"/>
              <a:t>Powercor noted that the proposed level of precision was greater than the accuracy of the metering fleet. </a:t>
            </a:r>
          </a:p>
          <a:p>
            <a:pPr marL="400965" lvl="1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b="1" dirty="0">
                <a:solidFill>
                  <a:srgbClr val="FF0000"/>
                </a:solidFill>
              </a:rPr>
              <a:t>Actions:</a:t>
            </a:r>
            <a:r>
              <a:rPr lang="en-AU" sz="1600" b="1" dirty="0"/>
              <a:t> </a:t>
            </a:r>
          </a:p>
          <a:p>
            <a:pPr lvl="1"/>
            <a:r>
              <a:rPr lang="en-AU" sz="1600" dirty="0"/>
              <a:t>AEMO to propose rounding methodology that is consistent with gas procedures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392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 use of B2M (MDFF)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DF22C-AFD3-4F0E-A95B-9C2A0AE9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675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To-Be Process – MDFF delivery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B1EA4A-3B89-45EE-9D2F-120B0A5CB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06" y="1716410"/>
            <a:ext cx="10114421" cy="4512396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1158623-92BB-4D6A-81B7-4BFB8FDD2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7" y="6312577"/>
            <a:ext cx="10359580" cy="742122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Green is existing and unchanged, Orange is new</a:t>
            </a:r>
          </a:p>
          <a:p>
            <a:r>
              <a:rPr lang="en-AU" dirty="0"/>
              <a:t>MDFF will be accepted over web API’s and FTP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93C183-FF78-4A45-AFF3-D270A00F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5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4DC5C-BF56-4857-A461-1D3B06BDE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MDFF vs MDMF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669AE-3F75-4558-9D28-EAAD01D70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Supporting of 5 minute meter data</a:t>
            </a:r>
          </a:p>
          <a:p>
            <a:pPr lvl="1"/>
            <a:r>
              <a:rPr lang="en-AU" dirty="0"/>
              <a:t>MDFF - Supports different intervals in the format</a:t>
            </a:r>
          </a:p>
          <a:p>
            <a:pPr lvl="1"/>
            <a:r>
              <a:rPr lang="en-AU" dirty="0"/>
              <a:t>MDMF - Does not support different intervals – required to be 30-minute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dirty="0"/>
              <a:t>Options:</a:t>
            </a:r>
          </a:p>
          <a:p>
            <a:pPr lvl="1"/>
            <a:r>
              <a:rPr lang="en-AU" dirty="0"/>
              <a:t>Option A: Use MDMF – change format and/or add interval to standing data</a:t>
            </a:r>
          </a:p>
          <a:p>
            <a:pPr lvl="1"/>
            <a:r>
              <a:rPr lang="en-AU" b="1" dirty="0"/>
              <a:t>Option B: Use MDFF – already supports 5 minute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dirty="0"/>
              <a:t>Current SWG and PWG discussion supported Option B.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FCE6F-2C42-4FD2-97E7-A41C49968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8116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98C50-4AB8-4E04-BFDB-3F87FC8E1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Meter Data over B2B and B2M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A7CBA-F6F1-4251-AFAC-DD66A46DD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Data Formats will unify to MDFF</a:t>
            </a:r>
          </a:p>
          <a:p>
            <a:r>
              <a:rPr lang="en-AU" dirty="0"/>
              <a:t>Participants may use MDMF to send interval reads (N1 or signed E1/B1 etc) @ 30-min resolution (or) consumption for Basic meters</a:t>
            </a:r>
          </a:p>
          <a:p>
            <a:r>
              <a:rPr lang="en-AU" dirty="0"/>
              <a:t>Participants may use MDFF to send interval reads (E1, E2, B1, K1, Q1 etc) @ 5-min or 15-min or 30-min resolution (or) consumption for Basic meters</a:t>
            </a:r>
          </a:p>
          <a:p>
            <a:r>
              <a:rPr lang="en-AU" dirty="0"/>
              <a:t>Validation:</a:t>
            </a:r>
          </a:p>
          <a:p>
            <a:pPr lvl="1"/>
            <a:r>
              <a:rPr lang="en-AU" dirty="0"/>
              <a:t>PMD/VMD B2B processes remain unchanged</a:t>
            </a:r>
          </a:p>
          <a:p>
            <a:pPr lvl="1"/>
            <a:r>
              <a:rPr lang="en-AU" dirty="0"/>
              <a:t>For B2M meter data AEMO proposes to periodically run the RM11 report to inform MDP’s of missing meter reads</a:t>
            </a:r>
          </a:p>
          <a:p>
            <a:pPr lvl="1"/>
            <a:r>
              <a:rPr lang="en-AU" dirty="0"/>
              <a:t>RM11 could be delivered prior to 1 July 2020. Is this wanted? And when?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44A65-1249-4290-8423-DD67B5C02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097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 use of B2M (MDFF)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710048"/>
            <a:ext cx="10255425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b="1" dirty="0"/>
              <a:t>Topic Outcomes:</a:t>
            </a:r>
          </a:p>
          <a:p>
            <a:r>
              <a:rPr lang="en-AU" sz="1400" dirty="0"/>
              <a:t>Agreement in principle regarding AEMO transitioning to MDFF</a:t>
            </a:r>
          </a:p>
          <a:p>
            <a:r>
              <a:rPr lang="en-AU" sz="1400" dirty="0"/>
              <a:t>Concerns raised regarding how MDFF would be able to support current AEMO validation requirements for basic meter reads</a:t>
            </a:r>
          </a:p>
          <a:p>
            <a:r>
              <a:rPr lang="en-AU" sz="1400" dirty="0"/>
              <a:t>Automated AEMO initiated RM11 viewed favourably</a:t>
            </a:r>
          </a:p>
          <a:p>
            <a:pPr marL="0" indent="0">
              <a:buNone/>
            </a:pPr>
            <a:endParaRPr lang="en-AU" sz="1400" dirty="0"/>
          </a:p>
          <a:p>
            <a:pPr marL="0" indent="0">
              <a:buNone/>
            </a:pPr>
            <a:r>
              <a:rPr lang="en-AU" sz="1400" b="1" dirty="0"/>
              <a:t>Questions/discussion included:</a:t>
            </a:r>
          </a:p>
          <a:p>
            <a:r>
              <a:rPr lang="en-AU" sz="1400" dirty="0"/>
              <a:t>Discussion regarding the benefits of AEMO becoming a B2B participant i.e. allows for more streamlining of the process and limits the changes to be made to MDP systems</a:t>
            </a:r>
          </a:p>
          <a:p>
            <a:r>
              <a:rPr lang="en-AU" sz="1400" dirty="0"/>
              <a:t>How can MDFF support current AEMO MDM validation requirements?</a:t>
            </a:r>
          </a:p>
          <a:p>
            <a:r>
              <a:rPr lang="en-AU" sz="1400" dirty="0"/>
              <a:t>Bringing basic meter reads into MDFF via B2M for AEMO was seen as a worse outcome than keeping things status quo</a:t>
            </a:r>
          </a:p>
          <a:p>
            <a:r>
              <a:rPr lang="en-AU" sz="1400" dirty="0"/>
              <a:t>Focus of moving to MDFF needs to be reconsidered in light of validation issues/concerns</a:t>
            </a:r>
          </a:p>
          <a:p>
            <a:r>
              <a:rPr lang="en-AU" sz="1400" dirty="0"/>
              <a:t>Concerns regarding the potential mis-match between market participant and AEMO validation requirements for basic meter reads</a:t>
            </a:r>
          </a:p>
          <a:p>
            <a:pPr marL="0" indent="0">
              <a:buNone/>
            </a:pPr>
            <a:endParaRPr lang="en-AU" sz="1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AU" sz="1400" b="1" dirty="0">
                <a:solidFill>
                  <a:srgbClr val="FF0000"/>
                </a:solidFill>
              </a:rPr>
              <a:t>Actions:</a:t>
            </a:r>
            <a:r>
              <a:rPr lang="en-AU" sz="1400" b="1" dirty="0"/>
              <a:t> </a:t>
            </a:r>
          </a:p>
          <a:p>
            <a:pPr lvl="1"/>
            <a:r>
              <a:rPr lang="en-AU" sz="1400" dirty="0"/>
              <a:t>AEMO to circulate current basic meter validation rules</a:t>
            </a:r>
          </a:p>
          <a:p>
            <a:pPr lvl="1"/>
            <a:r>
              <a:rPr lang="en-AU" sz="1400" dirty="0"/>
              <a:t>Participants to detail issues associated with supporting current AEMO basic meter validations in MDFF</a:t>
            </a:r>
          </a:p>
          <a:p>
            <a:pPr lvl="1"/>
            <a:r>
              <a:rPr lang="en-AU" sz="1400" dirty="0"/>
              <a:t>AEMO to decide if and how it may leverage B2B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9331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Extending NEM12 to include 5-minute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David Ripper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AE30C-A885-4552-BE19-C7D8D51E4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2267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NEM12 to include 5-minute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No comments received on needing an additional data format</a:t>
            </a:r>
          </a:p>
          <a:p>
            <a:r>
              <a:rPr lang="en-AU" dirty="0"/>
              <a:t>NEM12 format can support 5-minute data with out a format change</a:t>
            </a:r>
          </a:p>
          <a:p>
            <a:r>
              <a:rPr lang="en-AU" dirty="0"/>
              <a:t>Interval length to remain in 200 record</a:t>
            </a:r>
          </a:p>
          <a:p>
            <a:r>
              <a:rPr lang="en-AU" dirty="0"/>
              <a:t>The MDFF document will be updated with how the 5-minute reads will be represented</a:t>
            </a:r>
          </a:p>
          <a:p>
            <a:r>
              <a:rPr lang="en-AU" dirty="0"/>
              <a:t>Changes identified in the HLIA</a:t>
            </a:r>
          </a:p>
          <a:p>
            <a:pPr lvl="1"/>
            <a:r>
              <a:rPr lang="en-AU" dirty="0"/>
              <a:t>Add in AEMO to list of parties to receive MDFF</a:t>
            </a:r>
          </a:p>
          <a:p>
            <a:pPr lvl="1"/>
            <a:r>
              <a:rPr lang="en-AU" dirty="0"/>
              <a:t>Interval metering data – add 5-minute data to section 3.3.3.</a:t>
            </a:r>
          </a:p>
          <a:p>
            <a:pPr lvl="1"/>
            <a:r>
              <a:rPr lang="en-AU" dirty="0"/>
              <a:t>Define 5 minute start and end times.</a:t>
            </a:r>
          </a:p>
          <a:p>
            <a:pPr lvl="1"/>
            <a:r>
              <a:rPr lang="en-AU" dirty="0"/>
              <a:t>Remove MDM and net data file references.</a:t>
            </a:r>
          </a:p>
          <a:p>
            <a:pPr lvl="1"/>
            <a:r>
              <a:rPr lang="en-AU" dirty="0"/>
              <a:t>Produce example of 5 minute file.</a:t>
            </a:r>
          </a:p>
          <a:p>
            <a:pPr lvl="2"/>
            <a:r>
              <a:rPr lang="en-AU" dirty="0"/>
              <a:t>300 record [288 interval values for 5 minute, 96 interval values for 15 minute, 48 interval values for 30 minute]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854E3-D2B0-4D7E-A177-4419AF80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1134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Proposed NEM12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Current 300 record</a:t>
            </a:r>
          </a:p>
          <a:p>
            <a:r>
              <a:rPr lang="en-US" b="1" dirty="0"/>
              <a:t>300</a:t>
            </a:r>
            <a:r>
              <a:rPr lang="en-US" dirty="0"/>
              <a:t>,20040201,1.111,1.111,1.111,1.111,1.111,1.111,1.111,1.111,1.111,1.111,1.111,1.111,1.111,1.111,1.111,1.111,1.111,1.111,1.111,1.111,1.111,1.111,1.111,1.111,1.111,1.111,1.111,1.111,1.111,1.111,1.111,1.111,1.111,1.111,1.111,1.111,1.111,1.111,1.111,1.111,1.111,1.111,1.111,1.111,1.111,1.111,1.111,1.111,A,,,20040202120025,20040202142516</a:t>
            </a:r>
          </a:p>
          <a:p>
            <a:endParaRPr lang="en-US" dirty="0"/>
          </a:p>
          <a:p>
            <a:r>
              <a:rPr lang="en-US" dirty="0"/>
              <a:t>Proposed 300 record</a:t>
            </a:r>
          </a:p>
          <a:p>
            <a:r>
              <a:rPr lang="en-US" b="1" dirty="0"/>
              <a:t>300</a:t>
            </a:r>
            <a:r>
              <a:rPr lang="en-US" dirty="0"/>
              <a:t>,20040201,[</a:t>
            </a:r>
            <a:r>
              <a:rPr lang="en-AU" dirty="0"/>
              <a:t>288 interval values for 5 minute, 96 interval values for 15 minute, 48 interval values for 30 minute]</a:t>
            </a:r>
            <a:r>
              <a:rPr lang="en-US" dirty="0"/>
              <a:t>,A,,,20040202120025,20040202142516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854E3-D2B0-4D7E-A177-4419AF80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9875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Extending NEM12 to include 5-minute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852552"/>
            <a:ext cx="10255425" cy="52785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200" b="1" dirty="0"/>
              <a:t>Topic Outcomes:</a:t>
            </a:r>
          </a:p>
          <a:p>
            <a:r>
              <a:rPr lang="en-AU" sz="1200" dirty="0"/>
              <a:t>Agreement that the Interval Length value should remain in the 200 record of MDFF</a:t>
            </a:r>
          </a:p>
          <a:p>
            <a:r>
              <a:rPr lang="en-AU" sz="1200" dirty="0"/>
              <a:t>Agreement that intraday interval length changes should not be permitted</a:t>
            </a:r>
          </a:p>
          <a:p>
            <a:pPr lvl="1"/>
            <a:r>
              <a:rPr lang="en-AU" sz="1200" dirty="0"/>
              <a:t>MDP has to aggregate the day 1 data for a meter exchange to the original interval length</a:t>
            </a:r>
          </a:p>
          <a:p>
            <a:r>
              <a:rPr lang="en-AU" sz="1200" dirty="0"/>
              <a:t>Definition of 5 minute interval (start and end time) should align with the dispatch definition</a:t>
            </a:r>
          </a:p>
          <a:p>
            <a:r>
              <a:rPr lang="en-AU" sz="1200" dirty="0"/>
              <a:t>Proposed NEM12 examples accepted</a:t>
            </a:r>
          </a:p>
          <a:p>
            <a:pPr marL="0" indent="0">
              <a:buNone/>
            </a:pPr>
            <a:endParaRPr lang="en-AU" sz="1200" dirty="0"/>
          </a:p>
          <a:p>
            <a:pPr marL="0" indent="0">
              <a:buNone/>
            </a:pPr>
            <a:r>
              <a:rPr lang="en-AU" sz="1200" b="1" dirty="0"/>
              <a:t>Questions/discussion included:</a:t>
            </a:r>
          </a:p>
          <a:p>
            <a:pPr lvl="1"/>
            <a:r>
              <a:rPr lang="en-AU" sz="1200" dirty="0"/>
              <a:t>Simply Energy raised the potential of moving the Interval Length field to the Header/100 record to allow for greater processing efficiency</a:t>
            </a:r>
          </a:p>
          <a:p>
            <a:pPr lvl="1"/>
            <a:r>
              <a:rPr lang="en-AU" sz="1200" dirty="0"/>
              <a:t>An alternative discussed suggested that maybe only allowing 1 interval length in a file may be beneficial</a:t>
            </a:r>
          </a:p>
          <a:p>
            <a:pPr lvl="1"/>
            <a:r>
              <a:rPr lang="en-AU" sz="1200" dirty="0"/>
              <a:t>Overall there was a view that changing the interval length from the 200 record was counter intuitive e.g. likely lead to an increase in the number of files  </a:t>
            </a:r>
          </a:p>
          <a:p>
            <a:pPr lvl="1"/>
            <a:r>
              <a:rPr lang="en-AU" sz="1200" dirty="0"/>
              <a:t>Vast majority of participants wanted the current approach retained</a:t>
            </a:r>
          </a:p>
          <a:p>
            <a:pPr lvl="1"/>
            <a:r>
              <a:rPr lang="en-AU" sz="1200" dirty="0"/>
              <a:t>Items to be included in the procedural changes</a:t>
            </a:r>
          </a:p>
          <a:p>
            <a:pPr lvl="2"/>
            <a:r>
              <a:rPr lang="en-AU" sz="1200" dirty="0"/>
              <a:t>Intraday interval length changes are not acceptable so meter churn MDP has to aggregate the day 1 change to the original interval length i.e. 15 or 30 minutes (so that one interval length for a day in maintained)</a:t>
            </a:r>
          </a:p>
          <a:p>
            <a:pPr lvl="2"/>
            <a:r>
              <a:rPr lang="en-AU" sz="1200" dirty="0"/>
              <a:t>When defining 5 minute interval (start and end time) ensure that it is aligned with the dispatch interval definition</a:t>
            </a:r>
          </a:p>
          <a:p>
            <a:pPr lvl="2"/>
            <a:r>
              <a:rPr lang="en-AU" sz="1200" dirty="0"/>
              <a:t>Proposed examples accepted in general but a request was made to have at least 1 complete five minute (288 periods), 15 minute (96 periods) and 30 minute (48 periods) example in the MDFF Spec, other scenarios could be the proposed cutdown approach</a:t>
            </a:r>
          </a:p>
          <a:p>
            <a:pPr lvl="2"/>
            <a:r>
              <a:rPr lang="en-AU" sz="1200" dirty="0"/>
              <a:t>Ensure “allowed interval length” includes 5 minute</a:t>
            </a:r>
          </a:p>
          <a:p>
            <a:pPr lvl="2"/>
            <a:r>
              <a:rPr lang="en-AU" sz="1200" dirty="0"/>
              <a:t>Review MDFF Clarifications document to ensure MDFF Specification includes the clarifications, then remove clarifications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569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711CFE-9D89-4F3F-8EF2-82FDD5EC0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69435"/>
              </p:ext>
            </p:extLst>
          </p:nvPr>
        </p:nvGraphicFramePr>
        <p:xfrm>
          <a:off x="36576" y="1506909"/>
          <a:ext cx="10618660" cy="5950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463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308232601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1740697902"/>
                    </a:ext>
                  </a:extLst>
                </a:gridCol>
                <a:gridCol w="6263641">
                  <a:extLst>
                    <a:ext uri="{9D8B030D-6E8A-4147-A177-3AD203B41FA5}">
                      <a16:colId xmlns:a16="http://schemas.microsoft.com/office/drawing/2014/main" val="3202078364"/>
                    </a:ext>
                  </a:extLst>
                </a:gridCol>
                <a:gridCol w="2306764">
                  <a:extLst>
                    <a:ext uri="{9D8B030D-6E8A-4147-A177-3AD203B41FA5}">
                      <a16:colId xmlns:a16="http://schemas.microsoft.com/office/drawing/2014/main" val="789887798"/>
                    </a:ext>
                  </a:extLst>
                </a:gridCol>
              </a:tblGrid>
              <a:tr h="281337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 ITEM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10896">
                <a:tc gridSpan="5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Preliminary Matters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16850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– 9:40am</a:t>
                      </a: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– 9:40am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Welcome, introduction and apologies</a:t>
                      </a: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Emily Brodie (AEMO)</a:t>
                      </a: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688441"/>
                  </a:ext>
                </a:extLst>
              </a:tr>
              <a:tr h="237283">
                <a:tc gridSpan="5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Matters for Noting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998584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9:40am – 9:50am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AEMO’s profiling of 15 and 30-minute data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(AEMO)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290741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9:50am – 10:00am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of measure precision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4168057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10:00am – 10:10am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AEMO use of B2M (MDFF format)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Hamish McNeish (AEMO)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8279735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10:10am – 10:20am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Extending NEM12 to include 5-minute data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(AEMO)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132558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10:20am – 10:30am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Break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171387"/>
                  </a:ext>
                </a:extLst>
              </a:tr>
              <a:tr h="217151">
                <a:tc gridSpan="5"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Matters for Discussion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0362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10:30am – 11:00am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Accepting non-settlement data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607375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11:00am – 1:00pm</a:t>
                      </a:r>
                    </a:p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(includes lunch break)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Transition to 5-minute meter data</a:t>
                      </a:r>
                    </a:p>
                    <a:p>
                      <a:pPr marL="285750" indent="-28575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program schedule </a:t>
                      </a:r>
                    </a:p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Aggregating and profiling metering data</a:t>
                      </a:r>
                    </a:p>
                    <a:p>
                      <a:pPr marL="285750" indent="-28575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How will participants deal with metering data during transition </a:t>
                      </a:r>
                    </a:p>
                    <a:p>
                      <a:pPr marL="285750" indent="-28575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Develop high level milestones for key activities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and 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4015437"/>
                  </a:ext>
                </a:extLst>
              </a:tr>
              <a:tr h="38488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1:00pm – 1:30pm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l" defTabSz="801929" rtl="0" eaLnBrk="1" latinLnBrk="0" hangingPunct="1"/>
                      <a:endParaRPr lang="en-AU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File size and communications capabilities 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Feedback from participants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3639575"/>
                  </a:ext>
                </a:extLst>
              </a:tr>
              <a:tr h="262488">
                <a:tc gridSpan="5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business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777921"/>
                  </a:ext>
                </a:extLst>
              </a:tr>
              <a:tr h="801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1:30pm – 1:50pm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General questions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and 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3044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1:50pm – 2:00pm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Next steps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and 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723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9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Accepting non-settlement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01364-CFF9-48D9-9A30-F048CAB2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800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87E17-D8D2-468F-B597-64C88158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Non-settlement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BCC2C-CE02-4B01-8616-4E950D7FD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With a view of future-proofing AEMO will add capability to handle accepting non-energy settlement streams. So if this data is provided in MDFF and registered in standing data then AEMO’s systems will support this. On the horizon:</a:t>
            </a:r>
          </a:p>
          <a:p>
            <a:pPr lvl="1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Party Access to Data (</a:t>
            </a:r>
            <a:r>
              <a:rPr lang="en-AU"/>
              <a:t>Customer Data Right)</a:t>
            </a:r>
            <a:endParaRPr lang="en-AU" dirty="0"/>
          </a:p>
          <a:p>
            <a:pPr lvl="1"/>
            <a:r>
              <a:rPr lang="en-AU" dirty="0"/>
              <a:t>Settling Virtual Power Plants</a:t>
            </a:r>
          </a:p>
          <a:p>
            <a:pPr lvl="1"/>
            <a:r>
              <a:rPr lang="en-AU" dirty="0"/>
              <a:t>Support of Distributed Energy Resources (DER) services</a:t>
            </a:r>
          </a:p>
          <a:p>
            <a:r>
              <a:rPr lang="en-AU" dirty="0"/>
              <a:t>The MDM will need to determine which data streams provided via MDMF/MDFF will be accepted, validated, made available and used in settlement.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71AC2-B240-475F-B9E7-8C330942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005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5559E-0440-4BDB-BE91-4B367A36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streams treatment – UOM and 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EE2A4-8CC5-4E77-8B0E-B59E21B79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MDM requires a means to determine the unit of measure of received meter data:</a:t>
            </a:r>
          </a:p>
          <a:p>
            <a:pPr lvl="1"/>
            <a:r>
              <a:rPr lang="en-AU" dirty="0"/>
              <a:t>Option 1: Use MDFF Record 200 – validate UOM is of a known type. Data streams via MDMF received data are always in kWh.</a:t>
            </a:r>
          </a:p>
          <a:p>
            <a:pPr lvl="1"/>
            <a:r>
              <a:rPr lang="en-AU" dirty="0"/>
              <a:t>Option 2: Addition to standing data (CNDS), and validate that the NEM12/13 content matches this.</a:t>
            </a:r>
          </a:p>
          <a:p>
            <a:r>
              <a:rPr lang="en-AU" dirty="0"/>
              <a:t>The MDM requires a means to identify if the usage sent in MDFF should be treated as a positive or negative: (MDMF is always signed)</a:t>
            </a:r>
          </a:p>
          <a:p>
            <a:pPr lvl="1"/>
            <a:r>
              <a:rPr lang="en-AU" dirty="0"/>
              <a:t>Option 1: Using the first character of data stream suffix (e.g. ‘E’ is Export, ‘B’ is Import etc)</a:t>
            </a:r>
          </a:p>
          <a:p>
            <a:pPr lvl="1"/>
            <a:r>
              <a:rPr lang="en-AU" dirty="0"/>
              <a:t>Option 2: New attribute to indicate whether the data stream (or register) is Import (B1) or Export (E1) or Signed (N1) in CNDS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536A-24C0-41C6-9CA9-8C30745C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5925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BE740-9E0D-4385-BE46-2A53C151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Data streams treatment – accepting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AB7F0-6105-46A3-9ACA-396A47F06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With receipt of additional data streams (non-settlement) how should this be registered?</a:t>
            </a:r>
          </a:p>
          <a:p>
            <a:pPr lvl="1"/>
            <a:r>
              <a:rPr lang="en-AU" dirty="0"/>
              <a:t>Option 1: Only settlement data streams are registered in CNDS</a:t>
            </a:r>
          </a:p>
          <a:p>
            <a:pPr lvl="1"/>
            <a:r>
              <a:rPr lang="en-AU" dirty="0"/>
              <a:t>Option 2: All data streams are registered in CNDS and validated, a new field indicates those to be used in settlement</a:t>
            </a:r>
          </a:p>
          <a:p>
            <a:pPr lvl="1"/>
            <a:r>
              <a:rPr lang="en-AU" dirty="0"/>
              <a:t>Option 3: Use other existing attributes of CNDS, like Data stream Type, First character of suffix etc</a:t>
            </a:r>
          </a:p>
          <a:p>
            <a:pPr lvl="1"/>
            <a:endParaRPr lang="en-AU" dirty="0"/>
          </a:p>
          <a:p>
            <a:endParaRPr lang="en-AU" dirty="0"/>
          </a:p>
          <a:p>
            <a:r>
              <a:rPr lang="en-AU" sz="2502" dirty="0"/>
              <a:t>Related to Option 2, there is the possibility of AEMO receiving of meter data for a data stream that isn’t currently registered and  waiting a period of time for the data stream to be registered, and to then load that parked metering data.</a:t>
            </a:r>
          </a:p>
          <a:p>
            <a:pPr lvl="1"/>
            <a:r>
              <a:rPr lang="en-AU" sz="2151" dirty="0"/>
              <a:t>If not resolved in X (3?) days then the read becomes invalid and would be rejected</a:t>
            </a:r>
          </a:p>
          <a:p>
            <a:pPr lvl="1"/>
            <a:r>
              <a:rPr lang="en-AU" sz="2151" dirty="0"/>
              <a:t>These “missing” reads would not show up in the RM11 since the data stream has not been defined</a:t>
            </a:r>
          </a:p>
          <a:p>
            <a:pPr lvl="1"/>
            <a:r>
              <a:rPr lang="en-AU" sz="2151" dirty="0"/>
              <a:t>A new report may be required to highlight these reads in a parked state in need of a data stream definition  </a:t>
            </a:r>
          </a:p>
          <a:p>
            <a:pPr marL="400965" lvl="1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8FC73-E000-48B8-A1B3-4D76DF94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7089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Accepting non-settlement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852552"/>
            <a:ext cx="10255425" cy="455418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sz="2300" b="1" dirty="0"/>
              <a:t>Topic Outcomes:</a:t>
            </a:r>
          </a:p>
          <a:p>
            <a:r>
              <a:rPr lang="en-AU" sz="2300" dirty="0"/>
              <a:t>UOM specified in the MDFF 200 record will be validated against known UOM types</a:t>
            </a:r>
          </a:p>
          <a:p>
            <a:r>
              <a:rPr lang="en-AU" sz="2300" dirty="0"/>
              <a:t>Application of data i.e. signage to be derived based on the first character of the data stream suffix</a:t>
            </a:r>
          </a:p>
          <a:p>
            <a:r>
              <a:rPr lang="en-AU" sz="2300" dirty="0"/>
              <a:t>Only settlement data streams are to be registered in the CNDS/Data Stream table</a:t>
            </a:r>
          </a:p>
          <a:p>
            <a:r>
              <a:rPr lang="en-AU" sz="2300" dirty="0"/>
              <a:t>No decision made regarding how long meter data should be stored where standing data is not present</a:t>
            </a:r>
          </a:p>
          <a:p>
            <a:pPr marL="0" indent="0">
              <a:buNone/>
            </a:pPr>
            <a:endParaRPr lang="en-AU" sz="2300" dirty="0"/>
          </a:p>
          <a:p>
            <a:pPr marL="0" indent="0">
              <a:buNone/>
            </a:pPr>
            <a:r>
              <a:rPr lang="en-AU" sz="2300" b="1" dirty="0"/>
              <a:t>Questions/discussion included:</a:t>
            </a:r>
          </a:p>
          <a:p>
            <a:r>
              <a:rPr lang="en-AU" sz="2300" dirty="0"/>
              <a:t>Concerns were raised about introducing any new Data stream Table fields as a validation mechanism for meter read inclusion</a:t>
            </a:r>
          </a:p>
          <a:p>
            <a:r>
              <a:rPr lang="en-AU" sz="2300" dirty="0"/>
              <a:t>AEMO confirmed that current validations looks at the Data Stream Type field (C or I)</a:t>
            </a:r>
          </a:p>
          <a:p>
            <a:r>
              <a:rPr lang="en-AU" sz="2300" dirty="0"/>
              <a:t>No settlement value in including new standing data fields in the Data stream table </a:t>
            </a:r>
          </a:p>
          <a:p>
            <a:r>
              <a:rPr lang="en-AU" sz="2300" dirty="0"/>
              <a:t>Discussion regarding perceived duplicate efforts regarding Data Stream and Register table maintenance</a:t>
            </a:r>
          </a:p>
          <a:p>
            <a:r>
              <a:rPr lang="en-AU" sz="2300" dirty="0"/>
              <a:t>Views varied regarding how long AEMO should store meter reads where no standing data exists</a:t>
            </a:r>
          </a:p>
          <a:p>
            <a:pPr marL="0" indent="0">
              <a:buNone/>
            </a:pPr>
            <a:endParaRPr lang="en-AU" sz="2300" dirty="0"/>
          </a:p>
          <a:p>
            <a:pPr marL="0" indent="0">
              <a:buNone/>
            </a:pPr>
            <a:r>
              <a:rPr lang="en-AU" sz="2300" b="1" dirty="0">
                <a:solidFill>
                  <a:srgbClr val="FF0000"/>
                </a:solidFill>
              </a:rPr>
              <a:t>Actions: </a:t>
            </a:r>
          </a:p>
          <a:p>
            <a:r>
              <a:rPr lang="en-AU" sz="2300" dirty="0"/>
              <a:t>Participants to provide context for why AEMO should retain meter data, where required standing data does not exist, for longer than 15 days</a:t>
            </a:r>
          </a:p>
          <a:p>
            <a:pPr marL="0" indent="0">
              <a:buNone/>
            </a:pPr>
            <a:endParaRPr lang="en-AU" b="1" dirty="0"/>
          </a:p>
          <a:p>
            <a:endParaRPr lang="en-AU" b="1" dirty="0"/>
          </a:p>
          <a:p>
            <a:endParaRPr lang="en-AU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5613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Transition to 5-minute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David Ripper and 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01364-CFF9-48D9-9A30-F048CAB2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3540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 program schedule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952EB9-AF78-4CA3-9776-E16CCC914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16" y="4391756"/>
            <a:ext cx="10359580" cy="2341083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AEMO accepts MDFF files from 1 July 2020 – and will settle with these</a:t>
            </a:r>
          </a:p>
          <a:p>
            <a:r>
              <a:rPr lang="en-AU" dirty="0"/>
              <a:t>AEMO expects participant to send either MDMF or MDFF for a data stream – not both</a:t>
            </a:r>
          </a:p>
          <a:p>
            <a:r>
              <a:rPr lang="en-AU" dirty="0"/>
              <a:t>Only MDMF retrospective net reads will be accepted from 1 July 2022</a:t>
            </a:r>
          </a:p>
          <a:p>
            <a:r>
              <a:rPr lang="en-AU" dirty="0"/>
              <a:t>MDMF format will no longer be accepted after 1 July 2023</a:t>
            </a:r>
          </a:p>
          <a:p>
            <a:r>
              <a:rPr lang="en-AU" dirty="0"/>
              <a:t>Participants have a 3 year period from 1 July 2020 to transition from MDMF to MDFF (noting only retrospective reads supported in the last year)</a:t>
            </a:r>
          </a:p>
          <a:p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912FFE-B451-4A6D-87F5-1E905A15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26</a:t>
            </a:fld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80F116-99B6-48C6-8EDC-E95DA6879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49458"/>
            <a:ext cx="10691813" cy="248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64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Aggregating and profiling metering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Before 1 July 2020 – MDPs will need to aggregate 5 and 15 minute to 30 minute and provide in MDMF format to AEMO for settlement</a:t>
            </a:r>
          </a:p>
          <a:p>
            <a:r>
              <a:rPr lang="en-AU" dirty="0"/>
              <a:t>Before 1 July 2020 – Participants and MDPs may choose to exchange new 5 and 15 minute data via B2B</a:t>
            </a:r>
          </a:p>
          <a:p>
            <a:r>
              <a:rPr lang="en-AU" dirty="0"/>
              <a:t>From 1 July 2020 – 5 and 15 minute reads received by AEMO will be aggregated by AEMO to 30 minutes and settled</a:t>
            </a:r>
          </a:p>
          <a:p>
            <a:r>
              <a:rPr lang="en-AU" dirty="0"/>
              <a:t>From 1 July 2021 AEMO will profile received 30 and 15 minute reads to 5 minute resolution</a:t>
            </a:r>
          </a:p>
          <a:p>
            <a:r>
              <a:rPr lang="en-AU" dirty="0"/>
              <a:t>From 1 July 2022 AEMO will only accept retrospective reads via MDMF files</a:t>
            </a:r>
          </a:p>
          <a:p>
            <a:r>
              <a:rPr lang="en-AU" dirty="0"/>
              <a:t>From 1 July 2023 AEMO will reject or ignore any received MDMF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4835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will participants deal with metering data during transition?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AEMO will support MDMF for a 2 year window after 1 July 2021</a:t>
            </a:r>
          </a:p>
          <a:p>
            <a:r>
              <a:rPr lang="en-AU" dirty="0"/>
              <a:t>Participants will need to manage the handling of different resolution data and formats (from MDPs) during the transition periods.</a:t>
            </a:r>
          </a:p>
          <a:p>
            <a:r>
              <a:rPr lang="en-AU" dirty="0"/>
              <a:t>Participants may have additional data stream standing data (CNDS) </a:t>
            </a:r>
            <a:r>
              <a:rPr lang="en-AU"/>
              <a:t>to provide/modify </a:t>
            </a:r>
            <a:r>
              <a:rPr lang="en-AU" dirty="0"/>
              <a:t>when 5 minute support is introduced</a:t>
            </a:r>
          </a:p>
          <a:p>
            <a:r>
              <a:rPr lang="en-AU" dirty="0"/>
              <a:t>Metering data delivered via B2B and delivery of metering data to AEMO (MDMF and MDFF) are independent</a:t>
            </a:r>
          </a:p>
          <a:p>
            <a:r>
              <a:rPr lang="en-AU" dirty="0"/>
              <a:t>If a newer version of meter data exists it is required to be delivered to participants and AEMO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D2C3C-DD4E-4F7A-95C7-F926023CC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5092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10171893" cy="1310695"/>
          </a:xfrm>
        </p:spPr>
        <p:txBody>
          <a:bodyPr>
            <a:normAutofit/>
          </a:bodyPr>
          <a:lstStyle/>
          <a:p>
            <a:r>
              <a:rPr lang="en-AU" dirty="0"/>
              <a:t>Develop high level milestones for key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/>
              <a:t>Activity:</a:t>
            </a:r>
          </a:p>
          <a:p>
            <a:pPr lvl="1"/>
            <a:r>
              <a:rPr lang="en-AU" dirty="0"/>
              <a:t>Group discussion and whiteboard use to identify key milestones</a:t>
            </a:r>
          </a:p>
          <a:p>
            <a:endParaRPr lang="en-AU" dirty="0"/>
          </a:p>
          <a:p>
            <a:r>
              <a:rPr lang="en-AU" dirty="0"/>
              <a:t>Proposed Areas to Cover:</a:t>
            </a:r>
          </a:p>
          <a:p>
            <a:pPr lvl="1"/>
            <a:r>
              <a:rPr lang="en-AU" dirty="0"/>
              <a:t>Timeframe 1 Dec 2019 to 1 Jul 2023</a:t>
            </a:r>
          </a:p>
          <a:p>
            <a:pPr lvl="1"/>
            <a:r>
              <a:rPr lang="en-AU" dirty="0"/>
              <a:t>Approx. 23,500 meters to transition by 1 July 2021 (Type 1,2,3,7, subset of Type 4)</a:t>
            </a:r>
          </a:p>
          <a:p>
            <a:pPr lvl="1"/>
            <a:r>
              <a:rPr lang="en-AU" dirty="0"/>
              <a:t>New and replacement meters</a:t>
            </a:r>
          </a:p>
          <a:p>
            <a:pPr marL="1144829" lvl="2" indent="-342900">
              <a:buFont typeface="+mj-lt"/>
              <a:buAutoNum type="arabicPeriod"/>
            </a:pPr>
            <a:r>
              <a:rPr lang="en-AU" dirty="0"/>
              <a:t>From Dec-18, any new or replacement meters other than Type 4A must be 5 minute capable</a:t>
            </a:r>
          </a:p>
          <a:p>
            <a:pPr marL="1144829" lvl="2" indent="-342900">
              <a:buFont typeface="+mj-lt"/>
              <a:buAutoNum type="arabicPeriod"/>
            </a:pPr>
            <a:r>
              <a:rPr lang="en-AU" dirty="0"/>
              <a:t>From Dec-19, any new or replacement Type 4A must be 5 minute capable</a:t>
            </a:r>
          </a:p>
          <a:p>
            <a:pPr marL="1144829" lvl="2" indent="-342900">
              <a:buFont typeface="+mj-lt"/>
              <a:buAutoNum type="arabicPeriod"/>
            </a:pPr>
            <a:r>
              <a:rPr lang="en-AU" dirty="0"/>
              <a:t>By Dec-22, all meters installed under 1. and 2. above must be producing 5 minute data</a:t>
            </a:r>
          </a:p>
          <a:p>
            <a:pPr marL="1202893" lvl="3" indent="0">
              <a:buNone/>
            </a:pPr>
            <a:endParaRPr lang="en-AU" dirty="0"/>
          </a:p>
          <a:p>
            <a:pPr lvl="1"/>
            <a:r>
              <a:rPr lang="en-AU" dirty="0"/>
              <a:t>Meter reconfiguration program</a:t>
            </a:r>
          </a:p>
          <a:p>
            <a:pPr lvl="1"/>
            <a:r>
              <a:rPr lang="en-AU" dirty="0"/>
              <a:t>CATS </a:t>
            </a:r>
            <a:r>
              <a:rPr lang="en-AU" dirty="0" err="1"/>
              <a:t>aseXML</a:t>
            </a:r>
            <a:r>
              <a:rPr lang="en-AU" dirty="0"/>
              <a:t> schema/standing data</a:t>
            </a:r>
          </a:p>
          <a:p>
            <a:pPr lvl="1"/>
            <a:r>
              <a:rPr lang="en-AU" dirty="0"/>
              <a:t>Meter data sending/receipt capability</a:t>
            </a:r>
          </a:p>
          <a:p>
            <a:pPr lvl="1"/>
            <a:r>
              <a:rPr lang="en-AU" dirty="0"/>
              <a:t>Participant types: MDPs, AEMO, DBs, Retailers, MC, MPB</a:t>
            </a:r>
          </a:p>
          <a:p>
            <a:pPr lvl="1"/>
            <a:endParaRPr lang="en-AU" dirty="0"/>
          </a:p>
          <a:p>
            <a:r>
              <a:rPr lang="en-AU" dirty="0"/>
              <a:t>Outcomes:</a:t>
            </a:r>
          </a:p>
          <a:p>
            <a:pPr lvl="1"/>
            <a:r>
              <a:rPr lang="en-AU" dirty="0"/>
              <a:t>Proposed high-level milestone dates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AA421-26CE-4BB6-9D2B-F0DA64CC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952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Attendees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F620A18-5B89-46FF-8FA2-FD57CD0B6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759363"/>
              </p:ext>
            </p:extLst>
          </p:nvPr>
        </p:nvGraphicFramePr>
        <p:xfrm>
          <a:off x="421574" y="1573330"/>
          <a:ext cx="9594900" cy="5466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725">
                  <a:extLst>
                    <a:ext uri="{9D8B030D-6E8A-4147-A177-3AD203B41FA5}">
                      <a16:colId xmlns:a16="http://schemas.microsoft.com/office/drawing/2014/main" val="143672822"/>
                    </a:ext>
                  </a:extLst>
                </a:gridCol>
                <a:gridCol w="2398725">
                  <a:extLst>
                    <a:ext uri="{9D8B030D-6E8A-4147-A177-3AD203B41FA5}">
                      <a16:colId xmlns:a16="http://schemas.microsoft.com/office/drawing/2014/main" val="1154549944"/>
                    </a:ext>
                  </a:extLst>
                </a:gridCol>
                <a:gridCol w="2398725">
                  <a:extLst>
                    <a:ext uri="{9D8B030D-6E8A-4147-A177-3AD203B41FA5}">
                      <a16:colId xmlns:a16="http://schemas.microsoft.com/office/drawing/2014/main" val="3086512645"/>
                    </a:ext>
                  </a:extLst>
                </a:gridCol>
                <a:gridCol w="2398725">
                  <a:extLst>
                    <a:ext uri="{9D8B030D-6E8A-4147-A177-3AD203B41FA5}">
                      <a16:colId xmlns:a16="http://schemas.microsoft.com/office/drawing/2014/main" val="3655683240"/>
                    </a:ext>
                  </a:extLst>
                </a:gridCol>
              </a:tblGrid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cap="al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n-AU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cap="al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Company / Department</a:t>
                      </a:r>
                      <a:endParaRPr lang="en-AU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cap="al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n-AU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cap="al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Company / Department</a:t>
                      </a:r>
                      <a:endParaRPr lang="en-AU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6599310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Emily Brodie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Andy Gillis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ETSA Utilities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0068173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Blaine Miner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Jeff Roberts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Evoenergy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1711239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Lee Brown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Divya</a:t>
                      </a: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Kapoor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Flow Power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016301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Gaurav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Ganve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Harmonic Analytics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0273978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Craig Shelley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Victor Sanchez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Infigen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5285475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Hamish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McNeish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Ty Crowhurst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IntelliHub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0899931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Umesh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Dutt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Rajiv Balasubramanian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Jemena Limited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0779688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Mark Riley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AGL Energy Limited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Jonathon Briggs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Metering Dynamics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526113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Paul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Willacy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Aurora Energy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Jackie Mayo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Metering Dynamics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296851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Polonetskiy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Ausgrid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Eric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Januar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Momentum Energy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5136236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Mahdi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Maleki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AusNet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Mario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Iogha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Origin Energy Limited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670939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Dino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Endeavour Energy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Mark Pilkington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Powercor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6318016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Rahman Qazi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Endeavour Energy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Justin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Stute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Select Data and Measurement Solutions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4686141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Enrico Buenaventura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Energy Australia Pty Ltd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Aakash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Sembey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Simply Energy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4994594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Andrew Markwell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ERM Power Limited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Paul Greenwood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Vector Advanced Metering Services (Australia) Pty Ltd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9889963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Tim Lloyd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Essential Energy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14512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19652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Transition to 5-minute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62545"/>
            <a:ext cx="10255425" cy="515982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AU" sz="2600" b="1" dirty="0"/>
              <a:t>Topic Outcomes:</a:t>
            </a:r>
          </a:p>
          <a:p>
            <a:r>
              <a:rPr lang="en-AU" sz="2600" dirty="0"/>
              <a:t>The Rules allows for the delivery of 5 minute meter data prior to 1 July 2021</a:t>
            </a:r>
          </a:p>
          <a:p>
            <a:r>
              <a:rPr lang="en-AU" sz="2600" dirty="0"/>
              <a:t>Overall sentiment was that no participants would be ready for any 1 July 2020 production activities</a:t>
            </a:r>
          </a:p>
          <a:p>
            <a:r>
              <a:rPr lang="en-AU" sz="2600" dirty="0"/>
              <a:t>A soft start of 31 March 2021 was suggested by AGL, to mitigate 1 July 2021 risks</a:t>
            </a:r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r>
              <a:rPr lang="en-AU" sz="2600" b="1" dirty="0"/>
              <a:t>Questions/discussion included:</a:t>
            </a:r>
          </a:p>
          <a:p>
            <a:r>
              <a:rPr lang="en-AU" sz="2600" dirty="0"/>
              <a:t>What are the risks of a ‘big bang’ on 1st July 2021?</a:t>
            </a:r>
          </a:p>
          <a:p>
            <a:r>
              <a:rPr lang="en-AU" sz="2600" dirty="0"/>
              <a:t>How do we manage some participant(s) not being ready by 1 July 2021?</a:t>
            </a:r>
          </a:p>
          <a:p>
            <a:r>
              <a:rPr lang="en-AU" sz="2600" dirty="0"/>
              <a:t>AEMO suggested that 1 July 2020 start would be valuable in supported two 30 week settlement cycles prior to go-live</a:t>
            </a:r>
          </a:p>
          <a:p>
            <a:r>
              <a:rPr lang="en-AU" sz="2600" dirty="0"/>
              <a:t>Concerns raised about being able to install 5 minute meters prior to rule implementation date – NER 7.10.5 MDP can collate metering data in sub-multiples of a trading interval with agreement of the LNSP, AEMO and FRMP.</a:t>
            </a:r>
          </a:p>
          <a:p>
            <a:r>
              <a:rPr lang="en-AU" sz="2600" dirty="0"/>
              <a:t>Risk of market settlement inaccuracies occurring if 5MS was not implemented correctly</a:t>
            </a:r>
          </a:p>
          <a:p>
            <a:r>
              <a:rPr lang="en-AU" sz="2600" dirty="0"/>
              <a:t>There was a suggestion to have a soft start go-live of 31 March 2021 to mitigate 1 July 2021 fall over risk</a:t>
            </a:r>
          </a:p>
          <a:p>
            <a:r>
              <a:rPr lang="en-AU" sz="2600" dirty="0"/>
              <a:t>There were concerns that even 31 March 2021 would be challenging and that a strong commitment is needed by all Market Participants for this to occur</a:t>
            </a:r>
          </a:p>
          <a:p>
            <a:r>
              <a:rPr lang="en-AU" sz="2600" dirty="0"/>
              <a:t>Benefits of creating a Transition Working Group was discussed</a:t>
            </a:r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r>
              <a:rPr lang="en-AU" sz="2600" b="1" dirty="0">
                <a:solidFill>
                  <a:srgbClr val="FF0000"/>
                </a:solidFill>
              </a:rPr>
              <a:t>Actions: </a:t>
            </a:r>
          </a:p>
          <a:p>
            <a:r>
              <a:rPr lang="en-AU" sz="2600" dirty="0"/>
              <a:t>Participants to provide information regarding transition activities and milestones by 28 Sept</a:t>
            </a:r>
          </a:p>
          <a:p>
            <a:pPr lvl="1"/>
            <a:r>
              <a:rPr lang="en-AU" sz="2249"/>
              <a:t>Activities and milestones to specifically include: Delivery and reception of 5 minute meter data and Connection to AEMO systems</a:t>
            </a:r>
            <a:endParaRPr lang="en-AU" b="1" dirty="0"/>
          </a:p>
          <a:p>
            <a:endParaRPr lang="en-AU" b="1" dirty="0"/>
          </a:p>
          <a:p>
            <a:endParaRPr lang="en-AU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8244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File size and communications capabilities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8A00D-F6AF-4E28-9C5B-1ABBDB69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79781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1 MB Message File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/>
              <a:t>Reduce overall growth in number of files</a:t>
            </a:r>
          </a:p>
          <a:p>
            <a:r>
              <a:rPr lang="en-AU" dirty="0"/>
              <a:t>There is support in the SWG and PWG to increase the current B2B and B2M 1 MB message content (uncompressed) limit.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dirty="0"/>
              <a:t>AEMO is assessing:</a:t>
            </a:r>
          </a:p>
          <a:p>
            <a:pPr lvl="1"/>
            <a:r>
              <a:rPr lang="en-AU" dirty="0"/>
              <a:t>What we believe our systems and networking can cope with and maintain service levels</a:t>
            </a:r>
          </a:p>
          <a:p>
            <a:pPr lvl="1"/>
            <a:r>
              <a:rPr lang="en-AU" dirty="0"/>
              <a:t>Review current archiving services of messages (with 13 months online currently)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dirty="0"/>
              <a:t>Due to the increase in received data (regardless of the 1 MB limit) AEMO is assessing:</a:t>
            </a:r>
          </a:p>
          <a:p>
            <a:pPr lvl="1"/>
            <a:r>
              <a:rPr lang="en-AU" dirty="0"/>
              <a:t>The potential need to increase bandwidth allocations, and AEMO’s network infrastructure</a:t>
            </a:r>
          </a:p>
          <a:p>
            <a:pPr lvl="1"/>
            <a:r>
              <a:rPr lang="en-AU" dirty="0"/>
              <a:t>Costs of bandwidth allocations</a:t>
            </a:r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en-AU" b="1" dirty="0"/>
              <a:t>Questions</a:t>
            </a:r>
          </a:p>
          <a:p>
            <a:r>
              <a:rPr lang="en-AU" dirty="0"/>
              <a:t>Do participants support increasing for both B2B and B2M?</a:t>
            </a:r>
          </a:p>
          <a:p>
            <a:r>
              <a:rPr lang="en-AU" dirty="0"/>
              <a:t>What are attendees system constraints?</a:t>
            </a:r>
          </a:p>
          <a:p>
            <a:r>
              <a:rPr lang="en-AU" dirty="0"/>
              <a:t>What size should we increase to? 5/10/X MB has been proposed as a possible target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74EF3-847A-4A61-81AD-288D5A98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8103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File size and communications capabilities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62545"/>
            <a:ext cx="10255425" cy="5159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600" b="1" dirty="0"/>
              <a:t>Topic Outcomes:</a:t>
            </a:r>
          </a:p>
          <a:p>
            <a:r>
              <a:rPr lang="en-AU" sz="1600" dirty="0"/>
              <a:t>File size analysis has not been completed yet so agreement could not be reached at this stage</a:t>
            </a:r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b="1" dirty="0"/>
              <a:t>Questions/observations included:</a:t>
            </a:r>
          </a:p>
          <a:p>
            <a:r>
              <a:rPr lang="en-AU" sz="1600" dirty="0"/>
              <a:t>Some MDPs advised that file sizes up to 10 MB were suitable, while still being able to handle the frequency, bandwidth and processing</a:t>
            </a:r>
          </a:p>
          <a:p>
            <a:r>
              <a:rPr lang="en-AU" sz="1600" dirty="0"/>
              <a:t>DBs, MPs suggested that 10 MB could be too big for transaction processing and meeting SLAs</a:t>
            </a:r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b="1" dirty="0">
                <a:solidFill>
                  <a:srgbClr val="FF0000"/>
                </a:solidFill>
              </a:rPr>
              <a:t>Actions: </a:t>
            </a:r>
          </a:p>
          <a:p>
            <a:r>
              <a:rPr lang="en-AU" sz="1600" dirty="0"/>
              <a:t>AEMO and participants to conduct file size analysis, including any system/infrastructure constraints, and provide options for discussion</a:t>
            </a:r>
          </a:p>
          <a:p>
            <a:pPr marL="0" indent="0">
              <a:buNone/>
            </a:pPr>
            <a:endParaRPr lang="en-AU" b="1" dirty="0"/>
          </a:p>
          <a:p>
            <a:endParaRPr lang="en-AU" b="1" dirty="0"/>
          </a:p>
          <a:p>
            <a:endParaRPr lang="en-AU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6560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 of 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34</a:t>
            </a:fld>
            <a:endParaRPr lang="en-AU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3938D28-4521-4959-A012-54CB393C66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538936"/>
              </p:ext>
            </p:extLst>
          </p:nvPr>
        </p:nvGraphicFramePr>
        <p:xfrm>
          <a:off x="135123" y="1531999"/>
          <a:ext cx="10255250" cy="5826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963">
                  <a:extLst>
                    <a:ext uri="{9D8B030D-6E8A-4147-A177-3AD203B41FA5}">
                      <a16:colId xmlns:a16="http://schemas.microsoft.com/office/drawing/2014/main" val="2301316190"/>
                    </a:ext>
                  </a:extLst>
                </a:gridCol>
                <a:gridCol w="2731324">
                  <a:extLst>
                    <a:ext uri="{9D8B030D-6E8A-4147-A177-3AD203B41FA5}">
                      <a16:colId xmlns:a16="http://schemas.microsoft.com/office/drawing/2014/main" val="2601378930"/>
                    </a:ext>
                  </a:extLst>
                </a:gridCol>
                <a:gridCol w="3473533">
                  <a:extLst>
                    <a:ext uri="{9D8B030D-6E8A-4147-A177-3AD203B41FA5}">
                      <a16:colId xmlns:a16="http://schemas.microsoft.com/office/drawing/2014/main" val="2663039773"/>
                    </a:ext>
                  </a:extLst>
                </a:gridCol>
                <a:gridCol w="1822862">
                  <a:extLst>
                    <a:ext uri="{9D8B030D-6E8A-4147-A177-3AD203B41FA5}">
                      <a16:colId xmlns:a16="http://schemas.microsoft.com/office/drawing/2014/main" val="807590481"/>
                    </a:ext>
                  </a:extLst>
                </a:gridCol>
                <a:gridCol w="1513568">
                  <a:extLst>
                    <a:ext uri="{9D8B030D-6E8A-4147-A177-3AD203B41FA5}">
                      <a16:colId xmlns:a16="http://schemas.microsoft.com/office/drawing/2014/main" val="709392128"/>
                    </a:ext>
                  </a:extLst>
                </a:gridCol>
              </a:tblGrid>
              <a:tr h="351089">
                <a:tc>
                  <a:txBody>
                    <a:bodyPr/>
                    <a:lstStyle/>
                    <a:p>
                      <a:r>
                        <a:rPr lang="en-AU" sz="11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Workshop 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Due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589480"/>
                  </a:ext>
                </a:extLst>
              </a:tr>
              <a:tr h="605988">
                <a:tc>
                  <a:txBody>
                    <a:bodyPr/>
                    <a:lstStyle/>
                    <a:p>
                      <a:r>
                        <a:rPr lang="en-AU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Profiling of 15 and 30-minute meter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AGL to provide their issues/concerns regarding proposed methodology and suggest alternative (if possible)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AGL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Fri 28 Sept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824774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Profiling of 15 and 30-minute meter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MDPs to provide information, detailing the type and number of instances, where mixed metering scenarios are occurring in the market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MDPs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Fri 28 Sept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552724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Profiling of 15 and 30-minute meter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 to consider profiling implications of mixed metering scenarios once information from MDPs is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Fri 5 Oct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0271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Unit of measure 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 to propose rounding methodology that is consistent with gas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Fri 28 Sept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641173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 use of B2M (MDFF)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 to circulate current basic meter validation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Fri 28 Sept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022690"/>
                  </a:ext>
                </a:extLst>
              </a:tr>
              <a:tr h="605988">
                <a:tc>
                  <a:txBody>
                    <a:bodyPr/>
                    <a:lstStyle/>
                    <a:p>
                      <a:r>
                        <a:rPr lang="en-AU" sz="1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AEMO use of B2M (MDFF)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Participants to detail issues associated with supporting current AEMO basic meter validations in MDFF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All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Wed 3 Oct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58296"/>
                  </a:ext>
                </a:extLst>
              </a:tr>
              <a:tr h="351089">
                <a:tc>
                  <a:txBody>
                    <a:bodyPr/>
                    <a:lstStyle/>
                    <a:p>
                      <a:r>
                        <a:rPr lang="en-AU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 use of B2M (MDFF)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 to decide if and how it will utilise B2B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Wed 3 Oct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066521"/>
                  </a:ext>
                </a:extLst>
              </a:tr>
              <a:tr h="605988">
                <a:tc>
                  <a:txBody>
                    <a:bodyPr/>
                    <a:lstStyle/>
                    <a:p>
                      <a:r>
                        <a:rPr lang="en-AU" sz="1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Accepting non-settlement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Participants to provide context for why AEMO should retain meter data, where required standing data does not exist, for longer than 15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All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Wed 3 Oct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472567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Transition to 5-minute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Participants to provide information regarding transitional activities and milestones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00" dirty="0"/>
                        <a:t>Activities and milestones to specifically include: Delivery and reception of 5 minute meter data and Connection to AEMO systems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All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Fri 12 Oct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585302"/>
                  </a:ext>
                </a:extLst>
              </a:tr>
              <a:tr h="605988">
                <a:tc>
                  <a:txBody>
                    <a:bodyPr/>
                    <a:lstStyle/>
                    <a:p>
                      <a:r>
                        <a:rPr lang="en-AU" sz="1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File size and communications capabilities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00" dirty="0"/>
                        <a:t>AEMO and participants to conduct file size analysis, including any system/infrastructure constraints, and provide options for 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/>
                        <a:t>AEMO and all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/>
                        <a:t>Wed 21 Nov </a:t>
                      </a:r>
                      <a:r>
                        <a:rPr lang="en-AU" sz="1000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170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6170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General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David Ripper and Hamish McNeish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05FD86-41F3-47F6-8D42-A9C87160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2653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David Ripper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E7467A6-2266-4A13-AD23-593FD361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30321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BF8D0-75CF-4AF7-A931-0544DF51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10007301" cy="1310695"/>
          </a:xfrm>
        </p:spPr>
        <p:txBody>
          <a:bodyPr/>
          <a:lstStyle/>
          <a:p>
            <a:r>
              <a:rPr lang="en-AU" dirty="0"/>
              <a:t>Next steps – procedures consultation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FC2106-55F5-4C46-9077-F5D98FE80858}"/>
              </a:ext>
            </a:extLst>
          </p:cNvPr>
          <p:cNvSpPr txBox="1"/>
          <p:nvPr/>
        </p:nvSpPr>
        <p:spPr>
          <a:xfrm>
            <a:off x="420624" y="1773936"/>
            <a:ext cx="859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Consultation will proceed for metering data package of procedures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F21A8B80-9FB5-4840-9AC9-2604E06F46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206869"/>
              </p:ext>
            </p:extLst>
          </p:nvPr>
        </p:nvGraphicFramePr>
        <p:xfrm>
          <a:off x="389220" y="2619063"/>
          <a:ext cx="9504218" cy="3362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59766">
                  <a:extLst>
                    <a:ext uri="{9D8B030D-6E8A-4147-A177-3AD203B41FA5}">
                      <a16:colId xmlns:a16="http://schemas.microsoft.com/office/drawing/2014/main" val="2633987390"/>
                    </a:ext>
                  </a:extLst>
                </a:gridCol>
                <a:gridCol w="1320211">
                  <a:extLst>
                    <a:ext uri="{9D8B030D-6E8A-4147-A177-3AD203B41FA5}">
                      <a16:colId xmlns:a16="http://schemas.microsoft.com/office/drawing/2014/main" val="4124946520"/>
                    </a:ext>
                  </a:extLst>
                </a:gridCol>
                <a:gridCol w="924241">
                  <a:extLst>
                    <a:ext uri="{9D8B030D-6E8A-4147-A177-3AD203B41FA5}">
                      <a16:colId xmlns:a16="http://schemas.microsoft.com/office/drawing/2014/main" val="1452386972"/>
                    </a:ext>
                  </a:extLst>
                </a:gridCol>
              </a:tblGrid>
              <a:tr h="63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Procedure Title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Consultable Procedure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0149534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MDFF Specification NEM12 and NEM13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955926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MSATS Procedure: Metering Data Management (MDM) Procedure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7978037"/>
                  </a:ext>
                </a:extLst>
              </a:tr>
              <a:tr h="492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MDM File Format and Load Process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5663654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Metrology Procedure: Part A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292906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Metrology Procedure: Part B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1918020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 Electricity Market Glossary and Framework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33474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E4DBB0-2C9C-4551-81E4-9E30BEAB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205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1C90-FD79-4105-9100-D0DAE9876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AEMO’s profiling of 15 and 30-minute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913D8-F05F-42FB-B5C0-1EB6BB44FD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David Ripper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37CC1-3D49-433A-A6A0-5160BB0B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5423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Profiling of 15 and 30-minute meter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/>
              <a:t>Question</a:t>
            </a:r>
          </a:p>
          <a:p>
            <a:pPr marL="0" indent="0">
              <a:buNone/>
            </a:pPr>
            <a:r>
              <a:rPr lang="en-AU" dirty="0"/>
              <a:t>How will AEMO undertake profiling?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b="1" dirty="0"/>
              <a:t>Outcome</a:t>
            </a:r>
          </a:p>
          <a:p>
            <a:r>
              <a:rPr lang="en-AU" dirty="0"/>
              <a:t>AEMO will profile from 15 minute to 5 minute and 30 minute to 5 minute using a percentage allocation method</a:t>
            </a:r>
          </a:p>
          <a:p>
            <a:r>
              <a:rPr lang="en-AU" dirty="0"/>
              <a:t>The profiling at the moment is at the profile area</a:t>
            </a:r>
          </a:p>
          <a:p>
            <a:r>
              <a:rPr lang="en-AU" dirty="0"/>
              <a:t>If Global Settlement drives changes then we will take this into account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90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Profiling – percentage allocation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/>
              <a:t>Example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6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AB42F2-D9E2-48A1-9294-B6AA0FBBD177}"/>
              </a:ext>
            </a:extLst>
          </p:cNvPr>
          <p:cNvGraphicFramePr>
            <a:graphicFrameLocks noGrp="1"/>
          </p:cNvGraphicFramePr>
          <p:nvPr/>
        </p:nvGraphicFramePr>
        <p:xfrm>
          <a:off x="590551" y="3291681"/>
          <a:ext cx="9486898" cy="2238375"/>
        </p:xfrm>
        <a:graphic>
          <a:graphicData uri="http://schemas.openxmlformats.org/drawingml/2006/table">
            <a:tbl>
              <a:tblPr/>
              <a:tblGrid>
                <a:gridCol w="2694673">
                  <a:extLst>
                    <a:ext uri="{9D8B030D-6E8A-4147-A177-3AD203B41FA5}">
                      <a16:colId xmlns:a16="http://schemas.microsoft.com/office/drawing/2014/main" val="2578792197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2168095316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575733252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1126379015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884480412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871895349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3083668995"/>
                    </a:ext>
                  </a:extLst>
                </a:gridCol>
                <a:gridCol w="1688535">
                  <a:extLst>
                    <a:ext uri="{9D8B030D-6E8A-4147-A177-3AD203B41FA5}">
                      <a16:colId xmlns:a16="http://schemas.microsoft.com/office/drawing/2014/main" val="2646610493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minute trading interval (TI)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for 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45487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Wholesale feeder TI values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85453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 value % of 30 minute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1243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9880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07479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Corresponding 30 minute 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608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10854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minute trading interval (TI)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for 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21978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minute TI profiled to 5 minute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635364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5-minute profile values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179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60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Profiling of 15 and 30-minute meter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1600" b="1" dirty="0"/>
              <a:t>Topic Outcomes:</a:t>
            </a:r>
          </a:p>
          <a:p>
            <a:r>
              <a:rPr lang="en-AU" sz="1600" dirty="0"/>
              <a:t>General acceptance of proposed profiling methodology</a:t>
            </a:r>
          </a:p>
          <a:p>
            <a:pPr marL="0" indent="0">
              <a:buNone/>
            </a:pPr>
            <a:endParaRPr lang="en-AU" sz="1600" b="1" dirty="0"/>
          </a:p>
          <a:p>
            <a:pPr marL="0" indent="0">
              <a:buNone/>
            </a:pPr>
            <a:r>
              <a:rPr lang="en-AU" sz="1600" b="1" dirty="0"/>
              <a:t>Questions/discussion included:</a:t>
            </a:r>
          </a:p>
          <a:p>
            <a:pPr lvl="1"/>
            <a:r>
              <a:rPr lang="en-AU" sz="1600" dirty="0"/>
              <a:t>Profiling is imperfect but the proposed approach seems reasonable</a:t>
            </a:r>
          </a:p>
          <a:p>
            <a:pPr lvl="1"/>
            <a:r>
              <a:rPr lang="en-AU" sz="1600" dirty="0"/>
              <a:t>How would mixed meter types under a single NMI be treated under this proposal?</a:t>
            </a:r>
          </a:p>
          <a:p>
            <a:pPr lvl="1"/>
            <a:r>
              <a:rPr lang="en-AU" sz="1600" dirty="0"/>
              <a:t>Would 5 minute meter data be peeled off prior to profiling occurring? Answer - Yes</a:t>
            </a:r>
          </a:p>
          <a:p>
            <a:pPr lvl="1"/>
            <a:r>
              <a:rPr lang="en-AU" sz="1600" dirty="0"/>
              <a:t>Is this approach representative enough for non-5 minute meters?</a:t>
            </a:r>
          </a:p>
          <a:p>
            <a:pPr lvl="1"/>
            <a:r>
              <a:rPr lang="en-AU" sz="1600" dirty="0"/>
              <a:t>Profiling impacts would be predominantly limited to the transitional period where 5 minute meters are being rolled-out</a:t>
            </a:r>
          </a:p>
          <a:p>
            <a:pPr marL="400965" lvl="1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b="1" dirty="0">
                <a:solidFill>
                  <a:srgbClr val="FF0000"/>
                </a:solidFill>
              </a:rPr>
              <a:t>Actions:</a:t>
            </a:r>
            <a:r>
              <a:rPr lang="en-AU" sz="1600" b="1" dirty="0"/>
              <a:t> </a:t>
            </a:r>
          </a:p>
          <a:p>
            <a:pPr lvl="1"/>
            <a:r>
              <a:rPr lang="en-AU" sz="1600" dirty="0"/>
              <a:t>AGL to provide their issues/concerns regarding proposed methodology and suggest alternative (if possible)</a:t>
            </a:r>
          </a:p>
          <a:p>
            <a:pPr lvl="1"/>
            <a:r>
              <a:rPr lang="en-AU" sz="1600" dirty="0"/>
              <a:t>MDPs to provide information, detailing the type and number of instances, where mixed metering scenarios are occurring in the market today</a:t>
            </a:r>
          </a:p>
          <a:p>
            <a:pPr lvl="1"/>
            <a:r>
              <a:rPr lang="en-AU" sz="1600" dirty="0"/>
              <a:t>AEMO to consider implications of mixed metering scenarios on the proposed profiling methodology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80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DF28-1084-44FC-B6AF-4F437792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Unit of measure precision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F85E2-8D77-4506-B030-8CC247C4F5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28124-8DFC-40B5-9C91-26D5BE46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790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Precision of kWh Meter 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F9E57-3F80-43FF-8C61-DACFEE3C1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b="1" dirty="0"/>
              <a:t>Question</a:t>
            </a:r>
          </a:p>
          <a:p>
            <a:pPr marL="0" indent="0">
              <a:buNone/>
            </a:pPr>
            <a:r>
              <a:rPr lang="en-AU" dirty="0"/>
              <a:t>A concern was raised on possible loss of precision if AEMO stores meter reads in kWh. For example receiving a value of 3.2 Watt-hours.</a:t>
            </a:r>
          </a:p>
          <a:p>
            <a:pPr marL="0" indent="0">
              <a:buNone/>
            </a:pPr>
            <a:r>
              <a:rPr lang="en-AU" b="1" dirty="0"/>
              <a:t>Outcome</a:t>
            </a:r>
          </a:p>
          <a:p>
            <a:r>
              <a:rPr lang="en-AU" dirty="0"/>
              <a:t>MDFF NEM12 and NEM13 formats currently define support to 1 </a:t>
            </a:r>
            <a:r>
              <a:rPr lang="en-AU" dirty="0" err="1"/>
              <a:t>Wh</a:t>
            </a:r>
            <a:r>
              <a:rPr lang="en-AU" dirty="0"/>
              <a:t> precision.</a:t>
            </a:r>
          </a:p>
          <a:p>
            <a:r>
              <a:rPr lang="en-AU" dirty="0"/>
              <a:t>MDMF support is assumed to be the same – but the format is not explicit</a:t>
            </a:r>
          </a:p>
          <a:p>
            <a:r>
              <a:rPr lang="en-AU" dirty="0"/>
              <a:t>AEMO could support to 4 decimal places and update the formats</a:t>
            </a:r>
          </a:p>
          <a:p>
            <a:r>
              <a:rPr lang="en-AU" dirty="0"/>
              <a:t>AEMO’s systems would convert received meter reads to kWh supporting up to 4 decimal places</a:t>
            </a:r>
          </a:p>
          <a:p>
            <a:r>
              <a:rPr lang="en-AU" dirty="0"/>
              <a:t>AEMO’s systems would accept </a:t>
            </a:r>
            <a:r>
              <a:rPr lang="en-AU" dirty="0" err="1"/>
              <a:t>Wh</a:t>
            </a:r>
            <a:r>
              <a:rPr lang="en-AU" dirty="0"/>
              <a:t>, kWh, MWh, and the stored value would be  to 4 decimal places in kWh, rounding would occur if required.</a:t>
            </a:r>
          </a:p>
          <a:p>
            <a:r>
              <a:rPr lang="en-AU" dirty="0"/>
              <a:t>Other units of measure will be treated consistently, such as for </a:t>
            </a:r>
            <a:r>
              <a:rPr lang="en-AU" dirty="0" err="1"/>
              <a:t>vars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4334148"/>
      </p:ext>
    </p:extLst>
  </p:cSld>
  <p:clrMapOvr>
    <a:masterClrMapping/>
  </p:clrMapOvr>
</p:sld>
</file>

<file path=ppt/theme/theme1.xml><?xml version="1.0" encoding="utf-8"?>
<a:theme xmlns:a="http://schemas.openxmlformats.org/drawingml/2006/main" name="AEMO 2018 A4 landscap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MO 2018 A4 landscape" id="{22A54129-71AA-4D41-B9F4-2AC7F2F42010}" vid="{06A90869-5A30-4725-8A1A-F8FF7B8EB7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090D6681D809D4D8FC2F677DB1CD59F" ma:contentTypeVersion="0" ma:contentTypeDescription="" ma:contentTypeScope="" ma:versionID="5f210c46fef8c3b1101fe9149cdec39d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Description xmlns="a14523ce-dede-483e-883a-2d83261080bd" xsi:nil="true"/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_dlc_DocId xmlns="a14523ce-dede-483e-883a-2d83261080bd">PROJECT-107690352-1080</_dlc_DocId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TaxCatchAll xmlns="a14523ce-dede-483e-883a-2d83261080bd">
      <Value>1</Value>
    </TaxCatchAll>
    <AEMOKeywordsTaxHTField0 xmlns="a14523ce-dede-483e-883a-2d83261080bd">
      <Terms xmlns="http://schemas.microsoft.com/office/infopath/2007/PartnerControls"/>
    </AEMOKeywordsTaxHTField0>
    <_dlc_DocIdUrl xmlns="a14523ce-dede-483e-883a-2d83261080bd">
      <Url>http://sharedocs/projects/5ms/_layouts/15/DocIdRedir.aspx?ID=PROJECT-107690352-1080</Url>
      <Description>PROJECT-107690352-1080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E4AFE90-69B5-4964-94FB-785DFBE90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8FDC2A-7B43-4B2F-889D-ACA4642F1F92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a14523ce-dede-483e-883a-2d83261080b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403FD8-9B32-4D52-AE9D-8F35D29AF3D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53224CC-2DB2-4BC2-920C-46C40BE96F6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2018 A4 landscape</Template>
  <TotalTime>0</TotalTime>
  <Words>3661</Words>
  <Application>Microsoft Office PowerPoint</Application>
  <PresentationFormat>Custom</PresentationFormat>
  <Paragraphs>574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Century Gothic</vt:lpstr>
      <vt:lpstr>Futura Std Light</vt:lpstr>
      <vt:lpstr>Segoe UI Semilight</vt:lpstr>
      <vt:lpstr>Times New Roman</vt:lpstr>
      <vt:lpstr>Tw Cen MT</vt:lpstr>
      <vt:lpstr>AEMO 2018 A4 landscape</vt:lpstr>
      <vt:lpstr>5MS Joint Metering/Systems Focus Group</vt:lpstr>
      <vt:lpstr>Agenda</vt:lpstr>
      <vt:lpstr>Attendees</vt:lpstr>
      <vt:lpstr>AEMO’s profiling of 15 and 30-minute data</vt:lpstr>
      <vt:lpstr>Profiling of 15 and 30-minute meter data</vt:lpstr>
      <vt:lpstr>Profiling – percentage allocation method</vt:lpstr>
      <vt:lpstr>Profiling of 15 and 30-minute meter data</vt:lpstr>
      <vt:lpstr>Unit of measure precision</vt:lpstr>
      <vt:lpstr>Precision of kWh Meter Reads</vt:lpstr>
      <vt:lpstr>Unit of measure precision</vt:lpstr>
      <vt:lpstr>AEMO use of B2M (MDFF)</vt:lpstr>
      <vt:lpstr>To-Be Process – MDFF delivery</vt:lpstr>
      <vt:lpstr>MDFF vs MDMF</vt:lpstr>
      <vt:lpstr>Meter Data over B2B and B2M</vt:lpstr>
      <vt:lpstr>AEMO use of B2M (MDFF)</vt:lpstr>
      <vt:lpstr>Extending NEM12 to include 5-minute data</vt:lpstr>
      <vt:lpstr>NEM12 to include 5-minute data</vt:lpstr>
      <vt:lpstr>Proposed NEM12 Examples</vt:lpstr>
      <vt:lpstr>Extending NEM12 to include 5-minute data</vt:lpstr>
      <vt:lpstr>Accepting non-settlement data</vt:lpstr>
      <vt:lpstr>Non-settlement data</vt:lpstr>
      <vt:lpstr>Data streams treatment – UOM and sign</vt:lpstr>
      <vt:lpstr>Data streams treatment – accepting</vt:lpstr>
      <vt:lpstr>Accepting non-settlement data</vt:lpstr>
      <vt:lpstr>Transition to 5-minute data</vt:lpstr>
      <vt:lpstr>AEMO program schedule</vt:lpstr>
      <vt:lpstr>Aggregating and profiling metering data</vt:lpstr>
      <vt:lpstr>How will participants deal with metering data during transition?</vt:lpstr>
      <vt:lpstr>Develop high level milestones for key activities</vt:lpstr>
      <vt:lpstr>Transition to 5-minute data</vt:lpstr>
      <vt:lpstr>File size and communications capabilities </vt:lpstr>
      <vt:lpstr>1 MB Message File size</vt:lpstr>
      <vt:lpstr>File size and communications capabilities </vt:lpstr>
      <vt:lpstr>Summary of Actions</vt:lpstr>
      <vt:lpstr>General questions</vt:lpstr>
      <vt:lpstr>Next steps</vt:lpstr>
      <vt:lpstr>Next steps – procedures consultation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Notes Pack</dc:title>
  <dc:creator/>
  <cp:lastModifiedBy/>
  <cp:revision>1</cp:revision>
  <dcterms:created xsi:type="dcterms:W3CDTF">2018-09-10T05:08:21Z</dcterms:created>
  <dcterms:modified xsi:type="dcterms:W3CDTF">2018-09-20T05:41:21Z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EMODocumentType">
    <vt:lpwstr>1;#Operational Record|859762f2-4462-42eb-9744-c955c7e2c540</vt:lpwstr>
  </property>
  <property fmtid="{D5CDD505-2E9C-101B-9397-08002B2CF9AE}" pid="3" name="ContentTypeId">
    <vt:lpwstr>0x0101009BE89D58CAF0934CA32A20BCFFD353DC00D090D6681D809D4D8FC2F677DB1CD59F</vt:lpwstr>
  </property>
  <property fmtid="{D5CDD505-2E9C-101B-9397-08002B2CF9AE}" pid="4" name="AEMOKeywords">
    <vt:lpwstr/>
  </property>
  <property fmtid="{D5CDD505-2E9C-101B-9397-08002B2CF9AE}" pid="5" name="_dlc_DocIdItemGuid">
    <vt:lpwstr>f8c04718-002b-4043-995c-1c66344c7127</vt:lpwstr>
  </property>
</Properties>
</file>