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5"/>
  </p:sldMasterIdLst>
  <p:notesMasterIdLst>
    <p:notesMasterId r:id="rId89"/>
  </p:notesMasterIdLst>
  <p:sldIdLst>
    <p:sldId id="256" r:id="rId6"/>
    <p:sldId id="327" r:id="rId7"/>
    <p:sldId id="257" r:id="rId8"/>
    <p:sldId id="258" r:id="rId9"/>
    <p:sldId id="504" r:id="rId10"/>
    <p:sldId id="502" r:id="rId11"/>
    <p:sldId id="518" r:id="rId12"/>
    <p:sldId id="519" r:id="rId13"/>
    <p:sldId id="455" r:id="rId14"/>
    <p:sldId id="585" r:id="rId15"/>
    <p:sldId id="587" r:id="rId16"/>
    <p:sldId id="588" r:id="rId17"/>
    <p:sldId id="589" r:id="rId18"/>
    <p:sldId id="590" r:id="rId19"/>
    <p:sldId id="606" r:id="rId20"/>
    <p:sldId id="489" r:id="rId21"/>
    <p:sldId id="496" r:id="rId22"/>
    <p:sldId id="490" r:id="rId23"/>
    <p:sldId id="491" r:id="rId24"/>
    <p:sldId id="492" r:id="rId25"/>
    <p:sldId id="495" r:id="rId26"/>
    <p:sldId id="493" r:id="rId27"/>
    <p:sldId id="494" r:id="rId28"/>
    <p:sldId id="520" r:id="rId29"/>
    <p:sldId id="605" r:id="rId30"/>
    <p:sldId id="608" r:id="rId31"/>
    <p:sldId id="329" r:id="rId32"/>
    <p:sldId id="259" r:id="rId33"/>
    <p:sldId id="569" r:id="rId34"/>
    <p:sldId id="555" r:id="rId35"/>
    <p:sldId id="570" r:id="rId36"/>
    <p:sldId id="557" r:id="rId37"/>
    <p:sldId id="558" r:id="rId38"/>
    <p:sldId id="559" r:id="rId39"/>
    <p:sldId id="563" r:id="rId40"/>
    <p:sldId id="562" r:id="rId41"/>
    <p:sldId id="560" r:id="rId42"/>
    <p:sldId id="604" r:id="rId43"/>
    <p:sldId id="339" r:id="rId44"/>
    <p:sldId id="478" r:id="rId45"/>
    <p:sldId id="411" r:id="rId46"/>
    <p:sldId id="575" r:id="rId47"/>
    <p:sldId id="481" r:id="rId48"/>
    <p:sldId id="576" r:id="rId49"/>
    <p:sldId id="482" r:id="rId50"/>
    <p:sldId id="577" r:id="rId51"/>
    <p:sldId id="483" r:id="rId52"/>
    <p:sldId id="578" r:id="rId53"/>
    <p:sldId id="484" r:id="rId54"/>
    <p:sldId id="579" r:id="rId55"/>
    <p:sldId id="501" r:id="rId56"/>
    <p:sldId id="592" r:id="rId57"/>
    <p:sldId id="580" r:id="rId58"/>
    <p:sldId id="603" r:id="rId59"/>
    <p:sldId id="341" r:id="rId60"/>
    <p:sldId id="566" r:id="rId61"/>
    <p:sldId id="567" r:id="rId62"/>
    <p:sldId id="581" r:id="rId63"/>
    <p:sldId id="571" r:id="rId64"/>
    <p:sldId id="582" r:id="rId65"/>
    <p:sldId id="572" r:id="rId66"/>
    <p:sldId id="583" r:id="rId67"/>
    <p:sldId id="573" r:id="rId68"/>
    <p:sldId id="584" r:id="rId69"/>
    <p:sldId id="574" r:id="rId70"/>
    <p:sldId id="599" r:id="rId71"/>
    <p:sldId id="290" r:id="rId72"/>
    <p:sldId id="593" r:id="rId73"/>
    <p:sldId id="594" r:id="rId74"/>
    <p:sldId id="595" r:id="rId75"/>
    <p:sldId id="596" r:id="rId76"/>
    <p:sldId id="600" r:id="rId77"/>
    <p:sldId id="288" r:id="rId78"/>
    <p:sldId id="551" r:id="rId79"/>
    <p:sldId id="601" r:id="rId80"/>
    <p:sldId id="433" r:id="rId81"/>
    <p:sldId id="609" r:id="rId82"/>
    <p:sldId id="607" r:id="rId83"/>
    <p:sldId id="431" r:id="rId84"/>
    <p:sldId id="516" r:id="rId85"/>
    <p:sldId id="610" r:id="rId86"/>
    <p:sldId id="611" r:id="rId87"/>
    <p:sldId id="435" r:id="rId88"/>
  </p:sldIdLst>
  <p:sldSz cx="10691813" cy="7559675"/>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6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notesMaster" Target="notesMasters/notesMaster1.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commentAuthors" Target="commentAuthor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F415C1-E230-47D1-A5B3-D02EAC3E5CBE}" type="doc">
      <dgm:prSet loTypeId="urn:microsoft.com/office/officeart/2005/8/layout/hProcess9" loCatId="process" qsTypeId="urn:microsoft.com/office/officeart/2005/8/quickstyle/simple1" qsCatId="simple" csTypeId="urn:microsoft.com/office/officeart/2005/8/colors/accent1_2" csCatId="accent1" phldr="1"/>
      <dgm:spPr/>
    </dgm:pt>
    <dgm:pt modelId="{B6C0CAEA-2D67-4F14-882C-C14BBE2DF224}">
      <dgm:prSet phldrT="[Text]" custT="1"/>
      <dgm:spPr/>
      <dgm:t>
        <a:bodyPr/>
        <a:lstStyle/>
        <a:p>
          <a:pPr algn="ctr"/>
          <a:r>
            <a:rPr lang="en-AU" sz="2400" b="1" dirty="0"/>
            <a:t>1 December 2019</a:t>
          </a:r>
          <a:endParaRPr lang="en-AU" sz="2000" b="1" dirty="0"/>
        </a:p>
        <a:p>
          <a:pPr algn="ctr"/>
          <a:r>
            <a:rPr lang="en-AU" sz="2000" dirty="0"/>
            <a:t>AEMO procedures updated for both 5MS and GS</a:t>
          </a:r>
        </a:p>
      </dgm:t>
    </dgm:pt>
    <dgm:pt modelId="{9B828E2E-513C-48DB-A3D3-48E387A5DBE3}" type="parTrans" cxnId="{31EEB48D-C46D-41C7-A8E4-CFE41C530980}">
      <dgm:prSet/>
      <dgm:spPr/>
      <dgm:t>
        <a:bodyPr/>
        <a:lstStyle/>
        <a:p>
          <a:endParaRPr lang="en-AU"/>
        </a:p>
      </dgm:t>
    </dgm:pt>
    <dgm:pt modelId="{16DEB9C7-AC0C-439F-8ED2-F11E7412C8A4}" type="sibTrans" cxnId="{31EEB48D-C46D-41C7-A8E4-CFE41C530980}">
      <dgm:prSet/>
      <dgm:spPr/>
      <dgm:t>
        <a:bodyPr/>
        <a:lstStyle/>
        <a:p>
          <a:endParaRPr lang="en-AU"/>
        </a:p>
      </dgm:t>
    </dgm:pt>
    <dgm:pt modelId="{DBD87166-8D84-4F39-86AD-3FEC54994B40}">
      <dgm:prSet phldrT="[Text]" custT="1"/>
      <dgm:spPr/>
      <dgm:t>
        <a:bodyPr/>
        <a:lstStyle/>
        <a:p>
          <a:pPr algn="ctr"/>
          <a:r>
            <a:rPr lang="en-AU" sz="2400" b="1" dirty="0"/>
            <a:t>1 July 2021</a:t>
          </a:r>
        </a:p>
        <a:p>
          <a:pPr algn="ctr"/>
          <a:r>
            <a:rPr lang="en-AU" sz="2100" dirty="0"/>
            <a:t>5MS begins</a:t>
          </a:r>
        </a:p>
        <a:p>
          <a:pPr algn="ctr"/>
          <a:r>
            <a:rPr lang="en-AU" sz="2100" dirty="0"/>
            <a:t>AEMO starts publishing UFE data</a:t>
          </a:r>
        </a:p>
      </dgm:t>
    </dgm:pt>
    <dgm:pt modelId="{EEB130C0-DCE6-4775-BDD7-DE7F9730CAC9}" type="parTrans" cxnId="{5AD8038B-457E-40FE-9948-0C906087FDAA}">
      <dgm:prSet/>
      <dgm:spPr/>
      <dgm:t>
        <a:bodyPr/>
        <a:lstStyle/>
        <a:p>
          <a:endParaRPr lang="en-AU"/>
        </a:p>
      </dgm:t>
    </dgm:pt>
    <dgm:pt modelId="{972C765F-71DA-43C3-B189-1C887A84CD92}" type="sibTrans" cxnId="{5AD8038B-457E-40FE-9948-0C906087FDAA}">
      <dgm:prSet/>
      <dgm:spPr/>
      <dgm:t>
        <a:bodyPr/>
        <a:lstStyle/>
        <a:p>
          <a:endParaRPr lang="en-AU"/>
        </a:p>
      </dgm:t>
    </dgm:pt>
    <dgm:pt modelId="{3D130BF9-2D7B-4060-B539-2C3E80DED954}">
      <dgm:prSet phldrT="[Text]" custT="1"/>
      <dgm:spPr/>
      <dgm:t>
        <a:bodyPr/>
        <a:lstStyle/>
        <a:p>
          <a:r>
            <a:rPr lang="en-AU" sz="2400" b="1" dirty="0"/>
            <a:t>6 February 2022</a:t>
          </a:r>
        </a:p>
        <a:p>
          <a:r>
            <a:rPr lang="en-AU" sz="2000" dirty="0"/>
            <a:t>GS begins</a:t>
          </a:r>
          <a:endParaRPr lang="en-AU" sz="2400" dirty="0"/>
        </a:p>
      </dgm:t>
    </dgm:pt>
    <dgm:pt modelId="{0AE8D2D5-8443-4104-AA2E-AF0C5F130DFB}" type="parTrans" cxnId="{A0E94289-D725-4747-BE67-87AA96E315A3}">
      <dgm:prSet/>
      <dgm:spPr/>
      <dgm:t>
        <a:bodyPr/>
        <a:lstStyle/>
        <a:p>
          <a:endParaRPr lang="en-AU"/>
        </a:p>
      </dgm:t>
    </dgm:pt>
    <dgm:pt modelId="{8BAC1BB8-CF15-4B74-BFDC-A0890F451231}" type="sibTrans" cxnId="{A0E94289-D725-4747-BE67-87AA96E315A3}">
      <dgm:prSet/>
      <dgm:spPr/>
      <dgm:t>
        <a:bodyPr/>
        <a:lstStyle/>
        <a:p>
          <a:endParaRPr lang="en-AU"/>
        </a:p>
      </dgm:t>
    </dgm:pt>
    <dgm:pt modelId="{E2CBC053-74DA-43C7-A02F-5509ECAFE91C}">
      <dgm:prSet phldrT="[Text]"/>
      <dgm:spPr/>
      <dgm:t>
        <a:bodyPr/>
        <a:lstStyle/>
        <a:p>
          <a:r>
            <a:rPr lang="en-AU" b="1" dirty="0"/>
            <a:t>1 March 2022</a:t>
          </a:r>
        </a:p>
        <a:p>
          <a:r>
            <a:rPr lang="en-AU" dirty="0"/>
            <a:t>AEMO’s first annual report on UFE trends </a:t>
          </a:r>
        </a:p>
      </dgm:t>
    </dgm:pt>
    <dgm:pt modelId="{515B5CD5-1F4A-49A7-83A7-635024BBBB6A}" type="parTrans" cxnId="{BD9FAAA6-1750-474B-93F9-DCD83F7421B4}">
      <dgm:prSet/>
      <dgm:spPr/>
      <dgm:t>
        <a:bodyPr/>
        <a:lstStyle/>
        <a:p>
          <a:endParaRPr lang="en-AU"/>
        </a:p>
      </dgm:t>
    </dgm:pt>
    <dgm:pt modelId="{5DBC4CB0-9D54-4590-AE07-14D4613F02F3}" type="sibTrans" cxnId="{BD9FAAA6-1750-474B-93F9-DCD83F7421B4}">
      <dgm:prSet/>
      <dgm:spPr/>
      <dgm:t>
        <a:bodyPr/>
        <a:lstStyle/>
        <a:p>
          <a:endParaRPr lang="en-AU"/>
        </a:p>
      </dgm:t>
    </dgm:pt>
    <dgm:pt modelId="{B64B785F-4E9F-43D5-921A-57E545B80BAC}" type="pres">
      <dgm:prSet presAssocID="{58F415C1-E230-47D1-A5B3-D02EAC3E5CBE}" presName="CompostProcess" presStyleCnt="0">
        <dgm:presLayoutVars>
          <dgm:dir/>
          <dgm:resizeHandles val="exact"/>
        </dgm:presLayoutVars>
      </dgm:prSet>
      <dgm:spPr/>
    </dgm:pt>
    <dgm:pt modelId="{B07A4C4C-39A7-46E3-A16F-3302DFA84C92}" type="pres">
      <dgm:prSet presAssocID="{58F415C1-E230-47D1-A5B3-D02EAC3E5CBE}" presName="arrow" presStyleLbl="bgShp" presStyleIdx="0" presStyleCnt="1" custLinFactNeighborY="192"/>
      <dgm:spPr/>
    </dgm:pt>
    <dgm:pt modelId="{B7BD280B-5213-4AEB-AC53-A15820EE4C5A}" type="pres">
      <dgm:prSet presAssocID="{58F415C1-E230-47D1-A5B3-D02EAC3E5CBE}" presName="linearProcess" presStyleCnt="0"/>
      <dgm:spPr/>
    </dgm:pt>
    <dgm:pt modelId="{853FEA94-ACB8-42EB-A5C1-328DFC418C55}" type="pres">
      <dgm:prSet presAssocID="{B6C0CAEA-2D67-4F14-882C-C14BBE2DF224}" presName="textNode" presStyleLbl="node1" presStyleIdx="0" presStyleCnt="4" custScaleX="124134" custScaleY="109013">
        <dgm:presLayoutVars>
          <dgm:bulletEnabled val="1"/>
        </dgm:presLayoutVars>
      </dgm:prSet>
      <dgm:spPr/>
    </dgm:pt>
    <dgm:pt modelId="{5F4A27E7-DB37-4136-B333-1E3690A3A664}" type="pres">
      <dgm:prSet presAssocID="{16DEB9C7-AC0C-439F-8ED2-F11E7412C8A4}" presName="sibTrans" presStyleCnt="0"/>
      <dgm:spPr/>
    </dgm:pt>
    <dgm:pt modelId="{23B2F23F-4287-48D8-9C0B-55EAEAFF95A2}" type="pres">
      <dgm:prSet presAssocID="{DBD87166-8D84-4F39-86AD-3FEC54994B40}" presName="textNode" presStyleLbl="node1" presStyleIdx="1" presStyleCnt="4" custScaleX="112216" custScaleY="112216">
        <dgm:presLayoutVars>
          <dgm:bulletEnabled val="1"/>
        </dgm:presLayoutVars>
      </dgm:prSet>
      <dgm:spPr/>
    </dgm:pt>
    <dgm:pt modelId="{9137E349-D29F-4015-AF9E-826580CF452A}" type="pres">
      <dgm:prSet presAssocID="{972C765F-71DA-43C3-B189-1C887A84CD92}" presName="sibTrans" presStyleCnt="0"/>
      <dgm:spPr/>
    </dgm:pt>
    <dgm:pt modelId="{887C991F-53C1-49EF-8577-4BA702E645B3}" type="pres">
      <dgm:prSet presAssocID="{3D130BF9-2D7B-4060-B539-2C3E80DED954}" presName="textNode" presStyleLbl="node1" presStyleIdx="2" presStyleCnt="4" custScaleX="111311" custScaleY="111311" custLinFactNeighborY="0">
        <dgm:presLayoutVars>
          <dgm:bulletEnabled val="1"/>
        </dgm:presLayoutVars>
      </dgm:prSet>
      <dgm:spPr/>
    </dgm:pt>
    <dgm:pt modelId="{0D736334-AA4E-4C0C-8356-B5AFE1D1626A}" type="pres">
      <dgm:prSet presAssocID="{8BAC1BB8-CF15-4B74-BFDC-A0890F451231}" presName="sibTrans" presStyleCnt="0"/>
      <dgm:spPr/>
    </dgm:pt>
    <dgm:pt modelId="{4C1869E0-ED14-4D0E-9916-245E245C7CA6}" type="pres">
      <dgm:prSet presAssocID="{E2CBC053-74DA-43C7-A02F-5509ECAFE91C}" presName="textNode" presStyleLbl="node1" presStyleIdx="3" presStyleCnt="4" custScaleX="111311" custScaleY="111311" custLinFactNeighborY="0">
        <dgm:presLayoutVars>
          <dgm:bulletEnabled val="1"/>
        </dgm:presLayoutVars>
      </dgm:prSet>
      <dgm:spPr/>
    </dgm:pt>
  </dgm:ptLst>
  <dgm:cxnLst>
    <dgm:cxn modelId="{08034009-9D21-40DB-9F3C-145EC52AC55B}" type="presOf" srcId="{E2CBC053-74DA-43C7-A02F-5509ECAFE91C}" destId="{4C1869E0-ED14-4D0E-9916-245E245C7CA6}" srcOrd="0" destOrd="0" presId="urn:microsoft.com/office/officeart/2005/8/layout/hProcess9"/>
    <dgm:cxn modelId="{E4C6690A-3764-4474-8BDC-13C69C9A488E}" type="presOf" srcId="{B6C0CAEA-2D67-4F14-882C-C14BBE2DF224}" destId="{853FEA94-ACB8-42EB-A5C1-328DFC418C55}" srcOrd="0" destOrd="0" presId="urn:microsoft.com/office/officeart/2005/8/layout/hProcess9"/>
    <dgm:cxn modelId="{6F25DA6A-64EC-4413-B510-7F0F4C62C7C5}" type="presOf" srcId="{3D130BF9-2D7B-4060-B539-2C3E80DED954}" destId="{887C991F-53C1-49EF-8577-4BA702E645B3}" srcOrd="0" destOrd="0" presId="urn:microsoft.com/office/officeart/2005/8/layout/hProcess9"/>
    <dgm:cxn modelId="{57324156-80F3-45EB-A06B-EF2E4F275D41}" type="presOf" srcId="{58F415C1-E230-47D1-A5B3-D02EAC3E5CBE}" destId="{B64B785F-4E9F-43D5-921A-57E545B80BAC}" srcOrd="0" destOrd="0" presId="urn:microsoft.com/office/officeart/2005/8/layout/hProcess9"/>
    <dgm:cxn modelId="{A0E94289-D725-4747-BE67-87AA96E315A3}" srcId="{58F415C1-E230-47D1-A5B3-D02EAC3E5CBE}" destId="{3D130BF9-2D7B-4060-B539-2C3E80DED954}" srcOrd="2" destOrd="0" parTransId="{0AE8D2D5-8443-4104-AA2E-AF0C5F130DFB}" sibTransId="{8BAC1BB8-CF15-4B74-BFDC-A0890F451231}"/>
    <dgm:cxn modelId="{5AD8038B-457E-40FE-9948-0C906087FDAA}" srcId="{58F415C1-E230-47D1-A5B3-D02EAC3E5CBE}" destId="{DBD87166-8D84-4F39-86AD-3FEC54994B40}" srcOrd="1" destOrd="0" parTransId="{EEB130C0-DCE6-4775-BDD7-DE7F9730CAC9}" sibTransId="{972C765F-71DA-43C3-B189-1C887A84CD92}"/>
    <dgm:cxn modelId="{31EEB48D-C46D-41C7-A8E4-CFE41C530980}" srcId="{58F415C1-E230-47D1-A5B3-D02EAC3E5CBE}" destId="{B6C0CAEA-2D67-4F14-882C-C14BBE2DF224}" srcOrd="0" destOrd="0" parTransId="{9B828E2E-513C-48DB-A3D3-48E387A5DBE3}" sibTransId="{16DEB9C7-AC0C-439F-8ED2-F11E7412C8A4}"/>
    <dgm:cxn modelId="{BD9FAAA6-1750-474B-93F9-DCD83F7421B4}" srcId="{58F415C1-E230-47D1-A5B3-D02EAC3E5CBE}" destId="{E2CBC053-74DA-43C7-A02F-5509ECAFE91C}" srcOrd="3" destOrd="0" parTransId="{515B5CD5-1F4A-49A7-83A7-635024BBBB6A}" sibTransId="{5DBC4CB0-9D54-4590-AE07-14D4613F02F3}"/>
    <dgm:cxn modelId="{35FD6BDE-D5BA-433B-910B-7EC5A11C359C}" type="presOf" srcId="{DBD87166-8D84-4F39-86AD-3FEC54994B40}" destId="{23B2F23F-4287-48D8-9C0B-55EAEAFF95A2}" srcOrd="0" destOrd="0" presId="urn:microsoft.com/office/officeart/2005/8/layout/hProcess9"/>
    <dgm:cxn modelId="{34F04D99-2FA3-45CF-91A6-4A31441BEA2E}" type="presParOf" srcId="{B64B785F-4E9F-43D5-921A-57E545B80BAC}" destId="{B07A4C4C-39A7-46E3-A16F-3302DFA84C92}" srcOrd="0" destOrd="0" presId="urn:microsoft.com/office/officeart/2005/8/layout/hProcess9"/>
    <dgm:cxn modelId="{19655632-F611-4C96-98D1-7DD8617D97A2}" type="presParOf" srcId="{B64B785F-4E9F-43D5-921A-57E545B80BAC}" destId="{B7BD280B-5213-4AEB-AC53-A15820EE4C5A}" srcOrd="1" destOrd="0" presId="urn:microsoft.com/office/officeart/2005/8/layout/hProcess9"/>
    <dgm:cxn modelId="{308D73B1-18CD-42FC-9B26-F7C1201271BA}" type="presParOf" srcId="{B7BD280B-5213-4AEB-AC53-A15820EE4C5A}" destId="{853FEA94-ACB8-42EB-A5C1-328DFC418C55}" srcOrd="0" destOrd="0" presId="urn:microsoft.com/office/officeart/2005/8/layout/hProcess9"/>
    <dgm:cxn modelId="{7861534C-660F-4E4B-A8DA-39B96DE61F99}" type="presParOf" srcId="{B7BD280B-5213-4AEB-AC53-A15820EE4C5A}" destId="{5F4A27E7-DB37-4136-B333-1E3690A3A664}" srcOrd="1" destOrd="0" presId="urn:microsoft.com/office/officeart/2005/8/layout/hProcess9"/>
    <dgm:cxn modelId="{75E45EE6-FA30-4FDF-B128-A09E76CD2C07}" type="presParOf" srcId="{B7BD280B-5213-4AEB-AC53-A15820EE4C5A}" destId="{23B2F23F-4287-48D8-9C0B-55EAEAFF95A2}" srcOrd="2" destOrd="0" presId="urn:microsoft.com/office/officeart/2005/8/layout/hProcess9"/>
    <dgm:cxn modelId="{C86D7506-68C5-4A7E-990F-0EAA7DD97DDD}" type="presParOf" srcId="{B7BD280B-5213-4AEB-AC53-A15820EE4C5A}" destId="{9137E349-D29F-4015-AF9E-826580CF452A}" srcOrd="3" destOrd="0" presId="urn:microsoft.com/office/officeart/2005/8/layout/hProcess9"/>
    <dgm:cxn modelId="{4FE855D0-35AB-4A2B-BD05-2FBD8DA220F0}" type="presParOf" srcId="{B7BD280B-5213-4AEB-AC53-A15820EE4C5A}" destId="{887C991F-53C1-49EF-8577-4BA702E645B3}" srcOrd="4" destOrd="0" presId="urn:microsoft.com/office/officeart/2005/8/layout/hProcess9"/>
    <dgm:cxn modelId="{0C6731D3-5AD1-4E59-A466-A5B5A1BBAF10}" type="presParOf" srcId="{B7BD280B-5213-4AEB-AC53-A15820EE4C5A}" destId="{0D736334-AA4E-4C0C-8356-B5AFE1D1626A}" srcOrd="5" destOrd="0" presId="urn:microsoft.com/office/officeart/2005/8/layout/hProcess9"/>
    <dgm:cxn modelId="{CD5513BB-87EB-4F6B-B7EC-440A1B754B23}" type="presParOf" srcId="{B7BD280B-5213-4AEB-AC53-A15820EE4C5A}" destId="{4C1869E0-ED14-4D0E-9916-245E245C7CA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A4C4C-39A7-46E3-A16F-3302DFA84C92}">
      <dsp:nvSpPr>
        <dsp:cNvPr id="0" name=""/>
        <dsp:cNvSpPr/>
      </dsp:nvSpPr>
      <dsp:spPr>
        <a:xfrm>
          <a:off x="780036" y="0"/>
          <a:ext cx="8840419" cy="475191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3FEA94-ACB8-42EB-A5C1-328DFC418C55}">
      <dsp:nvSpPr>
        <dsp:cNvPr id="0" name=""/>
        <dsp:cNvSpPr/>
      </dsp:nvSpPr>
      <dsp:spPr>
        <a:xfrm>
          <a:off x="1119" y="1339917"/>
          <a:ext cx="2723318" cy="207208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1 December 2019</a:t>
          </a:r>
          <a:endParaRPr lang="en-AU" sz="2000" b="1" kern="1200" dirty="0"/>
        </a:p>
        <a:p>
          <a:pPr marL="0" lvl="0" indent="0" algn="ctr" defTabSz="1066800">
            <a:lnSpc>
              <a:spcPct val="90000"/>
            </a:lnSpc>
            <a:spcBef>
              <a:spcPct val="0"/>
            </a:spcBef>
            <a:spcAft>
              <a:spcPct val="35000"/>
            </a:spcAft>
            <a:buNone/>
          </a:pPr>
          <a:r>
            <a:rPr lang="en-AU" sz="2000" kern="1200" dirty="0"/>
            <a:t>AEMO procedures updated for both 5MS and GS</a:t>
          </a:r>
        </a:p>
      </dsp:txBody>
      <dsp:txXfrm>
        <a:off x="102270" y="1441068"/>
        <a:ext cx="2521016" cy="1869780"/>
      </dsp:txXfrm>
    </dsp:sp>
    <dsp:sp modelId="{23B2F23F-4287-48D8-9C0B-55EAEAFF95A2}">
      <dsp:nvSpPr>
        <dsp:cNvPr id="0" name=""/>
        <dsp:cNvSpPr/>
      </dsp:nvSpPr>
      <dsp:spPr>
        <a:xfrm>
          <a:off x="2834131" y="1309476"/>
          <a:ext cx="2461855" cy="21329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1 July 2021</a:t>
          </a:r>
        </a:p>
        <a:p>
          <a:pPr marL="0" lvl="0" indent="0" algn="ctr" defTabSz="1066800">
            <a:lnSpc>
              <a:spcPct val="90000"/>
            </a:lnSpc>
            <a:spcBef>
              <a:spcPct val="0"/>
            </a:spcBef>
            <a:spcAft>
              <a:spcPct val="35000"/>
            </a:spcAft>
            <a:buNone/>
          </a:pPr>
          <a:r>
            <a:rPr lang="en-AU" sz="2100" kern="1200" dirty="0"/>
            <a:t>5MS begins</a:t>
          </a:r>
        </a:p>
        <a:p>
          <a:pPr marL="0" lvl="0" indent="0" algn="ctr" defTabSz="1066800">
            <a:lnSpc>
              <a:spcPct val="90000"/>
            </a:lnSpc>
            <a:spcBef>
              <a:spcPct val="0"/>
            </a:spcBef>
            <a:spcAft>
              <a:spcPct val="35000"/>
            </a:spcAft>
            <a:buNone/>
          </a:pPr>
          <a:r>
            <a:rPr lang="en-AU" sz="2100" kern="1200" dirty="0"/>
            <a:t>AEMO starts publishing UFE data</a:t>
          </a:r>
        </a:p>
      </dsp:txBody>
      <dsp:txXfrm>
        <a:off x="2938254" y="1413599"/>
        <a:ext cx="2253609" cy="1924718"/>
      </dsp:txXfrm>
    </dsp:sp>
    <dsp:sp modelId="{887C991F-53C1-49EF-8577-4BA702E645B3}">
      <dsp:nvSpPr>
        <dsp:cNvPr id="0" name=""/>
        <dsp:cNvSpPr/>
      </dsp:nvSpPr>
      <dsp:spPr>
        <a:xfrm>
          <a:off x="5405678" y="1318077"/>
          <a:ext cx="2442000" cy="21157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6 February 2022</a:t>
          </a:r>
        </a:p>
        <a:p>
          <a:pPr marL="0" lvl="0" indent="0" algn="ctr" defTabSz="1066800">
            <a:lnSpc>
              <a:spcPct val="90000"/>
            </a:lnSpc>
            <a:spcBef>
              <a:spcPct val="0"/>
            </a:spcBef>
            <a:spcAft>
              <a:spcPct val="35000"/>
            </a:spcAft>
            <a:buNone/>
          </a:pPr>
          <a:r>
            <a:rPr lang="en-AU" sz="2000" kern="1200" dirty="0"/>
            <a:t>GS begins</a:t>
          </a:r>
          <a:endParaRPr lang="en-AU" sz="2400" kern="1200" dirty="0"/>
        </a:p>
      </dsp:txBody>
      <dsp:txXfrm>
        <a:off x="5508961" y="1421360"/>
        <a:ext cx="2235434" cy="1909196"/>
      </dsp:txXfrm>
    </dsp:sp>
    <dsp:sp modelId="{4C1869E0-ED14-4D0E-9916-245E245C7CA6}">
      <dsp:nvSpPr>
        <dsp:cNvPr id="0" name=""/>
        <dsp:cNvSpPr/>
      </dsp:nvSpPr>
      <dsp:spPr>
        <a:xfrm>
          <a:off x="7957372" y="1318077"/>
          <a:ext cx="2442000" cy="21157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1 March 2022</a:t>
          </a:r>
        </a:p>
        <a:p>
          <a:pPr marL="0" lvl="0" indent="0" algn="ctr" defTabSz="1066800">
            <a:lnSpc>
              <a:spcPct val="90000"/>
            </a:lnSpc>
            <a:spcBef>
              <a:spcPct val="0"/>
            </a:spcBef>
            <a:spcAft>
              <a:spcPct val="35000"/>
            </a:spcAft>
            <a:buNone/>
          </a:pPr>
          <a:r>
            <a:rPr lang="en-AU" sz="2400" kern="1200" dirty="0"/>
            <a:t>AEMO’s first annual report on UFE trends </a:t>
          </a:r>
        </a:p>
      </dsp:txBody>
      <dsp:txXfrm>
        <a:off x="8060655" y="1421360"/>
        <a:ext cx="2235434" cy="19091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AU"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8202303-8887-4A82-9A12-4B8F161D12B2}" type="datetimeFigureOut">
              <a:rPr lang="en-AU" smtClean="0"/>
              <a:t>8/03/2019</a:t>
            </a:fld>
            <a:endParaRPr lang="en-AU" dirty="0"/>
          </a:p>
        </p:txBody>
      </p:sp>
      <p:sp>
        <p:nvSpPr>
          <p:cNvPr id="4" name="Slide Image Placeholder 3"/>
          <p:cNvSpPr>
            <a:spLocks noGrp="1" noRot="1" noChangeAspect="1"/>
          </p:cNvSpPr>
          <p:nvPr>
            <p:ph type="sldImg" idx="2"/>
          </p:nvPr>
        </p:nvSpPr>
        <p:spPr>
          <a:xfrm>
            <a:off x="1366838" y="1200150"/>
            <a:ext cx="4581525" cy="3240088"/>
          </a:xfrm>
          <a:prstGeom prst="rect">
            <a:avLst/>
          </a:prstGeom>
          <a:noFill/>
          <a:ln w="12700">
            <a:solidFill>
              <a:prstClr val="black"/>
            </a:solidFill>
          </a:ln>
        </p:spPr>
        <p:txBody>
          <a:bodyPr vert="horz" lIns="96661" tIns="48331" rIns="96661" bIns="48331" rtlCol="0" anchor="ctr"/>
          <a:lstStyle/>
          <a:p>
            <a:endParaRPr lang="en-AU"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AU"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7F2BA09-8997-4F23-9B61-68CA9F8F31EE}" type="slidenum">
              <a:rPr lang="en-AU" smtClean="0"/>
              <a:t>‹#›</a:t>
            </a:fld>
            <a:endParaRPr lang="en-AU" dirty="0"/>
          </a:p>
        </p:txBody>
      </p:sp>
    </p:spTree>
    <p:extLst>
      <p:ext uri="{BB962C8B-B14F-4D97-AF65-F5344CB8AC3E}">
        <p14:creationId xmlns:p14="http://schemas.microsoft.com/office/powerpoint/2010/main" val="695816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16</a:t>
            </a:fld>
            <a:endParaRPr lang="en-AU" dirty="0"/>
          </a:p>
        </p:txBody>
      </p:sp>
    </p:spTree>
    <p:extLst>
      <p:ext uri="{BB962C8B-B14F-4D97-AF65-F5344CB8AC3E}">
        <p14:creationId xmlns:p14="http://schemas.microsoft.com/office/powerpoint/2010/main" val="2807679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17</a:t>
            </a:fld>
            <a:endParaRPr lang="en-AU" dirty="0"/>
          </a:p>
        </p:txBody>
      </p:sp>
    </p:spTree>
    <p:extLst>
      <p:ext uri="{BB962C8B-B14F-4D97-AF65-F5344CB8AC3E}">
        <p14:creationId xmlns:p14="http://schemas.microsoft.com/office/powerpoint/2010/main" val="2698295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18</a:t>
            </a:fld>
            <a:endParaRPr lang="en-AU" dirty="0"/>
          </a:p>
        </p:txBody>
      </p:sp>
    </p:spTree>
    <p:extLst>
      <p:ext uri="{BB962C8B-B14F-4D97-AF65-F5344CB8AC3E}">
        <p14:creationId xmlns:p14="http://schemas.microsoft.com/office/powerpoint/2010/main" val="2560422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19</a:t>
            </a:fld>
            <a:endParaRPr lang="en-AU" dirty="0"/>
          </a:p>
        </p:txBody>
      </p:sp>
    </p:spTree>
    <p:extLst>
      <p:ext uri="{BB962C8B-B14F-4D97-AF65-F5344CB8AC3E}">
        <p14:creationId xmlns:p14="http://schemas.microsoft.com/office/powerpoint/2010/main" val="3526447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20</a:t>
            </a:fld>
            <a:endParaRPr lang="en-AU" dirty="0"/>
          </a:p>
        </p:txBody>
      </p:sp>
    </p:spTree>
    <p:extLst>
      <p:ext uri="{BB962C8B-B14F-4D97-AF65-F5344CB8AC3E}">
        <p14:creationId xmlns:p14="http://schemas.microsoft.com/office/powerpoint/2010/main" val="1564366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21</a:t>
            </a:fld>
            <a:endParaRPr lang="en-AU" dirty="0"/>
          </a:p>
        </p:txBody>
      </p:sp>
    </p:spTree>
    <p:extLst>
      <p:ext uri="{BB962C8B-B14F-4D97-AF65-F5344CB8AC3E}">
        <p14:creationId xmlns:p14="http://schemas.microsoft.com/office/powerpoint/2010/main" val="3350750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22</a:t>
            </a:fld>
            <a:endParaRPr lang="en-AU" dirty="0"/>
          </a:p>
        </p:txBody>
      </p:sp>
    </p:spTree>
    <p:extLst>
      <p:ext uri="{BB962C8B-B14F-4D97-AF65-F5344CB8AC3E}">
        <p14:creationId xmlns:p14="http://schemas.microsoft.com/office/powerpoint/2010/main" val="605186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23</a:t>
            </a:fld>
            <a:endParaRPr lang="en-AU" dirty="0"/>
          </a:p>
        </p:txBody>
      </p:sp>
    </p:spTree>
    <p:extLst>
      <p:ext uri="{BB962C8B-B14F-4D97-AF65-F5344CB8AC3E}">
        <p14:creationId xmlns:p14="http://schemas.microsoft.com/office/powerpoint/2010/main" val="2285374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13236F94-E2BE-4E01-9B99-A9873DC8B1AA}" type="datetime1">
              <a:rPr lang="en-AU" smtClean="0"/>
              <a:t>8/03/2019</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83CAFF69-C7CA-4127-99CE-9EFA1FF1E342}" type="datetime1">
              <a:rPr lang="en-AU" smtClean="0"/>
              <a:t>8/03/2019</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4BA7C90F-9669-4678-B9A5-7D2A32BE2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AC8BAC0-67E9-4CE6-950E-B12A29C524AE}" type="datetime1">
              <a:rPr lang="en-AU" smtClean="0"/>
              <a:t>8/03/2019</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35A87A14-C640-4048-95A7-4EF6E742A0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1C5D626-DFB5-42E8-9D55-E343FDD8FA48}" type="datetime1">
              <a:rPr lang="en-AU" smtClean="0"/>
              <a:t>8/03/2019</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C115826-18F4-4360-B9AB-412FAC432DCD}" type="datetime1">
              <a:rPr lang="en-AU" smtClean="0"/>
              <a:t>8/03/2019</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pic>
        <p:nvPicPr>
          <p:cNvPr id="7" name="Picture 6">
            <a:extLst>
              <a:ext uri="{FF2B5EF4-FFF2-40B4-BE49-F238E27FC236}">
                <a16:creationId xmlns:a16="http://schemas.microsoft.com/office/drawing/2014/main" id="{EE399150-2915-4920-A24D-8FAED5E18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8C4DB20-BA29-42F8-AB13-BA40A7EEDC1E}" type="datetime1">
              <a:rPr lang="en-AU" smtClean="0"/>
              <a:t>8/03/2019</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EAC120BA-D1F3-4D3B-8FD8-63989426A023}" type="datetime1">
              <a:rPr lang="en-AU" smtClean="0"/>
              <a:t>8/03/2019</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3B6224E3-F94C-4071-86A7-3D6648730F0A}" type="datetime1">
              <a:rPr lang="en-AU" smtClean="0"/>
              <a:t>8/03/2019</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27ECD123-82BF-45BF-B22F-5ABB57E94D4C}" type="datetime1">
              <a:rPr lang="en-AU" smtClean="0"/>
              <a:t>8/03/2019</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C6C0702F-6BD8-41C4-AC80-53F144499EC5}" type="datetime1">
              <a:rPr lang="en-AU" smtClean="0"/>
              <a:t>8/03/2019</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CD7A8669-24E6-424D-B888-CEC73E481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EE3B658-50EC-4ABB-BFE5-C839528F528D}" type="datetime1">
              <a:rPr lang="en-AU" smtClean="0"/>
              <a:t>8/03/2019</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aemo.com.au/-/media/Files/Stakeholder_Consultation/Consultations/NEM-Consultations/2019/5MS-Metering/MDFF-Specification-NEM12-NEM13-v20-Draft-Determination-Clean.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hyperlink" Target="https://msats.prod.nemnet.net.au/msats/ws/"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538F-3D75-4E6A-B0F9-138325A4EDBF}"/>
              </a:ext>
            </a:extLst>
          </p:cNvPr>
          <p:cNvSpPr>
            <a:spLocks noGrp="1"/>
          </p:cNvSpPr>
          <p:nvPr>
            <p:ph type="ctrTitle"/>
          </p:nvPr>
        </p:nvSpPr>
        <p:spPr>
          <a:xfrm>
            <a:off x="806708" y="2032522"/>
            <a:ext cx="9639540" cy="2631887"/>
          </a:xfrm>
        </p:spPr>
        <p:txBody>
          <a:bodyPr/>
          <a:lstStyle/>
          <a:p>
            <a:r>
              <a:rPr lang="en-AU" dirty="0"/>
              <a:t>5MS Metering Focus Group – </a:t>
            </a:r>
            <a:br>
              <a:rPr lang="en-AU" dirty="0"/>
            </a:br>
            <a:r>
              <a:rPr lang="en-AU" sz="4000" dirty="0"/>
              <a:t>Notes and Actions Included</a:t>
            </a:r>
            <a:endParaRPr lang="en-AU" dirty="0"/>
          </a:p>
        </p:txBody>
      </p:sp>
      <p:sp>
        <p:nvSpPr>
          <p:cNvPr id="3" name="Subtitle 2">
            <a:extLst>
              <a:ext uri="{FF2B5EF4-FFF2-40B4-BE49-F238E27FC236}">
                <a16:creationId xmlns:a16="http://schemas.microsoft.com/office/drawing/2014/main" id="{3757E418-19FE-40E5-999B-F1E2819A5EAE}"/>
              </a:ext>
            </a:extLst>
          </p:cNvPr>
          <p:cNvSpPr>
            <a:spLocks noGrp="1"/>
          </p:cNvSpPr>
          <p:nvPr>
            <p:ph type="subTitle" idx="1"/>
          </p:nvPr>
        </p:nvSpPr>
        <p:spPr>
          <a:xfrm>
            <a:off x="948948" y="4969209"/>
            <a:ext cx="8018860" cy="2152951"/>
          </a:xfrm>
        </p:spPr>
        <p:txBody>
          <a:bodyPr>
            <a:normAutofit fontScale="55000" lnSpcReduction="20000"/>
          </a:bodyPr>
          <a:lstStyle/>
          <a:p>
            <a:r>
              <a:rPr lang="en-AU" sz="2500" dirty="0">
                <a:latin typeface="Arial" panose="020B0604020202020204" pitchFamily="34" charset="0"/>
                <a:cs typeface="Arial" panose="020B0604020202020204" pitchFamily="34" charset="0"/>
              </a:rPr>
              <a:t>9:00am – 3:00pm </a:t>
            </a:r>
          </a:p>
          <a:p>
            <a:r>
              <a:rPr lang="en-AU" sz="2500" dirty="0">
                <a:latin typeface="Arial" panose="020B0604020202020204" pitchFamily="34" charset="0"/>
                <a:cs typeface="Arial" panose="020B0604020202020204" pitchFamily="34" charset="0"/>
              </a:rPr>
              <a:t>Monday 4 March 2019</a:t>
            </a:r>
          </a:p>
          <a:p>
            <a:endParaRPr lang="en-AU" sz="2500" dirty="0">
              <a:latin typeface="Arial" panose="020B0604020202020204" pitchFamily="34" charset="0"/>
              <a:cs typeface="Arial" panose="020B0604020202020204" pitchFamily="34" charset="0"/>
            </a:endParaRPr>
          </a:p>
          <a:p>
            <a:r>
              <a:rPr lang="en-AU" sz="2500" b="1" dirty="0">
                <a:latin typeface="Arial" panose="020B0604020202020204" pitchFamily="34" charset="0"/>
                <a:cs typeface="Arial" panose="020B0604020202020204" pitchFamily="34" charset="0"/>
              </a:rPr>
              <a:t>AEMO Office</a:t>
            </a:r>
            <a:r>
              <a:rPr lang="en-AU" sz="2500" dirty="0">
                <a:latin typeface="Arial" panose="020B0604020202020204" pitchFamily="34" charset="0"/>
                <a:cs typeface="Arial" panose="020B0604020202020204" pitchFamily="34" charset="0"/>
              </a:rPr>
              <a:t>:</a:t>
            </a:r>
          </a:p>
          <a:p>
            <a:r>
              <a:rPr lang="en-AU" sz="2500" dirty="0">
                <a:latin typeface="Arial" panose="020B0604020202020204" pitchFamily="34" charset="0"/>
                <a:cs typeface="Arial" panose="020B0604020202020204" pitchFamily="34" charset="0"/>
              </a:rPr>
              <a:t>Level 10, 10 Eagle Street, BRISBANE</a:t>
            </a:r>
          </a:p>
          <a:p>
            <a:r>
              <a:rPr lang="en-AU" sz="2500" dirty="0">
                <a:latin typeface="Arial" panose="020B0604020202020204" pitchFamily="34" charset="0"/>
                <a:cs typeface="Arial" panose="020B0604020202020204" pitchFamily="34" charset="0"/>
              </a:rPr>
              <a:t>Face-to-face only</a:t>
            </a:r>
          </a:p>
          <a:p>
            <a:r>
              <a:rPr lang="en-AU" sz="2500" dirty="0">
                <a:solidFill>
                  <a:srgbClr val="FFFF00"/>
                </a:solidFill>
                <a:latin typeface="Arial" panose="020B0604020202020204" pitchFamily="34" charset="0"/>
                <a:cs typeface="Arial" panose="020B0604020202020204" pitchFamily="34" charset="0"/>
              </a:rPr>
              <a:t>This slide pack was developed for the Joint Metering/Systems Focus Group meeting. This version of the slides has been annotated with notes from the meeting. These additional notes are on new slides that have a yellow background.</a:t>
            </a:r>
          </a:p>
          <a:p>
            <a:endParaRPr lang="en-AU"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9BE4E17-DE6C-46E3-8AA7-89A9CEBF535E}"/>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Tree>
    <p:extLst>
      <p:ext uri="{BB962C8B-B14F-4D97-AF65-F5344CB8AC3E}">
        <p14:creationId xmlns:p14="http://schemas.microsoft.com/office/powerpoint/2010/main" val="263157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8929-7E53-434F-A56C-5CBBCE814F21}"/>
              </a:ext>
            </a:extLst>
          </p:cNvPr>
          <p:cNvSpPr>
            <a:spLocks noGrp="1"/>
          </p:cNvSpPr>
          <p:nvPr>
            <p:ph type="title"/>
          </p:nvPr>
        </p:nvSpPr>
        <p:spPr>
          <a:xfrm>
            <a:off x="239439" y="237121"/>
            <a:ext cx="10190971" cy="1235641"/>
          </a:xfrm>
        </p:spPr>
        <p:txBody>
          <a:bodyPr/>
          <a:lstStyle/>
          <a:p>
            <a:r>
              <a:rPr lang="en-AU" dirty="0"/>
              <a:t>Interim Solution Use Cases</a:t>
            </a:r>
          </a:p>
        </p:txBody>
      </p:sp>
      <p:graphicFrame>
        <p:nvGraphicFramePr>
          <p:cNvPr id="4" name="Table 3">
            <a:extLst>
              <a:ext uri="{FF2B5EF4-FFF2-40B4-BE49-F238E27FC236}">
                <a16:creationId xmlns:a16="http://schemas.microsoft.com/office/drawing/2014/main" id="{4B661B4B-A9F9-4FD6-BC81-80674E2DC088}"/>
              </a:ext>
            </a:extLst>
          </p:cNvPr>
          <p:cNvGraphicFramePr>
            <a:graphicFrameLocks noGrp="1"/>
          </p:cNvGraphicFramePr>
          <p:nvPr>
            <p:extLst>
              <p:ext uri="{D42A27DB-BD31-4B8C-83A1-F6EECF244321}">
                <p14:modId xmlns:p14="http://schemas.microsoft.com/office/powerpoint/2010/main" val="2515334000"/>
              </p:ext>
            </p:extLst>
          </p:nvPr>
        </p:nvGraphicFramePr>
        <p:xfrm>
          <a:off x="239439" y="1595903"/>
          <a:ext cx="10190970" cy="4866640"/>
        </p:xfrm>
        <a:graphic>
          <a:graphicData uri="http://schemas.openxmlformats.org/drawingml/2006/table">
            <a:tbl>
              <a:tblPr firstRow="1" bandRow="1">
                <a:tableStyleId>{5C22544A-7EE6-4342-B048-85BDC9FD1C3A}</a:tableStyleId>
              </a:tblPr>
              <a:tblGrid>
                <a:gridCol w="1872825">
                  <a:extLst>
                    <a:ext uri="{9D8B030D-6E8A-4147-A177-3AD203B41FA5}">
                      <a16:colId xmlns:a16="http://schemas.microsoft.com/office/drawing/2014/main" val="1687388966"/>
                    </a:ext>
                  </a:extLst>
                </a:gridCol>
                <a:gridCol w="8318145">
                  <a:extLst>
                    <a:ext uri="{9D8B030D-6E8A-4147-A177-3AD203B41FA5}">
                      <a16:colId xmlns:a16="http://schemas.microsoft.com/office/drawing/2014/main" val="1625167708"/>
                    </a:ext>
                  </a:extLst>
                </a:gridCol>
              </a:tblGrid>
              <a:tr h="370840">
                <a:tc>
                  <a:txBody>
                    <a:bodyPr/>
                    <a:lstStyle/>
                    <a:p>
                      <a:r>
                        <a:rPr lang="en-AU" dirty="0"/>
                        <a:t>Case #1</a:t>
                      </a:r>
                    </a:p>
                  </a:txBody>
                  <a:tcPr/>
                </a:tc>
                <a:tc>
                  <a:txBody>
                    <a:bodyPr/>
                    <a:lstStyle/>
                    <a:p>
                      <a:r>
                        <a:rPr lang="en-AU" dirty="0"/>
                        <a:t>Description</a:t>
                      </a:r>
                    </a:p>
                  </a:txBody>
                  <a:tcPr/>
                </a:tc>
                <a:extLst>
                  <a:ext uri="{0D108BD9-81ED-4DB2-BD59-A6C34878D82A}">
                    <a16:rowId xmlns:a16="http://schemas.microsoft.com/office/drawing/2014/main" val="1872748945"/>
                  </a:ext>
                </a:extLst>
              </a:tr>
              <a:tr h="370840">
                <a:tc>
                  <a:txBody>
                    <a:bodyPr/>
                    <a:lstStyle/>
                    <a:p>
                      <a:r>
                        <a:rPr lang="en-AU" sz="1200" dirty="0"/>
                        <a:t>Scenario</a:t>
                      </a:r>
                    </a:p>
                  </a:txBody>
                  <a:tcPr/>
                </a:tc>
                <a:tc>
                  <a:txBody>
                    <a:bodyPr/>
                    <a:lstStyle/>
                    <a:p>
                      <a:r>
                        <a:rPr lang="en-AU" sz="1200" dirty="0"/>
                        <a:t>Net CNDS Suffix with E1 and B1 meter reads</a:t>
                      </a:r>
                    </a:p>
                  </a:txBody>
                  <a:tcPr/>
                </a:tc>
                <a:extLst>
                  <a:ext uri="{0D108BD9-81ED-4DB2-BD59-A6C34878D82A}">
                    <a16:rowId xmlns:a16="http://schemas.microsoft.com/office/drawing/2014/main" val="1223100101"/>
                  </a:ext>
                </a:extLst>
              </a:tr>
              <a:tr h="370840">
                <a:tc>
                  <a:txBody>
                    <a:bodyPr/>
                    <a:lstStyle/>
                    <a:p>
                      <a:r>
                        <a:rPr lang="en-AU" sz="1200" dirty="0"/>
                        <a:t>Use Case</a:t>
                      </a:r>
                    </a:p>
                  </a:txBody>
                  <a:tcPr/>
                </a:tc>
                <a:tc>
                  <a:txBody>
                    <a:bodyPr/>
                    <a:lstStyle/>
                    <a:p>
                      <a:r>
                        <a:rPr lang="en-AU" sz="1200" dirty="0"/>
                        <a:t>- N1 is registered in the CNDS.</a:t>
                      </a:r>
                    </a:p>
                    <a:p>
                      <a:r>
                        <a:rPr lang="en-AU" sz="1200" dirty="0"/>
                        <a:t>- MDFF file is sent to AEMO containing </a:t>
                      </a:r>
                      <a:r>
                        <a:rPr lang="en-AU" sz="1200" dirty="0" err="1"/>
                        <a:t>CSVIntervalData</a:t>
                      </a:r>
                      <a:r>
                        <a:rPr lang="en-AU" sz="1200" dirty="0"/>
                        <a:t> for IntervalValue1 with the following meter data:</a:t>
                      </a:r>
                    </a:p>
                    <a:p>
                      <a:pPr lvl="1"/>
                      <a:r>
                        <a:rPr lang="en-AU" sz="1200" dirty="0"/>
                        <a:t>- A read with </a:t>
                      </a:r>
                      <a:r>
                        <a:rPr lang="en-AU" sz="1200" dirty="0" err="1"/>
                        <a:t>MDMDataStreamIdentifier</a:t>
                      </a:r>
                      <a:r>
                        <a:rPr lang="en-AU" sz="1200" dirty="0"/>
                        <a:t> = N1 and a </a:t>
                      </a:r>
                      <a:r>
                        <a:rPr lang="en-AU" sz="1200" dirty="0" err="1"/>
                        <a:t>NMISuffix</a:t>
                      </a:r>
                      <a:r>
                        <a:rPr lang="en-AU" sz="1200" dirty="0"/>
                        <a:t> = B1.</a:t>
                      </a:r>
                    </a:p>
                    <a:p>
                      <a:pPr lvl="1"/>
                      <a:r>
                        <a:rPr lang="en-AU" sz="1200" dirty="0"/>
                        <a:t>- A second read with </a:t>
                      </a:r>
                      <a:r>
                        <a:rPr lang="en-AU" sz="1200" dirty="0" err="1"/>
                        <a:t>MDMDataStreamIdentifier</a:t>
                      </a:r>
                      <a:r>
                        <a:rPr lang="en-AU" sz="1200" dirty="0"/>
                        <a:t> = N1 and a </a:t>
                      </a:r>
                      <a:r>
                        <a:rPr lang="en-AU" sz="1200" dirty="0" err="1"/>
                        <a:t>NMISuffix</a:t>
                      </a:r>
                      <a:r>
                        <a:rPr lang="en-AU" sz="1200" dirty="0"/>
                        <a:t> = E1.</a:t>
                      </a:r>
                    </a:p>
                    <a:p>
                      <a:pPr lvl="1"/>
                      <a:r>
                        <a:rPr lang="en-AU" sz="1200" dirty="0"/>
                        <a:t>- Two reactive load reads for K1 and Q1.</a:t>
                      </a:r>
                    </a:p>
                  </a:txBody>
                  <a:tcPr/>
                </a:tc>
                <a:extLst>
                  <a:ext uri="{0D108BD9-81ED-4DB2-BD59-A6C34878D82A}">
                    <a16:rowId xmlns:a16="http://schemas.microsoft.com/office/drawing/2014/main" val="1386269789"/>
                  </a:ext>
                </a:extLst>
              </a:tr>
              <a:tr h="370840">
                <a:tc>
                  <a:txBody>
                    <a:bodyPr/>
                    <a:lstStyle/>
                    <a:p>
                      <a:r>
                        <a:rPr lang="en-AU" sz="1200" dirty="0"/>
                        <a:t>Meter Data Load</a:t>
                      </a:r>
                    </a:p>
                  </a:txBody>
                  <a:tcPr/>
                </a:tc>
                <a:tc>
                  <a:txBody>
                    <a:bodyPr/>
                    <a:lstStyle/>
                    <a:p>
                      <a:r>
                        <a:rPr lang="en-AU" sz="1200" dirty="0"/>
                        <a:t>- The 4 reads in the </a:t>
                      </a:r>
                      <a:r>
                        <a:rPr lang="en-AU" sz="1200" dirty="0" err="1"/>
                        <a:t>CSVIntervalData</a:t>
                      </a:r>
                      <a:r>
                        <a:rPr lang="en-AU" sz="1200" dirty="0"/>
                        <a:t> will be loaded as B1, E1, K1, Q1.</a:t>
                      </a:r>
                    </a:p>
                    <a:p>
                      <a:r>
                        <a:rPr lang="en-AU" sz="1200" dirty="0"/>
                        <a:t>- A sign shall be applied to the loaded register level reads based on the first character of the </a:t>
                      </a:r>
                      <a:r>
                        <a:rPr lang="en-AU" sz="1200" dirty="0" err="1"/>
                        <a:t>NMISuffix</a:t>
                      </a:r>
                      <a:r>
                        <a:rPr lang="en-AU" sz="1200" dirty="0"/>
                        <a:t>. </a:t>
                      </a:r>
                    </a:p>
                    <a:p>
                      <a:pPr lvl="1"/>
                      <a:r>
                        <a:rPr lang="en-AU" sz="1200" dirty="0"/>
                        <a:t>- 'E1' for IntervalValue1 = (+) 10.000</a:t>
                      </a:r>
                    </a:p>
                    <a:p>
                      <a:pPr lvl="1"/>
                      <a:r>
                        <a:rPr lang="en-AU" sz="1200" dirty="0"/>
                        <a:t>- 'B1' for IntervalValue1 = (-) 2.000</a:t>
                      </a:r>
                    </a:p>
                    <a:p>
                      <a:pPr lvl="2"/>
                      <a:r>
                        <a:rPr lang="en-AU" sz="1200" dirty="0"/>
                        <a:t>- Sign change applied due to the first character of the suffix ‘B1’ being an B.</a:t>
                      </a:r>
                    </a:p>
                    <a:p>
                      <a:r>
                        <a:rPr lang="en-AU" sz="1200" dirty="0"/>
                        <a:t>- A 5th  N1 read shall be created.</a:t>
                      </a:r>
                    </a:p>
                    <a:p>
                      <a:pPr lvl="1"/>
                      <a:r>
                        <a:rPr lang="en-AU" sz="1200" dirty="0"/>
                        <a:t>- N1 shall be constructed from E1 and B1 reads that share the same NMI, </a:t>
                      </a:r>
                      <a:r>
                        <a:rPr lang="en-AU" sz="1200" dirty="0" err="1"/>
                        <a:t>IntervalDate</a:t>
                      </a:r>
                      <a:r>
                        <a:rPr lang="en-AU" sz="1200" dirty="0"/>
                        <a:t> and  </a:t>
                      </a:r>
                      <a:r>
                        <a:rPr lang="en-AU" sz="1200" dirty="0" err="1"/>
                        <a:t>MDMDataStreamIdentifier</a:t>
                      </a:r>
                      <a:r>
                        <a:rPr lang="en-AU" sz="1200" dirty="0"/>
                        <a:t>.</a:t>
                      </a:r>
                    </a:p>
                    <a:p>
                      <a:pPr lvl="2"/>
                      <a:r>
                        <a:rPr lang="en-AU" sz="1200" dirty="0"/>
                        <a:t>- ‘E1’ - ‘B1’ = ‘N1’. </a:t>
                      </a:r>
                    </a:p>
                    <a:p>
                      <a:pPr lvl="2"/>
                      <a:r>
                        <a:rPr lang="en-AU" sz="1200" dirty="0"/>
                        <a:t>- (+) 10.000 - 2.000 = (+) 8.000</a:t>
                      </a:r>
                    </a:p>
                  </a:txBody>
                  <a:tcPr/>
                </a:tc>
                <a:extLst>
                  <a:ext uri="{0D108BD9-81ED-4DB2-BD59-A6C34878D82A}">
                    <a16:rowId xmlns:a16="http://schemas.microsoft.com/office/drawing/2014/main" val="2760168264"/>
                  </a:ext>
                </a:extLst>
              </a:tr>
              <a:tr h="370840">
                <a:tc>
                  <a:txBody>
                    <a:bodyPr/>
                    <a:lstStyle/>
                    <a:p>
                      <a:r>
                        <a:rPr lang="en-AU" sz="1200" dirty="0"/>
                        <a:t>Exception Reporting</a:t>
                      </a:r>
                    </a:p>
                  </a:txBody>
                  <a:tcPr/>
                </a:tc>
                <a:tc>
                  <a:txBody>
                    <a:bodyPr/>
                    <a:lstStyle/>
                    <a:p>
                      <a:r>
                        <a:rPr lang="en-AU" sz="1200" dirty="0"/>
                        <a:t>N/A</a:t>
                      </a:r>
                    </a:p>
                  </a:txBody>
                  <a:tcPr/>
                </a:tc>
                <a:extLst>
                  <a:ext uri="{0D108BD9-81ED-4DB2-BD59-A6C34878D82A}">
                    <a16:rowId xmlns:a16="http://schemas.microsoft.com/office/drawing/2014/main" val="2317364887"/>
                  </a:ext>
                </a:extLst>
              </a:tr>
              <a:tr h="370840">
                <a:tc>
                  <a:txBody>
                    <a:bodyPr/>
                    <a:lstStyle/>
                    <a:p>
                      <a:r>
                        <a:rPr lang="en-AU" sz="1200" dirty="0"/>
                        <a:t>Settlements</a:t>
                      </a:r>
                    </a:p>
                  </a:txBody>
                  <a:tcPr/>
                </a:tc>
                <a:tc>
                  <a:txBody>
                    <a:bodyPr/>
                    <a:lstStyle/>
                    <a:p>
                      <a:r>
                        <a:rPr lang="en-AU" sz="1200" dirty="0"/>
                        <a:t>- At settlements the CNDS registered data stream ‘N1’ shall be assessed</a:t>
                      </a:r>
                    </a:p>
                    <a:p>
                      <a:r>
                        <a:rPr lang="en-AU" sz="1200" dirty="0"/>
                        <a:t>- As ‘N1’ exists for IntervalValue1, ‘N1’ shall be read from the loaded meter data</a:t>
                      </a:r>
                    </a:p>
                    <a:p>
                      <a:r>
                        <a:rPr lang="en-AU" sz="1200" dirty="0"/>
                        <a:t>- (+) 8.000 shall be used as the settlement actual ((+) 10.000 - 2.000 = (+) 8.000)</a:t>
                      </a:r>
                    </a:p>
                  </a:txBody>
                  <a:tcPr/>
                </a:tc>
                <a:extLst>
                  <a:ext uri="{0D108BD9-81ED-4DB2-BD59-A6C34878D82A}">
                    <a16:rowId xmlns:a16="http://schemas.microsoft.com/office/drawing/2014/main" val="2581075731"/>
                  </a:ext>
                </a:extLst>
              </a:tr>
              <a:tr h="370840">
                <a:tc>
                  <a:txBody>
                    <a:bodyPr/>
                    <a:lstStyle/>
                    <a:p>
                      <a:r>
                        <a:rPr lang="en-AU" sz="1200" dirty="0"/>
                        <a:t>CNDS Suffix</a:t>
                      </a:r>
                    </a:p>
                  </a:txBody>
                  <a:tcPr/>
                </a:tc>
                <a:tc>
                  <a:txBody>
                    <a:bodyPr/>
                    <a:lstStyle/>
                    <a:p>
                      <a:r>
                        <a:rPr lang="en-AU" sz="1200" dirty="0"/>
                        <a:t>N1</a:t>
                      </a:r>
                    </a:p>
                  </a:txBody>
                  <a:tcPr/>
                </a:tc>
                <a:extLst>
                  <a:ext uri="{0D108BD9-81ED-4DB2-BD59-A6C34878D82A}">
                    <a16:rowId xmlns:a16="http://schemas.microsoft.com/office/drawing/2014/main" val="3407060894"/>
                  </a:ext>
                </a:extLst>
              </a:tr>
            </a:tbl>
          </a:graphicData>
        </a:graphic>
      </p:graphicFrame>
    </p:spTree>
    <p:extLst>
      <p:ext uri="{BB962C8B-B14F-4D97-AF65-F5344CB8AC3E}">
        <p14:creationId xmlns:p14="http://schemas.microsoft.com/office/powerpoint/2010/main" val="403798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8929-7E53-434F-A56C-5CBBCE814F21}"/>
              </a:ext>
            </a:extLst>
          </p:cNvPr>
          <p:cNvSpPr>
            <a:spLocks noGrp="1"/>
          </p:cNvSpPr>
          <p:nvPr>
            <p:ph type="title"/>
          </p:nvPr>
        </p:nvSpPr>
        <p:spPr>
          <a:xfrm>
            <a:off x="239439" y="237121"/>
            <a:ext cx="10190971" cy="1235641"/>
          </a:xfrm>
        </p:spPr>
        <p:txBody>
          <a:bodyPr/>
          <a:lstStyle/>
          <a:p>
            <a:r>
              <a:rPr lang="en-AU" dirty="0"/>
              <a:t>Interim Solution Use Cases</a:t>
            </a:r>
          </a:p>
        </p:txBody>
      </p:sp>
      <p:graphicFrame>
        <p:nvGraphicFramePr>
          <p:cNvPr id="4" name="Table 3">
            <a:extLst>
              <a:ext uri="{FF2B5EF4-FFF2-40B4-BE49-F238E27FC236}">
                <a16:creationId xmlns:a16="http://schemas.microsoft.com/office/drawing/2014/main" id="{4B661B4B-A9F9-4FD6-BC81-80674E2DC088}"/>
              </a:ext>
            </a:extLst>
          </p:cNvPr>
          <p:cNvGraphicFramePr>
            <a:graphicFrameLocks noGrp="1"/>
          </p:cNvGraphicFramePr>
          <p:nvPr>
            <p:extLst>
              <p:ext uri="{D42A27DB-BD31-4B8C-83A1-F6EECF244321}">
                <p14:modId xmlns:p14="http://schemas.microsoft.com/office/powerpoint/2010/main" val="2374872902"/>
              </p:ext>
            </p:extLst>
          </p:nvPr>
        </p:nvGraphicFramePr>
        <p:xfrm>
          <a:off x="239439" y="1595903"/>
          <a:ext cx="10190970" cy="3403600"/>
        </p:xfrm>
        <a:graphic>
          <a:graphicData uri="http://schemas.openxmlformats.org/drawingml/2006/table">
            <a:tbl>
              <a:tblPr firstRow="1" bandRow="1">
                <a:tableStyleId>{5C22544A-7EE6-4342-B048-85BDC9FD1C3A}</a:tableStyleId>
              </a:tblPr>
              <a:tblGrid>
                <a:gridCol w="1872825">
                  <a:extLst>
                    <a:ext uri="{9D8B030D-6E8A-4147-A177-3AD203B41FA5}">
                      <a16:colId xmlns:a16="http://schemas.microsoft.com/office/drawing/2014/main" val="1687388966"/>
                    </a:ext>
                  </a:extLst>
                </a:gridCol>
                <a:gridCol w="8318145">
                  <a:extLst>
                    <a:ext uri="{9D8B030D-6E8A-4147-A177-3AD203B41FA5}">
                      <a16:colId xmlns:a16="http://schemas.microsoft.com/office/drawing/2014/main" val="1625167708"/>
                    </a:ext>
                  </a:extLst>
                </a:gridCol>
              </a:tblGrid>
              <a:tr h="370840">
                <a:tc>
                  <a:txBody>
                    <a:bodyPr/>
                    <a:lstStyle/>
                    <a:p>
                      <a:r>
                        <a:rPr lang="en-AU" dirty="0"/>
                        <a:t>Case #2</a:t>
                      </a:r>
                    </a:p>
                  </a:txBody>
                  <a:tcPr/>
                </a:tc>
                <a:tc>
                  <a:txBody>
                    <a:bodyPr/>
                    <a:lstStyle/>
                    <a:p>
                      <a:r>
                        <a:rPr lang="en-AU" dirty="0"/>
                        <a:t>Description</a:t>
                      </a:r>
                    </a:p>
                  </a:txBody>
                  <a:tcPr/>
                </a:tc>
                <a:extLst>
                  <a:ext uri="{0D108BD9-81ED-4DB2-BD59-A6C34878D82A}">
                    <a16:rowId xmlns:a16="http://schemas.microsoft.com/office/drawing/2014/main" val="1872748945"/>
                  </a:ext>
                </a:extLst>
              </a:tr>
              <a:tr h="370840">
                <a:tc>
                  <a:txBody>
                    <a:bodyPr/>
                    <a:lstStyle/>
                    <a:p>
                      <a:r>
                        <a:rPr lang="en-AU" sz="1200" dirty="0"/>
                        <a:t>Scenario</a:t>
                      </a:r>
                    </a:p>
                  </a:txBody>
                  <a:tcPr/>
                </a:tc>
                <a:tc>
                  <a:txBody>
                    <a:bodyPr/>
                    <a:lstStyle/>
                    <a:p>
                      <a:r>
                        <a:rPr lang="en-AU" sz="1200" dirty="0"/>
                        <a:t>Net CNDS Suffix with no E1 or B1 meter reads</a:t>
                      </a:r>
                    </a:p>
                  </a:txBody>
                  <a:tcPr/>
                </a:tc>
                <a:extLst>
                  <a:ext uri="{0D108BD9-81ED-4DB2-BD59-A6C34878D82A}">
                    <a16:rowId xmlns:a16="http://schemas.microsoft.com/office/drawing/2014/main" val="1223100101"/>
                  </a:ext>
                </a:extLst>
              </a:tr>
              <a:tr h="370840">
                <a:tc>
                  <a:txBody>
                    <a:bodyPr/>
                    <a:lstStyle/>
                    <a:p>
                      <a:r>
                        <a:rPr lang="en-AU" sz="1200" dirty="0"/>
                        <a:t>Use Case</a:t>
                      </a:r>
                    </a:p>
                  </a:txBody>
                  <a:tcPr/>
                </a:tc>
                <a:tc>
                  <a:txBody>
                    <a:bodyPr/>
                    <a:lstStyle/>
                    <a:p>
                      <a:r>
                        <a:rPr lang="en-AU" sz="1200" dirty="0"/>
                        <a:t>- N1 is registered in the CNDS.</a:t>
                      </a:r>
                    </a:p>
                    <a:p>
                      <a:r>
                        <a:rPr lang="en-AU" sz="1200" dirty="0"/>
                        <a:t>- MDFF file is sent to AEMO containing </a:t>
                      </a:r>
                      <a:r>
                        <a:rPr lang="en-AU" sz="1200" dirty="0" err="1"/>
                        <a:t>CSVIntervalData</a:t>
                      </a:r>
                      <a:r>
                        <a:rPr lang="en-AU" sz="1200" dirty="0"/>
                        <a:t> for IntervalValue1 with the following reads:</a:t>
                      </a:r>
                    </a:p>
                    <a:p>
                      <a:pPr lvl="1"/>
                      <a:r>
                        <a:rPr lang="en-AU" sz="1200" dirty="0"/>
                        <a:t>- Two reactive load reads for K1 and Q1.</a:t>
                      </a:r>
                    </a:p>
                    <a:p>
                      <a:pPr lvl="1"/>
                      <a:r>
                        <a:rPr lang="en-AU" sz="1200" dirty="0"/>
                        <a:t>- No reads for the </a:t>
                      </a:r>
                      <a:r>
                        <a:rPr lang="en-AU" sz="1200" dirty="0" err="1"/>
                        <a:t>MDMDataStreamIdentifier</a:t>
                      </a:r>
                      <a:r>
                        <a:rPr lang="en-AU" sz="1200" dirty="0"/>
                        <a:t> that has been supplied.</a:t>
                      </a:r>
                    </a:p>
                  </a:txBody>
                  <a:tcPr/>
                </a:tc>
                <a:extLst>
                  <a:ext uri="{0D108BD9-81ED-4DB2-BD59-A6C34878D82A}">
                    <a16:rowId xmlns:a16="http://schemas.microsoft.com/office/drawing/2014/main" val="1386269789"/>
                  </a:ext>
                </a:extLst>
              </a:tr>
              <a:tr h="370840">
                <a:tc>
                  <a:txBody>
                    <a:bodyPr/>
                    <a:lstStyle/>
                    <a:p>
                      <a:r>
                        <a:rPr lang="en-AU" sz="1200" dirty="0"/>
                        <a:t>Meter Data Load</a:t>
                      </a:r>
                    </a:p>
                  </a:txBody>
                  <a:tcPr/>
                </a:tc>
                <a:tc>
                  <a:txBody>
                    <a:bodyPr/>
                    <a:lstStyle/>
                    <a:p>
                      <a:r>
                        <a:rPr lang="en-AU" sz="1200" dirty="0"/>
                        <a:t>- The 2 reads in the </a:t>
                      </a:r>
                      <a:r>
                        <a:rPr lang="en-AU" sz="1200" dirty="0" err="1"/>
                        <a:t>CSVIntervalData</a:t>
                      </a:r>
                      <a:r>
                        <a:rPr lang="en-AU" sz="1200" dirty="0"/>
                        <a:t> will be loaded as K1, Q1. </a:t>
                      </a:r>
                    </a:p>
                    <a:p>
                      <a:r>
                        <a:rPr lang="en-AU" sz="1200" dirty="0"/>
                        <a:t>- No net read shall be constructed.</a:t>
                      </a:r>
                    </a:p>
                  </a:txBody>
                  <a:tcPr/>
                </a:tc>
                <a:extLst>
                  <a:ext uri="{0D108BD9-81ED-4DB2-BD59-A6C34878D82A}">
                    <a16:rowId xmlns:a16="http://schemas.microsoft.com/office/drawing/2014/main" val="2760168264"/>
                  </a:ext>
                </a:extLst>
              </a:tr>
              <a:tr h="370840">
                <a:tc>
                  <a:txBody>
                    <a:bodyPr/>
                    <a:lstStyle/>
                    <a:p>
                      <a:r>
                        <a:rPr lang="en-AU" sz="1200" dirty="0"/>
                        <a:t>Exception Reporting</a:t>
                      </a:r>
                    </a:p>
                  </a:txBody>
                  <a:tcPr/>
                </a:tc>
                <a:tc>
                  <a:txBody>
                    <a:bodyPr/>
                    <a:lstStyle/>
                    <a:p>
                      <a:r>
                        <a:rPr lang="en-AU" sz="1200" dirty="0"/>
                        <a:t>- RM11 report generated to highlight missing N1</a:t>
                      </a:r>
                    </a:p>
                  </a:txBody>
                  <a:tcPr/>
                </a:tc>
                <a:extLst>
                  <a:ext uri="{0D108BD9-81ED-4DB2-BD59-A6C34878D82A}">
                    <a16:rowId xmlns:a16="http://schemas.microsoft.com/office/drawing/2014/main" val="2317364887"/>
                  </a:ext>
                </a:extLst>
              </a:tr>
              <a:tr h="370840">
                <a:tc>
                  <a:txBody>
                    <a:bodyPr/>
                    <a:lstStyle/>
                    <a:p>
                      <a:r>
                        <a:rPr lang="en-AU" sz="1200" dirty="0"/>
                        <a:t>Settlements</a:t>
                      </a:r>
                    </a:p>
                  </a:txBody>
                  <a:tcPr/>
                </a:tc>
                <a:tc>
                  <a:txBody>
                    <a:bodyPr/>
                    <a:lstStyle/>
                    <a:p>
                      <a:r>
                        <a:rPr lang="en-AU" sz="1200" dirty="0"/>
                        <a:t>- At settlements the CNDS registered data stream ‘N1’ shall be assessed</a:t>
                      </a:r>
                    </a:p>
                    <a:p>
                      <a:r>
                        <a:rPr lang="en-AU" sz="1200" dirty="0"/>
                        <a:t>- As ‘N1’ does not exist for IntervalValue1, </a:t>
                      </a:r>
                      <a:r>
                        <a:rPr lang="en-AU" sz="1200" strike="noStrike" dirty="0"/>
                        <a:t>an estimate for </a:t>
                      </a:r>
                      <a:r>
                        <a:rPr lang="en-AU" sz="1200" dirty="0"/>
                        <a:t>the N1 data stream shall be used for settlements based on the NMI like-day read or ADL</a:t>
                      </a:r>
                    </a:p>
                  </a:txBody>
                  <a:tcPr/>
                </a:tc>
                <a:extLst>
                  <a:ext uri="{0D108BD9-81ED-4DB2-BD59-A6C34878D82A}">
                    <a16:rowId xmlns:a16="http://schemas.microsoft.com/office/drawing/2014/main" val="2581075731"/>
                  </a:ext>
                </a:extLst>
              </a:tr>
              <a:tr h="370840">
                <a:tc>
                  <a:txBody>
                    <a:bodyPr/>
                    <a:lstStyle/>
                    <a:p>
                      <a:r>
                        <a:rPr lang="en-AU" sz="1200" dirty="0"/>
                        <a:t>CNDS Suffix</a:t>
                      </a:r>
                    </a:p>
                  </a:txBody>
                  <a:tcPr/>
                </a:tc>
                <a:tc>
                  <a:txBody>
                    <a:bodyPr/>
                    <a:lstStyle/>
                    <a:p>
                      <a:r>
                        <a:rPr lang="en-AU" sz="1200" dirty="0"/>
                        <a:t>N1</a:t>
                      </a:r>
                    </a:p>
                  </a:txBody>
                  <a:tcPr/>
                </a:tc>
                <a:extLst>
                  <a:ext uri="{0D108BD9-81ED-4DB2-BD59-A6C34878D82A}">
                    <a16:rowId xmlns:a16="http://schemas.microsoft.com/office/drawing/2014/main" val="3407060894"/>
                  </a:ext>
                </a:extLst>
              </a:tr>
            </a:tbl>
          </a:graphicData>
        </a:graphic>
      </p:graphicFrame>
    </p:spTree>
    <p:extLst>
      <p:ext uri="{BB962C8B-B14F-4D97-AF65-F5344CB8AC3E}">
        <p14:creationId xmlns:p14="http://schemas.microsoft.com/office/powerpoint/2010/main" val="2417624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8929-7E53-434F-A56C-5CBBCE814F21}"/>
              </a:ext>
            </a:extLst>
          </p:cNvPr>
          <p:cNvSpPr>
            <a:spLocks noGrp="1"/>
          </p:cNvSpPr>
          <p:nvPr>
            <p:ph type="title"/>
          </p:nvPr>
        </p:nvSpPr>
        <p:spPr>
          <a:xfrm>
            <a:off x="239439" y="237121"/>
            <a:ext cx="10190971" cy="1235641"/>
          </a:xfrm>
        </p:spPr>
        <p:txBody>
          <a:bodyPr/>
          <a:lstStyle/>
          <a:p>
            <a:r>
              <a:rPr lang="en-AU" dirty="0"/>
              <a:t>Interim Solution Use Cases</a:t>
            </a:r>
          </a:p>
        </p:txBody>
      </p:sp>
      <p:graphicFrame>
        <p:nvGraphicFramePr>
          <p:cNvPr id="4" name="Table 3">
            <a:extLst>
              <a:ext uri="{FF2B5EF4-FFF2-40B4-BE49-F238E27FC236}">
                <a16:creationId xmlns:a16="http://schemas.microsoft.com/office/drawing/2014/main" id="{4B661B4B-A9F9-4FD6-BC81-80674E2DC088}"/>
              </a:ext>
            </a:extLst>
          </p:cNvPr>
          <p:cNvGraphicFramePr>
            <a:graphicFrameLocks noGrp="1"/>
          </p:cNvGraphicFramePr>
          <p:nvPr>
            <p:extLst>
              <p:ext uri="{D42A27DB-BD31-4B8C-83A1-F6EECF244321}">
                <p14:modId xmlns:p14="http://schemas.microsoft.com/office/powerpoint/2010/main" val="3570717646"/>
              </p:ext>
            </p:extLst>
          </p:nvPr>
        </p:nvGraphicFramePr>
        <p:xfrm>
          <a:off x="239439" y="1595903"/>
          <a:ext cx="10190970" cy="4683760"/>
        </p:xfrm>
        <a:graphic>
          <a:graphicData uri="http://schemas.openxmlformats.org/drawingml/2006/table">
            <a:tbl>
              <a:tblPr firstRow="1" bandRow="1">
                <a:tableStyleId>{5C22544A-7EE6-4342-B048-85BDC9FD1C3A}</a:tableStyleId>
              </a:tblPr>
              <a:tblGrid>
                <a:gridCol w="1872825">
                  <a:extLst>
                    <a:ext uri="{9D8B030D-6E8A-4147-A177-3AD203B41FA5}">
                      <a16:colId xmlns:a16="http://schemas.microsoft.com/office/drawing/2014/main" val="1687388966"/>
                    </a:ext>
                  </a:extLst>
                </a:gridCol>
                <a:gridCol w="8318145">
                  <a:extLst>
                    <a:ext uri="{9D8B030D-6E8A-4147-A177-3AD203B41FA5}">
                      <a16:colId xmlns:a16="http://schemas.microsoft.com/office/drawing/2014/main" val="1625167708"/>
                    </a:ext>
                  </a:extLst>
                </a:gridCol>
              </a:tblGrid>
              <a:tr h="370840">
                <a:tc>
                  <a:txBody>
                    <a:bodyPr/>
                    <a:lstStyle/>
                    <a:p>
                      <a:r>
                        <a:rPr lang="en-AU" dirty="0"/>
                        <a:t>Case #3</a:t>
                      </a:r>
                    </a:p>
                  </a:txBody>
                  <a:tcPr/>
                </a:tc>
                <a:tc>
                  <a:txBody>
                    <a:bodyPr/>
                    <a:lstStyle/>
                    <a:p>
                      <a:r>
                        <a:rPr lang="en-AU" dirty="0"/>
                        <a:t>Description</a:t>
                      </a:r>
                    </a:p>
                  </a:txBody>
                  <a:tcPr/>
                </a:tc>
                <a:extLst>
                  <a:ext uri="{0D108BD9-81ED-4DB2-BD59-A6C34878D82A}">
                    <a16:rowId xmlns:a16="http://schemas.microsoft.com/office/drawing/2014/main" val="1872748945"/>
                  </a:ext>
                </a:extLst>
              </a:tr>
              <a:tr h="370840">
                <a:tc>
                  <a:txBody>
                    <a:bodyPr/>
                    <a:lstStyle/>
                    <a:p>
                      <a:r>
                        <a:rPr lang="en-AU" sz="1200" dirty="0"/>
                        <a:t>Scenario</a:t>
                      </a:r>
                    </a:p>
                  </a:txBody>
                  <a:tcPr/>
                </a:tc>
                <a:tc>
                  <a:txBody>
                    <a:bodyPr/>
                    <a:lstStyle/>
                    <a:p>
                      <a:r>
                        <a:rPr lang="en-AU" sz="1200" dirty="0"/>
                        <a:t>Net CNDS Suffix with missing B1 meter reads</a:t>
                      </a:r>
                    </a:p>
                  </a:txBody>
                  <a:tcPr/>
                </a:tc>
                <a:extLst>
                  <a:ext uri="{0D108BD9-81ED-4DB2-BD59-A6C34878D82A}">
                    <a16:rowId xmlns:a16="http://schemas.microsoft.com/office/drawing/2014/main" val="1223100101"/>
                  </a:ext>
                </a:extLst>
              </a:tr>
              <a:tr h="370840">
                <a:tc>
                  <a:txBody>
                    <a:bodyPr/>
                    <a:lstStyle/>
                    <a:p>
                      <a:r>
                        <a:rPr lang="en-AU" sz="1200" dirty="0"/>
                        <a:t>Use Case</a:t>
                      </a:r>
                    </a:p>
                  </a:txBody>
                  <a:tcPr/>
                </a:tc>
                <a:tc>
                  <a:txBody>
                    <a:bodyPr/>
                    <a:lstStyle/>
                    <a:p>
                      <a:r>
                        <a:rPr lang="en-AU" sz="1200" dirty="0"/>
                        <a:t>- N1 is registered in the CNDS</a:t>
                      </a:r>
                    </a:p>
                    <a:p>
                      <a:r>
                        <a:rPr lang="en-AU" sz="1200" dirty="0"/>
                        <a:t>- MDFF file is sent to AEMO containing </a:t>
                      </a:r>
                      <a:r>
                        <a:rPr lang="en-AU" sz="1200" dirty="0" err="1"/>
                        <a:t>CSVIntervalData</a:t>
                      </a:r>
                      <a:r>
                        <a:rPr lang="en-AU" sz="1200" dirty="0"/>
                        <a:t> for IntervalValue1 with the following reads:</a:t>
                      </a:r>
                    </a:p>
                    <a:p>
                      <a:pPr marL="572414" lvl="1" indent="-171450" algn="l" defTabSz="801929" rtl="0" eaLnBrk="1" latinLnBrk="0" hangingPunct="1">
                        <a:buFontTx/>
                        <a:buChar char="-"/>
                      </a:pPr>
                      <a:r>
                        <a:rPr lang="en-AU" sz="1200" kern="1200" dirty="0">
                          <a:solidFill>
                            <a:schemeClr val="dk1"/>
                          </a:solidFill>
                          <a:latin typeface="+mn-lt"/>
                          <a:ea typeface="+mn-ea"/>
                          <a:cs typeface="+mn-cs"/>
                        </a:rPr>
                        <a:t>A read with </a:t>
                      </a:r>
                      <a:r>
                        <a:rPr lang="en-AU" sz="1200" kern="1200" dirty="0" err="1">
                          <a:solidFill>
                            <a:schemeClr val="dk1"/>
                          </a:solidFill>
                          <a:latin typeface="+mn-lt"/>
                          <a:ea typeface="+mn-ea"/>
                          <a:cs typeface="+mn-cs"/>
                        </a:rPr>
                        <a:t>MDMDataStreamIdentifier</a:t>
                      </a:r>
                      <a:r>
                        <a:rPr lang="en-AU" sz="1200" kern="1200" dirty="0">
                          <a:solidFill>
                            <a:schemeClr val="dk1"/>
                          </a:solidFill>
                          <a:latin typeface="+mn-lt"/>
                          <a:ea typeface="+mn-ea"/>
                          <a:cs typeface="+mn-cs"/>
                        </a:rPr>
                        <a:t> = N1 and a </a:t>
                      </a:r>
                      <a:r>
                        <a:rPr lang="en-AU" sz="1200" kern="1200" dirty="0" err="1">
                          <a:solidFill>
                            <a:schemeClr val="dk1"/>
                          </a:solidFill>
                          <a:latin typeface="+mn-lt"/>
                          <a:ea typeface="+mn-ea"/>
                          <a:cs typeface="+mn-cs"/>
                        </a:rPr>
                        <a:t>NMISuffix</a:t>
                      </a:r>
                      <a:r>
                        <a:rPr lang="en-AU" sz="1200" kern="1200" dirty="0">
                          <a:solidFill>
                            <a:schemeClr val="dk1"/>
                          </a:solidFill>
                          <a:latin typeface="+mn-lt"/>
                          <a:ea typeface="+mn-ea"/>
                          <a:cs typeface="+mn-cs"/>
                        </a:rPr>
                        <a:t> = E1</a:t>
                      </a:r>
                    </a:p>
                    <a:p>
                      <a:pPr marL="572414" lvl="1" indent="-171450" algn="l" defTabSz="801929" rtl="0" eaLnBrk="1" latinLnBrk="0" hangingPunct="1">
                        <a:buFontTx/>
                        <a:buChar char="-"/>
                      </a:pPr>
                      <a:r>
                        <a:rPr lang="en-AU" sz="1200" kern="1200" dirty="0">
                          <a:solidFill>
                            <a:schemeClr val="dk1"/>
                          </a:solidFill>
                          <a:latin typeface="+mn-lt"/>
                          <a:ea typeface="+mn-ea"/>
                          <a:cs typeface="+mn-cs"/>
                        </a:rPr>
                        <a:t>The </a:t>
                      </a:r>
                      <a:r>
                        <a:rPr lang="en-AU" sz="1200" kern="1200" dirty="0" err="1">
                          <a:solidFill>
                            <a:schemeClr val="dk1"/>
                          </a:solidFill>
                          <a:latin typeface="+mn-lt"/>
                          <a:ea typeface="+mn-ea"/>
                          <a:cs typeface="+mn-cs"/>
                        </a:rPr>
                        <a:t>NMISuffix</a:t>
                      </a:r>
                      <a:r>
                        <a:rPr lang="en-AU" sz="1200" kern="1200" dirty="0">
                          <a:solidFill>
                            <a:schemeClr val="dk1"/>
                          </a:solidFill>
                          <a:latin typeface="+mn-lt"/>
                          <a:ea typeface="+mn-ea"/>
                          <a:cs typeface="+mn-cs"/>
                        </a:rPr>
                        <a:t> B1 defined in </a:t>
                      </a:r>
                      <a:r>
                        <a:rPr lang="en-AU" sz="1200" kern="1200" dirty="0" err="1">
                          <a:solidFill>
                            <a:schemeClr val="dk1"/>
                          </a:solidFill>
                          <a:latin typeface="+mn-lt"/>
                          <a:ea typeface="+mn-ea"/>
                          <a:cs typeface="+mn-cs"/>
                        </a:rPr>
                        <a:t>NMIConfiguration</a:t>
                      </a:r>
                      <a:r>
                        <a:rPr lang="en-AU" sz="1200" kern="1200" dirty="0">
                          <a:solidFill>
                            <a:schemeClr val="dk1"/>
                          </a:solidFill>
                          <a:latin typeface="+mn-lt"/>
                          <a:ea typeface="+mn-ea"/>
                          <a:cs typeface="+mn-cs"/>
                        </a:rPr>
                        <a:t> has not been supplied</a:t>
                      </a:r>
                    </a:p>
                    <a:p>
                      <a:pPr marL="572414" lvl="1" indent="-171450" algn="l" defTabSz="801929" rtl="0" eaLnBrk="1" latinLnBrk="0" hangingPunct="1">
                        <a:buFontTx/>
                        <a:buChar char="-"/>
                      </a:pPr>
                      <a:r>
                        <a:rPr lang="en-AU" sz="1200" kern="1200" dirty="0">
                          <a:solidFill>
                            <a:schemeClr val="dk1"/>
                          </a:solidFill>
                          <a:latin typeface="+mn-lt"/>
                          <a:ea typeface="+mn-ea"/>
                          <a:cs typeface="+mn-cs"/>
                        </a:rPr>
                        <a:t>Two reactive load reads for K1 and Q1</a:t>
                      </a:r>
                    </a:p>
                  </a:txBody>
                  <a:tcPr/>
                </a:tc>
                <a:extLst>
                  <a:ext uri="{0D108BD9-81ED-4DB2-BD59-A6C34878D82A}">
                    <a16:rowId xmlns:a16="http://schemas.microsoft.com/office/drawing/2014/main" val="1386269789"/>
                  </a:ext>
                </a:extLst>
              </a:tr>
              <a:tr h="370840">
                <a:tc>
                  <a:txBody>
                    <a:bodyPr/>
                    <a:lstStyle/>
                    <a:p>
                      <a:r>
                        <a:rPr lang="en-AU" sz="1200" dirty="0"/>
                        <a:t>Meter Data Load</a:t>
                      </a:r>
                    </a:p>
                  </a:txBody>
                  <a:tcPr/>
                </a:tc>
                <a:tc>
                  <a:txBody>
                    <a:bodyPr/>
                    <a:lstStyle/>
                    <a:p>
                      <a:pPr marL="171450" indent="-171450" algn="l" defTabSz="801929" rtl="0" eaLnBrk="1" latinLnBrk="0" hangingPunct="1">
                        <a:buFontTx/>
                        <a:buChar char="-"/>
                      </a:pPr>
                      <a:r>
                        <a:rPr lang="en-AU" sz="1200" kern="1200" dirty="0">
                          <a:solidFill>
                            <a:schemeClr val="dk1"/>
                          </a:solidFill>
                          <a:latin typeface="+mn-lt"/>
                          <a:ea typeface="+mn-ea"/>
                          <a:cs typeface="+mn-cs"/>
                        </a:rPr>
                        <a:t>The 3 reads in the </a:t>
                      </a:r>
                      <a:r>
                        <a:rPr lang="en-AU" sz="1200" kern="1200" dirty="0" err="1">
                          <a:solidFill>
                            <a:schemeClr val="dk1"/>
                          </a:solidFill>
                          <a:latin typeface="+mn-lt"/>
                          <a:ea typeface="+mn-ea"/>
                          <a:cs typeface="+mn-cs"/>
                        </a:rPr>
                        <a:t>CSVIntervalData</a:t>
                      </a:r>
                      <a:r>
                        <a:rPr lang="en-AU" sz="1200" kern="1200" dirty="0">
                          <a:solidFill>
                            <a:schemeClr val="dk1"/>
                          </a:solidFill>
                          <a:latin typeface="+mn-lt"/>
                          <a:ea typeface="+mn-ea"/>
                          <a:cs typeface="+mn-cs"/>
                        </a:rPr>
                        <a:t> will be loaded as E1, K1, Q1</a:t>
                      </a:r>
                    </a:p>
                    <a:p>
                      <a:pPr marL="171450" indent="-171450" algn="l" defTabSz="801929" rtl="0" eaLnBrk="1" latinLnBrk="0" hangingPunct="1">
                        <a:buFontTx/>
                        <a:buChar char="-"/>
                      </a:pPr>
                      <a:r>
                        <a:rPr lang="en-AU" sz="1200" kern="1200" dirty="0">
                          <a:solidFill>
                            <a:schemeClr val="dk1"/>
                          </a:solidFill>
                          <a:latin typeface="+mn-lt"/>
                          <a:ea typeface="+mn-ea"/>
                          <a:cs typeface="+mn-cs"/>
                        </a:rPr>
                        <a:t>A sign shall be applied to the loaded register level reads based on the first character of the </a:t>
                      </a:r>
                      <a:r>
                        <a:rPr lang="en-AU" sz="1200" kern="1200" dirty="0" err="1">
                          <a:solidFill>
                            <a:schemeClr val="dk1"/>
                          </a:solidFill>
                          <a:latin typeface="+mn-lt"/>
                          <a:ea typeface="+mn-ea"/>
                          <a:cs typeface="+mn-cs"/>
                        </a:rPr>
                        <a:t>NMISuffix</a:t>
                      </a:r>
                      <a:r>
                        <a:rPr lang="en-AU" sz="1200" kern="1200" dirty="0">
                          <a:solidFill>
                            <a:schemeClr val="dk1"/>
                          </a:solidFill>
                          <a:latin typeface="+mn-lt"/>
                          <a:ea typeface="+mn-ea"/>
                          <a:cs typeface="+mn-cs"/>
                        </a:rPr>
                        <a:t> </a:t>
                      </a:r>
                    </a:p>
                    <a:p>
                      <a:pPr marL="572414" lvl="1" indent="-171450" algn="l" defTabSz="801929" rtl="0" eaLnBrk="1" latinLnBrk="0" hangingPunct="1">
                        <a:buFontTx/>
                        <a:buChar char="-"/>
                      </a:pPr>
                      <a:r>
                        <a:rPr lang="en-AU" sz="1200" kern="1200" dirty="0">
                          <a:solidFill>
                            <a:schemeClr val="dk1"/>
                          </a:solidFill>
                          <a:latin typeface="+mn-lt"/>
                          <a:ea typeface="+mn-ea"/>
                          <a:cs typeface="+mn-cs"/>
                        </a:rPr>
                        <a:t>'E1' for IntervalValue1 = (+) 10.000</a:t>
                      </a:r>
                    </a:p>
                    <a:p>
                      <a:pPr marL="171450" indent="-171450">
                        <a:buFontTx/>
                        <a:buChar char="-"/>
                      </a:pPr>
                      <a:r>
                        <a:rPr lang="en-AU" sz="1200" dirty="0"/>
                        <a:t>A 4th N1 read shall be loaded</a:t>
                      </a:r>
                    </a:p>
                    <a:p>
                      <a:pPr marL="572414" lvl="1" indent="-171450">
                        <a:buFontTx/>
                        <a:buChar char="-"/>
                      </a:pPr>
                      <a:r>
                        <a:rPr lang="en-AU" sz="1200" dirty="0"/>
                        <a:t>N1 shall be constructed from E1</a:t>
                      </a:r>
                    </a:p>
                    <a:p>
                      <a:pPr marL="973379" lvl="2" indent="-171450">
                        <a:buFontTx/>
                        <a:buChar char="-"/>
                      </a:pPr>
                      <a:r>
                        <a:rPr lang="en-AU" sz="1200" dirty="0"/>
                        <a:t>‘E1’ = ‘N1’. </a:t>
                      </a:r>
                    </a:p>
                    <a:p>
                      <a:pPr marL="973379" lvl="2" indent="-171450">
                        <a:buFontTx/>
                        <a:buChar char="-"/>
                      </a:pPr>
                      <a:r>
                        <a:rPr lang="en-AU" sz="1200" dirty="0"/>
                        <a:t>(+) 10.000 = (+) 10.000</a:t>
                      </a:r>
                    </a:p>
                  </a:txBody>
                  <a:tcPr/>
                </a:tc>
                <a:extLst>
                  <a:ext uri="{0D108BD9-81ED-4DB2-BD59-A6C34878D82A}">
                    <a16:rowId xmlns:a16="http://schemas.microsoft.com/office/drawing/2014/main" val="2760168264"/>
                  </a:ext>
                </a:extLst>
              </a:tr>
              <a:tr h="370840">
                <a:tc>
                  <a:txBody>
                    <a:bodyPr/>
                    <a:lstStyle/>
                    <a:p>
                      <a:r>
                        <a:rPr lang="en-AU" sz="1200" dirty="0"/>
                        <a:t>Exception Reporting</a:t>
                      </a:r>
                    </a:p>
                  </a:txBody>
                  <a:tcPr/>
                </a:tc>
                <a:tc>
                  <a:txBody>
                    <a:bodyPr/>
                    <a:lstStyle/>
                    <a:p>
                      <a:r>
                        <a:rPr lang="en-AU" sz="1200" dirty="0"/>
                        <a:t>- Meter Data Response will highlight missing ‘B1’ based on the </a:t>
                      </a:r>
                      <a:r>
                        <a:rPr lang="en-AU" sz="1200" dirty="0" err="1"/>
                        <a:t>NMIConfiguration</a:t>
                      </a:r>
                      <a:r>
                        <a:rPr lang="en-AU" sz="1200" dirty="0"/>
                        <a:t> with reads delivered</a:t>
                      </a:r>
                    </a:p>
                  </a:txBody>
                  <a:tcPr/>
                </a:tc>
                <a:extLst>
                  <a:ext uri="{0D108BD9-81ED-4DB2-BD59-A6C34878D82A}">
                    <a16:rowId xmlns:a16="http://schemas.microsoft.com/office/drawing/2014/main" val="2317364887"/>
                  </a:ext>
                </a:extLst>
              </a:tr>
              <a:tr h="370840">
                <a:tc>
                  <a:txBody>
                    <a:bodyPr/>
                    <a:lstStyle/>
                    <a:p>
                      <a:r>
                        <a:rPr lang="en-AU" sz="1200" dirty="0"/>
                        <a:t>Settlements</a:t>
                      </a:r>
                    </a:p>
                  </a:txBody>
                  <a:tcPr/>
                </a:tc>
                <a:tc>
                  <a:txBody>
                    <a:bodyPr/>
                    <a:lstStyle/>
                    <a:p>
                      <a:pPr marL="0" algn="l" defTabSz="801929" rtl="0" eaLnBrk="1" latinLnBrk="0" hangingPunct="1"/>
                      <a:r>
                        <a:rPr lang="en-AU" sz="1200" kern="1200" dirty="0">
                          <a:solidFill>
                            <a:schemeClr val="dk1"/>
                          </a:solidFill>
                          <a:latin typeface="+mn-lt"/>
                          <a:ea typeface="+mn-ea"/>
                          <a:cs typeface="+mn-cs"/>
                        </a:rPr>
                        <a:t>- At settlements the CNDS registered data stream N1 shall be assessed</a:t>
                      </a:r>
                    </a:p>
                    <a:p>
                      <a:pPr marL="0" algn="l" defTabSz="801929" rtl="0" eaLnBrk="1" latinLnBrk="0" hangingPunct="1"/>
                      <a:r>
                        <a:rPr lang="en-AU" sz="1200" kern="1200" dirty="0">
                          <a:solidFill>
                            <a:schemeClr val="dk1"/>
                          </a:solidFill>
                          <a:latin typeface="+mn-lt"/>
                          <a:ea typeface="+mn-ea"/>
                          <a:cs typeface="+mn-cs"/>
                        </a:rPr>
                        <a:t>- As N1 exists for IntervalValue1, N1 shall be read from the loaded meter data</a:t>
                      </a:r>
                    </a:p>
                    <a:p>
                      <a:pPr marL="0" algn="l" defTabSz="801929" rtl="0" eaLnBrk="1" latinLnBrk="0" hangingPunct="1"/>
                      <a:r>
                        <a:rPr lang="en-AU" sz="1200" kern="1200" dirty="0">
                          <a:solidFill>
                            <a:schemeClr val="dk1"/>
                          </a:solidFill>
                          <a:latin typeface="+mn-lt"/>
                          <a:ea typeface="+mn-ea"/>
                          <a:cs typeface="+mn-cs"/>
                        </a:rPr>
                        <a:t>- (+) 10.000 shall be used as the settlement value</a:t>
                      </a:r>
                    </a:p>
                    <a:p>
                      <a:pPr marL="0" algn="l" defTabSz="801929" rtl="0" eaLnBrk="1" latinLnBrk="0" hangingPunct="1"/>
                      <a:r>
                        <a:rPr lang="en-AU" sz="1200" kern="1200" dirty="0">
                          <a:solidFill>
                            <a:schemeClr val="dk1"/>
                          </a:solidFill>
                          <a:latin typeface="+mn-lt"/>
                          <a:ea typeface="+mn-ea"/>
                          <a:cs typeface="+mn-cs"/>
                        </a:rPr>
                        <a:t>- In this use case the N1 may not truly representative of the energy allocations for the NMI</a:t>
                      </a:r>
                    </a:p>
                  </a:txBody>
                  <a:tcPr/>
                </a:tc>
                <a:extLst>
                  <a:ext uri="{0D108BD9-81ED-4DB2-BD59-A6C34878D82A}">
                    <a16:rowId xmlns:a16="http://schemas.microsoft.com/office/drawing/2014/main" val="2581075731"/>
                  </a:ext>
                </a:extLst>
              </a:tr>
              <a:tr h="370840">
                <a:tc>
                  <a:txBody>
                    <a:bodyPr/>
                    <a:lstStyle/>
                    <a:p>
                      <a:r>
                        <a:rPr lang="en-AU" sz="1200" dirty="0"/>
                        <a:t>CNDS Suffix</a:t>
                      </a:r>
                    </a:p>
                  </a:txBody>
                  <a:tcPr/>
                </a:tc>
                <a:tc>
                  <a:txBody>
                    <a:bodyPr/>
                    <a:lstStyle/>
                    <a:p>
                      <a:r>
                        <a:rPr lang="en-AU" sz="1200" dirty="0"/>
                        <a:t>N1</a:t>
                      </a:r>
                    </a:p>
                  </a:txBody>
                  <a:tcPr/>
                </a:tc>
                <a:extLst>
                  <a:ext uri="{0D108BD9-81ED-4DB2-BD59-A6C34878D82A}">
                    <a16:rowId xmlns:a16="http://schemas.microsoft.com/office/drawing/2014/main" val="3407060894"/>
                  </a:ext>
                </a:extLst>
              </a:tr>
            </a:tbl>
          </a:graphicData>
        </a:graphic>
      </p:graphicFrame>
    </p:spTree>
    <p:extLst>
      <p:ext uri="{BB962C8B-B14F-4D97-AF65-F5344CB8AC3E}">
        <p14:creationId xmlns:p14="http://schemas.microsoft.com/office/powerpoint/2010/main" val="1775656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8929-7E53-434F-A56C-5CBBCE814F21}"/>
              </a:ext>
            </a:extLst>
          </p:cNvPr>
          <p:cNvSpPr>
            <a:spLocks noGrp="1"/>
          </p:cNvSpPr>
          <p:nvPr>
            <p:ph type="title"/>
          </p:nvPr>
        </p:nvSpPr>
        <p:spPr>
          <a:xfrm>
            <a:off x="239439" y="237121"/>
            <a:ext cx="10190971" cy="1235641"/>
          </a:xfrm>
        </p:spPr>
        <p:txBody>
          <a:bodyPr/>
          <a:lstStyle/>
          <a:p>
            <a:r>
              <a:rPr lang="en-AU" dirty="0"/>
              <a:t>Interim Solution Use Cases</a:t>
            </a:r>
          </a:p>
        </p:txBody>
      </p:sp>
      <p:graphicFrame>
        <p:nvGraphicFramePr>
          <p:cNvPr id="4" name="Table 3">
            <a:extLst>
              <a:ext uri="{FF2B5EF4-FFF2-40B4-BE49-F238E27FC236}">
                <a16:creationId xmlns:a16="http://schemas.microsoft.com/office/drawing/2014/main" id="{4B661B4B-A9F9-4FD6-BC81-80674E2DC088}"/>
              </a:ext>
            </a:extLst>
          </p:cNvPr>
          <p:cNvGraphicFramePr>
            <a:graphicFrameLocks noGrp="1"/>
          </p:cNvGraphicFramePr>
          <p:nvPr>
            <p:extLst>
              <p:ext uri="{D42A27DB-BD31-4B8C-83A1-F6EECF244321}">
                <p14:modId xmlns:p14="http://schemas.microsoft.com/office/powerpoint/2010/main" val="2322086295"/>
              </p:ext>
            </p:extLst>
          </p:nvPr>
        </p:nvGraphicFramePr>
        <p:xfrm>
          <a:off x="239439" y="1595903"/>
          <a:ext cx="10190970" cy="4135120"/>
        </p:xfrm>
        <a:graphic>
          <a:graphicData uri="http://schemas.openxmlformats.org/drawingml/2006/table">
            <a:tbl>
              <a:tblPr firstRow="1" bandRow="1">
                <a:tableStyleId>{5C22544A-7EE6-4342-B048-85BDC9FD1C3A}</a:tableStyleId>
              </a:tblPr>
              <a:tblGrid>
                <a:gridCol w="1872825">
                  <a:extLst>
                    <a:ext uri="{9D8B030D-6E8A-4147-A177-3AD203B41FA5}">
                      <a16:colId xmlns:a16="http://schemas.microsoft.com/office/drawing/2014/main" val="1687388966"/>
                    </a:ext>
                  </a:extLst>
                </a:gridCol>
                <a:gridCol w="8318145">
                  <a:extLst>
                    <a:ext uri="{9D8B030D-6E8A-4147-A177-3AD203B41FA5}">
                      <a16:colId xmlns:a16="http://schemas.microsoft.com/office/drawing/2014/main" val="1625167708"/>
                    </a:ext>
                  </a:extLst>
                </a:gridCol>
              </a:tblGrid>
              <a:tr h="370840">
                <a:tc>
                  <a:txBody>
                    <a:bodyPr/>
                    <a:lstStyle/>
                    <a:p>
                      <a:r>
                        <a:rPr lang="en-AU" dirty="0"/>
                        <a:t>Case #4</a:t>
                      </a:r>
                    </a:p>
                  </a:txBody>
                  <a:tcPr/>
                </a:tc>
                <a:tc>
                  <a:txBody>
                    <a:bodyPr/>
                    <a:lstStyle/>
                    <a:p>
                      <a:r>
                        <a:rPr lang="en-AU" dirty="0"/>
                        <a:t>Description</a:t>
                      </a:r>
                    </a:p>
                  </a:txBody>
                  <a:tcPr/>
                </a:tc>
                <a:extLst>
                  <a:ext uri="{0D108BD9-81ED-4DB2-BD59-A6C34878D82A}">
                    <a16:rowId xmlns:a16="http://schemas.microsoft.com/office/drawing/2014/main" val="1872748945"/>
                  </a:ext>
                </a:extLst>
              </a:tr>
              <a:tr h="370840">
                <a:tc>
                  <a:txBody>
                    <a:bodyPr/>
                    <a:lstStyle/>
                    <a:p>
                      <a:r>
                        <a:rPr lang="en-AU" sz="1200" dirty="0"/>
                        <a:t>Scenario</a:t>
                      </a:r>
                    </a:p>
                  </a:txBody>
                  <a:tcPr/>
                </a:tc>
                <a:tc>
                  <a:txBody>
                    <a:bodyPr/>
                    <a:lstStyle/>
                    <a:p>
                      <a:r>
                        <a:rPr lang="en-AU" sz="1200" dirty="0"/>
                        <a:t>Register level CNDS Suffix with E1 and B1 meter reads</a:t>
                      </a:r>
                    </a:p>
                  </a:txBody>
                  <a:tcPr/>
                </a:tc>
                <a:extLst>
                  <a:ext uri="{0D108BD9-81ED-4DB2-BD59-A6C34878D82A}">
                    <a16:rowId xmlns:a16="http://schemas.microsoft.com/office/drawing/2014/main" val="1223100101"/>
                  </a:ext>
                </a:extLst>
              </a:tr>
              <a:tr h="370840">
                <a:tc>
                  <a:txBody>
                    <a:bodyPr/>
                    <a:lstStyle/>
                    <a:p>
                      <a:r>
                        <a:rPr lang="en-AU" sz="1200" dirty="0"/>
                        <a:t>Use Case</a:t>
                      </a:r>
                    </a:p>
                  </a:txBody>
                  <a:tcPr/>
                </a:tc>
                <a:tc>
                  <a:txBody>
                    <a:bodyPr/>
                    <a:lstStyle/>
                    <a:p>
                      <a:r>
                        <a:rPr lang="en-AU" sz="1200" dirty="0"/>
                        <a:t>- E1 and B1 is registered in the CNDS</a:t>
                      </a:r>
                    </a:p>
                    <a:p>
                      <a:r>
                        <a:rPr lang="en-AU" sz="1200" dirty="0"/>
                        <a:t>- MDFF file is sent to AEMO containing </a:t>
                      </a:r>
                      <a:r>
                        <a:rPr lang="en-AU" sz="1200" dirty="0" err="1"/>
                        <a:t>CSVIntervalData</a:t>
                      </a:r>
                      <a:r>
                        <a:rPr lang="en-AU" sz="1200" dirty="0"/>
                        <a:t> for IntervalValue1 with the following reads:</a:t>
                      </a:r>
                    </a:p>
                    <a:p>
                      <a:pPr lvl="1"/>
                      <a:r>
                        <a:rPr lang="en-AU" sz="1200" dirty="0"/>
                        <a:t>- A read with </a:t>
                      </a:r>
                      <a:r>
                        <a:rPr lang="en-AU" sz="1200" dirty="0" err="1"/>
                        <a:t>MDMDataStreamIdentifier</a:t>
                      </a:r>
                      <a:r>
                        <a:rPr lang="en-AU" sz="1200" dirty="0"/>
                        <a:t> = E1 and a </a:t>
                      </a:r>
                      <a:r>
                        <a:rPr lang="en-AU" sz="1200" dirty="0" err="1"/>
                        <a:t>NMISuffix</a:t>
                      </a:r>
                      <a:r>
                        <a:rPr lang="en-AU" sz="1200" dirty="0"/>
                        <a:t> = E1</a:t>
                      </a:r>
                    </a:p>
                    <a:p>
                      <a:pPr lvl="1"/>
                      <a:r>
                        <a:rPr lang="en-AU" sz="1200" dirty="0"/>
                        <a:t>- A read with </a:t>
                      </a:r>
                      <a:r>
                        <a:rPr lang="en-AU" sz="1200" dirty="0" err="1"/>
                        <a:t>MDMDataStreamIdentifier</a:t>
                      </a:r>
                      <a:r>
                        <a:rPr lang="en-AU" sz="1200" dirty="0"/>
                        <a:t> = B1 and a </a:t>
                      </a:r>
                      <a:r>
                        <a:rPr lang="en-AU" sz="1200" dirty="0" err="1"/>
                        <a:t>NMISuffix</a:t>
                      </a:r>
                      <a:r>
                        <a:rPr lang="en-AU" sz="1200" dirty="0"/>
                        <a:t> = B1</a:t>
                      </a:r>
                    </a:p>
                    <a:p>
                      <a:pPr lvl="1"/>
                      <a:r>
                        <a:rPr lang="en-AU" sz="1200" dirty="0"/>
                        <a:t>- Two reactive load reads for K1 and Q1</a:t>
                      </a:r>
                    </a:p>
                  </a:txBody>
                  <a:tcPr/>
                </a:tc>
                <a:extLst>
                  <a:ext uri="{0D108BD9-81ED-4DB2-BD59-A6C34878D82A}">
                    <a16:rowId xmlns:a16="http://schemas.microsoft.com/office/drawing/2014/main" val="1386269789"/>
                  </a:ext>
                </a:extLst>
              </a:tr>
              <a:tr h="370840">
                <a:tc>
                  <a:txBody>
                    <a:bodyPr/>
                    <a:lstStyle/>
                    <a:p>
                      <a:r>
                        <a:rPr lang="en-AU" sz="1200" dirty="0"/>
                        <a:t>Meter Data Load</a:t>
                      </a:r>
                    </a:p>
                  </a:txBody>
                  <a:tcPr/>
                </a:tc>
                <a:tc>
                  <a:txBody>
                    <a:bodyPr/>
                    <a:lstStyle/>
                    <a:p>
                      <a:r>
                        <a:rPr lang="en-AU" sz="1200" dirty="0"/>
                        <a:t>- The 4 reads in the </a:t>
                      </a:r>
                      <a:r>
                        <a:rPr lang="en-AU" sz="1200" dirty="0" err="1"/>
                        <a:t>CSVIntervalData</a:t>
                      </a:r>
                      <a:r>
                        <a:rPr lang="en-AU" sz="1200" dirty="0"/>
                        <a:t> will be loaded as E1, B1, K1, Q1</a:t>
                      </a:r>
                    </a:p>
                    <a:p>
                      <a:r>
                        <a:rPr lang="en-AU" sz="1200" dirty="0"/>
                        <a:t>- A sign shall be applied to the loaded register level reads based on the first character of the </a:t>
                      </a:r>
                      <a:r>
                        <a:rPr lang="en-AU" sz="1200" dirty="0" err="1"/>
                        <a:t>NMISuffix</a:t>
                      </a:r>
                      <a:r>
                        <a:rPr lang="en-AU" sz="1200" dirty="0"/>
                        <a:t> </a:t>
                      </a:r>
                    </a:p>
                    <a:p>
                      <a:pPr lvl="1"/>
                      <a:r>
                        <a:rPr lang="en-AU" sz="1200" dirty="0"/>
                        <a:t>- 'E1' for IntervalValue1 = (+) 10.000</a:t>
                      </a:r>
                    </a:p>
                    <a:p>
                      <a:pPr lvl="1"/>
                      <a:r>
                        <a:rPr lang="en-AU" sz="1200" dirty="0"/>
                        <a:t>- 'B1' for IntervalValue1 = (-) 2.000</a:t>
                      </a:r>
                    </a:p>
                    <a:p>
                      <a:pPr marL="973379" lvl="2" indent="-171450">
                        <a:buFontTx/>
                        <a:buChar char="-"/>
                      </a:pPr>
                      <a:r>
                        <a:rPr lang="en-AU" sz="1200" dirty="0"/>
                        <a:t>Sign change applied due to the first character of the suffix ‘B1’ being an B</a:t>
                      </a:r>
                    </a:p>
                    <a:p>
                      <a:pPr marL="171450" lvl="0" indent="-171450">
                        <a:buFontTx/>
                        <a:buChar char="-"/>
                      </a:pPr>
                      <a:r>
                        <a:rPr lang="en-AU" sz="1200" dirty="0"/>
                        <a:t>As the CNDS Suffix is at the register level, no Net read needs to be constructed</a:t>
                      </a:r>
                    </a:p>
                  </a:txBody>
                  <a:tcPr/>
                </a:tc>
                <a:extLst>
                  <a:ext uri="{0D108BD9-81ED-4DB2-BD59-A6C34878D82A}">
                    <a16:rowId xmlns:a16="http://schemas.microsoft.com/office/drawing/2014/main" val="2760168264"/>
                  </a:ext>
                </a:extLst>
              </a:tr>
              <a:tr h="370840">
                <a:tc>
                  <a:txBody>
                    <a:bodyPr/>
                    <a:lstStyle/>
                    <a:p>
                      <a:r>
                        <a:rPr lang="en-AU" sz="1200" dirty="0"/>
                        <a:t>Exception Reporting</a:t>
                      </a:r>
                    </a:p>
                  </a:txBody>
                  <a:tcPr/>
                </a:tc>
                <a:tc>
                  <a:txBody>
                    <a:bodyPr/>
                    <a:lstStyle/>
                    <a:p>
                      <a:r>
                        <a:rPr lang="en-AU" sz="1200" dirty="0"/>
                        <a:t>N/A</a:t>
                      </a:r>
                    </a:p>
                  </a:txBody>
                  <a:tcPr/>
                </a:tc>
                <a:extLst>
                  <a:ext uri="{0D108BD9-81ED-4DB2-BD59-A6C34878D82A}">
                    <a16:rowId xmlns:a16="http://schemas.microsoft.com/office/drawing/2014/main" val="2317364887"/>
                  </a:ext>
                </a:extLst>
              </a:tr>
              <a:tr h="370840">
                <a:tc>
                  <a:txBody>
                    <a:bodyPr/>
                    <a:lstStyle/>
                    <a:p>
                      <a:r>
                        <a:rPr lang="en-AU" sz="1200" dirty="0"/>
                        <a:t>Settlements</a:t>
                      </a:r>
                    </a:p>
                  </a:txBody>
                  <a:tcPr/>
                </a:tc>
                <a:tc>
                  <a:txBody>
                    <a:bodyPr/>
                    <a:lstStyle/>
                    <a:p>
                      <a:r>
                        <a:rPr lang="en-AU" sz="1200" dirty="0"/>
                        <a:t>(+) 8.000 shall be used as the settlement value ((+) 10.000 + (-) 2.000 = (+) 8.000)</a:t>
                      </a:r>
                    </a:p>
                    <a:p>
                      <a:endParaRPr lang="en-AU" sz="1200" dirty="0"/>
                    </a:p>
                  </a:txBody>
                  <a:tcPr/>
                </a:tc>
                <a:extLst>
                  <a:ext uri="{0D108BD9-81ED-4DB2-BD59-A6C34878D82A}">
                    <a16:rowId xmlns:a16="http://schemas.microsoft.com/office/drawing/2014/main" val="2581075731"/>
                  </a:ext>
                </a:extLst>
              </a:tr>
              <a:tr h="370840">
                <a:tc>
                  <a:txBody>
                    <a:bodyPr/>
                    <a:lstStyle/>
                    <a:p>
                      <a:r>
                        <a:rPr lang="en-AU" sz="1200" dirty="0"/>
                        <a:t>CNDS Suffix</a:t>
                      </a:r>
                    </a:p>
                  </a:txBody>
                  <a:tcPr/>
                </a:tc>
                <a:tc>
                  <a:txBody>
                    <a:bodyPr/>
                    <a:lstStyle/>
                    <a:p>
                      <a:r>
                        <a:rPr lang="en-AU" sz="1200" b="1" dirty="0">
                          <a:solidFill>
                            <a:srgbClr val="FF0000"/>
                          </a:solidFill>
                        </a:rPr>
                        <a:t>E1 and B1</a:t>
                      </a:r>
                    </a:p>
                  </a:txBody>
                  <a:tcPr/>
                </a:tc>
                <a:extLst>
                  <a:ext uri="{0D108BD9-81ED-4DB2-BD59-A6C34878D82A}">
                    <a16:rowId xmlns:a16="http://schemas.microsoft.com/office/drawing/2014/main" val="3407060894"/>
                  </a:ext>
                </a:extLst>
              </a:tr>
            </a:tbl>
          </a:graphicData>
        </a:graphic>
      </p:graphicFrame>
    </p:spTree>
    <p:extLst>
      <p:ext uri="{BB962C8B-B14F-4D97-AF65-F5344CB8AC3E}">
        <p14:creationId xmlns:p14="http://schemas.microsoft.com/office/powerpoint/2010/main" val="137629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F8929-7E53-434F-A56C-5CBBCE814F21}"/>
              </a:ext>
            </a:extLst>
          </p:cNvPr>
          <p:cNvSpPr>
            <a:spLocks noGrp="1"/>
          </p:cNvSpPr>
          <p:nvPr>
            <p:ph type="title"/>
          </p:nvPr>
        </p:nvSpPr>
        <p:spPr>
          <a:xfrm>
            <a:off x="239439" y="237121"/>
            <a:ext cx="10190971" cy="1235641"/>
          </a:xfrm>
        </p:spPr>
        <p:txBody>
          <a:bodyPr/>
          <a:lstStyle/>
          <a:p>
            <a:r>
              <a:rPr lang="en-AU" dirty="0"/>
              <a:t>Interim Solution Use Cases</a:t>
            </a:r>
          </a:p>
        </p:txBody>
      </p:sp>
      <p:graphicFrame>
        <p:nvGraphicFramePr>
          <p:cNvPr id="4" name="Table 3">
            <a:extLst>
              <a:ext uri="{FF2B5EF4-FFF2-40B4-BE49-F238E27FC236}">
                <a16:creationId xmlns:a16="http://schemas.microsoft.com/office/drawing/2014/main" id="{4B661B4B-A9F9-4FD6-BC81-80674E2DC088}"/>
              </a:ext>
            </a:extLst>
          </p:cNvPr>
          <p:cNvGraphicFramePr>
            <a:graphicFrameLocks noGrp="1"/>
          </p:cNvGraphicFramePr>
          <p:nvPr>
            <p:extLst>
              <p:ext uri="{D42A27DB-BD31-4B8C-83A1-F6EECF244321}">
                <p14:modId xmlns:p14="http://schemas.microsoft.com/office/powerpoint/2010/main" val="2601032627"/>
              </p:ext>
            </p:extLst>
          </p:nvPr>
        </p:nvGraphicFramePr>
        <p:xfrm>
          <a:off x="239439" y="1595903"/>
          <a:ext cx="10190970" cy="3769360"/>
        </p:xfrm>
        <a:graphic>
          <a:graphicData uri="http://schemas.openxmlformats.org/drawingml/2006/table">
            <a:tbl>
              <a:tblPr firstRow="1" bandRow="1">
                <a:tableStyleId>{5C22544A-7EE6-4342-B048-85BDC9FD1C3A}</a:tableStyleId>
              </a:tblPr>
              <a:tblGrid>
                <a:gridCol w="1872825">
                  <a:extLst>
                    <a:ext uri="{9D8B030D-6E8A-4147-A177-3AD203B41FA5}">
                      <a16:colId xmlns:a16="http://schemas.microsoft.com/office/drawing/2014/main" val="1687388966"/>
                    </a:ext>
                  </a:extLst>
                </a:gridCol>
                <a:gridCol w="8318145">
                  <a:extLst>
                    <a:ext uri="{9D8B030D-6E8A-4147-A177-3AD203B41FA5}">
                      <a16:colId xmlns:a16="http://schemas.microsoft.com/office/drawing/2014/main" val="1625167708"/>
                    </a:ext>
                  </a:extLst>
                </a:gridCol>
              </a:tblGrid>
              <a:tr h="370840">
                <a:tc>
                  <a:txBody>
                    <a:bodyPr/>
                    <a:lstStyle/>
                    <a:p>
                      <a:r>
                        <a:rPr lang="en-AU" dirty="0"/>
                        <a:t>Case #5</a:t>
                      </a:r>
                    </a:p>
                  </a:txBody>
                  <a:tcPr/>
                </a:tc>
                <a:tc>
                  <a:txBody>
                    <a:bodyPr/>
                    <a:lstStyle/>
                    <a:p>
                      <a:r>
                        <a:rPr lang="en-AU" dirty="0"/>
                        <a:t>Description</a:t>
                      </a:r>
                    </a:p>
                  </a:txBody>
                  <a:tcPr/>
                </a:tc>
                <a:extLst>
                  <a:ext uri="{0D108BD9-81ED-4DB2-BD59-A6C34878D82A}">
                    <a16:rowId xmlns:a16="http://schemas.microsoft.com/office/drawing/2014/main" val="1872748945"/>
                  </a:ext>
                </a:extLst>
              </a:tr>
              <a:tr h="370840">
                <a:tc>
                  <a:txBody>
                    <a:bodyPr/>
                    <a:lstStyle/>
                    <a:p>
                      <a:r>
                        <a:rPr lang="en-AU" sz="1200" dirty="0"/>
                        <a:t>Scenario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dirty="0"/>
                        <a:t>Register level CNDS Suffix with missing B1 meter reads</a:t>
                      </a:r>
                    </a:p>
                  </a:txBody>
                  <a:tcPr/>
                </a:tc>
                <a:extLst>
                  <a:ext uri="{0D108BD9-81ED-4DB2-BD59-A6C34878D82A}">
                    <a16:rowId xmlns:a16="http://schemas.microsoft.com/office/drawing/2014/main" val="1223100101"/>
                  </a:ext>
                </a:extLst>
              </a:tr>
              <a:tr h="370840">
                <a:tc>
                  <a:txBody>
                    <a:bodyPr/>
                    <a:lstStyle/>
                    <a:p>
                      <a:r>
                        <a:rPr lang="en-AU" sz="1200" dirty="0"/>
                        <a:t>Use Case</a:t>
                      </a:r>
                    </a:p>
                  </a:txBody>
                  <a:tcPr/>
                </a:tc>
                <a:tc>
                  <a:txBody>
                    <a:bodyPr/>
                    <a:lstStyle/>
                    <a:p>
                      <a:r>
                        <a:rPr lang="en-AU" sz="1200" dirty="0"/>
                        <a:t>- E1 and B1 is registered in the CNDS</a:t>
                      </a:r>
                    </a:p>
                    <a:p>
                      <a:r>
                        <a:rPr lang="en-AU" sz="1200" dirty="0"/>
                        <a:t>- MDFF file is sent to AEMO containing </a:t>
                      </a:r>
                      <a:r>
                        <a:rPr lang="en-AU" sz="1200" dirty="0" err="1"/>
                        <a:t>CSVIntervalData</a:t>
                      </a:r>
                      <a:r>
                        <a:rPr lang="en-AU" sz="1200" dirty="0"/>
                        <a:t> for IntervalValue1 with the following reads:</a:t>
                      </a:r>
                    </a:p>
                    <a:p>
                      <a:pPr lvl="1"/>
                      <a:r>
                        <a:rPr lang="en-AU" sz="1200" dirty="0"/>
                        <a:t>- A read with </a:t>
                      </a:r>
                      <a:r>
                        <a:rPr lang="en-AU" sz="1200" dirty="0" err="1"/>
                        <a:t>MDMDataStreamIdentifier</a:t>
                      </a:r>
                      <a:r>
                        <a:rPr lang="en-AU" sz="1200" dirty="0"/>
                        <a:t> </a:t>
                      </a:r>
                      <a:r>
                        <a:rPr lang="en-AU" sz="1200"/>
                        <a:t>= Null </a:t>
                      </a:r>
                      <a:r>
                        <a:rPr lang="en-AU" sz="1200" dirty="0"/>
                        <a:t>and a </a:t>
                      </a:r>
                      <a:r>
                        <a:rPr lang="en-AU" sz="1200" dirty="0" err="1"/>
                        <a:t>NMISuffix</a:t>
                      </a:r>
                      <a:r>
                        <a:rPr lang="en-AU" sz="1200" dirty="0"/>
                        <a:t> = E1</a:t>
                      </a:r>
                    </a:p>
                    <a:p>
                      <a:pPr lvl="1"/>
                      <a:r>
                        <a:rPr lang="en-AU" sz="1200" dirty="0"/>
                        <a:t>- The </a:t>
                      </a:r>
                      <a:r>
                        <a:rPr lang="en-AU" sz="1200" dirty="0" err="1"/>
                        <a:t>NMISuffix</a:t>
                      </a:r>
                      <a:r>
                        <a:rPr lang="en-AU" sz="1200" dirty="0"/>
                        <a:t> ‘B1’ defined in the CNDS has not been supplied</a:t>
                      </a:r>
                    </a:p>
                    <a:p>
                      <a:pPr lvl="1"/>
                      <a:r>
                        <a:rPr lang="en-AU" sz="1200" dirty="0"/>
                        <a:t>- Two reactive load reads for K1 and Q1</a:t>
                      </a:r>
                    </a:p>
                  </a:txBody>
                  <a:tcPr/>
                </a:tc>
                <a:extLst>
                  <a:ext uri="{0D108BD9-81ED-4DB2-BD59-A6C34878D82A}">
                    <a16:rowId xmlns:a16="http://schemas.microsoft.com/office/drawing/2014/main" val="1386269789"/>
                  </a:ext>
                </a:extLst>
              </a:tr>
              <a:tr h="370840">
                <a:tc>
                  <a:txBody>
                    <a:bodyPr/>
                    <a:lstStyle/>
                    <a:p>
                      <a:r>
                        <a:rPr lang="en-AU" sz="1200" dirty="0"/>
                        <a:t>Meter Data Load</a:t>
                      </a:r>
                    </a:p>
                  </a:txBody>
                  <a:tcPr/>
                </a:tc>
                <a:tc>
                  <a:txBody>
                    <a:bodyPr/>
                    <a:lstStyle/>
                    <a:p>
                      <a:r>
                        <a:rPr lang="en-AU" sz="1200" dirty="0"/>
                        <a:t>- The 3 reads in the </a:t>
                      </a:r>
                      <a:r>
                        <a:rPr lang="en-AU" sz="1200" dirty="0" err="1"/>
                        <a:t>CSVIntervalData</a:t>
                      </a:r>
                      <a:r>
                        <a:rPr lang="en-AU" sz="1200" dirty="0"/>
                        <a:t> will be loaded as E1, K1, Q1</a:t>
                      </a:r>
                    </a:p>
                    <a:p>
                      <a:r>
                        <a:rPr lang="en-AU" sz="1200" dirty="0"/>
                        <a:t>- A sign shall be applied to the loaded register level reads based on the first character of the </a:t>
                      </a:r>
                      <a:r>
                        <a:rPr lang="en-AU" sz="1200" dirty="0" err="1"/>
                        <a:t>NMISuffix</a:t>
                      </a:r>
                      <a:r>
                        <a:rPr lang="en-AU" sz="1200" dirty="0"/>
                        <a:t> </a:t>
                      </a:r>
                    </a:p>
                    <a:p>
                      <a:pPr marL="572414" lvl="1" indent="-171450">
                        <a:buFontTx/>
                        <a:buChar char="-"/>
                      </a:pPr>
                      <a:r>
                        <a:rPr lang="en-AU" sz="1200" dirty="0"/>
                        <a:t>'E1' for IntervalValue1 = (+) 10.000</a:t>
                      </a:r>
                    </a:p>
                    <a:p>
                      <a:pPr marL="171450" marR="0" lvl="0" indent="-171450" algn="l" defTabSz="801929" rtl="0" eaLnBrk="1" fontAlgn="auto" latinLnBrk="0" hangingPunct="1">
                        <a:lnSpc>
                          <a:spcPct val="100000"/>
                        </a:lnSpc>
                        <a:spcBef>
                          <a:spcPts val="0"/>
                        </a:spcBef>
                        <a:spcAft>
                          <a:spcPts val="0"/>
                        </a:spcAft>
                        <a:buClrTx/>
                        <a:buSzTx/>
                        <a:buFontTx/>
                        <a:buChar char="-"/>
                        <a:tabLst/>
                        <a:defRPr/>
                      </a:pPr>
                      <a:r>
                        <a:rPr lang="en-AU" sz="1200" dirty="0"/>
                        <a:t>As the CNDS Suffix is at the register level, no Net read needs to be constructed</a:t>
                      </a:r>
                    </a:p>
                  </a:txBody>
                  <a:tcPr/>
                </a:tc>
                <a:extLst>
                  <a:ext uri="{0D108BD9-81ED-4DB2-BD59-A6C34878D82A}">
                    <a16:rowId xmlns:a16="http://schemas.microsoft.com/office/drawing/2014/main" val="2760168264"/>
                  </a:ext>
                </a:extLst>
              </a:tr>
              <a:tr h="370840">
                <a:tc>
                  <a:txBody>
                    <a:bodyPr/>
                    <a:lstStyle/>
                    <a:p>
                      <a:r>
                        <a:rPr lang="en-AU" sz="1200" dirty="0"/>
                        <a:t>Exception Reporting</a:t>
                      </a:r>
                    </a:p>
                  </a:txBody>
                  <a:tcPr/>
                </a:tc>
                <a:tc>
                  <a:txBody>
                    <a:bodyPr/>
                    <a:lstStyle/>
                    <a:p>
                      <a:r>
                        <a:rPr lang="en-AU" sz="1200" dirty="0"/>
                        <a:t>- RM11 report generated to highlight missing B1</a:t>
                      </a:r>
                    </a:p>
                  </a:txBody>
                  <a:tcPr/>
                </a:tc>
                <a:extLst>
                  <a:ext uri="{0D108BD9-81ED-4DB2-BD59-A6C34878D82A}">
                    <a16:rowId xmlns:a16="http://schemas.microsoft.com/office/drawing/2014/main" val="2317364887"/>
                  </a:ext>
                </a:extLst>
              </a:tr>
              <a:tr h="370840">
                <a:tc>
                  <a:txBody>
                    <a:bodyPr/>
                    <a:lstStyle/>
                    <a:p>
                      <a:r>
                        <a:rPr lang="en-AU" sz="1200" dirty="0"/>
                        <a:t>Settlements</a:t>
                      </a:r>
                    </a:p>
                  </a:txBody>
                  <a:tcPr/>
                </a:tc>
                <a:tc>
                  <a:txBody>
                    <a:bodyPr/>
                    <a:lstStyle/>
                    <a:p>
                      <a:r>
                        <a:rPr lang="en-AU" sz="1200" dirty="0"/>
                        <a:t>- (+) 10.000 shall be used as the E1 settlement value</a:t>
                      </a:r>
                    </a:p>
                    <a:p>
                      <a:r>
                        <a:rPr lang="en-AU" sz="1200" dirty="0"/>
                        <a:t>- B1 will be </a:t>
                      </a:r>
                      <a:r>
                        <a:rPr lang="en-AU" sz="1200" strike="noStrike" dirty="0"/>
                        <a:t>estimated</a:t>
                      </a:r>
                      <a:r>
                        <a:rPr lang="en-AU" sz="1200" dirty="0"/>
                        <a:t> for settlements and stored against the NMI with a (-) sign</a:t>
                      </a:r>
                    </a:p>
                  </a:txBody>
                  <a:tcPr/>
                </a:tc>
                <a:extLst>
                  <a:ext uri="{0D108BD9-81ED-4DB2-BD59-A6C34878D82A}">
                    <a16:rowId xmlns:a16="http://schemas.microsoft.com/office/drawing/2014/main" val="2581075731"/>
                  </a:ext>
                </a:extLst>
              </a:tr>
              <a:tr h="370840">
                <a:tc>
                  <a:txBody>
                    <a:bodyPr/>
                    <a:lstStyle/>
                    <a:p>
                      <a:r>
                        <a:rPr lang="en-AU" sz="1200" dirty="0"/>
                        <a:t>CNDS Suffix</a:t>
                      </a:r>
                    </a:p>
                  </a:txBody>
                  <a:tcPr/>
                </a:tc>
                <a:tc>
                  <a:txBody>
                    <a:bodyPr/>
                    <a:lstStyle/>
                    <a:p>
                      <a:r>
                        <a:rPr lang="en-AU" sz="1200" b="1" dirty="0">
                          <a:solidFill>
                            <a:srgbClr val="FF0000"/>
                          </a:solidFill>
                        </a:rPr>
                        <a:t>E1 and B1</a:t>
                      </a:r>
                    </a:p>
                  </a:txBody>
                  <a:tcPr/>
                </a:tc>
                <a:extLst>
                  <a:ext uri="{0D108BD9-81ED-4DB2-BD59-A6C34878D82A}">
                    <a16:rowId xmlns:a16="http://schemas.microsoft.com/office/drawing/2014/main" val="3407060894"/>
                  </a:ext>
                </a:extLst>
              </a:tr>
            </a:tbl>
          </a:graphicData>
        </a:graphic>
      </p:graphicFrame>
    </p:spTree>
    <p:extLst>
      <p:ext uri="{BB962C8B-B14F-4D97-AF65-F5344CB8AC3E}">
        <p14:creationId xmlns:p14="http://schemas.microsoft.com/office/powerpoint/2010/main" val="1168775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1ED5-F6FA-4769-B786-76B872A1C0E1}"/>
              </a:ext>
            </a:extLst>
          </p:cNvPr>
          <p:cNvSpPr>
            <a:spLocks noGrp="1"/>
          </p:cNvSpPr>
          <p:nvPr>
            <p:ph type="ctrTitle"/>
          </p:nvPr>
        </p:nvSpPr>
        <p:spPr>
          <a:xfrm>
            <a:off x="412718" y="2463893"/>
            <a:ext cx="9866376" cy="2631887"/>
          </a:xfrm>
        </p:spPr>
        <p:txBody>
          <a:bodyPr>
            <a:normAutofit/>
          </a:bodyPr>
          <a:lstStyle/>
          <a:p>
            <a:r>
              <a:rPr lang="en-AU" sz="4400" dirty="0"/>
              <a:t>AEMO Responses to Draft Determination Submissions - Changes to Meter Data Delivery to AEMO</a:t>
            </a:r>
            <a:endParaRPr lang="en-AU" sz="4400" dirty="0">
              <a:cs typeface="Arial" panose="020B0604020202020204" pitchFamily="34" charset="0"/>
            </a:endParaRPr>
          </a:p>
        </p:txBody>
      </p:sp>
      <p:sp>
        <p:nvSpPr>
          <p:cNvPr id="4" name="Slide Number Placeholder 3">
            <a:extLst>
              <a:ext uri="{FF2B5EF4-FFF2-40B4-BE49-F238E27FC236}">
                <a16:creationId xmlns:a16="http://schemas.microsoft.com/office/drawing/2014/main" id="{A42BCC82-53D8-4EEC-81B4-C17FC8DB2581}"/>
              </a:ext>
            </a:extLst>
          </p:cNvPr>
          <p:cNvSpPr>
            <a:spLocks noGrp="1"/>
          </p:cNvSpPr>
          <p:nvPr>
            <p:ph type="sldNum" sz="quarter" idx="12"/>
          </p:nvPr>
        </p:nvSpPr>
        <p:spPr/>
        <p:txBody>
          <a:bodyPr/>
          <a:lstStyle/>
          <a:p>
            <a:fld id="{4EC81F68-4976-451A-B2E9-79BCBD2F70CC}" type="slidenum">
              <a:rPr lang="en-AU" smtClean="0"/>
              <a:pPr/>
              <a:t>15</a:t>
            </a:fld>
            <a:endParaRPr lang="en-AU" dirty="0"/>
          </a:p>
        </p:txBody>
      </p:sp>
      <p:sp>
        <p:nvSpPr>
          <p:cNvPr id="6" name="Subtitle 5">
            <a:extLst>
              <a:ext uri="{FF2B5EF4-FFF2-40B4-BE49-F238E27FC236}">
                <a16:creationId xmlns:a16="http://schemas.microsoft.com/office/drawing/2014/main" id="{B6BAD11C-E0AC-4EB9-8B25-8545CA036D77}"/>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513667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16</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518689"/>
          <a:ext cx="10156626" cy="216916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600" dirty="0"/>
                        <a:t>Participant</a:t>
                      </a:r>
                    </a:p>
                  </a:txBody>
                  <a:tcPr/>
                </a:tc>
                <a:tc>
                  <a:txBody>
                    <a:bodyPr/>
                    <a:lstStyle/>
                    <a:p>
                      <a:r>
                        <a:rPr lang="en-AU" sz="1600" dirty="0"/>
                        <a:t>Feedback</a:t>
                      </a:r>
                    </a:p>
                  </a:txBody>
                  <a:tcPr/>
                </a:tc>
                <a:tc>
                  <a:txBody>
                    <a:bodyPr/>
                    <a:lstStyle/>
                    <a:p>
                      <a:r>
                        <a:rPr lang="en-AU" sz="1600" dirty="0"/>
                        <a:t>AEMO Response</a:t>
                      </a:r>
                    </a:p>
                  </a:txBody>
                  <a:tcPr/>
                </a:tc>
                <a:extLst>
                  <a:ext uri="{0D108BD9-81ED-4DB2-BD59-A6C34878D82A}">
                    <a16:rowId xmlns:a16="http://schemas.microsoft.com/office/drawing/2014/main" val="2862539109"/>
                  </a:ext>
                </a:extLst>
              </a:tr>
              <a:tr h="370840">
                <a:tc>
                  <a:txBody>
                    <a:bodyPr/>
                    <a:lstStyle/>
                    <a:p>
                      <a:r>
                        <a:rPr lang="en-AU" sz="1400" dirty="0"/>
                        <a:t>AusNet</a:t>
                      </a:r>
                    </a:p>
                  </a:txBody>
                  <a:tcPr/>
                </a:tc>
                <a:tc>
                  <a:txBody>
                    <a:bodyPr/>
                    <a:lstStyle/>
                    <a:p>
                      <a:r>
                        <a:rPr lang="en-AU" sz="1400" dirty="0"/>
                        <a:t>Proposal for the use of non-energy register level data from 1 July 2021 has not been justified.  Non-energy register level data is only typically used for demand tariff network billing.  It is not a billable quantity in the NEM wholesale markets which AEMO operates.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Improved power factor will reduce technical losses in the network and consequently contribute to the reduction of UFE.  The provision of reactive energy components will allow AEMO to correlate such UFE reductions with improved network utilisation when preparing the UFE reports that are mandated by the NER.</a:t>
                      </a:r>
                    </a:p>
                  </a:txBody>
                  <a:tcPr/>
                </a:tc>
                <a:extLst>
                  <a:ext uri="{0D108BD9-81ED-4DB2-BD59-A6C34878D82A}">
                    <a16:rowId xmlns:a16="http://schemas.microsoft.com/office/drawing/2014/main" val="3901236488"/>
                  </a:ext>
                </a:extLst>
              </a:tr>
            </a:tbl>
          </a:graphicData>
        </a:graphic>
      </p:graphicFrame>
    </p:spTree>
    <p:extLst>
      <p:ext uri="{BB962C8B-B14F-4D97-AF65-F5344CB8AC3E}">
        <p14:creationId xmlns:p14="http://schemas.microsoft.com/office/powerpoint/2010/main" val="1588127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17</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490114"/>
          <a:ext cx="10156626" cy="524764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300" dirty="0"/>
                        <a:t>Participant</a:t>
                      </a:r>
                    </a:p>
                  </a:txBody>
                  <a:tcPr/>
                </a:tc>
                <a:tc>
                  <a:txBody>
                    <a:bodyPr/>
                    <a:lstStyle/>
                    <a:p>
                      <a:r>
                        <a:rPr lang="en-AU" sz="1300" dirty="0"/>
                        <a:t>Feedback</a:t>
                      </a:r>
                    </a:p>
                  </a:txBody>
                  <a:tcPr/>
                </a:tc>
                <a:tc>
                  <a:txBody>
                    <a:bodyPr/>
                    <a:lstStyle/>
                    <a:p>
                      <a:r>
                        <a:rPr lang="en-AU" sz="1300" dirty="0"/>
                        <a:t>AEMO Response</a:t>
                      </a:r>
                    </a:p>
                  </a:txBody>
                  <a:tcPr/>
                </a:tc>
                <a:extLst>
                  <a:ext uri="{0D108BD9-81ED-4DB2-BD59-A6C34878D82A}">
                    <a16:rowId xmlns:a16="http://schemas.microsoft.com/office/drawing/2014/main" val="2862539109"/>
                  </a:ext>
                </a:extLst>
              </a:tr>
              <a:tr h="370840">
                <a:tc>
                  <a:txBody>
                    <a:bodyPr/>
                    <a:lstStyle/>
                    <a:p>
                      <a:r>
                        <a:rPr lang="en-AU" sz="1400" dirty="0"/>
                        <a:t>Citipower/</a:t>
                      </a:r>
                    </a:p>
                    <a:p>
                      <a:r>
                        <a:rPr lang="en-AU" sz="1400" dirty="0"/>
                        <a:t>Powercor</a:t>
                      </a:r>
                    </a:p>
                  </a:txBody>
                  <a:tcPr/>
                </a:tc>
                <a:tc>
                  <a:txBody>
                    <a:bodyPr/>
                    <a:lstStyle/>
                    <a:p>
                      <a:r>
                        <a:rPr lang="en-AU" sz="1400" dirty="0"/>
                        <a:t>Page 12 of the Draft Report and Determination under section Meter Data Frequency states ‘MDPs must put in place processes to ensure meter data version alignment between AEMO and other market participants’. CitiPower Powercor seeks clarification re what is meant by version alignment? Does it mean if an MDFF file is rejected by AEMO &amp; not the retailer (or vice versa)?</a:t>
                      </a:r>
                    </a:p>
                  </a:txBody>
                  <a:tcPr/>
                </a:tc>
                <a:tc>
                  <a:txBody>
                    <a:bodyPr/>
                    <a:lstStyle/>
                    <a:p>
                      <a:r>
                        <a:rPr lang="en-AU" sz="1400" dirty="0"/>
                        <a:t>The intention of this statement is to elicit feedback from MDPs as to how they can best support the alignment of meter data versioning between AEMO and other market participants e.g. MDPs put processes in place to ensure that if meter data is to be sent to one interested party, for example as a response to a PMDR, that all interested parties receive the meter data. </a:t>
                      </a:r>
                    </a:p>
                  </a:txBody>
                  <a:tcPr/>
                </a:tc>
                <a:extLst>
                  <a:ext uri="{0D108BD9-81ED-4DB2-BD59-A6C34878D82A}">
                    <a16:rowId xmlns:a16="http://schemas.microsoft.com/office/drawing/2014/main" val="3828719555"/>
                  </a:ext>
                </a:extLst>
              </a:tr>
              <a:tr h="370840">
                <a:tc>
                  <a:txBody>
                    <a:bodyPr/>
                    <a:lstStyle/>
                    <a:p>
                      <a:endParaRPr lang="en-AU" sz="1400"/>
                    </a:p>
                  </a:txBody>
                  <a:tcPr/>
                </a:tc>
                <a:tc>
                  <a:txBody>
                    <a:bodyPr/>
                    <a:lstStyle/>
                    <a:p>
                      <a:r>
                        <a:rPr lang="en-AU" sz="1400" dirty="0"/>
                        <a:t>Page 12 of the Draft Report and Determination under section Meter Data Granularity states ‘Net data stream records to be progressively replaced by Register level data stream records in the CATS NMI Data Stream (CNDS) table, with the aim of having a sunset period for this transition to occur’</a:t>
                      </a:r>
                    </a:p>
                    <a:p>
                      <a:r>
                        <a:rPr lang="en-AU" sz="1400" dirty="0"/>
                        <a:t>CitiPower Powercor seeks clarification re the above statement whether it is intended to imply both:</a:t>
                      </a:r>
                    </a:p>
                    <a:p>
                      <a:r>
                        <a:rPr lang="en-AU" sz="1400" dirty="0"/>
                        <a:t>- New interval meters (from 01/07/2021) will only have E1, B1, Q1, K1 or similar datastreams in the CNDS table, and</a:t>
                      </a:r>
                    </a:p>
                    <a:p>
                      <a:r>
                        <a:rPr lang="en-AU" sz="1400" dirty="0"/>
                        <a:t>- Existing interval meters will have their N1, N2,… datastreams in this table replaced by E1, E2 etc. datastreams progressively replaced from 01/07/2021 </a:t>
                      </a:r>
                    </a:p>
                  </a:txBody>
                  <a:tcPr/>
                </a:tc>
                <a:tc>
                  <a:txBody>
                    <a:bodyPr/>
                    <a:lstStyle/>
                    <a:p>
                      <a:r>
                        <a:rPr lang="en-AU" sz="1400" dirty="0"/>
                        <a:t>Correct.</a:t>
                      </a:r>
                    </a:p>
                    <a:p>
                      <a:endParaRPr lang="en-AU" sz="1400" dirty="0"/>
                    </a:p>
                    <a:p>
                      <a:r>
                        <a:rPr lang="en-AU" sz="1400" dirty="0"/>
                        <a:t>All new datastream records are to be created at the register level from 1 July 2021.</a:t>
                      </a:r>
                    </a:p>
                    <a:p>
                      <a:endParaRPr lang="en-AU" sz="1400" dirty="0"/>
                    </a:p>
                    <a:p>
                      <a:r>
                        <a:rPr lang="en-AU" sz="1400" dirty="0"/>
                        <a:t>Existing Net datastream records can remain active post 1 July 2021 until an update to the Datastream record is required e.g. meter replacement.  Where an update is required, the Net datastream is to be inactivated and any new datastreams records are to be created at the register level.</a:t>
                      </a:r>
                    </a:p>
                    <a:p>
                      <a:endParaRPr lang="en-AU" sz="1400" dirty="0"/>
                    </a:p>
                  </a:txBody>
                  <a:tcPr/>
                </a:tc>
                <a:extLst>
                  <a:ext uri="{0D108BD9-81ED-4DB2-BD59-A6C34878D82A}">
                    <a16:rowId xmlns:a16="http://schemas.microsoft.com/office/drawing/2014/main" val="3183254269"/>
                  </a:ext>
                </a:extLst>
              </a:tr>
            </a:tbl>
          </a:graphicData>
        </a:graphic>
      </p:graphicFrame>
    </p:spTree>
    <p:extLst>
      <p:ext uri="{BB962C8B-B14F-4D97-AF65-F5344CB8AC3E}">
        <p14:creationId xmlns:p14="http://schemas.microsoft.com/office/powerpoint/2010/main" val="4088998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18</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623464"/>
          <a:ext cx="10156626" cy="546100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400" dirty="0"/>
                        <a:t>Participant</a:t>
                      </a:r>
                    </a:p>
                  </a:txBody>
                  <a:tcPr/>
                </a:tc>
                <a:tc>
                  <a:txBody>
                    <a:bodyPr/>
                    <a:lstStyle/>
                    <a:p>
                      <a:r>
                        <a:rPr lang="en-AU" sz="1400" dirty="0"/>
                        <a:t>Feedback</a:t>
                      </a:r>
                    </a:p>
                  </a:txBody>
                  <a:tcPr/>
                </a:tc>
                <a:tc>
                  <a:txBody>
                    <a:bodyPr/>
                    <a:lstStyle/>
                    <a:p>
                      <a:r>
                        <a:rPr lang="en-AU" sz="1400" dirty="0"/>
                        <a:t>AEMO Response</a:t>
                      </a:r>
                    </a:p>
                  </a:txBody>
                  <a:tcPr/>
                </a:tc>
                <a:extLst>
                  <a:ext uri="{0D108BD9-81ED-4DB2-BD59-A6C34878D82A}">
                    <a16:rowId xmlns:a16="http://schemas.microsoft.com/office/drawing/2014/main" val="2862539109"/>
                  </a:ext>
                </a:extLst>
              </a:tr>
              <a:tr h="370840">
                <a:tc>
                  <a:txBody>
                    <a:bodyPr/>
                    <a:lstStyle/>
                    <a:p>
                      <a:r>
                        <a:rPr lang="en-AU" sz="1400" dirty="0"/>
                        <a:t>Energy Queensland</a:t>
                      </a:r>
                    </a:p>
                  </a:txBody>
                  <a:tcPr/>
                </a:tc>
                <a:tc>
                  <a:txBody>
                    <a:bodyPr/>
                    <a:lstStyle/>
                    <a:p>
                      <a:r>
                        <a:rPr lang="en-AU" sz="1400" dirty="0"/>
                        <a:t>Supports the gradual transition of Net data stream records to register level data streams but would like to see a more structured time-line applied to this, and an indication of how the MPBs and MDPs would coordinate updates to the CATS NMI Data Stream table so the MDM Contributory Suffix on the Meter Register is kept in-line with Data Stream changes.</a:t>
                      </a:r>
                    </a:p>
                  </a:txBody>
                  <a:tcPr/>
                </a:tc>
                <a:tc>
                  <a:txBody>
                    <a:bodyPr/>
                    <a:lstStyle/>
                    <a:p>
                      <a:r>
                        <a:rPr lang="en-AU" sz="1400" dirty="0"/>
                        <a:t>All new datastream records are to be created at the register level from 1 July 2021.</a:t>
                      </a:r>
                    </a:p>
                    <a:p>
                      <a:endParaRPr lang="en-AU" sz="1400" dirty="0"/>
                    </a:p>
                    <a:p>
                      <a:r>
                        <a:rPr lang="en-AU" sz="1400" dirty="0"/>
                        <a:t>Existing Net datastream records can remain active post 1 July 2021 until an update to the Datastream record is required e.g. meter replacement.  Where an update is required, the Net datastream is to be inactivated and any new datastreams records are to be created at the register level.</a:t>
                      </a:r>
                    </a:p>
                    <a:p>
                      <a:endParaRPr lang="en-AU" sz="1400" dirty="0"/>
                    </a:p>
                    <a:p>
                      <a:r>
                        <a:rPr lang="en-AU" sz="1400" dirty="0"/>
                        <a:t>AEMO are not proposing any changes to the current coordination between MDPs and MPBs. </a:t>
                      </a:r>
                    </a:p>
                  </a:txBody>
                  <a:tcPr/>
                </a:tc>
                <a:extLst>
                  <a:ext uri="{0D108BD9-81ED-4DB2-BD59-A6C34878D82A}">
                    <a16:rowId xmlns:a16="http://schemas.microsoft.com/office/drawing/2014/main" val="3901236488"/>
                  </a:ext>
                </a:extLst>
              </a:tr>
              <a:tr h="370840">
                <a:tc>
                  <a:txBody>
                    <a:bodyPr/>
                    <a:lstStyle/>
                    <a:p>
                      <a:r>
                        <a:rPr lang="en-AU" sz="1400" dirty="0"/>
                        <a:t>Meridian/</a:t>
                      </a:r>
                    </a:p>
                    <a:p>
                      <a:r>
                        <a:rPr lang="en-AU" sz="1400" dirty="0"/>
                        <a:t>Powershop</a:t>
                      </a:r>
                    </a:p>
                  </a:txBody>
                  <a:tcPr/>
                </a:tc>
                <a:tc>
                  <a:txBody>
                    <a:bodyPr/>
                    <a:lstStyle/>
                    <a:p>
                      <a:r>
                        <a:rPr lang="en-AU" sz="1400" dirty="0"/>
                        <a:t>We are supportive of AEMO being able to receive additional metering (register level and non-energy) data provided that it does not impose significant additional obligations on Participants (e.g. should be optional) and it does not result in significant changes to AEMO’s core systems. </a:t>
                      </a:r>
                    </a:p>
                    <a:p>
                      <a:r>
                        <a:rPr lang="en-AU" sz="1400" dirty="0"/>
                        <a:t>Consequently we are comfortable with the option of provision of non-energy data and the provision of register level data if AEMO continues to provide participants with NET data (whether provided directly from the MDP or calculated by AEMO from register level data).</a:t>
                      </a:r>
                    </a:p>
                  </a:txBody>
                  <a:tcPr/>
                </a:tc>
                <a:tc>
                  <a:txBody>
                    <a:bodyPr/>
                    <a:lstStyle/>
                    <a:p>
                      <a:r>
                        <a:rPr lang="en-AU" sz="1400" dirty="0"/>
                        <a:t>The reception of register level active (kWh) and reactive (</a:t>
                      </a:r>
                      <a:r>
                        <a:rPr lang="en-AU" sz="1400" dirty="0" err="1"/>
                        <a:t>kVarh</a:t>
                      </a:r>
                      <a:r>
                        <a:rPr lang="en-AU" sz="1400" dirty="0"/>
                        <a:t>) meter data has been allowed for within the scope of AEMO’s 5MS system design.</a:t>
                      </a:r>
                    </a:p>
                    <a:p>
                      <a:endParaRPr lang="en-AU" sz="1400" dirty="0"/>
                    </a:p>
                    <a:p>
                      <a:r>
                        <a:rPr lang="en-AU" sz="1400" dirty="0"/>
                        <a:t>AEMO would like to further understand the comment regarding AEMO continuing to ‘…provide participants with NET data (whether provided directly from the MDP or calculated by AEMO from register level data).’.</a:t>
                      </a:r>
                    </a:p>
                  </a:txBody>
                  <a:tcPr/>
                </a:tc>
                <a:extLst>
                  <a:ext uri="{0D108BD9-81ED-4DB2-BD59-A6C34878D82A}">
                    <a16:rowId xmlns:a16="http://schemas.microsoft.com/office/drawing/2014/main" val="3828719555"/>
                  </a:ext>
                </a:extLst>
              </a:tr>
            </a:tbl>
          </a:graphicData>
        </a:graphic>
      </p:graphicFrame>
    </p:spTree>
    <p:extLst>
      <p:ext uri="{BB962C8B-B14F-4D97-AF65-F5344CB8AC3E}">
        <p14:creationId xmlns:p14="http://schemas.microsoft.com/office/powerpoint/2010/main" val="3764186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19</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623464"/>
          <a:ext cx="10156626" cy="515620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400" dirty="0"/>
                        <a:t>Participant</a:t>
                      </a:r>
                    </a:p>
                  </a:txBody>
                  <a:tcPr/>
                </a:tc>
                <a:tc>
                  <a:txBody>
                    <a:bodyPr/>
                    <a:lstStyle/>
                    <a:p>
                      <a:r>
                        <a:rPr lang="en-AU" sz="1400" dirty="0"/>
                        <a:t>Feedback</a:t>
                      </a:r>
                    </a:p>
                  </a:txBody>
                  <a:tcPr/>
                </a:tc>
                <a:tc>
                  <a:txBody>
                    <a:bodyPr/>
                    <a:lstStyle/>
                    <a:p>
                      <a:r>
                        <a:rPr lang="en-AU" sz="1400" dirty="0"/>
                        <a:t>AEMO Response</a:t>
                      </a:r>
                    </a:p>
                  </a:txBody>
                  <a:tcPr/>
                </a:tc>
                <a:extLst>
                  <a:ext uri="{0D108BD9-81ED-4DB2-BD59-A6C34878D82A}">
                    <a16:rowId xmlns:a16="http://schemas.microsoft.com/office/drawing/2014/main" val="2862539109"/>
                  </a:ext>
                </a:extLst>
              </a:tr>
              <a:tr h="370840">
                <a:tc>
                  <a:txBody>
                    <a:bodyPr/>
                    <a:lstStyle/>
                    <a:p>
                      <a:r>
                        <a:rPr lang="en-AU" sz="1400" dirty="0"/>
                        <a:t>Plus ES</a:t>
                      </a:r>
                    </a:p>
                  </a:txBody>
                  <a:tcPr/>
                </a:tc>
                <a:tc>
                  <a:txBody>
                    <a:bodyPr/>
                    <a:lstStyle/>
                    <a:p>
                      <a:r>
                        <a:rPr lang="en-AU" sz="1400" dirty="0"/>
                        <a:t>Disagrees with the proposed need for the MDP to continue to have to manage datastreams for meter data delivered at a register level.  PLUS ES takes this position for the following reasons: -</a:t>
                      </a:r>
                    </a:p>
                    <a:p>
                      <a:r>
                        <a:rPr lang="en-AU" sz="1400" dirty="0"/>
                        <a:t>a. NMI Suffixes are currently maintained in MSATS by the MPB within the NMI Meter Register table.  The population of this information is mandatory.</a:t>
                      </a:r>
                    </a:p>
                    <a:p>
                      <a:r>
                        <a:rPr lang="en-AU" sz="1400" dirty="0"/>
                        <a:t>b. Obligations currently exist on the MPB and MDP to manage the accuracy and consistency of register and suffix information within the NMI Meter Register table.  Refer MSATS Procedures clauses 2.4 (k), 2.4 (q), 2.5 (a)</a:t>
                      </a:r>
                    </a:p>
                    <a:p>
                      <a:r>
                        <a:rPr lang="en-AU" sz="1400" dirty="0"/>
                        <a:t>c. Obligations currently exist on the MDP to align information contained within the MDFF with MSATS (</a:t>
                      </a:r>
                      <a:r>
                        <a:rPr lang="en-AU" sz="1400" dirty="0" err="1"/>
                        <a:t>ie</a:t>
                      </a:r>
                      <a:r>
                        <a:rPr lang="en-AU" sz="1400" dirty="0"/>
                        <a:t> Register IDs).  This obligation only exists for type 4, 4A and 5 metering installations, but could easily be expanded to all metering types.</a:t>
                      </a:r>
                    </a:p>
                    <a:p>
                      <a:r>
                        <a:rPr lang="en-AU" sz="1400" dirty="0"/>
                        <a:t>d. Retailers currently validate metering data supplied in the MDFF against the NMI Meter Register table.  This is common practice among most retailers.</a:t>
                      </a:r>
                    </a:p>
                    <a:p>
                      <a:r>
                        <a:rPr lang="en-AU" sz="1400" dirty="0"/>
                        <a:t>e. The duplication of suffix and register information in the Datastream table is an unnecessary overhead and will likely lead to confusion and discrepancies</a:t>
                      </a:r>
                    </a:p>
                  </a:txBody>
                  <a:tcPr/>
                </a:tc>
                <a:tc>
                  <a:txBody>
                    <a:bodyPr/>
                    <a:lstStyle/>
                    <a:p>
                      <a:r>
                        <a:rPr lang="en-AU" sz="1400" dirty="0"/>
                        <a:t>The fundamental redesign of MSATS is not within the scope of the 5MS project.  Therefore, the 5MS project is not proposing to change the current obligations between MDPs and MPBs, regarding the maintenance of the CATS Register Identifier and Datatsream tables. </a:t>
                      </a:r>
                    </a:p>
                    <a:p>
                      <a:endParaRPr lang="en-AU" sz="1400" dirty="0"/>
                    </a:p>
                  </a:txBody>
                  <a:tcPr/>
                </a:tc>
                <a:extLst>
                  <a:ext uri="{0D108BD9-81ED-4DB2-BD59-A6C34878D82A}">
                    <a16:rowId xmlns:a16="http://schemas.microsoft.com/office/drawing/2014/main" val="241484461"/>
                  </a:ext>
                </a:extLst>
              </a:tr>
            </a:tbl>
          </a:graphicData>
        </a:graphic>
      </p:graphicFrame>
    </p:spTree>
    <p:extLst>
      <p:ext uri="{BB962C8B-B14F-4D97-AF65-F5344CB8AC3E}">
        <p14:creationId xmlns:p14="http://schemas.microsoft.com/office/powerpoint/2010/main" val="3770309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Attendees</a:t>
            </a:r>
          </a:p>
        </p:txBody>
      </p:sp>
      <p:graphicFrame>
        <p:nvGraphicFramePr>
          <p:cNvPr id="5" name="Content Placeholder 4">
            <a:extLst>
              <a:ext uri="{FF2B5EF4-FFF2-40B4-BE49-F238E27FC236}">
                <a16:creationId xmlns:a16="http://schemas.microsoft.com/office/drawing/2014/main" id="{FF620A18-5B89-46FF-8FA2-FD57CD0B61E8}"/>
              </a:ext>
            </a:extLst>
          </p:cNvPr>
          <p:cNvGraphicFramePr>
            <a:graphicFrameLocks noGrp="1"/>
          </p:cNvGraphicFramePr>
          <p:nvPr>
            <p:ph idx="1"/>
            <p:extLst>
              <p:ext uri="{D42A27DB-BD31-4B8C-83A1-F6EECF244321}">
                <p14:modId xmlns:p14="http://schemas.microsoft.com/office/powerpoint/2010/main" val="3998529694"/>
              </p:ext>
            </p:extLst>
          </p:nvPr>
        </p:nvGraphicFramePr>
        <p:xfrm>
          <a:off x="421574" y="1573330"/>
          <a:ext cx="9594900" cy="5134880"/>
        </p:xfrm>
        <a:graphic>
          <a:graphicData uri="http://schemas.openxmlformats.org/drawingml/2006/table">
            <a:tbl>
              <a:tblPr firstRow="1" bandRow="1">
                <a:tableStyleId>{5C22544A-7EE6-4342-B048-85BDC9FD1C3A}</a:tableStyleId>
              </a:tblPr>
              <a:tblGrid>
                <a:gridCol w="2398725">
                  <a:extLst>
                    <a:ext uri="{9D8B030D-6E8A-4147-A177-3AD203B41FA5}">
                      <a16:colId xmlns:a16="http://schemas.microsoft.com/office/drawing/2014/main" val="143672822"/>
                    </a:ext>
                  </a:extLst>
                </a:gridCol>
                <a:gridCol w="2398725">
                  <a:extLst>
                    <a:ext uri="{9D8B030D-6E8A-4147-A177-3AD203B41FA5}">
                      <a16:colId xmlns:a16="http://schemas.microsoft.com/office/drawing/2014/main" val="1154549944"/>
                    </a:ext>
                  </a:extLst>
                </a:gridCol>
                <a:gridCol w="2398725">
                  <a:extLst>
                    <a:ext uri="{9D8B030D-6E8A-4147-A177-3AD203B41FA5}">
                      <a16:colId xmlns:a16="http://schemas.microsoft.com/office/drawing/2014/main" val="3086512645"/>
                    </a:ext>
                  </a:extLst>
                </a:gridCol>
                <a:gridCol w="2398725">
                  <a:extLst>
                    <a:ext uri="{9D8B030D-6E8A-4147-A177-3AD203B41FA5}">
                      <a16:colId xmlns:a16="http://schemas.microsoft.com/office/drawing/2014/main" val="3655683240"/>
                    </a:ext>
                  </a:extLst>
                </a:gridCol>
              </a:tblGrid>
              <a:tr h="320930">
                <a:tc>
                  <a:txBody>
                    <a:bodyPr/>
                    <a:lstStyle/>
                    <a:p>
                      <a:pPr>
                        <a:spcAft>
                          <a:spcPts val="0"/>
                        </a:spcAft>
                      </a:pPr>
                      <a:r>
                        <a:rPr lang="en-AU" sz="1050"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Name</a:t>
                      </a:r>
                      <a:endParaRPr lang="en-AU" sz="1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050"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Company / Department</a:t>
                      </a:r>
                      <a:endParaRPr lang="en-AU" sz="1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050"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Name</a:t>
                      </a:r>
                      <a:endParaRPr lang="en-AU" sz="1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050" cap="all"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Company / Department</a:t>
                      </a:r>
                      <a:endParaRPr lang="en-AU" sz="1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6599310"/>
                  </a:ext>
                </a:extLst>
              </a:tr>
              <a:tr h="320930">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Emily Brodie</a:t>
                      </a:r>
                      <a:endPar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Mark Riley</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AGL Energy Limited</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0068173"/>
                  </a:ext>
                </a:extLst>
              </a:tr>
              <a:tr h="320930">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Blaine Miner</a:t>
                      </a:r>
                      <a:endPar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Arial" panose="020B0604020202020204" pitchFamily="34" charset="0"/>
                        </a:rPr>
                        <a:t>Shawn Tan</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Arial" panose="020B0604020202020204" pitchFamily="34" charset="0"/>
                        </a:rPr>
                        <a:t>Energy Australia</a:t>
                      </a:r>
                    </a:p>
                  </a:txBody>
                  <a:tcPr marL="68580" marR="68580" marT="0" marB="0" anchor="ctr"/>
                </a:tc>
                <a:extLst>
                  <a:ext uri="{0D108BD9-81ED-4DB2-BD59-A6C34878D82A}">
                    <a16:rowId xmlns:a16="http://schemas.microsoft.com/office/drawing/2014/main" val="2231711239"/>
                  </a:ext>
                </a:extLst>
              </a:tr>
              <a:tr h="320930">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David Ripper</a:t>
                      </a:r>
                      <a:endPar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ea typeface="+mn-ea"/>
                          <a:cs typeface="Arial" panose="020B0604020202020204" pitchFamily="34" charset="0"/>
                        </a:rPr>
                        <a:t>Stephanie Lommi</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ea typeface="+mn-ea"/>
                          <a:cs typeface="Arial" panose="020B0604020202020204" pitchFamily="34" charset="0"/>
                        </a:rPr>
                        <a:t>Red </a:t>
                      </a:r>
                      <a:r>
                        <a:rPr lang="en-AU" sz="1200" b="0" kern="1200" dirty="0" err="1">
                          <a:solidFill>
                            <a:srgbClr val="1E4164"/>
                          </a:solidFill>
                          <a:effectLst/>
                          <a:latin typeface="Arial" panose="020B0604020202020204" pitchFamily="34" charset="0"/>
                          <a:ea typeface="+mn-ea"/>
                          <a:cs typeface="Arial" panose="020B0604020202020204" pitchFamily="34" charset="0"/>
                        </a:rPr>
                        <a:t>Lumo</a:t>
                      </a:r>
                      <a:endParaRPr lang="en-AU" sz="1200" b="0" kern="1200" dirty="0">
                        <a:solidFill>
                          <a:srgbClr val="1E4164"/>
                        </a:solidFill>
                        <a:effectLst/>
                        <a:latin typeface="Arial" panose="020B0604020202020204" pitchFamily="34" charset="0"/>
                        <a:ea typeface="+mn-ea"/>
                        <a:cs typeface="Arial" panose="020B0604020202020204" pitchFamily="34" charset="0"/>
                      </a:endParaRPr>
                    </a:p>
                  </a:txBody>
                  <a:tcPr marL="68580" marR="68580" marT="0" marB="0" anchor="ctr"/>
                </a:tc>
                <a:extLst>
                  <a:ext uri="{0D108BD9-81ED-4DB2-BD59-A6C34878D82A}">
                    <a16:rowId xmlns:a16="http://schemas.microsoft.com/office/drawing/2014/main" val="110016301"/>
                  </a:ext>
                </a:extLst>
              </a:tr>
              <a:tr h="320930">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Simon Tu</a:t>
                      </a:r>
                    </a:p>
                  </a:txBody>
                  <a:tcPr marL="68580" marR="68580" marT="0" marB="0"/>
                </a:tc>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nchor="ctr"/>
                </a:tc>
                <a:tc>
                  <a:txBody>
                    <a:bodyPr/>
                    <a:lstStyle/>
                    <a:p>
                      <a:pPr marL="0" algn="l" defTabSz="801929" rtl="0" eaLnBrk="1" latinLnBrk="0" hangingPunct="1">
                        <a:spcAft>
                          <a:spcPts val="0"/>
                        </a:spcAft>
                      </a:pPr>
                      <a:r>
                        <a:rPr lang="en-AU" sz="1200" b="0" kern="1200" dirty="0" err="1">
                          <a:solidFill>
                            <a:srgbClr val="1E4164"/>
                          </a:solidFill>
                          <a:effectLst/>
                          <a:latin typeface="Arial" panose="020B0604020202020204" pitchFamily="34" charset="0"/>
                          <a:cs typeface="Arial" panose="020B0604020202020204" pitchFamily="34" charset="0"/>
                        </a:rPr>
                        <a:t>Taran</a:t>
                      </a:r>
                      <a:r>
                        <a:rPr lang="en-AU" sz="1200" b="0" kern="1200" dirty="0">
                          <a:solidFill>
                            <a:srgbClr val="1E4164"/>
                          </a:solidFill>
                          <a:effectLst/>
                          <a:latin typeface="Arial" panose="020B0604020202020204" pitchFamily="34" charset="0"/>
                          <a:cs typeface="Arial" panose="020B0604020202020204" pitchFamily="34" charset="0"/>
                        </a:rPr>
                        <a:t> Nanda</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Arial" panose="020B0604020202020204" pitchFamily="34" charset="0"/>
                        </a:rPr>
                        <a:t>Origin Energy</a:t>
                      </a:r>
                    </a:p>
                  </a:txBody>
                  <a:tcPr marL="68580" marR="68580" marT="0" marB="0" anchor="ctr"/>
                </a:tc>
                <a:extLst>
                  <a:ext uri="{0D108BD9-81ED-4DB2-BD59-A6C34878D82A}">
                    <a16:rowId xmlns:a16="http://schemas.microsoft.com/office/drawing/2014/main" val="570273978"/>
                  </a:ext>
                </a:extLst>
              </a:tr>
              <a:tr h="320930">
                <a:tc>
                  <a:txBody>
                    <a:bodyPr/>
                    <a:lstStyle/>
                    <a:p>
                      <a:pPr marL="0" algn="l" defTabSz="801929" rtl="0" eaLnBrk="1" latinLnBrk="0" hangingPunct="1">
                        <a:spcAft>
                          <a:spcPts val="0"/>
                        </a:spcAft>
                      </a:pPr>
                      <a:r>
                        <a:rPr lang="en-AU" sz="1200" kern="1200" dirty="0">
                          <a:solidFill>
                            <a:srgbClr val="1E4164"/>
                          </a:solidFill>
                          <a:effectLst/>
                          <a:latin typeface="Arial" panose="020B0604020202020204" pitchFamily="34" charset="0"/>
                          <a:cs typeface="Times New Roman" panose="02020603050405020304" pitchFamily="18" charset="0"/>
                        </a:rPr>
                        <a:t>Jim Agelopoulos</a:t>
                      </a:r>
                    </a:p>
                  </a:txBody>
                  <a:tcPr marL="68580" marR="68580" marT="0" marB="0"/>
                </a:tc>
                <a:tc>
                  <a:txBody>
                    <a:bodyPr/>
                    <a:lstStyle/>
                    <a:p>
                      <a:pPr marL="0" algn="l" defTabSz="801929" rtl="0" eaLnBrk="1" latinLnBrk="0" hangingPunct="1">
                        <a:spcAft>
                          <a:spcPts val="0"/>
                        </a:spcAft>
                      </a:pPr>
                      <a:r>
                        <a:rPr lang="en-AU" sz="1200" kern="1200" dirty="0">
                          <a:solidFill>
                            <a:srgbClr val="1E4164"/>
                          </a:solidFill>
                          <a:effectLst/>
                          <a:latin typeface="Arial" panose="020B0604020202020204" pitchFamily="34" charset="0"/>
                          <a:ea typeface="+mn-ea"/>
                          <a:cs typeface="Times New Roman" panose="02020603050405020304" pitchFamily="18" charset="0"/>
                        </a:rPr>
                        <a:t>AEMO</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Victor Sanchez</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Infigen</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5285475"/>
                  </a:ext>
                </a:extLst>
              </a:tr>
              <a:tr h="320930">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Robert Speedy</a:t>
                      </a:r>
                    </a:p>
                  </a:txBody>
                  <a:tcPr marL="68580" marR="68580" marT="0" marB="0"/>
                </a:tc>
                <a:tc>
                  <a:txBody>
                    <a:bodyPr/>
                    <a:lstStyle/>
                    <a:p>
                      <a:pPr>
                        <a:spcAft>
                          <a:spcPts val="0"/>
                        </a:spcAft>
                      </a:pPr>
                      <a:r>
                        <a:rPr lang="en-AU" sz="120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AEMO</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Ty Crowhurst</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err="1">
                          <a:solidFill>
                            <a:srgbClr val="1E4164"/>
                          </a:solidFill>
                          <a:effectLst/>
                          <a:latin typeface="Arial" panose="020B0604020202020204" pitchFamily="34" charset="0"/>
                          <a:ea typeface="Times New Roman" panose="02020603050405020304" pitchFamily="18" charset="0"/>
                          <a:cs typeface="Arial" panose="020B0604020202020204" pitchFamily="34" charset="0"/>
                        </a:rPr>
                        <a:t>IntelliHub</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0899931"/>
                  </a:ext>
                </a:extLst>
              </a:tr>
              <a:tr h="320930">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Alex </a:t>
                      </a:r>
                      <a:r>
                        <a:rPr lang="en-AU" sz="1200" b="0" dirty="0" err="1">
                          <a:solidFill>
                            <a:srgbClr val="1E4164"/>
                          </a:solidFill>
                          <a:effectLst/>
                          <a:latin typeface="Arial" panose="020B0604020202020204" pitchFamily="34" charset="0"/>
                          <a:ea typeface="Times New Roman" panose="02020603050405020304" pitchFamily="18" charset="0"/>
                          <a:cs typeface="Arial" panose="020B0604020202020204" pitchFamily="34" charset="0"/>
                        </a:rPr>
                        <a:t>Polonetskiy</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Ausgrid</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Justin Stute</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Mondo</a:t>
                      </a:r>
                    </a:p>
                  </a:txBody>
                  <a:tcPr marL="68580" marR="68580" marT="0" marB="0" anchor="ctr"/>
                </a:tc>
                <a:extLst>
                  <a:ext uri="{0D108BD9-81ED-4DB2-BD59-A6C34878D82A}">
                    <a16:rowId xmlns:a16="http://schemas.microsoft.com/office/drawing/2014/main" val="990779688"/>
                  </a:ext>
                </a:extLst>
              </a:tr>
              <a:tr h="320930">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Alex </a:t>
                      </a:r>
                      <a:r>
                        <a:rPr lang="en-AU" sz="1200" b="0" dirty="0" err="1">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Skaria</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Flow Power</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ea typeface="+mn-ea"/>
                          <a:cs typeface="Arial" panose="020B0604020202020204" pitchFamily="34" charset="0"/>
                        </a:rPr>
                        <a:t>Jane Hutson</a:t>
                      </a:r>
                    </a:p>
                  </a:txBody>
                  <a:tcP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ea typeface="+mn-ea"/>
                          <a:cs typeface="Arial" panose="020B0604020202020204" pitchFamily="34" charset="0"/>
                        </a:rPr>
                        <a:t>Energy QLD</a:t>
                      </a:r>
                    </a:p>
                  </a:txBody>
                  <a:tcPr/>
                </a:tc>
                <a:extLst>
                  <a:ext uri="{0D108BD9-81ED-4DB2-BD59-A6C34878D82A}">
                    <a16:rowId xmlns:a16="http://schemas.microsoft.com/office/drawing/2014/main" val="2692526113"/>
                  </a:ext>
                </a:extLst>
              </a:tr>
              <a:tr h="320930">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Times New Roman" panose="02020603050405020304" pitchFamily="18" charset="0"/>
                        </a:rPr>
                        <a:t>Chantal Wright</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Times New Roman" panose="02020603050405020304" pitchFamily="18" charset="0"/>
                        </a:rPr>
                        <a:t>Momentum Energy</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ea typeface="+mn-ea"/>
                          <a:cs typeface="Arial" panose="020B0604020202020204" pitchFamily="34" charset="0"/>
                        </a:rPr>
                        <a:t>Mark </a:t>
                      </a:r>
                      <a:r>
                        <a:rPr lang="en-AU" sz="1200" b="0" kern="1200" dirty="0" err="1">
                          <a:solidFill>
                            <a:srgbClr val="1E4164"/>
                          </a:solidFill>
                          <a:effectLst/>
                          <a:latin typeface="Arial" panose="020B0604020202020204" pitchFamily="34" charset="0"/>
                          <a:ea typeface="+mn-ea"/>
                          <a:cs typeface="Arial" panose="020B0604020202020204" pitchFamily="34" charset="0"/>
                        </a:rPr>
                        <a:t>Leschke</a:t>
                      </a:r>
                      <a:endParaRPr lang="en-AU" sz="1200" b="0" kern="1200" dirty="0">
                        <a:solidFill>
                          <a:srgbClr val="1E4164"/>
                        </a:solidFill>
                        <a:effectLst/>
                        <a:latin typeface="Arial" panose="020B0604020202020204" pitchFamily="34" charset="0"/>
                        <a:ea typeface="+mn-ea"/>
                        <a:cs typeface="Arial" panose="020B0604020202020204" pitchFamily="34" charset="0"/>
                      </a:endParaRP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ea typeface="+mn-ea"/>
                          <a:cs typeface="Arial" panose="020B0604020202020204" pitchFamily="34" charset="0"/>
                        </a:rPr>
                        <a:t>Metering Dynamics</a:t>
                      </a:r>
                    </a:p>
                  </a:txBody>
                  <a:tcPr marL="68580" marR="68580" marT="0" marB="0" anchor="ctr"/>
                </a:tc>
                <a:extLst>
                  <a:ext uri="{0D108BD9-81ED-4DB2-BD59-A6C34878D82A}">
                    <a16:rowId xmlns:a16="http://schemas.microsoft.com/office/drawing/2014/main" val="80296851"/>
                  </a:ext>
                </a:extLst>
              </a:tr>
              <a:tr h="320930">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Dino </a:t>
                      </a:r>
                      <a:r>
                        <a:rPr lang="en-AU" sz="1200" b="0" dirty="0" err="1">
                          <a:solidFill>
                            <a:srgbClr val="1E4164"/>
                          </a:solidFill>
                          <a:effectLst/>
                          <a:latin typeface="Arial" panose="020B0604020202020204" pitchFamily="34" charset="0"/>
                          <a:ea typeface="Times New Roman" panose="02020603050405020304" pitchFamily="18" charset="0"/>
                          <a:cs typeface="Arial" panose="020B0604020202020204" pitchFamily="34" charset="0"/>
                        </a:rPr>
                        <a:t>Ou</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Endeavour Energy</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Jackie Mayo</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Metering Dynamics</a:t>
                      </a:r>
                    </a:p>
                  </a:txBody>
                  <a:tcPr marL="68580" marR="68580" marT="0" marB="0" anchor="ctr"/>
                </a:tc>
                <a:extLst>
                  <a:ext uri="{0D108BD9-81ED-4DB2-BD59-A6C34878D82A}">
                    <a16:rowId xmlns:a16="http://schemas.microsoft.com/office/drawing/2014/main" val="535136236"/>
                  </a:ext>
                </a:extLst>
              </a:tr>
              <a:tr h="320930">
                <a:tc>
                  <a:txBody>
                    <a:bodyPr/>
                    <a:lstStyle/>
                    <a:p>
                      <a:pPr>
                        <a:spcAft>
                          <a:spcPts val="0"/>
                        </a:spcAft>
                      </a:pPr>
                      <a:r>
                        <a:rPr lang="en-AU" sz="1200" b="0" dirty="0" err="1">
                          <a:solidFill>
                            <a:srgbClr val="1E4164"/>
                          </a:solidFill>
                          <a:effectLst/>
                          <a:latin typeface="Arial" panose="020B0604020202020204" pitchFamily="34" charset="0"/>
                          <a:ea typeface="Times New Roman" panose="02020603050405020304" pitchFamily="18" charset="0"/>
                          <a:cs typeface="Arial" panose="020B0604020202020204" pitchFamily="34" charset="0"/>
                        </a:rPr>
                        <a:t>Divya</a:t>
                      </a: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 Kapoor</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Flow Power</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Jeff Roberts</a:t>
                      </a:r>
                    </a:p>
                  </a:txBody>
                  <a:tcPr marL="68580" marR="68580" marT="0" marB="0" anchor="ctr"/>
                </a:tc>
                <a:tc>
                  <a:txBody>
                    <a:bodyPr/>
                    <a:lstStyle/>
                    <a:p>
                      <a:pPr>
                        <a:spcAft>
                          <a:spcPts val="0"/>
                        </a:spcAft>
                      </a:pPr>
                      <a:r>
                        <a:rPr lang="en-AU" sz="1200" b="0" dirty="0" err="1">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Evoenergy</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1670939"/>
                  </a:ext>
                </a:extLst>
              </a:tr>
              <a:tr h="320930">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Doug Miles</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Origin</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Paul Greenwood </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Vector</a:t>
                      </a:r>
                    </a:p>
                  </a:txBody>
                  <a:tcPr marL="68580" marR="68580" marT="0" marB="0" anchor="ctr"/>
                </a:tc>
                <a:extLst>
                  <a:ext uri="{0D108BD9-81ED-4DB2-BD59-A6C34878D82A}">
                    <a16:rowId xmlns:a16="http://schemas.microsoft.com/office/drawing/2014/main" val="2546318016"/>
                  </a:ext>
                </a:extLst>
              </a:tr>
              <a:tr h="320930">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Jonathon Briggs</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Arial" panose="020B0604020202020204" pitchFamily="34" charset="0"/>
                        </a:rPr>
                        <a:t>Metering Dynamics</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Mark Pilkington</a:t>
                      </a:r>
                    </a:p>
                  </a:txBody>
                  <a:tcPr marL="68580" marR="68580" marT="0" marB="0" anchor="ctr"/>
                </a:tc>
                <a:tc>
                  <a:txBody>
                    <a:bodyPr/>
                    <a:lstStyle/>
                    <a:p>
                      <a:pPr>
                        <a:spcAft>
                          <a:spcPts val="0"/>
                        </a:spcAft>
                      </a:pPr>
                      <a:r>
                        <a:rPr lang="en-AU" sz="1200" b="0" dirty="0" err="1">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Citipower</a:t>
                      </a: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t>
                      </a:r>
                      <a:r>
                        <a:rPr lang="en-AU" sz="1200" b="0" dirty="0" err="1">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Powercor</a:t>
                      </a: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4686141"/>
                  </a:ext>
                </a:extLst>
              </a:tr>
              <a:tr h="320930">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Arial" panose="020B0604020202020204" pitchFamily="34" charset="0"/>
                        </a:rPr>
                        <a:t>Justin Betlehem</a:t>
                      </a:r>
                    </a:p>
                  </a:txBody>
                  <a:tcPr marL="68580" marR="68580" marT="0" marB="0" anchor="ctr"/>
                </a:tc>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Arial" panose="020B0604020202020204" pitchFamily="34" charset="0"/>
                        </a:rPr>
                        <a:t>AusNet Services</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Paul Willacy</a:t>
                      </a:r>
                    </a:p>
                  </a:txBody>
                  <a:tcPr marL="68580" marR="68580" marT="0" marB="0" anchor="ctr"/>
                </a:tc>
                <a:tc>
                  <a:txBody>
                    <a:bodyPr/>
                    <a:lstStyle/>
                    <a:p>
                      <a:pPr>
                        <a:spcAft>
                          <a:spcPts val="0"/>
                        </a:spcAft>
                      </a:pPr>
                      <a:r>
                        <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rPr>
                        <a:t>Aurora Energy</a:t>
                      </a:r>
                    </a:p>
                  </a:txBody>
                  <a:tcPr marL="68580" marR="68580" marT="0" marB="0" anchor="ctr"/>
                </a:tc>
                <a:extLst>
                  <a:ext uri="{0D108BD9-81ED-4DB2-BD59-A6C34878D82A}">
                    <a16:rowId xmlns:a16="http://schemas.microsoft.com/office/drawing/2014/main" val="2844994594"/>
                  </a:ext>
                </a:extLst>
              </a:tr>
              <a:tr h="320930">
                <a:tc>
                  <a:txBody>
                    <a:bodyPr/>
                    <a:lstStyle/>
                    <a:p>
                      <a:pPr marL="0" algn="l" defTabSz="801929" rtl="0" eaLnBrk="1" latinLnBrk="0" hangingPunct="1">
                        <a:spcAft>
                          <a:spcPts val="0"/>
                        </a:spcAft>
                      </a:pPr>
                      <a:r>
                        <a:rPr lang="en-AU" sz="1200" b="0" kern="1200" dirty="0">
                          <a:solidFill>
                            <a:srgbClr val="1E4164"/>
                          </a:solidFill>
                          <a:effectLst/>
                          <a:latin typeface="Arial" panose="020B0604020202020204" pitchFamily="34" charset="0"/>
                          <a:cs typeface="Arial" panose="020B0604020202020204" pitchFamily="34" charset="0"/>
                        </a:rPr>
                        <a:t>Linda Brackenbury</a:t>
                      </a:r>
                    </a:p>
                  </a:txBody>
                  <a:tcPr/>
                </a:tc>
                <a:tc>
                  <a:txBody>
                    <a:bodyPr/>
                    <a:lstStyle/>
                    <a:p>
                      <a:pPr marL="0" algn="l" defTabSz="801929" rtl="0" eaLnBrk="1" latinLnBrk="0" hangingPunct="1">
                        <a:spcAft>
                          <a:spcPts val="0"/>
                        </a:spcAft>
                      </a:pPr>
                      <a:r>
                        <a:rPr lang="en-AU" sz="1200" b="0" kern="1200" dirty="0" err="1">
                          <a:solidFill>
                            <a:srgbClr val="1E4164"/>
                          </a:solidFill>
                          <a:effectLst/>
                          <a:latin typeface="Arial" panose="020B0604020202020204" pitchFamily="34" charset="0"/>
                          <a:cs typeface="Arial" panose="020B0604020202020204" pitchFamily="34" charset="0"/>
                        </a:rPr>
                        <a:t>PlusES</a:t>
                      </a:r>
                      <a:endParaRPr lang="en-AU" sz="1200" b="0" kern="1200" dirty="0">
                        <a:solidFill>
                          <a:srgbClr val="1E4164"/>
                        </a:solidFill>
                        <a:effectLst/>
                        <a:latin typeface="Arial" panose="020B0604020202020204" pitchFamily="34" charset="0"/>
                        <a:cs typeface="Arial" panose="020B0604020202020204" pitchFamily="34" charset="0"/>
                      </a:endParaRPr>
                    </a:p>
                  </a:txBody>
                  <a:tcPr/>
                </a:tc>
                <a:tc>
                  <a:txBody>
                    <a:bodyPr/>
                    <a:lstStyle/>
                    <a:p>
                      <a:pPr>
                        <a:spcAft>
                          <a:spcPts val="0"/>
                        </a:spcAft>
                      </a:pP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endParaRPr lang="en-AU" sz="1200" b="0" dirty="0">
                        <a:solidFill>
                          <a:srgbClr val="1E4164"/>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29889963"/>
                  </a:ext>
                </a:extLst>
              </a:tr>
            </a:tbl>
          </a:graphicData>
        </a:graphic>
      </p:graphicFrame>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2</a:t>
            </a:fld>
            <a:endParaRPr lang="en-AU"/>
          </a:p>
        </p:txBody>
      </p:sp>
    </p:spTree>
    <p:extLst>
      <p:ext uri="{BB962C8B-B14F-4D97-AF65-F5344CB8AC3E}">
        <p14:creationId xmlns:p14="http://schemas.microsoft.com/office/powerpoint/2010/main" val="2421965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20</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623464"/>
          <a:ext cx="10156626" cy="323596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400" dirty="0"/>
                        <a:t>Participant</a:t>
                      </a:r>
                    </a:p>
                  </a:txBody>
                  <a:tcPr/>
                </a:tc>
                <a:tc>
                  <a:txBody>
                    <a:bodyPr/>
                    <a:lstStyle/>
                    <a:p>
                      <a:r>
                        <a:rPr lang="en-AU" sz="1400" dirty="0"/>
                        <a:t>Feedback</a:t>
                      </a:r>
                    </a:p>
                  </a:txBody>
                  <a:tcPr/>
                </a:tc>
                <a:tc>
                  <a:txBody>
                    <a:bodyPr/>
                    <a:lstStyle/>
                    <a:p>
                      <a:r>
                        <a:rPr lang="en-AU" sz="1400" dirty="0"/>
                        <a:t>AEMO Response</a:t>
                      </a:r>
                    </a:p>
                  </a:txBody>
                  <a:tcPr/>
                </a:tc>
                <a:extLst>
                  <a:ext uri="{0D108BD9-81ED-4DB2-BD59-A6C34878D82A}">
                    <a16:rowId xmlns:a16="http://schemas.microsoft.com/office/drawing/2014/main" val="2862539109"/>
                  </a:ext>
                </a:extLst>
              </a:tr>
              <a:tr h="370840">
                <a:tc>
                  <a:txBody>
                    <a:bodyPr/>
                    <a:lstStyle/>
                    <a:p>
                      <a:r>
                        <a:rPr lang="en-AU" sz="1400" dirty="0"/>
                        <a:t>Plus ES</a:t>
                      </a:r>
                    </a:p>
                  </a:txBody>
                  <a:tcPr/>
                </a:tc>
                <a:tc>
                  <a:txBody>
                    <a:bodyPr/>
                    <a:lstStyle/>
                    <a:p>
                      <a:r>
                        <a:rPr lang="en-AU" sz="1400" dirty="0"/>
                        <a:t>Disagrees with placing an obligation on MDPs to provide metering data associated with reactive energy unless the supply of such metering data is required to support the settlement process.  Metering data for reactive energy is collected for all WIGS and LARGE customers, and a relatively insignificant number of SMALL customers.  In most cases, both import and export reactive energy flows are measured to support the network tariff.  In the majority of instances, the energy measured against the import channel (K1) is zero.  The inclusion of this metering data, where it is not required to support the settlement process places an unnecessary increase on the volumes of data being sent to MSATS.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AEMO’s requirements are changing, in part, as a result of the Global Settlement Rule, New clause 3.15.5B – Reporting by AEMO of unaccounted for energy trends.</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kern="1200" dirty="0">
                        <a:solidFill>
                          <a:schemeClr val="dk1"/>
                        </a:solidFill>
                        <a:effectLst/>
                        <a:latin typeface="+mn-lt"/>
                        <a:ea typeface="+mn-ea"/>
                        <a:cs typeface="+mn-cs"/>
                      </a:endParaRPr>
                    </a:p>
                    <a:p>
                      <a:pPr marL="0" marR="0" lvl="0" indent="0" algn="l" defTabSz="801929"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Improved power factor will reduce technical losses in the network and consequently contribute to the reduction of UFE.  The provision of reactive energy components will allow AEMO to correlate such UFE reductions with improved network utilisation when preparing the UFE reports that are mandated by the NER.</a:t>
                      </a:r>
                    </a:p>
                  </a:txBody>
                  <a:tcPr/>
                </a:tc>
                <a:extLst>
                  <a:ext uri="{0D108BD9-81ED-4DB2-BD59-A6C34878D82A}">
                    <a16:rowId xmlns:a16="http://schemas.microsoft.com/office/drawing/2014/main" val="3901236488"/>
                  </a:ext>
                </a:extLst>
              </a:tr>
            </a:tbl>
          </a:graphicData>
        </a:graphic>
      </p:graphicFrame>
    </p:spTree>
    <p:extLst>
      <p:ext uri="{BB962C8B-B14F-4D97-AF65-F5344CB8AC3E}">
        <p14:creationId xmlns:p14="http://schemas.microsoft.com/office/powerpoint/2010/main" val="2838525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21</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623464"/>
          <a:ext cx="10156626" cy="558292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400" dirty="0"/>
                        <a:t>Participant</a:t>
                      </a:r>
                    </a:p>
                  </a:txBody>
                  <a:tcPr/>
                </a:tc>
                <a:tc>
                  <a:txBody>
                    <a:bodyPr/>
                    <a:lstStyle/>
                    <a:p>
                      <a:r>
                        <a:rPr lang="en-AU" sz="1400" dirty="0"/>
                        <a:t>Feedback</a:t>
                      </a:r>
                    </a:p>
                  </a:txBody>
                  <a:tcPr/>
                </a:tc>
                <a:tc>
                  <a:txBody>
                    <a:bodyPr/>
                    <a:lstStyle/>
                    <a:p>
                      <a:r>
                        <a:rPr lang="en-AU" sz="1400" dirty="0"/>
                        <a:t>AEMO Response</a:t>
                      </a:r>
                    </a:p>
                  </a:txBody>
                  <a:tcPr/>
                </a:tc>
                <a:extLst>
                  <a:ext uri="{0D108BD9-81ED-4DB2-BD59-A6C34878D82A}">
                    <a16:rowId xmlns:a16="http://schemas.microsoft.com/office/drawing/2014/main" val="2862539109"/>
                  </a:ext>
                </a:extLst>
              </a:tr>
              <a:tr h="0">
                <a:tc>
                  <a:txBody>
                    <a:bodyPr/>
                    <a:lstStyle/>
                    <a:p>
                      <a:r>
                        <a:rPr lang="en-AU" sz="1400" dirty="0"/>
                        <a:t>Red/</a:t>
                      </a:r>
                      <a:r>
                        <a:rPr lang="en-AU" sz="1400" dirty="0" err="1"/>
                        <a:t>Lumo</a:t>
                      </a:r>
                      <a:endParaRPr lang="en-AU" sz="1400" dirty="0"/>
                    </a:p>
                  </a:txBody>
                  <a:tcPr/>
                </a:tc>
                <a:tc>
                  <a:txBody>
                    <a:bodyPr/>
                    <a:lstStyle/>
                    <a:p>
                      <a:r>
                        <a:rPr lang="en-AU" sz="1400" dirty="0"/>
                        <a:t>AEMO did not respond to our questions, we again request clarification on:</a:t>
                      </a:r>
                    </a:p>
                    <a:p>
                      <a:r>
                        <a:rPr lang="en-AU" sz="1400" dirty="0"/>
                        <a:t>1. What validation processes and issues has AEMO considered?</a:t>
                      </a:r>
                    </a:p>
                    <a:p>
                      <a:r>
                        <a:rPr lang="en-AU" sz="1400" dirty="0"/>
                        <a:t>2. How will the rejection process work? Who is notified?</a:t>
                      </a:r>
                    </a:p>
                    <a:p>
                      <a:r>
                        <a:rPr lang="en-AU" sz="1400" dirty="0"/>
                        <a:t>3. Will the notification processes also be amended? If AEMO rejects a file is the FRMP notified</a:t>
                      </a:r>
                    </a:p>
                  </a:txBody>
                  <a:tcPr/>
                </a:tc>
                <a:tc>
                  <a:txBody>
                    <a:bodyPr/>
                    <a:lstStyle/>
                    <a:p>
                      <a:pPr marL="342900" indent="-342900">
                        <a:buAutoNum type="arabicPeriod"/>
                      </a:pPr>
                      <a:r>
                        <a:rPr lang="en-AU" sz="1400" dirty="0"/>
                        <a:t>MTRD validations shall either be: </a:t>
                      </a:r>
                    </a:p>
                    <a:p>
                      <a:pPr marL="743864" lvl="1" indent="-342900">
                        <a:buFont typeface="+mj-lt"/>
                        <a:buAutoNum type="alphaLcPeriod"/>
                      </a:pPr>
                      <a:r>
                        <a:rPr lang="en-AU" sz="1400" dirty="0"/>
                        <a:t>An extension of existing MDMT validations </a:t>
                      </a:r>
                    </a:p>
                    <a:p>
                      <a:pPr marL="743864" lvl="1" indent="-342900">
                        <a:buFont typeface="+mj-lt"/>
                        <a:buAutoNum type="alphaLcPeriod"/>
                      </a:pPr>
                      <a:r>
                        <a:rPr lang="en-AU" sz="1400" dirty="0"/>
                        <a:t>New validations based on the </a:t>
                      </a:r>
                      <a:r>
                        <a:rPr lang="en-AU" sz="1400" dirty="0">
                          <a:hlinkClick r:id="rId3"/>
                        </a:rPr>
                        <a:t>MDFF specification</a:t>
                      </a:r>
                      <a:r>
                        <a:rPr lang="en-AU" sz="1400" dirty="0"/>
                        <a:t>. The MTRD MACK and TACK shall be returned as 2 separate files where the MACK shall contain </a:t>
                      </a:r>
                      <a:r>
                        <a:rPr lang="en-AU" sz="1400" dirty="0" err="1"/>
                        <a:t>aseXML</a:t>
                      </a:r>
                      <a:r>
                        <a:rPr lang="en-AU" sz="1400" dirty="0"/>
                        <a:t> &amp; message validations and the TACK contains MDFF, standing data &amp; Replacement Read validations. As AEMO expects to receive MDFF each time the MDP resends a MTRD transaction, some existing MDMT validations will need to be relaxed to prevent unnecessary market messaging.   </a:t>
                      </a:r>
                    </a:p>
                    <a:p>
                      <a:pPr marL="342900" indent="-342900">
                        <a:buAutoNum type="arabicPeriod"/>
                      </a:pPr>
                      <a:r>
                        <a:rPr lang="en-AU" sz="1400" dirty="0"/>
                        <a:t>Where a rejection occurs the sending MDP will receive the MACK &amp; TACK. Upon sending the correcting MTRD transaction the MDP shall send the MDFF file to all Participants (AEMO, FRMP, LNSP, etc.) in a manner similar to the PMD/VMD process.</a:t>
                      </a:r>
                    </a:p>
                    <a:p>
                      <a:pPr marL="342900" indent="-342900">
                        <a:buAutoNum type="arabicPeriod"/>
                      </a:pPr>
                      <a:r>
                        <a:rPr lang="en-AU" sz="1400" dirty="0"/>
                        <a:t>No, the notifications process is not expected to be amended.</a:t>
                      </a:r>
                    </a:p>
                  </a:txBody>
                  <a:tcPr/>
                </a:tc>
                <a:extLst>
                  <a:ext uri="{0D108BD9-81ED-4DB2-BD59-A6C34878D82A}">
                    <a16:rowId xmlns:a16="http://schemas.microsoft.com/office/drawing/2014/main" val="1332964465"/>
                  </a:ext>
                </a:extLst>
              </a:tr>
            </a:tbl>
          </a:graphicData>
        </a:graphic>
      </p:graphicFrame>
    </p:spTree>
    <p:extLst>
      <p:ext uri="{BB962C8B-B14F-4D97-AF65-F5344CB8AC3E}">
        <p14:creationId xmlns:p14="http://schemas.microsoft.com/office/powerpoint/2010/main" val="1672522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22</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623464"/>
          <a:ext cx="10156626" cy="521716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300" dirty="0"/>
                        <a:t>Participant</a:t>
                      </a:r>
                    </a:p>
                  </a:txBody>
                  <a:tcPr/>
                </a:tc>
                <a:tc>
                  <a:txBody>
                    <a:bodyPr/>
                    <a:lstStyle/>
                    <a:p>
                      <a:r>
                        <a:rPr lang="en-AU" sz="1300" dirty="0"/>
                        <a:t>Feedback</a:t>
                      </a:r>
                    </a:p>
                  </a:txBody>
                  <a:tcPr/>
                </a:tc>
                <a:tc>
                  <a:txBody>
                    <a:bodyPr/>
                    <a:lstStyle/>
                    <a:p>
                      <a:r>
                        <a:rPr lang="en-AU" sz="1300" dirty="0"/>
                        <a:t>AEMO Response</a:t>
                      </a:r>
                    </a:p>
                  </a:txBody>
                  <a:tcPr/>
                </a:tc>
                <a:extLst>
                  <a:ext uri="{0D108BD9-81ED-4DB2-BD59-A6C34878D82A}">
                    <a16:rowId xmlns:a16="http://schemas.microsoft.com/office/drawing/2014/main" val="2862539109"/>
                  </a:ext>
                </a:extLst>
              </a:tr>
              <a:tr h="370840">
                <a:tc>
                  <a:txBody>
                    <a:bodyPr/>
                    <a:lstStyle/>
                    <a:p>
                      <a:r>
                        <a:rPr lang="en-AU" sz="1300" dirty="0"/>
                        <a:t>Red/</a:t>
                      </a:r>
                      <a:r>
                        <a:rPr lang="en-AU" sz="1300" dirty="0" err="1"/>
                        <a:t>Lumo</a:t>
                      </a:r>
                      <a:endParaRPr lang="en-AU" sz="1300" dirty="0"/>
                    </a:p>
                  </a:txBody>
                  <a:tcPr/>
                </a:tc>
                <a:tc>
                  <a:txBody>
                    <a:bodyPr/>
                    <a:lstStyle/>
                    <a:p>
                      <a:r>
                        <a:rPr lang="en-AU" sz="1300" dirty="0"/>
                        <a:t>Clarifications requested regarding the provisioning of energy and non-energy meter data to AEMO:</a:t>
                      </a:r>
                    </a:p>
                    <a:p>
                      <a:r>
                        <a:rPr lang="en-AU" sz="1300" dirty="0"/>
                        <a:t>1. What information pertaining to energy or non-energy is being proposed? And for what purpose would AEMO or other market participants require non-energy information? </a:t>
                      </a:r>
                    </a:p>
                    <a:p>
                      <a:r>
                        <a:rPr lang="en-AU" sz="1300" dirty="0"/>
                        <a:t>2. Participants currently pay through contractual agreements for the provision of non-energy data (see </a:t>
                      </a:r>
                      <a:r>
                        <a:rPr lang="en-AU" sz="1300" dirty="0" err="1"/>
                        <a:t>PlusES</a:t>
                      </a:r>
                      <a:r>
                        <a:rPr lang="en-AU" sz="1300" dirty="0"/>
                        <a:t> feedback in Stage 1) will AEMO pay for this or will AEMO share all data with the retailer also?</a:t>
                      </a:r>
                    </a:p>
                    <a:p>
                      <a:r>
                        <a:rPr lang="en-AU" sz="1300" dirty="0"/>
                        <a:t>3. How would additional data be stored? what confidentiality requirements would be placed on it? who would have access? Will AEMO’s legislated indemnity apply to data that isn’t covered under the Rules or Procedures?</a:t>
                      </a:r>
                    </a:p>
                    <a:p>
                      <a:r>
                        <a:rPr lang="en-AU" sz="1300" dirty="0"/>
                        <a:t>4. How will this data be used differently to the current reporting obligation retailers have to AEMO such as Demand Side Participation and being proposed as part of the Distributed Energy Resources Guideline? Could AEMO not meet their UFE obligations from information currently being provided.</a:t>
                      </a:r>
                    </a:p>
                    <a:p>
                      <a:r>
                        <a:rPr lang="en-AU" sz="1300" dirty="0"/>
                        <a:t>5. What additional functions does AEMO see itself performing with the data (energy and non-energy) it receives? Will these functions be completed on a user-pays basis or will the costs of conducting these functions be paid for by all customers? How will AEMO use the additional data if not to perform additional functions?</a:t>
                      </a:r>
                    </a:p>
                  </a:txBody>
                  <a:tcPr/>
                </a:tc>
                <a:tc>
                  <a:txBody>
                    <a:bodyPr/>
                    <a:lstStyle/>
                    <a:p>
                      <a:pPr marL="342900" indent="-342900">
                        <a:buAutoNum type="arabicPeriod"/>
                      </a:pPr>
                      <a:r>
                        <a:rPr lang="en-AU" sz="1300" dirty="0"/>
                        <a:t>The meter reads to be sent to AEMO would include import and export </a:t>
                      </a:r>
                      <a:r>
                        <a:rPr lang="en-AU" sz="1300" dirty="0" err="1"/>
                        <a:t>kWhs</a:t>
                      </a:r>
                      <a:r>
                        <a:rPr lang="en-AU" sz="1300" dirty="0"/>
                        <a:t> (E and B) and import and export </a:t>
                      </a:r>
                      <a:r>
                        <a:rPr lang="en-AU" sz="1300" dirty="0" err="1"/>
                        <a:t>kVarhs</a:t>
                      </a:r>
                      <a:r>
                        <a:rPr lang="en-AU" sz="1300" dirty="0"/>
                        <a:t> (Q and K).</a:t>
                      </a:r>
                    </a:p>
                    <a:p>
                      <a:pPr marL="342900" indent="-342900">
                        <a:buAutoNum type="arabicPeriod"/>
                      </a:pPr>
                      <a:r>
                        <a:rPr lang="en-AU" sz="1300" dirty="0"/>
                        <a:t>The provision of active and reactive energy should form part of an MDPs core minimum service.  As MDPs are currently paid for these minimum services by FRMPs, AEMO does not believe that any additional cost is justified.</a:t>
                      </a:r>
                    </a:p>
                    <a:p>
                      <a:pPr marL="342900" indent="-342900">
                        <a:buAutoNum type="arabicPeriod"/>
                      </a:pPr>
                      <a:r>
                        <a:rPr lang="en-AU" sz="1300" dirty="0"/>
                        <a:t>The data would be stored in AEMO’s MDM solution.  Access and treatment of the data would be on the same basis as today.</a:t>
                      </a:r>
                    </a:p>
                    <a:p>
                      <a:pPr marL="342900" marR="0" lvl="0" indent="-342900" algn="l" defTabSz="801929" rtl="0" eaLnBrk="1" fontAlgn="auto" latinLnBrk="0" hangingPunct="1">
                        <a:lnSpc>
                          <a:spcPct val="100000"/>
                        </a:lnSpc>
                        <a:spcBef>
                          <a:spcPts val="0"/>
                        </a:spcBef>
                        <a:spcAft>
                          <a:spcPts val="0"/>
                        </a:spcAft>
                        <a:buClrTx/>
                        <a:buSzTx/>
                        <a:buFontTx/>
                        <a:buAutoNum type="arabicPeriod"/>
                        <a:tabLst/>
                        <a:defRPr/>
                      </a:pPr>
                      <a:r>
                        <a:rPr lang="en-AU" sz="1300" kern="1200" dirty="0">
                          <a:solidFill>
                            <a:schemeClr val="dk1"/>
                          </a:solidFill>
                          <a:effectLst/>
                          <a:latin typeface="+mn-lt"/>
                          <a:ea typeface="+mn-ea"/>
                          <a:cs typeface="+mn-cs"/>
                        </a:rPr>
                        <a:t>Improved power factor will reduce technical losses in the network and consequently contribute to the reduction of UFE.  The provision of reactive energy components will allow AEMO to correlate such UFE reductions with improved network utilisation when preparing the UFE reports that are mandated by the NER.</a:t>
                      </a:r>
                      <a:endParaRPr lang="en-AU" sz="1300" dirty="0"/>
                    </a:p>
                    <a:p>
                      <a:pPr marL="342900" indent="-342900">
                        <a:buAutoNum type="arabicPeriod"/>
                      </a:pPr>
                      <a:r>
                        <a:rPr lang="en-AU" sz="1300" dirty="0"/>
                        <a:t>AEMO is proposing to receive this data to create efficiencies to its current core functions, including settlement query/dispute management, as well as fulfilling its NER obligations associated to UFE Trend reporting.</a:t>
                      </a:r>
                    </a:p>
                  </a:txBody>
                  <a:tcPr/>
                </a:tc>
                <a:extLst>
                  <a:ext uri="{0D108BD9-81ED-4DB2-BD59-A6C34878D82A}">
                    <a16:rowId xmlns:a16="http://schemas.microsoft.com/office/drawing/2014/main" val="3901236488"/>
                  </a:ext>
                </a:extLst>
              </a:tr>
            </a:tbl>
          </a:graphicData>
        </a:graphic>
      </p:graphicFrame>
    </p:spTree>
    <p:extLst>
      <p:ext uri="{BB962C8B-B14F-4D97-AF65-F5344CB8AC3E}">
        <p14:creationId xmlns:p14="http://schemas.microsoft.com/office/powerpoint/2010/main" val="3802014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545A-3EFA-4056-9EC2-82F588EE50C3}"/>
              </a:ext>
            </a:extLst>
          </p:cNvPr>
          <p:cNvSpPr>
            <a:spLocks noGrp="1"/>
          </p:cNvSpPr>
          <p:nvPr>
            <p:ph type="title"/>
          </p:nvPr>
        </p:nvSpPr>
        <p:spPr>
          <a:xfrm>
            <a:off x="206547" y="150494"/>
            <a:ext cx="10002814" cy="1310695"/>
          </a:xfrm>
        </p:spPr>
        <p:txBody>
          <a:bodyPr>
            <a:normAutofit fontScale="90000"/>
          </a:bodyPr>
          <a:lstStyle/>
          <a:p>
            <a:r>
              <a:rPr lang="en-AU" sz="3200" dirty="0"/>
              <a:t>AEMO Responses to Draft Determination Submissions - Changes to Meter Data Delivery to AEMO</a:t>
            </a:r>
          </a:p>
        </p:txBody>
      </p:sp>
      <p:sp>
        <p:nvSpPr>
          <p:cNvPr id="4" name="Slide Number Placeholder 3">
            <a:extLst>
              <a:ext uri="{FF2B5EF4-FFF2-40B4-BE49-F238E27FC236}">
                <a16:creationId xmlns:a16="http://schemas.microsoft.com/office/drawing/2014/main" id="{F49E02C3-37CC-411F-9CBF-6176DBA63F0E}"/>
              </a:ext>
            </a:extLst>
          </p:cNvPr>
          <p:cNvSpPr>
            <a:spLocks noGrp="1"/>
          </p:cNvSpPr>
          <p:nvPr>
            <p:ph type="sldNum" sz="quarter" idx="12"/>
          </p:nvPr>
        </p:nvSpPr>
        <p:spPr/>
        <p:txBody>
          <a:bodyPr/>
          <a:lstStyle/>
          <a:p>
            <a:fld id="{4EC81F68-4976-451A-B2E9-79BCBD2F70CC}" type="slidenum">
              <a:rPr lang="en-AU" smtClean="0"/>
              <a:t>23</a:t>
            </a:fld>
            <a:endParaRPr lang="en-AU" dirty="0"/>
          </a:p>
        </p:txBody>
      </p:sp>
      <p:sp>
        <p:nvSpPr>
          <p:cNvPr id="6" name="Content Placeholder 2">
            <a:extLst>
              <a:ext uri="{FF2B5EF4-FFF2-40B4-BE49-F238E27FC236}">
                <a16:creationId xmlns:a16="http://schemas.microsoft.com/office/drawing/2014/main" id="{434C9EDC-1DE7-413B-A823-9500031678AC}"/>
              </a:ext>
            </a:extLst>
          </p:cNvPr>
          <p:cNvSpPr>
            <a:spLocks noGrp="1"/>
          </p:cNvSpPr>
          <p:nvPr>
            <p:ph idx="1"/>
          </p:nvPr>
        </p:nvSpPr>
        <p:spPr>
          <a:xfrm>
            <a:off x="206547" y="1787349"/>
            <a:ext cx="9813754" cy="4994451"/>
          </a:xfrm>
        </p:spPr>
        <p:txBody>
          <a:bodyPr>
            <a:normAutofit/>
          </a:bodyPr>
          <a:lstStyle/>
          <a:p>
            <a:pPr>
              <a:lnSpc>
                <a:spcPct val="100000"/>
              </a:lnSpc>
              <a:spcBef>
                <a:spcPts val="1000"/>
              </a:spcBef>
              <a:spcAft>
                <a:spcPts val="1000"/>
              </a:spcAft>
            </a:pPr>
            <a:endParaRPr lang="en-AU" sz="1600" dirty="0"/>
          </a:p>
          <a:p>
            <a:pPr marL="0" indent="0">
              <a:lnSpc>
                <a:spcPct val="100000"/>
              </a:lnSpc>
              <a:spcBef>
                <a:spcPts val="1000"/>
              </a:spcBef>
              <a:spcAft>
                <a:spcPts val="1000"/>
              </a:spcAft>
              <a:buNone/>
            </a:pPr>
            <a:endParaRPr lang="en-AU" sz="1600" dirty="0"/>
          </a:p>
          <a:p>
            <a:pPr>
              <a:lnSpc>
                <a:spcPct val="100000"/>
              </a:lnSpc>
              <a:spcBef>
                <a:spcPts val="1000"/>
              </a:spcBef>
              <a:spcAft>
                <a:spcPts val="1000"/>
              </a:spcAft>
            </a:pPr>
            <a:endParaRPr lang="en-AU" sz="1600" b="1" dirty="0"/>
          </a:p>
          <a:p>
            <a:pPr>
              <a:lnSpc>
                <a:spcPct val="100000"/>
              </a:lnSpc>
              <a:spcBef>
                <a:spcPts val="1000"/>
              </a:spcBef>
              <a:spcAft>
                <a:spcPts val="1000"/>
              </a:spcAft>
            </a:pPr>
            <a:endParaRPr lang="en-AU" sz="1600" b="1" dirty="0"/>
          </a:p>
        </p:txBody>
      </p:sp>
      <p:graphicFrame>
        <p:nvGraphicFramePr>
          <p:cNvPr id="3" name="Table 2">
            <a:extLst>
              <a:ext uri="{FF2B5EF4-FFF2-40B4-BE49-F238E27FC236}">
                <a16:creationId xmlns:a16="http://schemas.microsoft.com/office/drawing/2014/main" id="{333C937F-6037-44E2-9D7B-0D1DE6965363}"/>
              </a:ext>
            </a:extLst>
          </p:cNvPr>
          <p:cNvGraphicFramePr>
            <a:graphicFrameLocks noGrp="1"/>
          </p:cNvGraphicFramePr>
          <p:nvPr>
            <p:extLst/>
          </p:nvPr>
        </p:nvGraphicFramePr>
        <p:xfrm>
          <a:off x="305345" y="1623464"/>
          <a:ext cx="10156626" cy="431800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3427002868"/>
                    </a:ext>
                  </a:extLst>
                </a:gridCol>
                <a:gridCol w="4896544">
                  <a:extLst>
                    <a:ext uri="{9D8B030D-6E8A-4147-A177-3AD203B41FA5}">
                      <a16:colId xmlns:a16="http://schemas.microsoft.com/office/drawing/2014/main" val="613132678"/>
                    </a:ext>
                  </a:extLst>
                </a:gridCol>
                <a:gridCol w="3819921">
                  <a:extLst>
                    <a:ext uri="{9D8B030D-6E8A-4147-A177-3AD203B41FA5}">
                      <a16:colId xmlns:a16="http://schemas.microsoft.com/office/drawing/2014/main" val="3002073046"/>
                    </a:ext>
                  </a:extLst>
                </a:gridCol>
              </a:tblGrid>
              <a:tr h="370840">
                <a:tc>
                  <a:txBody>
                    <a:bodyPr/>
                    <a:lstStyle/>
                    <a:p>
                      <a:r>
                        <a:rPr lang="en-AU" sz="1300" dirty="0"/>
                        <a:t>Participant</a:t>
                      </a:r>
                    </a:p>
                  </a:txBody>
                  <a:tcPr/>
                </a:tc>
                <a:tc>
                  <a:txBody>
                    <a:bodyPr/>
                    <a:lstStyle/>
                    <a:p>
                      <a:r>
                        <a:rPr lang="en-AU" sz="1300" dirty="0"/>
                        <a:t>Feedback</a:t>
                      </a:r>
                    </a:p>
                  </a:txBody>
                  <a:tcPr/>
                </a:tc>
                <a:tc>
                  <a:txBody>
                    <a:bodyPr/>
                    <a:lstStyle/>
                    <a:p>
                      <a:r>
                        <a:rPr lang="en-AU" sz="1300" dirty="0"/>
                        <a:t>AEMO Response</a:t>
                      </a:r>
                    </a:p>
                  </a:txBody>
                  <a:tcPr/>
                </a:tc>
                <a:extLst>
                  <a:ext uri="{0D108BD9-81ED-4DB2-BD59-A6C34878D82A}">
                    <a16:rowId xmlns:a16="http://schemas.microsoft.com/office/drawing/2014/main" val="2862539109"/>
                  </a:ext>
                </a:extLst>
              </a:tr>
              <a:tr h="370840">
                <a:tc>
                  <a:txBody>
                    <a:bodyPr/>
                    <a:lstStyle/>
                    <a:p>
                      <a:r>
                        <a:rPr lang="en-AU" sz="1300" dirty="0"/>
                        <a:t>Red/</a:t>
                      </a:r>
                      <a:r>
                        <a:rPr lang="en-AU" sz="1300" dirty="0" err="1"/>
                        <a:t>Lumo</a:t>
                      </a:r>
                      <a:endParaRPr lang="en-AU" sz="1300" dirty="0"/>
                    </a:p>
                  </a:txBody>
                  <a:tcPr/>
                </a:tc>
                <a:tc>
                  <a:txBody>
                    <a:bodyPr/>
                    <a:lstStyle/>
                    <a:p>
                      <a:r>
                        <a:rPr lang="en-AU" sz="1300" dirty="0"/>
                        <a:t>Do not support the reception of register level meter data and firmly believe that this must not be considered for change at this time.</a:t>
                      </a:r>
                    </a:p>
                  </a:txBody>
                  <a:tcPr/>
                </a:tc>
                <a:tc>
                  <a:txBody>
                    <a:bodyPr/>
                    <a:lstStyle/>
                    <a:p>
                      <a:r>
                        <a:rPr lang="en-AU" sz="1300" dirty="0"/>
                        <a:t>AEMO supports the alignment and uniformity of meter data delivery by MDPs to AEMO and other market participants.  Uniformity is expected to result in operational efficiencies for MDPs as well as contribute to the reduction of settlement related queries and disputes, which as discussed in the AEMC’s Global Settlement Rule consultation represents a significant cost to the industry. </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3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300" dirty="0"/>
                        <a:t>AEMO’s understanding is that the delivery of register level meter data to AEMO is already allowed for </a:t>
                      </a:r>
                      <a:r>
                        <a:rPr lang="en-AU" sz="1300"/>
                        <a:t>in Chapter 7 of the </a:t>
                      </a:r>
                      <a:r>
                        <a:rPr lang="en-AU" sz="1300" dirty="0"/>
                        <a:t>NER.</a:t>
                      </a:r>
                    </a:p>
                  </a:txBody>
                  <a:tcPr/>
                </a:tc>
                <a:extLst>
                  <a:ext uri="{0D108BD9-81ED-4DB2-BD59-A6C34878D82A}">
                    <a16:rowId xmlns:a16="http://schemas.microsoft.com/office/drawing/2014/main" val="3901236488"/>
                  </a:ext>
                </a:extLst>
              </a:tr>
              <a:tr h="370840">
                <a:tc>
                  <a:txBody>
                    <a:bodyPr/>
                    <a:lstStyle/>
                    <a:p>
                      <a:endParaRPr lang="en-AU" sz="1300" dirty="0"/>
                    </a:p>
                  </a:txBody>
                  <a:tcPr/>
                </a:tc>
                <a:tc>
                  <a:txBody>
                    <a:bodyPr/>
                    <a:lstStyle/>
                    <a:p>
                      <a:r>
                        <a:rPr lang="en-AU" sz="1300" dirty="0"/>
                        <a:t>AEMO noted in their draft determination that there was participant support to this initiative however, the multiple concerns and questions from Metering Providers and some retailers that were not addressed. AEMO must not make a new obligation on the provision of metering data without addressing the concerns raised by participants who will ultimately bare the cost of this optional, AEMO led implementation.</a:t>
                      </a:r>
                    </a:p>
                  </a:txBody>
                  <a:tcPr/>
                </a:tc>
                <a:tc>
                  <a:txBody>
                    <a:bodyPr/>
                    <a:lstStyle/>
                    <a:p>
                      <a:r>
                        <a:rPr lang="en-AU" sz="1300" dirty="0"/>
                        <a:t>Are there any other questions or concerns participants believe AEMO have not been addressed?</a:t>
                      </a:r>
                    </a:p>
                  </a:txBody>
                  <a:tcPr/>
                </a:tc>
                <a:extLst>
                  <a:ext uri="{0D108BD9-81ED-4DB2-BD59-A6C34878D82A}">
                    <a16:rowId xmlns:a16="http://schemas.microsoft.com/office/drawing/2014/main" val="3397286306"/>
                  </a:ext>
                </a:extLst>
              </a:tr>
            </a:tbl>
          </a:graphicData>
        </a:graphic>
      </p:graphicFrame>
    </p:spTree>
    <p:extLst>
      <p:ext uri="{BB962C8B-B14F-4D97-AF65-F5344CB8AC3E}">
        <p14:creationId xmlns:p14="http://schemas.microsoft.com/office/powerpoint/2010/main" val="65291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Package 1 - Material Issues</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nvPr>
        </p:nvGraphicFramePr>
        <p:xfrm>
          <a:off x="450248" y="1564098"/>
          <a:ext cx="9791315" cy="3372132"/>
        </p:xfrm>
        <a:graphic>
          <a:graphicData uri="http://schemas.openxmlformats.org/drawingml/2006/table">
            <a:tbl>
              <a:tblPr firstRow="1" bandRow="1">
                <a:tableStyleId>{5C22544A-7EE6-4342-B048-85BDC9FD1C3A}</a:tableStyleId>
              </a:tblPr>
              <a:tblGrid>
                <a:gridCol w="1368613">
                  <a:extLst>
                    <a:ext uri="{9D8B030D-6E8A-4147-A177-3AD203B41FA5}">
                      <a16:colId xmlns:a16="http://schemas.microsoft.com/office/drawing/2014/main" val="653191532"/>
                    </a:ext>
                  </a:extLst>
                </a:gridCol>
                <a:gridCol w="1908313">
                  <a:extLst>
                    <a:ext uri="{9D8B030D-6E8A-4147-A177-3AD203B41FA5}">
                      <a16:colId xmlns:a16="http://schemas.microsoft.com/office/drawing/2014/main" val="3221068897"/>
                    </a:ext>
                  </a:extLst>
                </a:gridCol>
                <a:gridCol w="3021496">
                  <a:extLst>
                    <a:ext uri="{9D8B030D-6E8A-4147-A177-3AD203B41FA5}">
                      <a16:colId xmlns:a16="http://schemas.microsoft.com/office/drawing/2014/main" val="1287732228"/>
                    </a:ext>
                  </a:extLst>
                </a:gridCol>
                <a:gridCol w="3492893">
                  <a:extLst>
                    <a:ext uri="{9D8B030D-6E8A-4147-A177-3AD203B41FA5}">
                      <a16:colId xmlns:a16="http://schemas.microsoft.com/office/drawing/2014/main" val="780182633"/>
                    </a:ext>
                  </a:extLst>
                </a:gridCol>
              </a:tblGrid>
              <a:tr h="317080">
                <a:tc>
                  <a:txBody>
                    <a:bodyPr/>
                    <a:lstStyle/>
                    <a:p>
                      <a:pPr algn="ctr"/>
                      <a:r>
                        <a:rPr lang="en-AU" sz="1400" dirty="0">
                          <a:latin typeface="+mj-lt"/>
                        </a:rPr>
                        <a:t>Material Issue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AEMO Analysis</a:t>
                      </a:r>
                    </a:p>
                  </a:txBody>
                  <a:tcPr marL="95024" marR="95024" marT="47512" marB="47512"/>
                </a:tc>
                <a:tc>
                  <a:txBody>
                    <a:bodyPr/>
                    <a:lstStyle/>
                    <a:p>
                      <a:r>
                        <a:rPr lang="en-AU" sz="1400" dirty="0">
                          <a:latin typeface="+mj-lt"/>
                        </a:rPr>
                        <a:t>AEMO Conclusion</a:t>
                      </a:r>
                    </a:p>
                  </a:txBody>
                  <a:tcPr marL="95024" marR="95024" marT="47512" marB="47512"/>
                </a:tc>
                <a:extLst>
                  <a:ext uri="{0D108BD9-81ED-4DB2-BD59-A6C34878D82A}">
                    <a16:rowId xmlns:a16="http://schemas.microsoft.com/office/drawing/2014/main" val="1236931375"/>
                  </a:ext>
                </a:extLst>
              </a:tr>
              <a:tr h="1170135">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Optical port and the volume of meter data storage</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err="1">
                          <a:solidFill>
                            <a:schemeClr val="tx1"/>
                          </a:solidFill>
                          <a:effectLst/>
                          <a:latin typeface="+mn-lt"/>
                          <a:ea typeface="Times New Roman" panose="02020603050405020304" pitchFamily="18" charset="0"/>
                          <a:cs typeface="Arial" panose="020B0604020202020204" pitchFamily="34" charset="0"/>
                        </a:rPr>
                        <a:t>Landis+Gyr</a:t>
                      </a:r>
                      <a:r>
                        <a:rPr lang="en-AU" sz="1400" kern="1200" dirty="0">
                          <a:solidFill>
                            <a:schemeClr val="tx1"/>
                          </a:solidFill>
                          <a:effectLst/>
                          <a:latin typeface="+mn-lt"/>
                          <a:ea typeface="Times New Roman" panose="02020603050405020304" pitchFamily="18" charset="0"/>
                          <a:cs typeface="Arial" panose="020B0604020202020204" pitchFamily="34" charset="0"/>
                        </a:rPr>
                        <a:t> noted that the requirements outlined in Metrology Procedure Part A clause 3.2, section C, were incompatible with the industry standard optical port and the volume of metering data stored in a metering installation. </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AEMO agrees that the timeframe to download 90 days of interval metering data, currently stated in Metrology Procedure: Part A clause 3.2(c), may not be achievable for 5-minute metering data.</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AEMO proposes to change the download to 90 seconds or less per Datastream.</a:t>
                      </a:r>
                    </a:p>
                  </a:txBody>
                  <a:tcPr marL="95024" marR="95024" marT="47512" marB="47512"/>
                </a:tc>
                <a:extLst>
                  <a:ext uri="{0D108BD9-81ED-4DB2-BD59-A6C34878D82A}">
                    <a16:rowId xmlns:a16="http://schemas.microsoft.com/office/drawing/2014/main" val="646592619"/>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24</a:t>
            </a:fld>
            <a:endParaRPr lang="en-AU"/>
          </a:p>
        </p:txBody>
      </p:sp>
    </p:spTree>
    <p:extLst>
      <p:ext uri="{BB962C8B-B14F-4D97-AF65-F5344CB8AC3E}">
        <p14:creationId xmlns:p14="http://schemas.microsoft.com/office/powerpoint/2010/main" val="1988241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Metering Procedure Changes Package 1 -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06546" y="1561773"/>
            <a:ext cx="10255425" cy="6098486"/>
          </a:xfrm>
        </p:spPr>
        <p:txBody>
          <a:bodyPr>
            <a:normAutofit fontScale="92500" lnSpcReduction="10000"/>
          </a:bodyPr>
          <a:lstStyle/>
          <a:p>
            <a:pPr marL="0" indent="0">
              <a:buNone/>
            </a:pPr>
            <a:r>
              <a:rPr lang="en-AU" sz="1100" b="1" dirty="0"/>
              <a:t>Topic outcomes and discussions:</a:t>
            </a:r>
          </a:p>
          <a:p>
            <a:pPr marL="0" indent="0">
              <a:buNone/>
            </a:pPr>
            <a:r>
              <a:rPr lang="en-AU" sz="1100" b="1" dirty="0"/>
              <a:t>Profiling approach for 15 and 30min meter data</a:t>
            </a:r>
            <a:r>
              <a:rPr lang="en-AU" sz="1100" dirty="0"/>
              <a:t> </a:t>
            </a:r>
          </a:p>
          <a:p>
            <a:r>
              <a:rPr lang="en-AU" sz="1100" dirty="0"/>
              <a:t>Agreement that AEMO’s profiling approach was suitable for the transition to 5MS and GS. Participants and AEMO noted that as additional 5min meter data became available over time, the profiling approach could be reconsidered e.g. possible inclusion for solar, business and residential profiles.</a:t>
            </a:r>
          </a:p>
          <a:p>
            <a:pPr marL="0" indent="0">
              <a:buNone/>
            </a:pPr>
            <a:r>
              <a:rPr lang="en-AU" sz="1100" b="1" dirty="0"/>
              <a:t>Interim Net Read Construction Solution:</a:t>
            </a:r>
          </a:p>
          <a:p>
            <a:r>
              <a:rPr lang="en-AU" sz="1100" dirty="0"/>
              <a:t>AEMO presented five net read construction use cases related to the following scenarios:</a:t>
            </a:r>
          </a:p>
          <a:p>
            <a:pPr lvl="1"/>
            <a:r>
              <a:rPr lang="en-AU" sz="1100" dirty="0"/>
              <a:t>Net CNDS Suffix with E1 and B1 metering data</a:t>
            </a:r>
          </a:p>
          <a:p>
            <a:pPr lvl="1"/>
            <a:r>
              <a:rPr lang="en-AU" sz="1100" dirty="0"/>
              <a:t>Net CNDS Suffix with no E1 or B1 metering Data</a:t>
            </a:r>
          </a:p>
          <a:p>
            <a:pPr lvl="1"/>
            <a:r>
              <a:rPr lang="en-AU" sz="1100" dirty="0"/>
              <a:t>Net CNDS Suffix with missing B1 metering data</a:t>
            </a:r>
          </a:p>
          <a:p>
            <a:pPr lvl="1"/>
            <a:r>
              <a:rPr lang="en-AU" sz="1100" dirty="0"/>
              <a:t>Register level CNDS Suffix with E1 and B1 metering data</a:t>
            </a:r>
          </a:p>
          <a:p>
            <a:pPr lvl="1"/>
            <a:r>
              <a:rPr lang="en-AU" sz="1100" dirty="0"/>
              <a:t>Register level CNDS Suffix with missing B1 metering data </a:t>
            </a:r>
          </a:p>
          <a:p>
            <a:pPr marL="0" indent="0">
              <a:buNone/>
            </a:pPr>
            <a:r>
              <a:rPr lang="en-AU" sz="1100" b="1" dirty="0"/>
              <a:t>Changes to meter data delivery:</a:t>
            </a:r>
            <a:r>
              <a:rPr lang="en-AU" sz="1100" dirty="0"/>
              <a:t> </a:t>
            </a:r>
          </a:p>
          <a:p>
            <a:r>
              <a:rPr lang="en-AU" sz="1100" dirty="0"/>
              <a:t>General acceptance of MDP meter data delivery alignment for AEMO and market participants. </a:t>
            </a:r>
          </a:p>
          <a:p>
            <a:r>
              <a:rPr lang="en-AU" sz="1100" dirty="0"/>
              <a:t>Question from Endeavour as to whether MDPs have to re-send all applicable register level data (e.g. E and B) even where only 1 register had changed (e.g. E)? </a:t>
            </a:r>
          </a:p>
          <a:p>
            <a:pPr lvl="1"/>
            <a:r>
              <a:rPr lang="en-AU" sz="1100" dirty="0"/>
              <a:t>AGL – It would make it simpler if MDPs sent all of the registers </a:t>
            </a:r>
          </a:p>
          <a:p>
            <a:pPr lvl="1"/>
            <a:r>
              <a:rPr lang="en-AU" sz="1100" dirty="0"/>
              <a:t>AEMO will relax the current validation rule that prevents MDP Version Date Time equal to a previously submitted read being summitted.</a:t>
            </a:r>
          </a:p>
          <a:p>
            <a:r>
              <a:rPr lang="en-AU" sz="1100" dirty="0"/>
              <a:t>Origin queried the value of CNDS data and suggested that AEMO should instead rely of the CRI table for register level information</a:t>
            </a:r>
          </a:p>
          <a:p>
            <a:pPr lvl="1"/>
            <a:r>
              <a:rPr lang="en-AU" sz="1100" dirty="0"/>
              <a:t>AEMO responded by saying</a:t>
            </a:r>
          </a:p>
          <a:p>
            <a:pPr lvl="2"/>
            <a:r>
              <a:rPr lang="en-AU" sz="1100" dirty="0"/>
              <a:t>That Retailer systems do not consistently rely on CRI table information today, some do but others have configured their systems to rely on CNDS data instead, so there is no consistency approach in the market</a:t>
            </a:r>
          </a:p>
          <a:p>
            <a:pPr lvl="2"/>
            <a:r>
              <a:rPr lang="en-AU" sz="1100" dirty="0"/>
              <a:t>The fundamentals/table construct of MSATS is out of scope of the 5MS program</a:t>
            </a:r>
          </a:p>
          <a:p>
            <a:pPr lvl="2"/>
            <a:r>
              <a:rPr lang="en-AU" sz="1100" dirty="0"/>
              <a:t>AEMO’s ‘Interim Net Read Construction Solution’ attempted to strike a balance between participant operational impacts and register level settlement transparency</a:t>
            </a:r>
          </a:p>
          <a:p>
            <a:pPr lvl="1"/>
            <a:r>
              <a:rPr lang="en-AU" sz="1100" dirty="0"/>
              <a:t>AEMO’s approach was supported by AusNet Services</a:t>
            </a:r>
          </a:p>
          <a:p>
            <a:r>
              <a:rPr lang="en-AU" sz="1100" dirty="0"/>
              <a:t>Feedback that AEMO needs to clearly communicate that it is not compulsory to provide AEMO with non-energy data i.e. any meter data that is not active or reactive energy (E, B, Q, and K)</a:t>
            </a:r>
          </a:p>
          <a:p>
            <a:r>
              <a:rPr lang="en-AU" sz="1100" dirty="0"/>
              <a:t>Discussion regarding the potential obligation of an MDP to re-send meter data to all participants when a Retailer requested a PMD or VMD. </a:t>
            </a:r>
          </a:p>
          <a:p>
            <a:pPr lvl="1"/>
            <a:r>
              <a:rPr lang="en-AU" sz="1100" dirty="0"/>
              <a:t>Endeavour – MDPs should only send the data to all participants when the meter data has changed since the last delivered version</a:t>
            </a:r>
          </a:p>
          <a:p>
            <a:pPr lvl="1"/>
            <a:r>
              <a:rPr lang="en-AU" sz="1100" dirty="0" err="1"/>
              <a:t>PlusES</a:t>
            </a:r>
            <a:r>
              <a:rPr lang="en-AU" sz="1100" dirty="0"/>
              <a:t> - send to all when the data changes </a:t>
            </a:r>
          </a:p>
          <a:p>
            <a:r>
              <a:rPr lang="en-AU" sz="1100" dirty="0"/>
              <a:t>Question asked regarding if AEMO would expect for Net Datastreams to be replaced by register level Datastreams in the following use cases (1) Re-Energisation \ De-Energisation (2) ADL calculation</a:t>
            </a:r>
          </a:p>
          <a:p>
            <a:pPr lvl="1"/>
            <a:r>
              <a:rPr lang="en-AU" sz="1100" dirty="0"/>
              <a:t>AEMO position that any new record created in the register table is the trigger to populate the Datastream table with individual Datastreams that are to be used for settlements.</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t>25</a:t>
            </a:fld>
            <a:endParaRPr lang="en-AU"/>
          </a:p>
        </p:txBody>
      </p:sp>
    </p:spTree>
    <p:extLst>
      <p:ext uri="{BB962C8B-B14F-4D97-AF65-F5344CB8AC3E}">
        <p14:creationId xmlns:p14="http://schemas.microsoft.com/office/powerpoint/2010/main" val="1362219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Metering Procedure Changes Package 1 -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06546" y="1470333"/>
            <a:ext cx="10255425" cy="6098486"/>
          </a:xfrm>
          <a:solidFill>
            <a:schemeClr val="accent4">
              <a:lumMod val="40000"/>
              <a:lumOff val="60000"/>
            </a:schemeClr>
          </a:solidFill>
        </p:spPr>
        <p:txBody>
          <a:bodyPr>
            <a:normAutofit/>
          </a:bodyPr>
          <a:lstStyle/>
          <a:p>
            <a:pPr marL="400965" lvl="1" indent="0">
              <a:buNone/>
            </a:pPr>
            <a:endParaRPr lang="en-AU" sz="1100" dirty="0"/>
          </a:p>
          <a:p>
            <a:pPr marL="0" indent="0">
              <a:buNone/>
            </a:pPr>
            <a:r>
              <a:rPr lang="en-AU" sz="1100" b="1" dirty="0"/>
              <a:t>Actions</a:t>
            </a:r>
          </a:p>
          <a:p>
            <a:pPr marL="228600" indent="-228600">
              <a:buFont typeface="+mj-lt"/>
              <a:buAutoNum type="arabicPeriod"/>
            </a:pPr>
            <a:r>
              <a:rPr lang="en-AU" sz="1100" dirty="0"/>
              <a:t>MFG to provide additional use cases for net read construction.</a:t>
            </a:r>
          </a:p>
          <a:p>
            <a:pPr marL="228600" indent="-228600">
              <a:buFont typeface="+mj-lt"/>
              <a:buAutoNum type="arabicPeriod"/>
            </a:pPr>
            <a:r>
              <a:rPr lang="en-AU" sz="1100" dirty="0"/>
              <a:t>AEMO to follow up with Powershop on comment regarding AEMO continuing to ‘…provide participants with NET data (whether provided directly from the MDP or calculated by AEMO from register level data).’. and share AEMO’s response with MFG</a:t>
            </a:r>
          </a:p>
          <a:p>
            <a:pPr marL="228600" indent="-228600">
              <a:buFont typeface="+mj-lt"/>
              <a:buAutoNum type="arabicPeriod"/>
            </a:pPr>
            <a:r>
              <a:rPr lang="en-AU" sz="1100" dirty="0"/>
              <a:t>AEMO to clarify meter data delivery approach in final determination including:</a:t>
            </a:r>
          </a:p>
          <a:p>
            <a:pPr lvl="1"/>
            <a:r>
              <a:rPr lang="en-AU" sz="1100" dirty="0"/>
              <a:t>Clarifying that reactive energy K and Q Datastreams are not required for energy settlements and consequently not required in the CNDS Table</a:t>
            </a:r>
          </a:p>
          <a:p>
            <a:pPr lvl="1"/>
            <a:r>
              <a:rPr lang="en-AU" sz="1100" dirty="0"/>
              <a:t>Reactive energy data is required by AEMO to support AEMO’s obligation to analyse and report on UFE in accordance with the Global Settlements Rule.</a:t>
            </a:r>
          </a:p>
          <a:p>
            <a:pPr lvl="1"/>
            <a:r>
              <a:rPr lang="en-AU" sz="1100" dirty="0"/>
              <a:t>If provided in the Datastream table, MDP must indicate that these are not to be used in settlements</a:t>
            </a:r>
          </a:p>
          <a:p>
            <a:pPr lvl="1"/>
            <a:r>
              <a:rPr lang="en-AU" sz="1100" dirty="0"/>
              <a:t>Non-energy data is not reactive energy data, non-energy data includes volts ,amps, pf etc.  AEMO confirmed that it is not compulsory to send non-energy data to AEMO.</a:t>
            </a:r>
          </a:p>
          <a:p>
            <a:pPr marL="228600" indent="-228600">
              <a:buFont typeface="+mj-lt"/>
              <a:buAutoNum type="arabicPeriod"/>
            </a:pPr>
            <a:r>
              <a:rPr lang="en-AU" sz="1100" dirty="0"/>
              <a:t>AEMO to confirm logic to accept metering data with date/time stamp “equal to or greater than” validation rather than current “greater than” validation in order to avoid rejecting actual metering data that is re-sent.</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26</a:t>
            </a:fld>
            <a:endParaRPr lang="en-AU"/>
          </a:p>
        </p:txBody>
      </p:sp>
    </p:spTree>
    <p:extLst>
      <p:ext uri="{BB962C8B-B14F-4D97-AF65-F5344CB8AC3E}">
        <p14:creationId xmlns:p14="http://schemas.microsoft.com/office/powerpoint/2010/main" val="1973792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41512-B871-4AF8-885A-2A37108B8293}"/>
              </a:ext>
            </a:extLst>
          </p:cNvPr>
          <p:cNvSpPr>
            <a:spLocks noGrp="1"/>
          </p:cNvSpPr>
          <p:nvPr>
            <p:ph type="title"/>
          </p:nvPr>
        </p:nvSpPr>
        <p:spPr/>
        <p:txBody>
          <a:bodyPr/>
          <a:lstStyle/>
          <a:p>
            <a:r>
              <a:rPr lang="en-AU" dirty="0"/>
              <a:t>Global Settlements</a:t>
            </a:r>
          </a:p>
        </p:txBody>
      </p:sp>
      <p:sp>
        <p:nvSpPr>
          <p:cNvPr id="3" name="Text Placeholder 2">
            <a:extLst>
              <a:ext uri="{FF2B5EF4-FFF2-40B4-BE49-F238E27FC236}">
                <a16:creationId xmlns:a16="http://schemas.microsoft.com/office/drawing/2014/main" id="{699D7C6A-ED98-4A2F-9D7A-C080B13A0E58}"/>
              </a:ext>
            </a:extLst>
          </p:cNvPr>
          <p:cNvSpPr>
            <a:spLocks noGrp="1"/>
          </p:cNvSpPr>
          <p:nvPr>
            <p:ph type="body" idx="1"/>
          </p:nvPr>
        </p:nvSpPr>
        <p:spPr/>
        <p:txBody>
          <a:bodyPr/>
          <a:lstStyle/>
          <a:p>
            <a:r>
              <a:rPr lang="en-AU" dirty="0"/>
              <a:t>Blaine Miner</a:t>
            </a:r>
          </a:p>
        </p:txBody>
      </p:sp>
      <p:sp>
        <p:nvSpPr>
          <p:cNvPr id="4" name="Slide Number Placeholder 3">
            <a:extLst>
              <a:ext uri="{FF2B5EF4-FFF2-40B4-BE49-F238E27FC236}">
                <a16:creationId xmlns:a16="http://schemas.microsoft.com/office/drawing/2014/main" id="{2FCDF22C-AFD3-4F0E-A95B-9C2A0AE927A1}"/>
              </a:ext>
            </a:extLst>
          </p:cNvPr>
          <p:cNvSpPr>
            <a:spLocks noGrp="1"/>
          </p:cNvSpPr>
          <p:nvPr>
            <p:ph type="sldNum" sz="quarter" idx="12"/>
          </p:nvPr>
        </p:nvSpPr>
        <p:spPr/>
        <p:txBody>
          <a:bodyPr/>
          <a:lstStyle/>
          <a:p>
            <a:fld id="{4EC81F68-4976-451A-B2E9-79BCBD2F70CC}" type="slidenum">
              <a:rPr lang="en-AU" smtClean="0"/>
              <a:pPr/>
              <a:t>27</a:t>
            </a:fld>
            <a:endParaRPr lang="en-AU" dirty="0"/>
          </a:p>
        </p:txBody>
      </p:sp>
    </p:spTree>
    <p:extLst>
      <p:ext uri="{BB962C8B-B14F-4D97-AF65-F5344CB8AC3E}">
        <p14:creationId xmlns:p14="http://schemas.microsoft.com/office/powerpoint/2010/main" val="48043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FFEC-D002-4368-A4F5-02BC8DA8CF98}"/>
              </a:ext>
            </a:extLst>
          </p:cNvPr>
          <p:cNvSpPr>
            <a:spLocks noGrp="1"/>
          </p:cNvSpPr>
          <p:nvPr>
            <p:ph type="title"/>
          </p:nvPr>
        </p:nvSpPr>
        <p:spPr>
          <a:xfrm>
            <a:off x="206546" y="150494"/>
            <a:ext cx="9994729" cy="1310695"/>
          </a:xfrm>
        </p:spPr>
        <p:txBody>
          <a:bodyPr>
            <a:normAutofit/>
          </a:bodyPr>
          <a:lstStyle/>
          <a:p>
            <a:r>
              <a:rPr lang="en-AU" dirty="0"/>
              <a:t>Global settlement implementation timeline</a:t>
            </a:r>
          </a:p>
        </p:txBody>
      </p:sp>
      <p:graphicFrame>
        <p:nvGraphicFramePr>
          <p:cNvPr id="3" name="Diagram 2">
            <a:extLst>
              <a:ext uri="{FF2B5EF4-FFF2-40B4-BE49-F238E27FC236}">
                <a16:creationId xmlns:a16="http://schemas.microsoft.com/office/drawing/2014/main" id="{50E4ADE8-53E7-48DC-9376-992D304688A0}"/>
              </a:ext>
            </a:extLst>
          </p:cNvPr>
          <p:cNvGraphicFramePr/>
          <p:nvPr>
            <p:extLst>
              <p:ext uri="{D42A27DB-BD31-4B8C-83A1-F6EECF244321}">
                <p14:modId xmlns:p14="http://schemas.microsoft.com/office/powerpoint/2010/main" val="4269200605"/>
              </p:ext>
            </p:extLst>
          </p:nvPr>
        </p:nvGraphicFramePr>
        <p:xfrm>
          <a:off x="206547" y="1888511"/>
          <a:ext cx="10400493" cy="47519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40D4AA3-E59A-4AB4-A342-D238B6CC49AB}"/>
              </a:ext>
            </a:extLst>
          </p:cNvPr>
          <p:cNvSpPr txBox="1"/>
          <p:nvPr/>
        </p:nvSpPr>
        <p:spPr>
          <a:xfrm>
            <a:off x="3246120" y="5797296"/>
            <a:ext cx="2099786" cy="1200329"/>
          </a:xfrm>
          <a:prstGeom prst="rect">
            <a:avLst/>
          </a:prstGeom>
          <a:noFill/>
          <a:ln>
            <a:solidFill>
              <a:schemeClr val="accent1"/>
            </a:solidFill>
          </a:ln>
        </p:spPr>
        <p:txBody>
          <a:bodyPr wrap="square" rtlCol="0">
            <a:spAutoFit/>
          </a:bodyPr>
          <a:lstStyle/>
          <a:p>
            <a:pPr algn="ctr"/>
            <a:r>
              <a:rPr lang="en-AU" dirty="0"/>
              <a:t>New </a:t>
            </a:r>
            <a:r>
              <a:rPr lang="en-AU" i="1" dirty="0"/>
              <a:t>procedure</a:t>
            </a:r>
            <a:r>
              <a:rPr lang="en-AU" dirty="0"/>
              <a:t> required </a:t>
            </a:r>
          </a:p>
          <a:p>
            <a:pPr algn="ctr"/>
            <a:r>
              <a:rPr lang="en-AU" dirty="0"/>
              <a:t>[NER 3.15.5(d) and 11.112.5]</a:t>
            </a:r>
          </a:p>
        </p:txBody>
      </p:sp>
      <p:sp>
        <p:nvSpPr>
          <p:cNvPr id="5" name="TextBox 4">
            <a:extLst>
              <a:ext uri="{FF2B5EF4-FFF2-40B4-BE49-F238E27FC236}">
                <a16:creationId xmlns:a16="http://schemas.microsoft.com/office/drawing/2014/main" id="{6EA00045-3FD4-411F-801D-51E3F5C37A17}"/>
              </a:ext>
            </a:extLst>
          </p:cNvPr>
          <p:cNvSpPr txBox="1"/>
          <p:nvPr/>
        </p:nvSpPr>
        <p:spPr>
          <a:xfrm>
            <a:off x="8100685" y="5704416"/>
            <a:ext cx="2444617" cy="1477328"/>
          </a:xfrm>
          <a:prstGeom prst="rect">
            <a:avLst/>
          </a:prstGeom>
          <a:noFill/>
          <a:ln>
            <a:solidFill>
              <a:schemeClr val="accent1"/>
            </a:solidFill>
          </a:ln>
        </p:spPr>
        <p:txBody>
          <a:bodyPr wrap="square" rtlCol="0">
            <a:spAutoFit/>
          </a:bodyPr>
          <a:lstStyle/>
          <a:p>
            <a:pPr algn="ctr"/>
            <a:r>
              <a:rPr lang="en-AU" dirty="0"/>
              <a:t>New </a:t>
            </a:r>
            <a:r>
              <a:rPr lang="en-AU" i="1" dirty="0"/>
              <a:t>annual report</a:t>
            </a:r>
          </a:p>
          <a:p>
            <a:pPr algn="ctr"/>
            <a:r>
              <a:rPr lang="en-AU" dirty="0"/>
              <a:t>[NER 3.15.5B] and new </a:t>
            </a:r>
            <a:r>
              <a:rPr lang="en-AU" i="1" dirty="0"/>
              <a:t>reporting guidelines</a:t>
            </a:r>
            <a:r>
              <a:rPr lang="en-AU" dirty="0"/>
              <a:t> [NER 3.15.5B(d) and 11.112.6]</a:t>
            </a:r>
          </a:p>
        </p:txBody>
      </p:sp>
    </p:spTree>
    <p:extLst>
      <p:ext uri="{BB962C8B-B14F-4D97-AF65-F5344CB8AC3E}">
        <p14:creationId xmlns:p14="http://schemas.microsoft.com/office/powerpoint/2010/main" val="1214631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Maintain and Receive Standing and Meter Data</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29</a:t>
            </a:fld>
            <a:endParaRPr lang="en-AU" dirty="0"/>
          </a:p>
        </p:txBody>
      </p:sp>
      <p:sp>
        <p:nvSpPr>
          <p:cNvPr id="16" name="Freeform: Shape 15">
            <a:extLst>
              <a:ext uri="{FF2B5EF4-FFF2-40B4-BE49-F238E27FC236}">
                <a16:creationId xmlns:a16="http://schemas.microsoft.com/office/drawing/2014/main" id="{1B8AF1EF-3AE8-4832-A55C-C3B583543B8D}"/>
              </a:ext>
            </a:extLst>
          </p:cNvPr>
          <p:cNvSpPr/>
          <p:nvPr/>
        </p:nvSpPr>
        <p:spPr>
          <a:xfrm>
            <a:off x="377990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marL="0" lvl="0" indent="0" algn="ctr" defTabSz="266700">
              <a:lnSpc>
                <a:spcPct val="90000"/>
              </a:lnSpc>
              <a:spcBef>
                <a:spcPct val="0"/>
              </a:spcBef>
              <a:spcAft>
                <a:spcPct val="35000"/>
              </a:spcAft>
              <a:buNone/>
            </a:pPr>
            <a:r>
              <a:rPr lang="en-AU" sz="760" kern="1200" dirty="0"/>
              <a:t>Apportion and Allocate UFE Load (Based on Loss Adjusted ‘accounted – for’ Energy)</a:t>
            </a:r>
          </a:p>
        </p:txBody>
      </p:sp>
      <p:sp>
        <p:nvSpPr>
          <p:cNvPr id="48" name="Oval 47">
            <a:extLst>
              <a:ext uri="{FF2B5EF4-FFF2-40B4-BE49-F238E27FC236}">
                <a16:creationId xmlns:a16="http://schemas.microsoft.com/office/drawing/2014/main" id="{72B17CC3-9685-422F-9EFA-8530EE0709FE}"/>
              </a:ext>
            </a:extLst>
          </p:cNvPr>
          <p:cNvSpPr/>
          <p:nvPr/>
        </p:nvSpPr>
        <p:spPr>
          <a:xfrm>
            <a:off x="3735101"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4</a:t>
            </a:r>
          </a:p>
        </p:txBody>
      </p:sp>
      <p:sp>
        <p:nvSpPr>
          <p:cNvPr id="7" name="Freeform: Shape 6">
            <a:extLst>
              <a:ext uri="{FF2B5EF4-FFF2-40B4-BE49-F238E27FC236}">
                <a16:creationId xmlns:a16="http://schemas.microsoft.com/office/drawing/2014/main" id="{5957C01C-0917-4C98-A46B-F1CDE6E5A53D}"/>
              </a:ext>
            </a:extLst>
          </p:cNvPr>
          <p:cNvSpPr/>
          <p:nvPr/>
        </p:nvSpPr>
        <p:spPr>
          <a:xfrm>
            <a:off x="1154165"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7" name="Freeform: Shape 16">
            <a:extLst>
              <a:ext uri="{FF2B5EF4-FFF2-40B4-BE49-F238E27FC236}">
                <a16:creationId xmlns:a16="http://schemas.microsoft.com/office/drawing/2014/main" id="{47226C01-4718-485C-A0DD-B5D01A2E4605}"/>
              </a:ext>
            </a:extLst>
          </p:cNvPr>
          <p:cNvSpPr/>
          <p:nvPr/>
        </p:nvSpPr>
        <p:spPr>
          <a:xfrm>
            <a:off x="4681097"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5" name="Freeform: Shape 14">
            <a:extLst>
              <a:ext uri="{FF2B5EF4-FFF2-40B4-BE49-F238E27FC236}">
                <a16:creationId xmlns:a16="http://schemas.microsoft.com/office/drawing/2014/main" id="{B407A0AD-AC93-400B-9C4C-AE9E09BA906A}"/>
              </a:ext>
            </a:extLst>
          </p:cNvPr>
          <p:cNvSpPr/>
          <p:nvPr/>
        </p:nvSpPr>
        <p:spPr>
          <a:xfrm>
            <a:off x="3505454"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3" name="Freeform: Shape 12">
            <a:extLst>
              <a:ext uri="{FF2B5EF4-FFF2-40B4-BE49-F238E27FC236}">
                <a16:creationId xmlns:a16="http://schemas.microsoft.com/office/drawing/2014/main" id="{0D698D0C-11D4-4EE4-BF8F-1B090BDBD3BB}"/>
              </a:ext>
            </a:extLst>
          </p:cNvPr>
          <p:cNvSpPr/>
          <p:nvPr/>
        </p:nvSpPr>
        <p:spPr>
          <a:xfrm>
            <a:off x="232981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 name="Freeform: Shape 5">
            <a:extLst>
              <a:ext uri="{FF2B5EF4-FFF2-40B4-BE49-F238E27FC236}">
                <a16:creationId xmlns:a16="http://schemas.microsoft.com/office/drawing/2014/main" id="{EB13012D-F404-44C0-BA81-B8122A79D0A8}"/>
              </a:ext>
            </a:extLst>
          </p:cNvPr>
          <p:cNvSpPr/>
          <p:nvPr/>
        </p:nvSpPr>
        <p:spPr>
          <a:xfrm>
            <a:off x="251354"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marL="0" lvl="0" indent="0" algn="ctr" defTabSz="266700">
              <a:lnSpc>
                <a:spcPct val="90000"/>
              </a:lnSpc>
              <a:spcBef>
                <a:spcPct val="0"/>
              </a:spcBef>
              <a:spcAft>
                <a:spcPct val="35000"/>
              </a:spcAft>
              <a:buNone/>
            </a:pPr>
            <a:r>
              <a:rPr lang="en-AU" sz="760" kern="1200" dirty="0"/>
              <a:t>Maintain and Receive Standing and Meter Data</a:t>
            </a:r>
          </a:p>
        </p:txBody>
      </p:sp>
      <p:sp>
        <p:nvSpPr>
          <p:cNvPr id="41" name="Oval 40">
            <a:extLst>
              <a:ext uri="{FF2B5EF4-FFF2-40B4-BE49-F238E27FC236}">
                <a16:creationId xmlns:a16="http://schemas.microsoft.com/office/drawing/2014/main" id="{B8AD7CF4-3627-49B9-A767-F2BB946C8DC1}"/>
              </a:ext>
            </a:extLst>
          </p:cNvPr>
          <p:cNvSpPr/>
          <p:nvPr/>
        </p:nvSpPr>
        <p:spPr>
          <a:xfrm>
            <a:off x="206547"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1</a:t>
            </a:r>
          </a:p>
        </p:txBody>
      </p:sp>
      <p:sp>
        <p:nvSpPr>
          <p:cNvPr id="8" name="Freeform: Shape 7">
            <a:extLst>
              <a:ext uri="{FF2B5EF4-FFF2-40B4-BE49-F238E27FC236}">
                <a16:creationId xmlns:a16="http://schemas.microsoft.com/office/drawing/2014/main" id="{162FF873-0382-4563-B616-CA486A7CD126}"/>
              </a:ext>
            </a:extLst>
          </p:cNvPr>
          <p:cNvSpPr/>
          <p:nvPr/>
        </p:nvSpPr>
        <p:spPr>
          <a:xfrm>
            <a:off x="142753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marL="0" lvl="0" indent="0" algn="ctr" defTabSz="266700">
              <a:lnSpc>
                <a:spcPct val="90000"/>
              </a:lnSpc>
              <a:spcBef>
                <a:spcPct val="0"/>
              </a:spcBef>
              <a:spcAft>
                <a:spcPct val="35000"/>
              </a:spcAft>
              <a:buNone/>
            </a:pPr>
            <a:r>
              <a:rPr lang="en-AU" sz="760" kern="1200" dirty="0"/>
              <a:t>Calculate Energy Purchases &amp; Sales Load</a:t>
            </a:r>
          </a:p>
        </p:txBody>
      </p:sp>
      <p:sp>
        <p:nvSpPr>
          <p:cNvPr id="46" name="Oval 45">
            <a:extLst>
              <a:ext uri="{FF2B5EF4-FFF2-40B4-BE49-F238E27FC236}">
                <a16:creationId xmlns:a16="http://schemas.microsoft.com/office/drawing/2014/main" id="{B7BEE5EF-9050-4A38-8F2E-0B9405ECC3EF}"/>
              </a:ext>
            </a:extLst>
          </p:cNvPr>
          <p:cNvSpPr/>
          <p:nvPr/>
        </p:nvSpPr>
        <p:spPr>
          <a:xfrm>
            <a:off x="1382732"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2</a:t>
            </a:r>
          </a:p>
        </p:txBody>
      </p:sp>
      <p:sp>
        <p:nvSpPr>
          <p:cNvPr id="14" name="Freeform: Shape 13">
            <a:extLst>
              <a:ext uri="{FF2B5EF4-FFF2-40B4-BE49-F238E27FC236}">
                <a16:creationId xmlns:a16="http://schemas.microsoft.com/office/drawing/2014/main" id="{628F6FBD-722D-41F3-B339-DC2E92A64B85}"/>
              </a:ext>
            </a:extLst>
          </p:cNvPr>
          <p:cNvSpPr/>
          <p:nvPr/>
        </p:nvSpPr>
        <p:spPr>
          <a:xfrm>
            <a:off x="2603723"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marL="0" lvl="0" indent="0" algn="ctr" defTabSz="266700">
              <a:lnSpc>
                <a:spcPct val="90000"/>
              </a:lnSpc>
              <a:spcBef>
                <a:spcPct val="0"/>
              </a:spcBef>
              <a:spcAft>
                <a:spcPct val="35000"/>
              </a:spcAft>
              <a:buNone/>
            </a:pPr>
            <a:r>
              <a:rPr lang="en-AU" sz="760" kern="1200" dirty="0"/>
              <a:t>Calculate UFE Load by Local Area per Trading Interval</a:t>
            </a:r>
          </a:p>
        </p:txBody>
      </p:sp>
      <p:sp>
        <p:nvSpPr>
          <p:cNvPr id="47" name="Oval 46">
            <a:extLst>
              <a:ext uri="{FF2B5EF4-FFF2-40B4-BE49-F238E27FC236}">
                <a16:creationId xmlns:a16="http://schemas.microsoft.com/office/drawing/2014/main" id="{D5C2B4A2-B7CE-4DC7-ADEC-C8343F68083F}"/>
              </a:ext>
            </a:extLst>
          </p:cNvPr>
          <p:cNvSpPr/>
          <p:nvPr/>
        </p:nvSpPr>
        <p:spPr>
          <a:xfrm>
            <a:off x="255891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3</a:t>
            </a:r>
          </a:p>
        </p:txBody>
      </p:sp>
      <p:sp>
        <p:nvSpPr>
          <p:cNvPr id="18" name="Freeform: Shape 17">
            <a:extLst>
              <a:ext uri="{FF2B5EF4-FFF2-40B4-BE49-F238E27FC236}">
                <a16:creationId xmlns:a16="http://schemas.microsoft.com/office/drawing/2014/main" id="{BCA37D80-19DD-4EBD-8A6A-98BE61556DCA}"/>
              </a:ext>
            </a:extLst>
          </p:cNvPr>
          <p:cNvSpPr/>
          <p:nvPr/>
        </p:nvSpPr>
        <p:spPr>
          <a:xfrm>
            <a:off x="495609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Calculate Purchases, Sales and UFE Dollars</a:t>
            </a:r>
          </a:p>
        </p:txBody>
      </p:sp>
      <p:sp>
        <p:nvSpPr>
          <p:cNvPr id="49" name="Oval 48">
            <a:extLst>
              <a:ext uri="{FF2B5EF4-FFF2-40B4-BE49-F238E27FC236}">
                <a16:creationId xmlns:a16="http://schemas.microsoft.com/office/drawing/2014/main" id="{8142AF59-9393-4947-9823-A46D44E160DF}"/>
              </a:ext>
            </a:extLst>
          </p:cNvPr>
          <p:cNvSpPr/>
          <p:nvPr/>
        </p:nvSpPr>
        <p:spPr>
          <a:xfrm>
            <a:off x="491128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5</a:t>
            </a:r>
          </a:p>
        </p:txBody>
      </p:sp>
      <p:sp>
        <p:nvSpPr>
          <p:cNvPr id="33" name="Freeform: Shape 32">
            <a:extLst>
              <a:ext uri="{FF2B5EF4-FFF2-40B4-BE49-F238E27FC236}">
                <a16:creationId xmlns:a16="http://schemas.microsoft.com/office/drawing/2014/main" id="{6E00DF21-202E-467A-A49F-76C32009130E}"/>
              </a:ext>
            </a:extLst>
          </p:cNvPr>
          <p:cNvSpPr/>
          <p:nvPr/>
        </p:nvSpPr>
        <p:spPr>
          <a:xfrm>
            <a:off x="8484652"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Action Dispute Outcomes</a:t>
            </a:r>
          </a:p>
        </p:txBody>
      </p:sp>
      <p:sp>
        <p:nvSpPr>
          <p:cNvPr id="34" name="Oval 33">
            <a:extLst>
              <a:ext uri="{FF2B5EF4-FFF2-40B4-BE49-F238E27FC236}">
                <a16:creationId xmlns:a16="http://schemas.microsoft.com/office/drawing/2014/main" id="{60F10FC1-F892-4B22-B4A5-6135AADCEFEE}"/>
              </a:ext>
            </a:extLst>
          </p:cNvPr>
          <p:cNvSpPr/>
          <p:nvPr/>
        </p:nvSpPr>
        <p:spPr>
          <a:xfrm>
            <a:off x="8439844"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8</a:t>
            </a:r>
          </a:p>
        </p:txBody>
      </p:sp>
      <p:sp>
        <p:nvSpPr>
          <p:cNvPr id="43" name="Freeform: Shape 42">
            <a:extLst>
              <a:ext uri="{FF2B5EF4-FFF2-40B4-BE49-F238E27FC236}">
                <a16:creationId xmlns:a16="http://schemas.microsoft.com/office/drawing/2014/main" id="{2ED6CA88-DA1E-4F5F-8D4A-2670A2746241}"/>
              </a:ext>
            </a:extLst>
          </p:cNvPr>
          <p:cNvSpPr/>
          <p:nvPr/>
        </p:nvSpPr>
        <p:spPr>
          <a:xfrm>
            <a:off x="6132280"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Publish Statements, Invoices and Reports</a:t>
            </a:r>
          </a:p>
        </p:txBody>
      </p:sp>
      <p:sp>
        <p:nvSpPr>
          <p:cNvPr id="44" name="Oval 43">
            <a:extLst>
              <a:ext uri="{FF2B5EF4-FFF2-40B4-BE49-F238E27FC236}">
                <a16:creationId xmlns:a16="http://schemas.microsoft.com/office/drawing/2014/main" id="{9ED1FD0D-1E4B-4D0D-AC0D-8AD9F014631C}"/>
              </a:ext>
            </a:extLst>
          </p:cNvPr>
          <p:cNvSpPr/>
          <p:nvPr/>
        </p:nvSpPr>
        <p:spPr>
          <a:xfrm>
            <a:off x="6087473"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6</a:t>
            </a:r>
          </a:p>
        </p:txBody>
      </p:sp>
      <p:sp>
        <p:nvSpPr>
          <p:cNvPr id="45" name="Freeform: Shape 44">
            <a:extLst>
              <a:ext uri="{FF2B5EF4-FFF2-40B4-BE49-F238E27FC236}">
                <a16:creationId xmlns:a16="http://schemas.microsoft.com/office/drawing/2014/main" id="{DE5BA40F-577A-4588-B91F-E9F2AEF5591A}"/>
              </a:ext>
            </a:extLst>
          </p:cNvPr>
          <p:cNvSpPr/>
          <p:nvPr/>
        </p:nvSpPr>
        <p:spPr>
          <a:xfrm>
            <a:off x="730846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Receive &amp; Investigate Settlement Queries / Disputes</a:t>
            </a:r>
          </a:p>
        </p:txBody>
      </p:sp>
      <p:sp>
        <p:nvSpPr>
          <p:cNvPr id="50" name="Oval 49">
            <a:extLst>
              <a:ext uri="{FF2B5EF4-FFF2-40B4-BE49-F238E27FC236}">
                <a16:creationId xmlns:a16="http://schemas.microsoft.com/office/drawing/2014/main" id="{2021F335-131D-479B-BBCC-79D1454855E8}"/>
              </a:ext>
            </a:extLst>
          </p:cNvPr>
          <p:cNvSpPr/>
          <p:nvPr/>
        </p:nvSpPr>
        <p:spPr>
          <a:xfrm>
            <a:off x="7263659"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7</a:t>
            </a:r>
          </a:p>
        </p:txBody>
      </p:sp>
      <p:sp>
        <p:nvSpPr>
          <p:cNvPr id="51" name="Freeform: Shape 50">
            <a:extLst>
              <a:ext uri="{FF2B5EF4-FFF2-40B4-BE49-F238E27FC236}">
                <a16:creationId xmlns:a16="http://schemas.microsoft.com/office/drawing/2014/main" id="{BCF4A1D8-7BBC-401E-8D9F-64AD4ED4C436}"/>
              </a:ext>
            </a:extLst>
          </p:cNvPr>
          <p:cNvSpPr/>
          <p:nvPr/>
        </p:nvSpPr>
        <p:spPr>
          <a:xfrm>
            <a:off x="9660839"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Prepare &amp; Publish UFE Trend Analysis / Reporting</a:t>
            </a:r>
          </a:p>
        </p:txBody>
      </p:sp>
      <p:sp>
        <p:nvSpPr>
          <p:cNvPr id="52" name="Oval 51">
            <a:extLst>
              <a:ext uri="{FF2B5EF4-FFF2-40B4-BE49-F238E27FC236}">
                <a16:creationId xmlns:a16="http://schemas.microsoft.com/office/drawing/2014/main" id="{F9119062-3F9B-4435-AE09-37E524A2D5E0}"/>
              </a:ext>
            </a:extLst>
          </p:cNvPr>
          <p:cNvSpPr/>
          <p:nvPr/>
        </p:nvSpPr>
        <p:spPr>
          <a:xfrm>
            <a:off x="9616030"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9</a:t>
            </a:r>
          </a:p>
        </p:txBody>
      </p:sp>
      <p:sp>
        <p:nvSpPr>
          <p:cNvPr id="54" name="Freeform: Shape 53">
            <a:extLst>
              <a:ext uri="{FF2B5EF4-FFF2-40B4-BE49-F238E27FC236}">
                <a16:creationId xmlns:a16="http://schemas.microsoft.com/office/drawing/2014/main" id="{DBBDBC6C-6B45-4BCE-A81D-D45C2F5A4CFA}"/>
              </a:ext>
            </a:extLst>
          </p:cNvPr>
          <p:cNvSpPr/>
          <p:nvPr/>
        </p:nvSpPr>
        <p:spPr>
          <a:xfrm>
            <a:off x="9383675" y="2064409"/>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5" name="Freeform: Shape 54">
            <a:extLst>
              <a:ext uri="{FF2B5EF4-FFF2-40B4-BE49-F238E27FC236}">
                <a16:creationId xmlns:a16="http://schemas.microsoft.com/office/drawing/2014/main" id="{B0C477E6-4632-41F1-A79A-060EB74EEA97}"/>
              </a:ext>
            </a:extLst>
          </p:cNvPr>
          <p:cNvSpPr/>
          <p:nvPr/>
        </p:nvSpPr>
        <p:spPr>
          <a:xfrm>
            <a:off x="820803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6" name="Freeform: Shape 55">
            <a:extLst>
              <a:ext uri="{FF2B5EF4-FFF2-40B4-BE49-F238E27FC236}">
                <a16:creationId xmlns:a16="http://schemas.microsoft.com/office/drawing/2014/main" id="{180F128B-5B5D-402E-8BE5-26A197896DAB}"/>
              </a:ext>
            </a:extLst>
          </p:cNvPr>
          <p:cNvSpPr/>
          <p:nvPr/>
        </p:nvSpPr>
        <p:spPr>
          <a:xfrm>
            <a:off x="7032386"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1" name="Freeform: Shape 60">
            <a:extLst>
              <a:ext uri="{FF2B5EF4-FFF2-40B4-BE49-F238E27FC236}">
                <a16:creationId xmlns:a16="http://schemas.microsoft.com/office/drawing/2014/main" id="{A187CF21-78BF-4CFA-B439-1E0E5BC0D90A}"/>
              </a:ext>
            </a:extLst>
          </p:cNvPr>
          <p:cNvSpPr/>
          <p:nvPr/>
        </p:nvSpPr>
        <p:spPr>
          <a:xfrm>
            <a:off x="5856742"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graphicFrame>
        <p:nvGraphicFramePr>
          <p:cNvPr id="31" name="Table 30">
            <a:extLst>
              <a:ext uri="{FF2B5EF4-FFF2-40B4-BE49-F238E27FC236}">
                <a16:creationId xmlns:a16="http://schemas.microsoft.com/office/drawing/2014/main" id="{F75FEB3E-1BF5-4CB6-AB58-4B52DE64EBB0}"/>
              </a:ext>
            </a:extLst>
          </p:cNvPr>
          <p:cNvGraphicFramePr>
            <a:graphicFrameLocks noGrp="1"/>
          </p:cNvGraphicFramePr>
          <p:nvPr>
            <p:extLst>
              <p:ext uri="{D42A27DB-BD31-4B8C-83A1-F6EECF244321}">
                <p14:modId xmlns:p14="http://schemas.microsoft.com/office/powerpoint/2010/main" val="778879808"/>
              </p:ext>
            </p:extLst>
          </p:nvPr>
        </p:nvGraphicFramePr>
        <p:xfrm>
          <a:off x="229841" y="2771725"/>
          <a:ext cx="10232130" cy="5004019"/>
        </p:xfrm>
        <a:graphic>
          <a:graphicData uri="http://schemas.openxmlformats.org/drawingml/2006/table">
            <a:tbl>
              <a:tblPr firstRow="1" bandRow="1">
                <a:tableStyleId>{5C22544A-7EE6-4342-B048-85BDC9FD1C3A}</a:tableStyleId>
              </a:tblPr>
              <a:tblGrid>
                <a:gridCol w="5430295">
                  <a:extLst>
                    <a:ext uri="{9D8B030D-6E8A-4147-A177-3AD203B41FA5}">
                      <a16:colId xmlns:a16="http://schemas.microsoft.com/office/drawing/2014/main" val="653191532"/>
                    </a:ext>
                  </a:extLst>
                </a:gridCol>
                <a:gridCol w="4801835">
                  <a:extLst>
                    <a:ext uri="{9D8B030D-6E8A-4147-A177-3AD203B41FA5}">
                      <a16:colId xmlns:a16="http://schemas.microsoft.com/office/drawing/2014/main" val="3293190980"/>
                    </a:ext>
                  </a:extLst>
                </a:gridCol>
              </a:tblGrid>
              <a:tr h="327819">
                <a:tc>
                  <a:txBody>
                    <a:bodyPr/>
                    <a:lstStyle/>
                    <a:p>
                      <a:pPr marL="0" algn="l" defTabSz="801929" rtl="0" eaLnBrk="1" latinLnBrk="0" hangingPunct="1">
                        <a:lnSpc>
                          <a:spcPct val="100000"/>
                        </a:lnSpc>
                        <a:spcBef>
                          <a:spcPts val="300"/>
                        </a:spcBef>
                        <a:spcAft>
                          <a:spcPts val="300"/>
                        </a:spcAft>
                      </a:pPr>
                      <a:r>
                        <a:rPr lang="en-AU" sz="1200" b="1" kern="1200" dirty="0">
                          <a:solidFill>
                            <a:schemeClr val="lt1"/>
                          </a:solidFill>
                          <a:latin typeface="+mn-lt"/>
                          <a:ea typeface="+mn-ea"/>
                          <a:cs typeface="+mn-cs"/>
                        </a:rPr>
                        <a:t>What’s changed due to GS?</a:t>
                      </a:r>
                    </a:p>
                  </a:txBody>
                  <a:tcPr marL="95024" marR="95024" marT="47512" marB="47512"/>
                </a:tc>
                <a:tc>
                  <a:txBody>
                    <a:bodyPr/>
                    <a:lstStyle/>
                    <a:p>
                      <a:pPr marL="0" algn="l" defTabSz="801929" rtl="0" eaLnBrk="1" latinLnBrk="0" hangingPunct="1">
                        <a:lnSpc>
                          <a:spcPct val="100000"/>
                        </a:lnSpc>
                        <a:spcBef>
                          <a:spcPts val="300"/>
                        </a:spcBef>
                        <a:spcAft>
                          <a:spcPts val="300"/>
                        </a:spcAft>
                      </a:pPr>
                      <a:r>
                        <a:rPr lang="en-AU" sz="1200" b="1" kern="1200" dirty="0">
                          <a:solidFill>
                            <a:schemeClr val="lt1"/>
                          </a:solidFill>
                          <a:latin typeface="+mn-lt"/>
                          <a:ea typeface="+mn-ea"/>
                          <a:cs typeface="+mn-cs"/>
                        </a:rPr>
                        <a:t>Considerations</a:t>
                      </a:r>
                    </a:p>
                  </a:txBody>
                  <a:tcPr marL="95024" marR="95024" marT="47512" marB="47512"/>
                </a:tc>
                <a:extLst>
                  <a:ext uri="{0D108BD9-81ED-4DB2-BD59-A6C34878D82A}">
                    <a16:rowId xmlns:a16="http://schemas.microsoft.com/office/drawing/2014/main" val="1236931375"/>
                  </a:ext>
                </a:extLst>
              </a:tr>
              <a:tr h="3648728">
                <a:tc>
                  <a:txBody>
                    <a:bodyPr/>
                    <a:lstStyle/>
                    <a:p>
                      <a:pPr marL="171450"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b="0" kern="1200" dirty="0">
                          <a:solidFill>
                            <a:schemeClr val="tx1"/>
                          </a:solidFill>
                          <a:effectLst/>
                          <a:latin typeface="+mn-lt"/>
                          <a:ea typeface="Times New Roman" panose="02020603050405020304" pitchFamily="18" charset="0"/>
                          <a:cs typeface="Arial" panose="020B0604020202020204" pitchFamily="34" charset="0"/>
                        </a:rPr>
                        <a:t>All the meter data MDPs deliver today to AEMO, plus Tier 1 accumulation metering data</a:t>
                      </a:r>
                      <a:endParaRPr lang="en-AU" sz="1200" kern="1200" dirty="0">
                        <a:solidFill>
                          <a:schemeClr val="tx1"/>
                        </a:solidFill>
                        <a:effectLst/>
                        <a:latin typeface="+mn-lt"/>
                        <a:ea typeface="Times New Roman" panose="02020603050405020304" pitchFamily="18" charset="0"/>
                        <a:cs typeface="Arial" panose="020B0604020202020204" pitchFamily="34" charset="0"/>
                      </a:endParaRPr>
                    </a:p>
                    <a:p>
                      <a:pPr marL="171450"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Non-market unmetered loads now in MSATS, including agreed meter data volumes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b="0" kern="1200" dirty="0">
                          <a:solidFill>
                            <a:schemeClr val="tx1"/>
                          </a:solidFill>
                          <a:effectLst/>
                          <a:latin typeface="+mn-lt"/>
                          <a:ea typeface="Times New Roman" panose="02020603050405020304" pitchFamily="18" charset="0"/>
                          <a:cs typeface="Arial" panose="020B0604020202020204" pitchFamily="34" charset="0"/>
                        </a:rPr>
                        <a:t>Non-market Unmetered loads </a:t>
                      </a:r>
                      <a:r>
                        <a:rPr lang="en-AU" sz="1200" kern="1200" dirty="0">
                          <a:solidFill>
                            <a:schemeClr val="tx1"/>
                          </a:solidFill>
                          <a:effectLst/>
                          <a:latin typeface="+mn-lt"/>
                          <a:ea typeface="Times New Roman" panose="02020603050405020304" pitchFamily="18" charset="0"/>
                          <a:cs typeface="Arial" panose="020B0604020202020204" pitchFamily="34" charset="0"/>
                        </a:rPr>
                        <a:t>to be processed through MSATS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The load profile and size to be agreed upon by the customer, DNSP, retailer and AEMO in accordance with AEMO’s updated metrology procedures and unmetered load guidelines, including:</a:t>
                      </a:r>
                    </a:p>
                    <a:p>
                      <a:pPr marL="973379" lvl="2"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the methodology for calculating a load and load profile for non-market unmetered load; and </a:t>
                      </a:r>
                    </a:p>
                    <a:p>
                      <a:pPr marL="973379" lvl="2"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the provision of the estimated volumes of non-market unmetered load to AEMO for inclusion in settlement</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AEMO to update their unmetered load guidelines and metrology procedures in accordance with the rules consultation procedures</a:t>
                      </a:r>
                    </a:p>
                    <a:p>
                      <a:pPr marL="171450" lvl="0"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By 1 December 2019, AEMO must review and where necessary amend and publish the following documents: Market Settlement and Transfer Solution Procedures, Metrology Procedures and Service Level Procedures</a:t>
                      </a:r>
                    </a:p>
                  </a:txBody>
                  <a:tcPr marL="64653" marR="64653" marT="64800" marB="64800"/>
                </a:tc>
                <a:tc>
                  <a:txBody>
                    <a:bodyPr/>
                    <a:lstStyle/>
                    <a:p>
                      <a:pPr marL="171450" marR="0" lvl="0" indent="-171450" algn="l" defTabSz="801929" rtl="0" eaLnBrk="1" fontAlgn="auto" latinLnBrk="0" hangingPunct="1">
                        <a:lnSpc>
                          <a:spcPct val="100000"/>
                        </a:lnSpc>
                        <a:spcBef>
                          <a:spcPts val="200"/>
                        </a:spcBef>
                        <a:spcAft>
                          <a:spcPts val="300"/>
                        </a:spcAft>
                        <a:buClrTx/>
                        <a:buSzTx/>
                        <a:buFont typeface="Arial" panose="020B0604020202020204" pitchFamily="34" charset="0"/>
                        <a:buChar char="•"/>
                        <a:tabLst/>
                        <a:defRPr/>
                      </a:pPr>
                      <a:r>
                        <a:rPr lang="en-AU" sz="1200" kern="1200" dirty="0">
                          <a:solidFill>
                            <a:schemeClr val="tx1"/>
                          </a:solidFill>
                          <a:effectLst/>
                          <a:latin typeface="+mn-lt"/>
                          <a:ea typeface="Times New Roman" panose="02020603050405020304" pitchFamily="18" charset="0"/>
                          <a:cs typeface="Arial" panose="020B0604020202020204" pitchFamily="34" charset="0"/>
                        </a:rPr>
                        <a:t>MDPs to provide meter data for ALL connection points to AEMO</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Creation and activation of 1</a:t>
                      </a:r>
                      <a:r>
                        <a:rPr lang="en-AU" sz="1200" kern="1200" baseline="30000" dirty="0">
                          <a:solidFill>
                            <a:schemeClr val="tx1"/>
                          </a:solidFill>
                          <a:effectLst/>
                          <a:latin typeface="+mn-lt"/>
                          <a:ea typeface="Times New Roman" panose="02020603050405020304" pitchFamily="18" charset="0"/>
                          <a:cs typeface="Arial" panose="020B0604020202020204" pitchFamily="34" charset="0"/>
                        </a:rPr>
                        <a:t>st</a:t>
                      </a:r>
                      <a:r>
                        <a:rPr lang="en-AU" sz="1200" kern="1200" dirty="0">
                          <a:solidFill>
                            <a:schemeClr val="tx1"/>
                          </a:solidFill>
                          <a:effectLst/>
                          <a:latin typeface="+mn-lt"/>
                          <a:ea typeface="Times New Roman" panose="02020603050405020304" pitchFamily="18" charset="0"/>
                          <a:cs typeface="Arial" panose="020B0604020202020204" pitchFamily="34" charset="0"/>
                        </a:rPr>
                        <a:t> tier NMIS in MSATS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Creation, cleanse &amp; activation of associated NMI standing data, Datastreams and Registers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Delivery of ALL meter data to AEMO</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No longer delivering 2</a:t>
                      </a:r>
                      <a:r>
                        <a:rPr lang="en-AU" sz="1200" kern="1200" baseline="30000" dirty="0">
                          <a:solidFill>
                            <a:schemeClr val="tx1"/>
                          </a:solidFill>
                          <a:effectLst/>
                          <a:latin typeface="+mn-lt"/>
                          <a:ea typeface="Times New Roman" panose="02020603050405020304" pitchFamily="18" charset="0"/>
                          <a:cs typeface="Arial" panose="020B0604020202020204" pitchFamily="34" charset="0"/>
                        </a:rPr>
                        <a:t>nd</a:t>
                      </a:r>
                      <a:r>
                        <a:rPr lang="en-AU" sz="1200" kern="1200" dirty="0">
                          <a:solidFill>
                            <a:schemeClr val="tx1"/>
                          </a:solidFill>
                          <a:effectLst/>
                          <a:latin typeface="+mn-lt"/>
                          <a:ea typeface="Times New Roman" panose="02020603050405020304" pitchFamily="18" charset="0"/>
                          <a:cs typeface="Arial" panose="020B0604020202020204" pitchFamily="34" charset="0"/>
                        </a:rPr>
                        <a:t> tier meter data to LR</a:t>
                      </a:r>
                    </a:p>
                    <a:p>
                      <a:pPr marL="171450" lvl="0" indent="-171450" algn="l" defTabSz="801929" rtl="0" eaLnBrk="1" latinLnBrk="0" hangingPunct="1">
                        <a:lnSpc>
                          <a:spcPct val="100000"/>
                        </a:lnSpc>
                        <a:spcBef>
                          <a:spcPts val="200"/>
                        </a:spcBef>
                        <a:spcAft>
                          <a:spcPts val="300"/>
                        </a:spcAft>
                        <a:buFont typeface="Arial" panose="020B0604020202020204" pitchFamily="34" charset="0"/>
                        <a:buChar char="•"/>
                      </a:pPr>
                      <a:endParaRPr lang="en-AU" sz="1200" kern="1200" dirty="0">
                        <a:solidFill>
                          <a:schemeClr val="tx1"/>
                        </a:solidFill>
                        <a:effectLst/>
                        <a:latin typeface="+mn-lt"/>
                        <a:ea typeface="Times New Roman" panose="02020603050405020304" pitchFamily="18" charset="0"/>
                        <a:cs typeface="Arial" panose="020B0604020202020204" pitchFamily="34" charset="0"/>
                      </a:endParaRPr>
                    </a:p>
                    <a:p>
                      <a:pPr marL="171450" lvl="0"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Non-market Unmetered loads to be processed through MSATS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Best treatment of non-market unmetered loads e.g. categorisation</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The creation of NMIs for non-market unmetered loads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Creation &amp; activation of associated NMI standing data, Datastreams and Registers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Determination of the methodology for calculating a load and load profile for non-market unmetered loads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The provision of the estimated volumes of non-market unmetered load to AEMO </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Updating of unmetered load data tables</a:t>
                      </a:r>
                    </a:p>
                    <a:p>
                      <a:pPr marL="572414" lvl="1" indent="-171450" algn="l" defTabSz="801929" rtl="0" eaLnBrk="1" latinLnBrk="0" hangingPunct="1">
                        <a:lnSpc>
                          <a:spcPct val="100000"/>
                        </a:lnSpc>
                        <a:spcBef>
                          <a:spcPts val="200"/>
                        </a:spcBef>
                        <a:spcAft>
                          <a:spcPts val="300"/>
                        </a:spcAft>
                        <a:buFont typeface="Arial" panose="020B0604020202020204" pitchFamily="34" charset="0"/>
                        <a:buChar char="•"/>
                      </a:pPr>
                      <a:r>
                        <a:rPr lang="en-AU" sz="1200" kern="1200" dirty="0">
                          <a:solidFill>
                            <a:schemeClr val="tx1"/>
                          </a:solidFill>
                          <a:effectLst/>
                          <a:latin typeface="+mn-lt"/>
                          <a:ea typeface="Times New Roman" panose="02020603050405020304" pitchFamily="18" charset="0"/>
                          <a:cs typeface="Arial" panose="020B0604020202020204" pitchFamily="34" charset="0"/>
                        </a:rPr>
                        <a:t>Delivery of non-market unmetered load meter data to AEMO</a:t>
                      </a:r>
                    </a:p>
                    <a:p>
                      <a:pPr marL="171450" lvl="0" indent="-171450" algn="l" defTabSz="801929" rtl="0" eaLnBrk="1" latinLnBrk="0" hangingPunct="1">
                        <a:lnSpc>
                          <a:spcPct val="100000"/>
                        </a:lnSpc>
                        <a:spcBef>
                          <a:spcPts val="200"/>
                        </a:spcBef>
                        <a:spcAft>
                          <a:spcPts val="300"/>
                        </a:spcAft>
                        <a:buFont typeface="Arial" panose="020B0604020202020204" pitchFamily="34" charset="0"/>
                        <a:buChar char="•"/>
                      </a:pPr>
                      <a:endParaRPr lang="en-AU" sz="12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64800" marB="64800"/>
                </a:tc>
                <a:extLst>
                  <a:ext uri="{0D108BD9-81ED-4DB2-BD59-A6C34878D82A}">
                    <a16:rowId xmlns:a16="http://schemas.microsoft.com/office/drawing/2014/main" val="3128820509"/>
                  </a:ext>
                </a:extLst>
              </a:tr>
            </a:tbl>
          </a:graphicData>
        </a:graphic>
      </p:graphicFrame>
    </p:spTree>
    <p:extLst>
      <p:ext uri="{BB962C8B-B14F-4D97-AF65-F5344CB8AC3E}">
        <p14:creationId xmlns:p14="http://schemas.microsoft.com/office/powerpoint/2010/main" val="309640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1793532933"/>
              </p:ext>
            </p:extLst>
          </p:nvPr>
        </p:nvGraphicFramePr>
        <p:xfrm>
          <a:off x="0" y="2012414"/>
          <a:ext cx="10702545" cy="4649152"/>
        </p:xfrm>
        <a:graphic>
          <a:graphicData uri="http://schemas.openxmlformats.org/drawingml/2006/table">
            <a:tbl>
              <a:tblPr firstRow="1" firstCol="1" bandRow="1">
                <a:tableStyleId>{5C22544A-7EE6-4342-B048-85BDC9FD1C3A}</a:tableStyleId>
              </a:tblPr>
              <a:tblGrid>
                <a:gridCol w="367348">
                  <a:extLst>
                    <a:ext uri="{9D8B030D-6E8A-4147-A177-3AD203B41FA5}">
                      <a16:colId xmlns:a16="http://schemas.microsoft.com/office/drawing/2014/main" val="538271126"/>
                    </a:ext>
                  </a:extLst>
                </a:gridCol>
                <a:gridCol w="256032">
                  <a:extLst>
                    <a:ext uri="{9D8B030D-6E8A-4147-A177-3AD203B41FA5}">
                      <a16:colId xmlns:a16="http://schemas.microsoft.com/office/drawing/2014/main" val="3082326010"/>
                    </a:ext>
                  </a:extLst>
                </a:gridCol>
                <a:gridCol w="1508760">
                  <a:extLst>
                    <a:ext uri="{9D8B030D-6E8A-4147-A177-3AD203B41FA5}">
                      <a16:colId xmlns:a16="http://schemas.microsoft.com/office/drawing/2014/main" val="1740697902"/>
                    </a:ext>
                  </a:extLst>
                </a:gridCol>
                <a:gridCol w="6263641">
                  <a:extLst>
                    <a:ext uri="{9D8B030D-6E8A-4147-A177-3AD203B41FA5}">
                      <a16:colId xmlns:a16="http://schemas.microsoft.com/office/drawing/2014/main" val="3202078364"/>
                    </a:ext>
                  </a:extLst>
                </a:gridCol>
                <a:gridCol w="2306764">
                  <a:extLst>
                    <a:ext uri="{9D8B030D-6E8A-4147-A177-3AD203B41FA5}">
                      <a16:colId xmlns:a16="http://schemas.microsoft.com/office/drawing/2014/main" val="789887798"/>
                    </a:ext>
                  </a:extLst>
                </a:gridCol>
              </a:tblGrid>
              <a:tr h="281337">
                <a:tc gridSpan="2">
                  <a:txBody>
                    <a:bodyPr/>
                    <a:lstStyle/>
                    <a:p>
                      <a:pPr algn="ctr">
                        <a:spcBef>
                          <a:spcPts val="100"/>
                        </a:spcBef>
                        <a:spcAft>
                          <a:spcPts val="100"/>
                        </a:spcAft>
                        <a:tabLst>
                          <a:tab pos="252095" algn="l"/>
                          <a:tab pos="504190" algn="l"/>
                          <a:tab pos="756285" algn="l"/>
                        </a:tabLst>
                      </a:pPr>
                      <a:r>
                        <a:rPr lang="en-AU" sz="1300" cap="all" dirty="0">
                          <a:effectLst/>
                          <a:latin typeface="Arial" panose="020B0604020202020204" pitchFamily="34" charset="0"/>
                          <a:cs typeface="Arial" panose="020B0604020202020204" pitchFamily="34" charset="0"/>
                        </a:rPr>
                        <a:t>NO</a:t>
                      </a:r>
                      <a:endParaRPr lang="en-AU" sz="13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pPr algn="ctr">
                        <a:spcBef>
                          <a:spcPts val="100"/>
                        </a:spcBef>
                        <a:spcAft>
                          <a:spcPts val="100"/>
                        </a:spcAft>
                        <a:tabLst>
                          <a:tab pos="252095" algn="l"/>
                          <a:tab pos="504190" algn="l"/>
                          <a:tab pos="756285" algn="l"/>
                        </a:tabLst>
                      </a:pPr>
                      <a:endParaRPr lang="en-AU" sz="13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300" cap="all" dirty="0">
                          <a:effectLst/>
                          <a:latin typeface="Arial" panose="020B0604020202020204" pitchFamily="34" charset="0"/>
                          <a:cs typeface="Arial" panose="020B0604020202020204" pitchFamily="34" charset="0"/>
                        </a:rPr>
                        <a:t>Time</a:t>
                      </a:r>
                      <a:endParaRPr lang="en-AU" sz="13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300" cap="all" dirty="0">
                          <a:effectLst/>
                          <a:latin typeface="Arial" panose="020B0604020202020204" pitchFamily="34" charset="0"/>
                          <a:cs typeface="Arial" panose="020B0604020202020204" pitchFamily="34" charset="0"/>
                        </a:rPr>
                        <a:t>AGENDA ITEM</a:t>
                      </a:r>
                      <a:endParaRPr lang="en-AU" sz="13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300" cap="all" dirty="0">
                          <a:effectLst/>
                          <a:latin typeface="Arial" panose="020B0604020202020204" pitchFamily="34" charset="0"/>
                          <a:cs typeface="Arial" panose="020B0604020202020204" pitchFamily="34" charset="0"/>
                        </a:rPr>
                        <a:t>Responsible</a:t>
                      </a:r>
                      <a:endParaRPr lang="en-AU" sz="13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54372720"/>
                  </a:ext>
                </a:extLst>
              </a:tr>
              <a:tr h="310896">
                <a:tc gridSpan="5">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Preliminary Matters</a:t>
                      </a:r>
                    </a:p>
                  </a:txBody>
                  <a:tcPr marL="68580" marR="68580" marT="0" marB="0"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a:t>
                      </a:r>
                    </a:p>
                  </a:txBody>
                  <a:tcPr marL="68580" marR="68580" marT="0" marB="0" anchor="ctr"/>
                </a:tc>
                <a:tc gridSpan="2">
                  <a:txBody>
                    <a:bodyPr/>
                    <a:lstStyle/>
                    <a:p>
                      <a:pPr algn="ctr">
                        <a:spcBef>
                          <a:spcPts val="100"/>
                        </a:spcBef>
                        <a:spcAft>
                          <a:spcPts val="100"/>
                        </a:spcAft>
                        <a:tabLst>
                          <a:tab pos="504190" algn="l"/>
                          <a:tab pos="756285" algn="l"/>
                        </a:tabLst>
                      </a:pPr>
                      <a:r>
                        <a:rPr lang="en-AU" sz="13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9:00am - 9:15am</a:t>
                      </a:r>
                    </a:p>
                  </a:txBody>
                  <a:tcPr marL="68580" marR="68580" marT="0" marB="0" anchor="ctr"/>
                </a:tc>
                <a:tc hMerge="1">
                  <a:txBody>
                    <a:bodyPr/>
                    <a:lstStyle/>
                    <a:p>
                      <a:pPr>
                        <a:spcBef>
                          <a:spcPts val="100"/>
                        </a:spcBef>
                        <a:spcAft>
                          <a:spcPts val="100"/>
                        </a:spcAft>
                        <a:tabLst>
                          <a:tab pos="504190" algn="l"/>
                          <a:tab pos="756285" algn="l"/>
                        </a:tabLst>
                      </a:pPr>
                      <a:r>
                        <a:rPr lang="en-AU" sz="1400" dirty="0">
                          <a:effectLst/>
                          <a:latin typeface="Arial" panose="020B0604020202020204" pitchFamily="34" charset="0"/>
                          <a:cs typeface="Arial" panose="020B0604020202020204" pitchFamily="34" charset="0"/>
                        </a:rPr>
                        <a:t>9:30am – 9:40am</a:t>
                      </a:r>
                      <a:endParaRPr lang="en-AU"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300" dirty="0">
                          <a:effectLst/>
                          <a:latin typeface="Arial" panose="020B0604020202020204" pitchFamily="34" charset="0"/>
                          <a:cs typeface="Arial" panose="020B0604020202020204" pitchFamily="34" charset="0"/>
                        </a:rPr>
                        <a:t>Welcome, Introduction and General Housekeeping</a:t>
                      </a:r>
                      <a:endPar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300" baseline="0" dirty="0">
                          <a:effectLst/>
                          <a:latin typeface="Arial" panose="020B0604020202020204" pitchFamily="34" charset="0"/>
                          <a:cs typeface="Arial" panose="020B0604020202020204" pitchFamily="34" charset="0"/>
                        </a:rPr>
                        <a:t>Blaine Miner (AEMO)</a:t>
                      </a:r>
                      <a:endPar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02688441"/>
                  </a:ext>
                </a:extLst>
              </a:tr>
              <a:tr h="237283">
                <a:tc gridSpan="5">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Noting and Discussion</a:t>
                      </a:r>
                    </a:p>
                  </a:txBody>
                  <a:tcPr marL="68580" marR="68580" marT="0" marB="0"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426998584"/>
                  </a:ext>
                </a:extLst>
              </a:tr>
              <a:tr h="354877">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a:t>
                      </a: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cs typeface="Arial" panose="020B0604020202020204" pitchFamily="34" charset="0"/>
                        </a:rPr>
                        <a:t>9:15am - 10:45am</a:t>
                      </a:r>
                    </a:p>
                  </a:txBody>
                  <a:tcPr marL="68580" marR="68580" marT="0" marB="0" anchor="ctr"/>
                </a:tc>
                <a:tc hMerge="1">
                  <a:txBody>
                    <a:bodyPr/>
                    <a:lstStyle/>
                    <a:p>
                      <a:endParaRPr lang="en-AU" sz="1400"/>
                    </a:p>
                  </a:txBody>
                  <a:tcPr marL="68580" marR="68580" marT="0" marB="0" anchor="ctr"/>
                </a:tc>
                <a:tc>
                  <a:txBody>
                    <a:bodyPr/>
                    <a:lstStyle/>
                    <a:p>
                      <a:r>
                        <a:rPr lang="en-AU" sz="1300" kern="1200" dirty="0">
                          <a:solidFill>
                            <a:schemeClr val="dk1"/>
                          </a:solidFill>
                          <a:effectLst/>
                          <a:latin typeface="Arial" panose="020B0604020202020204" pitchFamily="34" charset="0"/>
                          <a:ea typeface="+mn-ea"/>
                          <a:cs typeface="Arial" panose="020B0604020202020204" pitchFamily="34" charset="0"/>
                        </a:rPr>
                        <a:t>Metering Procedure Changes Package 1 </a:t>
                      </a:r>
                    </a:p>
                  </a:txBody>
                  <a:tcPr marL="68580" marR="68580"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chemeClr val="tx1"/>
                          </a:solidFill>
                          <a:effectLst/>
                          <a:latin typeface="Arial" panose="020B0604020202020204" pitchFamily="34" charset="0"/>
                          <a:cs typeface="Arial" panose="020B0604020202020204" pitchFamily="34" charset="0"/>
                        </a:rPr>
                        <a:t>David Ripper (AEMO)</a:t>
                      </a:r>
                    </a:p>
                  </a:txBody>
                  <a:tcPr marL="68580" marR="68580" marT="0" marB="0" anchor="ctr"/>
                </a:tc>
                <a:extLst>
                  <a:ext uri="{0D108BD9-81ED-4DB2-BD59-A6C34878D82A}">
                    <a16:rowId xmlns:a16="http://schemas.microsoft.com/office/drawing/2014/main" val="2692290741"/>
                  </a:ext>
                </a:extLst>
              </a:tr>
              <a:tr h="354877">
                <a:tc>
                  <a:txBody>
                    <a:bodyPr/>
                    <a:lstStyle/>
                    <a:p>
                      <a:pPr>
                        <a:spcBef>
                          <a:spcPts val="100"/>
                        </a:spcBef>
                        <a:spcAft>
                          <a:spcPts val="100"/>
                        </a:spcAft>
                        <a:tabLst>
                          <a:tab pos="504190" algn="l"/>
                          <a:tab pos="756285" algn="l"/>
                        </a:tabLst>
                      </a:pPr>
                      <a:endPar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rgbClr val="FF0000"/>
                          </a:solidFill>
                          <a:effectLst/>
                          <a:latin typeface="Arial" panose="020B0604020202020204" pitchFamily="34" charset="0"/>
                          <a:ea typeface="+mn-ea"/>
                          <a:cs typeface="Arial" panose="020B0604020202020204" pitchFamily="34" charset="0"/>
                        </a:rPr>
                        <a:t>10:45am - 11:00am</a:t>
                      </a:r>
                    </a:p>
                  </a:txBody>
                  <a:tcPr marL="68580" marR="68580" marT="0" marB="0" anchor="ctr"/>
                </a:tc>
                <a:tc hMerge="1">
                  <a:txBody>
                    <a:bodyPr/>
                    <a:lstStyle/>
                    <a:p>
                      <a:endParaRPr lang="en-AU"/>
                    </a:p>
                  </a:txBody>
                  <a:tcPr/>
                </a:tc>
                <a:tc>
                  <a:txBody>
                    <a:bodyPr/>
                    <a:lstStyle/>
                    <a:p>
                      <a:pPr marL="0" algn="l" defTabSz="801929" rtl="0" eaLnBrk="1" latinLnBrk="0" hangingPunct="1"/>
                      <a:r>
                        <a:rPr lang="en-AU" sz="1300" b="0" kern="1200" dirty="0">
                          <a:solidFill>
                            <a:srgbClr val="FF0000"/>
                          </a:solidFill>
                          <a:effectLst/>
                          <a:latin typeface="Arial" panose="020B0604020202020204" pitchFamily="34" charset="0"/>
                          <a:ea typeface="+mn-ea"/>
                          <a:cs typeface="Arial" panose="020B0604020202020204" pitchFamily="34" charset="0"/>
                        </a:rPr>
                        <a:t>Break</a:t>
                      </a:r>
                    </a:p>
                  </a:txBody>
                  <a:tcPr marL="68580" marR="68580"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sz="1300" b="0" kern="1200" dirty="0">
                        <a:solidFill>
                          <a:schemeClr val="tx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18765694"/>
                  </a:ext>
                </a:extLst>
              </a:tr>
              <a:tr h="384048">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a:t>
                      </a: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11:00am - 11:45am</a:t>
                      </a:r>
                    </a:p>
                  </a:txBody>
                  <a:tcPr marL="68580" marR="68580" marT="0" marB="0" anchor="ctr"/>
                </a:tc>
                <a:tc hMerge="1">
                  <a:txBody>
                    <a:bodyPr/>
                    <a:lstStyle/>
                    <a:p>
                      <a:endParaRPr lang="en-AU" sz="1400" dirty="0"/>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Global Settlements</a:t>
                      </a:r>
                    </a:p>
                  </a:txBody>
                  <a:tcPr marL="68580" marR="68580" marT="0" marB="0" anchor="ctr"/>
                </a:tc>
                <a:tc>
                  <a:txBody>
                    <a:bodyPr/>
                    <a:lstStyle/>
                    <a:p>
                      <a:r>
                        <a:rPr lang="en-AU" sz="13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Blaine Miner (AEMO)</a:t>
                      </a:r>
                      <a:endParaRPr lang="en-AU" sz="1300" dirty="0"/>
                    </a:p>
                  </a:txBody>
                  <a:tcPr marL="68580" marR="68580" marT="0" marB="0" anchor="ctr"/>
                </a:tc>
                <a:extLst>
                  <a:ext uri="{0D108BD9-81ED-4DB2-BD59-A6C34878D82A}">
                    <a16:rowId xmlns:a16="http://schemas.microsoft.com/office/drawing/2014/main" val="4147203675"/>
                  </a:ext>
                </a:extLst>
              </a:tr>
              <a:tr h="384048">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4</a:t>
                      </a: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11:45am - 12:15pm</a:t>
                      </a:r>
                    </a:p>
                  </a:txBody>
                  <a:tcPr marL="68580" marR="68580" marT="0" marB="0" anchor="ctr"/>
                </a:tc>
                <a:tc hMerge="1">
                  <a:txBody>
                    <a:bodyPr/>
                    <a:lstStyle/>
                    <a:p>
                      <a:endParaRPr lang="en-AU" sz="1400"/>
                    </a:p>
                  </a:txBody>
                  <a:tcPr marL="68580" marR="68580" marT="0" marB="0" anchor="ctr"/>
                </a:tc>
                <a:tc>
                  <a:txBody>
                    <a:bodyPr/>
                    <a:lstStyle/>
                    <a:p>
                      <a:pPr marL="0" algn="l" defTabSz="801929" rtl="0" eaLnBrk="1" latinLnBrk="0" hangingPunct="1"/>
                      <a:r>
                        <a:rPr lang="en-AU" sz="1300" kern="1200" dirty="0">
                          <a:solidFill>
                            <a:schemeClr val="dk1"/>
                          </a:solidFill>
                          <a:effectLst/>
                          <a:latin typeface="Arial" panose="020B0604020202020204" pitchFamily="34" charset="0"/>
                          <a:ea typeface="+mn-ea"/>
                          <a:cs typeface="Arial" panose="020B0604020202020204" pitchFamily="34" charset="0"/>
                        </a:rPr>
                        <a:t>Metering Procedure Changes Package 2</a:t>
                      </a:r>
                    </a:p>
                  </a:txBody>
                  <a:tcPr marL="68580" marR="68580"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chemeClr val="tx1"/>
                          </a:solidFill>
                          <a:effectLst/>
                          <a:latin typeface="Arial" panose="020B0604020202020204" pitchFamily="34" charset="0"/>
                          <a:cs typeface="Arial" panose="020B0604020202020204" pitchFamily="34" charset="0"/>
                        </a:rPr>
                        <a:t>David Ripper (AEMO)</a:t>
                      </a:r>
                    </a:p>
                  </a:txBody>
                  <a:tcPr marL="68580" marR="68580" marT="0" marB="0" anchor="ctr"/>
                </a:tc>
                <a:extLst>
                  <a:ext uri="{0D108BD9-81ED-4DB2-BD59-A6C34878D82A}">
                    <a16:rowId xmlns:a16="http://schemas.microsoft.com/office/drawing/2014/main" val="3931204897"/>
                  </a:ext>
                </a:extLst>
              </a:tr>
              <a:tr h="283464">
                <a:tc>
                  <a:txBody>
                    <a:bodyPr/>
                    <a:lstStyle/>
                    <a:p>
                      <a:pPr>
                        <a:spcBef>
                          <a:spcPts val="100"/>
                        </a:spcBef>
                        <a:spcAft>
                          <a:spcPts val="100"/>
                        </a:spcAft>
                        <a:tabLst>
                          <a:tab pos="504190" algn="l"/>
                          <a:tab pos="756285" algn="l"/>
                        </a:tabLst>
                      </a:pPr>
                      <a:endPar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algn="ctr"/>
                      <a:r>
                        <a:rPr lang="en-AU" sz="13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12:15pm – 12:45pm</a:t>
                      </a:r>
                      <a:endParaRPr lang="en-AU" sz="1300" b="0" dirty="0">
                        <a:solidFill>
                          <a:srgbClr val="FF0000"/>
                        </a:solidFill>
                      </a:endParaRPr>
                    </a:p>
                  </a:txBody>
                  <a:tcPr marL="68580" marR="68580" marT="0" marB="0" anchor="ctr"/>
                </a:tc>
                <a:tc hMerge="1">
                  <a:txBody>
                    <a:bodyPr/>
                    <a:lstStyle/>
                    <a:p>
                      <a:endParaRPr lang="en-AU" sz="1400" dirty="0"/>
                    </a:p>
                  </a:txBody>
                  <a:tcPr marL="68580" marR="68580" marT="0" marB="0" anchor="ctr"/>
                </a:tc>
                <a:tc>
                  <a:txBody>
                    <a:bodyPr/>
                    <a:lstStyle/>
                    <a:p>
                      <a:pPr marL="0" algn="l" defTabSz="801929" rtl="0" eaLnBrk="1" latinLnBrk="0" hangingPunct="1"/>
                      <a:r>
                        <a:rPr lang="en-AU" sz="1300" b="0" kern="1200" dirty="0">
                          <a:solidFill>
                            <a:srgbClr val="FF0000"/>
                          </a:solidFill>
                          <a:effectLst/>
                          <a:latin typeface="Arial" panose="020B0604020202020204" pitchFamily="34" charset="0"/>
                          <a:ea typeface="+mn-ea"/>
                          <a:cs typeface="Arial" panose="020B0604020202020204" pitchFamily="34" charset="0"/>
                        </a:rPr>
                        <a:t>Lunch</a:t>
                      </a:r>
                    </a:p>
                  </a:txBody>
                  <a:tcPr marL="68580" marR="68580" marT="0" marB="0" anchor="ctr"/>
                </a:tc>
                <a:tc>
                  <a:txBody>
                    <a:bodyPr/>
                    <a:lstStyle/>
                    <a:p>
                      <a:pPr marL="0" algn="l" defTabSz="801929" rtl="0" eaLnBrk="1" latinLnBrk="0" hangingPunct="1"/>
                      <a:endParaRPr lang="en-AU" sz="1300" b="0" kern="1200" dirty="0">
                        <a:solidFill>
                          <a:schemeClr val="tx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46639528"/>
                  </a:ext>
                </a:extLst>
              </a:tr>
              <a:tr h="347472">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5</a:t>
                      </a: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12:45pm – 1:15pm</a:t>
                      </a:r>
                    </a:p>
                  </a:txBody>
                  <a:tcPr marL="68580" marR="68580" marT="0" marB="0" anchor="ctr"/>
                </a:tc>
                <a:tc hMerge="1">
                  <a:txBody>
                    <a:bodyPr/>
                    <a:lstStyle/>
                    <a:p>
                      <a:endParaRPr lang="en-AU"/>
                    </a:p>
                  </a:txBody>
                  <a:tcPr/>
                </a:tc>
                <a:tc>
                  <a:txBody>
                    <a:bodyPr/>
                    <a:lstStyle/>
                    <a:p>
                      <a:pPr marL="0" indent="0" algn="l" defTabSz="801929" rtl="0" eaLnBrk="1" latinLnBrk="0" hangingPunct="1">
                        <a:spcBef>
                          <a:spcPts val="100"/>
                        </a:spcBef>
                        <a:spcAft>
                          <a:spcPts val="100"/>
                        </a:spcAft>
                        <a:buFont typeface="Arial" panose="020B0604020202020204" pitchFamily="34" charset="0"/>
                        <a:buNone/>
                        <a:tabLst>
                          <a:tab pos="504190" algn="l"/>
                          <a:tab pos="756285" algn="l"/>
                        </a:tabLst>
                      </a:pPr>
                      <a:r>
                        <a:rPr lang="en-AU" sz="1300" b="0" kern="1200" dirty="0">
                          <a:solidFill>
                            <a:schemeClr val="tx1"/>
                          </a:solidFill>
                          <a:effectLst/>
                          <a:latin typeface="Arial" panose="020B0604020202020204" pitchFamily="34" charset="0"/>
                          <a:cs typeface="Arial" panose="020B0604020202020204" pitchFamily="34" charset="0"/>
                        </a:rPr>
                        <a:t>Metering Procedure Changes Package 3</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 typeface="Arial" panose="020B0604020202020204" pitchFamily="34" charset="0"/>
                        <a:buNone/>
                        <a:tabLst>
                          <a:tab pos="504190" algn="l"/>
                          <a:tab pos="756285" algn="l"/>
                        </a:tabLst>
                        <a:defRPr/>
                      </a:pPr>
                      <a:r>
                        <a:rPr lang="en-AU" sz="1300" b="0" kern="1200" dirty="0">
                          <a:solidFill>
                            <a:schemeClr val="tx1"/>
                          </a:solidFill>
                          <a:effectLst/>
                          <a:latin typeface="Arial" panose="020B0604020202020204" pitchFamily="34" charset="0"/>
                          <a:cs typeface="Arial" panose="020B0604020202020204" pitchFamily="34" charset="0"/>
                        </a:rPr>
                        <a:t>David Ripper (AEMO)</a:t>
                      </a:r>
                    </a:p>
                  </a:txBody>
                  <a:tcPr marL="68580" marR="68580" marT="0" marB="0" anchor="ctr"/>
                </a:tc>
                <a:extLst>
                  <a:ext uri="{0D108BD9-81ED-4DB2-BD59-A6C34878D82A}">
                    <a16:rowId xmlns:a16="http://schemas.microsoft.com/office/drawing/2014/main" val="3446073759"/>
                  </a:ext>
                </a:extLst>
              </a:tr>
              <a:tr h="347472">
                <a:tc>
                  <a:txBody>
                    <a:bodyPr/>
                    <a:lstStyle/>
                    <a:p>
                      <a:pPr>
                        <a:spcBef>
                          <a:spcPts val="100"/>
                        </a:spcBef>
                        <a:spcAft>
                          <a:spcPts val="100"/>
                        </a:spcAft>
                        <a:tabLst>
                          <a:tab pos="504190" algn="l"/>
                          <a:tab pos="756285" algn="l"/>
                        </a:tabLst>
                      </a:pPr>
                      <a:endPar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1:15pm - 1:45pm</a:t>
                      </a:r>
                    </a:p>
                  </a:txBody>
                  <a:tcPr marL="68580" marR="68580" marT="0" marB="0" anchor="ctr"/>
                </a:tc>
                <a:tc hMerge="1">
                  <a:txBody>
                    <a:bodyPr/>
                    <a:lstStyle/>
                    <a:p>
                      <a:endParaRPr lang="en-AU" sz="1400" dirty="0"/>
                    </a:p>
                  </a:txBody>
                  <a:tcPr marL="68580" marR="68580" marT="0" marB="0" anchor="ctr"/>
                </a:tc>
                <a:tc>
                  <a:txBody>
                    <a:bodyPr/>
                    <a:lstStyle/>
                    <a:p>
                      <a:pPr marL="0" indent="0" algn="l" defTabSz="801929" rtl="0" eaLnBrk="1" latinLnBrk="0" hangingPunct="1">
                        <a:spcBef>
                          <a:spcPts val="100"/>
                        </a:spcBef>
                        <a:spcAft>
                          <a:spcPts val="100"/>
                        </a:spcAft>
                        <a:buFont typeface="Arial" panose="020B0604020202020204" pitchFamily="34" charset="0"/>
                        <a:buNone/>
                        <a:tabLst>
                          <a:tab pos="504190" algn="l"/>
                          <a:tab pos="756285" algn="l"/>
                        </a:tabLst>
                      </a:pPr>
                      <a:r>
                        <a:rPr lang="en-AU" sz="1300" b="0" kern="1200" dirty="0">
                          <a:solidFill>
                            <a:schemeClr val="tx1"/>
                          </a:solidFill>
                          <a:effectLst/>
                          <a:latin typeface="Arial" panose="020B0604020202020204" pitchFamily="34" charset="0"/>
                          <a:cs typeface="Arial" panose="020B0604020202020204" pitchFamily="34" charset="0"/>
                        </a:rPr>
                        <a:t>File size and communications capabilities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 typeface="Arial" panose="020B0604020202020204" pitchFamily="34" charset="0"/>
                        <a:buNone/>
                        <a:tabLst>
                          <a:tab pos="504190" algn="l"/>
                          <a:tab pos="756285" algn="l"/>
                        </a:tabLst>
                        <a:defRPr/>
                      </a:pPr>
                      <a:r>
                        <a:rPr lang="en-AU" sz="1300" b="0" kern="1200" dirty="0">
                          <a:solidFill>
                            <a:schemeClr val="tx1"/>
                          </a:solidFill>
                          <a:effectLst/>
                          <a:latin typeface="Arial" panose="020B0604020202020204" pitchFamily="34" charset="0"/>
                          <a:cs typeface="Arial" panose="020B0604020202020204" pitchFamily="34" charset="0"/>
                        </a:rPr>
                        <a:t>Jim Agelopoulos (AEMO)</a:t>
                      </a:r>
                    </a:p>
                  </a:txBody>
                  <a:tcPr marL="68580" marR="68580" marT="0" marB="0" anchor="ctr"/>
                </a:tc>
                <a:extLst>
                  <a:ext uri="{0D108BD9-81ED-4DB2-BD59-A6C34878D82A}">
                    <a16:rowId xmlns:a16="http://schemas.microsoft.com/office/drawing/2014/main" val="3785774244"/>
                  </a:ext>
                </a:extLst>
              </a:tr>
              <a:tr h="347472">
                <a:tc>
                  <a:txBody>
                    <a:bodyPr/>
                    <a:lstStyle/>
                    <a:p>
                      <a:pPr>
                        <a:spcBef>
                          <a:spcPts val="100"/>
                        </a:spcBef>
                        <a:spcAft>
                          <a:spcPts val="100"/>
                        </a:spcAft>
                        <a:tabLst>
                          <a:tab pos="504190" algn="l"/>
                          <a:tab pos="756285" algn="l"/>
                        </a:tabLst>
                      </a:pPr>
                      <a:endPar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rgbClr val="FF0000"/>
                          </a:solidFill>
                          <a:effectLst/>
                          <a:latin typeface="Arial" panose="020B0604020202020204" pitchFamily="34" charset="0"/>
                          <a:ea typeface="+mn-ea"/>
                          <a:cs typeface="Arial" panose="020B0604020202020204" pitchFamily="34" charset="0"/>
                        </a:rPr>
                        <a:t>1:45pm - 2:00pm</a:t>
                      </a:r>
                    </a:p>
                  </a:txBody>
                  <a:tcPr marL="68580" marR="68580" marT="0" marB="0" anchor="ctr"/>
                </a:tc>
                <a:tc hMerge="1">
                  <a:txBody>
                    <a:bodyPr/>
                    <a:lstStyle/>
                    <a:p>
                      <a:endParaRPr lang="en-AU"/>
                    </a:p>
                  </a:txBody>
                  <a:tcPr/>
                </a:tc>
                <a:tc>
                  <a:txBody>
                    <a:bodyPr/>
                    <a:lstStyle/>
                    <a:p>
                      <a:pPr marL="0" algn="l" defTabSz="801929" rtl="0" eaLnBrk="1" latinLnBrk="0" hangingPunct="1"/>
                      <a:r>
                        <a:rPr lang="en-AU" sz="1300" b="0" kern="1200" dirty="0">
                          <a:solidFill>
                            <a:srgbClr val="FF0000"/>
                          </a:solidFill>
                          <a:effectLst/>
                          <a:latin typeface="Arial" panose="020B0604020202020204" pitchFamily="34" charset="0"/>
                          <a:ea typeface="+mn-ea"/>
                          <a:cs typeface="Arial" panose="020B0604020202020204" pitchFamily="34" charset="0"/>
                        </a:rPr>
                        <a:t>Break</a:t>
                      </a:r>
                    </a:p>
                  </a:txBody>
                  <a:tcPr marL="68580" marR="68580" marT="0" marB="0" anchor="ctr"/>
                </a:tc>
                <a:tc>
                  <a:txBody>
                    <a:bodyPr/>
                    <a:lstStyle/>
                    <a:p>
                      <a:pPr marL="0" algn="l" defTabSz="801929" rtl="0" eaLnBrk="1" latinLnBrk="0" hangingPunct="1"/>
                      <a:endParaRPr lang="en-AU" sz="1300" b="0" kern="1200" dirty="0">
                        <a:solidFill>
                          <a:schemeClr val="tx1"/>
                        </a:solidFill>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2412828"/>
                  </a:ext>
                </a:extLst>
              </a:tr>
              <a:tr h="338328">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7</a:t>
                      </a: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2:00pm – 2:30pm</a:t>
                      </a:r>
                    </a:p>
                  </a:txBody>
                  <a:tcPr marL="68580" marR="68580" marT="0" marB="0" anchor="ctr"/>
                </a:tc>
                <a:tc hMerge="1">
                  <a:txBody>
                    <a:bodyPr/>
                    <a:lstStyle/>
                    <a:p>
                      <a:endParaRPr lang="en-AU" sz="1400" dirty="0"/>
                    </a:p>
                  </a:txBody>
                  <a:tcPr marL="68580" marR="68580" marT="0" marB="0" anchor="ctr"/>
                </a:tc>
                <a:tc>
                  <a:txBody>
                    <a:bodyPr/>
                    <a:lstStyle/>
                    <a:p>
                      <a:pPr marL="0" indent="0" algn="l" defTabSz="801929" rtl="0" eaLnBrk="1" latinLnBrk="0" hangingPunct="1">
                        <a:spcBef>
                          <a:spcPts val="100"/>
                        </a:spcBef>
                        <a:spcAft>
                          <a:spcPts val="100"/>
                        </a:spcAft>
                        <a:buFont typeface="Arial" panose="020B0604020202020204" pitchFamily="34" charset="0"/>
                        <a:buNone/>
                        <a:tabLst>
                          <a:tab pos="504190" algn="l"/>
                          <a:tab pos="756285" algn="l"/>
                        </a:tabLst>
                      </a:pPr>
                      <a:r>
                        <a:rPr lang="en-AU" sz="1300" b="0" kern="1200" dirty="0">
                          <a:solidFill>
                            <a:schemeClr val="tx1"/>
                          </a:solidFill>
                          <a:effectLst/>
                          <a:latin typeface="Arial" panose="020B0604020202020204" pitchFamily="34" charset="0"/>
                          <a:cs typeface="Arial" panose="020B0604020202020204" pitchFamily="34" charset="0"/>
                        </a:rPr>
                        <a:t>Reconciliation Support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 typeface="Arial" panose="020B0604020202020204" pitchFamily="34" charset="0"/>
                        <a:buNone/>
                        <a:tabLst>
                          <a:tab pos="504190" algn="l"/>
                          <a:tab pos="756285" algn="l"/>
                        </a:tabLst>
                        <a:defRPr/>
                      </a:pPr>
                      <a:r>
                        <a:rPr lang="en-AU" sz="1300" b="0" kern="1200" dirty="0">
                          <a:solidFill>
                            <a:schemeClr val="tx1"/>
                          </a:solidFill>
                          <a:effectLst/>
                          <a:latin typeface="Arial" panose="020B0604020202020204" pitchFamily="34" charset="0"/>
                          <a:cs typeface="Arial" panose="020B0604020202020204" pitchFamily="34" charset="0"/>
                        </a:rPr>
                        <a:t>Blaine Miner (AEMO)</a:t>
                      </a:r>
                    </a:p>
                  </a:txBody>
                  <a:tcPr marL="68580" marR="68580" marT="0" marB="0" anchor="ctr"/>
                </a:tc>
                <a:extLst>
                  <a:ext uri="{0D108BD9-81ED-4DB2-BD59-A6C34878D82A}">
                    <a16:rowId xmlns:a16="http://schemas.microsoft.com/office/drawing/2014/main" val="2448647087"/>
                  </a:ext>
                </a:extLst>
              </a:tr>
              <a:tr h="338789">
                <a:tc>
                  <a:txBody>
                    <a:bodyPr/>
                    <a:lstStyle/>
                    <a:p>
                      <a:pPr>
                        <a:spcBef>
                          <a:spcPts val="100"/>
                        </a:spcBef>
                        <a:spcAft>
                          <a:spcPts val="100"/>
                        </a:spcAft>
                        <a:tabLst>
                          <a:tab pos="504190" algn="l"/>
                          <a:tab pos="756285" algn="l"/>
                        </a:tabLst>
                      </a:pPr>
                      <a:r>
                        <a:rPr lang="en-AU" sz="13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8</a:t>
                      </a:r>
                    </a:p>
                  </a:txBody>
                  <a:tcPr marL="68580" marR="68580" marT="0" marB="0" anchor="ctr"/>
                </a:tc>
                <a:tc gridSpan="2">
                  <a:txBody>
                    <a:bodyPr/>
                    <a:lstStyle/>
                    <a:p>
                      <a:pPr marL="0" algn="ctr" defTabSz="801929" rtl="0" eaLnBrk="1" latinLnBrk="0" hangingPunct="1">
                        <a:spcBef>
                          <a:spcPts val="100"/>
                        </a:spcBef>
                        <a:spcAft>
                          <a:spcPts val="100"/>
                        </a:spcAft>
                        <a:tabLst>
                          <a:tab pos="504190" algn="l"/>
                          <a:tab pos="756285" algn="l"/>
                        </a:tabLst>
                      </a:pPr>
                      <a:r>
                        <a:rPr lang="en-AU" sz="1300" b="0" kern="1200" dirty="0">
                          <a:solidFill>
                            <a:schemeClr val="tx1"/>
                          </a:solidFill>
                          <a:effectLst/>
                          <a:latin typeface="Arial" panose="020B0604020202020204" pitchFamily="34" charset="0"/>
                          <a:ea typeface="+mn-ea"/>
                          <a:cs typeface="Arial" panose="020B0604020202020204" pitchFamily="34" charset="0"/>
                        </a:rPr>
                        <a:t>2:30pm – 3:00pm</a:t>
                      </a:r>
                    </a:p>
                  </a:txBody>
                  <a:tcPr marL="68580" marR="68580" marT="0" marB="0" anchor="ctr"/>
                </a:tc>
                <a:tc hMerge="1">
                  <a:txBody>
                    <a:bodyPr/>
                    <a:lstStyle/>
                    <a:p>
                      <a:endParaRPr lang="en-AU" sz="1400" dirty="0"/>
                    </a:p>
                  </a:txBody>
                  <a:tcPr marL="68580" marR="68580"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chemeClr val="tx1"/>
                          </a:solidFill>
                          <a:effectLst/>
                          <a:latin typeface="Arial" panose="020B0604020202020204" pitchFamily="34" charset="0"/>
                          <a:cs typeface="Arial" panose="020B0604020202020204" pitchFamily="34" charset="0"/>
                        </a:rPr>
                        <a:t>Additional Time for Agenda Items, Other Business and </a:t>
                      </a:r>
                      <a:r>
                        <a:rPr lang="en-AU" sz="1300" dirty="0">
                          <a:effectLst/>
                          <a:latin typeface="Arial" panose="020B0604020202020204" pitchFamily="34" charset="0"/>
                          <a:ea typeface="Times New Roman" panose="02020603050405020304" pitchFamily="18" charset="0"/>
                          <a:cs typeface="Arial" panose="020B0604020202020204" pitchFamily="34" charset="0"/>
                        </a:rPr>
                        <a:t>Next Steps</a:t>
                      </a:r>
                      <a:endParaRPr lang="en-AU" sz="1300" dirty="0"/>
                    </a:p>
                  </a:txBody>
                  <a:tcPr marL="68580" marR="68580" marT="0" marB="0" anchor="ctr"/>
                </a:tc>
                <a:tc>
                  <a:txBody>
                    <a:bodyPr/>
                    <a:lstStyle/>
                    <a:p>
                      <a:r>
                        <a:rPr lang="en-AU" sz="13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Blaine Miner (AEMO)</a:t>
                      </a:r>
                      <a:endParaRPr lang="en-AU" sz="1300" dirty="0"/>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Calculate Energy Purchases &amp; Sales Load</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30</a:t>
            </a:fld>
            <a:endParaRPr lang="en-AU" dirty="0"/>
          </a:p>
        </p:txBody>
      </p:sp>
      <p:sp>
        <p:nvSpPr>
          <p:cNvPr id="16" name="Freeform: Shape 15">
            <a:extLst>
              <a:ext uri="{FF2B5EF4-FFF2-40B4-BE49-F238E27FC236}">
                <a16:creationId xmlns:a16="http://schemas.microsoft.com/office/drawing/2014/main" id="{1B8AF1EF-3AE8-4832-A55C-C3B583543B8D}"/>
              </a:ext>
            </a:extLst>
          </p:cNvPr>
          <p:cNvSpPr/>
          <p:nvPr/>
        </p:nvSpPr>
        <p:spPr>
          <a:xfrm>
            <a:off x="377990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marL="0" lvl="0" indent="0" algn="ctr" defTabSz="266700">
              <a:lnSpc>
                <a:spcPct val="90000"/>
              </a:lnSpc>
              <a:spcBef>
                <a:spcPct val="0"/>
              </a:spcBef>
              <a:spcAft>
                <a:spcPct val="35000"/>
              </a:spcAft>
              <a:buNone/>
            </a:pPr>
            <a:r>
              <a:rPr lang="en-AU" sz="760" kern="1200" dirty="0"/>
              <a:t>Apportion and Allocate UFE Load (Based on Loss Adjusted ‘accounted – for’ Energy)</a:t>
            </a:r>
          </a:p>
        </p:txBody>
      </p:sp>
      <p:sp>
        <p:nvSpPr>
          <p:cNvPr id="48" name="Oval 47">
            <a:extLst>
              <a:ext uri="{FF2B5EF4-FFF2-40B4-BE49-F238E27FC236}">
                <a16:creationId xmlns:a16="http://schemas.microsoft.com/office/drawing/2014/main" id="{72B17CC3-9685-422F-9EFA-8530EE0709FE}"/>
              </a:ext>
            </a:extLst>
          </p:cNvPr>
          <p:cNvSpPr/>
          <p:nvPr/>
        </p:nvSpPr>
        <p:spPr>
          <a:xfrm>
            <a:off x="3735101"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4</a:t>
            </a:r>
          </a:p>
        </p:txBody>
      </p:sp>
      <p:sp>
        <p:nvSpPr>
          <p:cNvPr id="7" name="Freeform: Shape 6">
            <a:extLst>
              <a:ext uri="{FF2B5EF4-FFF2-40B4-BE49-F238E27FC236}">
                <a16:creationId xmlns:a16="http://schemas.microsoft.com/office/drawing/2014/main" id="{5957C01C-0917-4C98-A46B-F1CDE6E5A53D}"/>
              </a:ext>
            </a:extLst>
          </p:cNvPr>
          <p:cNvSpPr/>
          <p:nvPr/>
        </p:nvSpPr>
        <p:spPr>
          <a:xfrm>
            <a:off x="1154165"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7" name="Freeform: Shape 16">
            <a:extLst>
              <a:ext uri="{FF2B5EF4-FFF2-40B4-BE49-F238E27FC236}">
                <a16:creationId xmlns:a16="http://schemas.microsoft.com/office/drawing/2014/main" id="{47226C01-4718-485C-A0DD-B5D01A2E4605}"/>
              </a:ext>
            </a:extLst>
          </p:cNvPr>
          <p:cNvSpPr/>
          <p:nvPr/>
        </p:nvSpPr>
        <p:spPr>
          <a:xfrm>
            <a:off x="4681097"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5" name="Freeform: Shape 14">
            <a:extLst>
              <a:ext uri="{FF2B5EF4-FFF2-40B4-BE49-F238E27FC236}">
                <a16:creationId xmlns:a16="http://schemas.microsoft.com/office/drawing/2014/main" id="{B407A0AD-AC93-400B-9C4C-AE9E09BA906A}"/>
              </a:ext>
            </a:extLst>
          </p:cNvPr>
          <p:cNvSpPr/>
          <p:nvPr/>
        </p:nvSpPr>
        <p:spPr>
          <a:xfrm>
            <a:off x="3505454"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3" name="Freeform: Shape 12">
            <a:extLst>
              <a:ext uri="{FF2B5EF4-FFF2-40B4-BE49-F238E27FC236}">
                <a16:creationId xmlns:a16="http://schemas.microsoft.com/office/drawing/2014/main" id="{0D698D0C-11D4-4EE4-BF8F-1B090BDBD3BB}"/>
              </a:ext>
            </a:extLst>
          </p:cNvPr>
          <p:cNvSpPr/>
          <p:nvPr/>
        </p:nvSpPr>
        <p:spPr>
          <a:xfrm>
            <a:off x="232981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 name="Freeform: Shape 5">
            <a:extLst>
              <a:ext uri="{FF2B5EF4-FFF2-40B4-BE49-F238E27FC236}">
                <a16:creationId xmlns:a16="http://schemas.microsoft.com/office/drawing/2014/main" id="{EB13012D-F404-44C0-BA81-B8122A79D0A8}"/>
              </a:ext>
            </a:extLst>
          </p:cNvPr>
          <p:cNvSpPr/>
          <p:nvPr/>
        </p:nvSpPr>
        <p:spPr>
          <a:xfrm>
            <a:off x="251354"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Maintain and Receive Standing and Meter Data</a:t>
            </a:r>
          </a:p>
        </p:txBody>
      </p:sp>
      <p:sp>
        <p:nvSpPr>
          <p:cNvPr id="41" name="Oval 40">
            <a:extLst>
              <a:ext uri="{FF2B5EF4-FFF2-40B4-BE49-F238E27FC236}">
                <a16:creationId xmlns:a16="http://schemas.microsoft.com/office/drawing/2014/main" id="{B8AD7CF4-3627-49B9-A767-F2BB946C8DC1}"/>
              </a:ext>
            </a:extLst>
          </p:cNvPr>
          <p:cNvSpPr/>
          <p:nvPr/>
        </p:nvSpPr>
        <p:spPr>
          <a:xfrm>
            <a:off x="206547"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1</a:t>
            </a:r>
          </a:p>
        </p:txBody>
      </p:sp>
      <p:sp>
        <p:nvSpPr>
          <p:cNvPr id="8" name="Freeform: Shape 7">
            <a:extLst>
              <a:ext uri="{FF2B5EF4-FFF2-40B4-BE49-F238E27FC236}">
                <a16:creationId xmlns:a16="http://schemas.microsoft.com/office/drawing/2014/main" id="{162FF873-0382-4563-B616-CA486A7CD126}"/>
              </a:ext>
            </a:extLst>
          </p:cNvPr>
          <p:cNvSpPr/>
          <p:nvPr/>
        </p:nvSpPr>
        <p:spPr>
          <a:xfrm>
            <a:off x="142753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Energy Purchases &amp; Sales Load</a:t>
            </a:r>
          </a:p>
        </p:txBody>
      </p:sp>
      <p:sp>
        <p:nvSpPr>
          <p:cNvPr id="46" name="Oval 45">
            <a:extLst>
              <a:ext uri="{FF2B5EF4-FFF2-40B4-BE49-F238E27FC236}">
                <a16:creationId xmlns:a16="http://schemas.microsoft.com/office/drawing/2014/main" id="{B7BEE5EF-9050-4A38-8F2E-0B9405ECC3EF}"/>
              </a:ext>
            </a:extLst>
          </p:cNvPr>
          <p:cNvSpPr/>
          <p:nvPr/>
        </p:nvSpPr>
        <p:spPr>
          <a:xfrm>
            <a:off x="1382732"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2</a:t>
            </a:r>
          </a:p>
        </p:txBody>
      </p:sp>
      <p:sp>
        <p:nvSpPr>
          <p:cNvPr id="14" name="Freeform: Shape 13">
            <a:extLst>
              <a:ext uri="{FF2B5EF4-FFF2-40B4-BE49-F238E27FC236}">
                <a16:creationId xmlns:a16="http://schemas.microsoft.com/office/drawing/2014/main" id="{628F6FBD-722D-41F3-B339-DC2E92A64B85}"/>
              </a:ext>
            </a:extLst>
          </p:cNvPr>
          <p:cNvSpPr/>
          <p:nvPr/>
        </p:nvSpPr>
        <p:spPr>
          <a:xfrm>
            <a:off x="2603723"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marL="0" lvl="0" indent="0" algn="ctr" defTabSz="266700">
              <a:lnSpc>
                <a:spcPct val="90000"/>
              </a:lnSpc>
              <a:spcBef>
                <a:spcPct val="0"/>
              </a:spcBef>
              <a:spcAft>
                <a:spcPct val="35000"/>
              </a:spcAft>
              <a:buNone/>
            </a:pPr>
            <a:r>
              <a:rPr lang="en-AU" sz="760" kern="1200" dirty="0"/>
              <a:t>Calculate UFE Load by Local Area per Trading Interval</a:t>
            </a:r>
          </a:p>
        </p:txBody>
      </p:sp>
      <p:sp>
        <p:nvSpPr>
          <p:cNvPr id="47" name="Oval 46">
            <a:extLst>
              <a:ext uri="{FF2B5EF4-FFF2-40B4-BE49-F238E27FC236}">
                <a16:creationId xmlns:a16="http://schemas.microsoft.com/office/drawing/2014/main" id="{D5C2B4A2-B7CE-4DC7-ADEC-C8343F68083F}"/>
              </a:ext>
            </a:extLst>
          </p:cNvPr>
          <p:cNvSpPr/>
          <p:nvPr/>
        </p:nvSpPr>
        <p:spPr>
          <a:xfrm>
            <a:off x="255891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3</a:t>
            </a:r>
          </a:p>
        </p:txBody>
      </p:sp>
      <p:sp>
        <p:nvSpPr>
          <p:cNvPr id="18" name="Freeform: Shape 17">
            <a:extLst>
              <a:ext uri="{FF2B5EF4-FFF2-40B4-BE49-F238E27FC236}">
                <a16:creationId xmlns:a16="http://schemas.microsoft.com/office/drawing/2014/main" id="{BCA37D80-19DD-4EBD-8A6A-98BE61556DCA}"/>
              </a:ext>
            </a:extLst>
          </p:cNvPr>
          <p:cNvSpPr/>
          <p:nvPr/>
        </p:nvSpPr>
        <p:spPr>
          <a:xfrm>
            <a:off x="495609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Calculate Purchases, Sales and UFE Dollars</a:t>
            </a:r>
          </a:p>
        </p:txBody>
      </p:sp>
      <p:sp>
        <p:nvSpPr>
          <p:cNvPr id="49" name="Oval 48">
            <a:extLst>
              <a:ext uri="{FF2B5EF4-FFF2-40B4-BE49-F238E27FC236}">
                <a16:creationId xmlns:a16="http://schemas.microsoft.com/office/drawing/2014/main" id="{8142AF59-9393-4947-9823-A46D44E160DF}"/>
              </a:ext>
            </a:extLst>
          </p:cNvPr>
          <p:cNvSpPr/>
          <p:nvPr/>
        </p:nvSpPr>
        <p:spPr>
          <a:xfrm>
            <a:off x="491128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5</a:t>
            </a:r>
          </a:p>
        </p:txBody>
      </p:sp>
      <p:sp>
        <p:nvSpPr>
          <p:cNvPr id="33" name="Freeform: Shape 32">
            <a:extLst>
              <a:ext uri="{FF2B5EF4-FFF2-40B4-BE49-F238E27FC236}">
                <a16:creationId xmlns:a16="http://schemas.microsoft.com/office/drawing/2014/main" id="{6E00DF21-202E-467A-A49F-76C32009130E}"/>
              </a:ext>
            </a:extLst>
          </p:cNvPr>
          <p:cNvSpPr/>
          <p:nvPr/>
        </p:nvSpPr>
        <p:spPr>
          <a:xfrm>
            <a:off x="8484652"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Action Dispute Outcomes</a:t>
            </a:r>
          </a:p>
        </p:txBody>
      </p:sp>
      <p:sp>
        <p:nvSpPr>
          <p:cNvPr id="34" name="Oval 33">
            <a:extLst>
              <a:ext uri="{FF2B5EF4-FFF2-40B4-BE49-F238E27FC236}">
                <a16:creationId xmlns:a16="http://schemas.microsoft.com/office/drawing/2014/main" id="{60F10FC1-F892-4B22-B4A5-6135AADCEFEE}"/>
              </a:ext>
            </a:extLst>
          </p:cNvPr>
          <p:cNvSpPr/>
          <p:nvPr/>
        </p:nvSpPr>
        <p:spPr>
          <a:xfrm>
            <a:off x="8439844"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8</a:t>
            </a:r>
          </a:p>
        </p:txBody>
      </p:sp>
      <p:sp>
        <p:nvSpPr>
          <p:cNvPr id="43" name="Freeform: Shape 42">
            <a:extLst>
              <a:ext uri="{FF2B5EF4-FFF2-40B4-BE49-F238E27FC236}">
                <a16:creationId xmlns:a16="http://schemas.microsoft.com/office/drawing/2014/main" id="{2ED6CA88-DA1E-4F5F-8D4A-2670A2746241}"/>
              </a:ext>
            </a:extLst>
          </p:cNvPr>
          <p:cNvSpPr/>
          <p:nvPr/>
        </p:nvSpPr>
        <p:spPr>
          <a:xfrm>
            <a:off x="6132280"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Publish Statements, Invoices and Reports</a:t>
            </a:r>
          </a:p>
        </p:txBody>
      </p:sp>
      <p:sp>
        <p:nvSpPr>
          <p:cNvPr id="44" name="Oval 43">
            <a:extLst>
              <a:ext uri="{FF2B5EF4-FFF2-40B4-BE49-F238E27FC236}">
                <a16:creationId xmlns:a16="http://schemas.microsoft.com/office/drawing/2014/main" id="{9ED1FD0D-1E4B-4D0D-AC0D-8AD9F014631C}"/>
              </a:ext>
            </a:extLst>
          </p:cNvPr>
          <p:cNvSpPr/>
          <p:nvPr/>
        </p:nvSpPr>
        <p:spPr>
          <a:xfrm>
            <a:off x="6087473"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6</a:t>
            </a:r>
          </a:p>
        </p:txBody>
      </p:sp>
      <p:sp>
        <p:nvSpPr>
          <p:cNvPr id="45" name="Freeform: Shape 44">
            <a:extLst>
              <a:ext uri="{FF2B5EF4-FFF2-40B4-BE49-F238E27FC236}">
                <a16:creationId xmlns:a16="http://schemas.microsoft.com/office/drawing/2014/main" id="{DE5BA40F-577A-4588-B91F-E9F2AEF5591A}"/>
              </a:ext>
            </a:extLst>
          </p:cNvPr>
          <p:cNvSpPr/>
          <p:nvPr/>
        </p:nvSpPr>
        <p:spPr>
          <a:xfrm>
            <a:off x="730846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Receive &amp; Investigate Settlement Queries / Disputes</a:t>
            </a:r>
          </a:p>
        </p:txBody>
      </p:sp>
      <p:sp>
        <p:nvSpPr>
          <p:cNvPr id="50" name="Oval 49">
            <a:extLst>
              <a:ext uri="{FF2B5EF4-FFF2-40B4-BE49-F238E27FC236}">
                <a16:creationId xmlns:a16="http://schemas.microsoft.com/office/drawing/2014/main" id="{2021F335-131D-479B-BBCC-79D1454855E8}"/>
              </a:ext>
            </a:extLst>
          </p:cNvPr>
          <p:cNvSpPr/>
          <p:nvPr/>
        </p:nvSpPr>
        <p:spPr>
          <a:xfrm>
            <a:off x="7263659"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7</a:t>
            </a:r>
          </a:p>
        </p:txBody>
      </p:sp>
      <p:sp>
        <p:nvSpPr>
          <p:cNvPr id="51" name="Freeform: Shape 50">
            <a:extLst>
              <a:ext uri="{FF2B5EF4-FFF2-40B4-BE49-F238E27FC236}">
                <a16:creationId xmlns:a16="http://schemas.microsoft.com/office/drawing/2014/main" id="{BCF4A1D8-7BBC-401E-8D9F-64AD4ED4C436}"/>
              </a:ext>
            </a:extLst>
          </p:cNvPr>
          <p:cNvSpPr/>
          <p:nvPr/>
        </p:nvSpPr>
        <p:spPr>
          <a:xfrm>
            <a:off x="9660839"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Prepare &amp; Publish UFE Trend Analysis / Reporting</a:t>
            </a:r>
          </a:p>
        </p:txBody>
      </p:sp>
      <p:sp>
        <p:nvSpPr>
          <p:cNvPr id="52" name="Oval 51">
            <a:extLst>
              <a:ext uri="{FF2B5EF4-FFF2-40B4-BE49-F238E27FC236}">
                <a16:creationId xmlns:a16="http://schemas.microsoft.com/office/drawing/2014/main" id="{F9119062-3F9B-4435-AE09-37E524A2D5E0}"/>
              </a:ext>
            </a:extLst>
          </p:cNvPr>
          <p:cNvSpPr/>
          <p:nvPr/>
        </p:nvSpPr>
        <p:spPr>
          <a:xfrm>
            <a:off x="9616030"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9</a:t>
            </a:r>
          </a:p>
        </p:txBody>
      </p:sp>
      <p:sp>
        <p:nvSpPr>
          <p:cNvPr id="54" name="Freeform: Shape 53">
            <a:extLst>
              <a:ext uri="{FF2B5EF4-FFF2-40B4-BE49-F238E27FC236}">
                <a16:creationId xmlns:a16="http://schemas.microsoft.com/office/drawing/2014/main" id="{DBBDBC6C-6B45-4BCE-A81D-D45C2F5A4CFA}"/>
              </a:ext>
            </a:extLst>
          </p:cNvPr>
          <p:cNvSpPr/>
          <p:nvPr/>
        </p:nvSpPr>
        <p:spPr>
          <a:xfrm>
            <a:off x="9383675" y="2064409"/>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5" name="Freeform: Shape 54">
            <a:extLst>
              <a:ext uri="{FF2B5EF4-FFF2-40B4-BE49-F238E27FC236}">
                <a16:creationId xmlns:a16="http://schemas.microsoft.com/office/drawing/2014/main" id="{B0C477E6-4632-41F1-A79A-060EB74EEA97}"/>
              </a:ext>
            </a:extLst>
          </p:cNvPr>
          <p:cNvSpPr/>
          <p:nvPr/>
        </p:nvSpPr>
        <p:spPr>
          <a:xfrm>
            <a:off x="820803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6" name="Freeform: Shape 55">
            <a:extLst>
              <a:ext uri="{FF2B5EF4-FFF2-40B4-BE49-F238E27FC236}">
                <a16:creationId xmlns:a16="http://schemas.microsoft.com/office/drawing/2014/main" id="{180F128B-5B5D-402E-8BE5-26A197896DAB}"/>
              </a:ext>
            </a:extLst>
          </p:cNvPr>
          <p:cNvSpPr/>
          <p:nvPr/>
        </p:nvSpPr>
        <p:spPr>
          <a:xfrm>
            <a:off x="7032386"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1" name="Freeform: Shape 60">
            <a:extLst>
              <a:ext uri="{FF2B5EF4-FFF2-40B4-BE49-F238E27FC236}">
                <a16:creationId xmlns:a16="http://schemas.microsoft.com/office/drawing/2014/main" id="{A187CF21-78BF-4CFA-B439-1E0E5BC0D90A}"/>
              </a:ext>
            </a:extLst>
          </p:cNvPr>
          <p:cNvSpPr/>
          <p:nvPr/>
        </p:nvSpPr>
        <p:spPr>
          <a:xfrm>
            <a:off x="5856742"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842369245"/>
              </p:ext>
            </p:extLst>
          </p:nvPr>
        </p:nvGraphicFramePr>
        <p:xfrm>
          <a:off x="229841" y="2771725"/>
          <a:ext cx="10232130" cy="4022461"/>
        </p:xfrm>
        <a:graphic>
          <a:graphicData uri="http://schemas.openxmlformats.org/drawingml/2006/table">
            <a:tbl>
              <a:tblPr firstRow="1" bandRow="1">
                <a:tableStyleId>{5C22544A-7EE6-4342-B048-85BDC9FD1C3A}</a:tableStyleId>
              </a:tblPr>
              <a:tblGrid>
                <a:gridCol w="5732047">
                  <a:extLst>
                    <a:ext uri="{9D8B030D-6E8A-4147-A177-3AD203B41FA5}">
                      <a16:colId xmlns:a16="http://schemas.microsoft.com/office/drawing/2014/main" val="653191532"/>
                    </a:ext>
                  </a:extLst>
                </a:gridCol>
                <a:gridCol w="4500083">
                  <a:extLst>
                    <a:ext uri="{9D8B030D-6E8A-4147-A177-3AD203B41FA5}">
                      <a16:colId xmlns:a16="http://schemas.microsoft.com/office/drawing/2014/main" val="3259060791"/>
                    </a:ext>
                  </a:extLst>
                </a:gridCol>
              </a:tblGrid>
              <a:tr h="252000">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tc>
                  <a:txBody>
                    <a:bodyPr/>
                    <a:lstStyle/>
                    <a:p>
                      <a:pPr marL="0" marR="0" lvl="0" indent="0" algn="l" defTabSz="801929" rtl="0" eaLnBrk="1" fontAlgn="auto" latinLnBrk="0" hangingPunct="1">
                        <a:lnSpc>
                          <a:spcPct val="100000"/>
                        </a:lnSpc>
                        <a:spcBef>
                          <a:spcPts val="300"/>
                        </a:spcBef>
                        <a:spcAft>
                          <a:spcPts val="300"/>
                        </a:spcAft>
                        <a:buClrTx/>
                        <a:buSzTx/>
                        <a:buFontTx/>
                        <a:buNone/>
                        <a:tabLst/>
                        <a:defRPr/>
                      </a:pPr>
                      <a:r>
                        <a:rPr lang="en-AU" sz="1400" b="1" kern="1200" dirty="0">
                          <a:solidFill>
                            <a:schemeClr val="lt1"/>
                          </a:solidFill>
                          <a:latin typeface="+mn-lt"/>
                          <a:ea typeface="+mn-ea"/>
                          <a:cs typeface="+mn-cs"/>
                        </a:rPr>
                        <a:t>Considerations</a:t>
                      </a:r>
                    </a:p>
                  </a:txBody>
                  <a:tcPr marL="95024" marR="95024" marT="47512" marB="47512"/>
                </a:tc>
                <a:extLst>
                  <a:ext uri="{0D108BD9-81ED-4DB2-BD59-A6C34878D82A}">
                    <a16:rowId xmlns:a16="http://schemas.microsoft.com/office/drawing/2014/main" val="1236931375"/>
                  </a:ext>
                </a:extLst>
              </a:tr>
              <a:tr h="3714077">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Bottom up as opposed to a top down approach</a:t>
                      </a:r>
                    </a:p>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Not changing</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Embedded networks will continue to be settled using settlements by difference within the network</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Treatment of VTN’s is unchanged (primary contributor to UFE being allocated at the Local Area level)</a:t>
                      </a:r>
                    </a:p>
                    <a:p>
                      <a:pPr marL="973379" lvl="2"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VTNs are retained for the purposes of settlement.</a:t>
                      </a:r>
                    </a:p>
                  </a:txBody>
                  <a:tcPr marL="64653" marR="64653" marT="64800" marB="64800"/>
                </a:tc>
                <a:tc>
                  <a:txBody>
                    <a:bodyPr/>
                    <a:lstStyle/>
                    <a:p>
                      <a:pPr marL="171450" lvl="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Changes to meter data aggregation process for Settlements purposes</a:t>
                      </a:r>
                    </a:p>
                  </a:txBody>
                  <a:tcPr marL="64653" marR="64653" marT="64800" marB="64800"/>
                </a:tc>
                <a:extLst>
                  <a:ext uri="{0D108BD9-81ED-4DB2-BD59-A6C34878D82A}">
                    <a16:rowId xmlns:a16="http://schemas.microsoft.com/office/drawing/2014/main" val="3128820509"/>
                  </a:ext>
                </a:extLst>
              </a:tr>
            </a:tbl>
          </a:graphicData>
        </a:graphic>
      </p:graphicFrame>
    </p:spTree>
    <p:extLst>
      <p:ext uri="{BB962C8B-B14F-4D97-AF65-F5344CB8AC3E}">
        <p14:creationId xmlns:p14="http://schemas.microsoft.com/office/powerpoint/2010/main" val="1942970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Calculate and Allocate UFE Load and Dollars</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31</a:t>
            </a:fld>
            <a:endParaRPr lang="en-AU" dirty="0"/>
          </a:p>
        </p:txBody>
      </p:sp>
      <p:sp>
        <p:nvSpPr>
          <p:cNvPr id="16" name="Freeform: Shape 15">
            <a:extLst>
              <a:ext uri="{FF2B5EF4-FFF2-40B4-BE49-F238E27FC236}">
                <a16:creationId xmlns:a16="http://schemas.microsoft.com/office/drawing/2014/main" id="{1B8AF1EF-3AE8-4832-A55C-C3B583543B8D}"/>
              </a:ext>
            </a:extLst>
          </p:cNvPr>
          <p:cNvSpPr/>
          <p:nvPr/>
        </p:nvSpPr>
        <p:spPr>
          <a:xfrm>
            <a:off x="377990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Apportion and Allocate UFE Load (Based on Loss Adjusted ‘accounted – for’ Energy)</a:t>
            </a:r>
          </a:p>
        </p:txBody>
      </p:sp>
      <p:sp>
        <p:nvSpPr>
          <p:cNvPr id="48" name="Oval 47">
            <a:extLst>
              <a:ext uri="{FF2B5EF4-FFF2-40B4-BE49-F238E27FC236}">
                <a16:creationId xmlns:a16="http://schemas.microsoft.com/office/drawing/2014/main" id="{72B17CC3-9685-422F-9EFA-8530EE0709FE}"/>
              </a:ext>
            </a:extLst>
          </p:cNvPr>
          <p:cNvSpPr/>
          <p:nvPr/>
        </p:nvSpPr>
        <p:spPr>
          <a:xfrm>
            <a:off x="3735101"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4</a:t>
            </a:r>
          </a:p>
        </p:txBody>
      </p:sp>
      <p:sp>
        <p:nvSpPr>
          <p:cNvPr id="7" name="Freeform: Shape 6">
            <a:extLst>
              <a:ext uri="{FF2B5EF4-FFF2-40B4-BE49-F238E27FC236}">
                <a16:creationId xmlns:a16="http://schemas.microsoft.com/office/drawing/2014/main" id="{5957C01C-0917-4C98-A46B-F1CDE6E5A53D}"/>
              </a:ext>
            </a:extLst>
          </p:cNvPr>
          <p:cNvSpPr/>
          <p:nvPr/>
        </p:nvSpPr>
        <p:spPr>
          <a:xfrm>
            <a:off x="1154165"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7" name="Freeform: Shape 16">
            <a:extLst>
              <a:ext uri="{FF2B5EF4-FFF2-40B4-BE49-F238E27FC236}">
                <a16:creationId xmlns:a16="http://schemas.microsoft.com/office/drawing/2014/main" id="{47226C01-4718-485C-A0DD-B5D01A2E4605}"/>
              </a:ext>
            </a:extLst>
          </p:cNvPr>
          <p:cNvSpPr/>
          <p:nvPr/>
        </p:nvSpPr>
        <p:spPr>
          <a:xfrm>
            <a:off x="4681097"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5" name="Freeform: Shape 14">
            <a:extLst>
              <a:ext uri="{FF2B5EF4-FFF2-40B4-BE49-F238E27FC236}">
                <a16:creationId xmlns:a16="http://schemas.microsoft.com/office/drawing/2014/main" id="{B407A0AD-AC93-400B-9C4C-AE9E09BA906A}"/>
              </a:ext>
            </a:extLst>
          </p:cNvPr>
          <p:cNvSpPr/>
          <p:nvPr/>
        </p:nvSpPr>
        <p:spPr>
          <a:xfrm>
            <a:off x="3505454"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3" name="Freeform: Shape 12">
            <a:extLst>
              <a:ext uri="{FF2B5EF4-FFF2-40B4-BE49-F238E27FC236}">
                <a16:creationId xmlns:a16="http://schemas.microsoft.com/office/drawing/2014/main" id="{0D698D0C-11D4-4EE4-BF8F-1B090BDBD3BB}"/>
              </a:ext>
            </a:extLst>
          </p:cNvPr>
          <p:cNvSpPr/>
          <p:nvPr/>
        </p:nvSpPr>
        <p:spPr>
          <a:xfrm>
            <a:off x="232981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 name="Freeform: Shape 5">
            <a:extLst>
              <a:ext uri="{FF2B5EF4-FFF2-40B4-BE49-F238E27FC236}">
                <a16:creationId xmlns:a16="http://schemas.microsoft.com/office/drawing/2014/main" id="{EB13012D-F404-44C0-BA81-B8122A79D0A8}"/>
              </a:ext>
            </a:extLst>
          </p:cNvPr>
          <p:cNvSpPr/>
          <p:nvPr/>
        </p:nvSpPr>
        <p:spPr>
          <a:xfrm>
            <a:off x="251354"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Maintain and Receive Standing and Meter Data</a:t>
            </a:r>
          </a:p>
        </p:txBody>
      </p:sp>
      <p:sp>
        <p:nvSpPr>
          <p:cNvPr id="41" name="Oval 40">
            <a:extLst>
              <a:ext uri="{FF2B5EF4-FFF2-40B4-BE49-F238E27FC236}">
                <a16:creationId xmlns:a16="http://schemas.microsoft.com/office/drawing/2014/main" id="{B8AD7CF4-3627-49B9-A767-F2BB946C8DC1}"/>
              </a:ext>
            </a:extLst>
          </p:cNvPr>
          <p:cNvSpPr/>
          <p:nvPr/>
        </p:nvSpPr>
        <p:spPr>
          <a:xfrm>
            <a:off x="206547"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1</a:t>
            </a:r>
          </a:p>
        </p:txBody>
      </p:sp>
      <p:sp>
        <p:nvSpPr>
          <p:cNvPr id="8" name="Freeform: Shape 7">
            <a:extLst>
              <a:ext uri="{FF2B5EF4-FFF2-40B4-BE49-F238E27FC236}">
                <a16:creationId xmlns:a16="http://schemas.microsoft.com/office/drawing/2014/main" id="{162FF873-0382-4563-B616-CA486A7CD126}"/>
              </a:ext>
            </a:extLst>
          </p:cNvPr>
          <p:cNvSpPr/>
          <p:nvPr/>
        </p:nvSpPr>
        <p:spPr>
          <a:xfrm>
            <a:off x="142753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Energy Purchases &amp; Sales Load</a:t>
            </a:r>
          </a:p>
        </p:txBody>
      </p:sp>
      <p:sp>
        <p:nvSpPr>
          <p:cNvPr id="46" name="Oval 45">
            <a:extLst>
              <a:ext uri="{FF2B5EF4-FFF2-40B4-BE49-F238E27FC236}">
                <a16:creationId xmlns:a16="http://schemas.microsoft.com/office/drawing/2014/main" id="{B7BEE5EF-9050-4A38-8F2E-0B9405ECC3EF}"/>
              </a:ext>
            </a:extLst>
          </p:cNvPr>
          <p:cNvSpPr/>
          <p:nvPr/>
        </p:nvSpPr>
        <p:spPr>
          <a:xfrm>
            <a:off x="1382732"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2</a:t>
            </a:r>
          </a:p>
        </p:txBody>
      </p:sp>
      <p:sp>
        <p:nvSpPr>
          <p:cNvPr id="14" name="Freeform: Shape 13">
            <a:extLst>
              <a:ext uri="{FF2B5EF4-FFF2-40B4-BE49-F238E27FC236}">
                <a16:creationId xmlns:a16="http://schemas.microsoft.com/office/drawing/2014/main" id="{628F6FBD-722D-41F3-B339-DC2E92A64B85}"/>
              </a:ext>
            </a:extLst>
          </p:cNvPr>
          <p:cNvSpPr/>
          <p:nvPr/>
        </p:nvSpPr>
        <p:spPr>
          <a:xfrm>
            <a:off x="2603723"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UFE Load by Local Area per Trading Interval</a:t>
            </a:r>
          </a:p>
        </p:txBody>
      </p:sp>
      <p:sp>
        <p:nvSpPr>
          <p:cNvPr id="47" name="Oval 46">
            <a:extLst>
              <a:ext uri="{FF2B5EF4-FFF2-40B4-BE49-F238E27FC236}">
                <a16:creationId xmlns:a16="http://schemas.microsoft.com/office/drawing/2014/main" id="{D5C2B4A2-B7CE-4DC7-ADEC-C8343F68083F}"/>
              </a:ext>
            </a:extLst>
          </p:cNvPr>
          <p:cNvSpPr/>
          <p:nvPr/>
        </p:nvSpPr>
        <p:spPr>
          <a:xfrm>
            <a:off x="255891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3</a:t>
            </a:r>
          </a:p>
        </p:txBody>
      </p:sp>
      <p:sp>
        <p:nvSpPr>
          <p:cNvPr id="18" name="Freeform: Shape 17">
            <a:extLst>
              <a:ext uri="{FF2B5EF4-FFF2-40B4-BE49-F238E27FC236}">
                <a16:creationId xmlns:a16="http://schemas.microsoft.com/office/drawing/2014/main" id="{BCA37D80-19DD-4EBD-8A6A-98BE61556DCA}"/>
              </a:ext>
            </a:extLst>
          </p:cNvPr>
          <p:cNvSpPr/>
          <p:nvPr/>
        </p:nvSpPr>
        <p:spPr>
          <a:xfrm>
            <a:off x="495609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Purchases, Sales and UFE Dollars</a:t>
            </a:r>
          </a:p>
        </p:txBody>
      </p:sp>
      <p:sp>
        <p:nvSpPr>
          <p:cNvPr id="49" name="Oval 48">
            <a:extLst>
              <a:ext uri="{FF2B5EF4-FFF2-40B4-BE49-F238E27FC236}">
                <a16:creationId xmlns:a16="http://schemas.microsoft.com/office/drawing/2014/main" id="{8142AF59-9393-4947-9823-A46D44E160DF}"/>
              </a:ext>
            </a:extLst>
          </p:cNvPr>
          <p:cNvSpPr/>
          <p:nvPr/>
        </p:nvSpPr>
        <p:spPr>
          <a:xfrm>
            <a:off x="491128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5</a:t>
            </a:r>
          </a:p>
        </p:txBody>
      </p:sp>
      <p:sp>
        <p:nvSpPr>
          <p:cNvPr id="33" name="Freeform: Shape 32">
            <a:extLst>
              <a:ext uri="{FF2B5EF4-FFF2-40B4-BE49-F238E27FC236}">
                <a16:creationId xmlns:a16="http://schemas.microsoft.com/office/drawing/2014/main" id="{6E00DF21-202E-467A-A49F-76C32009130E}"/>
              </a:ext>
            </a:extLst>
          </p:cNvPr>
          <p:cNvSpPr/>
          <p:nvPr/>
        </p:nvSpPr>
        <p:spPr>
          <a:xfrm>
            <a:off x="8484652"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Action Dispute Outcomes</a:t>
            </a:r>
          </a:p>
        </p:txBody>
      </p:sp>
      <p:sp>
        <p:nvSpPr>
          <p:cNvPr id="34" name="Oval 33">
            <a:extLst>
              <a:ext uri="{FF2B5EF4-FFF2-40B4-BE49-F238E27FC236}">
                <a16:creationId xmlns:a16="http://schemas.microsoft.com/office/drawing/2014/main" id="{60F10FC1-F892-4B22-B4A5-6135AADCEFEE}"/>
              </a:ext>
            </a:extLst>
          </p:cNvPr>
          <p:cNvSpPr/>
          <p:nvPr/>
        </p:nvSpPr>
        <p:spPr>
          <a:xfrm>
            <a:off x="8439844"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8</a:t>
            </a:r>
          </a:p>
        </p:txBody>
      </p:sp>
      <p:sp>
        <p:nvSpPr>
          <p:cNvPr id="43" name="Freeform: Shape 42">
            <a:extLst>
              <a:ext uri="{FF2B5EF4-FFF2-40B4-BE49-F238E27FC236}">
                <a16:creationId xmlns:a16="http://schemas.microsoft.com/office/drawing/2014/main" id="{2ED6CA88-DA1E-4F5F-8D4A-2670A2746241}"/>
              </a:ext>
            </a:extLst>
          </p:cNvPr>
          <p:cNvSpPr/>
          <p:nvPr/>
        </p:nvSpPr>
        <p:spPr>
          <a:xfrm>
            <a:off x="6132280"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Publish Statements, Invoices and Reports</a:t>
            </a:r>
          </a:p>
        </p:txBody>
      </p:sp>
      <p:sp>
        <p:nvSpPr>
          <p:cNvPr id="44" name="Oval 43">
            <a:extLst>
              <a:ext uri="{FF2B5EF4-FFF2-40B4-BE49-F238E27FC236}">
                <a16:creationId xmlns:a16="http://schemas.microsoft.com/office/drawing/2014/main" id="{9ED1FD0D-1E4B-4D0D-AC0D-8AD9F014631C}"/>
              </a:ext>
            </a:extLst>
          </p:cNvPr>
          <p:cNvSpPr/>
          <p:nvPr/>
        </p:nvSpPr>
        <p:spPr>
          <a:xfrm>
            <a:off x="6087473"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6</a:t>
            </a:r>
          </a:p>
        </p:txBody>
      </p:sp>
      <p:sp>
        <p:nvSpPr>
          <p:cNvPr id="45" name="Freeform: Shape 44">
            <a:extLst>
              <a:ext uri="{FF2B5EF4-FFF2-40B4-BE49-F238E27FC236}">
                <a16:creationId xmlns:a16="http://schemas.microsoft.com/office/drawing/2014/main" id="{DE5BA40F-577A-4588-B91F-E9F2AEF5591A}"/>
              </a:ext>
            </a:extLst>
          </p:cNvPr>
          <p:cNvSpPr/>
          <p:nvPr/>
        </p:nvSpPr>
        <p:spPr>
          <a:xfrm>
            <a:off x="730846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Receive &amp; Investigate Settlement Queries / Disputes</a:t>
            </a:r>
          </a:p>
        </p:txBody>
      </p:sp>
      <p:sp>
        <p:nvSpPr>
          <p:cNvPr id="50" name="Oval 49">
            <a:extLst>
              <a:ext uri="{FF2B5EF4-FFF2-40B4-BE49-F238E27FC236}">
                <a16:creationId xmlns:a16="http://schemas.microsoft.com/office/drawing/2014/main" id="{2021F335-131D-479B-BBCC-79D1454855E8}"/>
              </a:ext>
            </a:extLst>
          </p:cNvPr>
          <p:cNvSpPr/>
          <p:nvPr/>
        </p:nvSpPr>
        <p:spPr>
          <a:xfrm>
            <a:off x="7263659"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7</a:t>
            </a:r>
          </a:p>
        </p:txBody>
      </p:sp>
      <p:sp>
        <p:nvSpPr>
          <p:cNvPr id="51" name="Freeform: Shape 50">
            <a:extLst>
              <a:ext uri="{FF2B5EF4-FFF2-40B4-BE49-F238E27FC236}">
                <a16:creationId xmlns:a16="http://schemas.microsoft.com/office/drawing/2014/main" id="{BCF4A1D8-7BBC-401E-8D9F-64AD4ED4C436}"/>
              </a:ext>
            </a:extLst>
          </p:cNvPr>
          <p:cNvSpPr/>
          <p:nvPr/>
        </p:nvSpPr>
        <p:spPr>
          <a:xfrm>
            <a:off x="9660839"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Prepare &amp; Publish UFE Trend Analysis / Reporting</a:t>
            </a:r>
          </a:p>
        </p:txBody>
      </p:sp>
      <p:sp>
        <p:nvSpPr>
          <p:cNvPr id="52" name="Oval 51">
            <a:extLst>
              <a:ext uri="{FF2B5EF4-FFF2-40B4-BE49-F238E27FC236}">
                <a16:creationId xmlns:a16="http://schemas.microsoft.com/office/drawing/2014/main" id="{F9119062-3F9B-4435-AE09-37E524A2D5E0}"/>
              </a:ext>
            </a:extLst>
          </p:cNvPr>
          <p:cNvSpPr/>
          <p:nvPr/>
        </p:nvSpPr>
        <p:spPr>
          <a:xfrm>
            <a:off x="9616030"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9</a:t>
            </a:r>
          </a:p>
        </p:txBody>
      </p:sp>
      <p:sp>
        <p:nvSpPr>
          <p:cNvPr id="54" name="Freeform: Shape 53">
            <a:extLst>
              <a:ext uri="{FF2B5EF4-FFF2-40B4-BE49-F238E27FC236}">
                <a16:creationId xmlns:a16="http://schemas.microsoft.com/office/drawing/2014/main" id="{DBBDBC6C-6B45-4BCE-A81D-D45C2F5A4CFA}"/>
              </a:ext>
            </a:extLst>
          </p:cNvPr>
          <p:cNvSpPr/>
          <p:nvPr/>
        </p:nvSpPr>
        <p:spPr>
          <a:xfrm>
            <a:off x="9383675" y="2064409"/>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5" name="Freeform: Shape 54">
            <a:extLst>
              <a:ext uri="{FF2B5EF4-FFF2-40B4-BE49-F238E27FC236}">
                <a16:creationId xmlns:a16="http://schemas.microsoft.com/office/drawing/2014/main" id="{B0C477E6-4632-41F1-A79A-060EB74EEA97}"/>
              </a:ext>
            </a:extLst>
          </p:cNvPr>
          <p:cNvSpPr/>
          <p:nvPr/>
        </p:nvSpPr>
        <p:spPr>
          <a:xfrm>
            <a:off x="820803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6" name="Freeform: Shape 55">
            <a:extLst>
              <a:ext uri="{FF2B5EF4-FFF2-40B4-BE49-F238E27FC236}">
                <a16:creationId xmlns:a16="http://schemas.microsoft.com/office/drawing/2014/main" id="{180F128B-5B5D-402E-8BE5-26A197896DAB}"/>
              </a:ext>
            </a:extLst>
          </p:cNvPr>
          <p:cNvSpPr/>
          <p:nvPr/>
        </p:nvSpPr>
        <p:spPr>
          <a:xfrm>
            <a:off x="7032386"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1" name="Freeform: Shape 60">
            <a:extLst>
              <a:ext uri="{FF2B5EF4-FFF2-40B4-BE49-F238E27FC236}">
                <a16:creationId xmlns:a16="http://schemas.microsoft.com/office/drawing/2014/main" id="{A187CF21-78BF-4CFA-B439-1E0E5BC0D90A}"/>
              </a:ext>
            </a:extLst>
          </p:cNvPr>
          <p:cNvSpPr/>
          <p:nvPr/>
        </p:nvSpPr>
        <p:spPr>
          <a:xfrm>
            <a:off x="5856742"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1582051693"/>
              </p:ext>
            </p:extLst>
          </p:nvPr>
        </p:nvGraphicFramePr>
        <p:xfrm>
          <a:off x="229841" y="2771725"/>
          <a:ext cx="10232130" cy="4232744"/>
        </p:xfrm>
        <a:graphic>
          <a:graphicData uri="http://schemas.openxmlformats.org/drawingml/2006/table">
            <a:tbl>
              <a:tblPr firstRow="1" bandRow="1">
                <a:tableStyleId>{5C22544A-7EE6-4342-B048-85BDC9FD1C3A}</a:tableStyleId>
              </a:tblPr>
              <a:tblGrid>
                <a:gridCol w="5768623">
                  <a:extLst>
                    <a:ext uri="{9D8B030D-6E8A-4147-A177-3AD203B41FA5}">
                      <a16:colId xmlns:a16="http://schemas.microsoft.com/office/drawing/2014/main" val="653191532"/>
                    </a:ext>
                  </a:extLst>
                </a:gridCol>
                <a:gridCol w="4463507">
                  <a:extLst>
                    <a:ext uri="{9D8B030D-6E8A-4147-A177-3AD203B41FA5}">
                      <a16:colId xmlns:a16="http://schemas.microsoft.com/office/drawing/2014/main" val="412618697"/>
                    </a:ext>
                  </a:extLst>
                </a:gridCol>
              </a:tblGrid>
              <a:tr h="252000">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Considerations</a:t>
                      </a:r>
                    </a:p>
                  </a:txBody>
                  <a:tcPr marL="95024" marR="95024" marT="47512" marB="47512"/>
                </a:tc>
                <a:extLst>
                  <a:ext uri="{0D108BD9-81ED-4DB2-BD59-A6C34878D82A}">
                    <a16:rowId xmlns:a16="http://schemas.microsoft.com/office/drawing/2014/main" val="1236931375"/>
                  </a:ext>
                </a:extLst>
              </a:tr>
              <a:tr h="3714077">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UFE = TME - DDME – ADME</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UFE is the total unaccounted for energy amount (in MWh) to be determined</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TME is the amount of electrical energy, expressed in MWh, flowing at each of the transmission network connection points in the local area in the trading interval</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DDME is the amount of electrical energy, expressed in MWh, flowing at each of the distribution network connection points in the local area which are connected to an adjacent local area, in the trading interval</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ADME is the aggregate of the amounts represented by (ME x DLF) for that trading interval for each connection point assigned to the transmission network connection point or virtual transmission node</a:t>
                      </a:r>
                    </a:p>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UFE calculated for each local area to be allocated across all market customers in that local area based on their ‘accounted-for’ energy </a:t>
                      </a:r>
                    </a:p>
                  </a:txBody>
                  <a:tcPr marL="64653" marR="64653" marT="64800" marB="64800"/>
                </a:tc>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UFE charges now levied on applicable market customers based on their ‘accounted-for’ energy in a local area</a:t>
                      </a:r>
                    </a:p>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Cross boundary/border scenarios</a:t>
                      </a:r>
                    </a:p>
                    <a:p>
                      <a:pPr marL="572414" lvl="1"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Establish NSP2 in MSATS</a:t>
                      </a:r>
                    </a:p>
                  </a:txBody>
                  <a:tcPr marL="64653" marR="64653" marT="64800" marB="64800"/>
                </a:tc>
                <a:extLst>
                  <a:ext uri="{0D108BD9-81ED-4DB2-BD59-A6C34878D82A}">
                    <a16:rowId xmlns:a16="http://schemas.microsoft.com/office/drawing/2014/main" val="3128820509"/>
                  </a:ext>
                </a:extLst>
              </a:tr>
            </a:tbl>
          </a:graphicData>
        </a:graphic>
      </p:graphicFrame>
    </p:spTree>
    <p:extLst>
      <p:ext uri="{BB962C8B-B14F-4D97-AF65-F5344CB8AC3E}">
        <p14:creationId xmlns:p14="http://schemas.microsoft.com/office/powerpoint/2010/main" val="3704744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Publish Statements, Invoices and Reports</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32</a:t>
            </a:fld>
            <a:endParaRPr lang="en-AU" dirty="0"/>
          </a:p>
        </p:txBody>
      </p:sp>
      <p:sp>
        <p:nvSpPr>
          <p:cNvPr id="16" name="Freeform: Shape 15">
            <a:extLst>
              <a:ext uri="{FF2B5EF4-FFF2-40B4-BE49-F238E27FC236}">
                <a16:creationId xmlns:a16="http://schemas.microsoft.com/office/drawing/2014/main" id="{1B8AF1EF-3AE8-4832-A55C-C3B583543B8D}"/>
              </a:ext>
            </a:extLst>
          </p:cNvPr>
          <p:cNvSpPr/>
          <p:nvPr/>
        </p:nvSpPr>
        <p:spPr>
          <a:xfrm>
            <a:off x="377990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Apportion and Allocate UFE Load (Based on Loss Adjusted ‘accounted – for’ Energy)</a:t>
            </a:r>
          </a:p>
        </p:txBody>
      </p:sp>
      <p:sp>
        <p:nvSpPr>
          <p:cNvPr id="48" name="Oval 47">
            <a:extLst>
              <a:ext uri="{FF2B5EF4-FFF2-40B4-BE49-F238E27FC236}">
                <a16:creationId xmlns:a16="http://schemas.microsoft.com/office/drawing/2014/main" id="{72B17CC3-9685-422F-9EFA-8530EE0709FE}"/>
              </a:ext>
            </a:extLst>
          </p:cNvPr>
          <p:cNvSpPr/>
          <p:nvPr/>
        </p:nvSpPr>
        <p:spPr>
          <a:xfrm>
            <a:off x="3735101"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4</a:t>
            </a:r>
          </a:p>
        </p:txBody>
      </p:sp>
      <p:sp>
        <p:nvSpPr>
          <p:cNvPr id="7" name="Freeform: Shape 6">
            <a:extLst>
              <a:ext uri="{FF2B5EF4-FFF2-40B4-BE49-F238E27FC236}">
                <a16:creationId xmlns:a16="http://schemas.microsoft.com/office/drawing/2014/main" id="{5957C01C-0917-4C98-A46B-F1CDE6E5A53D}"/>
              </a:ext>
            </a:extLst>
          </p:cNvPr>
          <p:cNvSpPr/>
          <p:nvPr/>
        </p:nvSpPr>
        <p:spPr>
          <a:xfrm>
            <a:off x="1154165"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7" name="Freeform: Shape 16">
            <a:extLst>
              <a:ext uri="{FF2B5EF4-FFF2-40B4-BE49-F238E27FC236}">
                <a16:creationId xmlns:a16="http://schemas.microsoft.com/office/drawing/2014/main" id="{47226C01-4718-485C-A0DD-B5D01A2E4605}"/>
              </a:ext>
            </a:extLst>
          </p:cNvPr>
          <p:cNvSpPr/>
          <p:nvPr/>
        </p:nvSpPr>
        <p:spPr>
          <a:xfrm>
            <a:off x="4681097"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5" name="Freeform: Shape 14">
            <a:extLst>
              <a:ext uri="{FF2B5EF4-FFF2-40B4-BE49-F238E27FC236}">
                <a16:creationId xmlns:a16="http://schemas.microsoft.com/office/drawing/2014/main" id="{B407A0AD-AC93-400B-9C4C-AE9E09BA906A}"/>
              </a:ext>
            </a:extLst>
          </p:cNvPr>
          <p:cNvSpPr/>
          <p:nvPr/>
        </p:nvSpPr>
        <p:spPr>
          <a:xfrm>
            <a:off x="3505454"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3" name="Freeform: Shape 12">
            <a:extLst>
              <a:ext uri="{FF2B5EF4-FFF2-40B4-BE49-F238E27FC236}">
                <a16:creationId xmlns:a16="http://schemas.microsoft.com/office/drawing/2014/main" id="{0D698D0C-11D4-4EE4-BF8F-1B090BDBD3BB}"/>
              </a:ext>
            </a:extLst>
          </p:cNvPr>
          <p:cNvSpPr/>
          <p:nvPr/>
        </p:nvSpPr>
        <p:spPr>
          <a:xfrm>
            <a:off x="232981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 name="Freeform: Shape 5">
            <a:extLst>
              <a:ext uri="{FF2B5EF4-FFF2-40B4-BE49-F238E27FC236}">
                <a16:creationId xmlns:a16="http://schemas.microsoft.com/office/drawing/2014/main" id="{EB13012D-F404-44C0-BA81-B8122A79D0A8}"/>
              </a:ext>
            </a:extLst>
          </p:cNvPr>
          <p:cNvSpPr/>
          <p:nvPr/>
        </p:nvSpPr>
        <p:spPr>
          <a:xfrm>
            <a:off x="251354"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Maintain and Receive Standing and Meter Data</a:t>
            </a:r>
          </a:p>
        </p:txBody>
      </p:sp>
      <p:sp>
        <p:nvSpPr>
          <p:cNvPr id="41" name="Oval 40">
            <a:extLst>
              <a:ext uri="{FF2B5EF4-FFF2-40B4-BE49-F238E27FC236}">
                <a16:creationId xmlns:a16="http://schemas.microsoft.com/office/drawing/2014/main" id="{B8AD7CF4-3627-49B9-A767-F2BB946C8DC1}"/>
              </a:ext>
            </a:extLst>
          </p:cNvPr>
          <p:cNvSpPr/>
          <p:nvPr/>
        </p:nvSpPr>
        <p:spPr>
          <a:xfrm>
            <a:off x="206547"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1</a:t>
            </a:r>
          </a:p>
        </p:txBody>
      </p:sp>
      <p:sp>
        <p:nvSpPr>
          <p:cNvPr id="8" name="Freeform: Shape 7">
            <a:extLst>
              <a:ext uri="{FF2B5EF4-FFF2-40B4-BE49-F238E27FC236}">
                <a16:creationId xmlns:a16="http://schemas.microsoft.com/office/drawing/2014/main" id="{162FF873-0382-4563-B616-CA486A7CD126}"/>
              </a:ext>
            </a:extLst>
          </p:cNvPr>
          <p:cNvSpPr/>
          <p:nvPr/>
        </p:nvSpPr>
        <p:spPr>
          <a:xfrm>
            <a:off x="142753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Energy Purchases &amp; Sales Load</a:t>
            </a:r>
          </a:p>
        </p:txBody>
      </p:sp>
      <p:sp>
        <p:nvSpPr>
          <p:cNvPr id="46" name="Oval 45">
            <a:extLst>
              <a:ext uri="{FF2B5EF4-FFF2-40B4-BE49-F238E27FC236}">
                <a16:creationId xmlns:a16="http://schemas.microsoft.com/office/drawing/2014/main" id="{B7BEE5EF-9050-4A38-8F2E-0B9405ECC3EF}"/>
              </a:ext>
            </a:extLst>
          </p:cNvPr>
          <p:cNvSpPr/>
          <p:nvPr/>
        </p:nvSpPr>
        <p:spPr>
          <a:xfrm>
            <a:off x="1382732"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2</a:t>
            </a:r>
          </a:p>
        </p:txBody>
      </p:sp>
      <p:sp>
        <p:nvSpPr>
          <p:cNvPr id="14" name="Freeform: Shape 13">
            <a:extLst>
              <a:ext uri="{FF2B5EF4-FFF2-40B4-BE49-F238E27FC236}">
                <a16:creationId xmlns:a16="http://schemas.microsoft.com/office/drawing/2014/main" id="{628F6FBD-722D-41F3-B339-DC2E92A64B85}"/>
              </a:ext>
            </a:extLst>
          </p:cNvPr>
          <p:cNvSpPr/>
          <p:nvPr/>
        </p:nvSpPr>
        <p:spPr>
          <a:xfrm>
            <a:off x="2603723"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UFE Load by Local Area per Trading Interval</a:t>
            </a:r>
          </a:p>
        </p:txBody>
      </p:sp>
      <p:sp>
        <p:nvSpPr>
          <p:cNvPr id="47" name="Oval 46">
            <a:extLst>
              <a:ext uri="{FF2B5EF4-FFF2-40B4-BE49-F238E27FC236}">
                <a16:creationId xmlns:a16="http://schemas.microsoft.com/office/drawing/2014/main" id="{D5C2B4A2-B7CE-4DC7-ADEC-C8343F68083F}"/>
              </a:ext>
            </a:extLst>
          </p:cNvPr>
          <p:cNvSpPr/>
          <p:nvPr/>
        </p:nvSpPr>
        <p:spPr>
          <a:xfrm>
            <a:off x="255891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3</a:t>
            </a:r>
          </a:p>
        </p:txBody>
      </p:sp>
      <p:sp>
        <p:nvSpPr>
          <p:cNvPr id="18" name="Freeform: Shape 17">
            <a:extLst>
              <a:ext uri="{FF2B5EF4-FFF2-40B4-BE49-F238E27FC236}">
                <a16:creationId xmlns:a16="http://schemas.microsoft.com/office/drawing/2014/main" id="{BCA37D80-19DD-4EBD-8A6A-98BE61556DCA}"/>
              </a:ext>
            </a:extLst>
          </p:cNvPr>
          <p:cNvSpPr/>
          <p:nvPr/>
        </p:nvSpPr>
        <p:spPr>
          <a:xfrm>
            <a:off x="495609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Purchases, Sales and UFE Dollars</a:t>
            </a:r>
          </a:p>
        </p:txBody>
      </p:sp>
      <p:sp>
        <p:nvSpPr>
          <p:cNvPr id="49" name="Oval 48">
            <a:extLst>
              <a:ext uri="{FF2B5EF4-FFF2-40B4-BE49-F238E27FC236}">
                <a16:creationId xmlns:a16="http://schemas.microsoft.com/office/drawing/2014/main" id="{8142AF59-9393-4947-9823-A46D44E160DF}"/>
              </a:ext>
            </a:extLst>
          </p:cNvPr>
          <p:cNvSpPr/>
          <p:nvPr/>
        </p:nvSpPr>
        <p:spPr>
          <a:xfrm>
            <a:off x="491128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5</a:t>
            </a:r>
          </a:p>
        </p:txBody>
      </p:sp>
      <p:sp>
        <p:nvSpPr>
          <p:cNvPr id="33" name="Freeform: Shape 32">
            <a:extLst>
              <a:ext uri="{FF2B5EF4-FFF2-40B4-BE49-F238E27FC236}">
                <a16:creationId xmlns:a16="http://schemas.microsoft.com/office/drawing/2014/main" id="{6E00DF21-202E-467A-A49F-76C32009130E}"/>
              </a:ext>
            </a:extLst>
          </p:cNvPr>
          <p:cNvSpPr/>
          <p:nvPr/>
        </p:nvSpPr>
        <p:spPr>
          <a:xfrm>
            <a:off x="8484652"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Action Dispute Outcomes</a:t>
            </a:r>
          </a:p>
        </p:txBody>
      </p:sp>
      <p:sp>
        <p:nvSpPr>
          <p:cNvPr id="34" name="Oval 33">
            <a:extLst>
              <a:ext uri="{FF2B5EF4-FFF2-40B4-BE49-F238E27FC236}">
                <a16:creationId xmlns:a16="http://schemas.microsoft.com/office/drawing/2014/main" id="{60F10FC1-F892-4B22-B4A5-6135AADCEFEE}"/>
              </a:ext>
            </a:extLst>
          </p:cNvPr>
          <p:cNvSpPr/>
          <p:nvPr/>
        </p:nvSpPr>
        <p:spPr>
          <a:xfrm>
            <a:off x="8439844"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8</a:t>
            </a:r>
          </a:p>
        </p:txBody>
      </p:sp>
      <p:sp>
        <p:nvSpPr>
          <p:cNvPr id="43" name="Freeform: Shape 42">
            <a:extLst>
              <a:ext uri="{FF2B5EF4-FFF2-40B4-BE49-F238E27FC236}">
                <a16:creationId xmlns:a16="http://schemas.microsoft.com/office/drawing/2014/main" id="{2ED6CA88-DA1E-4F5F-8D4A-2670A2746241}"/>
              </a:ext>
            </a:extLst>
          </p:cNvPr>
          <p:cNvSpPr/>
          <p:nvPr/>
        </p:nvSpPr>
        <p:spPr>
          <a:xfrm>
            <a:off x="6132280"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Publish Statements, Invoices and Reports</a:t>
            </a:r>
          </a:p>
        </p:txBody>
      </p:sp>
      <p:sp>
        <p:nvSpPr>
          <p:cNvPr id="44" name="Oval 43">
            <a:extLst>
              <a:ext uri="{FF2B5EF4-FFF2-40B4-BE49-F238E27FC236}">
                <a16:creationId xmlns:a16="http://schemas.microsoft.com/office/drawing/2014/main" id="{9ED1FD0D-1E4B-4D0D-AC0D-8AD9F014631C}"/>
              </a:ext>
            </a:extLst>
          </p:cNvPr>
          <p:cNvSpPr/>
          <p:nvPr/>
        </p:nvSpPr>
        <p:spPr>
          <a:xfrm>
            <a:off x="6087473"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6</a:t>
            </a:r>
          </a:p>
        </p:txBody>
      </p:sp>
      <p:sp>
        <p:nvSpPr>
          <p:cNvPr id="45" name="Freeform: Shape 44">
            <a:extLst>
              <a:ext uri="{FF2B5EF4-FFF2-40B4-BE49-F238E27FC236}">
                <a16:creationId xmlns:a16="http://schemas.microsoft.com/office/drawing/2014/main" id="{DE5BA40F-577A-4588-B91F-E9F2AEF5591A}"/>
              </a:ext>
            </a:extLst>
          </p:cNvPr>
          <p:cNvSpPr/>
          <p:nvPr/>
        </p:nvSpPr>
        <p:spPr>
          <a:xfrm>
            <a:off x="730846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Receive &amp; Investigate Settlement Queries / Disputes</a:t>
            </a:r>
          </a:p>
        </p:txBody>
      </p:sp>
      <p:sp>
        <p:nvSpPr>
          <p:cNvPr id="50" name="Oval 49">
            <a:extLst>
              <a:ext uri="{FF2B5EF4-FFF2-40B4-BE49-F238E27FC236}">
                <a16:creationId xmlns:a16="http://schemas.microsoft.com/office/drawing/2014/main" id="{2021F335-131D-479B-BBCC-79D1454855E8}"/>
              </a:ext>
            </a:extLst>
          </p:cNvPr>
          <p:cNvSpPr/>
          <p:nvPr/>
        </p:nvSpPr>
        <p:spPr>
          <a:xfrm>
            <a:off x="7263659"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7</a:t>
            </a:r>
          </a:p>
        </p:txBody>
      </p:sp>
      <p:sp>
        <p:nvSpPr>
          <p:cNvPr id="51" name="Freeform: Shape 50">
            <a:extLst>
              <a:ext uri="{FF2B5EF4-FFF2-40B4-BE49-F238E27FC236}">
                <a16:creationId xmlns:a16="http://schemas.microsoft.com/office/drawing/2014/main" id="{BCF4A1D8-7BBC-401E-8D9F-64AD4ED4C436}"/>
              </a:ext>
            </a:extLst>
          </p:cNvPr>
          <p:cNvSpPr/>
          <p:nvPr/>
        </p:nvSpPr>
        <p:spPr>
          <a:xfrm>
            <a:off x="9660839"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Prepare &amp; Publish UFE Trend Analysis / Reporting</a:t>
            </a:r>
          </a:p>
        </p:txBody>
      </p:sp>
      <p:sp>
        <p:nvSpPr>
          <p:cNvPr id="52" name="Oval 51">
            <a:extLst>
              <a:ext uri="{FF2B5EF4-FFF2-40B4-BE49-F238E27FC236}">
                <a16:creationId xmlns:a16="http://schemas.microsoft.com/office/drawing/2014/main" id="{F9119062-3F9B-4435-AE09-37E524A2D5E0}"/>
              </a:ext>
            </a:extLst>
          </p:cNvPr>
          <p:cNvSpPr/>
          <p:nvPr/>
        </p:nvSpPr>
        <p:spPr>
          <a:xfrm>
            <a:off x="9616030"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9</a:t>
            </a:r>
          </a:p>
        </p:txBody>
      </p:sp>
      <p:sp>
        <p:nvSpPr>
          <p:cNvPr id="54" name="Freeform: Shape 53">
            <a:extLst>
              <a:ext uri="{FF2B5EF4-FFF2-40B4-BE49-F238E27FC236}">
                <a16:creationId xmlns:a16="http://schemas.microsoft.com/office/drawing/2014/main" id="{DBBDBC6C-6B45-4BCE-A81D-D45C2F5A4CFA}"/>
              </a:ext>
            </a:extLst>
          </p:cNvPr>
          <p:cNvSpPr/>
          <p:nvPr/>
        </p:nvSpPr>
        <p:spPr>
          <a:xfrm>
            <a:off x="9383675" y="2064409"/>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5" name="Freeform: Shape 54">
            <a:extLst>
              <a:ext uri="{FF2B5EF4-FFF2-40B4-BE49-F238E27FC236}">
                <a16:creationId xmlns:a16="http://schemas.microsoft.com/office/drawing/2014/main" id="{B0C477E6-4632-41F1-A79A-060EB74EEA97}"/>
              </a:ext>
            </a:extLst>
          </p:cNvPr>
          <p:cNvSpPr/>
          <p:nvPr/>
        </p:nvSpPr>
        <p:spPr>
          <a:xfrm>
            <a:off x="820803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6" name="Freeform: Shape 55">
            <a:extLst>
              <a:ext uri="{FF2B5EF4-FFF2-40B4-BE49-F238E27FC236}">
                <a16:creationId xmlns:a16="http://schemas.microsoft.com/office/drawing/2014/main" id="{180F128B-5B5D-402E-8BE5-26A197896DAB}"/>
              </a:ext>
            </a:extLst>
          </p:cNvPr>
          <p:cNvSpPr/>
          <p:nvPr/>
        </p:nvSpPr>
        <p:spPr>
          <a:xfrm>
            <a:off x="7032386"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1" name="Freeform: Shape 60">
            <a:extLst>
              <a:ext uri="{FF2B5EF4-FFF2-40B4-BE49-F238E27FC236}">
                <a16:creationId xmlns:a16="http://schemas.microsoft.com/office/drawing/2014/main" id="{A187CF21-78BF-4CFA-B439-1E0E5BC0D90A}"/>
              </a:ext>
            </a:extLst>
          </p:cNvPr>
          <p:cNvSpPr/>
          <p:nvPr/>
        </p:nvSpPr>
        <p:spPr>
          <a:xfrm>
            <a:off x="5856742"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3500151518"/>
              </p:ext>
            </p:extLst>
          </p:nvPr>
        </p:nvGraphicFramePr>
        <p:xfrm>
          <a:off x="229841" y="2771725"/>
          <a:ext cx="10232130" cy="4007221"/>
        </p:xfrm>
        <a:graphic>
          <a:graphicData uri="http://schemas.openxmlformats.org/drawingml/2006/table">
            <a:tbl>
              <a:tblPr firstRow="1" bandRow="1">
                <a:tableStyleId>{5C22544A-7EE6-4342-B048-85BDC9FD1C3A}</a:tableStyleId>
              </a:tblPr>
              <a:tblGrid>
                <a:gridCol w="5732047">
                  <a:extLst>
                    <a:ext uri="{9D8B030D-6E8A-4147-A177-3AD203B41FA5}">
                      <a16:colId xmlns:a16="http://schemas.microsoft.com/office/drawing/2014/main" val="653191532"/>
                    </a:ext>
                  </a:extLst>
                </a:gridCol>
                <a:gridCol w="4500083">
                  <a:extLst>
                    <a:ext uri="{9D8B030D-6E8A-4147-A177-3AD203B41FA5}">
                      <a16:colId xmlns:a16="http://schemas.microsoft.com/office/drawing/2014/main" val="2319727664"/>
                    </a:ext>
                  </a:extLst>
                </a:gridCol>
              </a:tblGrid>
              <a:tr h="252000">
                <a:tc>
                  <a:txBody>
                    <a:bodyPr/>
                    <a:lstStyle/>
                    <a:p>
                      <a:pPr marL="0" algn="l" defTabSz="801929" rtl="0" eaLnBrk="1" latinLnBrk="0" hangingPunct="1">
                        <a:lnSpc>
                          <a:spcPct val="100000"/>
                        </a:lnSpc>
                        <a:spcBef>
                          <a:spcPts val="300"/>
                        </a:spcBef>
                        <a:spcAft>
                          <a:spcPts val="300"/>
                        </a:spcAft>
                      </a:pPr>
                      <a:r>
                        <a:rPr lang="en-AU" sz="1300" b="1" kern="1200" dirty="0">
                          <a:solidFill>
                            <a:schemeClr val="lt1"/>
                          </a:solidFill>
                          <a:latin typeface="+mn-lt"/>
                          <a:ea typeface="+mn-ea"/>
                          <a:cs typeface="+mn-cs"/>
                        </a:rPr>
                        <a:t>What’s changed due to GS?</a:t>
                      </a:r>
                    </a:p>
                  </a:txBody>
                  <a:tcPr marL="95024" marR="95024" marT="47512" marB="47512"/>
                </a:tc>
                <a:tc>
                  <a:txBody>
                    <a:bodyPr/>
                    <a:lstStyle/>
                    <a:p>
                      <a:pPr marL="0" algn="l" defTabSz="801929" rtl="0" eaLnBrk="1" latinLnBrk="0" hangingPunct="1">
                        <a:lnSpc>
                          <a:spcPct val="100000"/>
                        </a:lnSpc>
                        <a:spcBef>
                          <a:spcPts val="300"/>
                        </a:spcBef>
                        <a:spcAft>
                          <a:spcPts val="300"/>
                        </a:spcAft>
                      </a:pPr>
                      <a:r>
                        <a:rPr lang="en-AU" sz="1300" b="1" kern="1200" dirty="0">
                          <a:solidFill>
                            <a:schemeClr val="lt1"/>
                          </a:solidFill>
                          <a:latin typeface="+mn-lt"/>
                          <a:ea typeface="+mn-ea"/>
                          <a:cs typeface="+mn-cs"/>
                        </a:rPr>
                        <a:t>Considerations</a:t>
                      </a:r>
                    </a:p>
                  </a:txBody>
                  <a:tcPr marL="95024" marR="95024" marT="47512" marB="47512"/>
                </a:tc>
                <a:extLst>
                  <a:ext uri="{0D108BD9-81ED-4DB2-BD59-A6C34878D82A}">
                    <a16:rowId xmlns:a16="http://schemas.microsoft.com/office/drawing/2014/main" val="1236931375"/>
                  </a:ext>
                </a:extLst>
              </a:tr>
              <a:tr h="3714077">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AEMO must publish information to enable each Market Customer in a local area to verify the unaccounted for energy amounts allocated to that Market Customer’s market connection points in that local area for each trading interval in accordance with a procedure developed and published by AEMO</a:t>
                      </a:r>
                    </a:p>
                    <a:p>
                      <a:pPr marL="0" indent="0" algn="l" defTabSz="801929" rtl="0" eaLnBrk="1" latinLnBrk="0" hangingPunct="1">
                        <a:lnSpc>
                          <a:spcPct val="100000"/>
                        </a:lnSpc>
                        <a:spcBef>
                          <a:spcPts val="300"/>
                        </a:spcBef>
                        <a:spcAft>
                          <a:spcPts val="300"/>
                        </a:spcAft>
                        <a:buFont typeface="Arial" panose="020B0604020202020204" pitchFamily="34" charset="0"/>
                        <a:buNone/>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64800" marB="64800"/>
                </a:tc>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Confidentiality matters</a:t>
                      </a:r>
                    </a:p>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New and/or modified reporting</a:t>
                      </a:r>
                    </a:p>
                  </a:txBody>
                  <a:tcPr marL="64653" marR="64653" marT="64800" marB="64800"/>
                </a:tc>
                <a:extLst>
                  <a:ext uri="{0D108BD9-81ED-4DB2-BD59-A6C34878D82A}">
                    <a16:rowId xmlns:a16="http://schemas.microsoft.com/office/drawing/2014/main" val="3128820509"/>
                  </a:ext>
                </a:extLst>
              </a:tr>
            </a:tbl>
          </a:graphicData>
        </a:graphic>
      </p:graphicFrame>
    </p:spTree>
    <p:extLst>
      <p:ext uri="{BB962C8B-B14F-4D97-AF65-F5344CB8AC3E}">
        <p14:creationId xmlns:p14="http://schemas.microsoft.com/office/powerpoint/2010/main" val="4089834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Manage Settlement Queries / Disputes</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33</a:t>
            </a:fld>
            <a:endParaRPr lang="en-AU" dirty="0"/>
          </a:p>
        </p:txBody>
      </p:sp>
      <p:sp>
        <p:nvSpPr>
          <p:cNvPr id="16" name="Freeform: Shape 15">
            <a:extLst>
              <a:ext uri="{FF2B5EF4-FFF2-40B4-BE49-F238E27FC236}">
                <a16:creationId xmlns:a16="http://schemas.microsoft.com/office/drawing/2014/main" id="{1B8AF1EF-3AE8-4832-A55C-C3B583543B8D}"/>
              </a:ext>
            </a:extLst>
          </p:cNvPr>
          <p:cNvSpPr/>
          <p:nvPr/>
        </p:nvSpPr>
        <p:spPr>
          <a:xfrm>
            <a:off x="377990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Apportion and Allocate UFE Load (Based on Loss Adjusted ‘accounted – for’ Energy)</a:t>
            </a:r>
          </a:p>
        </p:txBody>
      </p:sp>
      <p:sp>
        <p:nvSpPr>
          <p:cNvPr id="48" name="Oval 47">
            <a:extLst>
              <a:ext uri="{FF2B5EF4-FFF2-40B4-BE49-F238E27FC236}">
                <a16:creationId xmlns:a16="http://schemas.microsoft.com/office/drawing/2014/main" id="{72B17CC3-9685-422F-9EFA-8530EE0709FE}"/>
              </a:ext>
            </a:extLst>
          </p:cNvPr>
          <p:cNvSpPr/>
          <p:nvPr/>
        </p:nvSpPr>
        <p:spPr>
          <a:xfrm>
            <a:off x="3735101"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4</a:t>
            </a:r>
          </a:p>
        </p:txBody>
      </p:sp>
      <p:sp>
        <p:nvSpPr>
          <p:cNvPr id="7" name="Freeform: Shape 6">
            <a:extLst>
              <a:ext uri="{FF2B5EF4-FFF2-40B4-BE49-F238E27FC236}">
                <a16:creationId xmlns:a16="http://schemas.microsoft.com/office/drawing/2014/main" id="{5957C01C-0917-4C98-A46B-F1CDE6E5A53D}"/>
              </a:ext>
            </a:extLst>
          </p:cNvPr>
          <p:cNvSpPr/>
          <p:nvPr/>
        </p:nvSpPr>
        <p:spPr>
          <a:xfrm>
            <a:off x="1154165"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7" name="Freeform: Shape 16">
            <a:extLst>
              <a:ext uri="{FF2B5EF4-FFF2-40B4-BE49-F238E27FC236}">
                <a16:creationId xmlns:a16="http://schemas.microsoft.com/office/drawing/2014/main" id="{47226C01-4718-485C-A0DD-B5D01A2E4605}"/>
              </a:ext>
            </a:extLst>
          </p:cNvPr>
          <p:cNvSpPr/>
          <p:nvPr/>
        </p:nvSpPr>
        <p:spPr>
          <a:xfrm>
            <a:off x="4681097"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5" name="Freeform: Shape 14">
            <a:extLst>
              <a:ext uri="{FF2B5EF4-FFF2-40B4-BE49-F238E27FC236}">
                <a16:creationId xmlns:a16="http://schemas.microsoft.com/office/drawing/2014/main" id="{B407A0AD-AC93-400B-9C4C-AE9E09BA906A}"/>
              </a:ext>
            </a:extLst>
          </p:cNvPr>
          <p:cNvSpPr/>
          <p:nvPr/>
        </p:nvSpPr>
        <p:spPr>
          <a:xfrm>
            <a:off x="3505454"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3" name="Freeform: Shape 12">
            <a:extLst>
              <a:ext uri="{FF2B5EF4-FFF2-40B4-BE49-F238E27FC236}">
                <a16:creationId xmlns:a16="http://schemas.microsoft.com/office/drawing/2014/main" id="{0D698D0C-11D4-4EE4-BF8F-1B090BDBD3BB}"/>
              </a:ext>
            </a:extLst>
          </p:cNvPr>
          <p:cNvSpPr/>
          <p:nvPr/>
        </p:nvSpPr>
        <p:spPr>
          <a:xfrm>
            <a:off x="232981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 name="Freeform: Shape 5">
            <a:extLst>
              <a:ext uri="{FF2B5EF4-FFF2-40B4-BE49-F238E27FC236}">
                <a16:creationId xmlns:a16="http://schemas.microsoft.com/office/drawing/2014/main" id="{EB13012D-F404-44C0-BA81-B8122A79D0A8}"/>
              </a:ext>
            </a:extLst>
          </p:cNvPr>
          <p:cNvSpPr/>
          <p:nvPr/>
        </p:nvSpPr>
        <p:spPr>
          <a:xfrm>
            <a:off x="251354"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Maintain and Receive Standing and Meter Data</a:t>
            </a:r>
          </a:p>
        </p:txBody>
      </p:sp>
      <p:sp>
        <p:nvSpPr>
          <p:cNvPr id="41" name="Oval 40">
            <a:extLst>
              <a:ext uri="{FF2B5EF4-FFF2-40B4-BE49-F238E27FC236}">
                <a16:creationId xmlns:a16="http://schemas.microsoft.com/office/drawing/2014/main" id="{B8AD7CF4-3627-49B9-A767-F2BB946C8DC1}"/>
              </a:ext>
            </a:extLst>
          </p:cNvPr>
          <p:cNvSpPr/>
          <p:nvPr/>
        </p:nvSpPr>
        <p:spPr>
          <a:xfrm>
            <a:off x="206547"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1</a:t>
            </a:r>
          </a:p>
        </p:txBody>
      </p:sp>
      <p:sp>
        <p:nvSpPr>
          <p:cNvPr id="8" name="Freeform: Shape 7">
            <a:extLst>
              <a:ext uri="{FF2B5EF4-FFF2-40B4-BE49-F238E27FC236}">
                <a16:creationId xmlns:a16="http://schemas.microsoft.com/office/drawing/2014/main" id="{162FF873-0382-4563-B616-CA486A7CD126}"/>
              </a:ext>
            </a:extLst>
          </p:cNvPr>
          <p:cNvSpPr/>
          <p:nvPr/>
        </p:nvSpPr>
        <p:spPr>
          <a:xfrm>
            <a:off x="142753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Energy Purchases &amp; Sales Load</a:t>
            </a:r>
          </a:p>
        </p:txBody>
      </p:sp>
      <p:sp>
        <p:nvSpPr>
          <p:cNvPr id="46" name="Oval 45">
            <a:extLst>
              <a:ext uri="{FF2B5EF4-FFF2-40B4-BE49-F238E27FC236}">
                <a16:creationId xmlns:a16="http://schemas.microsoft.com/office/drawing/2014/main" id="{B7BEE5EF-9050-4A38-8F2E-0B9405ECC3EF}"/>
              </a:ext>
            </a:extLst>
          </p:cNvPr>
          <p:cNvSpPr/>
          <p:nvPr/>
        </p:nvSpPr>
        <p:spPr>
          <a:xfrm>
            <a:off x="1382732"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2</a:t>
            </a:r>
          </a:p>
        </p:txBody>
      </p:sp>
      <p:sp>
        <p:nvSpPr>
          <p:cNvPr id="14" name="Freeform: Shape 13">
            <a:extLst>
              <a:ext uri="{FF2B5EF4-FFF2-40B4-BE49-F238E27FC236}">
                <a16:creationId xmlns:a16="http://schemas.microsoft.com/office/drawing/2014/main" id="{628F6FBD-722D-41F3-B339-DC2E92A64B85}"/>
              </a:ext>
            </a:extLst>
          </p:cNvPr>
          <p:cNvSpPr/>
          <p:nvPr/>
        </p:nvSpPr>
        <p:spPr>
          <a:xfrm>
            <a:off x="2603723"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UFE Load by Local Area per Trading Interval</a:t>
            </a:r>
          </a:p>
        </p:txBody>
      </p:sp>
      <p:sp>
        <p:nvSpPr>
          <p:cNvPr id="47" name="Oval 46">
            <a:extLst>
              <a:ext uri="{FF2B5EF4-FFF2-40B4-BE49-F238E27FC236}">
                <a16:creationId xmlns:a16="http://schemas.microsoft.com/office/drawing/2014/main" id="{D5C2B4A2-B7CE-4DC7-ADEC-C8343F68083F}"/>
              </a:ext>
            </a:extLst>
          </p:cNvPr>
          <p:cNvSpPr/>
          <p:nvPr/>
        </p:nvSpPr>
        <p:spPr>
          <a:xfrm>
            <a:off x="255891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3</a:t>
            </a:r>
          </a:p>
        </p:txBody>
      </p:sp>
      <p:sp>
        <p:nvSpPr>
          <p:cNvPr id="18" name="Freeform: Shape 17">
            <a:extLst>
              <a:ext uri="{FF2B5EF4-FFF2-40B4-BE49-F238E27FC236}">
                <a16:creationId xmlns:a16="http://schemas.microsoft.com/office/drawing/2014/main" id="{BCA37D80-19DD-4EBD-8A6A-98BE61556DCA}"/>
              </a:ext>
            </a:extLst>
          </p:cNvPr>
          <p:cNvSpPr/>
          <p:nvPr/>
        </p:nvSpPr>
        <p:spPr>
          <a:xfrm>
            <a:off x="495609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Purchases, Sales and UFE Dollars</a:t>
            </a:r>
          </a:p>
        </p:txBody>
      </p:sp>
      <p:sp>
        <p:nvSpPr>
          <p:cNvPr id="49" name="Oval 48">
            <a:extLst>
              <a:ext uri="{FF2B5EF4-FFF2-40B4-BE49-F238E27FC236}">
                <a16:creationId xmlns:a16="http://schemas.microsoft.com/office/drawing/2014/main" id="{8142AF59-9393-4947-9823-A46D44E160DF}"/>
              </a:ext>
            </a:extLst>
          </p:cNvPr>
          <p:cNvSpPr/>
          <p:nvPr/>
        </p:nvSpPr>
        <p:spPr>
          <a:xfrm>
            <a:off x="491128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5</a:t>
            </a:r>
          </a:p>
        </p:txBody>
      </p:sp>
      <p:sp>
        <p:nvSpPr>
          <p:cNvPr id="33" name="Freeform: Shape 32">
            <a:extLst>
              <a:ext uri="{FF2B5EF4-FFF2-40B4-BE49-F238E27FC236}">
                <a16:creationId xmlns:a16="http://schemas.microsoft.com/office/drawing/2014/main" id="{6E00DF21-202E-467A-A49F-76C32009130E}"/>
              </a:ext>
            </a:extLst>
          </p:cNvPr>
          <p:cNvSpPr/>
          <p:nvPr/>
        </p:nvSpPr>
        <p:spPr>
          <a:xfrm>
            <a:off x="8484652"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Action Dispute Outcomes</a:t>
            </a:r>
          </a:p>
        </p:txBody>
      </p:sp>
      <p:sp>
        <p:nvSpPr>
          <p:cNvPr id="34" name="Oval 33">
            <a:extLst>
              <a:ext uri="{FF2B5EF4-FFF2-40B4-BE49-F238E27FC236}">
                <a16:creationId xmlns:a16="http://schemas.microsoft.com/office/drawing/2014/main" id="{60F10FC1-F892-4B22-B4A5-6135AADCEFEE}"/>
              </a:ext>
            </a:extLst>
          </p:cNvPr>
          <p:cNvSpPr/>
          <p:nvPr/>
        </p:nvSpPr>
        <p:spPr>
          <a:xfrm>
            <a:off x="8439844"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8</a:t>
            </a:r>
          </a:p>
        </p:txBody>
      </p:sp>
      <p:sp>
        <p:nvSpPr>
          <p:cNvPr id="43" name="Freeform: Shape 42">
            <a:extLst>
              <a:ext uri="{FF2B5EF4-FFF2-40B4-BE49-F238E27FC236}">
                <a16:creationId xmlns:a16="http://schemas.microsoft.com/office/drawing/2014/main" id="{2ED6CA88-DA1E-4F5F-8D4A-2670A2746241}"/>
              </a:ext>
            </a:extLst>
          </p:cNvPr>
          <p:cNvSpPr/>
          <p:nvPr/>
        </p:nvSpPr>
        <p:spPr>
          <a:xfrm>
            <a:off x="6132280"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Publish Statements, Invoices and Reports</a:t>
            </a:r>
          </a:p>
        </p:txBody>
      </p:sp>
      <p:sp>
        <p:nvSpPr>
          <p:cNvPr id="44" name="Oval 43">
            <a:extLst>
              <a:ext uri="{FF2B5EF4-FFF2-40B4-BE49-F238E27FC236}">
                <a16:creationId xmlns:a16="http://schemas.microsoft.com/office/drawing/2014/main" id="{9ED1FD0D-1E4B-4D0D-AC0D-8AD9F014631C}"/>
              </a:ext>
            </a:extLst>
          </p:cNvPr>
          <p:cNvSpPr/>
          <p:nvPr/>
        </p:nvSpPr>
        <p:spPr>
          <a:xfrm>
            <a:off x="6087473"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6</a:t>
            </a:r>
          </a:p>
        </p:txBody>
      </p:sp>
      <p:sp>
        <p:nvSpPr>
          <p:cNvPr id="45" name="Freeform: Shape 44">
            <a:extLst>
              <a:ext uri="{FF2B5EF4-FFF2-40B4-BE49-F238E27FC236}">
                <a16:creationId xmlns:a16="http://schemas.microsoft.com/office/drawing/2014/main" id="{DE5BA40F-577A-4588-B91F-E9F2AEF5591A}"/>
              </a:ext>
            </a:extLst>
          </p:cNvPr>
          <p:cNvSpPr/>
          <p:nvPr/>
        </p:nvSpPr>
        <p:spPr>
          <a:xfrm>
            <a:off x="730846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Receive &amp; Investigate Settlement Queries / Disputes</a:t>
            </a:r>
          </a:p>
        </p:txBody>
      </p:sp>
      <p:sp>
        <p:nvSpPr>
          <p:cNvPr id="50" name="Oval 49">
            <a:extLst>
              <a:ext uri="{FF2B5EF4-FFF2-40B4-BE49-F238E27FC236}">
                <a16:creationId xmlns:a16="http://schemas.microsoft.com/office/drawing/2014/main" id="{2021F335-131D-479B-BBCC-79D1454855E8}"/>
              </a:ext>
            </a:extLst>
          </p:cNvPr>
          <p:cNvSpPr/>
          <p:nvPr/>
        </p:nvSpPr>
        <p:spPr>
          <a:xfrm>
            <a:off x="7263659"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7</a:t>
            </a:r>
          </a:p>
        </p:txBody>
      </p:sp>
      <p:sp>
        <p:nvSpPr>
          <p:cNvPr id="51" name="Freeform: Shape 50">
            <a:extLst>
              <a:ext uri="{FF2B5EF4-FFF2-40B4-BE49-F238E27FC236}">
                <a16:creationId xmlns:a16="http://schemas.microsoft.com/office/drawing/2014/main" id="{BCF4A1D8-7BBC-401E-8D9F-64AD4ED4C436}"/>
              </a:ext>
            </a:extLst>
          </p:cNvPr>
          <p:cNvSpPr/>
          <p:nvPr/>
        </p:nvSpPr>
        <p:spPr>
          <a:xfrm>
            <a:off x="9660839"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lvl="0" algn="ctr" defTabSz="266700">
              <a:lnSpc>
                <a:spcPct val="90000"/>
              </a:lnSpc>
              <a:spcBef>
                <a:spcPct val="0"/>
              </a:spcBef>
              <a:spcAft>
                <a:spcPct val="35000"/>
              </a:spcAft>
            </a:pPr>
            <a:r>
              <a:rPr lang="en-AU" sz="760" dirty="0"/>
              <a:t>Prepare &amp; Publish UFE Trend Analysis / Reporting</a:t>
            </a:r>
          </a:p>
        </p:txBody>
      </p:sp>
      <p:sp>
        <p:nvSpPr>
          <p:cNvPr id="52" name="Oval 51">
            <a:extLst>
              <a:ext uri="{FF2B5EF4-FFF2-40B4-BE49-F238E27FC236}">
                <a16:creationId xmlns:a16="http://schemas.microsoft.com/office/drawing/2014/main" id="{F9119062-3F9B-4435-AE09-37E524A2D5E0}"/>
              </a:ext>
            </a:extLst>
          </p:cNvPr>
          <p:cNvSpPr/>
          <p:nvPr/>
        </p:nvSpPr>
        <p:spPr>
          <a:xfrm>
            <a:off x="9616030"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9</a:t>
            </a:r>
          </a:p>
        </p:txBody>
      </p:sp>
      <p:sp>
        <p:nvSpPr>
          <p:cNvPr id="54" name="Freeform: Shape 53">
            <a:extLst>
              <a:ext uri="{FF2B5EF4-FFF2-40B4-BE49-F238E27FC236}">
                <a16:creationId xmlns:a16="http://schemas.microsoft.com/office/drawing/2014/main" id="{DBBDBC6C-6B45-4BCE-A81D-D45C2F5A4CFA}"/>
              </a:ext>
            </a:extLst>
          </p:cNvPr>
          <p:cNvSpPr/>
          <p:nvPr/>
        </p:nvSpPr>
        <p:spPr>
          <a:xfrm>
            <a:off x="9383675" y="2064409"/>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5" name="Freeform: Shape 54">
            <a:extLst>
              <a:ext uri="{FF2B5EF4-FFF2-40B4-BE49-F238E27FC236}">
                <a16:creationId xmlns:a16="http://schemas.microsoft.com/office/drawing/2014/main" id="{B0C477E6-4632-41F1-A79A-060EB74EEA97}"/>
              </a:ext>
            </a:extLst>
          </p:cNvPr>
          <p:cNvSpPr/>
          <p:nvPr/>
        </p:nvSpPr>
        <p:spPr>
          <a:xfrm>
            <a:off x="820803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6" name="Freeform: Shape 55">
            <a:extLst>
              <a:ext uri="{FF2B5EF4-FFF2-40B4-BE49-F238E27FC236}">
                <a16:creationId xmlns:a16="http://schemas.microsoft.com/office/drawing/2014/main" id="{180F128B-5B5D-402E-8BE5-26A197896DAB}"/>
              </a:ext>
            </a:extLst>
          </p:cNvPr>
          <p:cNvSpPr/>
          <p:nvPr/>
        </p:nvSpPr>
        <p:spPr>
          <a:xfrm>
            <a:off x="7032386"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1" name="Freeform: Shape 60">
            <a:extLst>
              <a:ext uri="{FF2B5EF4-FFF2-40B4-BE49-F238E27FC236}">
                <a16:creationId xmlns:a16="http://schemas.microsoft.com/office/drawing/2014/main" id="{A187CF21-78BF-4CFA-B439-1E0E5BC0D90A}"/>
              </a:ext>
            </a:extLst>
          </p:cNvPr>
          <p:cNvSpPr/>
          <p:nvPr/>
        </p:nvSpPr>
        <p:spPr>
          <a:xfrm>
            <a:off x="5856742"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1403095666"/>
              </p:ext>
            </p:extLst>
          </p:nvPr>
        </p:nvGraphicFramePr>
        <p:xfrm>
          <a:off x="229841" y="2771725"/>
          <a:ext cx="10232130" cy="4022461"/>
        </p:xfrm>
        <a:graphic>
          <a:graphicData uri="http://schemas.openxmlformats.org/drawingml/2006/table">
            <a:tbl>
              <a:tblPr firstRow="1" bandRow="1">
                <a:tableStyleId>{5C22544A-7EE6-4342-B048-85BDC9FD1C3A}</a:tableStyleId>
              </a:tblPr>
              <a:tblGrid>
                <a:gridCol w="5713759">
                  <a:extLst>
                    <a:ext uri="{9D8B030D-6E8A-4147-A177-3AD203B41FA5}">
                      <a16:colId xmlns:a16="http://schemas.microsoft.com/office/drawing/2014/main" val="653191532"/>
                    </a:ext>
                  </a:extLst>
                </a:gridCol>
                <a:gridCol w="4518371">
                  <a:extLst>
                    <a:ext uri="{9D8B030D-6E8A-4147-A177-3AD203B41FA5}">
                      <a16:colId xmlns:a16="http://schemas.microsoft.com/office/drawing/2014/main" val="4094664734"/>
                    </a:ext>
                  </a:extLst>
                </a:gridCol>
              </a:tblGrid>
              <a:tr h="252000">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Considerations</a:t>
                      </a:r>
                    </a:p>
                  </a:txBody>
                  <a:tcPr marL="95024" marR="95024" marT="47512" marB="47512"/>
                </a:tc>
                <a:extLst>
                  <a:ext uri="{0D108BD9-81ED-4DB2-BD59-A6C34878D82A}">
                    <a16:rowId xmlns:a16="http://schemas.microsoft.com/office/drawing/2014/main" val="1236931375"/>
                  </a:ext>
                </a:extLst>
              </a:tr>
              <a:tr h="3714077">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Queries and disputes will be received concerning UFE load</a:t>
                      </a:r>
                    </a:p>
                    <a:p>
                      <a:pPr marL="0" indent="0" algn="l" defTabSz="801929" rtl="0" eaLnBrk="1" latinLnBrk="0" hangingPunct="1">
                        <a:lnSpc>
                          <a:spcPct val="100000"/>
                        </a:lnSpc>
                        <a:spcBef>
                          <a:spcPts val="300"/>
                        </a:spcBef>
                        <a:spcAft>
                          <a:spcPts val="300"/>
                        </a:spcAft>
                        <a:buFont typeface="Arial" panose="020B0604020202020204" pitchFamily="34" charset="0"/>
                        <a:buNone/>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64800" marB="64800"/>
                </a:tc>
                <a:tc>
                  <a:txBody>
                    <a:bodyPr/>
                    <a:lstStyle/>
                    <a:p>
                      <a:pPr marL="285750" indent="-2857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How AEMO will work with Market Participants in investigating queries/disputes, where necessary </a:t>
                      </a:r>
                    </a:p>
                  </a:txBody>
                  <a:tcPr marL="64653" marR="64653" marT="64800" marB="64800"/>
                </a:tc>
                <a:extLst>
                  <a:ext uri="{0D108BD9-81ED-4DB2-BD59-A6C34878D82A}">
                    <a16:rowId xmlns:a16="http://schemas.microsoft.com/office/drawing/2014/main" val="3128820509"/>
                  </a:ext>
                </a:extLst>
              </a:tr>
            </a:tbl>
          </a:graphicData>
        </a:graphic>
      </p:graphicFrame>
    </p:spTree>
    <p:extLst>
      <p:ext uri="{BB962C8B-B14F-4D97-AF65-F5344CB8AC3E}">
        <p14:creationId xmlns:p14="http://schemas.microsoft.com/office/powerpoint/2010/main" val="34289118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Prepare &amp; Publish UFE Trend Analysis / Reporting</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34</a:t>
            </a:fld>
            <a:endParaRPr lang="en-AU" dirty="0"/>
          </a:p>
        </p:txBody>
      </p:sp>
      <p:sp>
        <p:nvSpPr>
          <p:cNvPr id="16" name="Freeform: Shape 15">
            <a:extLst>
              <a:ext uri="{FF2B5EF4-FFF2-40B4-BE49-F238E27FC236}">
                <a16:creationId xmlns:a16="http://schemas.microsoft.com/office/drawing/2014/main" id="{1B8AF1EF-3AE8-4832-A55C-C3B583543B8D}"/>
              </a:ext>
            </a:extLst>
          </p:cNvPr>
          <p:cNvSpPr/>
          <p:nvPr/>
        </p:nvSpPr>
        <p:spPr>
          <a:xfrm>
            <a:off x="377990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Apportion and Allocate UFE Load (Based on Loss Adjusted ‘accounted – for’ Energy)</a:t>
            </a:r>
          </a:p>
        </p:txBody>
      </p:sp>
      <p:sp>
        <p:nvSpPr>
          <p:cNvPr id="48" name="Oval 47">
            <a:extLst>
              <a:ext uri="{FF2B5EF4-FFF2-40B4-BE49-F238E27FC236}">
                <a16:creationId xmlns:a16="http://schemas.microsoft.com/office/drawing/2014/main" id="{72B17CC3-9685-422F-9EFA-8530EE0709FE}"/>
              </a:ext>
            </a:extLst>
          </p:cNvPr>
          <p:cNvSpPr/>
          <p:nvPr/>
        </p:nvSpPr>
        <p:spPr>
          <a:xfrm>
            <a:off x="3735101"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4</a:t>
            </a:r>
          </a:p>
        </p:txBody>
      </p:sp>
      <p:sp>
        <p:nvSpPr>
          <p:cNvPr id="7" name="Freeform: Shape 6">
            <a:extLst>
              <a:ext uri="{FF2B5EF4-FFF2-40B4-BE49-F238E27FC236}">
                <a16:creationId xmlns:a16="http://schemas.microsoft.com/office/drawing/2014/main" id="{5957C01C-0917-4C98-A46B-F1CDE6E5A53D}"/>
              </a:ext>
            </a:extLst>
          </p:cNvPr>
          <p:cNvSpPr/>
          <p:nvPr/>
        </p:nvSpPr>
        <p:spPr>
          <a:xfrm>
            <a:off x="1154165"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7" name="Freeform: Shape 16">
            <a:extLst>
              <a:ext uri="{FF2B5EF4-FFF2-40B4-BE49-F238E27FC236}">
                <a16:creationId xmlns:a16="http://schemas.microsoft.com/office/drawing/2014/main" id="{47226C01-4718-485C-A0DD-B5D01A2E4605}"/>
              </a:ext>
            </a:extLst>
          </p:cNvPr>
          <p:cNvSpPr/>
          <p:nvPr/>
        </p:nvSpPr>
        <p:spPr>
          <a:xfrm>
            <a:off x="4681097"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5" name="Freeform: Shape 14">
            <a:extLst>
              <a:ext uri="{FF2B5EF4-FFF2-40B4-BE49-F238E27FC236}">
                <a16:creationId xmlns:a16="http://schemas.microsoft.com/office/drawing/2014/main" id="{B407A0AD-AC93-400B-9C4C-AE9E09BA906A}"/>
              </a:ext>
            </a:extLst>
          </p:cNvPr>
          <p:cNvSpPr/>
          <p:nvPr/>
        </p:nvSpPr>
        <p:spPr>
          <a:xfrm>
            <a:off x="3505454"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13" name="Freeform: Shape 12">
            <a:extLst>
              <a:ext uri="{FF2B5EF4-FFF2-40B4-BE49-F238E27FC236}">
                <a16:creationId xmlns:a16="http://schemas.microsoft.com/office/drawing/2014/main" id="{0D698D0C-11D4-4EE4-BF8F-1B090BDBD3BB}"/>
              </a:ext>
            </a:extLst>
          </p:cNvPr>
          <p:cNvSpPr/>
          <p:nvPr/>
        </p:nvSpPr>
        <p:spPr>
          <a:xfrm>
            <a:off x="232981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 name="Freeform: Shape 5">
            <a:extLst>
              <a:ext uri="{FF2B5EF4-FFF2-40B4-BE49-F238E27FC236}">
                <a16:creationId xmlns:a16="http://schemas.microsoft.com/office/drawing/2014/main" id="{EB13012D-F404-44C0-BA81-B8122A79D0A8}"/>
              </a:ext>
            </a:extLst>
          </p:cNvPr>
          <p:cNvSpPr/>
          <p:nvPr/>
        </p:nvSpPr>
        <p:spPr>
          <a:xfrm>
            <a:off x="251354"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Maintain and Receive Standing and Meter Data</a:t>
            </a:r>
          </a:p>
        </p:txBody>
      </p:sp>
      <p:sp>
        <p:nvSpPr>
          <p:cNvPr id="41" name="Oval 40">
            <a:extLst>
              <a:ext uri="{FF2B5EF4-FFF2-40B4-BE49-F238E27FC236}">
                <a16:creationId xmlns:a16="http://schemas.microsoft.com/office/drawing/2014/main" id="{B8AD7CF4-3627-49B9-A767-F2BB946C8DC1}"/>
              </a:ext>
            </a:extLst>
          </p:cNvPr>
          <p:cNvSpPr/>
          <p:nvPr/>
        </p:nvSpPr>
        <p:spPr>
          <a:xfrm>
            <a:off x="206547"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1</a:t>
            </a:r>
          </a:p>
        </p:txBody>
      </p:sp>
      <p:sp>
        <p:nvSpPr>
          <p:cNvPr id="8" name="Freeform: Shape 7">
            <a:extLst>
              <a:ext uri="{FF2B5EF4-FFF2-40B4-BE49-F238E27FC236}">
                <a16:creationId xmlns:a16="http://schemas.microsoft.com/office/drawing/2014/main" id="{162FF873-0382-4563-B616-CA486A7CD126}"/>
              </a:ext>
            </a:extLst>
          </p:cNvPr>
          <p:cNvSpPr/>
          <p:nvPr/>
        </p:nvSpPr>
        <p:spPr>
          <a:xfrm>
            <a:off x="1427538"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Energy Purchases &amp; Sales Load</a:t>
            </a:r>
          </a:p>
        </p:txBody>
      </p:sp>
      <p:sp>
        <p:nvSpPr>
          <p:cNvPr id="46" name="Oval 45">
            <a:extLst>
              <a:ext uri="{FF2B5EF4-FFF2-40B4-BE49-F238E27FC236}">
                <a16:creationId xmlns:a16="http://schemas.microsoft.com/office/drawing/2014/main" id="{B7BEE5EF-9050-4A38-8F2E-0B9405ECC3EF}"/>
              </a:ext>
            </a:extLst>
          </p:cNvPr>
          <p:cNvSpPr/>
          <p:nvPr/>
        </p:nvSpPr>
        <p:spPr>
          <a:xfrm>
            <a:off x="1382732"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2</a:t>
            </a:r>
          </a:p>
        </p:txBody>
      </p:sp>
      <p:sp>
        <p:nvSpPr>
          <p:cNvPr id="14" name="Freeform: Shape 13">
            <a:extLst>
              <a:ext uri="{FF2B5EF4-FFF2-40B4-BE49-F238E27FC236}">
                <a16:creationId xmlns:a16="http://schemas.microsoft.com/office/drawing/2014/main" id="{628F6FBD-722D-41F3-B339-DC2E92A64B85}"/>
              </a:ext>
            </a:extLst>
          </p:cNvPr>
          <p:cNvSpPr/>
          <p:nvPr/>
        </p:nvSpPr>
        <p:spPr>
          <a:xfrm>
            <a:off x="2603723"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UFE Load by Local Area per Trading Interval</a:t>
            </a:r>
          </a:p>
        </p:txBody>
      </p:sp>
      <p:sp>
        <p:nvSpPr>
          <p:cNvPr id="47" name="Oval 46">
            <a:extLst>
              <a:ext uri="{FF2B5EF4-FFF2-40B4-BE49-F238E27FC236}">
                <a16:creationId xmlns:a16="http://schemas.microsoft.com/office/drawing/2014/main" id="{D5C2B4A2-B7CE-4DC7-ADEC-C8343F68083F}"/>
              </a:ext>
            </a:extLst>
          </p:cNvPr>
          <p:cNvSpPr/>
          <p:nvPr/>
        </p:nvSpPr>
        <p:spPr>
          <a:xfrm>
            <a:off x="255891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3</a:t>
            </a:r>
          </a:p>
        </p:txBody>
      </p:sp>
      <p:sp>
        <p:nvSpPr>
          <p:cNvPr id="18" name="Freeform: Shape 17">
            <a:extLst>
              <a:ext uri="{FF2B5EF4-FFF2-40B4-BE49-F238E27FC236}">
                <a16:creationId xmlns:a16="http://schemas.microsoft.com/office/drawing/2014/main" id="{BCA37D80-19DD-4EBD-8A6A-98BE61556DCA}"/>
              </a:ext>
            </a:extLst>
          </p:cNvPr>
          <p:cNvSpPr/>
          <p:nvPr/>
        </p:nvSpPr>
        <p:spPr>
          <a:xfrm>
            <a:off x="495609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Calculate Purchases, Sales and UFE Dollars</a:t>
            </a:r>
          </a:p>
        </p:txBody>
      </p:sp>
      <p:sp>
        <p:nvSpPr>
          <p:cNvPr id="49" name="Oval 48">
            <a:extLst>
              <a:ext uri="{FF2B5EF4-FFF2-40B4-BE49-F238E27FC236}">
                <a16:creationId xmlns:a16="http://schemas.microsoft.com/office/drawing/2014/main" id="{8142AF59-9393-4947-9823-A46D44E160DF}"/>
              </a:ext>
            </a:extLst>
          </p:cNvPr>
          <p:cNvSpPr/>
          <p:nvPr/>
        </p:nvSpPr>
        <p:spPr>
          <a:xfrm>
            <a:off x="4911286"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5</a:t>
            </a:r>
          </a:p>
        </p:txBody>
      </p:sp>
      <p:sp>
        <p:nvSpPr>
          <p:cNvPr id="33" name="Freeform: Shape 32">
            <a:extLst>
              <a:ext uri="{FF2B5EF4-FFF2-40B4-BE49-F238E27FC236}">
                <a16:creationId xmlns:a16="http://schemas.microsoft.com/office/drawing/2014/main" id="{6E00DF21-202E-467A-A49F-76C32009130E}"/>
              </a:ext>
            </a:extLst>
          </p:cNvPr>
          <p:cNvSpPr/>
          <p:nvPr/>
        </p:nvSpPr>
        <p:spPr>
          <a:xfrm>
            <a:off x="8484652"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Action Dispute Outcomes</a:t>
            </a:r>
          </a:p>
        </p:txBody>
      </p:sp>
      <p:sp>
        <p:nvSpPr>
          <p:cNvPr id="34" name="Oval 33">
            <a:extLst>
              <a:ext uri="{FF2B5EF4-FFF2-40B4-BE49-F238E27FC236}">
                <a16:creationId xmlns:a16="http://schemas.microsoft.com/office/drawing/2014/main" id="{60F10FC1-F892-4B22-B4A5-6135AADCEFEE}"/>
              </a:ext>
            </a:extLst>
          </p:cNvPr>
          <p:cNvSpPr/>
          <p:nvPr/>
        </p:nvSpPr>
        <p:spPr>
          <a:xfrm>
            <a:off x="8439844"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8</a:t>
            </a:r>
          </a:p>
        </p:txBody>
      </p:sp>
      <p:sp>
        <p:nvSpPr>
          <p:cNvPr id="43" name="Freeform: Shape 42">
            <a:extLst>
              <a:ext uri="{FF2B5EF4-FFF2-40B4-BE49-F238E27FC236}">
                <a16:creationId xmlns:a16="http://schemas.microsoft.com/office/drawing/2014/main" id="{2ED6CA88-DA1E-4F5F-8D4A-2670A2746241}"/>
              </a:ext>
            </a:extLst>
          </p:cNvPr>
          <p:cNvSpPr/>
          <p:nvPr/>
        </p:nvSpPr>
        <p:spPr>
          <a:xfrm>
            <a:off x="6132280"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Publish Statements, Invoices and Reports</a:t>
            </a:r>
          </a:p>
        </p:txBody>
      </p:sp>
      <p:sp>
        <p:nvSpPr>
          <p:cNvPr id="44" name="Oval 43">
            <a:extLst>
              <a:ext uri="{FF2B5EF4-FFF2-40B4-BE49-F238E27FC236}">
                <a16:creationId xmlns:a16="http://schemas.microsoft.com/office/drawing/2014/main" id="{9ED1FD0D-1E4B-4D0D-AC0D-8AD9F014631C}"/>
              </a:ext>
            </a:extLst>
          </p:cNvPr>
          <p:cNvSpPr/>
          <p:nvPr/>
        </p:nvSpPr>
        <p:spPr>
          <a:xfrm>
            <a:off x="6087473"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6</a:t>
            </a:r>
          </a:p>
        </p:txBody>
      </p:sp>
      <p:sp>
        <p:nvSpPr>
          <p:cNvPr id="45" name="Freeform: Shape 44">
            <a:extLst>
              <a:ext uri="{FF2B5EF4-FFF2-40B4-BE49-F238E27FC236}">
                <a16:creationId xmlns:a16="http://schemas.microsoft.com/office/drawing/2014/main" id="{DE5BA40F-577A-4588-B91F-E9F2AEF5591A}"/>
              </a:ext>
            </a:extLst>
          </p:cNvPr>
          <p:cNvSpPr/>
          <p:nvPr/>
        </p:nvSpPr>
        <p:spPr>
          <a:xfrm>
            <a:off x="7308465"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Receive &amp; Investigate Settlement Queries / Disputes</a:t>
            </a:r>
          </a:p>
        </p:txBody>
      </p:sp>
      <p:sp>
        <p:nvSpPr>
          <p:cNvPr id="50" name="Oval 49">
            <a:extLst>
              <a:ext uri="{FF2B5EF4-FFF2-40B4-BE49-F238E27FC236}">
                <a16:creationId xmlns:a16="http://schemas.microsoft.com/office/drawing/2014/main" id="{2021F335-131D-479B-BBCC-79D1454855E8}"/>
              </a:ext>
            </a:extLst>
          </p:cNvPr>
          <p:cNvSpPr/>
          <p:nvPr/>
        </p:nvSpPr>
        <p:spPr>
          <a:xfrm>
            <a:off x="7263659"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7</a:t>
            </a:r>
          </a:p>
        </p:txBody>
      </p:sp>
      <p:sp>
        <p:nvSpPr>
          <p:cNvPr id="51" name="Freeform: Shape 50">
            <a:extLst>
              <a:ext uri="{FF2B5EF4-FFF2-40B4-BE49-F238E27FC236}">
                <a16:creationId xmlns:a16="http://schemas.microsoft.com/office/drawing/2014/main" id="{BCF4A1D8-7BBC-401E-8D9F-64AD4ED4C436}"/>
              </a:ext>
            </a:extLst>
          </p:cNvPr>
          <p:cNvSpPr/>
          <p:nvPr/>
        </p:nvSpPr>
        <p:spPr>
          <a:xfrm>
            <a:off x="9660839" y="1734702"/>
            <a:ext cx="801132" cy="821000"/>
          </a:xfrm>
          <a:custGeom>
            <a:avLst/>
            <a:gdLst>
              <a:gd name="connsiteX0" fmla="*/ 0 w 571127"/>
              <a:gd name="connsiteY0" fmla="*/ 57113 h 719654"/>
              <a:gd name="connsiteX1" fmla="*/ 57113 w 571127"/>
              <a:gd name="connsiteY1" fmla="*/ 0 h 719654"/>
              <a:gd name="connsiteX2" fmla="*/ 514014 w 571127"/>
              <a:gd name="connsiteY2" fmla="*/ 0 h 719654"/>
              <a:gd name="connsiteX3" fmla="*/ 571127 w 571127"/>
              <a:gd name="connsiteY3" fmla="*/ 57113 h 719654"/>
              <a:gd name="connsiteX4" fmla="*/ 571127 w 571127"/>
              <a:gd name="connsiteY4" fmla="*/ 662541 h 719654"/>
              <a:gd name="connsiteX5" fmla="*/ 514014 w 571127"/>
              <a:gd name="connsiteY5" fmla="*/ 719654 h 719654"/>
              <a:gd name="connsiteX6" fmla="*/ 57113 w 571127"/>
              <a:gd name="connsiteY6" fmla="*/ 719654 h 719654"/>
              <a:gd name="connsiteX7" fmla="*/ 0 w 571127"/>
              <a:gd name="connsiteY7" fmla="*/ 662541 h 719654"/>
              <a:gd name="connsiteX8" fmla="*/ 0 w 571127"/>
              <a:gd name="connsiteY8" fmla="*/ 57113 h 719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127" h="719654">
                <a:moveTo>
                  <a:pt x="0" y="57113"/>
                </a:moveTo>
                <a:cubicBezTo>
                  <a:pt x="0" y="25570"/>
                  <a:pt x="25570" y="0"/>
                  <a:pt x="57113" y="0"/>
                </a:cubicBezTo>
                <a:lnTo>
                  <a:pt x="514014" y="0"/>
                </a:lnTo>
                <a:cubicBezTo>
                  <a:pt x="545557" y="0"/>
                  <a:pt x="571127" y="25570"/>
                  <a:pt x="571127" y="57113"/>
                </a:cubicBezTo>
                <a:lnTo>
                  <a:pt x="571127" y="662541"/>
                </a:lnTo>
                <a:cubicBezTo>
                  <a:pt x="571127" y="694084"/>
                  <a:pt x="545557" y="719654"/>
                  <a:pt x="514014" y="719654"/>
                </a:cubicBezTo>
                <a:lnTo>
                  <a:pt x="57113" y="719654"/>
                </a:lnTo>
                <a:cubicBezTo>
                  <a:pt x="25570" y="719654"/>
                  <a:pt x="0" y="694084"/>
                  <a:pt x="0" y="662541"/>
                </a:cubicBezTo>
                <a:lnTo>
                  <a:pt x="0" y="571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588" tIns="39588" rIns="39588" bIns="39588" numCol="1" spcCol="1270" anchor="ctr" anchorCtr="0">
            <a:noAutofit/>
          </a:bodyPr>
          <a:lstStyle/>
          <a:p>
            <a:pPr algn="ctr" defTabSz="266700">
              <a:lnSpc>
                <a:spcPct val="90000"/>
              </a:lnSpc>
              <a:spcBef>
                <a:spcPct val="0"/>
              </a:spcBef>
              <a:spcAft>
                <a:spcPct val="35000"/>
              </a:spcAft>
            </a:pPr>
            <a:r>
              <a:rPr lang="en-AU" sz="760" dirty="0"/>
              <a:t>Prepare &amp; Publish UFE Trend Analysis / Reporting</a:t>
            </a:r>
          </a:p>
        </p:txBody>
      </p:sp>
      <p:sp>
        <p:nvSpPr>
          <p:cNvPr id="52" name="Oval 51">
            <a:extLst>
              <a:ext uri="{FF2B5EF4-FFF2-40B4-BE49-F238E27FC236}">
                <a16:creationId xmlns:a16="http://schemas.microsoft.com/office/drawing/2014/main" id="{F9119062-3F9B-4435-AE09-37E524A2D5E0}"/>
              </a:ext>
            </a:extLst>
          </p:cNvPr>
          <p:cNvSpPr/>
          <p:nvPr/>
        </p:nvSpPr>
        <p:spPr>
          <a:xfrm>
            <a:off x="9616030" y="1691606"/>
            <a:ext cx="89619" cy="86191"/>
          </a:xfrm>
          <a:prstGeom prst="ellipse">
            <a:avLst/>
          </a:prstGeom>
          <a:solidFill>
            <a:schemeClr val="bg1"/>
          </a:solidFill>
          <a:ln w="19050">
            <a:solidFill>
              <a:srgbClr val="C41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50" b="1" i="1" dirty="0">
                <a:solidFill>
                  <a:schemeClr val="tx1"/>
                </a:solidFill>
                <a:latin typeface="Arial" panose="020B0604020202020204" pitchFamily="34" charset="0"/>
                <a:cs typeface="Arial" panose="020B0604020202020204" pitchFamily="34" charset="0"/>
              </a:rPr>
              <a:t>9</a:t>
            </a:r>
          </a:p>
        </p:txBody>
      </p:sp>
      <p:sp>
        <p:nvSpPr>
          <p:cNvPr id="54" name="Freeform: Shape 53">
            <a:extLst>
              <a:ext uri="{FF2B5EF4-FFF2-40B4-BE49-F238E27FC236}">
                <a16:creationId xmlns:a16="http://schemas.microsoft.com/office/drawing/2014/main" id="{DBBDBC6C-6B45-4BCE-A81D-D45C2F5A4CFA}"/>
              </a:ext>
            </a:extLst>
          </p:cNvPr>
          <p:cNvSpPr/>
          <p:nvPr/>
        </p:nvSpPr>
        <p:spPr>
          <a:xfrm>
            <a:off x="9383675" y="2064409"/>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5" name="Freeform: Shape 54">
            <a:extLst>
              <a:ext uri="{FF2B5EF4-FFF2-40B4-BE49-F238E27FC236}">
                <a16:creationId xmlns:a16="http://schemas.microsoft.com/office/drawing/2014/main" id="{B0C477E6-4632-41F1-A79A-060EB74EEA97}"/>
              </a:ext>
            </a:extLst>
          </p:cNvPr>
          <p:cNvSpPr/>
          <p:nvPr/>
        </p:nvSpPr>
        <p:spPr>
          <a:xfrm>
            <a:off x="8208030"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56" name="Freeform: Shape 55">
            <a:extLst>
              <a:ext uri="{FF2B5EF4-FFF2-40B4-BE49-F238E27FC236}">
                <a16:creationId xmlns:a16="http://schemas.microsoft.com/office/drawing/2014/main" id="{180F128B-5B5D-402E-8BE5-26A197896DAB}"/>
              </a:ext>
            </a:extLst>
          </p:cNvPr>
          <p:cNvSpPr/>
          <p:nvPr/>
        </p:nvSpPr>
        <p:spPr>
          <a:xfrm>
            <a:off x="7032386"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sp>
        <p:nvSpPr>
          <p:cNvPr id="61" name="Freeform: Shape 60">
            <a:extLst>
              <a:ext uri="{FF2B5EF4-FFF2-40B4-BE49-F238E27FC236}">
                <a16:creationId xmlns:a16="http://schemas.microsoft.com/office/drawing/2014/main" id="{A187CF21-78BF-4CFA-B439-1E0E5BC0D90A}"/>
              </a:ext>
            </a:extLst>
          </p:cNvPr>
          <p:cNvSpPr/>
          <p:nvPr/>
        </p:nvSpPr>
        <p:spPr>
          <a:xfrm>
            <a:off x="5856742" y="2066458"/>
            <a:ext cx="169840" cy="161585"/>
          </a:xfrm>
          <a:custGeom>
            <a:avLst/>
            <a:gdLst>
              <a:gd name="connsiteX0" fmla="*/ 0 w 121079"/>
              <a:gd name="connsiteY0" fmla="*/ 28328 h 141639"/>
              <a:gd name="connsiteX1" fmla="*/ 60540 w 121079"/>
              <a:gd name="connsiteY1" fmla="*/ 28328 h 141639"/>
              <a:gd name="connsiteX2" fmla="*/ 60540 w 121079"/>
              <a:gd name="connsiteY2" fmla="*/ 0 h 141639"/>
              <a:gd name="connsiteX3" fmla="*/ 121079 w 121079"/>
              <a:gd name="connsiteY3" fmla="*/ 70820 h 141639"/>
              <a:gd name="connsiteX4" fmla="*/ 60540 w 121079"/>
              <a:gd name="connsiteY4" fmla="*/ 141639 h 141639"/>
              <a:gd name="connsiteX5" fmla="*/ 60540 w 121079"/>
              <a:gd name="connsiteY5" fmla="*/ 113311 h 141639"/>
              <a:gd name="connsiteX6" fmla="*/ 0 w 121079"/>
              <a:gd name="connsiteY6" fmla="*/ 113311 h 141639"/>
              <a:gd name="connsiteX7" fmla="*/ 0 w 121079"/>
              <a:gd name="connsiteY7" fmla="*/ 28328 h 14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079" h="141639">
                <a:moveTo>
                  <a:pt x="0" y="28328"/>
                </a:moveTo>
                <a:lnTo>
                  <a:pt x="60540" y="28328"/>
                </a:lnTo>
                <a:lnTo>
                  <a:pt x="60540" y="0"/>
                </a:lnTo>
                <a:lnTo>
                  <a:pt x="121079" y="70820"/>
                </a:lnTo>
                <a:lnTo>
                  <a:pt x="60540" y="141639"/>
                </a:lnTo>
                <a:lnTo>
                  <a:pt x="60540" y="113311"/>
                </a:lnTo>
                <a:lnTo>
                  <a:pt x="0" y="113311"/>
                </a:lnTo>
                <a:lnTo>
                  <a:pt x="0" y="283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8328" rIns="36324" bIns="28328" numCol="1" spcCol="1270" anchor="ctr" anchorCtr="0">
            <a:noAutofit/>
          </a:bodyPr>
          <a:lstStyle/>
          <a:p>
            <a:pPr marL="0" lvl="0" indent="0" algn="ctr" defTabSz="222250">
              <a:lnSpc>
                <a:spcPct val="90000"/>
              </a:lnSpc>
              <a:spcBef>
                <a:spcPct val="0"/>
              </a:spcBef>
              <a:spcAft>
                <a:spcPct val="35000"/>
              </a:spcAft>
              <a:buNone/>
            </a:pPr>
            <a:endParaRPr lang="en-AU" sz="700" kern="1200"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1586059343"/>
              </p:ext>
            </p:extLst>
          </p:nvPr>
        </p:nvGraphicFramePr>
        <p:xfrm>
          <a:off x="229841" y="2771725"/>
          <a:ext cx="10232130" cy="4392764"/>
        </p:xfrm>
        <a:graphic>
          <a:graphicData uri="http://schemas.openxmlformats.org/drawingml/2006/table">
            <a:tbl>
              <a:tblPr firstRow="1" bandRow="1">
                <a:tableStyleId>{5C22544A-7EE6-4342-B048-85BDC9FD1C3A}</a:tableStyleId>
              </a:tblPr>
              <a:tblGrid>
                <a:gridCol w="5777767">
                  <a:extLst>
                    <a:ext uri="{9D8B030D-6E8A-4147-A177-3AD203B41FA5}">
                      <a16:colId xmlns:a16="http://schemas.microsoft.com/office/drawing/2014/main" val="653191532"/>
                    </a:ext>
                  </a:extLst>
                </a:gridCol>
                <a:gridCol w="4454363">
                  <a:extLst>
                    <a:ext uri="{9D8B030D-6E8A-4147-A177-3AD203B41FA5}">
                      <a16:colId xmlns:a16="http://schemas.microsoft.com/office/drawing/2014/main" val="3022322784"/>
                    </a:ext>
                  </a:extLst>
                </a:gridCol>
              </a:tblGrid>
              <a:tr h="306210">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Considerations</a:t>
                      </a:r>
                    </a:p>
                  </a:txBody>
                  <a:tcPr marL="95024" marR="95024" marT="47512" marB="47512"/>
                </a:tc>
                <a:extLst>
                  <a:ext uri="{0D108BD9-81ED-4DB2-BD59-A6C34878D82A}">
                    <a16:rowId xmlns:a16="http://schemas.microsoft.com/office/drawing/2014/main" val="1236931375"/>
                  </a:ext>
                </a:extLst>
              </a:tr>
              <a:tr h="3688625">
                <a:tc>
                  <a:txBody>
                    <a:bodyPr/>
                    <a:lstStyle/>
                    <a:p>
                      <a:pPr marL="171450"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AEMO to report on: </a:t>
                      </a:r>
                    </a:p>
                    <a:p>
                      <a:pPr marL="572414" lvl="1"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Total UFE by Local Area, </a:t>
                      </a:r>
                    </a:p>
                    <a:p>
                      <a:pPr marL="572414" lvl="1"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UFE against benchmarks, </a:t>
                      </a:r>
                    </a:p>
                    <a:p>
                      <a:pPr marL="572414" lvl="1"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Sources of UFE by Local Area, </a:t>
                      </a:r>
                    </a:p>
                    <a:p>
                      <a:pPr marL="572414" lvl="1"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Recommendations to improve visibility of UFE by Local Area and</a:t>
                      </a:r>
                    </a:p>
                    <a:p>
                      <a:pPr marL="572414" lvl="1" indent="-171450" algn="l">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Recommended actions to reduce the amounts of UFE in each local area. </a:t>
                      </a:r>
                    </a:p>
                    <a:p>
                      <a:pPr marL="572414" lvl="1" indent="-171450" algn="l">
                        <a:buFont typeface="Arial" panose="020B0604020202020204" pitchFamily="34" charset="0"/>
                        <a:buChar cha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Reporting period is at least once per year. </a:t>
                      </a:r>
                    </a:p>
                    <a:p>
                      <a:pPr marL="171450" lvl="0" indent="-171450">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First report due by </a:t>
                      </a:r>
                      <a:r>
                        <a:rPr lang="en-AU" sz="1400" kern="1200" dirty="0">
                          <a:solidFill>
                            <a:schemeClr val="tx1"/>
                          </a:solidFill>
                          <a:effectLst/>
                          <a:latin typeface="+mn-lt"/>
                          <a:cs typeface="Arial" panose="020B0604020202020204" pitchFamily="34" charset="0"/>
                        </a:rPr>
                        <a:t>1 March 2022. (NE</a:t>
                      </a:r>
                      <a:r>
                        <a:rPr lang="en-AU" sz="1400" kern="1200" noProof="0" dirty="0">
                          <a:solidFill>
                            <a:schemeClr val="tx1"/>
                          </a:solidFill>
                          <a:effectLst/>
                          <a:latin typeface="+mn-lt"/>
                          <a:ea typeface="+mn-ea"/>
                          <a:cs typeface="Arial" panose="020B0604020202020204" pitchFamily="34" charset="0"/>
                        </a:rPr>
                        <a:t>R 11.112.6)</a:t>
                      </a:r>
                    </a:p>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Network Service Providers, Market Participants, Metering Data Providers, Metering Providers, Embedded Network Managers and large customers must provide to AEMO such information and assistance as AEMO reasonably requires to prepare the report</a:t>
                      </a:r>
                    </a:p>
                    <a:p>
                      <a:pPr marL="171450" marR="0" lvl="0" indent="-171450" algn="l" defTabSz="801929" rtl="0" eaLnBrk="1" fontAlgn="auto" latinLnBrk="0" hangingPunct="1">
                        <a:lnSpc>
                          <a:spcPct val="100000"/>
                        </a:lnSpc>
                        <a:spcBef>
                          <a:spcPts val="300"/>
                        </a:spcBef>
                        <a:spcAft>
                          <a:spcPts val="300"/>
                        </a:spcAft>
                        <a:buClrTx/>
                        <a:buSzTx/>
                        <a:buFont typeface="Arial" panose="020B0604020202020204" pitchFamily="34" charset="0"/>
                        <a:buChar char="•"/>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AEMO to determine, maintain and publish UFE reporting guidelines that set out AEMO’s approach to preparing and publishing the report required, including how the purpose of the report will be achieved. Guides due </a:t>
                      </a:r>
                      <a:r>
                        <a:rPr lang="en-AU" sz="1400" kern="1200" dirty="0">
                          <a:solidFill>
                            <a:schemeClr val="tx1"/>
                          </a:solidFill>
                          <a:effectLst/>
                          <a:latin typeface="+mn-lt"/>
                          <a:cs typeface="Arial" panose="020B0604020202020204" pitchFamily="34" charset="0"/>
                        </a:rPr>
                        <a:t>1 December 2022.</a:t>
                      </a: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64800" marB="64800"/>
                </a:tc>
                <a:tc>
                  <a:txBody>
                    <a:bodyPr/>
                    <a:lstStyle/>
                    <a:p>
                      <a:pPr marL="171450" indent="-171450" algn="l" defTabSz="801929" rtl="0" eaLnBrk="1" latinLnBrk="0" hangingPunct="1">
                        <a:lnSpc>
                          <a:spcPct val="100000"/>
                        </a:lnSpc>
                        <a:spcBef>
                          <a:spcPts val="300"/>
                        </a:spcBef>
                        <a:spcAft>
                          <a:spcPts val="300"/>
                        </a:spcAft>
                        <a:buFont typeface="Arial" panose="020B0604020202020204" pitchFamily="34" charset="0"/>
                        <a:buChar char="•"/>
                      </a:pPr>
                      <a:r>
                        <a:rPr lang="en-AU" sz="1400" kern="1200" dirty="0">
                          <a:solidFill>
                            <a:schemeClr val="tx1"/>
                          </a:solidFill>
                          <a:effectLst/>
                          <a:latin typeface="+mn-lt"/>
                          <a:ea typeface="Times New Roman" panose="02020603050405020304" pitchFamily="18" charset="0"/>
                          <a:cs typeface="Arial" panose="020B0604020202020204" pitchFamily="34" charset="0"/>
                        </a:rPr>
                        <a:t>What processes need to be established for Network Service Providers, Market Participants, Metering Data Providers, Metering Providers, Embedded Network Managers and large customers to provide requested information and assistance to AEMO</a:t>
                      </a:r>
                    </a:p>
                  </a:txBody>
                  <a:tcPr marL="64653" marR="64653" marT="64800" marB="64800"/>
                </a:tc>
                <a:extLst>
                  <a:ext uri="{0D108BD9-81ED-4DB2-BD59-A6C34878D82A}">
                    <a16:rowId xmlns:a16="http://schemas.microsoft.com/office/drawing/2014/main" val="3128820509"/>
                  </a:ext>
                </a:extLst>
              </a:tr>
            </a:tbl>
          </a:graphicData>
        </a:graphic>
      </p:graphicFrame>
    </p:spTree>
    <p:extLst>
      <p:ext uri="{BB962C8B-B14F-4D97-AF65-F5344CB8AC3E}">
        <p14:creationId xmlns:p14="http://schemas.microsoft.com/office/powerpoint/2010/main" val="24610065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Other Considerations</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35</a:t>
            </a:fld>
            <a:endParaRPr lang="en-AU"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1527760776"/>
              </p:ext>
            </p:extLst>
          </p:nvPr>
        </p:nvGraphicFramePr>
        <p:xfrm>
          <a:off x="229841" y="1619597"/>
          <a:ext cx="10232130" cy="5177099"/>
        </p:xfrm>
        <a:graphic>
          <a:graphicData uri="http://schemas.openxmlformats.org/drawingml/2006/table">
            <a:tbl>
              <a:tblPr firstRow="1" bandRow="1">
                <a:tableStyleId>{5C22544A-7EE6-4342-B048-85BDC9FD1C3A}</a:tableStyleId>
              </a:tblPr>
              <a:tblGrid>
                <a:gridCol w="10232130">
                  <a:extLst>
                    <a:ext uri="{9D8B030D-6E8A-4147-A177-3AD203B41FA5}">
                      <a16:colId xmlns:a16="http://schemas.microsoft.com/office/drawing/2014/main" val="653191532"/>
                    </a:ext>
                  </a:extLst>
                </a:gridCol>
              </a:tblGrid>
              <a:tr h="353099">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extLst>
                  <a:ext uri="{0D108BD9-81ED-4DB2-BD59-A6C34878D82A}">
                    <a16:rowId xmlns:a16="http://schemas.microsoft.com/office/drawing/2014/main" val="1236931375"/>
                  </a:ext>
                </a:extLst>
              </a:tr>
              <a:tr h="2412000">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b="1" kern="1200" dirty="0">
                          <a:solidFill>
                            <a:schemeClr val="tx1"/>
                          </a:solidFill>
                          <a:effectLst/>
                          <a:latin typeface="+mn-lt"/>
                          <a:ea typeface="Times New Roman" panose="02020603050405020304" pitchFamily="18" charset="0"/>
                          <a:cs typeface="Arial" panose="020B0604020202020204" pitchFamily="34" charset="0"/>
                        </a:rPr>
                        <a:t>TNSP metering coordinator obligation</a:t>
                      </a:r>
                    </a:p>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Introduces a requirement that only the local transmission network service provider may be appointed as metering coordinator in relation to a transmission connection point that is not a market connection point. As this is a regulatory obligation on the TNSP under the NER, this service would be a prescribed transmission service.</a:t>
                      </a:r>
                    </a:p>
                  </a:txBody>
                  <a:tcPr marL="64653" marR="64653" marT="0" marB="0"/>
                </a:tc>
                <a:extLst>
                  <a:ext uri="{0D108BD9-81ED-4DB2-BD59-A6C34878D82A}">
                    <a16:rowId xmlns:a16="http://schemas.microsoft.com/office/drawing/2014/main" val="3128820509"/>
                  </a:ext>
                </a:extLst>
              </a:tr>
              <a:tr h="2412000">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b="1" kern="1200" dirty="0">
                          <a:solidFill>
                            <a:schemeClr val="tx1"/>
                          </a:solidFill>
                          <a:effectLst/>
                          <a:latin typeface="+mn-lt"/>
                          <a:ea typeface="+mn-ea"/>
                          <a:cs typeface="Arial" panose="020B0604020202020204" pitchFamily="34" charset="0"/>
                        </a:rPr>
                        <a:t>Transmission connection point metering</a:t>
                      </a:r>
                      <a:endParaRPr lang="en-AU" sz="1400" b="1" kern="1200" dirty="0">
                        <a:solidFill>
                          <a:schemeClr val="tx1"/>
                        </a:solidFill>
                        <a:effectLst/>
                        <a:latin typeface="+mn-lt"/>
                        <a:ea typeface="Times New Roman" panose="02020603050405020304" pitchFamily="18" charset="0"/>
                        <a:cs typeface="Arial" panose="020B0604020202020204" pitchFamily="34" charset="0"/>
                      </a:endParaRPr>
                    </a:p>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TNSP at the connection point should be the metering coordinator and the LNSP be nominated as the metering coordinator for metering installations at points that connect a distribution network with a transmission network.</a:t>
                      </a:r>
                    </a:p>
                  </a:txBody>
                  <a:tcPr marL="64653" marR="64653" marT="0" marB="0"/>
                </a:tc>
                <a:extLst>
                  <a:ext uri="{0D108BD9-81ED-4DB2-BD59-A6C34878D82A}">
                    <a16:rowId xmlns:a16="http://schemas.microsoft.com/office/drawing/2014/main" val="759267598"/>
                  </a:ext>
                </a:extLst>
              </a:tr>
            </a:tbl>
          </a:graphicData>
        </a:graphic>
      </p:graphicFrame>
    </p:spTree>
    <p:extLst>
      <p:ext uri="{BB962C8B-B14F-4D97-AF65-F5344CB8AC3E}">
        <p14:creationId xmlns:p14="http://schemas.microsoft.com/office/powerpoint/2010/main" val="1503378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Other Considerations</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36</a:t>
            </a:fld>
            <a:endParaRPr lang="en-AU"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3786929252"/>
              </p:ext>
            </p:extLst>
          </p:nvPr>
        </p:nvGraphicFramePr>
        <p:xfrm>
          <a:off x="229841" y="1619597"/>
          <a:ext cx="10232130" cy="5177099"/>
        </p:xfrm>
        <a:graphic>
          <a:graphicData uri="http://schemas.openxmlformats.org/drawingml/2006/table">
            <a:tbl>
              <a:tblPr firstRow="1" bandRow="1">
                <a:tableStyleId>{5C22544A-7EE6-4342-B048-85BDC9FD1C3A}</a:tableStyleId>
              </a:tblPr>
              <a:tblGrid>
                <a:gridCol w="10232130">
                  <a:extLst>
                    <a:ext uri="{9D8B030D-6E8A-4147-A177-3AD203B41FA5}">
                      <a16:colId xmlns:a16="http://schemas.microsoft.com/office/drawing/2014/main" val="653191532"/>
                    </a:ext>
                  </a:extLst>
                </a:gridCol>
              </a:tblGrid>
              <a:tr h="353099">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extLst>
                  <a:ext uri="{0D108BD9-81ED-4DB2-BD59-A6C34878D82A}">
                    <a16:rowId xmlns:a16="http://schemas.microsoft.com/office/drawing/2014/main" val="1236931375"/>
                  </a:ext>
                </a:extLst>
              </a:tr>
              <a:tr h="2412000">
                <a:tc>
                  <a:txBody>
                    <a:bodyPr/>
                    <a:lstStyle/>
                    <a:p>
                      <a:pPr marL="0" marR="0" lvl="0" indent="0" algn="l" defTabSz="801929" rtl="0" eaLnBrk="1" fontAlgn="auto" latinLnBrk="0" hangingPunct="1">
                        <a:lnSpc>
                          <a:spcPct val="106000"/>
                        </a:lnSpc>
                        <a:spcBef>
                          <a:spcPts val="0"/>
                        </a:spcBef>
                        <a:spcAft>
                          <a:spcPts val="600"/>
                        </a:spcAft>
                        <a:buClrTx/>
                        <a:buSzTx/>
                        <a:buFontTx/>
                        <a:buNone/>
                        <a:tabLst/>
                        <a:defRPr/>
                      </a:pPr>
                      <a:r>
                        <a:rPr lang="en-AU" sz="1400" b="1" kern="1200" dirty="0">
                          <a:solidFill>
                            <a:schemeClr val="tx1"/>
                          </a:solidFill>
                          <a:effectLst/>
                          <a:latin typeface="+mn-lt"/>
                          <a:ea typeface="+mn-ea"/>
                          <a:cs typeface="Arial" panose="020B0604020202020204" pitchFamily="34" charset="0"/>
                        </a:rPr>
                        <a:t>Distribution connection point metering</a:t>
                      </a:r>
                      <a:endParaRPr lang="en-AU" sz="1400" kern="1200" dirty="0">
                        <a:solidFill>
                          <a:schemeClr val="tx1"/>
                        </a:solidFill>
                        <a:effectLst/>
                        <a:highlight>
                          <a:srgbClr val="FFFF00"/>
                        </a:highlight>
                        <a:latin typeface="+mn-lt"/>
                        <a:ea typeface="Times New Roman" panose="02020603050405020304" pitchFamily="18" charset="0"/>
                        <a:cs typeface="Arial" panose="020B0604020202020204" pitchFamily="34" charset="0"/>
                      </a:endParaRPr>
                    </a:p>
                    <a:p>
                      <a:pPr marL="0" algn="l" defTabSz="801929" rtl="0" eaLnBrk="1" latinLnBrk="0" hangingPunct="1">
                        <a:lnSpc>
                          <a:spcPct val="106000"/>
                        </a:lnSpc>
                        <a:spcBef>
                          <a:spcPts val="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DNSPs associated with a flow between adjacent DNSPs to jointly determine the appointment of the Metering Coordinator. DNSPs to be the metering coordinator for metering installations that measure flows between adjacent DNSP networks.</a:t>
                      </a:r>
                    </a:p>
                  </a:txBody>
                  <a:tcPr marL="64653" marR="64653" marT="0" marB="0"/>
                </a:tc>
                <a:extLst>
                  <a:ext uri="{0D108BD9-81ED-4DB2-BD59-A6C34878D82A}">
                    <a16:rowId xmlns:a16="http://schemas.microsoft.com/office/drawing/2014/main" val="3128820509"/>
                  </a:ext>
                </a:extLst>
              </a:tr>
              <a:tr h="2412000">
                <a:tc>
                  <a:txBody>
                    <a:bodyPr/>
                    <a:lstStyle/>
                    <a:p>
                      <a:pPr marL="0" algn="l" defTabSz="801929" rtl="0" eaLnBrk="1" latinLnBrk="0" hangingPunct="1">
                        <a:lnSpc>
                          <a:spcPct val="106000"/>
                        </a:lnSpc>
                        <a:spcBef>
                          <a:spcPts val="600"/>
                        </a:spcBef>
                        <a:spcAft>
                          <a:spcPts val="600"/>
                        </a:spcAft>
                      </a:pPr>
                      <a:r>
                        <a:rPr lang="en-AU" sz="1400" b="1" kern="1200" dirty="0">
                          <a:solidFill>
                            <a:schemeClr val="tx1"/>
                          </a:solidFill>
                          <a:effectLst/>
                          <a:latin typeface="+mn-lt"/>
                          <a:ea typeface="Times New Roman" panose="02020603050405020304" pitchFamily="18" charset="0"/>
                          <a:cs typeface="Arial" panose="020B0604020202020204" pitchFamily="34" charset="0"/>
                        </a:rPr>
                        <a:t>Metering coordinator between two DNSPs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 metering coordinator may only be appointed with respect to a connection point that connects adjacent distribution networks by agreement between the two DNSPs related to that connection point</a:t>
                      </a:r>
                    </a:p>
                  </a:txBody>
                  <a:tcPr marL="64653" marR="64653" marT="0" marB="0"/>
                </a:tc>
                <a:extLst>
                  <a:ext uri="{0D108BD9-81ED-4DB2-BD59-A6C34878D82A}">
                    <a16:rowId xmlns:a16="http://schemas.microsoft.com/office/drawing/2014/main" val="759267598"/>
                  </a:ext>
                </a:extLst>
              </a:tr>
            </a:tbl>
          </a:graphicData>
        </a:graphic>
      </p:graphicFrame>
    </p:spTree>
    <p:extLst>
      <p:ext uri="{BB962C8B-B14F-4D97-AF65-F5344CB8AC3E}">
        <p14:creationId xmlns:p14="http://schemas.microsoft.com/office/powerpoint/2010/main" val="41415975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5A57-2C93-4E98-B9C0-9517BEEA7FB1}"/>
              </a:ext>
            </a:extLst>
          </p:cNvPr>
          <p:cNvSpPr>
            <a:spLocks noGrp="1"/>
          </p:cNvSpPr>
          <p:nvPr>
            <p:ph type="title"/>
          </p:nvPr>
        </p:nvSpPr>
        <p:spPr>
          <a:xfrm>
            <a:off x="206547" y="150494"/>
            <a:ext cx="9994728" cy="1310695"/>
          </a:xfrm>
        </p:spPr>
        <p:txBody>
          <a:bodyPr vert="horz" lIns="91440" tIns="45720" rIns="91440" bIns="45720" rtlCol="0" anchor="b" anchorCtr="0">
            <a:normAutofit/>
          </a:bodyPr>
          <a:lstStyle/>
          <a:p>
            <a:r>
              <a:rPr lang="en-AU" sz="2800" dirty="0"/>
              <a:t>Other Considerations</a:t>
            </a:r>
          </a:p>
        </p:txBody>
      </p:sp>
      <p:sp>
        <p:nvSpPr>
          <p:cNvPr id="4" name="Slide Number Placeholder 3">
            <a:extLst>
              <a:ext uri="{FF2B5EF4-FFF2-40B4-BE49-F238E27FC236}">
                <a16:creationId xmlns:a16="http://schemas.microsoft.com/office/drawing/2014/main" id="{AC56AFE5-425A-4E91-B532-6EA5EE80DFB3}"/>
              </a:ext>
            </a:extLst>
          </p:cNvPr>
          <p:cNvSpPr>
            <a:spLocks noGrp="1"/>
          </p:cNvSpPr>
          <p:nvPr>
            <p:ph type="sldNum" sz="quarter" idx="12"/>
          </p:nvPr>
        </p:nvSpPr>
        <p:spPr>
          <a:xfrm>
            <a:off x="9956751" y="6863824"/>
            <a:ext cx="505220" cy="402483"/>
          </a:xfrm>
        </p:spPr>
        <p:txBody>
          <a:bodyPr/>
          <a:lstStyle/>
          <a:p>
            <a:fld id="{4EC81F68-4976-451A-B2E9-79BCBD2F70CC}" type="slidenum">
              <a:rPr lang="en-AU" smtClean="0"/>
              <a:t>37</a:t>
            </a:fld>
            <a:endParaRPr lang="en-AU" dirty="0"/>
          </a:p>
        </p:txBody>
      </p:sp>
      <p:graphicFrame>
        <p:nvGraphicFramePr>
          <p:cNvPr id="62" name="Table 61">
            <a:extLst>
              <a:ext uri="{FF2B5EF4-FFF2-40B4-BE49-F238E27FC236}">
                <a16:creationId xmlns:a16="http://schemas.microsoft.com/office/drawing/2014/main" id="{02006120-AD0B-4FD7-90D2-B64E60F604ED}"/>
              </a:ext>
            </a:extLst>
          </p:cNvPr>
          <p:cNvGraphicFramePr>
            <a:graphicFrameLocks noGrp="1"/>
          </p:cNvGraphicFramePr>
          <p:nvPr>
            <p:extLst>
              <p:ext uri="{D42A27DB-BD31-4B8C-83A1-F6EECF244321}">
                <p14:modId xmlns:p14="http://schemas.microsoft.com/office/powerpoint/2010/main" val="765795746"/>
              </p:ext>
            </p:extLst>
          </p:nvPr>
        </p:nvGraphicFramePr>
        <p:xfrm>
          <a:off x="229841" y="1619597"/>
          <a:ext cx="10232130" cy="5328592"/>
        </p:xfrm>
        <a:graphic>
          <a:graphicData uri="http://schemas.openxmlformats.org/drawingml/2006/table">
            <a:tbl>
              <a:tblPr firstRow="1" bandRow="1">
                <a:tableStyleId>{5C22544A-7EE6-4342-B048-85BDC9FD1C3A}</a:tableStyleId>
              </a:tblPr>
              <a:tblGrid>
                <a:gridCol w="10232130">
                  <a:extLst>
                    <a:ext uri="{9D8B030D-6E8A-4147-A177-3AD203B41FA5}">
                      <a16:colId xmlns:a16="http://schemas.microsoft.com/office/drawing/2014/main" val="653191532"/>
                    </a:ext>
                  </a:extLst>
                </a:gridCol>
              </a:tblGrid>
              <a:tr h="349073">
                <a:tc>
                  <a:txBody>
                    <a:bodyPr/>
                    <a:lstStyle/>
                    <a:p>
                      <a:pPr marL="0" algn="l" defTabSz="801929" rtl="0" eaLnBrk="1" latinLnBrk="0" hangingPunct="1">
                        <a:lnSpc>
                          <a:spcPct val="100000"/>
                        </a:lnSpc>
                        <a:spcBef>
                          <a:spcPts val="300"/>
                        </a:spcBef>
                        <a:spcAft>
                          <a:spcPts val="300"/>
                        </a:spcAft>
                      </a:pPr>
                      <a:r>
                        <a:rPr lang="en-AU" sz="1400" b="1" kern="1200" dirty="0">
                          <a:solidFill>
                            <a:schemeClr val="lt1"/>
                          </a:solidFill>
                          <a:latin typeface="+mn-lt"/>
                          <a:ea typeface="+mn-ea"/>
                          <a:cs typeface="+mn-cs"/>
                        </a:rPr>
                        <a:t>What’s changed due to GS?</a:t>
                      </a:r>
                    </a:p>
                  </a:txBody>
                  <a:tcPr marL="95024" marR="95024" marT="47512" marB="47512"/>
                </a:tc>
                <a:extLst>
                  <a:ext uri="{0D108BD9-81ED-4DB2-BD59-A6C34878D82A}">
                    <a16:rowId xmlns:a16="http://schemas.microsoft.com/office/drawing/2014/main" val="1236931375"/>
                  </a:ext>
                </a:extLst>
              </a:tr>
              <a:tr h="2099199">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b="1" kern="1200" dirty="0">
                          <a:solidFill>
                            <a:schemeClr val="tx1"/>
                          </a:solidFill>
                          <a:effectLst/>
                          <a:latin typeface="+mn-lt"/>
                          <a:ea typeface="+mn-ea"/>
                          <a:cs typeface="Arial" panose="020B0604020202020204" pitchFamily="34" charset="0"/>
                        </a:rPr>
                        <a:t>Non-market generators</a:t>
                      </a:r>
                      <a:endParaRPr lang="en-AU" sz="1400" kern="1200" dirty="0">
                        <a:solidFill>
                          <a:schemeClr val="tx1"/>
                        </a:solidFill>
                        <a:effectLst/>
                        <a:highlight>
                          <a:srgbClr val="FFFF00"/>
                        </a:highlight>
                        <a:latin typeface="+mn-lt"/>
                        <a:ea typeface="Times New Roman" panose="02020603050405020304" pitchFamily="18" charset="0"/>
                        <a:cs typeface="Arial" panose="020B0604020202020204" pitchFamily="34" charset="0"/>
                      </a:endParaRPr>
                    </a:p>
                    <a:p>
                      <a:pPr marL="0" algn="l" defTabSz="801929" rtl="0" eaLnBrk="1" latinLnBrk="0" hangingPunct="1">
                        <a:lnSpc>
                          <a:spcPct val="106000"/>
                        </a:lnSpc>
                        <a:spcBef>
                          <a:spcPts val="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Only a generating unit whose entire output is consumed by market load at the same connection point must be classified as a non-market generating unit. A generating unit that wants to sell its output to a market customer must become a registered participant, or operate via an intermediary who is a registered participant.</a:t>
                      </a:r>
                    </a:p>
                  </a:txBody>
                  <a:tcPr marL="64653" marR="64653" marT="0" marB="64800"/>
                </a:tc>
                <a:extLst>
                  <a:ext uri="{0D108BD9-81ED-4DB2-BD59-A6C34878D82A}">
                    <a16:rowId xmlns:a16="http://schemas.microsoft.com/office/drawing/2014/main" val="3128820509"/>
                  </a:ext>
                </a:extLst>
              </a:tr>
              <a:tr h="2880320">
                <a:tc>
                  <a:txBody>
                    <a:bodyPr/>
                    <a:lstStyle/>
                    <a:p>
                      <a:pPr marL="0" algn="l" defTabSz="801929" rtl="0" eaLnBrk="1" latinLnBrk="0" hangingPunct="1">
                        <a:lnSpc>
                          <a:spcPct val="106000"/>
                        </a:lnSpc>
                        <a:spcBef>
                          <a:spcPts val="600"/>
                        </a:spcBef>
                        <a:spcAft>
                          <a:spcPts val="600"/>
                        </a:spcAft>
                      </a:pPr>
                      <a:r>
                        <a:rPr lang="en-AU" sz="1400" b="1" kern="1200" dirty="0">
                          <a:solidFill>
                            <a:schemeClr val="tx1"/>
                          </a:solidFill>
                          <a:effectLst/>
                          <a:latin typeface="+mn-lt"/>
                          <a:ea typeface="+mn-ea"/>
                          <a:cs typeface="Arial" panose="020B0604020202020204" pitchFamily="34" charset="0"/>
                        </a:rPr>
                        <a:t>Billing for distribution services </a:t>
                      </a:r>
                    </a:p>
                    <a:p>
                      <a:pPr marL="0" algn="l" defTabSz="801929" rtl="0" eaLnBrk="1" latinLnBrk="0" hangingPunct="1">
                        <a:lnSpc>
                          <a:spcPct val="106000"/>
                        </a:lnSpc>
                        <a:spcBef>
                          <a:spcPts val="0"/>
                        </a:spcBef>
                        <a:spcAft>
                          <a:spcPts val="0"/>
                        </a:spcAft>
                      </a:pPr>
                      <a:r>
                        <a:rPr lang="en-AU" sz="1400" kern="1200" dirty="0">
                          <a:solidFill>
                            <a:schemeClr val="tx1"/>
                          </a:solidFill>
                          <a:effectLst/>
                          <a:latin typeface="+mn-lt"/>
                          <a:ea typeface="Times New Roman" panose="02020603050405020304" pitchFamily="18" charset="0"/>
                          <a:cs typeface="Arial" panose="020B0604020202020204" pitchFamily="34" charset="0"/>
                        </a:rPr>
                        <a:t>Distribution services based on metered energy for first tier customers and non-registered customers must be calculated by a DNSP from settlements ready data obtained from AEMO’s metering database for customers with types 1-3 metering installations, and from either metering data in accordance with the Metrology Procedures or settlements ready data for customers with types 4, 4A, 5, 6 or 7 metering installations. The final rule also removes the ability for a DNSP to bill a local retailer for distribution services used by non-registered customers.</a:t>
                      </a:r>
                    </a:p>
                  </a:txBody>
                  <a:tcPr marL="64653" marR="64653" marT="0" marB="0"/>
                </a:tc>
                <a:extLst>
                  <a:ext uri="{0D108BD9-81ED-4DB2-BD59-A6C34878D82A}">
                    <a16:rowId xmlns:a16="http://schemas.microsoft.com/office/drawing/2014/main" val="213671290"/>
                  </a:ext>
                </a:extLst>
              </a:tr>
            </a:tbl>
          </a:graphicData>
        </a:graphic>
      </p:graphicFrame>
    </p:spTree>
    <p:extLst>
      <p:ext uri="{BB962C8B-B14F-4D97-AF65-F5344CB8AC3E}">
        <p14:creationId xmlns:p14="http://schemas.microsoft.com/office/powerpoint/2010/main" val="895054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Global Settlements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06546" y="1646654"/>
            <a:ext cx="10255425" cy="4796544"/>
          </a:xfrm>
        </p:spPr>
        <p:txBody>
          <a:bodyPr>
            <a:normAutofit fontScale="85000" lnSpcReduction="20000"/>
          </a:bodyPr>
          <a:lstStyle/>
          <a:p>
            <a:pPr marL="0" indent="0">
              <a:buNone/>
            </a:pPr>
            <a:r>
              <a:rPr lang="en-AU" sz="1400" b="1" dirty="0"/>
              <a:t>Topic outcomes and discussions:</a:t>
            </a:r>
          </a:p>
          <a:p>
            <a:pPr marL="0" indent="0">
              <a:buNone/>
            </a:pPr>
            <a:r>
              <a:rPr lang="en-AU" sz="1400" b="1" dirty="0"/>
              <a:t>Procedure changes:</a:t>
            </a:r>
          </a:p>
          <a:p>
            <a:r>
              <a:rPr lang="en-AU" sz="1400" dirty="0"/>
              <a:t>Transition through 01 Jul 2021 through 06 Feb 2022 needs to be clearly articulated in the Procedures </a:t>
            </a:r>
          </a:p>
          <a:p>
            <a:pPr lvl="1"/>
            <a:r>
              <a:rPr lang="en-AU" sz="1400" dirty="0"/>
              <a:t>AEMO proposes to produce, where appropriate, two versions of a Procedure to reflect 5MS and Global Settlements differing implementation timeframes.</a:t>
            </a:r>
          </a:p>
          <a:p>
            <a:r>
              <a:rPr lang="en-AU" sz="1400" dirty="0"/>
              <a:t>Procedures to clarify when MDPs send metering data to LRs and when they don’t.</a:t>
            </a:r>
          </a:p>
          <a:p>
            <a:r>
              <a:rPr lang="en-AU" sz="1400" dirty="0"/>
              <a:t>For how long after 06 Feb 2022 should LRs have access to “lost customer” metering data to support settlements revision?</a:t>
            </a:r>
          </a:p>
          <a:p>
            <a:endParaRPr lang="en-AU" sz="1400" dirty="0"/>
          </a:p>
          <a:p>
            <a:pPr marL="0" indent="0">
              <a:buNone/>
            </a:pPr>
            <a:r>
              <a:rPr lang="en-AU" sz="1400" b="1" dirty="0"/>
              <a:t>Cross Border/Boundary energy:</a:t>
            </a:r>
          </a:p>
          <a:p>
            <a:r>
              <a:rPr lang="en-AU" sz="1400" dirty="0"/>
              <a:t>Proposal to define Cross Border energy flow as between adjacent Local Areas in different Jurisdictions.</a:t>
            </a:r>
          </a:p>
          <a:p>
            <a:r>
              <a:rPr lang="en-AU" sz="1400" dirty="0"/>
              <a:t>Proposal to define Cross Boundary energy flow as between adjacent Local Areas in the same Jurisdiction.</a:t>
            </a:r>
          </a:p>
          <a:p>
            <a:endParaRPr lang="en-AU" sz="1400" dirty="0"/>
          </a:p>
          <a:p>
            <a:pPr marL="0" indent="0">
              <a:buNone/>
            </a:pPr>
            <a:r>
              <a:rPr lang="en-AU" sz="1400" b="1" dirty="0"/>
              <a:t>MC appointment:</a:t>
            </a:r>
          </a:p>
          <a:p>
            <a:r>
              <a:rPr lang="en-AU" sz="1400" dirty="0"/>
              <a:t>Clarification sought to determine whether LNSP or TNSP will breach ring-fencing requirements when appointing MC in accordance with Global Settlements Rule.</a:t>
            </a:r>
          </a:p>
          <a:p>
            <a:pPr marL="0" indent="0">
              <a:buNone/>
            </a:pPr>
            <a:endParaRPr lang="en-AU" sz="1400" dirty="0"/>
          </a:p>
          <a:p>
            <a:pPr marL="0" indent="0">
              <a:buNone/>
            </a:pPr>
            <a:r>
              <a:rPr lang="en-AU" sz="1400" b="1" dirty="0"/>
              <a:t>Actions</a:t>
            </a:r>
          </a:p>
          <a:p>
            <a:pPr marL="342900" indent="-342900">
              <a:buFont typeface="+mj-lt"/>
              <a:buAutoNum type="arabicPeriod" startAt="5"/>
            </a:pPr>
            <a:r>
              <a:rPr lang="en-AU" sz="1400" dirty="0"/>
              <a:t>AEMO to specifically identify in Procedures when MDPs must send and stop sending metering data to LRs.</a:t>
            </a:r>
          </a:p>
          <a:p>
            <a:pPr marL="342900" indent="-342900">
              <a:buFont typeface="+mj-lt"/>
              <a:buAutoNum type="arabicPeriod" startAt="5"/>
            </a:pPr>
            <a:r>
              <a:rPr lang="en-AU" sz="1400" dirty="0"/>
              <a:t>AEMO to identify where cross border/boundary energy flows exist</a:t>
            </a:r>
          </a:p>
          <a:p>
            <a:pPr marL="342900" indent="-342900">
              <a:buFont typeface="+mj-lt"/>
              <a:buAutoNum type="arabicPeriod" startAt="5"/>
            </a:pPr>
            <a:r>
              <a:rPr lang="en-AU" sz="1400" dirty="0"/>
              <a:t>MFG to identify any other form of cross Border/boundary energy flow.</a:t>
            </a:r>
          </a:p>
          <a:p>
            <a:pPr marL="0" indent="0">
              <a:buNone/>
            </a:pPr>
            <a:endParaRPr lang="en-AU" sz="1600" b="1" dirty="0"/>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38</a:t>
            </a:fld>
            <a:endParaRPr lang="en-AU"/>
          </a:p>
        </p:txBody>
      </p:sp>
    </p:spTree>
    <p:extLst>
      <p:ext uri="{BB962C8B-B14F-4D97-AF65-F5344CB8AC3E}">
        <p14:creationId xmlns:p14="http://schemas.microsoft.com/office/powerpoint/2010/main" val="22621823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0DF28-1084-44FC-B6AF-4F437792759D}"/>
              </a:ext>
            </a:extLst>
          </p:cNvPr>
          <p:cNvSpPr>
            <a:spLocks noGrp="1"/>
          </p:cNvSpPr>
          <p:nvPr>
            <p:ph type="title"/>
          </p:nvPr>
        </p:nvSpPr>
        <p:spPr/>
        <p:txBody>
          <a:bodyPr/>
          <a:lstStyle/>
          <a:p>
            <a:r>
              <a:rPr lang="en-AU" dirty="0"/>
              <a:t>Metering Procedure Changes Package 2</a:t>
            </a:r>
          </a:p>
        </p:txBody>
      </p:sp>
      <p:sp>
        <p:nvSpPr>
          <p:cNvPr id="3" name="Text Placeholder 2">
            <a:extLst>
              <a:ext uri="{FF2B5EF4-FFF2-40B4-BE49-F238E27FC236}">
                <a16:creationId xmlns:a16="http://schemas.microsoft.com/office/drawing/2014/main" id="{77BF85E2-8D77-4506-B030-8CC247C4F5C6}"/>
              </a:ext>
            </a:extLst>
          </p:cNvPr>
          <p:cNvSpPr>
            <a:spLocks noGrp="1"/>
          </p:cNvSpPr>
          <p:nvPr>
            <p:ph type="body" idx="1"/>
          </p:nvPr>
        </p:nvSpPr>
        <p:spPr/>
        <p:txBody>
          <a:bodyPr/>
          <a:lstStyle/>
          <a:p>
            <a:r>
              <a:rPr lang="en-AU" dirty="0"/>
              <a:t>David Ripper</a:t>
            </a:r>
          </a:p>
        </p:txBody>
      </p:sp>
      <p:sp>
        <p:nvSpPr>
          <p:cNvPr id="4" name="Slide Number Placeholder 3">
            <a:extLst>
              <a:ext uri="{FF2B5EF4-FFF2-40B4-BE49-F238E27FC236}">
                <a16:creationId xmlns:a16="http://schemas.microsoft.com/office/drawing/2014/main" id="{13828124-8DFC-40B5-9C91-26D5BE46C24D}"/>
              </a:ext>
            </a:extLst>
          </p:cNvPr>
          <p:cNvSpPr>
            <a:spLocks noGrp="1"/>
          </p:cNvSpPr>
          <p:nvPr>
            <p:ph type="sldNum" sz="quarter" idx="12"/>
          </p:nvPr>
        </p:nvSpPr>
        <p:spPr/>
        <p:txBody>
          <a:bodyPr/>
          <a:lstStyle/>
          <a:p>
            <a:fld id="{4EC81F68-4976-451A-B2E9-79BCBD2F70CC}" type="slidenum">
              <a:rPr lang="en-AU" smtClean="0"/>
              <a:pPr/>
              <a:t>39</a:t>
            </a:fld>
            <a:endParaRPr lang="en-AU" dirty="0"/>
          </a:p>
        </p:txBody>
      </p:sp>
    </p:spTree>
    <p:extLst>
      <p:ext uri="{BB962C8B-B14F-4D97-AF65-F5344CB8AC3E}">
        <p14:creationId xmlns:p14="http://schemas.microsoft.com/office/powerpoint/2010/main" val="144327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1C90-FD79-4105-9100-D0DAE9876F27}"/>
              </a:ext>
            </a:extLst>
          </p:cNvPr>
          <p:cNvSpPr>
            <a:spLocks noGrp="1"/>
          </p:cNvSpPr>
          <p:nvPr>
            <p:ph type="title"/>
          </p:nvPr>
        </p:nvSpPr>
        <p:spPr/>
        <p:txBody>
          <a:bodyPr/>
          <a:lstStyle/>
          <a:p>
            <a:r>
              <a:rPr lang="en-AU" dirty="0"/>
              <a:t>Metering Procedure Changes Package 1 </a:t>
            </a:r>
          </a:p>
        </p:txBody>
      </p:sp>
      <p:sp>
        <p:nvSpPr>
          <p:cNvPr id="3" name="Text Placeholder 2">
            <a:extLst>
              <a:ext uri="{FF2B5EF4-FFF2-40B4-BE49-F238E27FC236}">
                <a16:creationId xmlns:a16="http://schemas.microsoft.com/office/drawing/2014/main" id="{684913D8-F05F-42FB-B5C0-1EB6BB44FD2B}"/>
              </a:ext>
            </a:extLst>
          </p:cNvPr>
          <p:cNvSpPr>
            <a:spLocks noGrp="1"/>
          </p:cNvSpPr>
          <p:nvPr>
            <p:ph type="body" idx="1"/>
          </p:nvPr>
        </p:nvSpPr>
        <p:spPr/>
        <p:txBody>
          <a:bodyPr/>
          <a:lstStyle/>
          <a:p>
            <a:r>
              <a:rPr lang="en-AU" dirty="0"/>
              <a:t>Blaine Miner</a:t>
            </a:r>
          </a:p>
        </p:txBody>
      </p:sp>
      <p:sp>
        <p:nvSpPr>
          <p:cNvPr id="4" name="Slide Number Placeholder 3">
            <a:extLst>
              <a:ext uri="{FF2B5EF4-FFF2-40B4-BE49-F238E27FC236}">
                <a16:creationId xmlns:a16="http://schemas.microsoft.com/office/drawing/2014/main" id="{DC337CC1-3D49-433A-A6A0-5160BB0B49DD}"/>
              </a:ext>
            </a:extLst>
          </p:cNvPr>
          <p:cNvSpPr>
            <a:spLocks noGrp="1"/>
          </p:cNvSpPr>
          <p:nvPr>
            <p:ph type="sldNum" sz="quarter" idx="12"/>
          </p:nvPr>
        </p:nvSpPr>
        <p:spPr/>
        <p:txBody>
          <a:bodyPr/>
          <a:lstStyle/>
          <a:p>
            <a:fld id="{4EC81F68-4976-451A-B2E9-79BCBD2F70CC}" type="slidenum">
              <a:rPr lang="en-AU" smtClean="0"/>
              <a:pPr/>
              <a:t>4</a:t>
            </a:fld>
            <a:endParaRPr lang="en-AU" dirty="0"/>
          </a:p>
        </p:txBody>
      </p:sp>
    </p:spTree>
    <p:extLst>
      <p:ext uri="{BB962C8B-B14F-4D97-AF65-F5344CB8AC3E}">
        <p14:creationId xmlns:p14="http://schemas.microsoft.com/office/powerpoint/2010/main" val="28054239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p:txBody>
          <a:bodyPr/>
          <a:lstStyle/>
          <a:p>
            <a:r>
              <a:rPr lang="en-AU" dirty="0"/>
              <a:t>Metering Procedure Changes Package 2</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idx="1"/>
          </p:nvPr>
        </p:nvSpPr>
        <p:spPr>
          <a:xfrm>
            <a:off x="206546" y="1621971"/>
            <a:ext cx="10255425" cy="5787210"/>
          </a:xfrm>
        </p:spPr>
        <p:txBody>
          <a:bodyPr>
            <a:normAutofit/>
          </a:bodyPr>
          <a:lstStyle/>
          <a:p>
            <a:r>
              <a:rPr lang="en-AU" sz="1400" dirty="0"/>
              <a:t>Matters being considered:</a:t>
            </a:r>
          </a:p>
          <a:p>
            <a:pPr lvl="1"/>
            <a:r>
              <a:rPr lang="en-AU" sz="1400" dirty="0"/>
              <a:t>5MS Rule</a:t>
            </a:r>
          </a:p>
          <a:p>
            <a:pPr lvl="1"/>
            <a:r>
              <a:rPr lang="en-AU" sz="1400" dirty="0"/>
              <a:t>Global Settlement Rule</a:t>
            </a:r>
          </a:p>
          <a:p>
            <a:pPr lvl="1"/>
            <a:r>
              <a:rPr lang="en-AU" sz="1400" dirty="0"/>
              <a:t>Changes in meter data delivery to AEMO</a:t>
            </a:r>
          </a:p>
          <a:p>
            <a:endParaRPr lang="en-AU" sz="1400" dirty="0"/>
          </a:p>
          <a:p>
            <a:r>
              <a:rPr lang="en-AU" sz="1400" dirty="0"/>
              <a:t>Procedures:</a:t>
            </a:r>
          </a:p>
          <a:p>
            <a:pPr lvl="1"/>
            <a:r>
              <a:rPr lang="en-AU" sz="1400" dirty="0"/>
              <a:t>MSATS Procedures:</a:t>
            </a:r>
          </a:p>
          <a:p>
            <a:pPr lvl="2"/>
            <a:r>
              <a:rPr lang="en-AU" sz="1400" dirty="0"/>
              <a:t>Metering Data Management (MDM) Procedures</a:t>
            </a:r>
          </a:p>
          <a:p>
            <a:pPr lvl="2"/>
            <a:r>
              <a:rPr lang="en-AU" sz="1400" dirty="0"/>
              <a:t>MDM File Format and Load Process</a:t>
            </a:r>
          </a:p>
          <a:p>
            <a:pPr lvl="2"/>
            <a:r>
              <a:rPr lang="en-AU" sz="1400" dirty="0"/>
              <a:t>National Metering Identifier</a:t>
            </a:r>
          </a:p>
          <a:p>
            <a:pPr lvl="2"/>
            <a:r>
              <a:rPr lang="en-AU" sz="1400" dirty="0"/>
              <a:t>CATS Procedures Principles and Obligations</a:t>
            </a:r>
          </a:p>
          <a:p>
            <a:pPr lvl="2"/>
            <a:r>
              <a:rPr lang="en-AU" sz="1400" dirty="0"/>
              <a:t>Procedures for the Management of WIGS NMIS</a:t>
            </a:r>
          </a:p>
          <a:p>
            <a:pPr lvl="2"/>
            <a:r>
              <a:rPr lang="en-AU" sz="1400" dirty="0"/>
              <a:t>ROLR procedure: Part A</a:t>
            </a:r>
          </a:p>
          <a:p>
            <a:pPr lvl="1"/>
            <a:r>
              <a:rPr lang="en-AU" sz="1400" dirty="0"/>
              <a:t>Metrology Procedure Part A</a:t>
            </a:r>
          </a:p>
          <a:p>
            <a:pPr lvl="1"/>
            <a:r>
              <a:rPr lang="en-AU" sz="1400" dirty="0"/>
              <a:t>Metrology Procedure Part B</a:t>
            </a:r>
          </a:p>
          <a:p>
            <a:pPr lvl="1"/>
            <a:r>
              <a:rPr lang="en-AU" sz="1400" dirty="0"/>
              <a:t>MDFF Specification NEM12 and NEM13</a:t>
            </a:r>
          </a:p>
          <a:p>
            <a:pPr lvl="1"/>
            <a:r>
              <a:rPr lang="en-AU" sz="1400" dirty="0"/>
              <a:t>Exemption Procedure - Metering Provider Data Storage Requirements</a:t>
            </a:r>
          </a:p>
          <a:p>
            <a:pPr lvl="1"/>
            <a:r>
              <a:rPr lang="en-AU" sz="1400" dirty="0"/>
              <a:t>Service Level Procedure: Metering Data Provider Services</a:t>
            </a:r>
          </a:p>
          <a:p>
            <a:pPr lvl="1"/>
            <a:r>
              <a:rPr lang="en-AU" sz="1400" dirty="0"/>
              <a:t>Service Level Procedure: Metering Provider Services</a:t>
            </a:r>
          </a:p>
          <a:p>
            <a:pPr lvl="1"/>
            <a:r>
              <a:rPr lang="en-AU" sz="1400" dirty="0"/>
              <a:t>Retail Electricity Market Glossary and Framework</a:t>
            </a:r>
          </a:p>
          <a:p>
            <a:endParaRPr lang="en-AU" sz="1600" dirty="0"/>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p:txBody>
          <a:bodyPr/>
          <a:lstStyle/>
          <a:p>
            <a:fld id="{4EC81F68-4976-451A-B2E9-79BCBD2F70CC}" type="slidenum">
              <a:rPr lang="en-AU" smtClean="0"/>
              <a:t>40</a:t>
            </a:fld>
            <a:endParaRPr lang="en-AU"/>
          </a:p>
        </p:txBody>
      </p:sp>
    </p:spTree>
    <p:extLst>
      <p:ext uri="{BB962C8B-B14F-4D97-AF65-F5344CB8AC3E}">
        <p14:creationId xmlns:p14="http://schemas.microsoft.com/office/powerpoint/2010/main" val="1374751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550363030"/>
              </p:ext>
            </p:extLst>
          </p:nvPr>
        </p:nvGraphicFramePr>
        <p:xfrm>
          <a:off x="450248" y="1564098"/>
          <a:ext cx="9791315" cy="4077818"/>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05863">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Item</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350150">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Metering Data Management (MDM) Procedures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MDM Procedure details the management of metering data within MSATS, including profiles and meter read conversions.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Changes to Profiling methodologies, underlying calculations and processes to support: 15/30min interval meter data, NSLPs and CLPs</a:t>
                      </a:r>
                    </a:p>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Changes to RM reports as required e.g. references to 288 instead of 48 trading intervals</a:t>
                      </a:r>
                    </a:p>
                  </a:txBody>
                  <a:tcPr marL="95024" marR="95024" marT="47512" marB="47512"/>
                </a:tc>
                <a:extLst>
                  <a:ext uri="{0D108BD9-81ED-4DB2-BD59-A6C34878D82A}">
                    <a16:rowId xmlns:a16="http://schemas.microsoft.com/office/drawing/2014/main" val="646592619"/>
                  </a:ext>
                </a:extLst>
              </a:tr>
              <a:tr h="1276966">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Remove references as required concerning: Local Retailer, 1</a:t>
                      </a:r>
                      <a:r>
                        <a:rPr lang="en-AU" sz="1400" kern="1200" baseline="30000" dirty="0">
                          <a:solidFill>
                            <a:schemeClr val="tx1"/>
                          </a:solidFill>
                          <a:effectLst/>
                          <a:latin typeface="+mn-lt"/>
                          <a:cs typeface="Arial" panose="020B0604020202020204" pitchFamily="34" charset="0"/>
                        </a:rPr>
                        <a:t>st</a:t>
                      </a:r>
                      <a:r>
                        <a:rPr lang="en-AU" sz="1400" kern="1200" dirty="0">
                          <a:solidFill>
                            <a:schemeClr val="tx1"/>
                          </a:solidFill>
                          <a:effectLst/>
                          <a:latin typeface="+mn-lt"/>
                          <a:cs typeface="Arial" panose="020B0604020202020204" pitchFamily="34" charset="0"/>
                        </a:rPr>
                        <a:t> Tier and 2</a:t>
                      </a:r>
                      <a:r>
                        <a:rPr lang="en-AU" sz="1400" kern="1200" baseline="30000" dirty="0">
                          <a:solidFill>
                            <a:schemeClr val="tx1"/>
                          </a:solidFill>
                          <a:effectLst/>
                          <a:latin typeface="+mn-lt"/>
                          <a:cs typeface="Arial" panose="020B0604020202020204" pitchFamily="34" charset="0"/>
                        </a:rPr>
                        <a:t>nd</a:t>
                      </a:r>
                      <a:r>
                        <a:rPr lang="en-AU" sz="1400" kern="1200" dirty="0">
                          <a:solidFill>
                            <a:schemeClr val="tx1"/>
                          </a:solidFill>
                          <a:effectLst/>
                          <a:latin typeface="+mn-lt"/>
                          <a:cs typeface="Arial" panose="020B0604020202020204" pitchFamily="34" charset="0"/>
                        </a:rPr>
                        <a:t> Tier</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Changes to settlements load aggregation process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Changes to RM reports including content and delivery</a:t>
                      </a:r>
                    </a:p>
                  </a:txBody>
                  <a:tcPr marL="95024" marR="95024" marT="47512" marB="47512"/>
                </a:tc>
                <a:extLst>
                  <a:ext uri="{0D108BD9-81ED-4DB2-BD59-A6C34878D82A}">
                    <a16:rowId xmlns:a16="http://schemas.microsoft.com/office/drawing/2014/main" val="3128820509"/>
                  </a:ext>
                </a:extLst>
              </a:tr>
              <a:tr h="1119015">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Review references to ‘settlements ready data’</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Review ‘Load Data’ sections to reflect MDFF scenarios </a:t>
                      </a: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41</a:t>
            </a:fld>
            <a:endParaRPr lang="en-AU"/>
          </a:p>
        </p:txBody>
      </p:sp>
    </p:spTree>
    <p:extLst>
      <p:ext uri="{BB962C8B-B14F-4D97-AF65-F5344CB8AC3E}">
        <p14:creationId xmlns:p14="http://schemas.microsoft.com/office/powerpoint/2010/main" val="21153450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893230075"/>
              </p:ext>
            </p:extLst>
          </p:nvPr>
        </p:nvGraphicFramePr>
        <p:xfrm>
          <a:off x="450248" y="1564098"/>
          <a:ext cx="9791315" cy="4199050"/>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05863">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Item</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19015">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MDM File Format and Load Process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Specifies the Meter Data Management (MDM) Format to be used by MDPs for the provision of metering data to AEMO.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Update references to 288 trading intervals or 5-minute data as required.</a:t>
                      </a:r>
                    </a:p>
                  </a:txBody>
                  <a:tcPr marL="95024" marR="95024" marT="47512" marB="47512"/>
                </a:tc>
                <a:extLst>
                  <a:ext uri="{0D108BD9-81ED-4DB2-BD59-A6C34878D82A}">
                    <a16:rowId xmlns:a16="http://schemas.microsoft.com/office/drawing/2014/main" val="3262889330"/>
                  </a:ext>
                </a:extLst>
              </a:tr>
              <a:tr h="110474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Also details the process for uploading the MDM files and the validations that occur when a file is submitted.</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1072161747"/>
                  </a:ext>
                </a:extLst>
              </a:tr>
              <a:tr h="110474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Removal of MDM delivery for interval meter data</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Addition of MDFF requirements and examples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Removal of net meter data, net datastream and aggregation to 30-minute requirements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Review of validation and load requirements</a:t>
                      </a:r>
                    </a:p>
                  </a:txBody>
                  <a:tcPr marL="95024" marR="95024" marT="47512" marB="47512"/>
                </a:tc>
                <a:extLst>
                  <a:ext uri="{0D108BD9-81ED-4DB2-BD59-A6C34878D82A}">
                    <a16:rowId xmlns:a16="http://schemas.microsoft.com/office/drawing/2014/main" val="3533433282"/>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42</a:t>
            </a:fld>
            <a:endParaRPr lang="en-AU"/>
          </a:p>
        </p:txBody>
      </p:sp>
    </p:spTree>
    <p:extLst>
      <p:ext uri="{BB962C8B-B14F-4D97-AF65-F5344CB8AC3E}">
        <p14:creationId xmlns:p14="http://schemas.microsoft.com/office/powerpoint/2010/main" val="2842639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379545301"/>
              </p:ext>
            </p:extLst>
          </p:nvPr>
        </p:nvGraphicFramePr>
        <p:xfrm>
          <a:off x="450248" y="1525414"/>
          <a:ext cx="9791315" cy="486627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Item</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4918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Metrology Procedure Part A</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metrology procedure provides information on the application of metering installations to connection points, and sets out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Considered in Package 1</a:t>
                      </a:r>
                    </a:p>
                  </a:txBody>
                  <a:tcPr marL="95024" marR="95024" marT="47512" marB="47512"/>
                </a:tc>
                <a:extLst>
                  <a:ext uri="{0D108BD9-81ED-4DB2-BD59-A6C34878D82A}">
                    <a16:rowId xmlns:a16="http://schemas.microsoft.com/office/drawing/2014/main" val="646592619"/>
                  </a:ext>
                </a:extLst>
              </a:tr>
              <a:tr h="1123122">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provisions for metering installations and metering data services.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Remove references as required concerning: Local Retailer, 1st Tier and 2nd Tier</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Changes to support the inclusion of </a:t>
                      </a:r>
                      <a:r>
                        <a:rPr lang="en-AU" sz="1400" kern="1200" dirty="0">
                          <a:solidFill>
                            <a:schemeClr val="tx1"/>
                          </a:solidFill>
                          <a:effectLst/>
                          <a:latin typeface="+mn-lt"/>
                          <a:ea typeface="+mn-ea"/>
                          <a:cs typeface="Arial" panose="020B0604020202020204" pitchFamily="34" charset="0"/>
                        </a:rPr>
                        <a:t>non-market unmetered loads</a:t>
                      </a: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3128820509"/>
                  </a:ext>
                </a:extLst>
              </a:tr>
              <a:tr h="2264092">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0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43</a:t>
            </a:fld>
            <a:endParaRPr lang="en-AU"/>
          </a:p>
        </p:txBody>
      </p:sp>
    </p:spTree>
    <p:extLst>
      <p:ext uri="{BB962C8B-B14F-4D97-AF65-F5344CB8AC3E}">
        <p14:creationId xmlns:p14="http://schemas.microsoft.com/office/powerpoint/2010/main" val="39423343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814141867"/>
              </p:ext>
            </p:extLst>
          </p:nvPr>
        </p:nvGraphicFramePr>
        <p:xfrm>
          <a:off x="450248" y="1525414"/>
          <a:ext cx="9791315" cy="4295145"/>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Item</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2264092">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Metrology Procedure Part B</a:t>
                      </a:r>
                    </a:p>
                  </a:txBody>
                  <a:tcPr marL="64653" marR="64653" marT="0" marB="0"/>
                </a:tc>
                <a:tc>
                  <a:txBody>
                    <a:bodyPr/>
                    <a:lstStyle/>
                    <a:p>
                      <a:pPr marL="0" algn="l" defTabSz="801929" rtl="0" eaLnBrk="1" latinLnBrk="0" hangingPunct="1">
                        <a:lnSpc>
                          <a:spcPct val="100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Procedures for:</a:t>
                      </a:r>
                    </a:p>
                    <a:p>
                      <a:pPr marL="0" algn="l" defTabSz="801929" rtl="0" eaLnBrk="1" latinLnBrk="0" hangingPunct="1">
                        <a:lnSpc>
                          <a:spcPct val="100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 Validation, substitution and estimation</a:t>
                      </a:r>
                    </a:p>
                    <a:p>
                      <a:pPr marL="0" algn="l" defTabSz="801929" rtl="0" eaLnBrk="1" latinLnBrk="0" hangingPunct="1">
                        <a:lnSpc>
                          <a:spcPct val="100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 Converted of accumulation meter data</a:t>
                      </a:r>
                    </a:p>
                    <a:p>
                      <a:pPr marL="0" algn="l" defTabSz="801929" rtl="0" eaLnBrk="1" latinLnBrk="0" hangingPunct="1">
                        <a:lnSpc>
                          <a:spcPct val="100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 Calculation of metering data for unmetered market loads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Covered in Package 1</a:t>
                      </a:r>
                    </a:p>
                  </a:txBody>
                  <a:tcPr marL="95024" marR="95024" marT="47512" marB="47512"/>
                </a:tc>
                <a:extLst>
                  <a:ext uri="{0D108BD9-81ED-4DB2-BD59-A6C34878D82A}">
                    <a16:rowId xmlns:a16="http://schemas.microsoft.com/office/drawing/2014/main" val="3262889330"/>
                  </a:ext>
                </a:extLst>
              </a:tr>
              <a:tr h="8042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0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 Requirements regarding sample meters for controlled loads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Review references to First Tier and Second Tier</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Addition of processes and requirements for non-market unmetered loads</a:t>
                      </a:r>
                    </a:p>
                  </a:txBody>
                  <a:tcPr marL="95024" marR="95024" marT="47512" marB="47512"/>
                </a:tc>
                <a:extLst>
                  <a:ext uri="{0D108BD9-81ED-4DB2-BD59-A6C34878D82A}">
                    <a16:rowId xmlns:a16="http://schemas.microsoft.com/office/drawing/2014/main" val="1072161747"/>
                  </a:ext>
                </a:extLst>
              </a:tr>
              <a:tr h="8042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0000"/>
                        </a:lnSpc>
                        <a:spcBef>
                          <a:spcPts val="600"/>
                        </a:spcBef>
                        <a:spcAft>
                          <a:spcPts val="600"/>
                        </a:spcAft>
                        <a:buClrTx/>
                        <a:buSzTx/>
                        <a:buFontTx/>
                        <a:buNone/>
                        <a:tabLst/>
                        <a:defRP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1718198849"/>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44</a:t>
            </a:fld>
            <a:endParaRPr lang="en-AU"/>
          </a:p>
        </p:txBody>
      </p:sp>
    </p:spTree>
    <p:extLst>
      <p:ext uri="{BB962C8B-B14F-4D97-AF65-F5344CB8AC3E}">
        <p14:creationId xmlns:p14="http://schemas.microsoft.com/office/powerpoint/2010/main" val="41784746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3833912992"/>
              </p:ext>
            </p:extLst>
          </p:nvPr>
        </p:nvGraphicFramePr>
        <p:xfrm>
          <a:off x="450248" y="1525414"/>
          <a:ext cx="9791315" cy="4760664"/>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59125">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044299">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National Metering </a:t>
                      </a:r>
                      <a:r>
                        <a:rPr lang="en-AU" sz="1400" kern="1200">
                          <a:solidFill>
                            <a:schemeClr val="tx1"/>
                          </a:solidFill>
                          <a:effectLst/>
                          <a:latin typeface="+mn-lt"/>
                          <a:ea typeface="Times New Roman" panose="02020603050405020304" pitchFamily="18" charset="0"/>
                          <a:cs typeface="Arial" panose="020B0604020202020204" pitchFamily="34" charset="0"/>
                        </a:rPr>
                        <a:t>Identifier Procedure</a:t>
                      </a: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NMI Procedure</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 Sets out the structure for NMIs to be used in the NEM</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646592619"/>
                  </a:ext>
                </a:extLst>
              </a:tr>
              <a:tr h="1690337">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 Describes the Process under which NMIs are allocated</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 Details data streams for each category of metering installation</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NMI allocation and requirements for non-market unmetered loads</a:t>
                      </a:r>
                    </a:p>
                  </a:txBody>
                  <a:tcPr marL="95024" marR="95024" marT="47512" marB="47512"/>
                </a:tc>
                <a:extLst>
                  <a:ext uri="{0D108BD9-81ED-4DB2-BD59-A6C34878D82A}">
                    <a16:rowId xmlns:a16="http://schemas.microsoft.com/office/drawing/2014/main" val="3128820509"/>
                  </a:ext>
                </a:extLst>
              </a:tr>
              <a:tr h="80691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Include provisions to support MDFF metering data file delivery to AEMO</a:t>
                      </a:r>
                    </a:p>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Review requirements of Net meter data</a:t>
                      </a:r>
                    </a:p>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mn-ea"/>
                        <a:cs typeface="Arial" panose="020B0604020202020204" pitchFamily="34" charset="0"/>
                      </a:endParaRP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45</a:t>
            </a:fld>
            <a:endParaRPr lang="en-AU"/>
          </a:p>
        </p:txBody>
      </p:sp>
    </p:spTree>
    <p:extLst>
      <p:ext uri="{BB962C8B-B14F-4D97-AF65-F5344CB8AC3E}">
        <p14:creationId xmlns:p14="http://schemas.microsoft.com/office/powerpoint/2010/main" val="38066421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785307776"/>
              </p:ext>
            </p:extLst>
          </p:nvPr>
        </p:nvGraphicFramePr>
        <p:xfrm>
          <a:off x="450248" y="1525414"/>
          <a:ext cx="9791315" cy="3737249"/>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59125">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806918">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Retail Electricity Market Glossary and Framework</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Contains a dictionary of terms used within the various Procedures and supporting</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Covered in Package 1</a:t>
                      </a:r>
                    </a:p>
                  </a:txBody>
                  <a:tcPr marL="95024" marR="95024" marT="47512" marB="47512"/>
                </a:tc>
                <a:extLst>
                  <a:ext uri="{0D108BD9-81ED-4DB2-BD59-A6C34878D82A}">
                    <a16:rowId xmlns:a16="http://schemas.microsoft.com/office/drawing/2014/main" val="3262889330"/>
                  </a:ext>
                </a:extLst>
              </a:tr>
              <a:tr h="1285603">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documentation, and how they fit together.</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Changes to Glossary (section 5) to ensure ongoing alignment with associated Procedures</a:t>
                      </a:r>
                    </a:p>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Inclusion of the process description for non-market unmetered loads</a:t>
                      </a:r>
                    </a:p>
                  </a:txBody>
                  <a:tcPr marL="95024" marR="95024" marT="47512" marB="47512"/>
                </a:tc>
                <a:extLst>
                  <a:ext uri="{0D108BD9-81ED-4DB2-BD59-A6C34878D82A}">
                    <a16:rowId xmlns:a16="http://schemas.microsoft.com/office/drawing/2014/main" val="1072161747"/>
                  </a:ext>
                </a:extLst>
              </a:tr>
              <a:tr h="1285603">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mn-ea"/>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Changes to Glossary (section 5) to ensure ongoing alignment with associated Procedures</a:t>
                      </a:r>
                    </a:p>
                  </a:txBody>
                  <a:tcPr marL="95024" marR="95024" marT="47512" marB="47512"/>
                </a:tc>
                <a:extLst>
                  <a:ext uri="{0D108BD9-81ED-4DB2-BD59-A6C34878D82A}">
                    <a16:rowId xmlns:a16="http://schemas.microsoft.com/office/drawing/2014/main" val="947069234"/>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46</a:t>
            </a:fld>
            <a:endParaRPr lang="en-AU"/>
          </a:p>
        </p:txBody>
      </p:sp>
    </p:spTree>
    <p:extLst>
      <p:ext uri="{BB962C8B-B14F-4D97-AF65-F5344CB8AC3E}">
        <p14:creationId xmlns:p14="http://schemas.microsoft.com/office/powerpoint/2010/main" val="36828222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3421711075"/>
              </p:ext>
            </p:extLst>
          </p:nvPr>
        </p:nvGraphicFramePr>
        <p:xfrm>
          <a:off x="450248" y="1525415"/>
          <a:ext cx="9791315" cy="5848121"/>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626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087520">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Service Level Procedure: Metering Data Provider Services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Details the obligations, technical requirements, measurement processes and performance requirements to be met by MDPs in the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Remove meter churn scenario – type 6 replaced with new type 6</a:t>
                      </a:r>
                    </a:p>
                  </a:txBody>
                  <a:tcPr marL="95024" marR="95024" marT="47512" marB="47512"/>
                </a:tc>
                <a:extLst>
                  <a:ext uri="{0D108BD9-81ED-4DB2-BD59-A6C34878D82A}">
                    <a16:rowId xmlns:a16="http://schemas.microsoft.com/office/drawing/2014/main" val="646592619"/>
                  </a:ext>
                </a:extLst>
              </a:tr>
              <a:tr h="1845531">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provision of metering data services for all metering installations types and the maintenance of a metering data services database</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Remove references and requirements, as required, concerning: Local Retailer, 1st Tier and 2nd Tier</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Include requirements regarding non-market unmetered loads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Update required regarding cross boundary/border supply points between distribution networks or Local Retailer regions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Review datastream activation requirements for type 6 meters that were tier 1</a:t>
                      </a:r>
                    </a:p>
                  </a:txBody>
                  <a:tcPr marL="95024" marR="95024" marT="47512" marB="47512"/>
                </a:tc>
                <a:extLst>
                  <a:ext uri="{0D108BD9-81ED-4DB2-BD59-A6C34878D82A}">
                    <a16:rowId xmlns:a16="http://schemas.microsoft.com/office/drawing/2014/main" val="3128820509"/>
                  </a:ext>
                </a:extLst>
              </a:tr>
              <a:tr h="1845531">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Include provisions to support MDFF metering data delivery to AEMO</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Review references to ‘settlements ready data’</a:t>
                      </a:r>
                    </a:p>
                  </a:txBody>
                  <a:tcPr marL="95024" marR="95024" marT="47512" marB="47512"/>
                </a:tc>
                <a:extLst>
                  <a:ext uri="{0D108BD9-81ED-4DB2-BD59-A6C34878D82A}">
                    <a16:rowId xmlns:a16="http://schemas.microsoft.com/office/drawing/2014/main" val="1919204195"/>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47</a:t>
            </a:fld>
            <a:endParaRPr lang="en-AU"/>
          </a:p>
        </p:txBody>
      </p:sp>
    </p:spTree>
    <p:extLst>
      <p:ext uri="{BB962C8B-B14F-4D97-AF65-F5344CB8AC3E}">
        <p14:creationId xmlns:p14="http://schemas.microsoft.com/office/powerpoint/2010/main" val="6554948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394586243"/>
              </p:ext>
            </p:extLst>
          </p:nvPr>
        </p:nvGraphicFramePr>
        <p:xfrm>
          <a:off x="450248" y="1525414"/>
          <a:ext cx="9791315" cy="2616677"/>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55705">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03517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Service Level Procedure: Metering Provider Services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Details the obligations and processes to be met by MPs who are accredited an registered by AEMO to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3262889330"/>
                  </a:ext>
                </a:extLst>
              </a:tr>
              <a:tr h="542256">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provide metering provision services in the NEM.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1072161747"/>
                  </a:ext>
                </a:extLst>
              </a:tr>
              <a:tr h="542256">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mn-ea"/>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2512453025"/>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48</a:t>
            </a:fld>
            <a:endParaRPr lang="en-AU"/>
          </a:p>
        </p:txBody>
      </p:sp>
    </p:spTree>
    <p:extLst>
      <p:ext uri="{BB962C8B-B14F-4D97-AF65-F5344CB8AC3E}">
        <p14:creationId xmlns:p14="http://schemas.microsoft.com/office/powerpoint/2010/main" val="41813493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825492175"/>
              </p:ext>
            </p:extLst>
          </p:nvPr>
        </p:nvGraphicFramePr>
        <p:xfrm>
          <a:off x="450248" y="1525414"/>
          <a:ext cx="9791315" cy="3825076"/>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60076">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778197">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CATS Procedures Principles and Obligations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Specifies the change request process to update MSATS.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646592619"/>
                  </a:ext>
                </a:extLst>
              </a:tr>
              <a:tr h="157363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Documents how Participants must select the most applicable Transaction Type Code or Change Request Code for their proposed transaction. </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Remove references as required concerning: Local Retailer, 1st Tier and 2nd Tier</a:t>
                      </a:r>
                    </a:p>
                  </a:txBody>
                  <a:tcPr marL="95024" marR="95024" marT="47512" marB="47512"/>
                </a:tc>
                <a:extLst>
                  <a:ext uri="{0D108BD9-81ED-4DB2-BD59-A6C34878D82A}">
                    <a16:rowId xmlns:a16="http://schemas.microsoft.com/office/drawing/2014/main" val="3128820509"/>
                  </a:ext>
                </a:extLst>
              </a:tr>
              <a:tr h="967350">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49</a:t>
            </a:fld>
            <a:endParaRPr lang="en-AU"/>
          </a:p>
        </p:txBody>
      </p:sp>
    </p:spTree>
    <p:extLst>
      <p:ext uri="{BB962C8B-B14F-4D97-AF65-F5344CB8AC3E}">
        <p14:creationId xmlns:p14="http://schemas.microsoft.com/office/powerpoint/2010/main" val="76182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p:txBody>
          <a:bodyPr/>
          <a:lstStyle/>
          <a:p>
            <a:r>
              <a:rPr lang="en-AU" dirty="0"/>
              <a:t>Metering Procedures Update – Package 1 Consultation</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idx="1"/>
          </p:nvPr>
        </p:nvSpPr>
        <p:spPr>
          <a:xfrm>
            <a:off x="206546" y="1621971"/>
            <a:ext cx="10255425" cy="5787210"/>
          </a:xfrm>
        </p:spPr>
        <p:txBody>
          <a:bodyPr>
            <a:normAutofit/>
          </a:bodyPr>
          <a:lstStyle/>
          <a:p>
            <a:pPr marL="0" indent="0">
              <a:buNone/>
            </a:pPr>
            <a:r>
              <a:rPr lang="en-AU" sz="2000" b="1" dirty="0">
                <a:solidFill>
                  <a:srgbClr val="FF0000"/>
                </a:solidFill>
              </a:rPr>
              <a:t>First Stage Consultation</a:t>
            </a:r>
          </a:p>
          <a:p>
            <a:r>
              <a:rPr lang="en-AU" sz="2000" dirty="0"/>
              <a:t>AEMO received 15 submissions (including two late submissions) from Retailers, LNSPs, Meter Providers, Meter Data Providers and intending participants.</a:t>
            </a:r>
          </a:p>
          <a:p>
            <a:r>
              <a:rPr lang="en-AU" sz="2000" dirty="0"/>
              <a:t>AEMO identified three material issues</a:t>
            </a:r>
          </a:p>
          <a:p>
            <a:pPr lvl="1"/>
            <a:r>
              <a:rPr lang="en-AU" sz="2000" dirty="0"/>
              <a:t>The proposed profiling approach for 15 and 30-minute interval meters</a:t>
            </a:r>
          </a:p>
          <a:p>
            <a:pPr lvl="1"/>
            <a:r>
              <a:rPr lang="en-AU" sz="2000" dirty="0"/>
              <a:t>Changes to the delivery of meter data to AEMO</a:t>
            </a:r>
          </a:p>
          <a:p>
            <a:pPr lvl="1"/>
            <a:r>
              <a:rPr lang="en-AU" sz="2000" dirty="0"/>
              <a:t>Industry standard optical port performance and the volume of metering data stored in a metering installation.</a:t>
            </a:r>
          </a:p>
          <a:p>
            <a:r>
              <a:rPr lang="en-AU" sz="2000" dirty="0"/>
              <a:t>Jurisdictional amendments to the Metrology Procedures, submitted to AEMO by the COAG Energy Council, were also included in the Draft Procedure changes</a:t>
            </a:r>
          </a:p>
          <a:p>
            <a:pPr marL="0" indent="0">
              <a:buNone/>
            </a:pPr>
            <a:endParaRPr lang="en-AU" sz="2000" b="1" dirty="0">
              <a:solidFill>
                <a:srgbClr val="FF0000"/>
              </a:solidFill>
            </a:endParaRPr>
          </a:p>
          <a:p>
            <a:pPr marL="0" indent="0">
              <a:buNone/>
            </a:pPr>
            <a:r>
              <a:rPr lang="en-AU" sz="2000" b="1" dirty="0">
                <a:solidFill>
                  <a:srgbClr val="FF0000"/>
                </a:solidFill>
              </a:rPr>
              <a:t>Second Stage/Draft Consultation</a:t>
            </a:r>
          </a:p>
          <a:p>
            <a:r>
              <a:rPr lang="en-AU" sz="2000" dirty="0"/>
              <a:t>AEMO received 11 submissions from Retailers, LNSPs, Meter Providers, Meter Data Providers and intending participants.</a:t>
            </a:r>
          </a:p>
          <a:p>
            <a:pPr marL="0" indent="0">
              <a:buNone/>
            </a:pPr>
            <a:endParaRPr lang="en-AU" sz="1000" dirty="0"/>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p:txBody>
          <a:bodyPr/>
          <a:lstStyle/>
          <a:p>
            <a:fld id="{4EC81F68-4976-451A-B2E9-79BCBD2F70CC}" type="slidenum">
              <a:rPr lang="en-AU" smtClean="0"/>
              <a:t>5</a:t>
            </a:fld>
            <a:endParaRPr lang="en-AU"/>
          </a:p>
        </p:txBody>
      </p:sp>
    </p:spTree>
    <p:extLst>
      <p:ext uri="{BB962C8B-B14F-4D97-AF65-F5344CB8AC3E}">
        <p14:creationId xmlns:p14="http://schemas.microsoft.com/office/powerpoint/2010/main" val="4310178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3901095127"/>
              </p:ext>
            </p:extLst>
          </p:nvPr>
        </p:nvGraphicFramePr>
        <p:xfrm>
          <a:off x="450248" y="1525414"/>
          <a:ext cx="9791315" cy="4086414"/>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60076">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967350">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Procedures for the Management of WIGS NMIS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Specifies the change request process to update MSATS.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3262889330"/>
                  </a:ext>
                </a:extLst>
              </a:tr>
              <a:tr h="137949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Documents how Participants must select the most applicable Transaction Type Code or Change Request Code for their proposed transaction.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Remove references as required concerning: Local Retailer, 1st Tier and 2nd Tier</a:t>
                      </a:r>
                    </a:p>
                  </a:txBody>
                  <a:tcPr marL="95024" marR="95024" marT="47512" marB="47512"/>
                </a:tc>
                <a:extLst>
                  <a:ext uri="{0D108BD9-81ED-4DB2-BD59-A6C34878D82A}">
                    <a16:rowId xmlns:a16="http://schemas.microsoft.com/office/drawing/2014/main" val="1072161747"/>
                  </a:ext>
                </a:extLst>
              </a:tr>
              <a:tr h="137949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226589620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50</a:t>
            </a:fld>
            <a:endParaRPr lang="en-AU"/>
          </a:p>
        </p:txBody>
      </p:sp>
    </p:spTree>
    <p:extLst>
      <p:ext uri="{BB962C8B-B14F-4D97-AF65-F5344CB8AC3E}">
        <p14:creationId xmlns:p14="http://schemas.microsoft.com/office/powerpoint/2010/main" val="1360969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398995213"/>
              </p:ext>
            </p:extLst>
          </p:nvPr>
        </p:nvGraphicFramePr>
        <p:xfrm>
          <a:off x="450248" y="1525414"/>
          <a:ext cx="9791315" cy="463494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68492">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40733">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Exemption Procedure - Metering Provider Data Storage Requirements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New document detailing the exemption procedure relating to data storage requirements (originally intended to be included in Metrology Procedure Part A)</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New Procedure required</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646592619"/>
                  </a:ext>
                </a:extLst>
              </a:tr>
              <a:tr h="74211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3128820509"/>
                  </a:ext>
                </a:extLst>
              </a:tr>
              <a:tr h="2183470">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51</a:t>
            </a:fld>
            <a:endParaRPr lang="en-AU"/>
          </a:p>
        </p:txBody>
      </p:sp>
    </p:spTree>
    <p:extLst>
      <p:ext uri="{BB962C8B-B14F-4D97-AF65-F5344CB8AC3E}">
        <p14:creationId xmlns:p14="http://schemas.microsoft.com/office/powerpoint/2010/main" val="33811180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062920211"/>
              </p:ext>
            </p:extLst>
          </p:nvPr>
        </p:nvGraphicFramePr>
        <p:xfrm>
          <a:off x="450248" y="1525414"/>
          <a:ext cx="9791315" cy="4434809"/>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68492">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40733">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ROLR procedure: Part A</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646592619"/>
                  </a:ext>
                </a:extLst>
              </a:tr>
              <a:tr h="74211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Include ADL in NMI List reports</a:t>
                      </a:r>
                    </a:p>
                  </a:txBody>
                  <a:tcPr marL="95024" marR="95024" marT="47512" marB="47512"/>
                </a:tc>
                <a:extLst>
                  <a:ext uri="{0D108BD9-81ED-4DB2-BD59-A6C34878D82A}">
                    <a16:rowId xmlns:a16="http://schemas.microsoft.com/office/drawing/2014/main" val="3128820509"/>
                  </a:ext>
                </a:extLst>
              </a:tr>
              <a:tr h="2183470">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52</a:t>
            </a:fld>
            <a:endParaRPr lang="en-AU"/>
          </a:p>
        </p:txBody>
      </p:sp>
    </p:spTree>
    <p:extLst>
      <p:ext uri="{BB962C8B-B14F-4D97-AF65-F5344CB8AC3E}">
        <p14:creationId xmlns:p14="http://schemas.microsoft.com/office/powerpoint/2010/main" val="10598987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2</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3409744036"/>
              </p:ext>
            </p:extLst>
          </p:nvPr>
        </p:nvGraphicFramePr>
        <p:xfrm>
          <a:off x="450248" y="1525414"/>
          <a:ext cx="9791315" cy="4362614"/>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68492">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2183470">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MDFF Specification NEM12 and NEM13</a:t>
                      </a:r>
                    </a:p>
                  </a:txBody>
                  <a:tcPr marL="64653" marR="64653" marT="0" marB="0"/>
                </a:tc>
                <a:tc>
                  <a:txBody>
                    <a:bodyPr/>
                    <a:lstStyle/>
                    <a:p>
                      <a:r>
                        <a:rPr lang="en-AU" sz="1400" kern="1200" dirty="0">
                          <a:solidFill>
                            <a:schemeClr val="dk1"/>
                          </a:solidFill>
                          <a:effectLst/>
                          <a:latin typeface="+mn-lt"/>
                          <a:ea typeface="+mn-ea"/>
                          <a:cs typeface="+mn-cs"/>
                        </a:rPr>
                        <a:t>Specifies the MDFF for interval metering data (NEM12 File) and accumulated metering data (NEM13 File)</a:t>
                      </a:r>
                    </a:p>
                    <a:p>
                      <a:r>
                        <a:rPr lang="en-AU" sz="1400" kern="1200" dirty="0">
                          <a:solidFill>
                            <a:schemeClr val="dk1"/>
                          </a:solidFill>
                          <a:effectLst/>
                          <a:latin typeface="+mn-lt"/>
                          <a:ea typeface="+mn-ea"/>
                          <a:cs typeface="+mn-cs"/>
                        </a:rPr>
                        <a:t>The MDFF is used by Metering Data Providers for the provision of metering data to Service Providers and Registered Participants</a:t>
                      </a: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Covered in Package 1</a:t>
                      </a:r>
                    </a:p>
                  </a:txBody>
                  <a:tcPr marL="95024" marR="95024" marT="47512" marB="47512"/>
                </a:tc>
                <a:extLst>
                  <a:ext uri="{0D108BD9-81ED-4DB2-BD59-A6C34878D82A}">
                    <a16:rowId xmlns:a16="http://schemas.microsoft.com/office/drawing/2014/main" val="3262889330"/>
                  </a:ext>
                </a:extLst>
              </a:tr>
              <a:tr h="769760">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1072161747"/>
                  </a:ext>
                </a:extLst>
              </a:tr>
              <a:tr h="769760">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Include AEMO as recipient of MDFF</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2437790452"/>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53</a:t>
            </a:fld>
            <a:endParaRPr lang="en-AU"/>
          </a:p>
        </p:txBody>
      </p:sp>
    </p:spTree>
    <p:extLst>
      <p:ext uri="{BB962C8B-B14F-4D97-AF65-F5344CB8AC3E}">
        <p14:creationId xmlns:p14="http://schemas.microsoft.com/office/powerpoint/2010/main" val="21967191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Metering Procedure Changes Package 2 -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18193" y="1747238"/>
            <a:ext cx="10255425" cy="4796544"/>
          </a:xfrm>
        </p:spPr>
        <p:txBody>
          <a:bodyPr>
            <a:normAutofit/>
          </a:bodyPr>
          <a:lstStyle/>
          <a:p>
            <a:pPr marL="0" indent="0">
              <a:buNone/>
            </a:pPr>
            <a:r>
              <a:rPr lang="en-AU" sz="1200" b="1" dirty="0"/>
              <a:t>Topic Outcomes</a:t>
            </a:r>
          </a:p>
          <a:p>
            <a:pPr marL="0" indent="0">
              <a:buNone/>
            </a:pPr>
            <a:r>
              <a:rPr lang="en-AU" sz="1200" b="1" dirty="0"/>
              <a:t>Procedure changes:</a:t>
            </a:r>
          </a:p>
          <a:p>
            <a:pPr fontAlgn="ctr"/>
            <a:r>
              <a:rPr lang="en-AU" sz="1200" dirty="0"/>
              <a:t>AEMO presented proposed Procedure changes identified in HLIAs related to </a:t>
            </a:r>
          </a:p>
          <a:p>
            <a:pPr lvl="1" fontAlgn="ctr"/>
            <a:r>
              <a:rPr lang="en-AU" sz="1200" dirty="0"/>
              <a:t>5MS Rule</a:t>
            </a:r>
          </a:p>
          <a:p>
            <a:pPr lvl="1" fontAlgn="ctr"/>
            <a:r>
              <a:rPr lang="en-AU" sz="1200" dirty="0"/>
              <a:t>Global Settlement Rule</a:t>
            </a:r>
          </a:p>
          <a:p>
            <a:pPr lvl="1" fontAlgn="ctr"/>
            <a:r>
              <a:rPr lang="en-AU" sz="1200" dirty="0"/>
              <a:t>Changes in meter data delivery to AEMO</a:t>
            </a:r>
          </a:p>
          <a:p>
            <a:pPr fontAlgn="ctr"/>
            <a:r>
              <a:rPr lang="en-AU" sz="1200" dirty="0"/>
              <a:t>ROLR Procedure: Part A changes to be included in Package 2</a:t>
            </a:r>
          </a:p>
          <a:p>
            <a:pPr lvl="1" fontAlgn="ctr"/>
            <a:r>
              <a:rPr lang="en-AU" sz="1200" dirty="0"/>
              <a:t>Add ADL to NMI List reports (ROLR_13 and ROLR_14) to assist ROLR retailers identify prudential exposure when ROLR event occurs.</a:t>
            </a:r>
          </a:p>
          <a:p>
            <a:pPr marL="0" indent="0">
              <a:buNone/>
            </a:pPr>
            <a:r>
              <a:rPr lang="en-AU" sz="1200" b="1" dirty="0"/>
              <a:t>Actions</a:t>
            </a:r>
          </a:p>
          <a:p>
            <a:pPr marL="228600" indent="-228600">
              <a:buFont typeface="+mj-lt"/>
              <a:buAutoNum type="arabicPeriod" startAt="8"/>
            </a:pPr>
            <a:r>
              <a:rPr lang="en-AU" sz="1200" dirty="0"/>
              <a:t>MFG to identify any other Package 2 Procedure changes required to facilitate:</a:t>
            </a:r>
          </a:p>
          <a:p>
            <a:pPr lvl="1"/>
            <a:r>
              <a:rPr lang="en-AU" sz="1200" dirty="0"/>
              <a:t>5MS Rule</a:t>
            </a:r>
          </a:p>
          <a:p>
            <a:pPr lvl="1"/>
            <a:r>
              <a:rPr lang="en-AU" sz="1200" dirty="0"/>
              <a:t>Global Settlement Rule</a:t>
            </a:r>
          </a:p>
          <a:p>
            <a:pPr lvl="1"/>
            <a:r>
              <a:rPr lang="en-AU" sz="1200" dirty="0"/>
              <a:t>Changes in meter data delivery to AEMO</a:t>
            </a:r>
          </a:p>
          <a:p>
            <a:pPr marL="228600" indent="-228600">
              <a:buFont typeface="+mj-lt"/>
              <a:buAutoNum type="arabicPeriod" startAt="8"/>
            </a:pPr>
            <a:r>
              <a:rPr lang="en-AU" sz="1200" dirty="0"/>
              <a:t>AEMO to further explain approach to Procedure versioning for Procedures that encompass 2 or more substantive commencement dates e.g. 5MS and Global settlement. </a:t>
            </a:r>
          </a:p>
          <a:p>
            <a:pPr marL="228600" indent="-228600">
              <a:buFont typeface="+mj-lt"/>
              <a:buAutoNum type="arabicPeriod" startAt="8"/>
            </a:pPr>
            <a:r>
              <a:rPr lang="en-AU" sz="1200" dirty="0"/>
              <a:t>MFG to re-convene by teleconference before the Procedure Package 2 is released</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54</a:t>
            </a:fld>
            <a:endParaRPr lang="en-AU"/>
          </a:p>
        </p:txBody>
      </p:sp>
    </p:spTree>
    <p:extLst>
      <p:ext uri="{BB962C8B-B14F-4D97-AF65-F5344CB8AC3E}">
        <p14:creationId xmlns:p14="http://schemas.microsoft.com/office/powerpoint/2010/main" val="16968705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0DF28-1084-44FC-B6AF-4F437792759D}"/>
              </a:ext>
            </a:extLst>
          </p:cNvPr>
          <p:cNvSpPr>
            <a:spLocks noGrp="1"/>
          </p:cNvSpPr>
          <p:nvPr>
            <p:ph type="title"/>
          </p:nvPr>
        </p:nvSpPr>
        <p:spPr/>
        <p:txBody>
          <a:bodyPr/>
          <a:lstStyle/>
          <a:p>
            <a:r>
              <a:rPr lang="en-AU" dirty="0"/>
              <a:t>Metering Procedure Changes Package 3</a:t>
            </a:r>
          </a:p>
        </p:txBody>
      </p:sp>
      <p:sp>
        <p:nvSpPr>
          <p:cNvPr id="3" name="Text Placeholder 2">
            <a:extLst>
              <a:ext uri="{FF2B5EF4-FFF2-40B4-BE49-F238E27FC236}">
                <a16:creationId xmlns:a16="http://schemas.microsoft.com/office/drawing/2014/main" id="{77BF85E2-8D77-4506-B030-8CC247C4F5C6}"/>
              </a:ext>
            </a:extLst>
          </p:cNvPr>
          <p:cNvSpPr>
            <a:spLocks noGrp="1"/>
          </p:cNvSpPr>
          <p:nvPr>
            <p:ph type="body" idx="1"/>
          </p:nvPr>
        </p:nvSpPr>
        <p:spPr/>
        <p:txBody>
          <a:bodyPr/>
          <a:lstStyle/>
          <a:p>
            <a:r>
              <a:rPr lang="en-AU" dirty="0"/>
              <a:t>David Ripper</a:t>
            </a:r>
          </a:p>
        </p:txBody>
      </p:sp>
      <p:sp>
        <p:nvSpPr>
          <p:cNvPr id="4" name="Slide Number Placeholder 3">
            <a:extLst>
              <a:ext uri="{FF2B5EF4-FFF2-40B4-BE49-F238E27FC236}">
                <a16:creationId xmlns:a16="http://schemas.microsoft.com/office/drawing/2014/main" id="{13828124-8DFC-40B5-9C91-26D5BE46C24D}"/>
              </a:ext>
            </a:extLst>
          </p:cNvPr>
          <p:cNvSpPr>
            <a:spLocks noGrp="1"/>
          </p:cNvSpPr>
          <p:nvPr>
            <p:ph type="sldNum" sz="quarter" idx="12"/>
          </p:nvPr>
        </p:nvSpPr>
        <p:spPr/>
        <p:txBody>
          <a:bodyPr/>
          <a:lstStyle/>
          <a:p>
            <a:fld id="{4EC81F68-4976-451A-B2E9-79BCBD2F70CC}" type="slidenum">
              <a:rPr lang="en-AU" smtClean="0"/>
              <a:pPr/>
              <a:t>55</a:t>
            </a:fld>
            <a:endParaRPr lang="en-AU" dirty="0"/>
          </a:p>
        </p:txBody>
      </p:sp>
    </p:spTree>
    <p:extLst>
      <p:ext uri="{BB962C8B-B14F-4D97-AF65-F5344CB8AC3E}">
        <p14:creationId xmlns:p14="http://schemas.microsoft.com/office/powerpoint/2010/main" val="14295837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a:xfrm>
            <a:off x="206546" y="150494"/>
            <a:ext cx="10363917" cy="1310695"/>
          </a:xfrm>
        </p:spPr>
        <p:txBody>
          <a:bodyPr/>
          <a:lstStyle/>
          <a:p>
            <a:r>
              <a:rPr lang="en-AU" dirty="0"/>
              <a:t>Metering Procedure Changes Package 3</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idx="1"/>
          </p:nvPr>
        </p:nvSpPr>
        <p:spPr>
          <a:xfrm>
            <a:off x="206546" y="1621971"/>
            <a:ext cx="10255425" cy="5787210"/>
          </a:xfrm>
        </p:spPr>
        <p:txBody>
          <a:bodyPr>
            <a:normAutofit/>
          </a:bodyPr>
          <a:lstStyle/>
          <a:p>
            <a:r>
              <a:rPr lang="en-AU" sz="1600" dirty="0"/>
              <a:t>Matters being considered:</a:t>
            </a:r>
          </a:p>
          <a:p>
            <a:pPr lvl="1"/>
            <a:r>
              <a:rPr lang="en-AU" sz="1600" dirty="0"/>
              <a:t>5MS Rule</a:t>
            </a:r>
          </a:p>
          <a:p>
            <a:pPr lvl="1"/>
            <a:r>
              <a:rPr lang="en-AU" sz="1600" dirty="0"/>
              <a:t>Global Settlement Rule</a:t>
            </a:r>
          </a:p>
          <a:p>
            <a:pPr lvl="1"/>
            <a:r>
              <a:rPr lang="en-AU" sz="1600" dirty="0"/>
              <a:t>Changes in meter data delivery to AEMO</a:t>
            </a:r>
          </a:p>
          <a:p>
            <a:endParaRPr lang="en-AU" sz="1600" dirty="0"/>
          </a:p>
          <a:p>
            <a:r>
              <a:rPr lang="en-AU" sz="1600" dirty="0"/>
              <a:t>Procedures:</a:t>
            </a:r>
          </a:p>
          <a:p>
            <a:pPr lvl="1"/>
            <a:r>
              <a:rPr lang="en-AU" sz="1600" dirty="0"/>
              <a:t>Standing Data for MSATS</a:t>
            </a:r>
          </a:p>
          <a:p>
            <a:pPr lvl="1"/>
            <a:r>
              <a:rPr lang="en-AU" sz="1600" dirty="0"/>
              <a:t>Guide to MSATS and B2B terms</a:t>
            </a:r>
          </a:p>
          <a:p>
            <a:pPr lvl="1"/>
            <a:r>
              <a:rPr lang="en-AU" sz="1600" dirty="0"/>
              <a:t>MSATS -CATS Hints and Tips  and NMI Discovery</a:t>
            </a:r>
          </a:p>
          <a:p>
            <a:pPr lvl="1"/>
            <a:r>
              <a:rPr lang="en-AU" sz="1600" dirty="0"/>
              <a:t>Understanding Load Profiles Published from MSATS</a:t>
            </a:r>
          </a:p>
          <a:p>
            <a:pPr lvl="1"/>
            <a:r>
              <a:rPr lang="en-AU" sz="1600" dirty="0"/>
              <a:t>Guide to the Role of the Metering Coordinator (MC)</a:t>
            </a:r>
          </a:p>
          <a:p>
            <a:pPr lvl="1"/>
            <a:r>
              <a:rPr lang="en-AU" sz="1600" dirty="0"/>
              <a:t>Accreditation Checklists - Metering Providers, Metering Data Providers &amp; Embedded Network Managers</a:t>
            </a:r>
          </a:p>
          <a:p>
            <a:pPr lvl="1"/>
            <a:r>
              <a:rPr lang="en-AU" sz="1600" dirty="0"/>
              <a:t>Guidelines to the National Measurement Act</a:t>
            </a:r>
          </a:p>
          <a:p>
            <a:pPr lvl="1"/>
            <a:r>
              <a:rPr lang="en-AU" sz="1600" dirty="0"/>
              <a:t>Special Sites and Technology Related Conditions within the National Electricity Market</a:t>
            </a:r>
          </a:p>
          <a:p>
            <a:pPr lvl="1"/>
            <a:r>
              <a:rPr lang="en-AU" sz="1600" dirty="0"/>
              <a:t>Unmetered Load Guideline - Determination of Device Load and Annual Energy Consumption for Unmetered Device Types</a:t>
            </a:r>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p:txBody>
          <a:bodyPr/>
          <a:lstStyle/>
          <a:p>
            <a:fld id="{4EC81F68-4976-451A-B2E9-79BCBD2F70CC}" type="slidenum">
              <a:rPr lang="en-AU" smtClean="0"/>
              <a:t>56</a:t>
            </a:fld>
            <a:endParaRPr lang="en-AU"/>
          </a:p>
        </p:txBody>
      </p:sp>
    </p:spTree>
    <p:extLst>
      <p:ext uri="{BB962C8B-B14F-4D97-AF65-F5344CB8AC3E}">
        <p14:creationId xmlns:p14="http://schemas.microsoft.com/office/powerpoint/2010/main" val="30590720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954873902"/>
              </p:ext>
            </p:extLst>
          </p:nvPr>
        </p:nvGraphicFramePr>
        <p:xfrm>
          <a:off x="450248" y="1564098"/>
          <a:ext cx="9791315" cy="436434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399666">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Standing Data for MSATS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Provides a detailed description of the data items populated in the MSATS NMI Standing Data tables and contains information on the type of data, a brief</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Changes to CATS_NMI_DATA_STREAM table: Data Stream Suffix, Data Stream Type, Profile Name</a:t>
                      </a:r>
                    </a:p>
                  </a:txBody>
                  <a:tcPr marL="95024" marR="95024" marT="47512" marB="47512"/>
                </a:tc>
                <a:extLst>
                  <a:ext uri="{0D108BD9-81ED-4DB2-BD59-A6C34878D82A}">
                    <a16:rowId xmlns:a16="http://schemas.microsoft.com/office/drawing/2014/main" val="64659261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description of each data item and whether the input of the data is mandatory.</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Remove references as required concerning: Local Retailer, 1st Tier and 2nd Tier</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Review Sections 14 and 15 related to data stream status for tier 1 and tier 2 NMIs.</a:t>
                      </a:r>
                    </a:p>
                  </a:txBody>
                  <a:tcPr marL="95024" marR="95024" marT="47512" marB="47512"/>
                </a:tc>
                <a:extLst>
                  <a:ext uri="{0D108BD9-81ED-4DB2-BD59-A6C34878D82A}">
                    <a16:rowId xmlns:a16="http://schemas.microsoft.com/office/drawing/2014/main" val="312882050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400377435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57</a:t>
            </a:fld>
            <a:endParaRPr lang="en-AU"/>
          </a:p>
        </p:txBody>
      </p:sp>
    </p:spTree>
    <p:extLst>
      <p:ext uri="{BB962C8B-B14F-4D97-AF65-F5344CB8AC3E}">
        <p14:creationId xmlns:p14="http://schemas.microsoft.com/office/powerpoint/2010/main" val="22296598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440301704"/>
              </p:ext>
            </p:extLst>
          </p:nvPr>
        </p:nvGraphicFramePr>
        <p:xfrm>
          <a:off x="450248" y="1564098"/>
          <a:ext cx="9791315" cy="345588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6005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Guide to MSATS and B2B terms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This guide assists participants of the Retail National Electricity Market (NEM) to understand the terms used in the retail electricity market procedures and the Market</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3262889330"/>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Settlement and Transfer Solution (MSATS) participant IT system.</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1072161747"/>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72657532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58</a:t>
            </a:fld>
            <a:endParaRPr lang="en-AU"/>
          </a:p>
        </p:txBody>
      </p:sp>
    </p:spTree>
    <p:extLst>
      <p:ext uri="{BB962C8B-B14F-4D97-AF65-F5344CB8AC3E}">
        <p14:creationId xmlns:p14="http://schemas.microsoft.com/office/powerpoint/2010/main" val="24547264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178960804"/>
              </p:ext>
            </p:extLst>
          </p:nvPr>
        </p:nvGraphicFramePr>
        <p:xfrm>
          <a:off x="450248" y="1564098"/>
          <a:ext cx="9791315" cy="436434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399666">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MSATS - CATS Hints and Tips  and NMI Discovery</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Hints and tips on different transactions in CATS, including explanations of common errors and rejections, tips on reports and answers to common</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64659261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questions arising from a failed NMI Discovery Search.</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Update to advise that Tier 1 NMIs must also have datastream status set to ‘A’ </a:t>
                      </a:r>
                    </a:p>
                  </a:txBody>
                  <a:tcPr marL="95024" marR="95024" marT="47512" marB="47512"/>
                </a:tc>
                <a:extLst>
                  <a:ext uri="{0D108BD9-81ED-4DB2-BD59-A6C34878D82A}">
                    <a16:rowId xmlns:a16="http://schemas.microsoft.com/office/drawing/2014/main" val="312882050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3284144886"/>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59</a:t>
            </a:fld>
            <a:endParaRPr lang="en-AU"/>
          </a:p>
        </p:txBody>
      </p:sp>
    </p:spTree>
    <p:extLst>
      <p:ext uri="{BB962C8B-B14F-4D97-AF65-F5344CB8AC3E}">
        <p14:creationId xmlns:p14="http://schemas.microsoft.com/office/powerpoint/2010/main" val="308841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Package 1 - Material Issues</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3298492096"/>
              </p:ext>
            </p:extLst>
          </p:nvPr>
        </p:nvGraphicFramePr>
        <p:xfrm>
          <a:off x="450248" y="1564098"/>
          <a:ext cx="9791315" cy="4750777"/>
        </p:xfrm>
        <a:graphic>
          <a:graphicData uri="http://schemas.openxmlformats.org/drawingml/2006/table">
            <a:tbl>
              <a:tblPr firstRow="1" bandRow="1">
                <a:tableStyleId>{5C22544A-7EE6-4342-B048-85BDC9FD1C3A}</a:tableStyleId>
              </a:tblPr>
              <a:tblGrid>
                <a:gridCol w="1408369">
                  <a:extLst>
                    <a:ext uri="{9D8B030D-6E8A-4147-A177-3AD203B41FA5}">
                      <a16:colId xmlns:a16="http://schemas.microsoft.com/office/drawing/2014/main" val="653191532"/>
                    </a:ext>
                  </a:extLst>
                </a:gridCol>
                <a:gridCol w="2335696">
                  <a:extLst>
                    <a:ext uri="{9D8B030D-6E8A-4147-A177-3AD203B41FA5}">
                      <a16:colId xmlns:a16="http://schemas.microsoft.com/office/drawing/2014/main" val="3221068897"/>
                    </a:ext>
                  </a:extLst>
                </a:gridCol>
                <a:gridCol w="2584174">
                  <a:extLst>
                    <a:ext uri="{9D8B030D-6E8A-4147-A177-3AD203B41FA5}">
                      <a16:colId xmlns:a16="http://schemas.microsoft.com/office/drawing/2014/main" val="1287732228"/>
                    </a:ext>
                  </a:extLst>
                </a:gridCol>
                <a:gridCol w="3463076">
                  <a:extLst>
                    <a:ext uri="{9D8B030D-6E8A-4147-A177-3AD203B41FA5}">
                      <a16:colId xmlns:a16="http://schemas.microsoft.com/office/drawing/2014/main" val="780182633"/>
                    </a:ext>
                  </a:extLst>
                </a:gridCol>
              </a:tblGrid>
              <a:tr h="317080">
                <a:tc>
                  <a:txBody>
                    <a:bodyPr/>
                    <a:lstStyle/>
                    <a:p>
                      <a:pPr algn="ctr"/>
                      <a:r>
                        <a:rPr lang="en-AU" sz="1400" dirty="0">
                          <a:latin typeface="+mj-lt"/>
                        </a:rPr>
                        <a:t>Material Issue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AEMO Analysis</a:t>
                      </a:r>
                    </a:p>
                  </a:txBody>
                  <a:tcPr marL="95024" marR="95024" marT="47512" marB="47512"/>
                </a:tc>
                <a:tc>
                  <a:txBody>
                    <a:bodyPr/>
                    <a:lstStyle/>
                    <a:p>
                      <a:r>
                        <a:rPr lang="en-AU" sz="1400" dirty="0">
                          <a:latin typeface="+mj-lt"/>
                        </a:rPr>
                        <a:t>AEMO Conclusion</a:t>
                      </a:r>
                    </a:p>
                  </a:txBody>
                  <a:tcPr marL="95024" marR="95024" marT="47512" marB="47512"/>
                </a:tc>
                <a:extLst>
                  <a:ext uri="{0D108BD9-81ED-4DB2-BD59-A6C34878D82A}">
                    <a16:rowId xmlns:a16="http://schemas.microsoft.com/office/drawing/2014/main" val="1236931375"/>
                  </a:ext>
                </a:extLst>
              </a:tr>
              <a:tr h="1170135">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proposed profiling approach for 15 and 30-minute interval meters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AGL questioned how 30-minute small customer generation (e.g. solar) should be profiled to five-minute levels and how this profiling would ultimately impact the net system load profile (NSLP).</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AGL had undertaken some initial analysis of five-minute and 30-minute solar data and determined that there could be at least a 10% error rate.  Its analysis also suggested that the error rate would be greater during the dusk and dawn periods, coinciding with increased consumer usage.</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Broad support was received for AEMO’s proposed profiling approach for 15 and 30-mintute meter reads. </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magnitude of any imbalance that occurs within a 15 or 30-minute period is likely to be small in comparison to the imbalances that occur across a 3-month accumulation reads.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No alternative profiling approach was proposed by AGL or other stakeholders.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As no preferred alternative has been identified, AEMO will maintain its proposed profiling approach.</a:t>
                      </a:r>
                    </a:p>
                  </a:txBody>
                  <a:tcPr marL="95024" marR="95024" marT="47512" marB="47512"/>
                </a:tc>
                <a:extLst>
                  <a:ext uri="{0D108BD9-81ED-4DB2-BD59-A6C34878D82A}">
                    <a16:rowId xmlns:a16="http://schemas.microsoft.com/office/drawing/2014/main" val="646592619"/>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a:t>
            </a:fld>
            <a:endParaRPr lang="en-AU"/>
          </a:p>
        </p:txBody>
      </p:sp>
    </p:spTree>
    <p:extLst>
      <p:ext uri="{BB962C8B-B14F-4D97-AF65-F5344CB8AC3E}">
        <p14:creationId xmlns:p14="http://schemas.microsoft.com/office/powerpoint/2010/main" val="36752450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187367255"/>
              </p:ext>
            </p:extLst>
          </p:nvPr>
        </p:nvGraphicFramePr>
        <p:xfrm>
          <a:off x="450248" y="1564098"/>
          <a:ext cx="9791315" cy="3781919"/>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6005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Understanding Load Profiles Published from MSATS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Provides an overview of the load profiles produced by MSATS which AEMO publishes on the website.</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Replace 30-minute references with 5-minute</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Replace 48 intervals with 288</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Update sample RM20 to reflect 288 intervals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Changes for converting 15/30-minute and basic meter data to 5-minute resolution </a:t>
                      </a:r>
                    </a:p>
                  </a:txBody>
                  <a:tcPr marL="95024" marR="95024" marT="47512" marB="47512"/>
                </a:tc>
                <a:extLst>
                  <a:ext uri="{0D108BD9-81ED-4DB2-BD59-A6C34878D82A}">
                    <a16:rowId xmlns:a16="http://schemas.microsoft.com/office/drawing/2014/main" val="3262889330"/>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Review references to first tier and second tier</a:t>
                      </a:r>
                    </a:p>
                  </a:txBody>
                  <a:tcPr marL="95024" marR="95024" marT="47512" marB="47512"/>
                </a:tc>
                <a:extLst>
                  <a:ext uri="{0D108BD9-81ED-4DB2-BD59-A6C34878D82A}">
                    <a16:rowId xmlns:a16="http://schemas.microsoft.com/office/drawing/2014/main" val="1072161747"/>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marR="0" lvl="0" indent="0" algn="l" defTabSz="801929" rtl="0" eaLnBrk="1" fontAlgn="auto" latinLnBrk="0" hangingPunct="1">
                        <a:lnSpc>
                          <a:spcPct val="106000"/>
                        </a:lnSpc>
                        <a:spcBef>
                          <a:spcPts val="600"/>
                        </a:spcBef>
                        <a:spcAft>
                          <a:spcPts val="600"/>
                        </a:spcAft>
                        <a:buClrTx/>
                        <a:buSzTx/>
                        <a:buFontTx/>
                        <a:buNone/>
                        <a:tabLst/>
                        <a:defRPr/>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1786502123"/>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60</a:t>
            </a:fld>
            <a:endParaRPr lang="en-AU"/>
          </a:p>
        </p:txBody>
      </p:sp>
    </p:spTree>
    <p:extLst>
      <p:ext uri="{BB962C8B-B14F-4D97-AF65-F5344CB8AC3E}">
        <p14:creationId xmlns:p14="http://schemas.microsoft.com/office/powerpoint/2010/main" val="9968016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873528284"/>
              </p:ext>
            </p:extLst>
          </p:nvPr>
        </p:nvGraphicFramePr>
        <p:xfrm>
          <a:off x="450248" y="1564098"/>
          <a:ext cx="9791315" cy="4200598"/>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399666">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Guide to the Role of the Metering Coordinator (MC)</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Provides information on the role and responsibilities of MCs under the NER and procedures authorised under the NER.</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64659261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3128820509"/>
                  </a:ext>
                </a:extLst>
              </a:tr>
              <a:tr h="116005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326288933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61</a:t>
            </a:fld>
            <a:endParaRPr lang="en-AU"/>
          </a:p>
        </p:txBody>
      </p:sp>
    </p:spTree>
    <p:extLst>
      <p:ext uri="{BB962C8B-B14F-4D97-AF65-F5344CB8AC3E}">
        <p14:creationId xmlns:p14="http://schemas.microsoft.com/office/powerpoint/2010/main" val="1664328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769225590"/>
              </p:ext>
            </p:extLst>
          </p:nvPr>
        </p:nvGraphicFramePr>
        <p:xfrm>
          <a:off x="450248" y="1564098"/>
          <a:ext cx="9791315" cy="3550906"/>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6005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Accreditation Checklists - Metering Providers, Metering Data Providers &amp;</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Accreditation Checklists are questions applicants are required to complete as part of the qualification process set out in the Qualification Procedure.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3262889330"/>
                  </a:ext>
                </a:extLst>
              </a:tr>
              <a:tr h="75704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Embedded Network Managers</a:t>
                      </a: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1072161747"/>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Changes to the MDP checklist where the meter data files format requirement are to change for the delivery to MSATS.</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1335526723"/>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62</a:t>
            </a:fld>
            <a:endParaRPr lang="en-AU"/>
          </a:p>
        </p:txBody>
      </p:sp>
    </p:spTree>
    <p:extLst>
      <p:ext uri="{BB962C8B-B14F-4D97-AF65-F5344CB8AC3E}">
        <p14:creationId xmlns:p14="http://schemas.microsoft.com/office/powerpoint/2010/main" val="20378717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944326019"/>
              </p:ext>
            </p:extLst>
          </p:nvPr>
        </p:nvGraphicFramePr>
        <p:xfrm>
          <a:off x="450248" y="1564098"/>
          <a:ext cx="9791315" cy="436434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399666">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Guidelines to the National Measurement Act</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The purpose of this Guideline is to provide clarification of the requirements of the National Measurement Act in relation to its application on metering installations.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64659261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3128820509"/>
                  </a:ext>
                </a:extLst>
              </a:tr>
              <a:tr h="1323798">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1171678540"/>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63</a:t>
            </a:fld>
            <a:endParaRPr lang="en-AU"/>
          </a:p>
        </p:txBody>
      </p:sp>
    </p:spTree>
    <p:extLst>
      <p:ext uri="{BB962C8B-B14F-4D97-AF65-F5344CB8AC3E}">
        <p14:creationId xmlns:p14="http://schemas.microsoft.com/office/powerpoint/2010/main" val="32435270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3124706852"/>
              </p:ext>
            </p:extLst>
          </p:nvPr>
        </p:nvGraphicFramePr>
        <p:xfrm>
          <a:off x="450248" y="1564098"/>
          <a:ext cx="9791315" cy="3455882"/>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17080">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160054">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Special Sites and Technology Related Conditions within the National Electricity Market</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Describes situations where special site or technology related conditions exist in the NEM, defines the different categories of these situations and provides a list of these.</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3262889330"/>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No changes identified at this stage</a:t>
                      </a:r>
                    </a:p>
                  </a:txBody>
                  <a:tcPr marL="95024" marR="95024" marT="47512" marB="47512"/>
                </a:tc>
                <a:extLst>
                  <a:ext uri="{0D108BD9-81ED-4DB2-BD59-A6C34878D82A}">
                    <a16:rowId xmlns:a16="http://schemas.microsoft.com/office/drawing/2014/main" val="1072161747"/>
                  </a:ext>
                </a:extLst>
              </a:tr>
              <a:tr h="757044">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2824396326"/>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64</a:t>
            </a:fld>
            <a:endParaRPr lang="en-AU"/>
          </a:p>
        </p:txBody>
      </p:sp>
    </p:spTree>
    <p:extLst>
      <p:ext uri="{BB962C8B-B14F-4D97-AF65-F5344CB8AC3E}">
        <p14:creationId xmlns:p14="http://schemas.microsoft.com/office/powerpoint/2010/main" val="14367029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HLIA for Metering Package 3</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127991859"/>
              </p:ext>
            </p:extLst>
          </p:nvPr>
        </p:nvGraphicFramePr>
        <p:xfrm>
          <a:off x="450248" y="1564098"/>
          <a:ext cx="9791315" cy="5168241"/>
        </p:xfrm>
        <a:graphic>
          <a:graphicData uri="http://schemas.openxmlformats.org/drawingml/2006/table">
            <a:tbl>
              <a:tblPr firstRow="1" bandRow="1">
                <a:tableStyleId>{5C22544A-7EE6-4342-B048-85BDC9FD1C3A}</a:tableStyleId>
              </a:tblPr>
              <a:tblGrid>
                <a:gridCol w="1626201">
                  <a:extLst>
                    <a:ext uri="{9D8B030D-6E8A-4147-A177-3AD203B41FA5}">
                      <a16:colId xmlns:a16="http://schemas.microsoft.com/office/drawing/2014/main" val="653191532"/>
                    </a:ext>
                  </a:extLst>
                </a:gridCol>
                <a:gridCol w="2381250">
                  <a:extLst>
                    <a:ext uri="{9D8B030D-6E8A-4147-A177-3AD203B41FA5}">
                      <a16:colId xmlns:a16="http://schemas.microsoft.com/office/drawing/2014/main" val="3221068897"/>
                    </a:ext>
                  </a:extLst>
                </a:gridCol>
                <a:gridCol w="1314450">
                  <a:extLst>
                    <a:ext uri="{9D8B030D-6E8A-4147-A177-3AD203B41FA5}">
                      <a16:colId xmlns:a16="http://schemas.microsoft.com/office/drawing/2014/main" val="1287732228"/>
                    </a:ext>
                  </a:extLst>
                </a:gridCol>
                <a:gridCol w="4469414">
                  <a:extLst>
                    <a:ext uri="{9D8B030D-6E8A-4147-A177-3AD203B41FA5}">
                      <a16:colId xmlns:a16="http://schemas.microsoft.com/office/drawing/2014/main" val="780182633"/>
                    </a:ext>
                  </a:extLst>
                </a:gridCol>
              </a:tblGrid>
              <a:tr h="344425">
                <a:tc>
                  <a:txBody>
                    <a:bodyPr/>
                    <a:lstStyle/>
                    <a:p>
                      <a:pPr algn="ctr"/>
                      <a:r>
                        <a:rPr lang="en-AU" sz="1400" dirty="0">
                          <a:latin typeface="+mj-lt"/>
                        </a:rPr>
                        <a:t>Procedure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Rule</a:t>
                      </a:r>
                    </a:p>
                  </a:txBody>
                  <a:tcPr marL="95024" marR="95024" marT="47512" marB="47512"/>
                </a:tc>
                <a:tc>
                  <a:txBody>
                    <a:bodyPr/>
                    <a:lstStyle/>
                    <a:p>
                      <a:r>
                        <a:rPr lang="en-AU" sz="1400" dirty="0">
                          <a:latin typeface="+mj-lt"/>
                        </a:rPr>
                        <a:t>HLIA</a:t>
                      </a:r>
                    </a:p>
                  </a:txBody>
                  <a:tcPr marL="95024" marR="95024" marT="47512" marB="47512"/>
                </a:tc>
                <a:extLst>
                  <a:ext uri="{0D108BD9-81ED-4DB2-BD59-A6C34878D82A}">
                    <a16:rowId xmlns:a16="http://schemas.microsoft.com/office/drawing/2014/main" val="1236931375"/>
                  </a:ext>
                </a:extLst>
              </a:tr>
              <a:tr h="1947890">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Unmetered Load Guideline - Determination of Device Load and Annual Energy Consumption for Unmetered Device Types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Guideline is to provide industry with assistance in determining the device load or annual energy consumption of an unmetered device to support proposals to modify the NEM load table.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5MS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Section 10 to be updated to 5-minute data from 30-minute</a:t>
                      </a:r>
                    </a:p>
                  </a:txBody>
                  <a:tcPr marL="95024" marR="95024" marT="47512" marB="47512"/>
                </a:tc>
                <a:extLst>
                  <a:ext uri="{0D108BD9-81ED-4DB2-BD59-A6C34878D82A}">
                    <a16:rowId xmlns:a16="http://schemas.microsoft.com/office/drawing/2014/main" val="646592619"/>
                  </a:ext>
                </a:extLst>
              </a:tr>
              <a:tr h="1437963">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Global Settlements</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cs typeface="Arial" panose="020B0604020202020204" pitchFamily="34" charset="0"/>
                        </a:rPr>
                        <a:t>Update document to include references to </a:t>
                      </a:r>
                      <a:r>
                        <a:rPr lang="en-AU" sz="1400" kern="1200" dirty="0">
                          <a:solidFill>
                            <a:schemeClr val="tx1"/>
                          </a:solidFill>
                          <a:effectLst/>
                          <a:latin typeface="+mn-lt"/>
                          <a:ea typeface="+mn-ea"/>
                          <a:cs typeface="Arial" panose="020B0604020202020204" pitchFamily="34" charset="0"/>
                        </a:rPr>
                        <a:t>non-market unmetered loads</a:t>
                      </a: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3128820509"/>
                  </a:ext>
                </a:extLst>
              </a:tr>
              <a:tr h="1437963">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Meter Data Delivery to AEMO</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Times New Roman" panose="02020603050405020304" pitchFamily="18" charset="0"/>
                        <a:cs typeface="Arial" panose="020B0604020202020204" pitchFamily="34" charset="0"/>
                      </a:endParaRP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cs typeface="Arial" panose="020B0604020202020204" pitchFamily="34" charset="0"/>
                        </a:rPr>
                        <a:t>No changes identified at this stage</a:t>
                      </a: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cs typeface="Arial" panose="020B0604020202020204" pitchFamily="34" charset="0"/>
                      </a:endParaRPr>
                    </a:p>
                  </a:txBody>
                  <a:tcPr marL="95024" marR="95024" marT="47512" marB="47512"/>
                </a:tc>
                <a:extLst>
                  <a:ext uri="{0D108BD9-81ED-4DB2-BD59-A6C34878D82A}">
                    <a16:rowId xmlns:a16="http://schemas.microsoft.com/office/drawing/2014/main" val="1560256216"/>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65</a:t>
            </a:fld>
            <a:endParaRPr lang="en-AU"/>
          </a:p>
        </p:txBody>
      </p:sp>
    </p:spTree>
    <p:extLst>
      <p:ext uri="{BB962C8B-B14F-4D97-AF65-F5344CB8AC3E}">
        <p14:creationId xmlns:p14="http://schemas.microsoft.com/office/powerpoint/2010/main" val="4152432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Metering Procedure Changes Package 3 -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18193" y="1683230"/>
            <a:ext cx="10255425" cy="4796544"/>
          </a:xfrm>
        </p:spPr>
        <p:txBody>
          <a:bodyPr>
            <a:normAutofit/>
          </a:bodyPr>
          <a:lstStyle/>
          <a:p>
            <a:pPr marL="0" indent="0">
              <a:buNone/>
            </a:pPr>
            <a:r>
              <a:rPr lang="en-AU" sz="1200" b="1" dirty="0"/>
              <a:t>Topic Outcomes:</a:t>
            </a:r>
          </a:p>
          <a:p>
            <a:pPr marL="0" indent="0">
              <a:buNone/>
            </a:pPr>
            <a:r>
              <a:rPr lang="en-AU" sz="1200" dirty="0"/>
              <a:t>Procedure/Guideline changes:</a:t>
            </a:r>
          </a:p>
          <a:p>
            <a:r>
              <a:rPr lang="en-AU" sz="1200" dirty="0"/>
              <a:t>AEMO presented proposed Procedure/Guideline changes identified in HLIAs related to </a:t>
            </a:r>
          </a:p>
          <a:p>
            <a:pPr lvl="1"/>
            <a:r>
              <a:rPr lang="en-AU" sz="1200" dirty="0"/>
              <a:t>5MS Rule</a:t>
            </a:r>
          </a:p>
          <a:p>
            <a:pPr lvl="1"/>
            <a:r>
              <a:rPr lang="en-AU" sz="1200" dirty="0"/>
              <a:t>Global Settlement Rule</a:t>
            </a:r>
          </a:p>
          <a:p>
            <a:pPr lvl="1"/>
            <a:r>
              <a:rPr lang="en-AU" sz="1200" dirty="0"/>
              <a:t>Changes in meter data delivery to AEMO</a:t>
            </a:r>
          </a:p>
          <a:p>
            <a:pPr marL="0" indent="0">
              <a:buNone/>
            </a:pPr>
            <a:endParaRPr lang="en-AU" sz="1200" dirty="0"/>
          </a:p>
          <a:p>
            <a:pPr marL="0" indent="0">
              <a:buNone/>
            </a:pPr>
            <a:r>
              <a:rPr lang="en-AU" sz="1200" b="1" dirty="0"/>
              <a:t>Actions</a:t>
            </a:r>
          </a:p>
          <a:p>
            <a:pPr marL="0" indent="0">
              <a:buNone/>
            </a:pPr>
            <a:r>
              <a:rPr lang="en-AU" sz="1200" dirty="0"/>
              <a:t>No actions recorded</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66</a:t>
            </a:fld>
            <a:endParaRPr lang="en-AU"/>
          </a:p>
        </p:txBody>
      </p:sp>
    </p:spTree>
    <p:extLst>
      <p:ext uri="{BB962C8B-B14F-4D97-AF65-F5344CB8AC3E}">
        <p14:creationId xmlns:p14="http://schemas.microsoft.com/office/powerpoint/2010/main" val="19462976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41512-B871-4AF8-885A-2A37108B8293}"/>
              </a:ext>
            </a:extLst>
          </p:cNvPr>
          <p:cNvSpPr>
            <a:spLocks noGrp="1"/>
          </p:cNvSpPr>
          <p:nvPr>
            <p:ph type="title"/>
          </p:nvPr>
        </p:nvSpPr>
        <p:spPr/>
        <p:txBody>
          <a:bodyPr/>
          <a:lstStyle/>
          <a:p>
            <a:r>
              <a:rPr lang="en-AU" dirty="0"/>
              <a:t>File size and communications capabilities</a:t>
            </a:r>
          </a:p>
        </p:txBody>
      </p:sp>
      <p:sp>
        <p:nvSpPr>
          <p:cNvPr id="3" name="Text Placeholder 2">
            <a:extLst>
              <a:ext uri="{FF2B5EF4-FFF2-40B4-BE49-F238E27FC236}">
                <a16:creationId xmlns:a16="http://schemas.microsoft.com/office/drawing/2014/main" id="{699D7C6A-ED98-4A2F-9D7A-C080B13A0E58}"/>
              </a:ext>
            </a:extLst>
          </p:cNvPr>
          <p:cNvSpPr>
            <a:spLocks noGrp="1"/>
          </p:cNvSpPr>
          <p:nvPr>
            <p:ph type="body" idx="1"/>
          </p:nvPr>
        </p:nvSpPr>
        <p:spPr/>
        <p:txBody>
          <a:bodyPr/>
          <a:lstStyle/>
          <a:p>
            <a:r>
              <a:rPr lang="en-AU" dirty="0"/>
              <a:t>Jim Agelopoulos </a:t>
            </a:r>
          </a:p>
        </p:txBody>
      </p:sp>
      <p:sp>
        <p:nvSpPr>
          <p:cNvPr id="4" name="Slide Number Placeholder 3">
            <a:extLst>
              <a:ext uri="{FF2B5EF4-FFF2-40B4-BE49-F238E27FC236}">
                <a16:creationId xmlns:a16="http://schemas.microsoft.com/office/drawing/2014/main" id="{2FCDF22C-AFD3-4F0E-A95B-9C2A0AE927A1}"/>
              </a:ext>
            </a:extLst>
          </p:cNvPr>
          <p:cNvSpPr>
            <a:spLocks noGrp="1"/>
          </p:cNvSpPr>
          <p:nvPr>
            <p:ph type="sldNum" sz="quarter" idx="12"/>
          </p:nvPr>
        </p:nvSpPr>
        <p:spPr/>
        <p:txBody>
          <a:bodyPr/>
          <a:lstStyle/>
          <a:p>
            <a:fld id="{4EC81F68-4976-451A-B2E9-79BCBD2F70CC}" type="slidenum">
              <a:rPr lang="en-AU" smtClean="0"/>
              <a:pPr/>
              <a:t>67</a:t>
            </a:fld>
            <a:endParaRPr lang="en-AU" dirty="0"/>
          </a:p>
        </p:txBody>
      </p:sp>
    </p:spTree>
    <p:extLst>
      <p:ext uri="{BB962C8B-B14F-4D97-AF65-F5344CB8AC3E}">
        <p14:creationId xmlns:p14="http://schemas.microsoft.com/office/powerpoint/2010/main" val="3126757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974317" cy="1310695"/>
          </a:xfrm>
        </p:spPr>
        <p:txBody>
          <a:bodyPr/>
          <a:lstStyle/>
          <a:p>
            <a:r>
              <a:rPr lang="en-AU" dirty="0"/>
              <a:t>Market Facing Communications</a:t>
            </a:r>
            <a:endParaRPr lang="en-AU" dirty="0">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2012414"/>
            <a:ext cx="10255425" cy="4796544"/>
          </a:xfrm>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68</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10" name="Content Placeholder 5">
            <a:extLst>
              <a:ext uri="{FF2B5EF4-FFF2-40B4-BE49-F238E27FC236}">
                <a16:creationId xmlns:a16="http://schemas.microsoft.com/office/drawing/2014/main" id="{6E398CFF-BAB2-4AB9-98D7-6DD849713E56}"/>
              </a:ext>
            </a:extLst>
          </p:cNvPr>
          <p:cNvSpPr txBox="1">
            <a:spLocks/>
          </p:cNvSpPr>
          <p:nvPr/>
        </p:nvSpPr>
        <p:spPr>
          <a:xfrm>
            <a:off x="358946" y="1560656"/>
            <a:ext cx="10255425" cy="4796544"/>
          </a:xfrm>
          <a:prstGeom prst="rect">
            <a:avLst/>
          </a:prstGeom>
        </p:spPr>
        <p:txBody>
          <a:bodyPr vert="horz" lIns="91440" tIns="45720" rIns="91440" bIns="45720" rtlCol="0">
            <a:norm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10000"/>
              </a:lnSpc>
            </a:pPr>
            <a:r>
              <a:rPr lang="en-AU" sz="2000" dirty="0"/>
              <a:t>Continued support for legacy interfaces to support transition / contingency</a:t>
            </a:r>
          </a:p>
          <a:p>
            <a:pPr lvl="1">
              <a:lnSpc>
                <a:spcPct val="110000"/>
              </a:lnSpc>
            </a:pPr>
            <a:r>
              <a:rPr lang="en-AU" sz="1649" dirty="0"/>
              <a:t>FTP Protocol</a:t>
            </a:r>
          </a:p>
          <a:p>
            <a:pPr lvl="1">
              <a:lnSpc>
                <a:spcPct val="110000"/>
              </a:lnSpc>
            </a:pPr>
            <a:r>
              <a:rPr lang="en-AU" sz="1649" dirty="0"/>
              <a:t>MSATS Browser (contingency and low volume interface)</a:t>
            </a:r>
          </a:p>
          <a:p>
            <a:pPr>
              <a:lnSpc>
                <a:spcPct val="110000"/>
              </a:lnSpc>
            </a:pPr>
            <a:endParaRPr lang="en-AU" sz="2000" dirty="0"/>
          </a:p>
          <a:p>
            <a:pPr>
              <a:lnSpc>
                <a:spcPct val="110000"/>
              </a:lnSpc>
            </a:pPr>
            <a:r>
              <a:rPr lang="en-AU" sz="2000" dirty="0"/>
              <a:t>5MS Systems uplift to:</a:t>
            </a:r>
          </a:p>
          <a:p>
            <a:pPr lvl="1">
              <a:lnSpc>
                <a:spcPct val="110000"/>
              </a:lnSpc>
            </a:pPr>
            <a:r>
              <a:rPr lang="en-AU" sz="1649" dirty="0"/>
              <a:t>Meet 5MS and GS Rule Change requirements </a:t>
            </a:r>
          </a:p>
          <a:p>
            <a:pPr lvl="1">
              <a:lnSpc>
                <a:spcPct val="110000"/>
              </a:lnSpc>
            </a:pPr>
            <a:r>
              <a:rPr lang="en-AU" sz="1649" dirty="0"/>
              <a:t>Market Facing message exchange protocols (e.g. RESTful APIs) </a:t>
            </a:r>
          </a:p>
          <a:p>
            <a:pPr lvl="2">
              <a:lnSpc>
                <a:spcPct val="110000"/>
              </a:lnSpc>
            </a:pPr>
            <a:r>
              <a:rPr lang="en-AU" sz="1649" dirty="0"/>
              <a:t>Data exchange protocols over Internet</a:t>
            </a:r>
          </a:p>
          <a:p>
            <a:pPr lvl="2">
              <a:lnSpc>
                <a:spcPct val="110000"/>
              </a:lnSpc>
            </a:pPr>
            <a:r>
              <a:rPr lang="en-AU" sz="1649" dirty="0"/>
              <a:t>B2M via API</a:t>
            </a:r>
          </a:p>
          <a:p>
            <a:pPr lvl="1">
              <a:lnSpc>
                <a:spcPct val="110000"/>
              </a:lnSpc>
            </a:pPr>
            <a:r>
              <a:rPr lang="en-AU" sz="1649" dirty="0"/>
              <a:t>Non-functional requirements due to increase in the volume of data and enriched data (e.g. MDFF data)</a:t>
            </a:r>
          </a:p>
          <a:p>
            <a:pPr lvl="2">
              <a:lnSpc>
                <a:spcPct val="110000"/>
              </a:lnSpc>
            </a:pPr>
            <a:endParaRPr lang="en-AU" sz="1649" dirty="0"/>
          </a:p>
          <a:p>
            <a:pPr>
              <a:lnSpc>
                <a:spcPct val="110000"/>
              </a:lnSpc>
            </a:pPr>
            <a:endParaRPr lang="en-AU" sz="2000" dirty="0"/>
          </a:p>
          <a:p>
            <a:pPr>
              <a:lnSpc>
                <a:spcPct val="110000"/>
              </a:lnSpc>
            </a:pPr>
            <a:endParaRPr lang="en-AU" sz="2000" dirty="0"/>
          </a:p>
          <a:p>
            <a:pPr>
              <a:lnSpc>
                <a:spcPct val="110000"/>
              </a:lnSpc>
            </a:pPr>
            <a:endParaRPr lang="en-AU" sz="2000" dirty="0"/>
          </a:p>
          <a:p>
            <a:pPr>
              <a:lnSpc>
                <a:spcPct val="110000"/>
              </a:lnSpc>
            </a:pPr>
            <a:endParaRPr lang="en-AU" sz="1649" dirty="0"/>
          </a:p>
          <a:p>
            <a:endParaRPr lang="en-AU" sz="2000" dirty="0"/>
          </a:p>
        </p:txBody>
      </p:sp>
    </p:spTree>
    <p:extLst>
      <p:ext uri="{BB962C8B-B14F-4D97-AF65-F5344CB8AC3E}">
        <p14:creationId xmlns:p14="http://schemas.microsoft.com/office/powerpoint/2010/main" val="11433685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p:txBody>
          <a:bodyPr>
            <a:normAutofit/>
          </a:bodyPr>
          <a:lstStyle/>
          <a:p>
            <a:r>
              <a:rPr lang="en-AU" dirty="0"/>
              <a:t>B2M Communications - </a:t>
            </a:r>
            <a:r>
              <a:rPr lang="en-AU" sz="4000" dirty="0"/>
              <a:t>B2M via API</a:t>
            </a:r>
            <a:endParaRPr lang="en-AU" dirty="0"/>
          </a:p>
        </p:txBody>
      </p:sp>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69</a:t>
            </a:fld>
            <a:endParaRPr lang="en-AU" dirty="0"/>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nvPr>
        </p:nvGraphicFramePr>
        <p:xfrm>
          <a:off x="206547" y="1540523"/>
          <a:ext cx="10255424" cy="3948488"/>
        </p:xfrm>
        <a:graphic>
          <a:graphicData uri="http://schemas.openxmlformats.org/drawingml/2006/table">
            <a:tbl>
              <a:tblPr firstRow="1" bandRow="1">
                <a:tableStyleId>{5C22544A-7EE6-4342-B048-85BDC9FD1C3A}</a:tableStyleId>
              </a:tblPr>
              <a:tblGrid>
                <a:gridCol w="4690768">
                  <a:extLst>
                    <a:ext uri="{9D8B030D-6E8A-4147-A177-3AD203B41FA5}">
                      <a16:colId xmlns:a16="http://schemas.microsoft.com/office/drawing/2014/main" val="385475507"/>
                    </a:ext>
                  </a:extLst>
                </a:gridCol>
                <a:gridCol w="5564656">
                  <a:extLst>
                    <a:ext uri="{9D8B030D-6E8A-4147-A177-3AD203B41FA5}">
                      <a16:colId xmlns:a16="http://schemas.microsoft.com/office/drawing/2014/main" val="1895466345"/>
                    </a:ext>
                  </a:extLst>
                </a:gridCol>
              </a:tblGrid>
              <a:tr h="351848">
                <a:tc>
                  <a:txBody>
                    <a:bodyPr/>
                    <a:lstStyle/>
                    <a:p>
                      <a:r>
                        <a:rPr lang="en-AU" dirty="0"/>
                        <a:t>AEMO Proposal</a:t>
                      </a:r>
                    </a:p>
                  </a:txBody>
                  <a:tcPr/>
                </a:tc>
                <a:tc>
                  <a:txBody>
                    <a:bodyPr/>
                    <a:lstStyle/>
                    <a:p>
                      <a:r>
                        <a:rPr lang="en-AU" dirty="0"/>
                        <a:t>Discussion</a:t>
                      </a:r>
                    </a:p>
                  </a:txBody>
                  <a:tcPr/>
                </a:tc>
                <a:extLst>
                  <a:ext uri="{0D108BD9-81ED-4DB2-BD59-A6C34878D82A}">
                    <a16:rowId xmlns:a16="http://schemas.microsoft.com/office/drawing/2014/main" val="3185420360"/>
                  </a:ext>
                </a:extLst>
              </a:tr>
              <a:tr h="2891900">
                <a:tc>
                  <a:txBody>
                    <a:bodyPr/>
                    <a:lstStyle/>
                    <a:p>
                      <a:r>
                        <a:rPr lang="en-AU" sz="1800" dirty="0"/>
                        <a:t>Legacy B2M Web Services</a:t>
                      </a:r>
                    </a:p>
                    <a:p>
                      <a:pPr marL="285750" indent="-285750">
                        <a:buFont typeface="Arial" panose="020B0604020202020204" pitchFamily="34" charset="0"/>
                        <a:buChar char="•"/>
                      </a:pPr>
                      <a:r>
                        <a:rPr lang="en-AU" sz="1400" dirty="0"/>
                        <a:t>shall remain via MarketNet </a:t>
                      </a:r>
                      <a:r>
                        <a:rPr lang="en-AU" sz="1400" dirty="0">
                          <a:hlinkClick r:id="rId2"/>
                        </a:rPr>
                        <a:t>https://msats.prod.nemnet.net.au/msats/ws/</a:t>
                      </a:r>
                      <a:endParaRPr lang="en-AU" sz="1400" dirty="0"/>
                    </a:p>
                    <a:p>
                      <a:pPr marL="285750" indent="-285750">
                        <a:buFont typeface="Arial" panose="020B0604020202020204" pitchFamily="34" charset="0"/>
                        <a:buChar char="•"/>
                      </a:pPr>
                      <a:r>
                        <a:rPr lang="en-AU" sz="1400" dirty="0"/>
                        <a:t>shall be extended for access via the Internet (VPN)</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B2M Message Submission</a:t>
                      </a:r>
                    </a:p>
                    <a:p>
                      <a:pPr marL="285750" indent="-285750">
                        <a:buFont typeface="Arial" panose="020B0604020202020204" pitchFamily="34" charset="0"/>
                        <a:buChar char="•"/>
                      </a:pPr>
                      <a:r>
                        <a:rPr lang="en-AU" sz="1400" dirty="0"/>
                        <a:t>via FTP</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via MSATS Browser</a:t>
                      </a:r>
                    </a:p>
                    <a:p>
                      <a:pPr marL="285750" indent="-285750">
                        <a:buFont typeface="Arial" panose="020B0604020202020204" pitchFamily="34" charset="0"/>
                        <a:buChar char="•"/>
                      </a:pPr>
                      <a:r>
                        <a:rPr lang="en-AU" sz="1400" dirty="0"/>
                        <a:t>via Internet (VPN) facing Push API</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B2M Message Response</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Participants to elect FTP or API by Transaction Group</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via Internet (VPN) facing Push API</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via Internet (VPN) facing Pull API</a:t>
                      </a:r>
                    </a:p>
                    <a:p>
                      <a:pPr marL="0" indent="0">
                        <a:buFont typeface="Arial" panose="020B0604020202020204" pitchFamily="34" charset="0"/>
                        <a:buNone/>
                      </a:pPr>
                      <a:endParaRPr lang="en-AU" sz="1400" dirty="0"/>
                    </a:p>
                  </a:txBody>
                  <a:tcPr/>
                </a:tc>
                <a:tc>
                  <a:txBody>
                    <a:bodyPr/>
                    <a:lstStyle/>
                    <a:p>
                      <a:pPr marL="0" indent="0">
                        <a:buFont typeface="Arial" panose="020B0604020202020204" pitchFamily="34" charset="0"/>
                        <a:buNone/>
                      </a:pPr>
                      <a:r>
                        <a:rPr lang="en-AU" sz="1800" b="0" dirty="0"/>
                        <a:t>No further services outside of the legacy B2M Synchronous Web Services shall be developed</a:t>
                      </a:r>
                    </a:p>
                    <a:p>
                      <a:pPr marL="285750" indent="-285750">
                        <a:buFont typeface="Arial" panose="020B0604020202020204" pitchFamily="34" charset="0"/>
                        <a:buChar char="•"/>
                      </a:pPr>
                      <a:endParaRPr lang="en-AU" sz="1800" b="0" dirty="0"/>
                    </a:p>
                    <a:p>
                      <a:pPr marL="0" indent="0">
                        <a:buFont typeface="Arial" panose="020B0604020202020204" pitchFamily="34" charset="0"/>
                        <a:buNone/>
                      </a:pPr>
                      <a:endParaRPr lang="en-AU" sz="1800" b="0" dirty="0"/>
                    </a:p>
                    <a:p>
                      <a:pPr marL="0" indent="0">
                        <a:buFont typeface="Arial" panose="020B0604020202020204" pitchFamily="34" charset="0"/>
                        <a:buNone/>
                      </a:pPr>
                      <a:r>
                        <a:rPr lang="en-AU" sz="1800" b="0" dirty="0"/>
                        <a:t>Message Submission and Response protocols are independent</a:t>
                      </a:r>
                    </a:p>
                    <a:p>
                      <a:pPr marL="0" indent="0">
                        <a:buFont typeface="Arial" panose="020B0604020202020204" pitchFamily="34" charset="0"/>
                        <a:buNone/>
                      </a:pPr>
                      <a:endParaRPr lang="en-AU" sz="1800" b="0" dirty="0"/>
                    </a:p>
                    <a:p>
                      <a:pPr marL="0" indent="0">
                        <a:buFont typeface="Arial" panose="020B0604020202020204" pitchFamily="34" charset="0"/>
                        <a:buNone/>
                      </a:pPr>
                      <a:r>
                        <a:rPr lang="en-AU" sz="1800" b="0" dirty="0"/>
                        <a:t>API Message patterns (Internet)</a:t>
                      </a:r>
                    </a:p>
                    <a:p>
                      <a:pPr marL="686714" lvl="1" indent="-285750">
                        <a:buFont typeface="Arial" panose="020B0604020202020204" pitchFamily="34" charset="0"/>
                        <a:buChar char="•"/>
                      </a:pPr>
                      <a:r>
                        <a:rPr lang="en-AU" sz="1400" b="0" dirty="0"/>
                        <a:t>API modelled on SMP Asynchronous Push-Push</a:t>
                      </a:r>
                    </a:p>
                    <a:p>
                      <a:pPr marL="686714" lvl="1" indent="-285750">
                        <a:buFont typeface="Arial" panose="020B0604020202020204" pitchFamily="34" charset="0"/>
                        <a:buChar char="•"/>
                      </a:pPr>
                      <a:r>
                        <a:rPr lang="en-AU" sz="1400" b="0" dirty="0"/>
                        <a:t>API modelled on SMP Asynchronous Push-Pull</a:t>
                      </a:r>
                    </a:p>
                    <a:p>
                      <a:pPr marL="686714" lvl="1" indent="-285750">
                        <a:buFont typeface="Arial" panose="020B0604020202020204" pitchFamily="34" charset="0"/>
                        <a:buChar char="•"/>
                      </a:pPr>
                      <a:endParaRPr lang="en-AU" sz="1400" b="0" dirty="0"/>
                    </a:p>
                    <a:p>
                      <a:pPr marL="0" indent="0">
                        <a:buFont typeface="Arial" panose="020B0604020202020204" pitchFamily="34" charset="0"/>
                        <a:buNone/>
                      </a:pPr>
                      <a:r>
                        <a:rPr lang="en-AU" sz="1800" b="0" dirty="0"/>
                        <a:t>Some variation message payloads to reflect the differences between B2M and B2B</a:t>
                      </a:r>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4165876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Package 1 - Material Issues</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555948825"/>
              </p:ext>
            </p:extLst>
          </p:nvPr>
        </p:nvGraphicFramePr>
        <p:xfrm>
          <a:off x="450248" y="1564098"/>
          <a:ext cx="9791315" cy="5845083"/>
        </p:xfrm>
        <a:graphic>
          <a:graphicData uri="http://schemas.openxmlformats.org/drawingml/2006/table">
            <a:tbl>
              <a:tblPr firstRow="1" bandRow="1">
                <a:tableStyleId>{5C22544A-7EE6-4342-B048-85BDC9FD1C3A}</a:tableStyleId>
              </a:tblPr>
              <a:tblGrid>
                <a:gridCol w="1368613">
                  <a:extLst>
                    <a:ext uri="{9D8B030D-6E8A-4147-A177-3AD203B41FA5}">
                      <a16:colId xmlns:a16="http://schemas.microsoft.com/office/drawing/2014/main" val="653191532"/>
                    </a:ext>
                  </a:extLst>
                </a:gridCol>
                <a:gridCol w="1908313">
                  <a:extLst>
                    <a:ext uri="{9D8B030D-6E8A-4147-A177-3AD203B41FA5}">
                      <a16:colId xmlns:a16="http://schemas.microsoft.com/office/drawing/2014/main" val="3221068897"/>
                    </a:ext>
                  </a:extLst>
                </a:gridCol>
                <a:gridCol w="3021496">
                  <a:extLst>
                    <a:ext uri="{9D8B030D-6E8A-4147-A177-3AD203B41FA5}">
                      <a16:colId xmlns:a16="http://schemas.microsoft.com/office/drawing/2014/main" val="1287732228"/>
                    </a:ext>
                  </a:extLst>
                </a:gridCol>
                <a:gridCol w="3492893">
                  <a:extLst>
                    <a:ext uri="{9D8B030D-6E8A-4147-A177-3AD203B41FA5}">
                      <a16:colId xmlns:a16="http://schemas.microsoft.com/office/drawing/2014/main" val="780182633"/>
                    </a:ext>
                  </a:extLst>
                </a:gridCol>
              </a:tblGrid>
              <a:tr h="533843">
                <a:tc>
                  <a:txBody>
                    <a:bodyPr/>
                    <a:lstStyle/>
                    <a:p>
                      <a:pPr algn="ctr"/>
                      <a:r>
                        <a:rPr lang="en-AU" sz="1400" dirty="0">
                          <a:latin typeface="+mj-lt"/>
                        </a:rPr>
                        <a:t>Material Issue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AEMO Analysis</a:t>
                      </a:r>
                    </a:p>
                  </a:txBody>
                  <a:tcPr marL="95024" marR="95024" marT="47512" marB="47512"/>
                </a:tc>
                <a:tc>
                  <a:txBody>
                    <a:bodyPr/>
                    <a:lstStyle/>
                    <a:p>
                      <a:r>
                        <a:rPr lang="en-AU" sz="1400" dirty="0">
                          <a:latin typeface="+mj-lt"/>
                        </a:rPr>
                        <a:t>AEMO Conclusion</a:t>
                      </a:r>
                    </a:p>
                  </a:txBody>
                  <a:tcPr marL="95024" marR="95024" marT="47512" marB="47512"/>
                </a:tc>
                <a:extLst>
                  <a:ext uri="{0D108BD9-81ED-4DB2-BD59-A6C34878D82A}">
                    <a16:rowId xmlns:a16="http://schemas.microsoft.com/office/drawing/2014/main" val="1236931375"/>
                  </a:ext>
                </a:extLst>
              </a:tr>
              <a:tr h="5311240">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Changes to the delivery of meter data to AEMO</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AEMO proposed to more closely align the MDP’s meter data delivery processes for AEMO and market participants. </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Stakeholder feedback supported AEMO’s objective to more closely align the MDP’s meter data delivery processes.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Lower level granularity of meter data, being provided to AEMO, is becoming more important in supporting its core functions, Global Settlements, as well as supporting emerging initiatives such as Distributed Energy Resources and Consumer Data Rights.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AEMO recognises the potential challenges certain stakeholders may have in fully aligning meter data delivery processes for Basic meter data reads.</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Times New Roman" panose="02020603050405020304" pitchFamily="18" charset="0"/>
                          <a:cs typeface="Arial" panose="020B0604020202020204" pitchFamily="34" charset="0"/>
                        </a:rPr>
                        <a:t>AEMO believes that the transition to MDFF for Basic meter reads should be implemented progressively over an appropriate period of time.</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AEMO supports the alignment and uniformity of meter data delivery by MDPs to AEMO and other market participants. </a:t>
                      </a:r>
                    </a:p>
                    <a:p>
                      <a:pPr marL="0" algn="l" defTabSz="801929" rtl="0" eaLnBrk="1" latinLnBrk="0" hangingPunct="1">
                        <a:lnSpc>
                          <a:spcPct val="106000"/>
                        </a:lnSpc>
                        <a:spcBef>
                          <a:spcPts val="600"/>
                        </a:spcBef>
                        <a:spcAft>
                          <a:spcPts val="600"/>
                        </a:spcAft>
                      </a:pPr>
                      <a:r>
                        <a:rPr lang="en-AU" sz="1400" kern="1200" dirty="0">
                          <a:solidFill>
                            <a:schemeClr val="tx1"/>
                          </a:solidFill>
                          <a:effectLst/>
                          <a:latin typeface="+mn-lt"/>
                          <a:ea typeface="+mn-ea"/>
                          <a:cs typeface="Arial" panose="020B0604020202020204" pitchFamily="34" charset="0"/>
                        </a:rPr>
                        <a:t>Proposed changes:</a:t>
                      </a:r>
                    </a:p>
                    <a:p>
                      <a:pPr marL="285750" indent="-285750" algn="l" defTabSz="801929" rtl="0" eaLnBrk="1" latinLnBrk="0" hangingPunct="1">
                        <a:lnSpc>
                          <a:spcPct val="106000"/>
                        </a:lnSpc>
                        <a:spcBef>
                          <a:spcPts val="600"/>
                        </a:spcBef>
                        <a:spcAft>
                          <a:spcPts val="600"/>
                        </a:spcAft>
                        <a:buFontTx/>
                        <a:buChar char="-"/>
                      </a:pPr>
                      <a:r>
                        <a:rPr lang="en-AU" sz="1400" kern="1200" dirty="0">
                          <a:solidFill>
                            <a:schemeClr val="tx1"/>
                          </a:solidFill>
                          <a:effectLst/>
                          <a:latin typeface="+mn-lt"/>
                          <a:ea typeface="+mn-ea"/>
                          <a:cs typeface="Arial" panose="020B0604020202020204" pitchFamily="34" charset="0"/>
                        </a:rPr>
                        <a:t>MDFF NEM12 files to be the required file format for all interval meter data being delivered to AEMO from 1 July 2021</a:t>
                      </a:r>
                    </a:p>
                    <a:p>
                      <a:pPr marL="285750" marR="0" lvl="0" indent="-285750" algn="l" defTabSz="801929" rtl="0" eaLnBrk="1" fontAlgn="auto" latinLnBrk="0" hangingPunct="1">
                        <a:lnSpc>
                          <a:spcPct val="106000"/>
                        </a:lnSpc>
                        <a:spcBef>
                          <a:spcPts val="600"/>
                        </a:spcBef>
                        <a:spcAft>
                          <a:spcPts val="600"/>
                        </a:spcAft>
                        <a:buClrTx/>
                        <a:buSzTx/>
                        <a:buFontTx/>
                        <a:buChar char="-"/>
                        <a:tabLst/>
                        <a:defRPr/>
                      </a:pPr>
                      <a:r>
                        <a:rPr lang="en-AU" sz="1400" kern="1200" dirty="0">
                          <a:solidFill>
                            <a:schemeClr val="tx1"/>
                          </a:solidFill>
                          <a:effectLst/>
                          <a:latin typeface="+mn-lt"/>
                          <a:ea typeface="+mn-ea"/>
                          <a:cs typeface="Arial" panose="020B0604020202020204" pitchFamily="34" charset="0"/>
                        </a:rPr>
                        <a:t>NEM12 meter data to be delivered to AEMO as per the meter’s configuration i.e. 5, 15 or 30min from 1 July 2021</a:t>
                      </a:r>
                    </a:p>
                    <a:p>
                      <a:pPr marL="285750" marR="0" lvl="0" indent="-285750" algn="l" defTabSz="801929" rtl="0" eaLnBrk="1" fontAlgn="auto" latinLnBrk="0" hangingPunct="1">
                        <a:lnSpc>
                          <a:spcPct val="106000"/>
                        </a:lnSpc>
                        <a:spcBef>
                          <a:spcPts val="600"/>
                        </a:spcBef>
                        <a:spcAft>
                          <a:spcPts val="600"/>
                        </a:spcAft>
                        <a:buClrTx/>
                        <a:buSzTx/>
                        <a:buFontTx/>
                        <a:buChar char="-"/>
                        <a:tabLst/>
                        <a:defRPr/>
                      </a:pPr>
                      <a:r>
                        <a:rPr lang="en-AU" sz="1400" kern="1200" dirty="0">
                          <a:solidFill>
                            <a:schemeClr val="tx1"/>
                          </a:solidFill>
                          <a:effectLst/>
                          <a:latin typeface="+mn-lt"/>
                          <a:ea typeface="+mn-ea"/>
                          <a:cs typeface="Arial" panose="020B0604020202020204" pitchFamily="34" charset="0"/>
                        </a:rPr>
                        <a:t>NEM12 register level and reactive meter data to be delivered to AEMO from 1 July 2021, even where the CATS NMI Data Stream records are at the Net level</a:t>
                      </a:r>
                    </a:p>
                    <a:p>
                      <a:pPr marL="285750" marR="0" lvl="0" indent="-285750" algn="l" defTabSz="801929" rtl="0" eaLnBrk="1" fontAlgn="auto" latinLnBrk="0" hangingPunct="1">
                        <a:lnSpc>
                          <a:spcPct val="106000"/>
                        </a:lnSpc>
                        <a:spcBef>
                          <a:spcPts val="600"/>
                        </a:spcBef>
                        <a:spcAft>
                          <a:spcPts val="600"/>
                        </a:spcAft>
                        <a:buClrTx/>
                        <a:buSzTx/>
                        <a:buFontTx/>
                        <a:buChar char="-"/>
                        <a:tabLst/>
                        <a:defRPr/>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646592619"/>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7</a:t>
            </a:fld>
            <a:endParaRPr lang="en-AU"/>
          </a:p>
        </p:txBody>
      </p:sp>
    </p:spTree>
    <p:extLst>
      <p:ext uri="{BB962C8B-B14F-4D97-AF65-F5344CB8AC3E}">
        <p14:creationId xmlns:p14="http://schemas.microsoft.com/office/powerpoint/2010/main" val="26887044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p:txBody>
          <a:bodyPr/>
          <a:lstStyle/>
          <a:p>
            <a:r>
              <a:rPr lang="en-AU" dirty="0"/>
              <a:t>B2M Communications - </a:t>
            </a:r>
            <a:r>
              <a:rPr lang="en-AU" sz="4000" dirty="0"/>
              <a:t>B2M via API</a:t>
            </a:r>
            <a:endParaRPr lang="en-AU" dirty="0"/>
          </a:p>
        </p:txBody>
      </p:sp>
      <p:graphicFrame>
        <p:nvGraphicFramePr>
          <p:cNvPr id="5" name="Content Placeholder 4">
            <a:extLst>
              <a:ext uri="{FF2B5EF4-FFF2-40B4-BE49-F238E27FC236}">
                <a16:creationId xmlns:a16="http://schemas.microsoft.com/office/drawing/2014/main" id="{3B098350-46A8-4AA5-9217-337AFEF808CB}"/>
              </a:ext>
            </a:extLst>
          </p:cNvPr>
          <p:cNvGraphicFramePr>
            <a:graphicFrameLocks noGrp="1"/>
          </p:cNvGraphicFramePr>
          <p:nvPr>
            <p:ph idx="1"/>
            <p:extLst>
              <p:ext uri="{D42A27DB-BD31-4B8C-83A1-F6EECF244321}">
                <p14:modId xmlns:p14="http://schemas.microsoft.com/office/powerpoint/2010/main" val="3007331720"/>
              </p:ext>
            </p:extLst>
          </p:nvPr>
        </p:nvGraphicFramePr>
        <p:xfrm>
          <a:off x="206546" y="3851032"/>
          <a:ext cx="10255425" cy="3279530"/>
        </p:xfrm>
        <a:graphic>
          <a:graphicData uri="http://schemas.openxmlformats.org/drawingml/2006/table">
            <a:tbl>
              <a:tblPr firstRow="1" bandRow="1">
                <a:tableStyleId>{5C22544A-7EE6-4342-B048-85BDC9FD1C3A}</a:tableStyleId>
              </a:tblPr>
              <a:tblGrid>
                <a:gridCol w="5156762">
                  <a:extLst>
                    <a:ext uri="{9D8B030D-6E8A-4147-A177-3AD203B41FA5}">
                      <a16:colId xmlns:a16="http://schemas.microsoft.com/office/drawing/2014/main" val="385475507"/>
                    </a:ext>
                  </a:extLst>
                </a:gridCol>
                <a:gridCol w="5098663">
                  <a:extLst>
                    <a:ext uri="{9D8B030D-6E8A-4147-A177-3AD203B41FA5}">
                      <a16:colId xmlns:a16="http://schemas.microsoft.com/office/drawing/2014/main" val="1895466345"/>
                    </a:ext>
                  </a:extLst>
                </a:gridCol>
              </a:tblGrid>
              <a:tr h="509276">
                <a:tc>
                  <a:txBody>
                    <a:bodyPr/>
                    <a:lstStyle/>
                    <a:p>
                      <a:r>
                        <a:rPr lang="en-AU" dirty="0"/>
                        <a:t>Benefits</a:t>
                      </a:r>
                    </a:p>
                  </a:txBody>
                  <a:tcPr/>
                </a:tc>
                <a:tc>
                  <a:txBody>
                    <a:bodyPr/>
                    <a:lstStyle/>
                    <a:p>
                      <a:r>
                        <a:rPr lang="en-AU" dirty="0"/>
                        <a:t>Next Steps</a:t>
                      </a:r>
                    </a:p>
                  </a:txBody>
                  <a:tcPr/>
                </a:tc>
                <a:extLst>
                  <a:ext uri="{0D108BD9-81ED-4DB2-BD59-A6C34878D82A}">
                    <a16:rowId xmlns:a16="http://schemas.microsoft.com/office/drawing/2014/main" val="3185420360"/>
                  </a:ext>
                </a:extLst>
              </a:tr>
              <a:tr h="2770254">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effectLst/>
                          <a:latin typeface="+mn-lt"/>
                          <a:ea typeface="+mn-ea"/>
                          <a:cs typeface="+mn-cs"/>
                        </a:rPr>
                        <a:t>By providing a API Market communications platforms accessible through the Internet, Participants can move away from MarketNet for their B2M communications</a:t>
                      </a:r>
                    </a:p>
                    <a:p>
                      <a:pPr marL="285750" lvl="0" indent="-285750">
                        <a:buFont typeface="Arial" panose="020B0604020202020204" pitchFamily="34" charset="0"/>
                        <a:buChar char="•"/>
                      </a:pPr>
                      <a:r>
                        <a:rPr lang="en-AU" sz="1579" kern="1200" dirty="0">
                          <a:solidFill>
                            <a:schemeClr val="dk1"/>
                          </a:solidFill>
                          <a:effectLst/>
                          <a:latin typeface="+mn-lt"/>
                          <a:ea typeface="+mn-ea"/>
                          <a:cs typeface="+mn-cs"/>
                        </a:rPr>
                        <a:t>Provide a uniform set of market facing interfaces for Retail B2B and B2M communications</a:t>
                      </a:r>
                    </a:p>
                    <a:p>
                      <a:pPr marL="285750" lvl="0" indent="-285750">
                        <a:buFont typeface="Arial" panose="020B0604020202020204" pitchFamily="34" charset="0"/>
                        <a:buChar char="•"/>
                      </a:pPr>
                      <a:r>
                        <a:rPr lang="en-AU" sz="1579" kern="1200" dirty="0">
                          <a:solidFill>
                            <a:schemeClr val="dk1"/>
                          </a:solidFill>
                          <a:effectLst/>
                          <a:latin typeface="+mn-lt"/>
                          <a:ea typeface="+mn-ea"/>
                          <a:cs typeface="+mn-cs"/>
                        </a:rPr>
                        <a:t>Gives equal access to Participants to undertake Retail B2M communications</a:t>
                      </a:r>
                    </a:p>
                    <a:p>
                      <a:pPr marL="285750" lvl="0" indent="-285750">
                        <a:buFont typeface="Arial" panose="020B0604020202020204" pitchFamily="34" charset="0"/>
                        <a:buChar char="•"/>
                      </a:pPr>
                      <a:r>
                        <a:rPr lang="en-AU" sz="1579" kern="1200" dirty="0">
                          <a:solidFill>
                            <a:schemeClr val="dk1"/>
                          </a:solidFill>
                          <a:effectLst/>
                          <a:latin typeface="+mn-lt"/>
                          <a:ea typeface="+mn-ea"/>
                          <a:cs typeface="+mn-cs"/>
                        </a:rPr>
                        <a:t>Participants do not have to maintain a legacy protocol</a:t>
                      </a:r>
                    </a:p>
                  </a:txBody>
                  <a:tcPr/>
                </a:tc>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effectLst/>
                          <a:latin typeface="+mn-lt"/>
                          <a:ea typeface="+mn-ea"/>
                          <a:cs typeface="+mn-cs"/>
                        </a:rPr>
                        <a:t>AEMO publish Draft Technical Specifications</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effectLst/>
                          <a:latin typeface="+mn-lt"/>
                          <a:ea typeface="+mn-ea"/>
                          <a:cs typeface="+mn-cs"/>
                        </a:rPr>
                        <a:t>AEMO to publish Draft B2M to </a:t>
                      </a:r>
                      <a:r>
                        <a:rPr lang="en-AU" sz="1579" kern="1200" dirty="0" err="1">
                          <a:solidFill>
                            <a:schemeClr val="dk1"/>
                          </a:solidFill>
                          <a:effectLst/>
                          <a:latin typeface="+mn-lt"/>
                          <a:ea typeface="+mn-ea"/>
                          <a:cs typeface="+mn-cs"/>
                        </a:rPr>
                        <a:t>eHub</a:t>
                      </a:r>
                      <a:r>
                        <a:rPr lang="en-AU" sz="1579" kern="1200" dirty="0">
                          <a:solidFill>
                            <a:schemeClr val="dk1"/>
                          </a:solidFill>
                          <a:effectLst/>
                          <a:latin typeface="+mn-lt"/>
                          <a:ea typeface="+mn-ea"/>
                          <a:cs typeface="+mn-cs"/>
                        </a:rPr>
                        <a:t> Technical Guide (new)</a:t>
                      </a:r>
                    </a:p>
                    <a:p>
                      <a:endParaRPr lang="en-AU" sz="1800" dirty="0"/>
                    </a:p>
                  </a:txBody>
                  <a:tcPr/>
                </a:tc>
                <a:extLst>
                  <a:ext uri="{0D108BD9-81ED-4DB2-BD59-A6C34878D82A}">
                    <a16:rowId xmlns:a16="http://schemas.microsoft.com/office/drawing/2014/main" val="676981796"/>
                  </a:ext>
                </a:extLst>
              </a:tr>
            </a:tbl>
          </a:graphicData>
        </a:graphic>
      </p:graphicFrame>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70</a:t>
            </a:fld>
            <a:endParaRPr lang="en-AU" dirty="0"/>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ext uri="{D42A27DB-BD31-4B8C-83A1-F6EECF244321}">
                <p14:modId xmlns:p14="http://schemas.microsoft.com/office/powerpoint/2010/main" val="1325204825"/>
              </p:ext>
            </p:extLst>
          </p:nvPr>
        </p:nvGraphicFramePr>
        <p:xfrm>
          <a:off x="206547" y="1540523"/>
          <a:ext cx="10255424" cy="2016760"/>
        </p:xfrm>
        <a:graphic>
          <a:graphicData uri="http://schemas.openxmlformats.org/drawingml/2006/table">
            <a:tbl>
              <a:tblPr firstRow="1" bandRow="1">
                <a:tableStyleId>{5C22544A-7EE6-4342-B048-85BDC9FD1C3A}</a:tableStyleId>
              </a:tblPr>
              <a:tblGrid>
                <a:gridCol w="5165553">
                  <a:extLst>
                    <a:ext uri="{9D8B030D-6E8A-4147-A177-3AD203B41FA5}">
                      <a16:colId xmlns:a16="http://schemas.microsoft.com/office/drawing/2014/main" val="385475507"/>
                    </a:ext>
                  </a:extLst>
                </a:gridCol>
                <a:gridCol w="5089871">
                  <a:extLst>
                    <a:ext uri="{9D8B030D-6E8A-4147-A177-3AD203B41FA5}">
                      <a16:colId xmlns:a16="http://schemas.microsoft.com/office/drawing/2014/main" val="1895466345"/>
                    </a:ext>
                  </a:extLst>
                </a:gridCol>
              </a:tblGrid>
              <a:tr h="370840">
                <a:tc>
                  <a:txBody>
                    <a:bodyPr/>
                    <a:lstStyle/>
                    <a:p>
                      <a:r>
                        <a:rPr lang="en-AU" dirty="0"/>
                        <a:t>AEMO Proposal</a:t>
                      </a:r>
                    </a:p>
                  </a:txBody>
                  <a:tcPr/>
                </a:tc>
                <a:tc>
                  <a:txBody>
                    <a:bodyPr/>
                    <a:lstStyle/>
                    <a:p>
                      <a:r>
                        <a:rPr lang="en-AU" dirty="0"/>
                        <a:t>Discussion</a:t>
                      </a:r>
                    </a:p>
                  </a:txBody>
                  <a:tcPr/>
                </a:tc>
                <a:extLst>
                  <a:ext uri="{0D108BD9-81ED-4DB2-BD59-A6C34878D82A}">
                    <a16:rowId xmlns:a16="http://schemas.microsoft.com/office/drawing/2014/main" val="3185420360"/>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dirty="0"/>
                        <a:t>Additional Hub Message Managing APIs </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Flow Control Notification API</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Flow Message Acknowledgement Validation Failure</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kern="1200" dirty="0">
                          <a:solidFill>
                            <a:schemeClr val="dk1"/>
                          </a:solidFill>
                          <a:effectLst/>
                          <a:latin typeface="+mn-lt"/>
                          <a:ea typeface="+mn-ea"/>
                          <a:cs typeface="+mn-cs"/>
                        </a:rPr>
                        <a:t>Hub Flow Control Report</a:t>
                      </a:r>
                      <a:endParaRPr lang="en-AU" sz="1400" dirty="0"/>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dirty="0"/>
                    </a:p>
                  </a:txBody>
                  <a:tcPr/>
                </a:tc>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effectLst/>
                          <a:latin typeface="+mn-lt"/>
                          <a:ea typeface="+mn-ea"/>
                          <a:cs typeface="+mn-cs"/>
                        </a:rPr>
                        <a:t>Extension of the SMP HMGT transaction group to B2M</a:t>
                      </a:r>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17622853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p:txBody>
          <a:bodyPr/>
          <a:lstStyle/>
          <a:p>
            <a:r>
              <a:rPr lang="en-AU" dirty="0"/>
              <a:t>B2M Communications - File Size</a:t>
            </a:r>
          </a:p>
        </p:txBody>
      </p:sp>
      <p:graphicFrame>
        <p:nvGraphicFramePr>
          <p:cNvPr id="5" name="Content Placeholder 4">
            <a:extLst>
              <a:ext uri="{FF2B5EF4-FFF2-40B4-BE49-F238E27FC236}">
                <a16:creationId xmlns:a16="http://schemas.microsoft.com/office/drawing/2014/main" id="{3B098350-46A8-4AA5-9217-337AFEF808CB}"/>
              </a:ext>
            </a:extLst>
          </p:cNvPr>
          <p:cNvGraphicFramePr>
            <a:graphicFrameLocks noGrp="1"/>
          </p:cNvGraphicFramePr>
          <p:nvPr>
            <p:ph idx="1"/>
            <p:extLst>
              <p:ext uri="{D42A27DB-BD31-4B8C-83A1-F6EECF244321}">
                <p14:modId xmlns:p14="http://schemas.microsoft.com/office/powerpoint/2010/main" val="1716039264"/>
              </p:ext>
            </p:extLst>
          </p:nvPr>
        </p:nvGraphicFramePr>
        <p:xfrm>
          <a:off x="206546" y="5897677"/>
          <a:ext cx="10255425" cy="1285240"/>
        </p:xfrm>
        <a:graphic>
          <a:graphicData uri="http://schemas.openxmlformats.org/drawingml/2006/table">
            <a:tbl>
              <a:tblPr firstRow="1" bandRow="1">
                <a:tableStyleId>{5C22544A-7EE6-4342-B048-85BDC9FD1C3A}</a:tableStyleId>
              </a:tblPr>
              <a:tblGrid>
                <a:gridCol w="10255425">
                  <a:extLst>
                    <a:ext uri="{9D8B030D-6E8A-4147-A177-3AD203B41FA5}">
                      <a16:colId xmlns:a16="http://schemas.microsoft.com/office/drawing/2014/main" val="385475507"/>
                    </a:ext>
                  </a:extLst>
                </a:gridCol>
              </a:tblGrid>
              <a:tr h="370840">
                <a:tc>
                  <a:txBody>
                    <a:bodyPr/>
                    <a:lstStyle/>
                    <a:p>
                      <a:r>
                        <a:rPr lang="en-AU" dirty="0"/>
                        <a:t>Next Steps</a:t>
                      </a:r>
                    </a:p>
                  </a:txBody>
                  <a:tcPr/>
                </a:tc>
                <a:extLst>
                  <a:ext uri="{0D108BD9-81ED-4DB2-BD59-A6C34878D82A}">
                    <a16:rowId xmlns:a16="http://schemas.microsoft.com/office/drawing/2014/main" val="3185420360"/>
                  </a:ext>
                </a:extLst>
              </a:tr>
              <a:tr h="370840">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t>AEMO to publish Draft Technical Specifications</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t>Output of the analysis to ultimately support B2BWG/IEC considerations</a:t>
                      </a:r>
                    </a:p>
                    <a:p>
                      <a:endParaRPr lang="en-AU" sz="1800" dirty="0"/>
                    </a:p>
                  </a:txBody>
                  <a:tcPr/>
                </a:tc>
                <a:extLst>
                  <a:ext uri="{0D108BD9-81ED-4DB2-BD59-A6C34878D82A}">
                    <a16:rowId xmlns:a16="http://schemas.microsoft.com/office/drawing/2014/main" val="676981796"/>
                  </a:ext>
                </a:extLst>
              </a:tr>
            </a:tbl>
          </a:graphicData>
        </a:graphic>
      </p:graphicFrame>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71</a:t>
            </a:fld>
            <a:endParaRPr lang="en-AU" dirty="0"/>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ext uri="{D42A27DB-BD31-4B8C-83A1-F6EECF244321}">
                <p14:modId xmlns:p14="http://schemas.microsoft.com/office/powerpoint/2010/main" val="3870379009"/>
              </p:ext>
            </p:extLst>
          </p:nvPr>
        </p:nvGraphicFramePr>
        <p:xfrm>
          <a:off x="206547" y="1540522"/>
          <a:ext cx="10255424" cy="4156893"/>
        </p:xfrm>
        <a:graphic>
          <a:graphicData uri="http://schemas.openxmlformats.org/drawingml/2006/table">
            <a:tbl>
              <a:tblPr firstRow="1" bandRow="1">
                <a:tableStyleId>{5C22544A-7EE6-4342-B048-85BDC9FD1C3A}</a:tableStyleId>
              </a:tblPr>
              <a:tblGrid>
                <a:gridCol w="10255424">
                  <a:extLst>
                    <a:ext uri="{9D8B030D-6E8A-4147-A177-3AD203B41FA5}">
                      <a16:colId xmlns:a16="http://schemas.microsoft.com/office/drawing/2014/main" val="385475507"/>
                    </a:ext>
                  </a:extLst>
                </a:gridCol>
              </a:tblGrid>
              <a:tr h="764366">
                <a:tc>
                  <a:txBody>
                    <a:bodyPr/>
                    <a:lstStyle/>
                    <a:p>
                      <a:r>
                        <a:rPr lang="en-AU" dirty="0"/>
                        <a:t>Discussion</a:t>
                      </a:r>
                    </a:p>
                  </a:txBody>
                  <a:tcPr/>
                </a:tc>
                <a:extLst>
                  <a:ext uri="{0D108BD9-81ED-4DB2-BD59-A6C34878D82A}">
                    <a16:rowId xmlns:a16="http://schemas.microsoft.com/office/drawing/2014/main" val="3185420360"/>
                  </a:ext>
                </a:extLst>
              </a:tr>
              <a:tr h="3392527">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dirty="0"/>
                        <a:t>AEMO Functional Testing is complete</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AEMO systems support messages with large (10MB) CSV payloads</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Messages with large volumes of transactions are problematic</a:t>
                      </a:r>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kern="1200" dirty="0">
                          <a:solidFill>
                            <a:schemeClr val="dk1"/>
                          </a:solidFill>
                          <a:latin typeface="+mn-lt"/>
                          <a:ea typeface="+mn-ea"/>
                          <a:cs typeface="+mn-cs"/>
                        </a:rPr>
                        <a:t>AEMO Load and performance testing</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kern="1200" dirty="0">
                          <a:solidFill>
                            <a:schemeClr val="dk1"/>
                          </a:solidFill>
                          <a:latin typeface="+mn-lt"/>
                          <a:ea typeface="+mn-ea"/>
                          <a:cs typeface="+mn-cs"/>
                        </a:rPr>
                        <a:t>Scheduled for 1st and 2nd week of March</a:t>
                      </a:r>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kern="1200" dirty="0">
                          <a:solidFill>
                            <a:schemeClr val="dk1"/>
                          </a:solidFill>
                          <a:latin typeface="+mn-lt"/>
                          <a:ea typeface="+mn-ea"/>
                          <a:cs typeface="+mn-cs"/>
                        </a:rPr>
                        <a:t>Results of Industry Functional Testing</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kern="1200" dirty="0">
                          <a:solidFill>
                            <a:schemeClr val="dk1"/>
                          </a:solidFill>
                          <a:latin typeface="+mn-lt"/>
                          <a:ea typeface="+mn-ea"/>
                          <a:cs typeface="+mn-cs"/>
                        </a:rPr>
                        <a:t>Participants to discuss progress on their testing</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400" dirty="0"/>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35321618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File size and communications capabilities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18193" y="1719806"/>
            <a:ext cx="10255425" cy="4796544"/>
          </a:xfrm>
        </p:spPr>
        <p:txBody>
          <a:bodyPr>
            <a:normAutofit/>
          </a:bodyPr>
          <a:lstStyle/>
          <a:p>
            <a:pPr marL="0" indent="0">
              <a:buNone/>
            </a:pPr>
            <a:r>
              <a:rPr lang="en-AU" sz="1200" b="1" dirty="0"/>
              <a:t>Topic Outcomes:</a:t>
            </a:r>
          </a:p>
          <a:p>
            <a:pPr marL="0" indent="0">
              <a:buNone/>
            </a:pPr>
            <a:r>
              <a:rPr lang="en-AU" sz="1200" dirty="0"/>
              <a:t>• Discussion and interest around a statement that AEMO’s long term strategy is to eventually retire the FTP (</a:t>
            </a:r>
            <a:r>
              <a:rPr lang="en-AU" sz="1200" dirty="0" err="1"/>
              <a:t>Hokey</a:t>
            </a:r>
            <a:r>
              <a:rPr lang="en-AU" sz="1200" dirty="0"/>
              <a:t> Pokey) protocol</a:t>
            </a:r>
          </a:p>
          <a:p>
            <a:pPr lvl="1"/>
            <a:r>
              <a:rPr lang="en-AU" sz="1200" dirty="0"/>
              <a:t>AusNet Services, </a:t>
            </a:r>
            <a:r>
              <a:rPr lang="en-AU" sz="1200" dirty="0" err="1"/>
              <a:t>PlusES</a:t>
            </a:r>
            <a:r>
              <a:rPr lang="en-AU" sz="1200" dirty="0"/>
              <a:t> &amp; </a:t>
            </a:r>
            <a:r>
              <a:rPr lang="en-AU" sz="1200" dirty="0" err="1"/>
              <a:t>Powercor</a:t>
            </a:r>
            <a:r>
              <a:rPr lang="en-AU" sz="1200" dirty="0"/>
              <a:t> requested a timeline communicated ASAP as they have EDPR submissions coming up</a:t>
            </a:r>
          </a:p>
          <a:p>
            <a:r>
              <a:rPr lang="en-AU" sz="1200" dirty="0"/>
              <a:t>Discussion around Maximum File size and its link to Transaction maximums </a:t>
            </a:r>
          </a:p>
          <a:p>
            <a:r>
              <a:rPr lang="en-AU" sz="1200" dirty="0"/>
              <a:t>AGL suggests removing the file size from the Procedure and introduce a configurable capability to adjust the File Size and the Transaction maximums incrementally "By Notice" (within 10 days for example) </a:t>
            </a:r>
          </a:p>
          <a:p>
            <a:r>
              <a:rPr lang="en-AU" sz="1200" dirty="0"/>
              <a:t>AEMO’s recommended analysis approach was to consider both file size and transaction maximums </a:t>
            </a:r>
          </a:p>
          <a:p>
            <a:pPr marL="0" indent="0">
              <a:buNone/>
            </a:pPr>
            <a:endParaRPr lang="en-AU" sz="1200" dirty="0"/>
          </a:p>
          <a:p>
            <a:pPr marL="0" indent="0">
              <a:buNone/>
            </a:pPr>
            <a:r>
              <a:rPr lang="en-AU" sz="1200" b="1" dirty="0"/>
              <a:t>Actions</a:t>
            </a:r>
          </a:p>
          <a:p>
            <a:pPr marL="228600" indent="-228600">
              <a:buFont typeface="+mj-lt"/>
              <a:buAutoNum type="arabicPeriod" startAt="11"/>
            </a:pPr>
            <a:r>
              <a:rPr lang="en-AU" sz="1200" dirty="0"/>
              <a:t>AEMO to come back to participants about when AEMO will announce the proposed retirement date for FTP (</a:t>
            </a:r>
            <a:r>
              <a:rPr lang="en-AU" sz="1200" dirty="0" err="1"/>
              <a:t>Hokey</a:t>
            </a:r>
            <a:r>
              <a:rPr lang="en-AU" sz="1200" dirty="0"/>
              <a:t> Pokey)</a:t>
            </a:r>
            <a:endParaRPr lang="en-AU" sz="1200" dirty="0">
              <a:solidFill>
                <a:srgbClr val="FF0000"/>
              </a:solidFill>
            </a:endParaRPr>
          </a:p>
          <a:p>
            <a:pPr marL="228600" indent="-228600">
              <a:buFont typeface="+mj-lt"/>
              <a:buAutoNum type="arabicPeriod" startAt="11"/>
            </a:pPr>
            <a:r>
              <a:rPr lang="en-AU" sz="1200" dirty="0"/>
              <a:t>Participants to assess the impact of file size and transaction maximums on their systems</a:t>
            </a:r>
          </a:p>
          <a:p>
            <a:pPr marL="228600" indent="-228600">
              <a:buFont typeface="+mj-lt"/>
              <a:buAutoNum type="arabicPeriod" startAt="11"/>
            </a:pPr>
            <a:r>
              <a:rPr lang="en-AU" sz="1200" dirty="0"/>
              <a:t>AEMO to consider removing file size from Procedures and Guides</a:t>
            </a:r>
          </a:p>
          <a:p>
            <a:endParaRPr lang="en-AU" sz="1600" dirty="0"/>
          </a:p>
          <a:p>
            <a:endParaRPr lang="en-AU" sz="1600" dirty="0"/>
          </a:p>
          <a:p>
            <a:pPr marL="0" indent="0">
              <a:buNone/>
            </a:pPr>
            <a:endParaRPr lang="en-AU" sz="1600" b="1" dirty="0"/>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72</a:t>
            </a:fld>
            <a:endParaRPr lang="en-AU"/>
          </a:p>
        </p:txBody>
      </p:sp>
    </p:spTree>
    <p:extLst>
      <p:ext uri="{BB962C8B-B14F-4D97-AF65-F5344CB8AC3E}">
        <p14:creationId xmlns:p14="http://schemas.microsoft.com/office/powerpoint/2010/main" val="16628553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Reconciliation Support</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Blaine Miner</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5772653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p:txBody>
          <a:bodyPr/>
          <a:lstStyle/>
          <a:p>
            <a:r>
              <a:rPr lang="en-AU" dirty="0"/>
              <a:t>Reconciliation Support</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idx="1"/>
          </p:nvPr>
        </p:nvSpPr>
        <p:spPr>
          <a:xfrm>
            <a:off x="206546" y="1621971"/>
            <a:ext cx="10255425" cy="5787210"/>
          </a:xfrm>
        </p:spPr>
        <p:txBody>
          <a:bodyPr>
            <a:noAutofit/>
          </a:bodyPr>
          <a:lstStyle/>
          <a:p>
            <a:pPr marL="0" indent="0">
              <a:buNone/>
            </a:pPr>
            <a:r>
              <a:rPr lang="en-AU" sz="1400" b="1" dirty="0"/>
              <a:t>Background</a:t>
            </a:r>
          </a:p>
          <a:p>
            <a:r>
              <a:rPr lang="en-AU" sz="1400" dirty="0"/>
              <a:t>Ergon Retail approached AEMO late last regarding a potential ‘Profiled Meter Data Delivery’ proposal</a:t>
            </a:r>
          </a:p>
          <a:p>
            <a:r>
              <a:rPr lang="en-AU" sz="1400" dirty="0"/>
              <a:t>Momentum Energy also mentioned in their Metering P1 consultation response that their preference was for AEMO to provide two sets of meter data feeds, from 1 July 2021, one which had been profiled and the other data set as provided by the MDP </a:t>
            </a:r>
          </a:p>
          <a:p>
            <a:r>
              <a:rPr lang="en-AU" sz="1400" dirty="0"/>
              <a:t>With this in mind, AEMO has been considering:</a:t>
            </a:r>
          </a:p>
          <a:p>
            <a:pPr lvl="1"/>
            <a:r>
              <a:rPr lang="en-AU" sz="1400" dirty="0"/>
              <a:t>The current level of reconciliation support it provides to the market today</a:t>
            </a:r>
          </a:p>
          <a:p>
            <a:pPr lvl="1"/>
            <a:r>
              <a:rPr lang="en-AU" sz="1400" dirty="0"/>
              <a:t>What opportunities may exist to enhance this level of support in a 5MS/GS environment</a:t>
            </a:r>
          </a:p>
          <a:p>
            <a:pPr lvl="1"/>
            <a:r>
              <a:rPr lang="en-AU" sz="1400" dirty="0"/>
              <a:t>How proposals, such as the ones raised by Ergon and Momentum, should be captured and assessed going forward, including:</a:t>
            </a:r>
          </a:p>
          <a:p>
            <a:pPr lvl="2"/>
            <a:r>
              <a:rPr lang="en-AU" sz="1400" dirty="0"/>
              <a:t>Value proposition</a:t>
            </a:r>
          </a:p>
          <a:p>
            <a:pPr lvl="2"/>
            <a:r>
              <a:rPr lang="en-AU" sz="1400" dirty="0"/>
              <a:t>Delivery channel</a:t>
            </a:r>
          </a:p>
          <a:p>
            <a:pPr lvl="2"/>
            <a:r>
              <a:rPr lang="en-AU" sz="1400" dirty="0"/>
              <a:t>Industry and Program implications</a:t>
            </a:r>
          </a:p>
          <a:p>
            <a:pPr marL="0" indent="0">
              <a:buNone/>
            </a:pPr>
            <a:r>
              <a:rPr lang="en-AU" sz="1400" b="1" dirty="0"/>
              <a:t>Next Steps</a:t>
            </a:r>
          </a:p>
          <a:p>
            <a:r>
              <a:rPr lang="en-AU" sz="1400" dirty="0"/>
              <a:t>AEMO is seeking the PWG’s support in AEMO running a workshop which focuses specifically on reconciliation related activities, including:</a:t>
            </a:r>
          </a:p>
          <a:p>
            <a:pPr lvl="1"/>
            <a:r>
              <a:rPr lang="en-AU" sz="1400" dirty="0"/>
              <a:t>The reconciliation challenges Retailers may encounter in a 5MS/GS environment</a:t>
            </a:r>
          </a:p>
          <a:p>
            <a:pPr lvl="1"/>
            <a:r>
              <a:rPr lang="en-AU" sz="1400" dirty="0"/>
              <a:t>Opportunities in addressing these potential issues</a:t>
            </a:r>
          </a:p>
          <a:p>
            <a:pPr lvl="1"/>
            <a:r>
              <a:rPr lang="en-AU" sz="1400" dirty="0"/>
              <a:t>What support Retailers may require from AEMO and other market participants in a 5MS/GS world</a:t>
            </a:r>
          </a:p>
          <a:p>
            <a:pPr lvl="1"/>
            <a:r>
              <a:rPr lang="en-AU" sz="1400" dirty="0"/>
              <a:t>The new GS UFE publishing and trend analysis requirements</a:t>
            </a:r>
          </a:p>
          <a:p>
            <a:r>
              <a:rPr lang="en-AU" sz="1400" dirty="0"/>
              <a:t>For this workshop to be successful, representatives will need to have an in-depth understanding of settlements and billing reconciliation activities</a:t>
            </a:r>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p:txBody>
          <a:bodyPr/>
          <a:lstStyle/>
          <a:p>
            <a:fld id="{4EC81F68-4976-451A-B2E9-79BCBD2F70CC}" type="slidenum">
              <a:rPr lang="en-AU" smtClean="0"/>
              <a:t>74</a:t>
            </a:fld>
            <a:endParaRPr lang="en-AU"/>
          </a:p>
        </p:txBody>
      </p:sp>
    </p:spTree>
    <p:extLst>
      <p:ext uri="{BB962C8B-B14F-4D97-AF65-F5344CB8AC3E}">
        <p14:creationId xmlns:p14="http://schemas.microsoft.com/office/powerpoint/2010/main" val="24821472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Reconciliation Support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18193" y="1756382"/>
            <a:ext cx="10255425" cy="4796544"/>
          </a:xfrm>
        </p:spPr>
        <p:txBody>
          <a:bodyPr>
            <a:normAutofit/>
          </a:bodyPr>
          <a:lstStyle/>
          <a:p>
            <a:pPr marL="0" indent="0">
              <a:buNone/>
            </a:pPr>
            <a:r>
              <a:rPr lang="en-AU" sz="1200" b="1" dirty="0"/>
              <a:t>Topic Outcomes:</a:t>
            </a:r>
          </a:p>
          <a:p>
            <a:pPr marL="0" indent="0">
              <a:buNone/>
            </a:pPr>
            <a:r>
              <a:rPr lang="en-AU" sz="1200" dirty="0"/>
              <a:t>AEMO presented context regarding a potential Settlements Reconciliation workshop</a:t>
            </a:r>
          </a:p>
          <a:p>
            <a:r>
              <a:rPr lang="en-AU" sz="1200" dirty="0"/>
              <a:t>The workshop will only occur if sufficient industry interest is received by AEMO</a:t>
            </a:r>
          </a:p>
          <a:p>
            <a:pPr marL="0" indent="0">
              <a:buNone/>
            </a:pPr>
            <a:endParaRPr lang="en-AU" sz="1200" dirty="0"/>
          </a:p>
          <a:p>
            <a:pPr marL="0" indent="0">
              <a:buNone/>
            </a:pPr>
            <a:endParaRPr lang="en-AU" sz="1200" dirty="0"/>
          </a:p>
          <a:p>
            <a:pPr marL="0" indent="0">
              <a:buNone/>
            </a:pPr>
            <a:endParaRPr lang="en-AU" sz="1200" dirty="0"/>
          </a:p>
          <a:p>
            <a:pPr marL="0" indent="0">
              <a:buNone/>
            </a:pPr>
            <a:r>
              <a:rPr lang="en-AU" sz="1200" b="1" dirty="0"/>
              <a:t>Actions:</a:t>
            </a:r>
          </a:p>
          <a:p>
            <a:pPr marL="228600" indent="-228600">
              <a:buFont typeface="+mj-lt"/>
              <a:buAutoNum type="arabicPeriod" startAt="14"/>
            </a:pPr>
            <a:r>
              <a:rPr lang="en-AU" sz="1200" dirty="0"/>
              <a:t>MFG to give feedback on their interest in a settlements reconciliation workshop and what content would be of most value </a:t>
            </a:r>
          </a:p>
          <a:p>
            <a:pPr marL="0" indent="0">
              <a:buNone/>
            </a:pPr>
            <a:endParaRPr lang="en-AU" sz="1200" dirty="0"/>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75</a:t>
            </a:fld>
            <a:endParaRPr lang="en-AU"/>
          </a:p>
        </p:txBody>
      </p:sp>
    </p:spTree>
    <p:extLst>
      <p:ext uri="{BB962C8B-B14F-4D97-AF65-F5344CB8AC3E}">
        <p14:creationId xmlns:p14="http://schemas.microsoft.com/office/powerpoint/2010/main" val="26747790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Additional Time for Agenda Items and General Business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Blaine Miner</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6402220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normAutofit/>
          </a:bodyPr>
          <a:lstStyle/>
          <a:p>
            <a:r>
              <a:rPr lang="en-AU" dirty="0"/>
              <a:t>General Business Items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a:xfrm>
            <a:off x="206546" y="1811246"/>
            <a:ext cx="10255425" cy="4796544"/>
          </a:xfrm>
        </p:spPr>
        <p:txBody>
          <a:bodyPr>
            <a:normAutofit fontScale="70000" lnSpcReduction="20000"/>
          </a:bodyPr>
          <a:lstStyle/>
          <a:p>
            <a:pPr marL="0" indent="0">
              <a:buNone/>
            </a:pPr>
            <a:r>
              <a:rPr lang="en-AU" sz="1400" b="1" dirty="0"/>
              <a:t>Topic Outcomes:</a:t>
            </a:r>
          </a:p>
          <a:p>
            <a:pPr marL="0" indent="0">
              <a:buNone/>
            </a:pPr>
            <a:r>
              <a:rPr lang="en-AU" sz="1400" b="1" dirty="0"/>
              <a:t>Metering installation data storage exemption</a:t>
            </a:r>
          </a:p>
          <a:p>
            <a:r>
              <a:rPr lang="en-AU" sz="1400" dirty="0">
                <a:solidFill>
                  <a:srgbClr val="FF0000"/>
                </a:solidFill>
              </a:rPr>
              <a:t>Stakeholders enquired about whether all type 4 meters and type 5 meters were eligible for the storage exemption.</a:t>
            </a:r>
            <a:endParaRPr lang="en-AU" sz="1400" dirty="0"/>
          </a:p>
          <a:p>
            <a:r>
              <a:rPr lang="en-AU" sz="1400" dirty="0"/>
              <a:t>Discussion about extending exemption process beyond 01 July 2021 to facilitate 5-minute conversion of metering installations that were installed prior to 01 December 2018 and are not Type 1, 2 and 3 or Type 4 at a transmission network connection point of Type 4 at a distribution connection point where FRMP is a Market Generator or SGA.</a:t>
            </a:r>
          </a:p>
          <a:p>
            <a:pPr marL="0" indent="0">
              <a:buNone/>
            </a:pPr>
            <a:r>
              <a:rPr lang="en-AU" sz="1400" b="1" dirty="0"/>
              <a:t>Non-market unmetered loads</a:t>
            </a:r>
          </a:p>
          <a:p>
            <a:r>
              <a:rPr lang="en-AU" sz="1400" dirty="0"/>
              <a:t>Clarification required to determine whether non-market unmetered load NMIs will be contestable</a:t>
            </a:r>
          </a:p>
          <a:p>
            <a:pPr lvl="1"/>
            <a:r>
              <a:rPr lang="en-AU" sz="1400" dirty="0"/>
              <a:t>Will these remain “franchise” unmetered loads?</a:t>
            </a:r>
          </a:p>
          <a:p>
            <a:pPr lvl="1"/>
            <a:r>
              <a:rPr lang="en-AU" sz="1400" dirty="0"/>
              <a:t>COAG EC to formally confirm status of “franchise” loads or classify them as market unmetered loads?</a:t>
            </a:r>
          </a:p>
          <a:p>
            <a:pPr marL="0" indent="0">
              <a:buNone/>
            </a:pPr>
            <a:r>
              <a:rPr lang="en-AU" sz="1400" b="1" dirty="0"/>
              <a:t>Metering installation time clock error</a:t>
            </a:r>
          </a:p>
          <a:p>
            <a:r>
              <a:rPr lang="en-AU" sz="1400" dirty="0"/>
              <a:t>Stakeholders requested a review of the impact of 20 second time clock error on type 4, 4A and 5 metering installations producing 5-minute metering data</a:t>
            </a:r>
          </a:p>
          <a:p>
            <a:pPr marL="0" indent="0">
              <a:buNone/>
            </a:pPr>
            <a:r>
              <a:rPr lang="en-AU" sz="1400" b="1" dirty="0">
                <a:solidFill>
                  <a:srgbClr val="FF0000"/>
                </a:solidFill>
              </a:rPr>
              <a:t>Readiness </a:t>
            </a:r>
          </a:p>
          <a:p>
            <a:pPr marL="0" indent="0">
              <a:buNone/>
            </a:pPr>
            <a:r>
              <a:rPr lang="en-AU" sz="1400" dirty="0">
                <a:solidFill>
                  <a:srgbClr val="FF0000"/>
                </a:solidFill>
              </a:rPr>
              <a:t>Stakeholders identified that 5MS implementation will need to readiness stage:</a:t>
            </a:r>
          </a:p>
          <a:p>
            <a:r>
              <a:rPr lang="en-AU" sz="1400" dirty="0">
                <a:solidFill>
                  <a:srgbClr val="FF0000"/>
                </a:solidFill>
              </a:rPr>
              <a:t>Comment that a readiness working group needs equal representation from systems and operations</a:t>
            </a:r>
          </a:p>
          <a:p>
            <a:r>
              <a:rPr lang="en-AU" sz="1400" dirty="0">
                <a:solidFill>
                  <a:srgbClr val="FF0000"/>
                </a:solidFill>
              </a:rPr>
              <a:t>Comment that a transition ‘walk through’ of procedures would be useful</a:t>
            </a:r>
          </a:p>
          <a:p>
            <a:pPr marL="0" indent="0">
              <a:buNone/>
            </a:pPr>
            <a:endParaRPr lang="en-AU" sz="1400" dirty="0">
              <a:solidFill>
                <a:srgbClr val="FF0000"/>
              </a:solidFill>
            </a:endParaRPr>
          </a:p>
          <a:p>
            <a:pPr marL="0" indent="0">
              <a:buNone/>
            </a:pPr>
            <a:r>
              <a:rPr lang="en-AU" sz="1400" b="1" dirty="0"/>
              <a:t>Actions</a:t>
            </a:r>
          </a:p>
          <a:p>
            <a:pPr marL="342900" indent="-342900">
              <a:buFont typeface="+mj-lt"/>
              <a:buAutoNum type="arabicPeriod" startAt="15"/>
            </a:pPr>
            <a:r>
              <a:rPr lang="en-AU" sz="1400" dirty="0"/>
              <a:t>AEMO to clarify the with the AEMC the policy intent behind the 5MS meter data storage exemption that applies to Type 1-3 meters and the subset of Type 4, but not all Type 4. </a:t>
            </a:r>
          </a:p>
          <a:p>
            <a:pPr marL="342900" indent="-342900">
              <a:buFont typeface="+mj-lt"/>
              <a:buAutoNum type="arabicPeriod" startAt="15"/>
            </a:pPr>
            <a:r>
              <a:rPr lang="en-AU" sz="1400" dirty="0"/>
              <a:t>AEMO to seek clarification from AEMC whether intent of Global Settlements Rule is for non-market unmetered loads to be contestable.</a:t>
            </a:r>
          </a:p>
          <a:p>
            <a:pPr marL="342900" indent="-342900">
              <a:buFont typeface="+mj-lt"/>
              <a:buAutoNum type="arabicPeriod" startAt="15"/>
            </a:pPr>
            <a:r>
              <a:rPr lang="en-AU" sz="1400" dirty="0"/>
              <a:t>AEMO to consider a separate focus group, potentially via teleconference, to concentrate on non-market unmetered loads.</a:t>
            </a:r>
          </a:p>
          <a:p>
            <a:pPr marL="342900" indent="-342900">
              <a:buFont typeface="+mj-lt"/>
              <a:buAutoNum type="arabicPeriod" startAt="15"/>
            </a:pPr>
            <a:r>
              <a:rPr lang="en-AU" sz="1400" dirty="0"/>
              <a:t>Remaining DNSPs to provide AEMO with non-market unmetered load information to support GS implementation</a:t>
            </a:r>
          </a:p>
          <a:p>
            <a:pPr marL="342900" indent="-342900">
              <a:buFont typeface="+mj-lt"/>
              <a:buAutoNum type="arabicPeriod" startAt="15"/>
            </a:pPr>
            <a:r>
              <a:rPr lang="en-AU" sz="1400" dirty="0"/>
              <a:t>MFG to provide information on the scope and materiality of the 20 second time clock error standard in the context of 5MS. </a:t>
            </a:r>
            <a:endParaRPr lang="en-AU" sz="1400" strike="sngStrike" dirty="0"/>
          </a:p>
          <a:p>
            <a:pPr marL="0" indent="0">
              <a:buNone/>
            </a:pPr>
            <a:endParaRPr lang="en-AU" sz="1600" dirty="0"/>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AU" sz="1052"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28263878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Reconciliation Support - Notes</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p:txBody>
          <a:bodyPr>
            <a:normAutofit lnSpcReduction="10000"/>
          </a:bodyPr>
          <a:lstStyle/>
          <a:p>
            <a:pPr marL="0" indent="0">
              <a:buNone/>
            </a:pPr>
            <a:r>
              <a:rPr lang="en-AU" sz="1600" b="1" dirty="0"/>
              <a:t>Topic Outcomes:</a:t>
            </a:r>
          </a:p>
          <a:p>
            <a:pPr lvl="0" fontAlgn="ctr"/>
            <a:r>
              <a:rPr lang="en-AU" sz="1800" dirty="0"/>
              <a:t>Readiness Working Group </a:t>
            </a:r>
          </a:p>
          <a:p>
            <a:pPr lvl="1" fontAlgn="ctr"/>
            <a:r>
              <a:rPr lang="en-AU" sz="1600" dirty="0"/>
              <a:t>Is AEMO going to produce a Terms of Reference ?</a:t>
            </a:r>
          </a:p>
          <a:p>
            <a:pPr lvl="1" fontAlgn="ctr"/>
            <a:r>
              <a:rPr lang="en-AU" sz="1600" dirty="0"/>
              <a:t>Need a balance of operational and systems people represented </a:t>
            </a:r>
          </a:p>
          <a:p>
            <a:r>
              <a:rPr lang="en-AU" sz="1800" dirty="0"/>
              <a:t> Need a view on the detail for Transition </a:t>
            </a:r>
          </a:p>
          <a:p>
            <a:pPr lvl="1" fontAlgn="ctr"/>
            <a:r>
              <a:rPr lang="en-AU" sz="1600" dirty="0"/>
              <a:t>Again calling for a high level walkthrough of the Transition </a:t>
            </a:r>
          </a:p>
          <a:p>
            <a:pPr lvl="1" fontAlgn="ctr"/>
            <a:r>
              <a:rPr lang="en-AU" sz="1600" dirty="0"/>
              <a:t>Potentially a quantum change of data delivery on Day 1 </a:t>
            </a:r>
          </a:p>
          <a:p>
            <a:r>
              <a:rPr lang="en-AU" sz="1800" dirty="0"/>
              <a:t> Call for new nominations to MFG </a:t>
            </a:r>
          </a:p>
          <a:p>
            <a:pPr lvl="0" fontAlgn="ctr"/>
            <a:r>
              <a:rPr lang="en-AU" sz="1800" dirty="0"/>
              <a:t>Accreditation question </a:t>
            </a:r>
          </a:p>
          <a:p>
            <a:pPr lvl="1" fontAlgn="ctr"/>
            <a:r>
              <a:rPr lang="en-AU" sz="1600" dirty="0"/>
              <a:t>MDP and MPs might need to go through 'a level' of accreditation </a:t>
            </a:r>
          </a:p>
          <a:p>
            <a:pPr lvl="1" fontAlgn="ctr"/>
            <a:r>
              <a:rPr lang="en-AU" sz="1600" dirty="0"/>
              <a:t>For example  </a:t>
            </a:r>
            <a:r>
              <a:rPr lang="en-AU" sz="1200" dirty="0"/>
              <a:t>If an MP has a process to reconfigure then they may not need to </a:t>
            </a:r>
          </a:p>
          <a:p>
            <a:pPr lvl="1" fontAlgn="ctr"/>
            <a:r>
              <a:rPr lang="en-AU" sz="1600" dirty="0"/>
              <a:t>Reliant on MP and MDPS to "look inwardly" at their systems </a:t>
            </a:r>
          </a:p>
          <a:p>
            <a:r>
              <a:rPr lang="en-AU" sz="1800" dirty="0"/>
              <a:t> Discussion about 20 sec drift on clock </a:t>
            </a:r>
          </a:p>
          <a:p>
            <a:pPr marL="0" indent="0">
              <a:buNone/>
            </a:pPr>
            <a:endParaRPr lang="en-AU" dirty="0"/>
          </a:p>
          <a:p>
            <a:pPr marL="0" indent="0">
              <a:buNone/>
            </a:pPr>
            <a:r>
              <a:rPr lang="en-AU" sz="1600" b="1" dirty="0"/>
              <a:t>Actions</a:t>
            </a:r>
          </a:p>
          <a:p>
            <a:r>
              <a:rPr lang="en-AU" sz="1600" dirty="0"/>
              <a:t>Participants to assess their own position on the MFG</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78</a:t>
            </a:fld>
            <a:endParaRPr lang="en-AU"/>
          </a:p>
        </p:txBody>
      </p:sp>
    </p:spTree>
    <p:extLst>
      <p:ext uri="{BB962C8B-B14F-4D97-AF65-F5344CB8AC3E}">
        <p14:creationId xmlns:p14="http://schemas.microsoft.com/office/powerpoint/2010/main" val="39896081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Next Steps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Blaine Miner</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997328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Package 1 - Material Issues</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4164937648"/>
              </p:ext>
            </p:extLst>
          </p:nvPr>
        </p:nvGraphicFramePr>
        <p:xfrm>
          <a:off x="450248" y="1564098"/>
          <a:ext cx="9791315" cy="5712615"/>
        </p:xfrm>
        <a:graphic>
          <a:graphicData uri="http://schemas.openxmlformats.org/drawingml/2006/table">
            <a:tbl>
              <a:tblPr firstRow="1" bandRow="1">
                <a:tableStyleId>{5C22544A-7EE6-4342-B048-85BDC9FD1C3A}</a:tableStyleId>
              </a:tblPr>
              <a:tblGrid>
                <a:gridCol w="1368613">
                  <a:extLst>
                    <a:ext uri="{9D8B030D-6E8A-4147-A177-3AD203B41FA5}">
                      <a16:colId xmlns:a16="http://schemas.microsoft.com/office/drawing/2014/main" val="653191532"/>
                    </a:ext>
                  </a:extLst>
                </a:gridCol>
                <a:gridCol w="1908313">
                  <a:extLst>
                    <a:ext uri="{9D8B030D-6E8A-4147-A177-3AD203B41FA5}">
                      <a16:colId xmlns:a16="http://schemas.microsoft.com/office/drawing/2014/main" val="3221068897"/>
                    </a:ext>
                  </a:extLst>
                </a:gridCol>
                <a:gridCol w="3021496">
                  <a:extLst>
                    <a:ext uri="{9D8B030D-6E8A-4147-A177-3AD203B41FA5}">
                      <a16:colId xmlns:a16="http://schemas.microsoft.com/office/drawing/2014/main" val="1287732228"/>
                    </a:ext>
                  </a:extLst>
                </a:gridCol>
                <a:gridCol w="3492893">
                  <a:extLst>
                    <a:ext uri="{9D8B030D-6E8A-4147-A177-3AD203B41FA5}">
                      <a16:colId xmlns:a16="http://schemas.microsoft.com/office/drawing/2014/main" val="780182633"/>
                    </a:ext>
                  </a:extLst>
                </a:gridCol>
              </a:tblGrid>
              <a:tr h="317080">
                <a:tc>
                  <a:txBody>
                    <a:bodyPr/>
                    <a:lstStyle/>
                    <a:p>
                      <a:pPr algn="ctr"/>
                      <a:r>
                        <a:rPr lang="en-AU" sz="1400" dirty="0">
                          <a:latin typeface="+mj-lt"/>
                        </a:rPr>
                        <a:t>Material Issue</a:t>
                      </a:r>
                    </a:p>
                  </a:txBody>
                  <a:tcPr marL="95024" marR="95024" marT="47512" marB="47512"/>
                </a:tc>
                <a:tc>
                  <a:txBody>
                    <a:bodyPr/>
                    <a:lstStyle/>
                    <a:p>
                      <a:r>
                        <a:rPr lang="en-AU" sz="1400" dirty="0">
                          <a:latin typeface="+mj-lt"/>
                        </a:rPr>
                        <a:t>Description</a:t>
                      </a:r>
                    </a:p>
                  </a:txBody>
                  <a:tcPr marL="95024" marR="95024" marT="47512" marB="47512"/>
                </a:tc>
                <a:tc>
                  <a:txBody>
                    <a:bodyPr/>
                    <a:lstStyle/>
                    <a:p>
                      <a:r>
                        <a:rPr lang="en-AU" sz="1400" dirty="0">
                          <a:latin typeface="+mj-lt"/>
                        </a:rPr>
                        <a:t>AEMO Analysis</a:t>
                      </a:r>
                    </a:p>
                  </a:txBody>
                  <a:tcPr marL="95024" marR="95024" marT="47512" marB="47512"/>
                </a:tc>
                <a:tc>
                  <a:txBody>
                    <a:bodyPr/>
                    <a:lstStyle/>
                    <a:p>
                      <a:r>
                        <a:rPr lang="en-AU" sz="1400" dirty="0">
                          <a:latin typeface="+mj-lt"/>
                        </a:rPr>
                        <a:t>AEMO Conclusion</a:t>
                      </a:r>
                    </a:p>
                  </a:txBody>
                  <a:tcPr marL="95024" marR="95024" marT="47512" marB="47512"/>
                </a:tc>
                <a:extLst>
                  <a:ext uri="{0D108BD9-81ED-4DB2-BD59-A6C34878D82A}">
                    <a16:rowId xmlns:a16="http://schemas.microsoft.com/office/drawing/2014/main" val="1236931375"/>
                  </a:ext>
                </a:extLst>
              </a:tr>
              <a:tr h="1170135">
                <a:tc>
                  <a:txBody>
                    <a:bodyPr/>
                    <a:lstStyle/>
                    <a:p>
                      <a:pPr marL="0" algn="l" defTabSz="801929" rtl="0" eaLnBrk="1" latinLnBrk="0" hangingPunct="1">
                        <a:lnSpc>
                          <a:spcPct val="106000"/>
                        </a:lnSpc>
                        <a:spcBef>
                          <a:spcPts val="600"/>
                        </a:spcBef>
                        <a:spcAft>
                          <a:spcPts val="600"/>
                        </a:spcAft>
                      </a:pPr>
                      <a:r>
                        <a:rPr lang="en-AU" sz="1400" kern="1200" dirty="0">
                          <a:solidFill>
                            <a:schemeClr val="bg1">
                              <a:lumMod val="65000"/>
                            </a:schemeClr>
                          </a:solidFill>
                          <a:effectLst/>
                          <a:latin typeface="+mn-lt"/>
                          <a:ea typeface="Times New Roman" panose="02020603050405020304" pitchFamily="18" charset="0"/>
                          <a:cs typeface="Arial" panose="020B0604020202020204" pitchFamily="34" charset="0"/>
                        </a:rPr>
                        <a:t>Changes to the delivery of meter data to AEMO</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bg1">
                              <a:lumMod val="65000"/>
                            </a:schemeClr>
                          </a:solidFill>
                          <a:effectLst/>
                          <a:latin typeface="+mn-lt"/>
                          <a:ea typeface="Times New Roman" panose="02020603050405020304" pitchFamily="18" charset="0"/>
                          <a:cs typeface="Arial" panose="020B0604020202020204" pitchFamily="34" charset="0"/>
                        </a:rPr>
                        <a:t>AEMO proposed an arrangement that seeks to align the delivery of meter data for market settlement with existing formats used for B2B</a:t>
                      </a:r>
                    </a:p>
                  </a:txBody>
                  <a:tcPr marL="64653" marR="64653" marT="0" marB="0"/>
                </a:tc>
                <a:tc>
                  <a:txBody>
                    <a:bodyPr/>
                    <a:lstStyle/>
                    <a:p>
                      <a:pPr marL="0" algn="l" defTabSz="801929" rtl="0" eaLnBrk="1" latinLnBrk="0" hangingPunct="1">
                        <a:lnSpc>
                          <a:spcPct val="106000"/>
                        </a:lnSpc>
                        <a:spcBef>
                          <a:spcPts val="600"/>
                        </a:spcBef>
                        <a:spcAft>
                          <a:spcPts val="600"/>
                        </a:spcAft>
                      </a:pPr>
                      <a:r>
                        <a:rPr lang="en-AU" sz="1400" kern="1200" dirty="0">
                          <a:solidFill>
                            <a:schemeClr val="bg1">
                              <a:lumMod val="65000"/>
                            </a:schemeClr>
                          </a:solidFill>
                          <a:effectLst/>
                          <a:latin typeface="+mn-lt"/>
                          <a:ea typeface="Times New Roman" panose="02020603050405020304" pitchFamily="18" charset="0"/>
                          <a:cs typeface="Arial" panose="020B0604020202020204" pitchFamily="34" charset="0"/>
                        </a:rPr>
                        <a:t>Stakeholder feedback has been very strong in supporting AEMO’s objective to more closely align the MDP’s meter data delivery processes to AEMO and market participants. </a:t>
                      </a:r>
                    </a:p>
                    <a:p>
                      <a:pPr marL="0" algn="l" defTabSz="801929" rtl="0" eaLnBrk="1" latinLnBrk="0" hangingPunct="1">
                        <a:lnSpc>
                          <a:spcPct val="106000"/>
                        </a:lnSpc>
                        <a:spcBef>
                          <a:spcPts val="600"/>
                        </a:spcBef>
                        <a:spcAft>
                          <a:spcPts val="600"/>
                        </a:spcAft>
                      </a:pPr>
                      <a:r>
                        <a:rPr lang="en-AU" sz="1400" kern="1200" dirty="0">
                          <a:solidFill>
                            <a:schemeClr val="bg1">
                              <a:lumMod val="65000"/>
                            </a:schemeClr>
                          </a:solidFill>
                          <a:effectLst/>
                          <a:latin typeface="+mn-lt"/>
                          <a:ea typeface="Times New Roman" panose="02020603050405020304" pitchFamily="18" charset="0"/>
                          <a:cs typeface="Arial" panose="020B0604020202020204" pitchFamily="34" charset="0"/>
                        </a:rPr>
                        <a:t>Granularity of meter data, being provided to AEMO, is becoming more important in supporting its core functions, as well as supporting emerging initiatives such as Distributed Energy Resources and Consumer Data Rights.</a:t>
                      </a:r>
                    </a:p>
                    <a:p>
                      <a:pPr marL="0" algn="l" defTabSz="801929" rtl="0" eaLnBrk="1" latinLnBrk="0" hangingPunct="1">
                        <a:lnSpc>
                          <a:spcPct val="106000"/>
                        </a:lnSpc>
                        <a:spcBef>
                          <a:spcPts val="600"/>
                        </a:spcBef>
                        <a:spcAft>
                          <a:spcPts val="600"/>
                        </a:spcAft>
                      </a:pPr>
                      <a:r>
                        <a:rPr lang="en-AU" sz="1400" kern="1200" dirty="0">
                          <a:solidFill>
                            <a:schemeClr val="bg1">
                              <a:lumMod val="65000"/>
                            </a:schemeClr>
                          </a:solidFill>
                          <a:effectLst/>
                          <a:latin typeface="+mn-lt"/>
                          <a:ea typeface="Times New Roman" panose="02020603050405020304" pitchFamily="18" charset="0"/>
                          <a:cs typeface="Arial" panose="020B0604020202020204" pitchFamily="34" charset="0"/>
                        </a:rPr>
                        <a:t>AEMO recognises the potential challenges certain stakeholders may have in fully aligning meter data delivery processes for Basic meter data reads.</a:t>
                      </a:r>
                    </a:p>
                    <a:p>
                      <a:pPr marL="0" algn="l" defTabSz="801929" rtl="0" eaLnBrk="1" latinLnBrk="0" hangingPunct="1">
                        <a:lnSpc>
                          <a:spcPct val="106000"/>
                        </a:lnSpc>
                        <a:spcBef>
                          <a:spcPts val="600"/>
                        </a:spcBef>
                        <a:spcAft>
                          <a:spcPts val="600"/>
                        </a:spcAft>
                      </a:pPr>
                      <a:r>
                        <a:rPr lang="en-AU" sz="1400" kern="1200" dirty="0">
                          <a:solidFill>
                            <a:schemeClr val="bg1">
                              <a:lumMod val="65000"/>
                            </a:schemeClr>
                          </a:solidFill>
                          <a:effectLst/>
                          <a:latin typeface="+mn-lt"/>
                          <a:ea typeface="Times New Roman" panose="02020603050405020304" pitchFamily="18" charset="0"/>
                          <a:cs typeface="Arial" panose="020B0604020202020204" pitchFamily="34" charset="0"/>
                        </a:rPr>
                        <a:t>AEMO believes that certain alignments may be best implemented progressively over an appropriate period of time. </a:t>
                      </a:r>
                    </a:p>
                  </a:txBody>
                  <a:tcPr marL="64653" marR="64653"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400" kern="1200" dirty="0">
                          <a:solidFill>
                            <a:schemeClr val="tx1"/>
                          </a:solidFill>
                          <a:effectLst/>
                          <a:latin typeface="+mn-lt"/>
                          <a:ea typeface="+mn-ea"/>
                          <a:cs typeface="Arial" panose="020B0604020202020204" pitchFamily="34" charset="0"/>
                        </a:rPr>
                        <a:t>Proposed changes:</a:t>
                      </a:r>
                    </a:p>
                    <a:p>
                      <a:pPr marL="285750" marR="0" lvl="0" indent="-285750" algn="l" defTabSz="801929" rtl="0" eaLnBrk="1" fontAlgn="auto" latinLnBrk="0" hangingPunct="1">
                        <a:lnSpc>
                          <a:spcPct val="106000"/>
                        </a:lnSpc>
                        <a:spcBef>
                          <a:spcPts val="600"/>
                        </a:spcBef>
                        <a:spcAft>
                          <a:spcPts val="600"/>
                        </a:spcAft>
                        <a:buClrTx/>
                        <a:buSzTx/>
                        <a:buFontTx/>
                        <a:buChar char="-"/>
                        <a:tabLst/>
                        <a:defRPr/>
                      </a:pPr>
                      <a:r>
                        <a:rPr lang="en-AU" sz="1400" kern="1200" dirty="0">
                          <a:solidFill>
                            <a:schemeClr val="tx1"/>
                          </a:solidFill>
                          <a:effectLst/>
                          <a:latin typeface="+mn-lt"/>
                          <a:ea typeface="+mn-ea"/>
                          <a:cs typeface="Arial" panose="020B0604020202020204" pitchFamily="34" charset="0"/>
                        </a:rPr>
                        <a:t>Net datastream records to be progressively replaced by Register level data stream records in the CATS NMI Data Stream (CNDS) table</a:t>
                      </a:r>
                    </a:p>
                    <a:p>
                      <a:pPr marL="285750" marR="0" lvl="0" indent="-285750" algn="l" defTabSz="801929" rtl="0" eaLnBrk="1" fontAlgn="auto" latinLnBrk="0" hangingPunct="1">
                        <a:lnSpc>
                          <a:spcPct val="106000"/>
                        </a:lnSpc>
                        <a:spcBef>
                          <a:spcPts val="600"/>
                        </a:spcBef>
                        <a:spcAft>
                          <a:spcPts val="600"/>
                        </a:spcAft>
                        <a:buClrTx/>
                        <a:buSzTx/>
                        <a:buFontTx/>
                        <a:buChar char="-"/>
                        <a:tabLst/>
                        <a:defRPr/>
                      </a:pPr>
                      <a:r>
                        <a:rPr lang="en-AU" sz="1400" kern="1200" dirty="0">
                          <a:solidFill>
                            <a:schemeClr val="tx1"/>
                          </a:solidFill>
                          <a:effectLst/>
                          <a:latin typeface="+mn-lt"/>
                          <a:ea typeface="+mn-ea"/>
                          <a:cs typeface="Arial" panose="020B0604020202020204" pitchFamily="34" charset="0"/>
                        </a:rPr>
                        <a:t>MDFF NEM13 files to be supported by AEMO from 1 July 2021 however AEMO will continue to support and accept MDMF files for Basic meter reads</a:t>
                      </a:r>
                    </a:p>
                    <a:p>
                      <a:pPr marL="285750" indent="-285750" algn="l" defTabSz="801929" rtl="0" eaLnBrk="1" latinLnBrk="0" hangingPunct="1">
                        <a:lnSpc>
                          <a:spcPct val="106000"/>
                        </a:lnSpc>
                        <a:spcBef>
                          <a:spcPts val="600"/>
                        </a:spcBef>
                        <a:spcAft>
                          <a:spcPts val="600"/>
                        </a:spcAft>
                        <a:buFontTx/>
                        <a:buChar char="-"/>
                      </a:pPr>
                      <a:r>
                        <a:rPr lang="en-AU" sz="1400" kern="1200" dirty="0">
                          <a:solidFill>
                            <a:schemeClr val="tx1"/>
                          </a:solidFill>
                          <a:effectLst/>
                          <a:latin typeface="+mn-lt"/>
                          <a:ea typeface="+mn-ea"/>
                          <a:cs typeface="Arial" panose="020B0604020202020204" pitchFamily="34" charset="0"/>
                        </a:rPr>
                        <a:t>Meter data to be delivered consistently by MDPs to both AEMO and market participants</a:t>
                      </a:r>
                    </a:p>
                    <a:p>
                      <a:pPr marL="285750" indent="-285750" algn="l" defTabSz="801929" rtl="0" eaLnBrk="1" latinLnBrk="0" hangingPunct="1">
                        <a:lnSpc>
                          <a:spcPct val="106000"/>
                        </a:lnSpc>
                        <a:spcBef>
                          <a:spcPts val="600"/>
                        </a:spcBef>
                        <a:spcAft>
                          <a:spcPts val="600"/>
                        </a:spcAft>
                        <a:buFontTx/>
                        <a:buChar char="-"/>
                      </a:pPr>
                      <a:endParaRPr lang="en-AU" sz="1400" kern="1200" dirty="0">
                        <a:solidFill>
                          <a:schemeClr val="tx1"/>
                        </a:solidFill>
                        <a:effectLst/>
                        <a:latin typeface="+mn-lt"/>
                        <a:ea typeface="+mn-ea"/>
                        <a:cs typeface="Arial" panose="020B0604020202020204" pitchFamily="34" charset="0"/>
                      </a:endParaRPr>
                    </a:p>
                    <a:p>
                      <a:pPr marL="0" algn="l" defTabSz="801929" rtl="0" eaLnBrk="1" latinLnBrk="0" hangingPunct="1">
                        <a:lnSpc>
                          <a:spcPct val="106000"/>
                        </a:lnSpc>
                        <a:spcBef>
                          <a:spcPts val="600"/>
                        </a:spcBef>
                        <a:spcAft>
                          <a:spcPts val="600"/>
                        </a:spcAft>
                      </a:pPr>
                      <a:endParaRPr lang="en-AU" sz="1400" kern="1200" dirty="0">
                        <a:solidFill>
                          <a:schemeClr val="tx1"/>
                        </a:solidFill>
                        <a:effectLst/>
                        <a:latin typeface="+mn-lt"/>
                        <a:ea typeface="+mn-ea"/>
                        <a:cs typeface="Arial" panose="020B0604020202020204" pitchFamily="34" charset="0"/>
                      </a:endParaRPr>
                    </a:p>
                  </a:txBody>
                  <a:tcPr marL="95024" marR="95024" marT="47512" marB="47512"/>
                </a:tc>
                <a:extLst>
                  <a:ext uri="{0D108BD9-81ED-4DB2-BD59-A6C34878D82A}">
                    <a16:rowId xmlns:a16="http://schemas.microsoft.com/office/drawing/2014/main" val="646592619"/>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8</a:t>
            </a:fld>
            <a:endParaRPr lang="en-AU"/>
          </a:p>
        </p:txBody>
      </p:sp>
    </p:spTree>
    <p:extLst>
      <p:ext uri="{BB962C8B-B14F-4D97-AF65-F5344CB8AC3E}">
        <p14:creationId xmlns:p14="http://schemas.microsoft.com/office/powerpoint/2010/main" val="204550252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a:xfrm>
            <a:off x="206547" y="150494"/>
            <a:ext cx="9750204" cy="1310695"/>
          </a:xfrm>
        </p:spPr>
        <p:txBody>
          <a:bodyPr/>
          <a:lstStyle/>
          <a:p>
            <a:r>
              <a:rPr lang="en-AU" dirty="0"/>
              <a:t>Next Steps</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idx="1"/>
          </p:nvPr>
        </p:nvSpPr>
        <p:spPr>
          <a:xfrm>
            <a:off x="206546" y="1772465"/>
            <a:ext cx="10255425" cy="5787210"/>
          </a:xfrm>
        </p:spPr>
        <p:txBody>
          <a:bodyPr>
            <a:normAutofit/>
          </a:bodyPr>
          <a:lstStyle/>
          <a:p>
            <a:r>
              <a:rPr lang="en-AU" sz="1600" dirty="0"/>
              <a:t>Workshop outcomes and actions to be circulated</a:t>
            </a:r>
          </a:p>
          <a:p>
            <a:r>
              <a:rPr lang="en-AU" sz="1600" dirty="0"/>
              <a:t>Request to consider new nominations</a:t>
            </a:r>
          </a:p>
          <a:p>
            <a:r>
              <a:rPr lang="en-AU" sz="1600" dirty="0"/>
              <a:t>Package 2 - Considers impacts from 5MS &amp; GS Rules - April 2019 (Consultation as per NER 8.9)</a:t>
            </a:r>
          </a:p>
          <a:p>
            <a:pPr lvl="1"/>
            <a:r>
              <a:rPr lang="en-AU" sz="1600" dirty="0">
                <a:solidFill>
                  <a:srgbClr val="FF0000"/>
                </a:solidFill>
              </a:rPr>
              <a:t>Note</a:t>
            </a:r>
            <a:r>
              <a:rPr lang="en-AU" sz="1600" dirty="0"/>
              <a:t> </a:t>
            </a:r>
          </a:p>
          <a:p>
            <a:pPr lvl="2"/>
            <a:r>
              <a:rPr lang="en-AU" sz="1600" dirty="0"/>
              <a:t>Some Procedures will require amendments with different effective dates.  In these instances we plan on providing 2 versions of the Initial Draft Procedures with the Issues Paper e.g. version 1.0 of a specific procedure may be change marked to include any 5MS related changes (with an effective date of 1 July 2021) whereas version 2.0 of the procedure may use the ‘clean’ version of version 1.0 to then communicate the GS changes (with an effective date of 6 Feb 2022).</a:t>
            </a:r>
          </a:p>
          <a:p>
            <a:pPr lvl="2"/>
            <a:r>
              <a:rPr lang="en-AU" sz="1600" dirty="0"/>
              <a:t>Metering Installation Data Storage Exemption Procedure will now be a separate procedure - We originally advised Participants that it would be included in Metrology Procedure: Part A but the Exemption procedure actually has a finite life and ends by 1 July 2021.  Exemptions can only be granted for Types 1, 2, and 3 and the sub-set of type 4.  As these are all to be producing 5-minute metering data by 1 July 2021, no further exemptions will be granted after that date.  We therefore can’t include this Exemption Procedure in the Metrology Procedure that becomes effective from 1 July 2021.</a:t>
            </a:r>
          </a:p>
          <a:p>
            <a:r>
              <a:rPr lang="en-AU" sz="1600" dirty="0"/>
              <a:t>Package 3 - Considers impacts from 5MS &amp; GS Rules - April 2019 </a:t>
            </a:r>
            <a:r>
              <a:rPr lang="en-AU" sz="1600" dirty="0">
                <a:solidFill>
                  <a:srgbClr val="FF0000"/>
                </a:solidFill>
              </a:rPr>
              <a:t>(Publish Only)</a:t>
            </a:r>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p:txBody>
          <a:bodyPr/>
          <a:lstStyle/>
          <a:p>
            <a:fld id="{4EC81F68-4976-451A-B2E9-79BCBD2F70CC}" type="slidenum">
              <a:rPr lang="en-AU" smtClean="0"/>
              <a:t>80</a:t>
            </a:fld>
            <a:endParaRPr lang="en-AU"/>
          </a:p>
        </p:txBody>
      </p:sp>
    </p:spTree>
    <p:extLst>
      <p:ext uri="{BB962C8B-B14F-4D97-AF65-F5344CB8AC3E}">
        <p14:creationId xmlns:p14="http://schemas.microsoft.com/office/powerpoint/2010/main" val="26859471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Consolidated Action List</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p:txBody>
          <a:bodyPr>
            <a:normAutofit/>
          </a:bodyPr>
          <a:lstStyle/>
          <a:p>
            <a:pPr marL="0" indent="0">
              <a:buNone/>
            </a:pPr>
            <a:r>
              <a:rPr lang="en-AU" sz="1600" b="1" dirty="0"/>
              <a:t>Topic Outcomes:</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sz="1600" b="1" dirty="0"/>
              <a:t>Actions</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81</a:t>
            </a:fld>
            <a:endParaRPr lang="en-AU"/>
          </a:p>
        </p:txBody>
      </p:sp>
      <p:graphicFrame>
        <p:nvGraphicFramePr>
          <p:cNvPr id="5" name="Content Placeholder 6">
            <a:extLst>
              <a:ext uri="{FF2B5EF4-FFF2-40B4-BE49-F238E27FC236}">
                <a16:creationId xmlns:a16="http://schemas.microsoft.com/office/drawing/2014/main" id="{716F956A-48A5-4EE0-AEE6-75F6E50DB95B}"/>
              </a:ext>
            </a:extLst>
          </p:cNvPr>
          <p:cNvGraphicFramePr>
            <a:graphicFrameLocks/>
          </p:cNvGraphicFramePr>
          <p:nvPr>
            <p:extLst>
              <p:ext uri="{D42A27DB-BD31-4B8C-83A1-F6EECF244321}">
                <p14:modId xmlns:p14="http://schemas.microsoft.com/office/powerpoint/2010/main" val="535020658"/>
              </p:ext>
            </p:extLst>
          </p:nvPr>
        </p:nvGraphicFramePr>
        <p:xfrm>
          <a:off x="206547" y="1614295"/>
          <a:ext cx="10255250" cy="5852160"/>
        </p:xfrm>
        <a:graphic>
          <a:graphicData uri="http://schemas.openxmlformats.org/drawingml/2006/table">
            <a:tbl>
              <a:tblPr firstRow="1" bandRow="1">
                <a:tableStyleId>{5C22544A-7EE6-4342-B048-85BDC9FD1C3A}</a:tableStyleId>
              </a:tblPr>
              <a:tblGrid>
                <a:gridCol w="570693">
                  <a:extLst>
                    <a:ext uri="{9D8B030D-6E8A-4147-A177-3AD203B41FA5}">
                      <a16:colId xmlns:a16="http://schemas.microsoft.com/office/drawing/2014/main" val="2301316190"/>
                    </a:ext>
                  </a:extLst>
                </a:gridCol>
                <a:gridCol w="1252728">
                  <a:extLst>
                    <a:ext uri="{9D8B030D-6E8A-4147-A177-3AD203B41FA5}">
                      <a16:colId xmlns:a16="http://schemas.microsoft.com/office/drawing/2014/main" val="2601378930"/>
                    </a:ext>
                  </a:extLst>
                </a:gridCol>
                <a:gridCol w="6153912">
                  <a:extLst>
                    <a:ext uri="{9D8B030D-6E8A-4147-A177-3AD203B41FA5}">
                      <a16:colId xmlns:a16="http://schemas.microsoft.com/office/drawing/2014/main" val="2663039773"/>
                    </a:ext>
                  </a:extLst>
                </a:gridCol>
                <a:gridCol w="978408">
                  <a:extLst>
                    <a:ext uri="{9D8B030D-6E8A-4147-A177-3AD203B41FA5}">
                      <a16:colId xmlns:a16="http://schemas.microsoft.com/office/drawing/2014/main" val="807590481"/>
                    </a:ext>
                  </a:extLst>
                </a:gridCol>
                <a:gridCol w="1299509">
                  <a:extLst>
                    <a:ext uri="{9D8B030D-6E8A-4147-A177-3AD203B41FA5}">
                      <a16:colId xmlns:a16="http://schemas.microsoft.com/office/drawing/2014/main" val="709392128"/>
                    </a:ext>
                  </a:extLst>
                </a:gridCol>
              </a:tblGrid>
              <a:tr h="351089">
                <a:tc>
                  <a:txBody>
                    <a:bodyPr/>
                    <a:lstStyle/>
                    <a:p>
                      <a:pPr algn="ctr"/>
                      <a:r>
                        <a:rPr lang="en-AU" sz="1100" dirty="0"/>
                        <a:t>Action</a:t>
                      </a:r>
                    </a:p>
                  </a:txBody>
                  <a:tcPr/>
                </a:tc>
                <a:tc>
                  <a:txBody>
                    <a:bodyPr/>
                    <a:lstStyle/>
                    <a:p>
                      <a:r>
                        <a:rPr lang="en-AU" sz="1100" dirty="0"/>
                        <a:t>Workshop Section</a:t>
                      </a:r>
                    </a:p>
                  </a:txBody>
                  <a:tcPr/>
                </a:tc>
                <a:tc>
                  <a:txBody>
                    <a:bodyPr/>
                    <a:lstStyle/>
                    <a:p>
                      <a:r>
                        <a:rPr lang="en-AU" sz="1100" dirty="0"/>
                        <a:t>Action</a:t>
                      </a:r>
                    </a:p>
                  </a:txBody>
                  <a:tcPr/>
                </a:tc>
                <a:tc>
                  <a:txBody>
                    <a:bodyPr/>
                    <a:lstStyle/>
                    <a:p>
                      <a:r>
                        <a:rPr lang="en-AU" sz="1100" dirty="0"/>
                        <a:t>Responsible</a:t>
                      </a:r>
                    </a:p>
                  </a:txBody>
                  <a:tcPr/>
                </a:tc>
                <a:tc>
                  <a:txBody>
                    <a:bodyPr/>
                    <a:lstStyle/>
                    <a:p>
                      <a:r>
                        <a:rPr lang="en-AU" sz="1100" dirty="0"/>
                        <a:t>Due Date</a:t>
                      </a:r>
                    </a:p>
                  </a:txBody>
                  <a:tcPr/>
                </a:tc>
                <a:extLst>
                  <a:ext uri="{0D108BD9-81ED-4DB2-BD59-A6C34878D82A}">
                    <a16:rowId xmlns:a16="http://schemas.microsoft.com/office/drawing/2014/main" val="620589480"/>
                  </a:ext>
                </a:extLst>
              </a:tr>
              <a:tr h="432849">
                <a:tc>
                  <a:txBody>
                    <a:bodyPr/>
                    <a:lstStyle/>
                    <a:p>
                      <a:pPr algn="ctr"/>
                      <a:r>
                        <a:rPr lang="en-AU" sz="1100" dirty="0"/>
                        <a:t>1</a:t>
                      </a:r>
                    </a:p>
                  </a:txBody>
                  <a:tcPr/>
                </a:tc>
                <a:tc>
                  <a:txBody>
                    <a:bodyPr/>
                    <a:lstStyle/>
                    <a:p>
                      <a:r>
                        <a:rPr lang="en-AU" sz="1100" dirty="0"/>
                        <a:t>Metering Procedure Changes P1 </a:t>
                      </a:r>
                    </a:p>
                  </a:txBody>
                  <a:tcPr/>
                </a:tc>
                <a:tc>
                  <a:txBody>
                    <a:bodyPr/>
                    <a:lstStyle/>
                    <a:p>
                      <a:r>
                        <a:rPr lang="en-AU" sz="1100" dirty="0"/>
                        <a:t>MFG to provide additional use cases for net read construction.</a:t>
                      </a:r>
                    </a:p>
                  </a:txBody>
                  <a:tcPr/>
                </a:tc>
                <a:tc>
                  <a:txBody>
                    <a:bodyPr/>
                    <a:lstStyle/>
                    <a:p>
                      <a:r>
                        <a:rPr lang="en-AU" sz="1100" dirty="0"/>
                        <a:t>MFG</a:t>
                      </a:r>
                    </a:p>
                  </a:txBody>
                  <a:tcPr/>
                </a:tc>
                <a:tc>
                  <a:txBody>
                    <a:bodyPr/>
                    <a:lstStyle/>
                    <a:p>
                      <a:r>
                        <a:rPr lang="en-AU" sz="1100" dirty="0"/>
                        <a:t>Fri 29 Mar</a:t>
                      </a:r>
                    </a:p>
                  </a:txBody>
                  <a:tcPr/>
                </a:tc>
                <a:extLst>
                  <a:ext uri="{0D108BD9-81ED-4DB2-BD59-A6C34878D82A}">
                    <a16:rowId xmlns:a16="http://schemas.microsoft.com/office/drawing/2014/main" val="1200552724"/>
                  </a:ext>
                </a:extLst>
              </a:tr>
              <a:tr h="432849">
                <a:tc>
                  <a:txBody>
                    <a:bodyPr/>
                    <a:lstStyle/>
                    <a:p>
                      <a:pPr algn="ctr"/>
                      <a:r>
                        <a:rPr lang="en-AU" sz="1100" dirty="0"/>
                        <a:t>2</a:t>
                      </a:r>
                    </a:p>
                  </a:txBody>
                  <a:tcPr/>
                </a:tc>
                <a:tc>
                  <a:txBody>
                    <a:bodyPr/>
                    <a:lstStyle/>
                    <a:p>
                      <a:r>
                        <a:rPr lang="en-AU" sz="1100" dirty="0"/>
                        <a:t>Metering Procedure Changes P1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follow up with Powershop on comment regarding AEMO continuing to ‘…provide participants with NET data (whether provided directly from the MDP or calculated by AEMO from register level data).’. and share AEMO’s response with MFG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a:t>
                      </a:r>
                    </a:p>
                  </a:txBody>
                  <a:tcPr/>
                </a:tc>
                <a:tc>
                  <a:txBody>
                    <a:bodyPr/>
                    <a:lstStyle/>
                    <a:p>
                      <a:r>
                        <a:rPr lang="en-AU" sz="1100" dirty="0"/>
                        <a:t>Fri 29 Mar</a:t>
                      </a:r>
                    </a:p>
                  </a:txBody>
                  <a:tcPr/>
                </a:tc>
                <a:extLst>
                  <a:ext uri="{0D108BD9-81ED-4DB2-BD59-A6C34878D82A}">
                    <a16:rowId xmlns:a16="http://schemas.microsoft.com/office/drawing/2014/main" val="210130271"/>
                  </a:ext>
                </a:extLst>
              </a:tr>
              <a:tr h="432849">
                <a:tc>
                  <a:txBody>
                    <a:bodyPr/>
                    <a:lstStyle/>
                    <a:p>
                      <a:pPr algn="ctr"/>
                      <a:r>
                        <a:rPr lang="en-AU" sz="1100" dirty="0"/>
                        <a:t>3</a:t>
                      </a:r>
                    </a:p>
                  </a:txBody>
                  <a:tcPr/>
                </a:tc>
                <a:tc>
                  <a:txBody>
                    <a:bodyPr/>
                    <a:lstStyle/>
                    <a:p>
                      <a:r>
                        <a:rPr lang="en-AU" sz="1100" dirty="0"/>
                        <a:t>Metering Procedure Changes P1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clarify meter data delivery approach in final determination including:</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Clarifying that reactive energy K and Q data streams are not required for energy settlements and consequently not required in the CNDS Table</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Reactive energy data is required by AEMO to support AEMO’s obligation to analyse and report on UFE in accordance with the Global Settlements Rule.</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If provided in the Datastream Table, MDP must indicate that these are not to be used in settlements</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Non-energy data is not reactive energy data, non-energy data includes volts ,amps, pf etc.  AEMO confirmed that it is not compulsory to send non-energy data to AEMO.</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solidFill>
                            <a:srgbClr val="FF0000"/>
                          </a:solidFill>
                        </a:rPr>
                        <a:t>Fri 22 Mar – Final Determination Published</a:t>
                      </a:r>
                    </a:p>
                  </a:txBody>
                  <a:tcPr/>
                </a:tc>
                <a:extLst>
                  <a:ext uri="{0D108BD9-81ED-4DB2-BD59-A6C34878D82A}">
                    <a16:rowId xmlns:a16="http://schemas.microsoft.com/office/drawing/2014/main" val="2774641173"/>
                  </a:ext>
                </a:extLst>
              </a:tr>
              <a:tr h="432849">
                <a:tc>
                  <a:txBody>
                    <a:bodyPr/>
                    <a:lstStyle/>
                    <a:p>
                      <a:pPr algn="ctr"/>
                      <a:r>
                        <a:rPr lang="en-AU" sz="1100" dirty="0"/>
                        <a:t>4</a:t>
                      </a:r>
                    </a:p>
                  </a:txBody>
                  <a:tcPr/>
                </a:tc>
                <a:tc>
                  <a:txBody>
                    <a:bodyPr/>
                    <a:lstStyle/>
                    <a:p>
                      <a:r>
                        <a:rPr lang="en-AU" sz="1100" dirty="0"/>
                        <a:t>Metering Procedure Changes P1 </a:t>
                      </a:r>
                    </a:p>
                  </a:txBody>
                  <a:tcPr/>
                </a:tc>
                <a:tc>
                  <a:txBody>
                    <a:bodyPr/>
                    <a:lstStyle/>
                    <a:p>
                      <a:r>
                        <a:rPr lang="en-AU" sz="1100" dirty="0"/>
                        <a:t>AEMO to confirm logic to accept metering data with date/time stamp “equal to or greater” than validation rather than current “greater than” validation in order to avoid rejecting actual metering data that is re-sent.</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857022690"/>
                  </a:ext>
                </a:extLst>
              </a:tr>
              <a:tr h="351089">
                <a:tc>
                  <a:txBody>
                    <a:bodyPr/>
                    <a:lstStyle/>
                    <a:p>
                      <a:pPr algn="ctr"/>
                      <a:r>
                        <a:rPr lang="en-AU" sz="1100" dirty="0"/>
                        <a:t>5</a:t>
                      </a:r>
                    </a:p>
                  </a:txBody>
                  <a:tcPr/>
                </a:tc>
                <a:tc>
                  <a:txBody>
                    <a:bodyPr/>
                    <a:lstStyle/>
                    <a:p>
                      <a:r>
                        <a:rPr lang="en-AU" sz="1100" dirty="0"/>
                        <a:t>Global Settlements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specifically identify in Procedures when MDPs must send and stop sending metering data to LRs.</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1173066521"/>
                  </a:ext>
                </a:extLst>
              </a:tr>
              <a:tr h="351089">
                <a:tc>
                  <a:txBody>
                    <a:bodyPr/>
                    <a:lstStyle/>
                    <a:p>
                      <a:pPr algn="ctr"/>
                      <a:r>
                        <a:rPr lang="en-AU" sz="1100" dirty="0"/>
                        <a:t>6</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Global Settlements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identify where cross border/boundary energy flows exist</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888883540"/>
                  </a:ext>
                </a:extLst>
              </a:tr>
              <a:tr h="351089">
                <a:tc>
                  <a:txBody>
                    <a:bodyPr/>
                    <a:lstStyle/>
                    <a:p>
                      <a:pPr algn="ctr"/>
                      <a:r>
                        <a:rPr lang="en-AU" sz="1100" dirty="0"/>
                        <a:t>7</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Global Settlements </a:t>
                      </a:r>
                    </a:p>
                  </a:txBody>
                  <a:tcPr/>
                </a:tc>
                <a:tc>
                  <a:txBody>
                    <a:bodyPr/>
                    <a:lstStyle/>
                    <a:p>
                      <a:r>
                        <a:rPr lang="en-AU" sz="1100" dirty="0"/>
                        <a:t>MFG to identify any other form of cross Border/boundary energy flow.</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endParaRPr lang="en-AU" sz="1100" dirty="0"/>
                    </a:p>
                  </a:txBody>
                  <a:tcPr/>
                </a:tc>
                <a:extLst>
                  <a:ext uri="{0D108BD9-81ED-4DB2-BD59-A6C34878D82A}">
                    <a16:rowId xmlns:a16="http://schemas.microsoft.com/office/drawing/2014/main" val="1409384879"/>
                  </a:ext>
                </a:extLst>
              </a:tr>
              <a:tr h="351089">
                <a:tc>
                  <a:txBody>
                    <a:bodyPr/>
                    <a:lstStyle/>
                    <a:p>
                      <a:pPr algn="ctr"/>
                      <a:r>
                        <a:rPr lang="en-AU" sz="1100" dirty="0"/>
                        <a:t>8</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Metering Procedure Changes P2</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MFG to identify any other Package 2 Procedure changes required to facilitate:</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5MS Rule</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Global Settlement Rule</a:t>
                      </a:r>
                    </a:p>
                    <a:p>
                      <a:pPr marL="171450" marR="0" lvl="0"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Changes in meter data delivery to 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txBody>
                  <a:tcPr/>
                </a:tc>
                <a:extLst>
                  <a:ext uri="{0D108BD9-81ED-4DB2-BD59-A6C34878D82A}">
                    <a16:rowId xmlns:a16="http://schemas.microsoft.com/office/drawing/2014/main" val="3886483525"/>
                  </a:ext>
                </a:extLst>
              </a:tr>
            </a:tbl>
          </a:graphicData>
        </a:graphic>
      </p:graphicFrame>
    </p:spTree>
    <p:extLst>
      <p:ext uri="{BB962C8B-B14F-4D97-AF65-F5344CB8AC3E}">
        <p14:creationId xmlns:p14="http://schemas.microsoft.com/office/powerpoint/2010/main" val="34707010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758-2E5D-4D63-8ACC-B12050FE44C6}"/>
              </a:ext>
            </a:extLst>
          </p:cNvPr>
          <p:cNvSpPr>
            <a:spLocks noGrp="1"/>
          </p:cNvSpPr>
          <p:nvPr>
            <p:ph type="title"/>
          </p:nvPr>
        </p:nvSpPr>
        <p:spPr/>
        <p:txBody>
          <a:bodyPr/>
          <a:lstStyle/>
          <a:p>
            <a:r>
              <a:rPr lang="en-AU" dirty="0"/>
              <a:t>Consolidated Action List</a:t>
            </a:r>
          </a:p>
        </p:txBody>
      </p:sp>
      <p:sp>
        <p:nvSpPr>
          <p:cNvPr id="3" name="Content Placeholder 2">
            <a:extLst>
              <a:ext uri="{FF2B5EF4-FFF2-40B4-BE49-F238E27FC236}">
                <a16:creationId xmlns:a16="http://schemas.microsoft.com/office/drawing/2014/main" id="{D73B1417-665B-4818-88AA-12CAD5510E39}"/>
              </a:ext>
            </a:extLst>
          </p:cNvPr>
          <p:cNvSpPr>
            <a:spLocks noGrp="1"/>
          </p:cNvSpPr>
          <p:nvPr>
            <p:ph idx="1"/>
          </p:nvPr>
        </p:nvSpPr>
        <p:spPr/>
        <p:txBody>
          <a:bodyPr>
            <a:normAutofit/>
          </a:bodyPr>
          <a:lstStyle/>
          <a:p>
            <a:pPr marL="0" indent="0">
              <a:buNone/>
            </a:pPr>
            <a:r>
              <a:rPr lang="en-AU" sz="1600" b="1" dirty="0"/>
              <a:t>Topic Outcomes:</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sz="1600" b="1" dirty="0"/>
              <a:t>Actions</a:t>
            </a:r>
          </a:p>
        </p:txBody>
      </p:sp>
      <p:sp>
        <p:nvSpPr>
          <p:cNvPr id="4" name="Slide Number Placeholder 3">
            <a:extLst>
              <a:ext uri="{FF2B5EF4-FFF2-40B4-BE49-F238E27FC236}">
                <a16:creationId xmlns:a16="http://schemas.microsoft.com/office/drawing/2014/main" id="{696B732C-7F66-4466-8AA0-81809C71179D}"/>
              </a:ext>
            </a:extLst>
          </p:cNvPr>
          <p:cNvSpPr>
            <a:spLocks noGrp="1"/>
          </p:cNvSpPr>
          <p:nvPr>
            <p:ph type="sldNum" sz="quarter" idx="12"/>
          </p:nvPr>
        </p:nvSpPr>
        <p:spPr/>
        <p:txBody>
          <a:bodyPr/>
          <a:lstStyle/>
          <a:p>
            <a:fld id="{4EC81F68-4976-451A-B2E9-79BCBD2F70CC}" type="slidenum">
              <a:rPr lang="en-AU" smtClean="0"/>
              <a:t>82</a:t>
            </a:fld>
            <a:endParaRPr lang="en-AU"/>
          </a:p>
        </p:txBody>
      </p:sp>
      <p:graphicFrame>
        <p:nvGraphicFramePr>
          <p:cNvPr id="5" name="Content Placeholder 6">
            <a:extLst>
              <a:ext uri="{FF2B5EF4-FFF2-40B4-BE49-F238E27FC236}">
                <a16:creationId xmlns:a16="http://schemas.microsoft.com/office/drawing/2014/main" id="{716F956A-48A5-4EE0-AEE6-75F6E50DB95B}"/>
              </a:ext>
            </a:extLst>
          </p:cNvPr>
          <p:cNvGraphicFramePr>
            <a:graphicFrameLocks/>
          </p:cNvGraphicFramePr>
          <p:nvPr>
            <p:extLst>
              <p:ext uri="{D42A27DB-BD31-4B8C-83A1-F6EECF244321}">
                <p14:modId xmlns:p14="http://schemas.microsoft.com/office/powerpoint/2010/main" val="4252186264"/>
              </p:ext>
            </p:extLst>
          </p:nvPr>
        </p:nvGraphicFramePr>
        <p:xfrm>
          <a:off x="206547" y="1513711"/>
          <a:ext cx="10255250" cy="5958840"/>
        </p:xfrm>
        <a:graphic>
          <a:graphicData uri="http://schemas.openxmlformats.org/drawingml/2006/table">
            <a:tbl>
              <a:tblPr firstRow="1" bandRow="1">
                <a:tableStyleId>{5C22544A-7EE6-4342-B048-85BDC9FD1C3A}</a:tableStyleId>
              </a:tblPr>
              <a:tblGrid>
                <a:gridCol w="570693">
                  <a:extLst>
                    <a:ext uri="{9D8B030D-6E8A-4147-A177-3AD203B41FA5}">
                      <a16:colId xmlns:a16="http://schemas.microsoft.com/office/drawing/2014/main" val="2301316190"/>
                    </a:ext>
                  </a:extLst>
                </a:gridCol>
                <a:gridCol w="1252728">
                  <a:extLst>
                    <a:ext uri="{9D8B030D-6E8A-4147-A177-3AD203B41FA5}">
                      <a16:colId xmlns:a16="http://schemas.microsoft.com/office/drawing/2014/main" val="2601378930"/>
                    </a:ext>
                  </a:extLst>
                </a:gridCol>
                <a:gridCol w="6071616">
                  <a:extLst>
                    <a:ext uri="{9D8B030D-6E8A-4147-A177-3AD203B41FA5}">
                      <a16:colId xmlns:a16="http://schemas.microsoft.com/office/drawing/2014/main" val="2663039773"/>
                    </a:ext>
                  </a:extLst>
                </a:gridCol>
                <a:gridCol w="969264">
                  <a:extLst>
                    <a:ext uri="{9D8B030D-6E8A-4147-A177-3AD203B41FA5}">
                      <a16:colId xmlns:a16="http://schemas.microsoft.com/office/drawing/2014/main" val="807590481"/>
                    </a:ext>
                  </a:extLst>
                </a:gridCol>
                <a:gridCol w="1390949">
                  <a:extLst>
                    <a:ext uri="{9D8B030D-6E8A-4147-A177-3AD203B41FA5}">
                      <a16:colId xmlns:a16="http://schemas.microsoft.com/office/drawing/2014/main" val="709392128"/>
                    </a:ext>
                  </a:extLst>
                </a:gridCol>
              </a:tblGrid>
              <a:tr h="351089">
                <a:tc>
                  <a:txBody>
                    <a:bodyPr/>
                    <a:lstStyle/>
                    <a:p>
                      <a:pPr algn="ctr"/>
                      <a:r>
                        <a:rPr lang="en-AU" sz="1100" dirty="0"/>
                        <a:t>Action</a:t>
                      </a:r>
                    </a:p>
                  </a:txBody>
                  <a:tcPr/>
                </a:tc>
                <a:tc>
                  <a:txBody>
                    <a:bodyPr/>
                    <a:lstStyle/>
                    <a:p>
                      <a:r>
                        <a:rPr lang="en-AU" sz="1100" dirty="0"/>
                        <a:t>Workshop Section</a:t>
                      </a:r>
                    </a:p>
                  </a:txBody>
                  <a:tcPr/>
                </a:tc>
                <a:tc>
                  <a:txBody>
                    <a:bodyPr/>
                    <a:lstStyle/>
                    <a:p>
                      <a:r>
                        <a:rPr lang="en-AU" sz="1100" dirty="0"/>
                        <a:t>Action</a:t>
                      </a:r>
                    </a:p>
                  </a:txBody>
                  <a:tcPr/>
                </a:tc>
                <a:tc>
                  <a:txBody>
                    <a:bodyPr/>
                    <a:lstStyle/>
                    <a:p>
                      <a:r>
                        <a:rPr lang="en-AU" sz="1100" dirty="0"/>
                        <a:t>Responsible</a:t>
                      </a:r>
                    </a:p>
                  </a:txBody>
                  <a:tcPr/>
                </a:tc>
                <a:tc>
                  <a:txBody>
                    <a:bodyPr/>
                    <a:lstStyle/>
                    <a:p>
                      <a:r>
                        <a:rPr lang="en-AU" sz="1100" dirty="0"/>
                        <a:t>Due Date</a:t>
                      </a:r>
                    </a:p>
                  </a:txBody>
                  <a:tcPr/>
                </a:tc>
                <a:extLst>
                  <a:ext uri="{0D108BD9-81ED-4DB2-BD59-A6C34878D82A}">
                    <a16:rowId xmlns:a16="http://schemas.microsoft.com/office/drawing/2014/main" val="620589480"/>
                  </a:ext>
                </a:extLst>
              </a:tr>
              <a:tr h="432849">
                <a:tc>
                  <a:txBody>
                    <a:bodyPr/>
                    <a:lstStyle/>
                    <a:p>
                      <a:pPr algn="ctr"/>
                      <a:r>
                        <a:rPr lang="en-AU" sz="1100" dirty="0"/>
                        <a:t>9</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Metering Procedure Changes P2</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further explain approach to procedure versioning for procedures that encompass 2 or more substantive commencement dates e.g. 5MS and Global settlement. </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10130271"/>
                  </a:ext>
                </a:extLst>
              </a:tr>
              <a:tr h="432849">
                <a:tc>
                  <a:txBody>
                    <a:bodyPr/>
                    <a:lstStyle/>
                    <a:p>
                      <a:pPr algn="ctr"/>
                      <a:r>
                        <a:rPr lang="en-AU" sz="1100" dirty="0"/>
                        <a:t>10</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Metering Procedure Changes P2</a:t>
                      </a:r>
                    </a:p>
                  </a:txBody>
                  <a:tcPr/>
                </a:tc>
                <a:tc>
                  <a:txBody>
                    <a:bodyPr/>
                    <a:lstStyle/>
                    <a:p>
                      <a:r>
                        <a:rPr lang="en-AU" sz="1100" dirty="0"/>
                        <a:t>MFG to re-convene by teleconference before the Procedure Package 2 is released</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774641173"/>
                  </a:ext>
                </a:extLst>
              </a:tr>
              <a:tr h="432849">
                <a:tc>
                  <a:txBody>
                    <a:bodyPr/>
                    <a:lstStyle/>
                    <a:p>
                      <a:pPr algn="ctr"/>
                      <a:r>
                        <a:rPr lang="en-AU" sz="1100" dirty="0"/>
                        <a:t>11</a:t>
                      </a:r>
                    </a:p>
                  </a:txBody>
                  <a:tcPr/>
                </a:tc>
                <a:tc>
                  <a:txBody>
                    <a:bodyPr/>
                    <a:lstStyle/>
                    <a:p>
                      <a:r>
                        <a:rPr lang="en-AU" sz="1100" dirty="0"/>
                        <a:t>File size and communications capabilities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come back to participants about when AEMO will announce the proposed retirement date for FTP (</a:t>
                      </a:r>
                      <a:r>
                        <a:rPr lang="en-AU" sz="1100" dirty="0" err="1"/>
                        <a:t>Hokey</a:t>
                      </a:r>
                      <a:r>
                        <a:rPr lang="en-AU" sz="1100" dirty="0"/>
                        <a:t> Pokey)</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857022690"/>
                  </a:ext>
                </a:extLst>
              </a:tr>
              <a:tr h="351089">
                <a:tc>
                  <a:txBody>
                    <a:bodyPr/>
                    <a:lstStyle/>
                    <a:p>
                      <a:pPr algn="ctr"/>
                      <a:r>
                        <a:rPr lang="en-AU" sz="1100" dirty="0"/>
                        <a:t>12</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File size and communications capabilities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Participants to assess the impact of file size and transaction maximums on their systems</a:t>
                      </a:r>
                    </a:p>
                  </a:txBody>
                  <a:tcPr/>
                </a:tc>
                <a:tc>
                  <a:txBody>
                    <a:bodyPr/>
                    <a:lstStyle/>
                    <a:p>
                      <a:r>
                        <a:rPr lang="en-AU" sz="1100" dirty="0"/>
                        <a:t>MFG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1173066521"/>
                  </a:ext>
                </a:extLst>
              </a:tr>
              <a:tr h="351089">
                <a:tc>
                  <a:txBody>
                    <a:bodyPr/>
                    <a:lstStyle/>
                    <a:p>
                      <a:pPr algn="ctr"/>
                      <a:r>
                        <a:rPr lang="en-AU" sz="1100" dirty="0"/>
                        <a:t>13</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File size and communications capabilities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consider removing file size from Procedures and Guides</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888883540"/>
                  </a:ext>
                </a:extLst>
              </a:tr>
              <a:tr h="351089">
                <a:tc>
                  <a:txBody>
                    <a:bodyPr/>
                    <a:lstStyle/>
                    <a:p>
                      <a:pPr algn="ctr"/>
                      <a:r>
                        <a:rPr lang="en-AU" sz="1100" dirty="0"/>
                        <a:t>14</a:t>
                      </a:r>
                    </a:p>
                  </a:txBody>
                  <a:tcPr/>
                </a:tc>
                <a:tc>
                  <a:txBody>
                    <a:bodyPr/>
                    <a:lstStyle/>
                    <a:p>
                      <a:r>
                        <a:rPr lang="en-AU" sz="1100" dirty="0"/>
                        <a:t>Reconciliation Support</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MFG to give feedback on their interest in a settlements reconciliation workshop and what content would be of most value </a:t>
                      </a:r>
                    </a:p>
                  </a:txBody>
                  <a:tcPr/>
                </a:tc>
                <a:tc>
                  <a:txBody>
                    <a:bodyPr/>
                    <a:lstStyle/>
                    <a:p>
                      <a:r>
                        <a:rPr lang="en-AU" sz="1100" dirty="0"/>
                        <a:t>MFG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3705134548"/>
                  </a:ext>
                </a:extLst>
              </a:tr>
              <a:tr h="351089">
                <a:tc>
                  <a:txBody>
                    <a:bodyPr/>
                    <a:lstStyle/>
                    <a:p>
                      <a:pPr algn="ctr"/>
                      <a:r>
                        <a:rPr lang="en-AU" sz="1100" dirty="0"/>
                        <a:t>15</a:t>
                      </a:r>
                    </a:p>
                  </a:txBody>
                  <a:tcPr/>
                </a:tc>
                <a:tc>
                  <a:txBody>
                    <a:bodyPr/>
                    <a:lstStyle/>
                    <a:p>
                      <a:r>
                        <a:rPr lang="en-AU" sz="1100" dirty="0"/>
                        <a:t>General Business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clarify the with the AEMC the policy intent behind the 5MS meter data storage exemption that applies to type 1-3 meters and the subset of type 4, but not all type 4.</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1409384879"/>
                  </a:ext>
                </a:extLst>
              </a:tr>
              <a:tr h="351089">
                <a:tc>
                  <a:txBody>
                    <a:bodyPr/>
                    <a:lstStyle/>
                    <a:p>
                      <a:pPr algn="ctr"/>
                      <a:r>
                        <a:rPr lang="en-AU" sz="1100" dirty="0"/>
                        <a:t>16</a:t>
                      </a:r>
                    </a:p>
                  </a:txBody>
                  <a:tcPr/>
                </a:tc>
                <a:tc>
                  <a:txBody>
                    <a:bodyPr/>
                    <a:lstStyle/>
                    <a:p>
                      <a:r>
                        <a:rPr lang="en-AU" sz="1100" dirty="0"/>
                        <a:t>General Business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seek clarification from AEMC whether intent of Global Settlements Rule is for non-market unmetered loads to be contestable.</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1144399289"/>
                  </a:ext>
                </a:extLst>
              </a:tr>
              <a:tr h="351089">
                <a:tc>
                  <a:txBody>
                    <a:bodyPr/>
                    <a:lstStyle/>
                    <a:p>
                      <a:pPr algn="ctr"/>
                      <a:r>
                        <a:rPr lang="en-AU" sz="1100" dirty="0"/>
                        <a:t>17</a:t>
                      </a:r>
                    </a:p>
                  </a:txBody>
                  <a:tcPr/>
                </a:tc>
                <a:tc>
                  <a:txBody>
                    <a:bodyPr/>
                    <a:lstStyle/>
                    <a:p>
                      <a:r>
                        <a:rPr lang="en-AU" sz="1100" dirty="0"/>
                        <a:t>General Business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AEMO to consider a separate focus group, potentially via teleconference, to concentrate on non-market unmetered loads.</a:t>
                      </a:r>
                    </a:p>
                  </a:txBody>
                  <a:tcPr/>
                </a:tc>
                <a:tc>
                  <a:txBody>
                    <a:bodyPr/>
                    <a:lstStyle/>
                    <a:p>
                      <a:r>
                        <a:rPr lang="en-AU" sz="1100" dirty="0"/>
                        <a:t>AEMO</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941314906"/>
                  </a:ext>
                </a:extLst>
              </a:tr>
              <a:tr h="351089">
                <a:tc>
                  <a:txBody>
                    <a:bodyPr/>
                    <a:lstStyle/>
                    <a:p>
                      <a:pPr algn="ctr"/>
                      <a:r>
                        <a:rPr lang="en-AU" sz="1100" dirty="0"/>
                        <a:t>18</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General Business</a:t>
                      </a:r>
                    </a:p>
                    <a:p>
                      <a:endParaRPr lang="en-AU" sz="11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Remaining DNSPs to provide AEMO with non-market unmetered load information to support GS implementation</a:t>
                      </a:r>
                    </a:p>
                  </a:txBody>
                  <a:tcPr/>
                </a:tc>
                <a:tc>
                  <a:txBody>
                    <a:bodyPr/>
                    <a:lstStyle/>
                    <a:p>
                      <a:r>
                        <a:rPr lang="en-AU" sz="1100" dirty="0"/>
                        <a:t>MFG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2504074985"/>
                  </a:ext>
                </a:extLst>
              </a:tr>
              <a:tr h="351089">
                <a:tc>
                  <a:txBody>
                    <a:bodyPr/>
                    <a:lstStyle/>
                    <a:p>
                      <a:pPr algn="ctr"/>
                      <a:r>
                        <a:rPr lang="en-AU" sz="1100" dirty="0"/>
                        <a:t>19</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General Business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MFG to provide information on the scope and materiality of the 20 second time clock error standard in the context of 5MS. </a:t>
                      </a:r>
                    </a:p>
                  </a:txBody>
                  <a:tcPr/>
                </a:tc>
                <a:tc>
                  <a:txBody>
                    <a:bodyPr/>
                    <a:lstStyle/>
                    <a:p>
                      <a:r>
                        <a:rPr lang="en-AU" sz="1100" dirty="0"/>
                        <a:t>MFG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Fri 29 Mar</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100" dirty="0"/>
                    </a:p>
                  </a:txBody>
                  <a:tcPr/>
                </a:tc>
                <a:extLst>
                  <a:ext uri="{0D108BD9-81ED-4DB2-BD59-A6C34878D82A}">
                    <a16:rowId xmlns:a16="http://schemas.microsoft.com/office/drawing/2014/main" val="3890957176"/>
                  </a:ext>
                </a:extLst>
              </a:tr>
            </a:tbl>
          </a:graphicData>
        </a:graphic>
      </p:graphicFrame>
    </p:spTree>
    <p:extLst>
      <p:ext uri="{BB962C8B-B14F-4D97-AF65-F5344CB8AC3E}">
        <p14:creationId xmlns:p14="http://schemas.microsoft.com/office/powerpoint/2010/main" val="420761410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pPr algn="ctr"/>
            <a:r>
              <a:rPr lang="en-AU" dirty="0">
                <a:latin typeface="Arial" panose="020B0604020202020204" pitchFamily="34" charset="0"/>
                <a:cs typeface="Arial" panose="020B0604020202020204" pitchFamily="34" charset="0"/>
              </a:rPr>
              <a:t>Thank you for your attendance and participation!</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277267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5673617-1B19-49D1-8887-197FC368E6EC}"/>
              </a:ext>
            </a:extLst>
          </p:cNvPr>
          <p:cNvPicPr>
            <a:picLocks noGrp="1" noChangeAspect="1"/>
          </p:cNvPicPr>
          <p:nvPr>
            <p:ph idx="1"/>
          </p:nvPr>
        </p:nvPicPr>
        <p:blipFill>
          <a:blip r:embed="rId2"/>
          <a:stretch>
            <a:fillRect/>
          </a:stretch>
        </p:blipFill>
        <p:spPr>
          <a:xfrm>
            <a:off x="3198213" y="3981430"/>
            <a:ext cx="7115639" cy="2613402"/>
          </a:xfrm>
          <a:prstGeom prst="rect">
            <a:avLst/>
          </a:prstGeom>
        </p:spPr>
      </p:pic>
      <p:sp>
        <p:nvSpPr>
          <p:cNvPr id="2" name="Title 1">
            <a:extLst>
              <a:ext uri="{FF2B5EF4-FFF2-40B4-BE49-F238E27FC236}">
                <a16:creationId xmlns:a16="http://schemas.microsoft.com/office/drawing/2014/main" id="{985F8929-7E53-434F-A56C-5CBBCE814F21}"/>
              </a:ext>
            </a:extLst>
          </p:cNvPr>
          <p:cNvSpPr>
            <a:spLocks noGrp="1"/>
          </p:cNvSpPr>
          <p:nvPr>
            <p:ph type="title"/>
          </p:nvPr>
        </p:nvSpPr>
        <p:spPr>
          <a:xfrm>
            <a:off x="239439" y="237121"/>
            <a:ext cx="10190971" cy="1235641"/>
          </a:xfrm>
        </p:spPr>
        <p:txBody>
          <a:bodyPr/>
          <a:lstStyle/>
          <a:p>
            <a:r>
              <a:rPr lang="en-AU" dirty="0"/>
              <a:t>Interim Net Read Construction Solution</a:t>
            </a:r>
          </a:p>
        </p:txBody>
      </p:sp>
      <p:pic>
        <p:nvPicPr>
          <p:cNvPr id="5" name="Picture 4">
            <a:extLst>
              <a:ext uri="{FF2B5EF4-FFF2-40B4-BE49-F238E27FC236}">
                <a16:creationId xmlns:a16="http://schemas.microsoft.com/office/drawing/2014/main" id="{7A567635-0D2A-48CB-9059-CF786C8BF236}"/>
              </a:ext>
            </a:extLst>
          </p:cNvPr>
          <p:cNvPicPr>
            <a:picLocks noChangeAspect="1"/>
          </p:cNvPicPr>
          <p:nvPr/>
        </p:nvPicPr>
        <p:blipFill>
          <a:blip r:embed="rId3"/>
          <a:stretch>
            <a:fillRect/>
          </a:stretch>
        </p:blipFill>
        <p:spPr>
          <a:xfrm>
            <a:off x="500840" y="3590587"/>
            <a:ext cx="2543051" cy="3230006"/>
          </a:xfrm>
          <a:prstGeom prst="rect">
            <a:avLst/>
          </a:prstGeom>
        </p:spPr>
      </p:pic>
      <p:sp>
        <p:nvSpPr>
          <p:cNvPr id="6" name="Content Placeholder 2">
            <a:extLst>
              <a:ext uri="{FF2B5EF4-FFF2-40B4-BE49-F238E27FC236}">
                <a16:creationId xmlns:a16="http://schemas.microsoft.com/office/drawing/2014/main" id="{FC9FCF52-E250-4EAF-8188-638FAE0F6067}"/>
              </a:ext>
            </a:extLst>
          </p:cNvPr>
          <p:cNvSpPr txBox="1">
            <a:spLocks/>
          </p:cNvSpPr>
          <p:nvPr/>
        </p:nvSpPr>
        <p:spPr>
          <a:xfrm>
            <a:off x="500841" y="1667347"/>
            <a:ext cx="9668168" cy="2112490"/>
          </a:xfrm>
          <a:prstGeom prst="rect">
            <a:avLst/>
          </a:prstGeom>
        </p:spPr>
        <p:txBody>
          <a:bodyPr vert="horz" lIns="100796" tIns="50398" rIns="100796" bIns="50398"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AU" sz="1543" dirty="0"/>
              <a:t>Leverages the 4 fields highlighted below to interpret the meter data being received and ‘constructs’ Net meter data where required </a:t>
            </a:r>
          </a:p>
          <a:p>
            <a:pPr lvl="1"/>
            <a:r>
              <a:rPr lang="en-AU" sz="1213" dirty="0"/>
              <a:t>e.g. CNDS record is Net (N1) and we receive suffix E1, the system will see that the NMI config is E1 and Q1 and will know to create Net meter data values based on the E1 reads received to support current energy allocation processes</a:t>
            </a:r>
          </a:p>
          <a:p>
            <a:r>
              <a:rPr lang="en-AU" sz="1543" dirty="0"/>
              <a:t>MDPs can send MDFF to AEMO without having to first update CNDS standing data records</a:t>
            </a:r>
          </a:p>
          <a:p>
            <a:r>
              <a:rPr lang="en-AU" sz="1543" dirty="0"/>
              <a:t>Where the CNDS data stream is Net and the required NMI config register level meter data has not been received, a Net meter read estimate is calculated and an exception report is sent to the MDP.</a:t>
            </a:r>
          </a:p>
          <a:p>
            <a:endParaRPr lang="en-AU" sz="1543" dirty="0"/>
          </a:p>
        </p:txBody>
      </p:sp>
      <p:sp>
        <p:nvSpPr>
          <p:cNvPr id="3" name="Rectangle 2">
            <a:extLst>
              <a:ext uri="{FF2B5EF4-FFF2-40B4-BE49-F238E27FC236}">
                <a16:creationId xmlns:a16="http://schemas.microsoft.com/office/drawing/2014/main" id="{72BF0A07-3493-4180-AB62-2AFD6EEE611D}"/>
              </a:ext>
            </a:extLst>
          </p:cNvPr>
          <p:cNvSpPr/>
          <p:nvPr/>
        </p:nvSpPr>
        <p:spPr>
          <a:xfrm>
            <a:off x="4396747" y="4280749"/>
            <a:ext cx="991157" cy="196258"/>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984"/>
          </a:p>
        </p:txBody>
      </p:sp>
      <p:sp>
        <p:nvSpPr>
          <p:cNvPr id="7" name="Rectangle 6">
            <a:extLst>
              <a:ext uri="{FF2B5EF4-FFF2-40B4-BE49-F238E27FC236}">
                <a16:creationId xmlns:a16="http://schemas.microsoft.com/office/drawing/2014/main" id="{2BD2D2B9-0086-4198-AF93-46F5F1510939}"/>
              </a:ext>
            </a:extLst>
          </p:cNvPr>
          <p:cNvSpPr/>
          <p:nvPr/>
        </p:nvSpPr>
        <p:spPr>
          <a:xfrm>
            <a:off x="541313" y="4280749"/>
            <a:ext cx="2183906" cy="116221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984"/>
          </a:p>
        </p:txBody>
      </p:sp>
    </p:spTree>
    <p:extLst>
      <p:ext uri="{BB962C8B-B14F-4D97-AF65-F5344CB8AC3E}">
        <p14:creationId xmlns:p14="http://schemas.microsoft.com/office/powerpoint/2010/main" val="4287527496"/>
      </p:ext>
    </p:extLst>
  </p:cSld>
  <p:clrMapOvr>
    <a:masterClrMapping/>
  </p:clrMapOvr>
</p:sld>
</file>

<file path=ppt/theme/theme1.xml><?xml version="1.0" encoding="utf-8"?>
<a:theme xmlns:a="http://schemas.openxmlformats.org/drawingml/2006/main" name="AEMO 2018 A4 landscap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O 2018 A4 landscape" id="{22A54129-71AA-4D41-B9F4-2AC7F2F42010}" vid="{06A90869-5A30-4725-8A1A-F8FF7B8EB7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EMODescription xmlns="a14523ce-dede-483e-883a-2d83261080bd" xsi:nil="true"/>
    <AEMOCustodian xmlns="a14523ce-dede-483e-883a-2d83261080bd">
      <UserInfo>
        <DisplayName/>
        <AccountId xsi:nil="true"/>
        <AccountType/>
      </UserInfo>
    </AEMOCustodian>
    <ArchiveDocument xmlns="a14523ce-dede-483e-883a-2d83261080bd">false</ArchiveDocument>
    <_dlc_DocId xmlns="a14523ce-dede-483e-883a-2d83261080bd">PROJECT-107690352-2307</_dlc_DocId>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TaxCatchAll xmlns="a14523ce-dede-483e-883a-2d83261080bd">
      <Value>1</Value>
    </TaxCatchAll>
    <AEMOKeywordsTaxHTField0 xmlns="a14523ce-dede-483e-883a-2d83261080bd">
      <Terms xmlns="http://schemas.microsoft.com/office/infopath/2007/PartnerControls"/>
    </AEMOKeywordsTaxHTField0>
    <_dlc_DocIdUrl xmlns="a14523ce-dede-483e-883a-2d83261080bd">
      <Url>http://sharedocs/projects/5ms/_layouts/15/DocIdRedir.aspx?ID=PROJECT-107690352-2307</Url>
      <Description>PROJECT-107690352-2307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E4AFE90-69B5-4964-94FB-785DFBE90F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8FDC2A-7B43-4B2F-889D-ACA4642F1F92}">
  <ds:schemaRefs>
    <ds:schemaRef ds:uri="a14523ce-dede-483e-883a-2d83261080bd"/>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E403FD8-9B32-4D52-AE9D-8F35D29AF3DB}">
  <ds:schemaRefs>
    <ds:schemaRef ds:uri="http://schemas.microsoft.com/sharepoint/v3/contenttype/forms"/>
  </ds:schemaRefs>
</ds:datastoreItem>
</file>

<file path=customXml/itemProps4.xml><?xml version="1.0" encoding="utf-8"?>
<ds:datastoreItem xmlns:ds="http://schemas.openxmlformats.org/officeDocument/2006/customXml" ds:itemID="{B53224CC-2DB2-4BC2-920C-46C40BE96F6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AEMO 2018 A4 landscape</Template>
  <TotalTime>0</TotalTime>
  <Words>11529</Words>
  <Application>Microsoft Office PowerPoint</Application>
  <PresentationFormat>Custom</PresentationFormat>
  <Paragraphs>1496</Paragraphs>
  <Slides>83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83</vt:i4>
      </vt:variant>
    </vt:vector>
  </HeadingPairs>
  <TitlesOfParts>
    <vt:vector size="91" baseType="lpstr">
      <vt:lpstr>Arial</vt:lpstr>
      <vt:lpstr>Calibri</vt:lpstr>
      <vt:lpstr>Century Gothic</vt:lpstr>
      <vt:lpstr>Futura Std Light</vt:lpstr>
      <vt:lpstr>Segoe UI Semilight</vt:lpstr>
      <vt:lpstr>Times New Roman</vt:lpstr>
      <vt:lpstr>Tw Cen MT</vt:lpstr>
      <vt:lpstr>AEMO 2018 A4 landscape</vt:lpstr>
      <vt:lpstr>5MS Metering Focus Group –  Notes and Actions Included</vt:lpstr>
      <vt:lpstr>Attendees</vt:lpstr>
      <vt:lpstr>Agenda</vt:lpstr>
      <vt:lpstr>Metering Procedure Changes Package 1 </vt:lpstr>
      <vt:lpstr>Metering Procedures Update – Package 1 Consultation</vt:lpstr>
      <vt:lpstr>Package 1 - Material Issues</vt:lpstr>
      <vt:lpstr>Package 1 - Material Issues</vt:lpstr>
      <vt:lpstr>Package 1 - Material Issues</vt:lpstr>
      <vt:lpstr>Interim Net Read Construction Solution</vt:lpstr>
      <vt:lpstr>Interim Solution Use Cases</vt:lpstr>
      <vt:lpstr>Interim Solution Use Cases</vt:lpstr>
      <vt:lpstr>Interim Solution Use Cases</vt:lpstr>
      <vt:lpstr>Interim Solution Use Cases</vt:lpstr>
      <vt:lpstr>Interim Solution Use Cases</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AEMO Responses to Draft Determination Submissions - Changes to Meter Data Delivery to AEMO</vt:lpstr>
      <vt:lpstr>Package 1 - Material Issues</vt:lpstr>
      <vt:lpstr>Metering Procedure Changes Package 1 - Notes</vt:lpstr>
      <vt:lpstr>Metering Procedure Changes Package 1 - Notes</vt:lpstr>
      <vt:lpstr>Global Settlements</vt:lpstr>
      <vt:lpstr>Global settlement implementation timeline</vt:lpstr>
      <vt:lpstr>Maintain and Receive Standing and Meter Data</vt:lpstr>
      <vt:lpstr>Calculate Energy Purchases &amp; Sales Load</vt:lpstr>
      <vt:lpstr>Calculate and Allocate UFE Load and Dollars</vt:lpstr>
      <vt:lpstr>Publish Statements, Invoices and Reports</vt:lpstr>
      <vt:lpstr>Manage Settlement Queries / Disputes</vt:lpstr>
      <vt:lpstr>Prepare &amp; Publish UFE Trend Analysis / Reporting</vt:lpstr>
      <vt:lpstr>Other Considerations</vt:lpstr>
      <vt:lpstr>Other Considerations</vt:lpstr>
      <vt:lpstr>Other Considerations</vt:lpstr>
      <vt:lpstr>Global Settlements - Notes</vt:lpstr>
      <vt:lpstr>Metering Procedure Changes Package 2</vt:lpstr>
      <vt:lpstr>Metering Procedure Changes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HLIA for Metering Package 2</vt:lpstr>
      <vt:lpstr>Metering Procedure Changes Package 2 - Notes</vt:lpstr>
      <vt:lpstr>Metering Procedure Changes Package 3</vt:lpstr>
      <vt:lpstr>Metering Procedure Changes Package 3</vt:lpstr>
      <vt:lpstr>HLIA for Metering Package 3</vt:lpstr>
      <vt:lpstr>HLIA for Metering Package 3</vt:lpstr>
      <vt:lpstr>HLIA for Metering Package 3</vt:lpstr>
      <vt:lpstr>HLIA for Metering Package 3</vt:lpstr>
      <vt:lpstr>HLIA for Metering Package 3</vt:lpstr>
      <vt:lpstr>HLIA for Metering Package 3</vt:lpstr>
      <vt:lpstr>HLIA for Metering Package 3</vt:lpstr>
      <vt:lpstr>HLIA for Metering Package 3</vt:lpstr>
      <vt:lpstr>HLIA for Metering Package 3</vt:lpstr>
      <vt:lpstr>Metering Procedure Changes Package 3 - Notes</vt:lpstr>
      <vt:lpstr>File size and communications capabilities</vt:lpstr>
      <vt:lpstr>Market Facing Communications</vt:lpstr>
      <vt:lpstr>B2M Communications - B2M via API</vt:lpstr>
      <vt:lpstr>B2M Communications - B2M via API</vt:lpstr>
      <vt:lpstr>B2M Communications - File Size</vt:lpstr>
      <vt:lpstr>File size and communications capabilities - Notes</vt:lpstr>
      <vt:lpstr>Reconciliation Support</vt:lpstr>
      <vt:lpstr>Reconciliation Support</vt:lpstr>
      <vt:lpstr>Reconciliation Support - Notes</vt:lpstr>
      <vt:lpstr>Additional Time for Agenda Items and General Business</vt:lpstr>
      <vt:lpstr>General Business Items - Notes</vt:lpstr>
      <vt:lpstr>Reconciliation Support - Notes</vt:lpstr>
      <vt:lpstr>Next Steps</vt:lpstr>
      <vt:lpstr>Next Steps</vt:lpstr>
      <vt:lpstr>Consolidated Action List</vt:lpstr>
      <vt:lpstr>Consolidated Action List</vt:lpstr>
      <vt:lpstr>Thank you for your attendance and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Notes Pack</dc:title>
  <dc:creator/>
  <cp:lastModifiedBy/>
  <cp:revision>1</cp:revision>
  <dcterms:created xsi:type="dcterms:W3CDTF">2018-09-10T05:08:21Z</dcterms:created>
  <dcterms:modified xsi:type="dcterms:W3CDTF">2019-03-08T00:46:14Z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EMODocumentType">
    <vt:lpwstr>1;#Operational Record|859762f2-4462-42eb-9744-c955c7e2c540</vt:lpwstr>
  </property>
  <property fmtid="{D5CDD505-2E9C-101B-9397-08002B2CF9AE}" pid="3" name="ContentTypeId">
    <vt:lpwstr>0x0101009BE89D58CAF0934CA32A20BCFFD353DC00D090D6681D809D4D8FC2F677DB1CD59F</vt:lpwstr>
  </property>
  <property fmtid="{D5CDD505-2E9C-101B-9397-08002B2CF9AE}" pid="4" name="AEMOKeywords">
    <vt:lpwstr/>
  </property>
  <property fmtid="{D5CDD505-2E9C-101B-9397-08002B2CF9AE}" pid="5" name="_dlc_DocIdItemGuid">
    <vt:lpwstr>f0aeb555-4610-490c-859a-81ea89ac257d</vt:lpwstr>
  </property>
</Properties>
</file>