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65"/>
  </p:notesMasterIdLst>
  <p:sldIdLst>
    <p:sldId id="256" r:id="rId6"/>
    <p:sldId id="258" r:id="rId7"/>
    <p:sldId id="1386" r:id="rId8"/>
    <p:sldId id="1509" r:id="rId9"/>
    <p:sldId id="1511" r:id="rId10"/>
    <p:sldId id="1394" r:id="rId11"/>
    <p:sldId id="1411" r:id="rId12"/>
    <p:sldId id="1493" r:id="rId13"/>
    <p:sldId id="3618" r:id="rId14"/>
    <p:sldId id="1091" r:id="rId15"/>
    <p:sldId id="1210" r:id="rId16"/>
    <p:sldId id="1466" r:id="rId17"/>
    <p:sldId id="1391" r:id="rId18"/>
    <p:sldId id="1513" r:id="rId19"/>
    <p:sldId id="1416" r:id="rId20"/>
    <p:sldId id="1516" r:id="rId21"/>
    <p:sldId id="1537" r:id="rId22"/>
    <p:sldId id="1474" r:id="rId23"/>
    <p:sldId id="1528" r:id="rId24"/>
    <p:sldId id="3602" r:id="rId25"/>
    <p:sldId id="3611" r:id="rId26"/>
    <p:sldId id="3612" r:id="rId27"/>
    <p:sldId id="3617" r:id="rId28"/>
    <p:sldId id="1464" r:id="rId29"/>
    <p:sldId id="3616" r:id="rId30"/>
    <p:sldId id="3613" r:id="rId31"/>
    <p:sldId id="3603" r:id="rId32"/>
    <p:sldId id="3614" r:id="rId33"/>
    <p:sldId id="3615" r:id="rId34"/>
    <p:sldId id="3606" r:id="rId35"/>
    <p:sldId id="1388" r:id="rId36"/>
    <p:sldId id="1090" r:id="rId37"/>
    <p:sldId id="3604" r:id="rId38"/>
    <p:sldId id="1543" r:id="rId39"/>
    <p:sldId id="1426" r:id="rId40"/>
    <p:sldId id="1500" r:id="rId41"/>
    <p:sldId id="813" r:id="rId42"/>
    <p:sldId id="1406" r:id="rId43"/>
    <p:sldId id="1422" r:id="rId44"/>
    <p:sldId id="1499" r:id="rId45"/>
    <p:sldId id="772" r:id="rId46"/>
    <p:sldId id="1539" r:id="rId47"/>
    <p:sldId id="1541" r:id="rId48"/>
    <p:sldId id="1271" r:id="rId49"/>
    <p:sldId id="1544" r:id="rId50"/>
    <p:sldId id="1478" r:id="rId51"/>
    <p:sldId id="3620" r:id="rId52"/>
    <p:sldId id="1504" r:id="rId53"/>
    <p:sldId id="1505" r:id="rId54"/>
    <p:sldId id="1538" r:id="rId55"/>
    <p:sldId id="1399" r:id="rId56"/>
    <p:sldId id="1058" r:id="rId57"/>
    <p:sldId id="1410" r:id="rId58"/>
    <p:sldId id="1502" r:id="rId59"/>
    <p:sldId id="1400" r:id="rId60"/>
    <p:sldId id="1407" r:id="rId61"/>
    <p:sldId id="1494" r:id="rId62"/>
    <p:sldId id="929" r:id="rId63"/>
    <p:sldId id="3619" r:id="rId64"/>
  </p:sldIdLst>
  <p:sldSz cx="10691813" cy="7559675"/>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66"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onica Morona" initials="MM" lastIdx="4" clrIdx="6">
    <p:extLst>
      <p:ext uri="{19B8F6BF-5375-455C-9EA6-DF929625EA0E}">
        <p15:presenceInfo xmlns:p15="http://schemas.microsoft.com/office/powerpoint/2012/main" userId="S-1-5-21-256186967-1468483519-2110688028-65896" providerId="AD"/>
      </p:ext>
    </p:extLst>
  </p:cmAuthor>
  <p:cmAuthor id="1" name="Emily Brodie" initials="EB" lastIdx="34" clrIdx="0">
    <p:extLst>
      <p:ext uri="{19B8F6BF-5375-455C-9EA6-DF929625EA0E}">
        <p15:presenceInfo xmlns:p15="http://schemas.microsoft.com/office/powerpoint/2012/main" userId="S-1-5-21-256186967-1468483519-2110688028-50135" providerId="AD"/>
      </p:ext>
    </p:extLst>
  </p:cmAuthor>
  <p:cmAuthor id="8" name="Emily Brodie" initials="EB [2]" lastIdx="40" clrIdx="7">
    <p:extLst>
      <p:ext uri="{19B8F6BF-5375-455C-9EA6-DF929625EA0E}">
        <p15:presenceInfo xmlns:p15="http://schemas.microsoft.com/office/powerpoint/2012/main" userId="S::Emily.Brodie@aemo.com.au::49ce462e-3502-4f24-a4dc-37209137f68b" providerId="AD"/>
      </p:ext>
    </p:extLst>
  </p:cmAuthor>
  <p:cmAuthor id="2" name="Christine Kang" initials="CK" lastIdx="2" clrIdx="1">
    <p:extLst>
      <p:ext uri="{19B8F6BF-5375-455C-9EA6-DF929625EA0E}">
        <p15:presenceInfo xmlns:p15="http://schemas.microsoft.com/office/powerpoint/2012/main" userId="S-1-5-21-256186967-1468483519-2110688028-7269" providerId="AD"/>
      </p:ext>
    </p:extLst>
  </p:cmAuthor>
  <p:cmAuthor id="9" name="Greg Minney" initials="GM [2]" lastIdx="25" clrIdx="8">
    <p:extLst>
      <p:ext uri="{19B8F6BF-5375-455C-9EA6-DF929625EA0E}">
        <p15:presenceInfo xmlns:p15="http://schemas.microsoft.com/office/powerpoint/2012/main" userId="S::Greg.Minney@aemo.com.au::e657595f-f519-43ef-a5ac-dcb6c666504e" providerId="AD"/>
      </p:ext>
    </p:extLst>
  </p:cmAuthor>
  <p:cmAuthor id="3" name="Austin Tan" initials="AT" lastIdx="3" clrIdx="2">
    <p:extLst>
      <p:ext uri="{19B8F6BF-5375-455C-9EA6-DF929625EA0E}">
        <p15:presenceInfo xmlns:p15="http://schemas.microsoft.com/office/powerpoint/2012/main" userId="S-1-5-21-256186967-1468483519-2110688028-50533" providerId="AD"/>
      </p:ext>
    </p:extLst>
  </p:cmAuthor>
  <p:cmAuthor id="10" name="Vishnu Vijayan" initials="VV" lastIdx="3" clrIdx="9">
    <p:extLst>
      <p:ext uri="{19B8F6BF-5375-455C-9EA6-DF929625EA0E}">
        <p15:presenceInfo xmlns:p15="http://schemas.microsoft.com/office/powerpoint/2012/main" userId="S::Vishnu.Vijayan@aemo.com.au::516b00b7-0809-4b20-9dec-7c92f6f1149a" providerId="AD"/>
      </p:ext>
    </p:extLst>
  </p:cmAuthor>
  <p:cmAuthor id="4" name="Greg Minney" initials="GM" lastIdx="1" clrIdx="3">
    <p:extLst>
      <p:ext uri="{19B8F6BF-5375-455C-9EA6-DF929625EA0E}">
        <p15:presenceInfo xmlns:p15="http://schemas.microsoft.com/office/powerpoint/2012/main" userId="S-1-5-21-256186967-1468483519-2110688028-65886" providerId="AD"/>
      </p:ext>
    </p:extLst>
  </p:cmAuthor>
  <p:cmAuthor id="11" name="Carol Bosnjak" initials="CB" lastIdx="1" clrIdx="10">
    <p:extLst>
      <p:ext uri="{19B8F6BF-5375-455C-9EA6-DF929625EA0E}">
        <p15:presenceInfo xmlns:p15="http://schemas.microsoft.com/office/powerpoint/2012/main" userId="S::Carol.Bosnjak@aemo.com.au::600c1e65-3783-49a7-928f-fac047940cb9" providerId="AD"/>
      </p:ext>
    </p:extLst>
  </p:cmAuthor>
  <p:cmAuthor id="5" name="Blaine Miner" initials="BM" lastIdx="2" clrIdx="4">
    <p:extLst>
      <p:ext uri="{19B8F6BF-5375-455C-9EA6-DF929625EA0E}">
        <p15:presenceInfo xmlns:p15="http://schemas.microsoft.com/office/powerpoint/2012/main" userId="S::Blaine.Miner@aemo.com.au::d9c645fb-a3d4-40ea-aa0c-6be95b34fb01" providerId="AD"/>
      </p:ext>
    </p:extLst>
  </p:cmAuthor>
  <p:cmAuthor id="12" name="Ian Devaney" initials="ID" lastIdx="1" clrIdx="11">
    <p:extLst>
      <p:ext uri="{19B8F6BF-5375-455C-9EA6-DF929625EA0E}">
        <p15:presenceInfo xmlns:p15="http://schemas.microsoft.com/office/powerpoint/2012/main" userId="Ian Devaney" providerId="None"/>
      </p:ext>
    </p:extLst>
  </p:cmAuthor>
  <p:cmAuthor id="6" name="Austin Tan" initials="AT [2]" lastIdx="68" clrIdx="5">
    <p:extLst>
      <p:ext uri="{19B8F6BF-5375-455C-9EA6-DF929625EA0E}">
        <p15:presenceInfo xmlns:p15="http://schemas.microsoft.com/office/powerpoint/2012/main" userId="S::Austin.Tan@aemo.com.au::acfdf952-a0d3-46a7-9f50-60445baee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9EA"/>
    <a:srgbClr val="F2F2F2"/>
    <a:srgbClr val="EACCCD"/>
    <a:srgbClr val="000000"/>
    <a:srgbClr val="360F3C"/>
    <a:srgbClr val="CECCCE"/>
    <a:srgbClr val="E8E7E8"/>
    <a:srgbClr val="00B050"/>
    <a:srgbClr val="A09FA0"/>
    <a:srgbClr val="EEEF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889C41-B755-4B99-A06A-31201A53C3A0}" v="1" dt="2020-11-15T21:55:52.942"/>
    <p1510:client id="{760F4D61-07C3-4557-8AB3-188FF860D7DB}" v="4" dt="2020-11-15T23:22:50.5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66"/>
        <p:guide pos="3368"/>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oleObject" Target="https://aemocloud.sharepoint.com/sites/5MS/Shared%20Documents/General/10%20Readiness/03%20Readiness%20Reporting/04%20Round%204%20-%20Oct%2020/Analysis%20-%20Round%204%20DRAF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74571295629063E-2"/>
          <c:y val="8.731929927070485E-2"/>
          <c:w val="0.75526231105592001"/>
          <c:h val="0.63586880837887871"/>
        </c:manualLayout>
      </c:layout>
      <c:barChart>
        <c:barDir val="bar"/>
        <c:grouping val="percentStacked"/>
        <c:varyColors val="0"/>
        <c:ser>
          <c:idx val="0"/>
          <c:order val="0"/>
          <c:tx>
            <c:strRef>
              <c:f>'C4'!$CW$55</c:f>
              <c:strCache>
                <c:ptCount val="1"/>
                <c:pt idx="0">
                  <c:v>No change</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'C4'!$CX$55</c:f>
              <c:numCache>
                <c:formatCode>General</c:formatCode>
                <c:ptCount val="1"/>
                <c:pt idx="0">
                  <c:v>39</c:v>
                </c:pt>
              </c:numCache>
            </c:numRef>
          </c:val>
          <c:extLst>
            <c:ext xmlns:c16="http://schemas.microsoft.com/office/drawing/2014/chart" uri="{C3380CC4-5D6E-409C-BE32-E72D297353CC}">
              <c16:uniqueId val="{00000000-C805-4372-B98F-B291BE63377B}"/>
            </c:ext>
          </c:extLst>
        </c:ser>
        <c:ser>
          <c:idx val="1"/>
          <c:order val="1"/>
          <c:tx>
            <c:strRef>
              <c:f>'C4'!$CW$56</c:f>
              <c:strCache>
                <c:ptCount val="1"/>
                <c:pt idx="0">
                  <c:v>Minor change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'C4'!$CX$56</c:f>
              <c:numCache>
                <c:formatCode>General</c:formatCode>
                <c:ptCount val="1"/>
                <c:pt idx="0">
                  <c:v>5</c:v>
                </c:pt>
              </c:numCache>
            </c:numRef>
          </c:val>
          <c:extLst>
            <c:ext xmlns:c16="http://schemas.microsoft.com/office/drawing/2014/chart" uri="{C3380CC4-5D6E-409C-BE32-E72D297353CC}">
              <c16:uniqueId val="{00000001-C805-4372-B98F-B291BE63377B}"/>
            </c:ext>
          </c:extLst>
        </c:ser>
        <c:ser>
          <c:idx val="2"/>
          <c:order val="2"/>
          <c:tx>
            <c:strRef>
              <c:f>'C4'!$CW$57</c:f>
              <c:strCache>
                <c:ptCount val="1"/>
                <c:pt idx="0">
                  <c:v>Major change</c:v>
                </c:pt>
              </c:strCache>
            </c:strRef>
          </c:tx>
          <c:spPr>
            <a:solidFill>
              <a:schemeClr val="accent3"/>
            </a:solidFill>
            <a:ln>
              <a:noFill/>
            </a:ln>
            <a:effectLst/>
          </c:spPr>
          <c:invertIfNegative val="0"/>
          <c:dLbls>
            <c:delete val="1"/>
          </c:dLbls>
          <c:val>
            <c:numRef>
              <c:f>'C4'!$CX$57</c:f>
              <c:numCache>
                <c:formatCode>General</c:formatCode>
                <c:ptCount val="1"/>
                <c:pt idx="0">
                  <c:v>0</c:v>
                </c:pt>
              </c:numCache>
            </c:numRef>
          </c:val>
          <c:extLst>
            <c:ext xmlns:c16="http://schemas.microsoft.com/office/drawing/2014/chart" uri="{C3380CC4-5D6E-409C-BE32-E72D297353CC}">
              <c16:uniqueId val="{00000002-C805-4372-B98F-B291BE63377B}"/>
            </c:ext>
          </c:extLst>
        </c:ser>
        <c:dLbls>
          <c:dLblPos val="ctr"/>
          <c:showLegendKey val="0"/>
          <c:showVal val="1"/>
          <c:showCatName val="0"/>
          <c:showSerName val="0"/>
          <c:showPercent val="0"/>
          <c:showBubbleSize val="0"/>
        </c:dLbls>
        <c:gapWidth val="150"/>
        <c:overlap val="100"/>
        <c:axId val="735875760"/>
        <c:axId val="735870184"/>
      </c:barChart>
      <c:catAx>
        <c:axId val="735875760"/>
        <c:scaling>
          <c:orientation val="minMax"/>
        </c:scaling>
        <c:delete val="1"/>
        <c:axPos val="l"/>
        <c:numFmt formatCode="General" sourceLinked="1"/>
        <c:majorTickMark val="none"/>
        <c:minorTickMark val="none"/>
        <c:tickLblPos val="nextTo"/>
        <c:crossAx val="735870184"/>
        <c:crosses val="autoZero"/>
        <c:auto val="1"/>
        <c:lblAlgn val="ctr"/>
        <c:lblOffset val="100"/>
        <c:noMultiLvlLbl val="0"/>
      </c:catAx>
      <c:valAx>
        <c:axId val="735870184"/>
        <c:scaling>
          <c:orientation val="minMax"/>
          <c:min val="0"/>
        </c:scaling>
        <c:delete val="1"/>
        <c:axPos val="b"/>
        <c:numFmt formatCode="0%" sourceLinked="1"/>
        <c:majorTickMark val="out"/>
        <c:minorTickMark val="none"/>
        <c:tickLblPos val="nextTo"/>
        <c:crossAx val="735875760"/>
        <c:crosses val="autoZero"/>
        <c:crossBetween val="between"/>
      </c:valAx>
      <c:spPr>
        <a:noFill/>
        <a:ln>
          <a:noFill/>
        </a:ln>
        <a:effectLst/>
      </c:spPr>
    </c:plotArea>
    <c:legend>
      <c:legendPos val="b"/>
      <c:layout>
        <c:manualLayout>
          <c:xMode val="edge"/>
          <c:yMode val="edge"/>
          <c:x val="6.1090077354102053E-2"/>
          <c:y val="0.78639718129481395"/>
          <c:w val="0.90903126454057159"/>
          <c:h val="0.1588136041439640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AE2672B-A328-4244-8DCF-6DDB3806FBEB}" type="datetimeFigureOut">
              <a:rPr lang="en-AU" smtClean="0"/>
              <a:t>16/11/2020</a:t>
            </a:fld>
            <a:endParaRPr lang="en-AU"/>
          </a:p>
        </p:txBody>
      </p:sp>
      <p:sp>
        <p:nvSpPr>
          <p:cNvPr id="4" name="Slide Image Placeholder 3"/>
          <p:cNvSpPr>
            <a:spLocks noGrp="1" noRot="1" noChangeAspect="1"/>
          </p:cNvSpPr>
          <p:nvPr>
            <p:ph type="sldImg" idx="2"/>
          </p:nvPr>
        </p:nvSpPr>
        <p:spPr>
          <a:xfrm>
            <a:off x="1366838" y="1200150"/>
            <a:ext cx="4581525" cy="3240088"/>
          </a:xfrm>
          <a:prstGeom prst="rect">
            <a:avLst/>
          </a:prstGeom>
          <a:noFill/>
          <a:ln w="12700">
            <a:solidFill>
              <a:prstClr val="black"/>
            </a:solidFill>
          </a:ln>
        </p:spPr>
        <p:txBody>
          <a:bodyPr vert="horz" lIns="96661" tIns="48331" rIns="96661" bIns="48331" rtlCol="0" anchor="ctr"/>
          <a:lstStyle/>
          <a:p>
            <a:endParaRPr lang="en-AU"/>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237AF0D-BB21-49A3-BE26-E6FB4B125E32}" type="slidenum">
              <a:rPr lang="en-AU" smtClean="0"/>
              <a:t>‹#›</a:t>
            </a:fld>
            <a:endParaRPr lang="en-AU"/>
          </a:p>
        </p:txBody>
      </p:sp>
    </p:spTree>
    <p:extLst>
      <p:ext uri="{BB962C8B-B14F-4D97-AF65-F5344CB8AC3E}">
        <p14:creationId xmlns:p14="http://schemas.microsoft.com/office/powerpoint/2010/main" val="1864782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11</a:t>
            </a:fld>
            <a:endParaRPr lang="en-AU"/>
          </a:p>
        </p:txBody>
      </p:sp>
    </p:spTree>
    <p:extLst>
      <p:ext uri="{BB962C8B-B14F-4D97-AF65-F5344CB8AC3E}">
        <p14:creationId xmlns:p14="http://schemas.microsoft.com/office/powerpoint/2010/main" val="464027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36</a:t>
            </a:fld>
            <a:endParaRPr lang="en-AU"/>
          </a:p>
        </p:txBody>
      </p:sp>
    </p:spTree>
    <p:extLst>
      <p:ext uri="{BB962C8B-B14F-4D97-AF65-F5344CB8AC3E}">
        <p14:creationId xmlns:p14="http://schemas.microsoft.com/office/powerpoint/2010/main" val="2179250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40</a:t>
            </a:fld>
            <a:endParaRPr lang="en-AU"/>
          </a:p>
        </p:txBody>
      </p:sp>
    </p:spTree>
    <p:extLst>
      <p:ext uri="{BB962C8B-B14F-4D97-AF65-F5344CB8AC3E}">
        <p14:creationId xmlns:p14="http://schemas.microsoft.com/office/powerpoint/2010/main" val="2432587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41</a:t>
            </a:fld>
            <a:endParaRPr lang="en-AU"/>
          </a:p>
        </p:txBody>
      </p:sp>
    </p:spTree>
    <p:extLst>
      <p:ext uri="{BB962C8B-B14F-4D97-AF65-F5344CB8AC3E}">
        <p14:creationId xmlns:p14="http://schemas.microsoft.com/office/powerpoint/2010/main" val="193208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44</a:t>
            </a:fld>
            <a:endParaRPr lang="en-AU"/>
          </a:p>
        </p:txBody>
      </p:sp>
    </p:spTree>
    <p:extLst>
      <p:ext uri="{BB962C8B-B14F-4D97-AF65-F5344CB8AC3E}">
        <p14:creationId xmlns:p14="http://schemas.microsoft.com/office/powerpoint/2010/main" val="1022622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45</a:t>
            </a:fld>
            <a:endParaRPr lang="en-AU"/>
          </a:p>
        </p:txBody>
      </p:sp>
    </p:spTree>
    <p:extLst>
      <p:ext uri="{BB962C8B-B14F-4D97-AF65-F5344CB8AC3E}">
        <p14:creationId xmlns:p14="http://schemas.microsoft.com/office/powerpoint/2010/main" val="1354378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47</a:t>
            </a:fld>
            <a:endParaRPr lang="en-AU"/>
          </a:p>
        </p:txBody>
      </p:sp>
    </p:spTree>
    <p:extLst>
      <p:ext uri="{BB962C8B-B14F-4D97-AF65-F5344CB8AC3E}">
        <p14:creationId xmlns:p14="http://schemas.microsoft.com/office/powerpoint/2010/main" val="1694842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52</a:t>
            </a:fld>
            <a:endParaRPr lang="en-AU"/>
          </a:p>
        </p:txBody>
      </p:sp>
    </p:spTree>
    <p:extLst>
      <p:ext uri="{BB962C8B-B14F-4D97-AF65-F5344CB8AC3E}">
        <p14:creationId xmlns:p14="http://schemas.microsoft.com/office/powerpoint/2010/main" val="198758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12</a:t>
            </a:fld>
            <a:endParaRPr lang="en-AU"/>
          </a:p>
        </p:txBody>
      </p:sp>
    </p:spTree>
    <p:extLst>
      <p:ext uri="{BB962C8B-B14F-4D97-AF65-F5344CB8AC3E}">
        <p14:creationId xmlns:p14="http://schemas.microsoft.com/office/powerpoint/2010/main" val="79625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14</a:t>
            </a:fld>
            <a:endParaRPr lang="en-AU"/>
          </a:p>
        </p:txBody>
      </p:sp>
    </p:spTree>
    <p:extLst>
      <p:ext uri="{BB962C8B-B14F-4D97-AF65-F5344CB8AC3E}">
        <p14:creationId xmlns:p14="http://schemas.microsoft.com/office/powerpoint/2010/main" val="864929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err="1">
                <a:solidFill>
                  <a:schemeClr val="tx1"/>
                </a:solidFill>
                <a:effectLst/>
                <a:latin typeface="+mn-lt"/>
                <a:ea typeface="+mn-ea"/>
                <a:cs typeface="+mn-cs"/>
              </a:rPr>
              <a:t>Enumeated</a:t>
            </a:r>
            <a:r>
              <a:rPr lang="en-AU" sz="1200" kern="1200">
                <a:solidFill>
                  <a:schemeClr val="tx1"/>
                </a:solidFill>
                <a:effectLst/>
                <a:latin typeface="+mn-lt"/>
                <a:ea typeface="+mn-ea"/>
                <a:cs typeface="+mn-cs"/>
              </a:rPr>
              <a:t> field, added to a number of schema changes to make contestable metering more efficient for service orders (to avoid special instructions and common comments – created new fields and lists to assist SORD processing v 3.4 / split dates for v3.5 items different effective dates, v3.6  </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Removed:</a:t>
            </a:r>
            <a:endParaRPr lang="en-AU" sz="1200" b="0" i="0" u="none" strike="noStrike" kern="1200">
              <a:solidFill>
                <a:srgbClr val="000000"/>
              </a:solidFill>
              <a:effectLst/>
              <a:latin typeface="Calibri Light"/>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t>10MB file size</a:t>
            </a:r>
          </a:p>
        </p:txBody>
      </p:sp>
      <p:sp>
        <p:nvSpPr>
          <p:cNvPr id="4" name="Slide Number Placeholder 3"/>
          <p:cNvSpPr>
            <a:spLocks noGrp="1"/>
          </p:cNvSpPr>
          <p:nvPr>
            <p:ph type="sldNum" sz="quarter" idx="5"/>
          </p:nvPr>
        </p:nvSpPr>
        <p:spPr/>
        <p:txBody>
          <a:bodyPr/>
          <a:lstStyle/>
          <a:p>
            <a:fld id="{A237AF0D-BB21-49A3-BE26-E6FB4B125E32}" type="slidenum">
              <a:rPr lang="en-AU" smtClean="0"/>
              <a:t>15</a:t>
            </a:fld>
            <a:endParaRPr lang="en-AU"/>
          </a:p>
        </p:txBody>
      </p:sp>
    </p:spTree>
    <p:extLst>
      <p:ext uri="{BB962C8B-B14F-4D97-AF65-F5344CB8AC3E}">
        <p14:creationId xmlns:p14="http://schemas.microsoft.com/office/powerpoint/2010/main" val="927843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19</a:t>
            </a:fld>
            <a:endParaRPr lang="en-AU"/>
          </a:p>
        </p:txBody>
      </p:sp>
    </p:spTree>
    <p:extLst>
      <p:ext uri="{BB962C8B-B14F-4D97-AF65-F5344CB8AC3E}">
        <p14:creationId xmlns:p14="http://schemas.microsoft.com/office/powerpoint/2010/main" val="2449001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31</a:t>
            </a:fld>
            <a:endParaRPr lang="en-AU"/>
          </a:p>
        </p:txBody>
      </p:sp>
    </p:spTree>
    <p:extLst>
      <p:ext uri="{BB962C8B-B14F-4D97-AF65-F5344CB8AC3E}">
        <p14:creationId xmlns:p14="http://schemas.microsoft.com/office/powerpoint/2010/main" val="1258363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32</a:t>
            </a:fld>
            <a:endParaRPr lang="en-AU"/>
          </a:p>
        </p:txBody>
      </p:sp>
    </p:spTree>
    <p:extLst>
      <p:ext uri="{BB962C8B-B14F-4D97-AF65-F5344CB8AC3E}">
        <p14:creationId xmlns:p14="http://schemas.microsoft.com/office/powerpoint/2010/main" val="175375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33</a:t>
            </a:fld>
            <a:endParaRPr lang="en-AU"/>
          </a:p>
        </p:txBody>
      </p:sp>
    </p:spTree>
    <p:extLst>
      <p:ext uri="{BB962C8B-B14F-4D97-AF65-F5344CB8AC3E}">
        <p14:creationId xmlns:p14="http://schemas.microsoft.com/office/powerpoint/2010/main" val="2269869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34</a:t>
            </a:fld>
            <a:endParaRPr lang="en-AU"/>
          </a:p>
        </p:txBody>
      </p:sp>
    </p:spTree>
    <p:extLst>
      <p:ext uri="{BB962C8B-B14F-4D97-AF65-F5344CB8AC3E}">
        <p14:creationId xmlns:p14="http://schemas.microsoft.com/office/powerpoint/2010/main" val="3428816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90067-2361-4840-83F8-CBD421F060F8}"/>
              </a:ext>
            </a:extLst>
          </p:cNvPr>
          <p:cNvGrpSpPr/>
          <p:nvPr/>
        </p:nvGrpSpPr>
        <p:grpSpPr>
          <a:xfrm>
            <a:off x="-2522553" y="5191458"/>
            <a:ext cx="13381761" cy="3156233"/>
            <a:chOff x="-2935513" y="4064389"/>
            <a:chExt cx="15659100" cy="3693368"/>
          </a:xfrm>
        </p:grpSpPr>
        <p:sp>
          <p:nvSpPr>
            <p:cNvPr id="14" name="Freeform 15">
              <a:extLst>
                <a:ext uri="{FF2B5EF4-FFF2-40B4-BE49-F238E27FC236}">
                  <a16:creationId xmlns:a16="http://schemas.microsoft.com/office/drawing/2014/main" id="{DEBCA1C5-5795-4F26-B880-05CD7CA9A5B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F253B752-9D1D-46A8-B0EA-628BFC103A70}"/>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p:nvSpPr>
        <p:spPr>
          <a:xfrm>
            <a:off x="0" y="0"/>
            <a:ext cx="10691813" cy="7559675"/>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929"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735588" y="2591322"/>
            <a:ext cx="8018860" cy="2631887"/>
          </a:xfrm>
        </p:spPr>
        <p:txBody>
          <a:bodyPr anchor="b"/>
          <a:lstStyle>
            <a:lvl1pPr algn="l">
              <a:defRPr sz="5262"/>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735588" y="5400902"/>
            <a:ext cx="8018860" cy="690490"/>
          </a:xfrm>
        </p:spPr>
        <p:txBody>
          <a:bodyPr>
            <a:normAutofit/>
          </a:bodyPr>
          <a:lstStyle>
            <a:lvl1pPr marL="0" indent="0" algn="l">
              <a:buNone/>
              <a:defRPr sz="2456">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9941028" y="6868355"/>
            <a:ext cx="505220" cy="402483"/>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8312197" y="6868355"/>
            <a:ext cx="1522449" cy="402483"/>
          </a:xfrm>
        </p:spPr>
        <p:txBody>
          <a:bodyPr/>
          <a:lstStyle>
            <a:lvl1pPr>
              <a:defRPr>
                <a:solidFill>
                  <a:schemeClr val="bg1"/>
                </a:solidFill>
              </a:defRPr>
            </a:lvl1pPr>
          </a:lstStyle>
          <a:p>
            <a:fld id="{2BCB263C-B82E-4737-BBF3-626217CA90E3}" type="datetime1">
              <a:rPr lang="en-AU" smtClean="0"/>
              <a:t>16/11/2020</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525940" y="6868355"/>
            <a:ext cx="4679868" cy="402483"/>
          </a:xfrm>
        </p:spPr>
        <p:txBody>
          <a:bodyPr/>
          <a:lstStyle>
            <a:lvl1pPr>
              <a:defRPr>
                <a:solidFill>
                  <a:schemeClr val="bg1"/>
                </a:solidFill>
              </a:defRPr>
            </a:lvl1pPr>
          </a:lstStyle>
          <a:p>
            <a:endParaRPr lang="en-AU"/>
          </a:p>
        </p:txBody>
      </p:sp>
      <p:pic>
        <p:nvPicPr>
          <p:cNvPr id="11" name="Picture 10">
            <a:extLst>
              <a:ext uri="{FF2B5EF4-FFF2-40B4-BE49-F238E27FC236}">
                <a16:creationId xmlns:a16="http://schemas.microsoft.com/office/drawing/2014/main" id="{5DF909FA-3722-4F31-ACE2-78B291F1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657" y="834013"/>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684793" y="503978"/>
            <a:ext cx="6774452" cy="62025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33620" y="3436577"/>
            <a:ext cx="2907626" cy="2035755"/>
          </a:xfrm>
        </p:spPr>
        <p:txBody>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3EDF0E40-436F-4A58-BA98-F43008232535}" type="datetime1">
              <a:rPr lang="en-AU" smtClean="0"/>
              <a:t>16/11/2020</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BA7C90F-9669-4678-B9A5-7D2A32BE2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963A3D-4158-4862-80EF-B6397DC9CE90}"/>
              </a:ext>
            </a:extLst>
          </p:cNvPr>
          <p:cNvGrpSpPr/>
          <p:nvPr/>
        </p:nvGrpSpPr>
        <p:grpSpPr>
          <a:xfrm>
            <a:off x="-2080098" y="5309446"/>
            <a:ext cx="13381761" cy="3156233"/>
            <a:chOff x="-2935513" y="4064389"/>
            <a:chExt cx="15659100" cy="3693368"/>
          </a:xfrm>
        </p:grpSpPr>
        <p:sp>
          <p:nvSpPr>
            <p:cNvPr id="6" name="Freeform 15">
              <a:extLst>
                <a:ext uri="{FF2B5EF4-FFF2-40B4-BE49-F238E27FC236}">
                  <a16:creationId xmlns:a16="http://schemas.microsoft.com/office/drawing/2014/main" id="{847E1A0B-CD25-493E-BBD2-63F153442D8D}"/>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5E2C415D-48A1-4209-A679-82D52AD61504}"/>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D2C647D8-C790-464F-B73C-E653BB913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38" y="3080572"/>
            <a:ext cx="4245537" cy="1398530"/>
          </a:xfrm>
          <a:prstGeom prst="rect">
            <a:avLst/>
          </a:prstGeom>
        </p:spPr>
      </p:pic>
    </p:spTree>
    <p:extLst>
      <p:ext uri="{BB962C8B-B14F-4D97-AF65-F5344CB8AC3E}">
        <p14:creationId xmlns:p14="http://schemas.microsoft.com/office/powerpoint/2010/main" val="53550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233219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9155391" y="6799078"/>
            <a:ext cx="1262813" cy="375801"/>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2489613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580552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525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428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321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861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39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26793B9-B0ED-4A26-A4C7-633528BE5461}" type="datetime1">
              <a:rPr lang="en-AU" smtClean="0"/>
              <a:t>16/11/2020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96966F1C-22DB-47A8-8E30-240A14932D3A}"/>
              </a:ext>
            </a:extLst>
          </p:cNvPr>
          <p:cNvSpPr>
            <a:spLocks noGrp="1"/>
          </p:cNvSpPr>
          <p:nvPr>
            <p:ph type="body" sz="quarter" idx="13"/>
          </p:nvPr>
        </p:nvSpPr>
        <p:spPr>
          <a:xfrm>
            <a:off x="3686400" y="503237"/>
            <a:ext cx="6775200" cy="6202800"/>
          </a:xfrm>
        </p:spPr>
        <p:txBody>
          <a:bodyPr/>
          <a:lstStyle>
            <a:lvl1pPr marL="360363" indent="-360363">
              <a:buFont typeface="+mj-lt"/>
              <a:buAutoNum type="arabicPeriod"/>
              <a:defRPr/>
            </a:lvl1pPr>
            <a:lvl2pPr marL="858165" indent="-457200">
              <a:buFont typeface="+mj-lt"/>
              <a:buAutoNum type="arabicPeriod"/>
              <a:defRPr/>
            </a:lvl2pPr>
            <a:lvl3pPr marL="1144829" indent="-342900">
              <a:buFont typeface="+mj-lt"/>
              <a:buAutoNum type="arabicPeriod"/>
              <a:defRPr/>
            </a:lvl3pPr>
            <a:lvl4pPr marL="1545793" indent="-342900">
              <a:buFont typeface="+mj-lt"/>
              <a:buAutoNum type="arabicPeriod"/>
              <a:defRPr/>
            </a:lvl4pPr>
            <a:lvl5pPr marL="1946758"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35A87A14-C640-4048-95A7-4EF6E742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869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176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190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4232889"/>
          </a:xfrm>
        </p:spPr>
        <p:txBody>
          <a:bodyPr/>
          <a:lstStyle>
            <a:lvl1pPr marL="0" indent="0">
              <a:lnSpc>
                <a:spcPts val="5145"/>
              </a:lnSpc>
              <a:spcAft>
                <a:spcPts val="877"/>
              </a:spcAft>
              <a:buNone/>
              <a:defRPr sz="4911">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6349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62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3703778"/>
          </a:xfrm>
        </p:spPr>
        <p:txBody>
          <a:bodyPr/>
          <a:lstStyle>
            <a:lvl1pPr marL="0" indent="0">
              <a:lnSpc>
                <a:spcPts val="3742"/>
              </a:lnSpc>
              <a:spcAft>
                <a:spcPts val="877"/>
              </a:spcAft>
              <a:buNone/>
              <a:defRPr sz="3508">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574085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461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9892032"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50" y="1851889"/>
            <a:ext cx="6735000"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739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479611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5640563" y="47620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5640563" y="6613889"/>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5640563" y="4963062"/>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4293967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262812" y="2383473"/>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261364" y="378602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261364" y="516409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6105043" y="2381002"/>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6103594" y="378355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6103594" y="516162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074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262812" y="237993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262812" y="3784306"/>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262812" y="5156610"/>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4630313"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5366328" y="2"/>
            <a:ext cx="5325488" cy="6334728"/>
          </a:xfrm>
        </p:spPr>
        <p:txBody>
          <a:bodyPr/>
          <a:lstStyle>
            <a:lvl1pPr marL="0" indent="0">
              <a:lnSpc>
                <a:spcPct val="100000"/>
              </a:lnSpc>
              <a:spcAft>
                <a:spcPts val="0"/>
              </a:spcAft>
              <a:buNone/>
              <a:defRPr sz="1169"/>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5365706" y="661506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95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FECD23D-93BC-4BFC-8E72-A4B9F48D5070}" type="datetime1">
              <a:rPr lang="en-AU" smtClean="0"/>
              <a:t>16/11/2020</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57797" y="1851889"/>
            <a:ext cx="4630313"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6040298" y="4365167"/>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6040298" y="6217056"/>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6040298" y="4566915"/>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901040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10691813" cy="7559675"/>
          </a:xfrm>
        </p:spPr>
        <p:txBody>
          <a:bodyPr/>
          <a:lstStyle>
            <a:lvl1pPr marL="0" indent="0">
              <a:lnSpc>
                <a:spcPct val="100000"/>
              </a:lnSpc>
              <a:spcAft>
                <a:spcPts val="0"/>
              </a:spcAft>
              <a:buNone/>
              <a:defRPr sz="1169"/>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682657" y="2911877"/>
            <a:ext cx="3851578" cy="1928805"/>
          </a:xfrm>
        </p:spPr>
        <p:txBody>
          <a:bodyPr/>
          <a:lstStyle>
            <a:lvl1pPr marL="0" indent="0" algn="l">
              <a:lnSpc>
                <a:spcPts val="2923"/>
              </a:lnSpc>
              <a:spcAft>
                <a:spcPts val="0"/>
              </a:spcAft>
              <a:buNone/>
              <a:defRPr sz="2689">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682657" y="1031766"/>
            <a:ext cx="3851578" cy="1455056"/>
          </a:xfrm>
        </p:spPr>
        <p:txBody>
          <a:bodyPr/>
          <a:lstStyle>
            <a:lvl1pPr marL="0" indent="0" algn="l">
              <a:lnSpc>
                <a:spcPts val="11693"/>
              </a:lnSpc>
              <a:spcAft>
                <a:spcPts val="0"/>
              </a:spcAft>
              <a:buNone/>
              <a:defRPr sz="11693">
                <a:solidFill>
                  <a:schemeClr val="tx1"/>
                </a:solidFill>
              </a:defRPr>
            </a:lvl1pPr>
          </a:lstStyle>
          <a:p>
            <a:pPr lvl="0"/>
            <a:r>
              <a:rPr lang="en-US"/>
              <a:t>52m</a:t>
            </a:r>
          </a:p>
        </p:txBody>
      </p:sp>
    </p:spTree>
    <p:extLst>
      <p:ext uri="{BB962C8B-B14F-4D97-AF65-F5344CB8AC3E}">
        <p14:creationId xmlns:p14="http://schemas.microsoft.com/office/powerpoint/2010/main" val="3245466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841878" y="4710655"/>
            <a:ext cx="3470552" cy="1984167"/>
          </a:xfrm>
        </p:spPr>
        <p:txBody>
          <a:bodyPr/>
          <a:lstStyle>
            <a:lvl1pPr marL="0" indent="0" algn="l">
              <a:lnSpc>
                <a:spcPts val="2456"/>
              </a:lnSpc>
              <a:spcAft>
                <a:spcPts val="0"/>
              </a:spcAft>
              <a:buNone/>
              <a:defRPr sz="2339">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841877" y="1928806"/>
            <a:ext cx="3470552" cy="2676026"/>
          </a:xfrm>
        </p:spPr>
        <p:txBody>
          <a:bodyPr/>
          <a:lstStyle>
            <a:lvl1pPr marL="0" indent="0" algn="l">
              <a:lnSpc>
                <a:spcPct val="100000"/>
              </a:lnSpc>
              <a:spcAft>
                <a:spcPts val="0"/>
              </a:spcAft>
              <a:buNone/>
              <a:defRPr sz="11693">
                <a:solidFill>
                  <a:schemeClr val="accent3"/>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85%</a:t>
            </a:r>
          </a:p>
        </p:txBody>
      </p:sp>
    </p:spTree>
    <p:extLst>
      <p:ext uri="{BB962C8B-B14F-4D97-AF65-F5344CB8AC3E}">
        <p14:creationId xmlns:p14="http://schemas.microsoft.com/office/powerpoint/2010/main" val="40057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Tree>
    <p:extLst>
      <p:ext uri="{BB962C8B-B14F-4D97-AF65-F5344CB8AC3E}">
        <p14:creationId xmlns:p14="http://schemas.microsoft.com/office/powerpoint/2010/main" val="2060999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Tree>
    <p:extLst>
      <p:ext uri="{BB962C8B-B14F-4D97-AF65-F5344CB8AC3E}">
        <p14:creationId xmlns:p14="http://schemas.microsoft.com/office/powerpoint/2010/main" val="1720901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4418556" y="1528624"/>
            <a:ext cx="1628716" cy="2645556"/>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578243" y="4629722"/>
            <a:ext cx="5535328" cy="1984167"/>
          </a:xfrm>
        </p:spPr>
        <p:txBody>
          <a:bodyPr/>
          <a:lstStyle>
            <a:lvl1pPr marL="0" indent="0" algn="ctr">
              <a:lnSpc>
                <a:spcPts val="3742"/>
              </a:lnSpc>
              <a:spcAft>
                <a:spcPts val="0"/>
              </a:spcAft>
              <a:buNone/>
              <a:defRPr sz="3508">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5508236" y="2795863"/>
            <a:ext cx="898685" cy="1121610"/>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2105"/>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6455074" y="2825960"/>
            <a:ext cx="883949" cy="1121716"/>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2105"/>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940067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420948" indent="0">
              <a:buNone/>
              <a:defRPr/>
            </a:lvl2pPr>
            <a:lvl3pPr marL="841896" indent="0">
              <a:buNone/>
              <a:defRPr/>
            </a:lvl3pPr>
            <a:lvl4pPr marL="1262844" indent="0">
              <a:buNone/>
              <a:defRPr/>
            </a:lvl4pPr>
            <a:lvl5pPr marL="1683792"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6021269" y="2843610"/>
            <a:ext cx="569685" cy="1342659"/>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105"/>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75114" y="4876188"/>
            <a:ext cx="2166205" cy="793667"/>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802347" y="4876188"/>
            <a:ext cx="2166205" cy="793667"/>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5229581" y="4876188"/>
            <a:ext cx="2166205" cy="793667"/>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7860798" y="4686052"/>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7879773" y="4876188"/>
            <a:ext cx="1683750" cy="1851889"/>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712148" y="2579208"/>
            <a:ext cx="1492137" cy="1878344"/>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2105"/>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3139933" y="2611225"/>
            <a:ext cx="1491041" cy="1878344"/>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2105"/>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5555218" y="2643242"/>
            <a:ext cx="1492137" cy="1878344"/>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2105"/>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7971604" y="2611225"/>
            <a:ext cx="1467927" cy="1878344"/>
          </a:xfrm>
          <a:prstGeom prst="rect">
            <a:avLst/>
          </a:prstGeom>
        </p:spPr>
      </p:pic>
    </p:spTree>
    <p:extLst>
      <p:ext uri="{BB962C8B-B14F-4D97-AF65-F5344CB8AC3E}">
        <p14:creationId xmlns:p14="http://schemas.microsoft.com/office/powerpoint/2010/main" val="929664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340" y="1523789"/>
            <a:ext cx="3180790" cy="399819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0001" y="1523787"/>
            <a:ext cx="3104912" cy="3902821"/>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847694" y="4883500"/>
            <a:ext cx="2621255"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Council of Australian </a:t>
            </a:r>
            <a:br>
              <a:rPr kumimoji="0" lang="en-US" sz="1637" b="1" i="0" u="none" strike="noStrike" kern="1200" cap="none" spc="0" normalizeH="0" baseline="0" noProof="0">
                <a:ln>
                  <a:noFill/>
                </a:ln>
                <a:solidFill>
                  <a:srgbClr val="7E4182"/>
                </a:solidFill>
                <a:effectLst/>
                <a:uLnTx/>
                <a:uFillTx/>
                <a:latin typeface="Tahoma"/>
              </a:rPr>
            </a:br>
            <a:r>
              <a:rPr kumimoji="0" lang="en-US" sz="1637" b="1" i="0" u="none" strike="noStrike" kern="1200" cap="none" spc="0" normalizeH="0" baseline="0" noProof="0">
                <a:ln>
                  <a:noFill/>
                </a:ln>
                <a:solidFill>
                  <a:srgbClr val="7E4182"/>
                </a:solidFill>
                <a:effectLst/>
                <a:uLnTx/>
                <a:uFillTx/>
                <a:latin typeface="Tahoma"/>
              </a:rPr>
              <a:t>Governments (COAG)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implements policy reforms of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888999" y="4883500"/>
            <a:ext cx="2602304"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COAG Energy Council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is so important for the health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3377116" y="3645673"/>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7644250" y="3397439"/>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br>
              <a:rPr kumimoji="0" lang="en-US" sz="1637" b="1" i="0" u="none" strike="noStrike" kern="1200" cap="none" spc="0" normalizeH="0" baseline="0" noProof="0">
                <a:ln>
                  <a:noFill/>
                </a:ln>
                <a:solidFill>
                  <a:srgbClr val="6CC5EA"/>
                </a:solidFill>
                <a:effectLst/>
                <a:uLnTx/>
                <a:uFillTx/>
                <a:latin typeface="Tahoma"/>
              </a:rPr>
            </a:br>
            <a:r>
              <a:rPr kumimoji="0" lang="en-US" sz="1403"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287204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260" y="700501"/>
            <a:ext cx="3399848" cy="42735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4508" y="671285"/>
            <a:ext cx="3399848" cy="427355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16862" y="700501"/>
            <a:ext cx="3399848" cy="4273550"/>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975150" y="4367405"/>
            <a:ext cx="2459615" cy="242401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Commission </a:t>
            </a:r>
            <a:br>
              <a:rPr kumimoji="0" lang="en-US" sz="1403" b="1" i="0" u="none" strike="noStrike" kern="1200" cap="none" spc="0" normalizeH="0" baseline="0" noProof="0">
                <a:ln>
                  <a:noFill/>
                </a:ln>
                <a:solidFill>
                  <a:srgbClr val="005883"/>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Rule maker, market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developer and expert adviser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to governments</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4308111" y="4367405"/>
            <a:ext cx="2196346"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Regulator</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Economic regulation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rules compliance</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Polices the system and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7197233" y="4367405"/>
            <a:ext cx="2550469"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Operator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Electricity and gas systems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market operator</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Works with industry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2186852" y="3025596"/>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5600891" y="30087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8585166" y="30423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4132261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08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729493" y="1884670"/>
            <a:ext cx="9221689" cy="3144614"/>
          </a:xfrm>
        </p:spPr>
        <p:txBody>
          <a:bodyPr anchor="b"/>
          <a:lstStyle>
            <a:lvl1pPr>
              <a:defRPr sz="5262"/>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729493" y="5059034"/>
            <a:ext cx="9221689" cy="1653678"/>
          </a:xfrm>
        </p:spPr>
        <p:txBody>
          <a:bodyPr/>
          <a:lstStyle>
            <a:lvl1pPr marL="0" indent="0">
              <a:buNone/>
              <a:defRPr sz="2105">
                <a:solidFill>
                  <a:schemeClr val="bg1"/>
                </a:solidFill>
              </a:defRPr>
            </a:lvl1pPr>
            <a:lvl2pPr marL="400964" indent="0">
              <a:buNone/>
              <a:defRPr sz="1754">
                <a:solidFill>
                  <a:schemeClr val="tx1">
                    <a:tint val="75000"/>
                  </a:schemeClr>
                </a:solidFill>
              </a:defRPr>
            </a:lvl2pPr>
            <a:lvl3pPr marL="801929" indent="0">
              <a:buNone/>
              <a:defRPr sz="1579">
                <a:solidFill>
                  <a:schemeClr val="tx1">
                    <a:tint val="75000"/>
                  </a:schemeClr>
                </a:solidFill>
              </a:defRPr>
            </a:lvl3pPr>
            <a:lvl4pPr marL="1202893" indent="0">
              <a:buNone/>
              <a:defRPr sz="1403">
                <a:solidFill>
                  <a:schemeClr val="tx1">
                    <a:tint val="75000"/>
                  </a:schemeClr>
                </a:solidFill>
              </a:defRPr>
            </a:lvl4pPr>
            <a:lvl5pPr marL="1603858" indent="0">
              <a:buNone/>
              <a:defRPr sz="1403">
                <a:solidFill>
                  <a:schemeClr val="tx1">
                    <a:tint val="75000"/>
                  </a:schemeClr>
                </a:solidFill>
              </a:defRPr>
            </a:lvl5pPr>
            <a:lvl6pPr marL="2004822" indent="0">
              <a:buNone/>
              <a:defRPr sz="1403">
                <a:solidFill>
                  <a:schemeClr val="tx1">
                    <a:tint val="75000"/>
                  </a:schemeClr>
                </a:solidFill>
              </a:defRPr>
            </a:lvl6pPr>
            <a:lvl7pPr marL="2405786" indent="0">
              <a:buNone/>
              <a:defRPr sz="1403">
                <a:solidFill>
                  <a:schemeClr val="tx1">
                    <a:tint val="75000"/>
                  </a:schemeClr>
                </a:solidFill>
              </a:defRPr>
            </a:lvl7pPr>
            <a:lvl8pPr marL="2806751" indent="0">
              <a:buNone/>
              <a:defRPr sz="1403">
                <a:solidFill>
                  <a:schemeClr val="tx1">
                    <a:tint val="75000"/>
                  </a:schemeClr>
                </a:solidFill>
              </a:defRPr>
            </a:lvl8pPr>
            <a:lvl9pPr marL="3207715"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FBF5CE09-B97E-4919-80A9-DD3234AF84CA}" type="datetime1">
              <a:rPr lang="en-AU" smtClean="0"/>
              <a:t>16/11/2020</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EE399150-2915-4920-A24D-8FAED5E1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336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49" y="1851889"/>
            <a:ext cx="9892032"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872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57797" y="2712805"/>
            <a:ext cx="926063" cy="1506606"/>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57797" y="4595412"/>
            <a:ext cx="4209375" cy="2195811"/>
          </a:xfrm>
        </p:spPr>
        <p:txBody>
          <a:bodyPr/>
          <a:lstStyle>
            <a:lvl1pPr marL="0" indent="0">
              <a:lnSpc>
                <a:spcPts val="1169"/>
              </a:lnSpc>
              <a:spcAft>
                <a:spcPts val="877"/>
              </a:spcAft>
              <a:buNone/>
              <a:defRPr sz="994"/>
            </a:lvl1pPr>
            <a:lvl2pPr marL="420948" indent="0">
              <a:buNone/>
              <a:defRPr/>
            </a:lvl2pPr>
            <a:lvl3pPr marL="841896" indent="0">
              <a:buNone/>
              <a:defRPr/>
            </a:lvl3pPr>
            <a:lvl4pPr marL="1262844" indent="0">
              <a:buNone/>
              <a:defRPr/>
            </a:lvl4pPr>
            <a:lvl5pPr marL="1683792"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030009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557469" y="2457060"/>
            <a:ext cx="7576875" cy="2645556"/>
          </a:xfrm>
        </p:spPr>
        <p:txBody>
          <a:bodyPr anchor="ctr" anchorCtr="0"/>
          <a:lstStyle>
            <a:lvl1pPr algn="ctr">
              <a:lnSpc>
                <a:spcPts val="4911"/>
              </a:lnSpc>
              <a:defRPr sz="4677" cap="all" baseline="0">
                <a:solidFill>
                  <a:srgbClr val="FF0000"/>
                </a:solidFill>
              </a:defRPr>
            </a:lvl1pPr>
          </a:lstStyle>
          <a:p>
            <a:r>
              <a:rPr lang="en-US"/>
              <a:t>ADDITIONAL SLIDES</a:t>
            </a:r>
          </a:p>
        </p:txBody>
      </p:sp>
    </p:spTree>
    <p:extLst>
      <p:ext uri="{BB962C8B-B14F-4D97-AF65-F5344CB8AC3E}">
        <p14:creationId xmlns:p14="http://schemas.microsoft.com/office/powerpoint/2010/main" val="3436613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06547" y="2012414"/>
            <a:ext cx="5048093"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5412730" y="2012414"/>
            <a:ext cx="5049240"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C612B954-E48E-4AEF-AD09-E67E44105D5D}" type="datetime1">
              <a:rPr lang="en-AU" smtClean="0"/>
              <a:t>16/11/2020</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05207" y="150797"/>
            <a:ext cx="7895736" cy="130955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05208" y="1853171"/>
            <a:ext cx="5054385"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05208" y="2761381"/>
            <a:ext cx="5054385"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5412730" y="1853171"/>
            <a:ext cx="5054407"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5412730" y="2761381"/>
            <a:ext cx="5054407"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86F555B9-61C1-47BB-9518-05F6F5362C64}" type="datetime1">
              <a:rPr lang="en-AU" smtClean="0"/>
              <a:t>16/11/2020</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B5CDC08A-3FCA-4DCD-9801-3F981E63D0AE}" type="datetime1">
              <a:rPr lang="en-AU" smtClean="0"/>
              <a:t>16/11/2020</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22408DAD-2C35-4B8E-B703-6A1F0288B0CE}" type="datetime1">
              <a:rPr lang="en-AU" smtClean="0"/>
              <a:t>16/11/2020</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684793" y="503978"/>
            <a:ext cx="6774452" cy="6202505"/>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33620" y="3436577"/>
            <a:ext cx="2907626" cy="2035755"/>
          </a:xfrm>
        </p:spPr>
        <p:txBody>
          <a:bodyPr>
            <a:normAutofit/>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BC6183C2-B11E-4AF9-8419-02FA8271B2C0}" type="datetime1">
              <a:rPr lang="en-AU" smtClean="0"/>
              <a:t>16/11/2020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CD7A8669-24E6-424D-B888-CEC73E48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0" y="0"/>
            <a:ext cx="10691813" cy="1461188"/>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84"/>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06547" y="150494"/>
            <a:ext cx="7894138" cy="1310695"/>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06546" y="2012414"/>
            <a:ext cx="10255425" cy="47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8327920" y="7006699"/>
            <a:ext cx="1522449"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9CA9AEEA-9D3E-4E59-849D-7E6245957195}" type="datetime1">
              <a:rPr lang="en-AU" smtClean="0"/>
              <a:t>16/11/2020</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541663" y="7006699"/>
            <a:ext cx="4679868" cy="402483"/>
          </a:xfrm>
          <a:prstGeom prst="rect">
            <a:avLst/>
          </a:prstGeom>
        </p:spPr>
        <p:txBody>
          <a:bodyPr vert="horz" lIns="91440" tIns="45720" rIns="91440" bIns="45720" rtlCol="0" anchor="ctr"/>
          <a:lstStyle>
            <a:lvl1pPr algn="r">
              <a:defRPr sz="1052">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9956751" y="7006699"/>
            <a:ext cx="505220"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hf hdr="0" ftr="0" dt="0"/>
  <p:txStyles>
    <p:titleStyle>
      <a:lvl1pPr algn="l" defTabSz="801929" rtl="0" eaLnBrk="1" latinLnBrk="0" hangingPunct="1">
        <a:lnSpc>
          <a:spcPct val="90000"/>
        </a:lnSpc>
        <a:spcBef>
          <a:spcPct val="0"/>
        </a:spcBef>
        <a:buNone/>
        <a:defRPr sz="3859" b="0" kern="1200">
          <a:solidFill>
            <a:schemeClr val="bg1"/>
          </a:solidFill>
          <a:latin typeface="+mj-lt"/>
          <a:ea typeface="+mj-ea"/>
          <a:cs typeface="+mj-cs"/>
        </a:defRPr>
      </a:lvl1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57797" y="449745"/>
            <a:ext cx="9892032" cy="396833"/>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57797" y="1851889"/>
            <a:ext cx="9892032" cy="449744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9997266" y="7063633"/>
            <a:ext cx="252563" cy="264556"/>
          </a:xfrm>
          <a:prstGeom prst="rect">
            <a:avLst/>
          </a:prstGeom>
        </p:spPr>
        <p:txBody>
          <a:bodyPr vert="horz" lIns="0" tIns="0" rIns="0" bIns="0" rtlCol="0" anchor="t" anchorCtr="0"/>
          <a:lstStyle>
            <a:lvl1pPr algn="r">
              <a:defRPr sz="935"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385070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hf hdr="0" ftr="0" dt="0"/>
  <p:txStyles>
    <p:titleStyle>
      <a:lvl1pPr algn="l" defTabSz="1069208" rtl="0" eaLnBrk="1" latinLnBrk="0" hangingPunct="1">
        <a:lnSpc>
          <a:spcPts val="2105"/>
        </a:lnSpc>
        <a:spcBef>
          <a:spcPct val="0"/>
        </a:spcBef>
        <a:buNone/>
        <a:defRPr sz="2105" kern="1200">
          <a:solidFill>
            <a:schemeClr val="accent3"/>
          </a:solidFill>
          <a:latin typeface="+mj-lt"/>
          <a:ea typeface="+mj-ea"/>
          <a:cs typeface="+mj-cs"/>
        </a:defRPr>
      </a:lvl1pPr>
    </p:titleStyle>
    <p:bodyStyle>
      <a:lvl1pPr marL="210474" indent="-210474" algn="l" defTabSz="1069208" rtl="0" eaLnBrk="1" latinLnBrk="0" hangingPunct="1">
        <a:lnSpc>
          <a:spcPts val="2105"/>
        </a:lnSpc>
        <a:spcBef>
          <a:spcPts val="0"/>
        </a:spcBef>
        <a:spcAft>
          <a:spcPts val="877"/>
        </a:spcAft>
        <a:buFont typeface="Arial" panose="020B0604020202020204" pitchFamily="34" charset="0"/>
        <a:buChar char="•"/>
        <a:tabLst/>
        <a:defRPr sz="1871" kern="1200">
          <a:solidFill>
            <a:schemeClr val="bg1"/>
          </a:solidFill>
          <a:latin typeface="+mn-lt"/>
          <a:ea typeface="+mn-ea"/>
          <a:cs typeface="+mn-cs"/>
        </a:defRPr>
      </a:lvl1pPr>
      <a:lvl2pPr marL="631422"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2pPr>
      <a:lvl3pPr marL="1052370"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3pPr>
      <a:lvl4pPr marL="1473318"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4pPr>
      <a:lvl5pPr marL="1894266"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08" rtl="0" eaLnBrk="1" latinLnBrk="0" hangingPunct="1">
        <a:defRPr sz="2105" kern="1200">
          <a:solidFill>
            <a:schemeClr val="tx1"/>
          </a:solidFill>
          <a:latin typeface="+mn-lt"/>
          <a:ea typeface="+mn-ea"/>
          <a:cs typeface="+mn-cs"/>
        </a:defRPr>
      </a:lvl1pPr>
      <a:lvl2pPr marL="534604" algn="l" defTabSz="1069208" rtl="0" eaLnBrk="1" latinLnBrk="0" hangingPunct="1">
        <a:defRPr sz="2105" kern="1200">
          <a:solidFill>
            <a:schemeClr val="tx1"/>
          </a:solidFill>
          <a:latin typeface="+mn-lt"/>
          <a:ea typeface="+mn-ea"/>
          <a:cs typeface="+mn-cs"/>
        </a:defRPr>
      </a:lvl2pPr>
      <a:lvl3pPr marL="1069208" algn="l" defTabSz="1069208" rtl="0" eaLnBrk="1" latinLnBrk="0" hangingPunct="1">
        <a:defRPr sz="2105" kern="1200">
          <a:solidFill>
            <a:schemeClr val="tx1"/>
          </a:solidFill>
          <a:latin typeface="+mn-lt"/>
          <a:ea typeface="+mn-ea"/>
          <a:cs typeface="+mn-cs"/>
        </a:defRPr>
      </a:lvl3pPr>
      <a:lvl4pPr marL="1603812" algn="l" defTabSz="1069208" rtl="0" eaLnBrk="1" latinLnBrk="0" hangingPunct="1">
        <a:defRPr sz="2105" kern="1200">
          <a:solidFill>
            <a:schemeClr val="tx1"/>
          </a:solidFill>
          <a:latin typeface="+mn-lt"/>
          <a:ea typeface="+mn-ea"/>
          <a:cs typeface="+mn-cs"/>
        </a:defRPr>
      </a:lvl4pPr>
      <a:lvl5pPr marL="2138416" algn="l" defTabSz="1069208" rtl="0" eaLnBrk="1" latinLnBrk="0" hangingPunct="1">
        <a:defRPr sz="2105" kern="1200">
          <a:solidFill>
            <a:schemeClr val="tx1"/>
          </a:solidFill>
          <a:latin typeface="+mn-lt"/>
          <a:ea typeface="+mn-ea"/>
          <a:cs typeface="+mn-cs"/>
        </a:defRPr>
      </a:lvl5pPr>
      <a:lvl6pPr marL="2673020" algn="l" defTabSz="1069208" rtl="0" eaLnBrk="1" latinLnBrk="0" hangingPunct="1">
        <a:defRPr sz="2105" kern="1200">
          <a:solidFill>
            <a:schemeClr val="tx1"/>
          </a:solidFill>
          <a:latin typeface="+mn-lt"/>
          <a:ea typeface="+mn-ea"/>
          <a:cs typeface="+mn-cs"/>
        </a:defRPr>
      </a:lvl6pPr>
      <a:lvl7pPr marL="3207624" algn="l" defTabSz="1069208" rtl="0" eaLnBrk="1" latinLnBrk="0" hangingPunct="1">
        <a:defRPr sz="2105" kern="1200">
          <a:solidFill>
            <a:schemeClr val="tx1"/>
          </a:solidFill>
          <a:latin typeface="+mn-lt"/>
          <a:ea typeface="+mn-ea"/>
          <a:cs typeface="+mn-cs"/>
        </a:defRPr>
      </a:lvl7pPr>
      <a:lvl8pPr marL="3742228" algn="l" defTabSz="1069208" rtl="0" eaLnBrk="1" latinLnBrk="0" hangingPunct="1">
        <a:defRPr sz="2105" kern="1200">
          <a:solidFill>
            <a:schemeClr val="tx1"/>
          </a:solidFill>
          <a:latin typeface="+mn-lt"/>
          <a:ea typeface="+mn-ea"/>
          <a:cs typeface="+mn-cs"/>
        </a:defRPr>
      </a:lvl8pPr>
      <a:lvl9pPr marL="4276832" algn="l" defTabSz="1069208"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package" Target="../embeddings/Microsoft_Excel_Worksheet_3E9DA36D.xlsx"/></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aemo.com.au/initiatives/major-programs/nem-five-minute-settlement-program-and-global-settlement/systems-workstream/participant-testin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aemo.com.au/en/contact-us" TargetMode="External"/><Relationship Id="rId4" Type="http://schemas.openxmlformats.org/officeDocument/2006/relationships/hyperlink" Target="https://www.aemo.com.au/initiatives/major-programs/nem-five-minute-settlement-program-and-global-settlement/program-management"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aemo.com.au/initiatives/major-programs/nem-five-minute-settlement-program-and-global-settlement/systems-workstream/systems-technical-document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hyperlink" Target="https://aemo.com.au/en/consultations/industry-forums-and-working-groups/list-of-industry-forums-and-working-groups/asexml-standards-working-group"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notesSlide" Target="../notesSlides/notesSlide16.xml"/><Relationship Id="rId7" Type="http://schemas.openxmlformats.org/officeDocument/2006/relationships/package" Target="../embeddings/Microsoft_Excel_Worksheet_26E51406.xls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8.emf"/><Relationship Id="rId5" Type="http://schemas.openxmlformats.org/officeDocument/2006/relationships/package" Target="../embeddings/Microsoft_Excel_Worksheet_2EE28B8A.xlsx"/><Relationship Id="rId10" Type="http://schemas.openxmlformats.org/officeDocument/2006/relationships/image" Target="../media/image40.emf"/><Relationship Id="rId4" Type="http://schemas.openxmlformats.org/officeDocument/2006/relationships/hyperlink" Target="https://aemo.com.au/initiatives/major-programs/nem-five-minute-settlement-program-and-global-settlement" TargetMode="External"/><Relationship Id="rId9" Type="http://schemas.openxmlformats.org/officeDocument/2006/relationships/package" Target="../embeddings/Microsoft_Excel_Worksheet_A29AF2BA.xlsx"/></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1ED5-F6FA-4769-B786-76B872A1C0E1}"/>
              </a:ext>
            </a:extLst>
          </p:cNvPr>
          <p:cNvSpPr>
            <a:spLocks noGrp="1"/>
          </p:cNvSpPr>
          <p:nvPr>
            <p:ph type="ctrTitle"/>
          </p:nvPr>
        </p:nvSpPr>
        <p:spPr>
          <a:xfrm>
            <a:off x="591034" y="835674"/>
            <a:ext cx="9349993" cy="2631887"/>
          </a:xfrm>
        </p:spPr>
        <p:txBody>
          <a:bodyPr>
            <a:normAutofit/>
          </a:bodyPr>
          <a:lstStyle/>
          <a:p>
            <a:r>
              <a:rPr lang="en-AU" sz="4400">
                <a:cs typeface="Arial"/>
              </a:rPr>
              <a:t>5MS &amp; GS Readiness Working Group #17 (incl. Systems Working Group)</a:t>
            </a:r>
          </a:p>
        </p:txBody>
      </p:sp>
      <p:sp>
        <p:nvSpPr>
          <p:cNvPr id="3" name="Subtitle 2">
            <a:extLst>
              <a:ext uri="{FF2B5EF4-FFF2-40B4-BE49-F238E27FC236}">
                <a16:creationId xmlns:a16="http://schemas.microsoft.com/office/drawing/2014/main" id="{0FF767D6-CA30-4825-9F9F-D537B00C2291}"/>
              </a:ext>
            </a:extLst>
          </p:cNvPr>
          <p:cNvSpPr>
            <a:spLocks noGrp="1"/>
          </p:cNvSpPr>
          <p:nvPr>
            <p:ph type="subTitle" idx="1"/>
          </p:nvPr>
        </p:nvSpPr>
        <p:spPr>
          <a:xfrm>
            <a:off x="591035" y="3554082"/>
            <a:ext cx="9641536" cy="3314273"/>
          </a:xfrm>
        </p:spPr>
        <p:txBody>
          <a:bodyPr vert="horz" lIns="91440" tIns="45720" rIns="91440" bIns="45720" rtlCol="0" anchor="t">
            <a:normAutofit/>
          </a:bodyPr>
          <a:lstStyle/>
          <a:p>
            <a:r>
              <a:rPr lang="en-AU" sz="2450">
                <a:latin typeface="+mj-lt"/>
                <a:cs typeface="Arial"/>
              </a:rPr>
              <a:t>Monday 16 November 2020</a:t>
            </a:r>
          </a:p>
          <a:p>
            <a:endParaRPr lang="en-AU">
              <a:latin typeface="+mj-lt"/>
              <a:cs typeface="Arial" panose="020B0604020202020204" pitchFamily="34" charset="0"/>
            </a:endParaRPr>
          </a:p>
          <a:p>
            <a:r>
              <a:rPr lang="en-AU" sz="2450" b="1">
                <a:latin typeface="+mj-lt"/>
                <a:cs typeface="Arial"/>
              </a:rPr>
              <a:t>WebEx only: </a:t>
            </a:r>
            <a:r>
              <a:rPr lang="en-AU" sz="2500" b="1" u="sng">
                <a:solidFill>
                  <a:schemeClr val="accent4">
                    <a:lumMod val="60000"/>
                    <a:lumOff val="40000"/>
                  </a:schemeClr>
                </a:solidFill>
                <a:latin typeface="+mj-lt"/>
                <a:cs typeface="Arial"/>
              </a:rPr>
              <a:t>**Please disconnect from your workplace VPN for the WebEx call**</a:t>
            </a:r>
          </a:p>
          <a:p>
            <a:endParaRPr lang="en-AU" sz="2500" b="1" u="sng">
              <a:solidFill>
                <a:schemeClr val="bg1">
                  <a:lumMod val="95000"/>
                </a:schemeClr>
              </a:solidFill>
              <a:latin typeface="+mj-lt"/>
              <a:cs typeface="Arial" panose="020B0604020202020204" pitchFamily="34" charset="0"/>
            </a:endParaRPr>
          </a:p>
          <a:p>
            <a:r>
              <a:rPr lang="en-AU" sz="2500" b="1">
                <a:solidFill>
                  <a:schemeClr val="bg1">
                    <a:lumMod val="95000"/>
                  </a:schemeClr>
                </a:solidFill>
                <a:latin typeface="+mj-lt"/>
                <a:cs typeface="Arial"/>
              </a:rPr>
              <a:t>PLEASE NOTE THIS MEETING WILL BE RECORDED FOR THE PURPOSE OF PREPARING MINUTES</a:t>
            </a:r>
            <a:endParaRPr lang="en-AU" sz="2500" b="1" u="sng">
              <a:solidFill>
                <a:schemeClr val="bg1">
                  <a:lumMod val="95000"/>
                </a:schemeClr>
              </a:solidFill>
              <a:latin typeface="+mj-lt"/>
              <a:cs typeface="Arial"/>
            </a:endParaRPr>
          </a:p>
        </p:txBody>
      </p:sp>
      <p:sp>
        <p:nvSpPr>
          <p:cNvPr id="4" name="Slide Number Placeholder 3">
            <a:extLst>
              <a:ext uri="{FF2B5EF4-FFF2-40B4-BE49-F238E27FC236}">
                <a16:creationId xmlns:a16="http://schemas.microsoft.com/office/drawing/2014/main" id="{A42BCC82-53D8-4EEC-81B4-C17FC8DB2581}"/>
              </a:ext>
            </a:extLst>
          </p:cNvPr>
          <p:cNvSpPr>
            <a:spLocks noGrp="1"/>
          </p:cNvSpPr>
          <p:nvPr>
            <p:ph type="sldNum" sz="quarter" idx="12"/>
          </p:nvPr>
        </p:nvSpPr>
        <p:spPr/>
        <p:txBody>
          <a:bodyPr/>
          <a:lstStyle/>
          <a:p>
            <a:fld id="{4EC81F68-4976-451A-B2E9-79BCBD2F70CC}" type="slidenum">
              <a:rPr lang="en-AU" smtClean="0"/>
              <a:pPr/>
              <a:t>1</a:t>
            </a:fld>
            <a:endParaRPr lang="en-AU"/>
          </a:p>
        </p:txBody>
      </p:sp>
    </p:spTree>
    <p:extLst>
      <p:ext uri="{BB962C8B-B14F-4D97-AF65-F5344CB8AC3E}">
        <p14:creationId xmlns:p14="http://schemas.microsoft.com/office/powerpoint/2010/main" val="403206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306123" y="137448"/>
            <a:ext cx="10079567" cy="1323741"/>
          </a:xfrm>
        </p:spPr>
        <p:txBody>
          <a:bodyPr>
            <a:normAutofit fontScale="90000"/>
          </a:bodyPr>
          <a:lstStyle/>
          <a:p>
            <a:r>
              <a:rPr lang="en-US" sz="5401">
                <a:latin typeface="Tw Cen MT"/>
              </a:rPr>
              <a:t>5MS Program Timeline</a:t>
            </a:r>
            <a:br>
              <a:rPr lang="en-US">
                <a:latin typeface="Tw Cen MT"/>
              </a:rPr>
            </a:br>
            <a:r>
              <a:rPr lang="en-US" sz="4079">
                <a:latin typeface="Tw Cen MT"/>
              </a:rPr>
              <a:t>Level 1 and External Level 2 Milestones 2/2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10</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8517788" y="15657"/>
            <a:ext cx="1867876"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16-10-2020</a:t>
            </a:r>
          </a:p>
        </p:txBody>
      </p:sp>
      <p:pic>
        <p:nvPicPr>
          <p:cNvPr id="3" name="Picture 2">
            <a:extLst>
              <a:ext uri="{FF2B5EF4-FFF2-40B4-BE49-F238E27FC236}">
                <a16:creationId xmlns:a16="http://schemas.microsoft.com/office/drawing/2014/main" id="{3A64CCBF-1EA4-48C2-96D6-FD30B697C251}"/>
              </a:ext>
            </a:extLst>
          </p:cNvPr>
          <p:cNvPicPr>
            <a:picLocks noChangeAspect="1"/>
          </p:cNvPicPr>
          <p:nvPr/>
        </p:nvPicPr>
        <p:blipFill>
          <a:blip r:embed="rId2"/>
          <a:stretch>
            <a:fillRect/>
          </a:stretch>
        </p:blipFill>
        <p:spPr>
          <a:xfrm>
            <a:off x="1207430" y="1461190"/>
            <a:ext cx="8276952" cy="6047701"/>
          </a:xfrm>
          <a:prstGeom prst="rect">
            <a:avLst/>
          </a:prstGeom>
        </p:spPr>
      </p:pic>
    </p:spTree>
    <p:extLst>
      <p:ext uri="{BB962C8B-B14F-4D97-AF65-F5344CB8AC3E}">
        <p14:creationId xmlns:p14="http://schemas.microsoft.com/office/powerpoint/2010/main" val="2143566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17C1-E6AE-4C8F-9B4D-946714FC5109}"/>
              </a:ext>
            </a:extLst>
          </p:cNvPr>
          <p:cNvSpPr>
            <a:spLocks noGrp="1"/>
          </p:cNvSpPr>
          <p:nvPr>
            <p:ph type="title"/>
          </p:nvPr>
        </p:nvSpPr>
        <p:spPr>
          <a:xfrm>
            <a:off x="500843" y="150495"/>
            <a:ext cx="9093554" cy="1310695"/>
          </a:xfrm>
        </p:spPr>
        <p:txBody>
          <a:bodyPr/>
          <a:lstStyle/>
          <a:p>
            <a:r>
              <a:rPr lang="en-AU"/>
              <a:t>Program update and current activities </a:t>
            </a:r>
          </a:p>
        </p:txBody>
      </p:sp>
      <p:sp>
        <p:nvSpPr>
          <p:cNvPr id="3" name="Content Placeholder 2">
            <a:extLst>
              <a:ext uri="{FF2B5EF4-FFF2-40B4-BE49-F238E27FC236}">
                <a16:creationId xmlns:a16="http://schemas.microsoft.com/office/drawing/2014/main" id="{BFB328C8-3BAC-4038-B298-21CC46F6F9A8}"/>
              </a:ext>
            </a:extLst>
          </p:cNvPr>
          <p:cNvSpPr>
            <a:spLocks noGrp="1"/>
          </p:cNvSpPr>
          <p:nvPr>
            <p:ph idx="1"/>
          </p:nvPr>
        </p:nvSpPr>
        <p:spPr>
          <a:xfrm>
            <a:off x="1405712" y="2612747"/>
            <a:ext cx="2244994" cy="4223032"/>
          </a:xfrm>
        </p:spPr>
        <p:txBody>
          <a:bodyPr vert="horz" lIns="100796" tIns="50398" rIns="100796" bIns="50398" rtlCol="0" anchor="t">
            <a:noAutofit/>
          </a:bodyPr>
          <a:lstStyle/>
          <a:p>
            <a:pPr marL="0" indent="0">
              <a:lnSpc>
                <a:spcPct val="100000"/>
              </a:lnSpc>
              <a:buNone/>
            </a:pPr>
            <a:r>
              <a:rPr lang="en-US" sz="1157" b="1" i="1"/>
              <a:t>AEMO program</a:t>
            </a:r>
          </a:p>
          <a:p>
            <a:pPr>
              <a:lnSpc>
                <a:spcPct val="100000"/>
              </a:lnSpc>
            </a:pPr>
            <a:r>
              <a:rPr lang="en-US" sz="1213"/>
              <a:t>Overall Program remains Green trending down.  Delivery pressures remain.</a:t>
            </a:r>
          </a:p>
          <a:p>
            <a:pPr>
              <a:lnSpc>
                <a:spcPct val="100000"/>
              </a:lnSpc>
            </a:pPr>
            <a:r>
              <a:rPr lang="en-US" sz="1157"/>
              <a:t>The program continues to be  in an intense period of delivery focusing on:</a:t>
            </a:r>
            <a:endParaRPr lang="en-US" sz="1157">
              <a:cs typeface="Segoe UI Semilight"/>
            </a:endParaRPr>
          </a:p>
          <a:p>
            <a:pPr lvl="1">
              <a:lnSpc>
                <a:spcPct val="100000"/>
              </a:lnSpc>
            </a:pPr>
            <a:r>
              <a:rPr lang="en-US" sz="1102">
                <a:cs typeface="Segoe UI Semilight"/>
              </a:rPr>
              <a:t>Non-critical build items</a:t>
            </a:r>
          </a:p>
          <a:p>
            <a:pPr lvl="1">
              <a:lnSpc>
                <a:spcPct val="100000"/>
              </a:lnSpc>
            </a:pPr>
            <a:r>
              <a:rPr lang="en-US" sz="1102">
                <a:cs typeface="Segoe UI Semilight"/>
              </a:rPr>
              <a:t>Testing</a:t>
            </a:r>
            <a:endParaRPr lang="en-US" sz="1102"/>
          </a:p>
          <a:p>
            <a:pPr lvl="1">
              <a:lnSpc>
                <a:spcPct val="100000"/>
              </a:lnSpc>
            </a:pPr>
            <a:r>
              <a:rPr lang="en-US" sz="1102">
                <a:cs typeface="Segoe UI Semilight"/>
              </a:rPr>
              <a:t>Dress Rehearsal</a:t>
            </a:r>
            <a:endParaRPr lang="en-US" sz="1102"/>
          </a:p>
          <a:p>
            <a:pPr lvl="1">
              <a:lnSpc>
                <a:spcPct val="100000"/>
              </a:lnSpc>
            </a:pPr>
            <a:r>
              <a:rPr lang="en-US" sz="1102">
                <a:cs typeface="Segoe UI Semilight"/>
              </a:rPr>
              <a:t>Certification</a:t>
            </a:r>
          </a:p>
          <a:p>
            <a:pPr>
              <a:lnSpc>
                <a:spcPct val="100000"/>
              </a:lnSpc>
            </a:pPr>
            <a:r>
              <a:rPr lang="en-US" sz="1157">
                <a:cs typeface="Segoe UI Semilight"/>
              </a:rPr>
              <a:t>The Testing program remains in full flight, we have progressed further into the test program, with concurrent testing phases across all 3 releases.   </a:t>
            </a:r>
            <a:endParaRPr lang="en-US" sz="1157"/>
          </a:p>
          <a:p>
            <a:pPr>
              <a:lnSpc>
                <a:spcPct val="100000"/>
              </a:lnSpc>
            </a:pPr>
            <a:r>
              <a:rPr lang="en-US" sz="1157"/>
              <a:t>AEMO internal readiness preparation activities for go-live also continue.</a:t>
            </a:r>
          </a:p>
        </p:txBody>
      </p:sp>
      <p:sp>
        <p:nvSpPr>
          <p:cNvPr id="6" name="Slide Number Placeholder 5">
            <a:extLst>
              <a:ext uri="{FF2B5EF4-FFF2-40B4-BE49-F238E27FC236}">
                <a16:creationId xmlns:a16="http://schemas.microsoft.com/office/drawing/2014/main" id="{F5DE7F1D-24C4-414C-98C4-87D8F55C60E2}"/>
              </a:ext>
            </a:extLst>
          </p:cNvPr>
          <p:cNvSpPr>
            <a:spLocks noGrp="1"/>
          </p:cNvSpPr>
          <p:nvPr>
            <p:ph type="sldNum" sz="quarter" idx="12"/>
          </p:nvPr>
        </p:nvSpPr>
        <p:spPr/>
        <p:txBody>
          <a:bodyPr/>
          <a:lstStyle/>
          <a:p>
            <a:fld id="{4EC81F68-4976-451A-B2E9-79BCBD2F70CC}" type="slidenum">
              <a:rPr lang="en-AU" smtClean="0"/>
              <a:t>11</a:t>
            </a:fld>
            <a:endParaRPr lang="en-AU"/>
          </a:p>
        </p:txBody>
      </p:sp>
      <p:sp>
        <p:nvSpPr>
          <p:cNvPr id="8" name="Content Placeholder 2">
            <a:extLst>
              <a:ext uri="{FF2B5EF4-FFF2-40B4-BE49-F238E27FC236}">
                <a16:creationId xmlns:a16="http://schemas.microsoft.com/office/drawing/2014/main" id="{84122F18-13A2-4A6E-A525-0B1EF11AFA96}"/>
              </a:ext>
            </a:extLst>
          </p:cNvPr>
          <p:cNvSpPr txBox="1">
            <a:spLocks/>
          </p:cNvSpPr>
          <p:nvPr/>
        </p:nvSpPr>
        <p:spPr>
          <a:xfrm>
            <a:off x="3766128" y="2612746"/>
            <a:ext cx="2684654" cy="4316956"/>
          </a:xfrm>
          <a:prstGeom prst="rect">
            <a:avLst/>
          </a:prstGeom>
        </p:spPr>
        <p:txBody>
          <a:bodyPr vert="horz" lIns="95024" tIns="47512" rIns="95024" bIns="47512"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AU" sz="1213" b="1" i="1"/>
              <a:t>Systems </a:t>
            </a:r>
          </a:p>
          <a:p>
            <a:pPr>
              <a:lnSpc>
                <a:spcPct val="100000"/>
              </a:lnSpc>
            </a:pPr>
            <a:r>
              <a:rPr lang="en-US" sz="1213">
                <a:ea typeface="+mn-lt"/>
                <a:cs typeface="+mn-lt"/>
              </a:rPr>
              <a:t>Testing and deployment work continues across all streams - no change to any upcoming Staging deployment, Pre-Production or Production deliveries.</a:t>
            </a:r>
            <a:endParaRPr lang="en-US" sz="1213">
              <a:cs typeface="Segoe UI Semilight"/>
            </a:endParaRPr>
          </a:p>
          <a:p>
            <a:pPr>
              <a:lnSpc>
                <a:spcPct val="100000"/>
              </a:lnSpc>
            </a:pPr>
            <a:r>
              <a:rPr lang="en-US" sz="1213">
                <a:ea typeface="+mn-lt"/>
                <a:cs typeface="+mn-lt"/>
              </a:rPr>
              <a:t>Issues with performance testing of running &gt;3 high-frequency RM reports (as reported at the PCF in October) not resolved, resolution work is continuing in November. Update to be provided to the December PCF.</a:t>
            </a:r>
          </a:p>
          <a:p>
            <a:pPr>
              <a:lnSpc>
                <a:spcPct val="100000"/>
              </a:lnSpc>
            </a:pPr>
            <a:r>
              <a:rPr lang="en-AU" sz="1213">
                <a:cs typeface="Segoe UI Semilight"/>
              </a:rPr>
              <a:t>Dispatch Pre-Prod deployment moved one day to complete by 30-Nov-2020 (was on a Sunday).</a:t>
            </a:r>
          </a:p>
          <a:p>
            <a:pPr>
              <a:lnSpc>
                <a:spcPct val="100000"/>
              </a:lnSpc>
            </a:pPr>
            <a:r>
              <a:rPr lang="en-AU" sz="1213">
                <a:cs typeface="Segoe UI Semilight"/>
              </a:rPr>
              <a:t>Upcoming SWG scheduled for 26-Nov-2020 focusing on system implications of volume of GLOPOOL. Combined with ITWG. </a:t>
            </a:r>
            <a:endParaRPr lang="en-AU" sz="1213">
              <a:ea typeface="+mn-lt"/>
              <a:cs typeface="+mn-lt"/>
            </a:endParaRPr>
          </a:p>
          <a:p>
            <a:pPr>
              <a:lnSpc>
                <a:spcPct val="100000"/>
              </a:lnSpc>
            </a:pPr>
            <a:endParaRPr lang="en-AU" sz="1213">
              <a:cs typeface="Segoe UI Semilight"/>
            </a:endParaRPr>
          </a:p>
        </p:txBody>
      </p:sp>
      <p:sp>
        <p:nvSpPr>
          <p:cNvPr id="9" name="Content Placeholder 2">
            <a:extLst>
              <a:ext uri="{FF2B5EF4-FFF2-40B4-BE49-F238E27FC236}">
                <a16:creationId xmlns:a16="http://schemas.microsoft.com/office/drawing/2014/main" id="{346ED3A4-F5E0-4F64-8E40-992676310754}"/>
              </a:ext>
            </a:extLst>
          </p:cNvPr>
          <p:cNvSpPr txBox="1">
            <a:spLocks/>
          </p:cNvSpPr>
          <p:nvPr/>
        </p:nvSpPr>
        <p:spPr>
          <a:xfrm>
            <a:off x="6494129" y="2612746"/>
            <a:ext cx="2620659" cy="3917973"/>
          </a:xfrm>
          <a:prstGeom prst="rect">
            <a:avLst/>
          </a:prstGeom>
        </p:spPr>
        <p:txBody>
          <a:bodyPr vert="horz" lIns="95024" tIns="47512" rIns="95024" bIns="47512"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AU" sz="1157" b="1" i="1"/>
              <a:t>Readiness </a:t>
            </a:r>
          </a:p>
          <a:p>
            <a:r>
              <a:rPr lang="en-AU" sz="1213">
                <a:cs typeface="Segoe UI Semilight"/>
              </a:rPr>
              <a:t>Readiness Survey #4 conducted.  Strong response from 44 participants.  Essential Capability indicators stable.  </a:t>
            </a:r>
            <a:endParaRPr lang="en-AU" sz="2315"/>
          </a:p>
          <a:p>
            <a:r>
              <a:rPr lang="en-AU" sz="1213">
                <a:cs typeface="Segoe UI Semilight"/>
              </a:rPr>
              <a:t>Retail Platform go-live preparation in progress with invitation industry test planning and draft go-live plan</a:t>
            </a:r>
            <a:endParaRPr lang="en-AU" sz="2315"/>
          </a:p>
          <a:p>
            <a:r>
              <a:rPr lang="en-AU" sz="1213">
                <a:cs typeface="Segoe UI Semilight"/>
              </a:rPr>
              <a:t>Consolidation of industry plans for metering activation indicate likely peak transactions 3rd quarter 2022.  TFG to consider volume implications</a:t>
            </a:r>
            <a:endParaRPr lang="en-AU" sz="2315">
              <a:cs typeface="Segoe UI Semilight"/>
            </a:endParaRPr>
          </a:p>
        </p:txBody>
      </p:sp>
      <p:sp>
        <p:nvSpPr>
          <p:cNvPr id="11" name="Rectangle 10" descr="Monthly calendar">
            <a:extLst>
              <a:ext uri="{FF2B5EF4-FFF2-40B4-BE49-F238E27FC236}">
                <a16:creationId xmlns:a16="http://schemas.microsoft.com/office/drawing/2014/main" id="{B5EE7971-F58C-4541-A626-6CA8AAA9DD86}"/>
              </a:ext>
            </a:extLst>
          </p:cNvPr>
          <p:cNvSpPr/>
          <p:nvPr/>
        </p:nvSpPr>
        <p:spPr>
          <a:xfrm>
            <a:off x="2215219" y="1709321"/>
            <a:ext cx="714362" cy="74971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2" name="Rectangle 11" descr="Social network">
            <a:extLst>
              <a:ext uri="{FF2B5EF4-FFF2-40B4-BE49-F238E27FC236}">
                <a16:creationId xmlns:a16="http://schemas.microsoft.com/office/drawing/2014/main" id="{FE63A09D-1B77-4021-8146-710A7109C3BA}"/>
              </a:ext>
            </a:extLst>
          </p:cNvPr>
          <p:cNvSpPr/>
          <p:nvPr/>
        </p:nvSpPr>
        <p:spPr>
          <a:xfrm>
            <a:off x="7029446" y="1712391"/>
            <a:ext cx="714361" cy="74357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3" name="Rectangle 12" descr="Gears">
            <a:extLst>
              <a:ext uri="{FF2B5EF4-FFF2-40B4-BE49-F238E27FC236}">
                <a16:creationId xmlns:a16="http://schemas.microsoft.com/office/drawing/2014/main" id="{5CB030D1-4871-40A2-8486-9E663ACB1515}"/>
              </a:ext>
            </a:extLst>
          </p:cNvPr>
          <p:cNvSpPr/>
          <p:nvPr/>
        </p:nvSpPr>
        <p:spPr>
          <a:xfrm>
            <a:off x="4468211" y="1715335"/>
            <a:ext cx="714360" cy="74063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4" name="Date Placeholder 3">
            <a:extLst>
              <a:ext uri="{FF2B5EF4-FFF2-40B4-BE49-F238E27FC236}">
                <a16:creationId xmlns:a16="http://schemas.microsoft.com/office/drawing/2014/main" id="{9584BA4F-9219-473E-BEBF-D33AFABE9294}"/>
              </a:ext>
            </a:extLst>
          </p:cNvPr>
          <p:cNvSpPr>
            <a:spLocks noGrp="1"/>
          </p:cNvSpPr>
          <p:nvPr>
            <p:ph type="dt" sz="half" idx="10"/>
          </p:nvPr>
        </p:nvSpPr>
        <p:spPr/>
        <p:txBody>
          <a:bodyPr/>
          <a:lstStyle/>
          <a:p>
            <a:fld id="{FD7379AE-0E0D-41C3-A679-B06627A91BD2}" type="datetime1">
              <a:rPr lang="en-AU" smtClean="0"/>
              <a:t>16/11/2020</a:t>
            </a:fld>
            <a:endParaRPr lang="en-AU"/>
          </a:p>
        </p:txBody>
      </p:sp>
    </p:spTree>
    <p:extLst>
      <p:ext uri="{BB962C8B-B14F-4D97-AF65-F5344CB8AC3E}">
        <p14:creationId xmlns:p14="http://schemas.microsoft.com/office/powerpoint/2010/main" val="4061444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43EB-430C-4438-A24E-AE62E4A3CBDC}"/>
              </a:ext>
            </a:extLst>
          </p:cNvPr>
          <p:cNvSpPr>
            <a:spLocks noGrp="1"/>
          </p:cNvSpPr>
          <p:nvPr>
            <p:ph type="title"/>
          </p:nvPr>
        </p:nvSpPr>
        <p:spPr>
          <a:xfrm>
            <a:off x="500841" y="150495"/>
            <a:ext cx="9554809" cy="1310695"/>
          </a:xfrm>
        </p:spPr>
        <p:txBody>
          <a:bodyPr/>
          <a:lstStyle/>
          <a:p>
            <a:r>
              <a:rPr lang="en-US" sz="3850"/>
              <a:t>AEMO Systems Deployment Cutover Risk – Update </a:t>
            </a:r>
            <a:endParaRPr lang="en-US"/>
          </a:p>
        </p:txBody>
      </p:sp>
      <p:sp>
        <p:nvSpPr>
          <p:cNvPr id="4" name="Date Placeholder 3">
            <a:extLst>
              <a:ext uri="{FF2B5EF4-FFF2-40B4-BE49-F238E27FC236}">
                <a16:creationId xmlns:a16="http://schemas.microsoft.com/office/drawing/2014/main" id="{4B3BB38B-9E9A-4A2E-B2BD-3EF07D7FD33D}"/>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6" name="Slide Number Placeholder 5">
            <a:extLst>
              <a:ext uri="{FF2B5EF4-FFF2-40B4-BE49-F238E27FC236}">
                <a16:creationId xmlns:a16="http://schemas.microsoft.com/office/drawing/2014/main" id="{9EFFA257-B32B-40E0-9025-3C737CF11424}"/>
              </a:ext>
            </a:extLst>
          </p:cNvPr>
          <p:cNvSpPr>
            <a:spLocks noGrp="1"/>
          </p:cNvSpPr>
          <p:nvPr>
            <p:ph type="sldNum" sz="quarter" idx="12"/>
          </p:nvPr>
        </p:nvSpPr>
        <p:spPr/>
        <p:txBody>
          <a:bodyPr/>
          <a:lstStyle/>
          <a:p>
            <a:fld id="{4EC81F68-4976-451A-B2E9-79BCBD2F70CC}" type="slidenum">
              <a:rPr lang="en-AU" smtClean="0"/>
              <a:t>12</a:t>
            </a:fld>
            <a:endParaRPr lang="en-AU"/>
          </a:p>
        </p:txBody>
      </p:sp>
      <p:graphicFrame>
        <p:nvGraphicFramePr>
          <p:cNvPr id="9" name="Table 8">
            <a:extLst>
              <a:ext uri="{FF2B5EF4-FFF2-40B4-BE49-F238E27FC236}">
                <a16:creationId xmlns:a16="http://schemas.microsoft.com/office/drawing/2014/main" id="{D907DE64-DAA8-47FD-A9DA-DDF8BDAE3ACB}"/>
              </a:ext>
            </a:extLst>
          </p:cNvPr>
          <p:cNvGraphicFramePr>
            <a:graphicFrameLocks/>
          </p:cNvGraphicFramePr>
          <p:nvPr>
            <p:extLst>
              <p:ext uri="{D42A27DB-BD31-4B8C-83A1-F6EECF244321}">
                <p14:modId xmlns:p14="http://schemas.microsoft.com/office/powerpoint/2010/main" val="154688824"/>
              </p:ext>
            </p:extLst>
          </p:nvPr>
        </p:nvGraphicFramePr>
        <p:xfrm>
          <a:off x="165253" y="1647465"/>
          <a:ext cx="10366872" cy="3019667"/>
        </p:xfrm>
        <a:graphic>
          <a:graphicData uri="http://schemas.openxmlformats.org/drawingml/2006/table">
            <a:tbl>
              <a:tblPr firstRow="1" bandRow="1">
                <a:tableStyleId>{21E4AEA4-8DFA-4A89-87EB-49C32662AFE0}</a:tableStyleId>
              </a:tblPr>
              <a:tblGrid>
                <a:gridCol w="5607586">
                  <a:extLst>
                    <a:ext uri="{9D8B030D-6E8A-4147-A177-3AD203B41FA5}">
                      <a16:colId xmlns:a16="http://schemas.microsoft.com/office/drawing/2014/main" val="2840511822"/>
                    </a:ext>
                  </a:extLst>
                </a:gridCol>
                <a:gridCol w="1333041">
                  <a:extLst>
                    <a:ext uri="{9D8B030D-6E8A-4147-A177-3AD203B41FA5}">
                      <a16:colId xmlns:a16="http://schemas.microsoft.com/office/drawing/2014/main" val="1672599314"/>
                    </a:ext>
                  </a:extLst>
                </a:gridCol>
                <a:gridCol w="1703438">
                  <a:extLst>
                    <a:ext uri="{9D8B030D-6E8A-4147-A177-3AD203B41FA5}">
                      <a16:colId xmlns:a16="http://schemas.microsoft.com/office/drawing/2014/main" val="4010841599"/>
                    </a:ext>
                  </a:extLst>
                </a:gridCol>
                <a:gridCol w="1722807">
                  <a:extLst>
                    <a:ext uri="{9D8B030D-6E8A-4147-A177-3AD203B41FA5}">
                      <a16:colId xmlns:a16="http://schemas.microsoft.com/office/drawing/2014/main" val="965889859"/>
                    </a:ext>
                  </a:extLst>
                </a:gridCol>
              </a:tblGrid>
              <a:tr h="408782">
                <a:tc>
                  <a:txBody>
                    <a:bodyPr/>
                    <a:lstStyle/>
                    <a:p>
                      <a:r>
                        <a:rPr lang="en-US" sz="1700"/>
                        <a:t>Risk Description</a:t>
                      </a:r>
                    </a:p>
                  </a:txBody>
                  <a:tcPr marL="100796" marR="100796" marT="50398" marB="50398"/>
                </a:tc>
                <a:tc gridSpan="3">
                  <a:txBody>
                    <a:bodyPr/>
                    <a:lstStyle/>
                    <a:p>
                      <a:r>
                        <a:rPr lang="en-US" sz="1700"/>
                        <a:t>Risk Assessment</a:t>
                      </a:r>
                    </a:p>
                  </a:txBody>
                  <a:tcPr marL="100796" marR="100796" marT="50398" marB="50398"/>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987571"/>
                  </a:ext>
                </a:extLst>
              </a:tr>
              <a:tr h="896661">
                <a:tc rowSpan="4">
                  <a:txBody>
                    <a:bodyPr/>
                    <a:lstStyle/>
                    <a:p>
                      <a:pPr marL="0" marR="0" lvl="0" indent="0" algn="l">
                        <a:lnSpc>
                          <a:spcPct val="90000"/>
                        </a:lnSpc>
                        <a:spcBef>
                          <a:spcPts val="750"/>
                        </a:spcBef>
                        <a:spcAft>
                          <a:spcPts val="0"/>
                        </a:spcAft>
                        <a:buNone/>
                      </a:pPr>
                      <a:r>
                        <a:rPr lang="en-US" sz="1500" u="none" strike="noStrike" noProof="0"/>
                        <a:t>The current Cutover approach has the 3 AEMO systems deployments in close succession.  Retail Metering the largest, most technically complex and riskiest cutover going first on 9 March, then followed by both the Dispatch and Settlements systems deployments together 3 weeks later on 1 April.</a:t>
                      </a:r>
                    </a:p>
                    <a:p>
                      <a:pPr marL="0" marR="0" lvl="0" indent="0" algn="l">
                        <a:lnSpc>
                          <a:spcPct val="90000"/>
                        </a:lnSpc>
                        <a:spcBef>
                          <a:spcPts val="750"/>
                        </a:spcBef>
                        <a:spcAft>
                          <a:spcPts val="0"/>
                        </a:spcAft>
                        <a:buNone/>
                      </a:pPr>
                      <a:r>
                        <a:rPr lang="en-AU" sz="1500" kern="1200">
                          <a:solidFill>
                            <a:schemeClr val="dk1"/>
                          </a:solidFill>
                          <a:latin typeface="+mn-lt"/>
                          <a:ea typeface="+mn-ea"/>
                          <a:cs typeface="+mn-cs"/>
                        </a:rPr>
                        <a:t>A go-live criteria for Settlements is a stable metering platform. The current timetable only allows one week for the Retail solution to be stabilised prior to commencing cutover activity for Settlements which is high-risk.  </a:t>
                      </a:r>
                      <a:endParaRPr lang="en-US" sz="1700"/>
                    </a:p>
                  </a:txBody>
                  <a:tcPr marL="100796" marR="100796" marT="50398" marB="50398"/>
                </a:tc>
                <a:tc>
                  <a:txBody>
                    <a:bodyPr/>
                    <a:lstStyle/>
                    <a:p>
                      <a:r>
                        <a:rPr lang="en-US" sz="1700"/>
                        <a:t>Inherent Likelihood</a:t>
                      </a:r>
                    </a:p>
                  </a:txBody>
                  <a:tcPr marL="100796" marR="100796" marT="50398" marB="50398"/>
                </a:tc>
                <a:tc>
                  <a:txBody>
                    <a:bodyPr/>
                    <a:lstStyle/>
                    <a:p>
                      <a:r>
                        <a:rPr lang="en-US" sz="1700"/>
                        <a:t>Inherent Consequence</a:t>
                      </a:r>
                    </a:p>
                  </a:txBody>
                  <a:tcPr marL="100796" marR="100796" marT="50398" marB="50398"/>
                </a:tc>
                <a:tc>
                  <a:txBody>
                    <a:bodyPr/>
                    <a:lstStyle/>
                    <a:p>
                      <a:r>
                        <a:rPr lang="en-US" sz="1700"/>
                        <a:t>Inherent Risk Rating </a:t>
                      </a:r>
                    </a:p>
                  </a:txBody>
                  <a:tcPr marL="100796" marR="100796" marT="50398" marB="50398"/>
                </a:tc>
                <a:extLst>
                  <a:ext uri="{0D108BD9-81ED-4DB2-BD59-A6C34878D82A}">
                    <a16:rowId xmlns:a16="http://schemas.microsoft.com/office/drawing/2014/main" val="2518248788"/>
                  </a:ext>
                </a:extLst>
              </a:tr>
              <a:tr h="408782">
                <a:tc vMerge="1">
                  <a:txBody>
                    <a:bodyPr/>
                    <a:lstStyle/>
                    <a:p>
                      <a:endParaRPr lang="en-US"/>
                    </a:p>
                  </a:txBody>
                  <a:tcPr/>
                </a:tc>
                <a:tc>
                  <a:txBody>
                    <a:bodyPr/>
                    <a:lstStyle/>
                    <a:p>
                      <a:r>
                        <a:rPr lang="en-US" sz="1700"/>
                        <a:t>Possible</a:t>
                      </a:r>
                    </a:p>
                  </a:txBody>
                  <a:tcPr marL="100796" marR="100796" marT="50398" marB="50398"/>
                </a:tc>
                <a:tc>
                  <a:txBody>
                    <a:bodyPr/>
                    <a:lstStyle/>
                    <a:p>
                      <a:r>
                        <a:rPr lang="en-US" sz="1700"/>
                        <a:t>Major</a:t>
                      </a:r>
                    </a:p>
                  </a:txBody>
                  <a:tcPr marL="100796" marR="100796" marT="50398" marB="50398"/>
                </a:tc>
                <a:tc>
                  <a:txBody>
                    <a:bodyPr/>
                    <a:lstStyle/>
                    <a:p>
                      <a:r>
                        <a:rPr lang="en-US" sz="1700"/>
                        <a:t>Significant</a:t>
                      </a:r>
                    </a:p>
                  </a:txBody>
                  <a:tcPr marL="100796" marR="100796" marT="50398" marB="50398"/>
                </a:tc>
                <a:extLst>
                  <a:ext uri="{0D108BD9-81ED-4DB2-BD59-A6C34878D82A}">
                    <a16:rowId xmlns:a16="http://schemas.microsoft.com/office/drawing/2014/main" val="2361318308"/>
                  </a:ext>
                </a:extLst>
              </a:tr>
              <a:tr h="896661">
                <a:tc vMerge="1">
                  <a:txBody>
                    <a:bodyPr/>
                    <a:lstStyle/>
                    <a:p>
                      <a:endParaRPr lang="en-US"/>
                    </a:p>
                  </a:txBody>
                  <a:tcPr/>
                </a:tc>
                <a:tc>
                  <a:txBody>
                    <a:bodyPr/>
                    <a:lstStyle/>
                    <a:p>
                      <a:r>
                        <a:rPr lang="en-US" sz="1700"/>
                        <a:t>Residual Likelihood</a:t>
                      </a:r>
                    </a:p>
                  </a:txBody>
                  <a:tcPr marL="100796" marR="100796" marT="50398" marB="50398"/>
                </a:tc>
                <a:tc>
                  <a:txBody>
                    <a:bodyPr/>
                    <a:lstStyle/>
                    <a:p>
                      <a:r>
                        <a:rPr lang="en-US" sz="1700"/>
                        <a:t>Residual Consequence</a:t>
                      </a:r>
                    </a:p>
                  </a:txBody>
                  <a:tcPr marL="100796" marR="100796" marT="50398" marB="50398"/>
                </a:tc>
                <a:tc>
                  <a:txBody>
                    <a:bodyPr/>
                    <a:lstStyle/>
                    <a:p>
                      <a:r>
                        <a:rPr lang="en-US" sz="1700"/>
                        <a:t>Residual Risk Rating</a:t>
                      </a:r>
                    </a:p>
                  </a:txBody>
                  <a:tcPr marL="100796" marR="100796" marT="50398" marB="50398"/>
                </a:tc>
                <a:extLst>
                  <a:ext uri="{0D108BD9-81ED-4DB2-BD59-A6C34878D82A}">
                    <a16:rowId xmlns:a16="http://schemas.microsoft.com/office/drawing/2014/main" val="443805791"/>
                  </a:ext>
                </a:extLst>
              </a:tr>
              <a:tr h="408781">
                <a:tc vMerge="1">
                  <a:txBody>
                    <a:bodyPr/>
                    <a:lstStyle/>
                    <a:p>
                      <a:endParaRPr lang="en-US"/>
                    </a:p>
                  </a:txBody>
                  <a:tcPr/>
                </a:tc>
                <a:tc>
                  <a:txBody>
                    <a:bodyPr/>
                    <a:lstStyle/>
                    <a:p>
                      <a:pPr lvl="0">
                        <a:buNone/>
                      </a:pPr>
                      <a:r>
                        <a:rPr lang="en-US" sz="1700"/>
                        <a:t>Unlikely</a:t>
                      </a:r>
                    </a:p>
                  </a:txBody>
                  <a:tcPr marL="100796" marR="100796" marT="50398" marB="50398"/>
                </a:tc>
                <a:tc>
                  <a:txBody>
                    <a:bodyPr/>
                    <a:lstStyle/>
                    <a:p>
                      <a:pPr lvl="0">
                        <a:buNone/>
                      </a:pPr>
                      <a:r>
                        <a:rPr lang="en-US" sz="1700"/>
                        <a:t>Moderate</a:t>
                      </a:r>
                    </a:p>
                  </a:txBody>
                  <a:tcPr marL="100796" marR="100796" marT="50398" marB="50398"/>
                </a:tc>
                <a:tc>
                  <a:txBody>
                    <a:bodyPr/>
                    <a:lstStyle/>
                    <a:p>
                      <a:pPr lvl="0">
                        <a:buNone/>
                      </a:pPr>
                      <a:r>
                        <a:rPr lang="en-US" sz="1700"/>
                        <a:t>Medium</a:t>
                      </a:r>
                    </a:p>
                  </a:txBody>
                  <a:tcPr marL="100796" marR="100796" marT="50398" marB="50398"/>
                </a:tc>
                <a:extLst>
                  <a:ext uri="{0D108BD9-81ED-4DB2-BD59-A6C34878D82A}">
                    <a16:rowId xmlns:a16="http://schemas.microsoft.com/office/drawing/2014/main" val="2127776186"/>
                  </a:ext>
                </a:extLst>
              </a:tr>
            </a:tbl>
          </a:graphicData>
        </a:graphic>
      </p:graphicFrame>
      <p:sp>
        <p:nvSpPr>
          <p:cNvPr id="10" name="TextBox 9">
            <a:extLst>
              <a:ext uri="{FF2B5EF4-FFF2-40B4-BE49-F238E27FC236}">
                <a16:creationId xmlns:a16="http://schemas.microsoft.com/office/drawing/2014/main" id="{8F0BAFC3-137B-46E1-86AC-F878B5154C52}"/>
              </a:ext>
            </a:extLst>
          </p:cNvPr>
          <p:cNvSpPr txBox="1"/>
          <p:nvPr/>
        </p:nvSpPr>
        <p:spPr>
          <a:xfrm>
            <a:off x="491397" y="4734761"/>
            <a:ext cx="9668313" cy="2257669"/>
          </a:xfrm>
          <a:prstGeom prst="rect">
            <a:avLst/>
          </a:prstGeom>
          <a:noFill/>
        </p:spPr>
        <p:txBody>
          <a:bodyPr wrap="square" lIns="91440" tIns="45720" rIns="91440" bIns="45720" rtlCol="0" anchor="t">
            <a:spAutoFit/>
          </a:bodyPr>
          <a:lstStyle/>
          <a:p>
            <a:pPr marL="314960" indent="-314960">
              <a:buFont typeface="Arial" panose="020B0604020202020204" pitchFamily="34" charset="0"/>
              <a:buChar char="•"/>
            </a:pPr>
            <a:r>
              <a:rPr lang="en-AU" sz="1750">
                <a:cs typeface="Segoe UI Semilight"/>
              </a:rPr>
              <a:t>AEMO has presented the proposal to change the deployment date for the Settlements solution to 19 April 2021 to the PCF (03-Sep and 01-Oct) and RWG (14-Sep and 13-Oct)</a:t>
            </a:r>
          </a:p>
          <a:p>
            <a:pPr marL="314960" indent="-314960">
              <a:buFont typeface="Arial" panose="020B0604020202020204" pitchFamily="34" charset="0"/>
              <a:buChar char="•"/>
            </a:pPr>
            <a:r>
              <a:rPr lang="en-AU" sz="1750">
                <a:cs typeface="Segoe UI Semilight"/>
              </a:rPr>
              <a:t>MSUG was held on 16-Oct-20 to discuss the 5MS and non-5MS impacts to the data model v5.0</a:t>
            </a:r>
          </a:p>
          <a:p>
            <a:pPr marL="314960" indent="-314960">
              <a:buFont typeface="Arial" panose="020B0604020202020204" pitchFamily="34" charset="0"/>
              <a:buChar char="•"/>
            </a:pPr>
            <a:r>
              <a:rPr lang="en-AU" sz="1750">
                <a:cs typeface="Segoe UI Semilight"/>
              </a:rPr>
              <a:t>Feedback was requested from RWG and PCF by 23-Oct-20. Feedback indicated that there was no impact to participants.</a:t>
            </a:r>
          </a:p>
          <a:p>
            <a:pPr marL="314960" indent="-314960">
              <a:buFont typeface="Arial" panose="020B0604020202020204" pitchFamily="34" charset="0"/>
              <a:buChar char="•"/>
            </a:pPr>
            <a:r>
              <a:rPr lang="en-AU" sz="1750">
                <a:cs typeface="Segoe UI Semilight"/>
              </a:rPr>
              <a:t>AEMO considers this approach to be confirmed and timelines will be updated with Settlements Go-live on 19-Apr-21</a:t>
            </a:r>
          </a:p>
          <a:p>
            <a:pPr marL="314960" indent="-314960">
              <a:buFont typeface="Arial" panose="020B0604020202020204" pitchFamily="34" charset="0"/>
              <a:buChar char="•"/>
            </a:pPr>
            <a:r>
              <a:rPr lang="en-AU" sz="1750">
                <a:cs typeface="Segoe UI Semilight"/>
              </a:rPr>
              <a:t>Milestones will be updated to reflect</a:t>
            </a:r>
          </a:p>
        </p:txBody>
      </p:sp>
    </p:spTree>
    <p:extLst>
      <p:ext uri="{BB962C8B-B14F-4D97-AF65-F5344CB8AC3E}">
        <p14:creationId xmlns:p14="http://schemas.microsoft.com/office/powerpoint/2010/main" val="3834804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Procedure update </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Simon Tu</a:t>
            </a:r>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13</a:t>
            </a:fld>
            <a:endParaRPr lang="en-AU"/>
          </a:p>
        </p:txBody>
      </p:sp>
    </p:spTree>
    <p:extLst>
      <p:ext uri="{BB962C8B-B14F-4D97-AF65-F5344CB8AC3E}">
        <p14:creationId xmlns:p14="http://schemas.microsoft.com/office/powerpoint/2010/main" val="2510622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7DD1-A2F5-4D21-B76F-4E9F3A8E322E}"/>
              </a:ext>
            </a:extLst>
          </p:cNvPr>
          <p:cNvSpPr>
            <a:spLocks noGrp="1"/>
          </p:cNvSpPr>
          <p:nvPr>
            <p:ph type="title"/>
          </p:nvPr>
        </p:nvSpPr>
        <p:spPr>
          <a:xfrm>
            <a:off x="162912" y="206173"/>
            <a:ext cx="9012587" cy="1235641"/>
          </a:xfrm>
        </p:spPr>
        <p:txBody>
          <a:bodyPr>
            <a:normAutofit/>
          </a:bodyPr>
          <a:lstStyle/>
          <a:p>
            <a:r>
              <a:rPr lang="en-AU" sz="3600"/>
              <a:t>5MS/GS-related procedure change log</a:t>
            </a:r>
          </a:p>
        </p:txBody>
      </p:sp>
      <p:sp>
        <p:nvSpPr>
          <p:cNvPr id="4" name="Slide Number Placeholder 3">
            <a:extLst>
              <a:ext uri="{FF2B5EF4-FFF2-40B4-BE49-F238E27FC236}">
                <a16:creationId xmlns:a16="http://schemas.microsoft.com/office/drawing/2014/main" id="{D979E207-8C96-43B4-B422-7ADF4A18BBF4}"/>
              </a:ext>
            </a:extLst>
          </p:cNvPr>
          <p:cNvSpPr>
            <a:spLocks noGrp="1"/>
          </p:cNvSpPr>
          <p:nvPr>
            <p:ph type="sldNum" sz="quarter" idx="12"/>
          </p:nvPr>
        </p:nvSpPr>
        <p:spPr/>
        <p:txBody>
          <a:bodyPr/>
          <a:lstStyle/>
          <a:p>
            <a:fld id="{4EC81F68-4976-451A-B2E9-79BCBD2F70CC}" type="slidenum">
              <a:rPr lang="en-AU" smtClean="0"/>
              <a:t>14</a:t>
            </a:fld>
            <a:endParaRPr lang="en-AU"/>
          </a:p>
        </p:txBody>
      </p:sp>
      <p:graphicFrame>
        <p:nvGraphicFramePr>
          <p:cNvPr id="8" name="Table 7">
            <a:extLst>
              <a:ext uri="{FF2B5EF4-FFF2-40B4-BE49-F238E27FC236}">
                <a16:creationId xmlns:a16="http://schemas.microsoft.com/office/drawing/2014/main" id="{AC364709-3C28-4E22-A63A-45FC3EC95F12}"/>
              </a:ext>
            </a:extLst>
          </p:cNvPr>
          <p:cNvGraphicFramePr>
            <a:graphicFrameLocks noGrp="1"/>
          </p:cNvGraphicFramePr>
          <p:nvPr>
            <p:extLst>
              <p:ext uri="{D42A27DB-BD31-4B8C-83A1-F6EECF244321}">
                <p14:modId xmlns:p14="http://schemas.microsoft.com/office/powerpoint/2010/main" val="4124671355"/>
              </p:ext>
            </p:extLst>
          </p:nvPr>
        </p:nvGraphicFramePr>
        <p:xfrm>
          <a:off x="85341" y="1866824"/>
          <a:ext cx="10541898" cy="3477022"/>
        </p:xfrm>
        <a:graphic>
          <a:graphicData uri="http://schemas.openxmlformats.org/drawingml/2006/table">
            <a:tbl>
              <a:tblPr firstRow="1" bandRow="1">
                <a:tableStyleId>{5C22544A-7EE6-4342-B048-85BDC9FD1C3A}</a:tableStyleId>
              </a:tblPr>
              <a:tblGrid>
                <a:gridCol w="2918706">
                  <a:extLst>
                    <a:ext uri="{9D8B030D-6E8A-4147-A177-3AD203B41FA5}">
                      <a16:colId xmlns:a16="http://schemas.microsoft.com/office/drawing/2014/main" val="325043150"/>
                    </a:ext>
                  </a:extLst>
                </a:gridCol>
                <a:gridCol w="5090799">
                  <a:extLst>
                    <a:ext uri="{9D8B030D-6E8A-4147-A177-3AD203B41FA5}">
                      <a16:colId xmlns:a16="http://schemas.microsoft.com/office/drawing/2014/main" val="2074518550"/>
                    </a:ext>
                  </a:extLst>
                </a:gridCol>
                <a:gridCol w="2532393">
                  <a:extLst>
                    <a:ext uri="{9D8B030D-6E8A-4147-A177-3AD203B41FA5}">
                      <a16:colId xmlns:a16="http://schemas.microsoft.com/office/drawing/2014/main" val="1402844314"/>
                    </a:ext>
                  </a:extLst>
                </a:gridCol>
              </a:tblGrid>
              <a:tr h="251794">
                <a:tc>
                  <a:txBody>
                    <a:bodyPr/>
                    <a:lstStyle/>
                    <a:p>
                      <a:pPr algn="ctr" fontAlgn="ctr"/>
                      <a:r>
                        <a:rPr lang="en-AU" sz="1300" b="1" i="0" u="none" strike="noStrike">
                          <a:solidFill>
                            <a:schemeClr val="bg1"/>
                          </a:solidFill>
                          <a:effectLst/>
                          <a:latin typeface="Calibri"/>
                        </a:rPr>
                        <a:t>Procedure issue</a:t>
                      </a:r>
                    </a:p>
                  </a:txBody>
                  <a:tcPr marL="5431" marR="5431" marT="5431" marB="0" anchor="ctr">
                    <a:solidFill>
                      <a:schemeClr val="accent2"/>
                    </a:solidFill>
                  </a:tcPr>
                </a:tc>
                <a:tc>
                  <a:txBody>
                    <a:bodyPr/>
                    <a:lstStyle/>
                    <a:p>
                      <a:pPr algn="ctr" fontAlgn="ctr"/>
                      <a:r>
                        <a:rPr lang="en-AU" sz="1300" b="1" i="0" u="none" strike="noStrike">
                          <a:solidFill>
                            <a:schemeClr val="bg1"/>
                          </a:solidFill>
                          <a:effectLst/>
                          <a:latin typeface="Calibri"/>
                        </a:rPr>
                        <a:t>Status</a:t>
                      </a:r>
                    </a:p>
                  </a:txBody>
                  <a:tcPr marL="5431" marR="5431" marT="5431" marB="0" anchor="ctr">
                    <a:solidFill>
                      <a:schemeClr val="accent2"/>
                    </a:solidFill>
                  </a:tcPr>
                </a:tc>
                <a:tc>
                  <a:txBody>
                    <a:bodyPr/>
                    <a:lstStyle/>
                    <a:p>
                      <a:pPr algn="ctr" fontAlgn="ctr"/>
                      <a:r>
                        <a:rPr lang="en-AU" sz="1300" b="1" i="0" u="none" strike="noStrike">
                          <a:solidFill>
                            <a:schemeClr val="bg1"/>
                          </a:solidFill>
                          <a:effectLst/>
                          <a:latin typeface="Calibri"/>
                        </a:rPr>
                        <a:t>Final Determination Date</a:t>
                      </a:r>
                    </a:p>
                  </a:txBody>
                  <a:tcPr marL="5431" marR="5431" marT="5431" marB="0" anchor="ctr">
                    <a:solidFill>
                      <a:schemeClr val="accent2"/>
                    </a:solidFill>
                  </a:tcPr>
                </a:tc>
                <a:extLst>
                  <a:ext uri="{0D108BD9-81ED-4DB2-BD59-A6C34878D82A}">
                    <a16:rowId xmlns:a16="http://schemas.microsoft.com/office/drawing/2014/main" val="11208616"/>
                  </a:ext>
                </a:extLst>
              </a:tr>
              <a:tr h="510244">
                <a:tc>
                  <a:txBody>
                    <a:bodyPr/>
                    <a:lstStyle/>
                    <a:p>
                      <a:pPr marL="179705" lvl="0" algn="l" fontAlgn="ctr">
                        <a:lnSpc>
                          <a:spcPct val="100000"/>
                        </a:lnSpc>
                        <a:spcBef>
                          <a:spcPts val="600"/>
                        </a:spcBef>
                        <a:spcAft>
                          <a:spcPts val="1200"/>
                        </a:spcAft>
                      </a:pPr>
                      <a:r>
                        <a:rPr lang="en-AU" sz="1300" b="0" i="0" u="none" strike="noStrike">
                          <a:solidFill>
                            <a:srgbClr val="000000"/>
                          </a:solidFill>
                          <a:effectLst/>
                          <a:latin typeface="Calibri Light"/>
                          <a:cs typeface="Calibri Light"/>
                        </a:rPr>
                        <a:t>Proposed procedural change to MDFF quality flag (N flag)</a:t>
                      </a:r>
                      <a:r>
                        <a:rPr lang="en-AU" sz="1800" b="1" i="0" u="none" strike="noStrike">
                          <a:solidFill>
                            <a:srgbClr val="FF0000"/>
                          </a:solidFill>
                          <a:effectLst/>
                          <a:latin typeface="Calibri Light"/>
                          <a:cs typeface="Calibri Light"/>
                        </a:rPr>
                        <a:t>*</a:t>
                      </a:r>
                      <a:endParaRPr lang="en-AU" sz="1300" b="1" i="0" u="none" strike="noStrike">
                        <a:solidFill>
                          <a:srgbClr val="FF0000"/>
                        </a:solidFill>
                        <a:effectLst/>
                        <a:latin typeface="Calibri Light"/>
                        <a:cs typeface="Calibri Light"/>
                      </a:endParaRPr>
                    </a:p>
                  </a:txBody>
                  <a:tcPr marL="5431" marR="5431" marT="5431" marB="0" anchor="ctr">
                    <a:solidFill>
                      <a:schemeClr val="bg1">
                        <a:lumMod val="95000"/>
                      </a:schemeClr>
                    </a:solidFill>
                  </a:tcPr>
                </a:tc>
                <a:tc>
                  <a:txBody>
                    <a:bodyPr/>
                    <a:lstStyle/>
                    <a:p>
                      <a:pPr marL="179705" lvl="0" algn="l" fontAlgn="ctr">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Consultation commenced 6 August, anticipated to be concluded early December. </a:t>
                      </a:r>
                      <a:endParaRPr lang="en-AU" sz="1300" b="0" i="0" u="none" strike="noStrike" kern="1200">
                        <a:solidFill>
                          <a:srgbClr val="000000"/>
                        </a:solidFill>
                        <a:effectLst/>
                        <a:latin typeface="Calibri Light" panose="020F0302020204030204" pitchFamily="34" charset="0"/>
                        <a:ea typeface="+mn-ea"/>
                        <a:cs typeface="Calibri Light" panose="020F0302020204030204" pitchFamily="34" charset="0"/>
                      </a:endParaRPr>
                    </a:p>
                  </a:txBody>
                  <a:tcPr marL="5431" marR="5431" marT="5431" marB="0" anchor="ctr">
                    <a:solidFill>
                      <a:schemeClr val="bg1">
                        <a:lumMod val="95000"/>
                      </a:schemeClr>
                    </a:solidFill>
                  </a:tcPr>
                </a:tc>
                <a:tc>
                  <a:txBody>
                    <a:bodyPr/>
                    <a:lstStyle/>
                    <a:p>
                      <a:pPr marL="179705" lvl="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December 2020</a:t>
                      </a:r>
                    </a:p>
                  </a:txBody>
                  <a:tcPr marL="5431" marR="5431" marT="5431" marB="0" anchor="ctr">
                    <a:solidFill>
                      <a:schemeClr val="bg1">
                        <a:lumMod val="95000"/>
                      </a:schemeClr>
                    </a:solidFill>
                  </a:tcPr>
                </a:tc>
                <a:extLst>
                  <a:ext uri="{0D108BD9-81ED-4DB2-BD59-A6C34878D82A}">
                    <a16:rowId xmlns:a16="http://schemas.microsoft.com/office/drawing/2014/main" val="679719128"/>
                  </a:ext>
                </a:extLst>
              </a:tr>
              <a:tr h="263558">
                <a:tc>
                  <a:txBody>
                    <a:bodyPr/>
                    <a:lstStyle/>
                    <a:p>
                      <a:pPr marL="179705" lvl="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Removal of end user details from inventory table</a:t>
                      </a:r>
                    </a:p>
                  </a:txBody>
                  <a:tcPr marL="5431" marR="5431" marT="5431" marB="0" anchor="ctr">
                    <a:solidFill>
                      <a:srgbClr val="E8E9EA"/>
                    </a:solidFill>
                  </a:tcPr>
                </a:tc>
                <a:tc>
                  <a:txBody>
                    <a:bodyPr/>
                    <a:lstStyle/>
                    <a:p>
                      <a:pPr marL="179705" marR="0" lvl="0" indent="0" algn="l" rtl="0" eaLnBrk="1" fontAlgn="ctr" latinLnBrk="0" hangingPunct="1">
                        <a:lnSpc>
                          <a:spcPct val="100000"/>
                        </a:lnSpc>
                        <a:spcBef>
                          <a:spcPts val="600"/>
                        </a:spcBef>
                        <a:spcAft>
                          <a:spcPts val="1200"/>
                        </a:spcAft>
                        <a:buFontTx/>
                        <a:buNone/>
                      </a:pPr>
                      <a:r>
                        <a:rPr lang="en-AU" sz="1300" b="0" i="0" u="none" strike="noStrike" kern="1200">
                          <a:solidFill>
                            <a:srgbClr val="000000"/>
                          </a:solidFill>
                          <a:effectLst/>
                          <a:latin typeface="Calibri Light"/>
                          <a:ea typeface="+mn-ea"/>
                          <a:cs typeface="Calibri Light"/>
                        </a:rPr>
                        <a:t>Consultation commenced 6 August, anticipated to be concluded early December. </a:t>
                      </a:r>
                      <a:endParaRPr lang="en-AU" sz="1300" b="0" i="0" u="none" strike="noStrike">
                        <a:solidFill>
                          <a:srgbClr val="000000"/>
                        </a:solidFill>
                        <a:effectLst/>
                        <a:latin typeface="Calibri Light" panose="020F0302020204030204" pitchFamily="34" charset="0"/>
                        <a:cs typeface="Calibri Light" panose="020F0302020204030204" pitchFamily="34" charset="0"/>
                      </a:endParaRPr>
                    </a:p>
                  </a:txBody>
                  <a:tcPr marL="5431" marR="5431" marT="5431" marB="0" anchor="ctr">
                    <a:solidFill>
                      <a:srgbClr val="E8E9EA"/>
                    </a:solidFill>
                  </a:tcPr>
                </a:tc>
                <a:tc>
                  <a:txBody>
                    <a:bodyPr/>
                    <a:lstStyle/>
                    <a:p>
                      <a:pPr marL="18000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panose="020F0302020204030204" pitchFamily="34" charset="0"/>
                          <a:ea typeface="+mn-ea"/>
                          <a:cs typeface="Calibri Light" panose="020F0302020204030204" pitchFamily="34" charset="0"/>
                        </a:rPr>
                        <a:t>December 2020</a:t>
                      </a:r>
                    </a:p>
                  </a:txBody>
                  <a:tcPr marL="5431" marR="5431" marT="5431" marB="0" anchor="ctr">
                    <a:solidFill>
                      <a:srgbClr val="E8E9EA"/>
                    </a:solidFill>
                  </a:tcPr>
                </a:tc>
                <a:extLst>
                  <a:ext uri="{0D108BD9-81ED-4DB2-BD59-A6C34878D82A}">
                    <a16:rowId xmlns:a16="http://schemas.microsoft.com/office/drawing/2014/main" val="1948449902"/>
                  </a:ext>
                </a:extLst>
              </a:tr>
              <a:tr h="232696">
                <a:tc>
                  <a:txBody>
                    <a:bodyPr/>
                    <a:lstStyle/>
                    <a:p>
                      <a:pPr marL="179705" lvl="0" algn="l" fontAlgn="ctr">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Removal of register ID = suffix requirement</a:t>
                      </a:r>
                    </a:p>
                  </a:txBody>
                  <a:tcPr marL="5431" marR="5431" marT="5431" marB="0" anchor="ctr">
                    <a:solidFill>
                      <a:srgbClr val="F2F2F2"/>
                    </a:solidFill>
                  </a:tcPr>
                </a:tc>
                <a:tc>
                  <a:txBody>
                    <a:bodyPr/>
                    <a:lstStyle/>
                    <a:p>
                      <a:pPr marL="179705"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a:solidFill>
                            <a:srgbClr val="000000"/>
                          </a:solidFill>
                          <a:effectLst/>
                          <a:latin typeface="Calibri Light"/>
                          <a:cs typeface="Calibri Light"/>
                        </a:rPr>
                        <a:t>Consultation commenced 6 August, anticipated to be concluded early December. </a:t>
                      </a:r>
                    </a:p>
                  </a:txBody>
                  <a:tcPr marL="5431" marR="5431" marT="5431" marB="0" anchor="ctr">
                    <a:solidFill>
                      <a:srgbClr val="F2F2F2"/>
                    </a:solidFill>
                  </a:tcPr>
                </a:tc>
                <a:tc>
                  <a:txBody>
                    <a:bodyPr/>
                    <a:lstStyle/>
                    <a:p>
                      <a:pPr marL="179705" marR="0" lvl="0" indent="0" algn="l">
                        <a:lnSpc>
                          <a:spcPct val="100000"/>
                        </a:lnSpc>
                        <a:spcBef>
                          <a:spcPts val="600"/>
                        </a:spcBef>
                        <a:spcAft>
                          <a:spcPts val="1200"/>
                        </a:spcAft>
                        <a:buNone/>
                      </a:pPr>
                      <a:r>
                        <a:rPr lang="en-AU" sz="1300" b="0" i="0" u="none" strike="noStrike" noProof="0">
                          <a:solidFill>
                            <a:srgbClr val="000000"/>
                          </a:solidFill>
                          <a:effectLst/>
                          <a:latin typeface="Calibri Light"/>
                        </a:rPr>
                        <a:t>December 2020</a:t>
                      </a:r>
                      <a:endParaRPr lang="en-US"/>
                    </a:p>
                  </a:txBody>
                  <a:tcPr marL="5431" marR="5431" marT="5431" marB="0" anchor="ctr">
                    <a:solidFill>
                      <a:srgbClr val="F2F2F2"/>
                    </a:solidFill>
                  </a:tcPr>
                </a:tc>
                <a:extLst>
                  <a:ext uri="{0D108BD9-81ED-4DB2-BD59-A6C34878D82A}">
                    <a16:rowId xmlns:a16="http://schemas.microsoft.com/office/drawing/2014/main" val="2682314301"/>
                  </a:ext>
                </a:extLst>
              </a:tr>
              <a:tr h="408614">
                <a:tc>
                  <a:txBody>
                    <a:bodyPr/>
                    <a:lstStyle/>
                    <a:p>
                      <a:pPr marL="179705"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Clarification on existing requirements for the 5 minute load profile and RM reports</a:t>
                      </a:r>
                    </a:p>
                  </a:txBody>
                  <a:tcPr marL="5431" marR="5431" marT="5431" marB="0" anchor="ctr">
                    <a:solidFill>
                      <a:srgbClr val="E8E9EA"/>
                    </a:solidFill>
                  </a:tcPr>
                </a:tc>
                <a:tc>
                  <a:txBody>
                    <a:bodyPr/>
                    <a:lstStyle/>
                    <a:p>
                      <a:pPr marL="179705"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Consultation commenced 12 October. Part of the Retail Procedures (Wholesale Demand Response) consultation. </a:t>
                      </a:r>
                    </a:p>
                  </a:txBody>
                  <a:tcPr marL="5715" marR="5715" marT="5715" marB="0" anchor="ctr">
                    <a:solidFill>
                      <a:srgbClr val="E8E9EA"/>
                    </a:solidFill>
                  </a:tcPr>
                </a:tc>
                <a:tc>
                  <a:txBody>
                    <a:bodyPr/>
                    <a:lstStyle/>
                    <a:p>
                      <a:pPr marL="179705" marR="0" lvl="0" indent="0" algn="l" defTabSz="801929" rtl="0" eaLnBrk="1" fontAlgn="ctr" latinLnBrk="0" hangingPunct="1">
                        <a:lnSpc>
                          <a:spcPct val="100000"/>
                        </a:lnSpc>
                        <a:spcBef>
                          <a:spcPts val="600"/>
                        </a:spcBef>
                        <a:spcAft>
                          <a:spcPts val="1200"/>
                        </a:spcAft>
                        <a:buFontTx/>
                        <a:buNone/>
                      </a:pPr>
                      <a:r>
                        <a:rPr lang="en-AU" sz="1300" b="0" i="0" u="none" strike="noStrike" kern="1200">
                          <a:solidFill>
                            <a:srgbClr val="000000"/>
                          </a:solidFill>
                          <a:effectLst/>
                          <a:latin typeface="Calibri Light"/>
                          <a:ea typeface="+mn-ea"/>
                          <a:cs typeface="Calibri Light"/>
                        </a:rPr>
                        <a:t>March 2021</a:t>
                      </a:r>
                    </a:p>
                  </a:txBody>
                  <a:tcPr marL="5431" marR="5431" marT="5431" marB="0" anchor="ctr">
                    <a:solidFill>
                      <a:srgbClr val="E8E9EA"/>
                    </a:solidFill>
                  </a:tcPr>
                </a:tc>
                <a:extLst>
                  <a:ext uri="{0D108BD9-81ED-4DB2-BD59-A6C34878D82A}">
                    <a16:rowId xmlns:a16="http://schemas.microsoft.com/office/drawing/2014/main" val="646321274"/>
                  </a:ext>
                </a:extLst>
              </a:tr>
              <a:tr h="408614">
                <a:tc>
                  <a:txBody>
                    <a:bodyPr/>
                    <a:lstStyle/>
                    <a:p>
                      <a:pPr marL="84138"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New NCONUML NMI Class codes available in list for SORD </a:t>
                      </a:r>
                      <a:r>
                        <a:rPr lang="en-AU" sz="1300" b="1" i="0" u="none" strike="noStrike">
                          <a:solidFill>
                            <a:srgbClr val="FF0000"/>
                          </a:solidFill>
                          <a:effectLst/>
                          <a:latin typeface="Calibri Light"/>
                          <a:cs typeface="Calibri Light"/>
                        </a:rPr>
                        <a:t>#</a:t>
                      </a:r>
                      <a:r>
                        <a:rPr lang="en-AU" sz="1300" b="0" i="0" u="none" strike="noStrike" kern="1200">
                          <a:solidFill>
                            <a:srgbClr val="000000"/>
                          </a:solidFill>
                          <a:effectLst/>
                          <a:latin typeface="Calibri Light"/>
                          <a:ea typeface="+mn-ea"/>
                          <a:cs typeface="Calibri Light"/>
                        </a:rPr>
                        <a:t>​</a:t>
                      </a:r>
                    </a:p>
                  </a:txBody>
                  <a:tcPr anchor="ctr">
                    <a:solidFill>
                      <a:schemeClr val="bg1">
                        <a:lumMod val="75000"/>
                      </a:schemeClr>
                    </a:solidFill>
                  </a:tcPr>
                </a:tc>
                <a:tc>
                  <a:txBody>
                    <a:bodyPr/>
                    <a:lstStyle/>
                    <a:p>
                      <a:pPr marL="84138"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Part of broader requirements for the changes to the SORDs (v3.5 of the procedures) scheduled for an effective date of 10 Nov 2021.​ </a:t>
                      </a:r>
                      <a:r>
                        <a:rPr lang="en-AU" sz="1300" b="0" i="0" u="none" strike="noStrike">
                          <a:solidFill>
                            <a:srgbClr val="000000"/>
                          </a:solidFill>
                          <a:effectLst/>
                          <a:latin typeface="Calibri Light"/>
                          <a:cs typeface="Calibri Light"/>
                        </a:rPr>
                        <a:t>Final Determination has been published. </a:t>
                      </a:r>
                      <a:endParaRPr lang="en-AU" sz="1300" b="0" i="0" u="none" strike="noStrike" kern="1200">
                        <a:solidFill>
                          <a:srgbClr val="000000"/>
                        </a:solidFill>
                        <a:effectLst/>
                        <a:latin typeface="Calibri Light"/>
                        <a:ea typeface="+mn-ea"/>
                        <a:cs typeface="Calibri Light"/>
                      </a:endParaRPr>
                    </a:p>
                  </a:txBody>
                  <a:tcPr anchor="ctr">
                    <a:solidFill>
                      <a:schemeClr val="bg1">
                        <a:lumMod val="75000"/>
                      </a:schemeClr>
                    </a:solidFill>
                  </a:tcPr>
                </a:tc>
                <a:tc>
                  <a:txBody>
                    <a:bodyPr/>
                    <a:lstStyle/>
                    <a:p>
                      <a:pPr marL="90488"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Published – 22 July 2020</a:t>
                      </a:r>
                    </a:p>
                  </a:txBody>
                  <a:tcPr anchor="ctr">
                    <a:solidFill>
                      <a:schemeClr val="bg1">
                        <a:lumMod val="75000"/>
                      </a:schemeClr>
                    </a:solidFill>
                  </a:tcPr>
                </a:tc>
                <a:extLst>
                  <a:ext uri="{0D108BD9-81ED-4DB2-BD59-A6C34878D82A}">
                    <a16:rowId xmlns:a16="http://schemas.microsoft.com/office/drawing/2014/main" val="1096492724"/>
                  </a:ext>
                </a:extLst>
              </a:tr>
              <a:tr h="408614">
                <a:tc>
                  <a:txBody>
                    <a:bodyPr/>
                    <a:lstStyle/>
                    <a:p>
                      <a:pPr marL="179705" lvl="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Proposal for RWD</a:t>
                      </a:r>
                    </a:p>
                  </a:txBody>
                  <a:tcPr marL="5431" marR="5431" marT="5431" marB="0" anchor="ctr">
                    <a:solidFill>
                      <a:schemeClr val="bg1">
                        <a:lumMod val="75000"/>
                      </a:schemeClr>
                    </a:solidFill>
                  </a:tcPr>
                </a:tc>
                <a:tc>
                  <a:txBody>
                    <a:bodyPr/>
                    <a:lstStyle/>
                    <a:p>
                      <a:pPr marL="179705" lvl="0" algn="l" fontAlgn="ctr">
                        <a:lnSpc>
                          <a:spcPct val="100000"/>
                        </a:lnSpc>
                        <a:spcBef>
                          <a:spcPts val="600"/>
                        </a:spcBef>
                        <a:spcAft>
                          <a:spcPts val="1200"/>
                        </a:spcAft>
                      </a:pPr>
                      <a:r>
                        <a:rPr lang="en-AU" sz="1300" b="0" i="0" u="none" strike="noStrike">
                          <a:solidFill>
                            <a:srgbClr val="000000"/>
                          </a:solidFill>
                          <a:effectLst/>
                          <a:latin typeface="Calibri Light"/>
                          <a:cs typeface="Calibri Light"/>
                        </a:rPr>
                        <a:t>Part of MSATS Standing Data Review. Final Determination has been published. </a:t>
                      </a:r>
                    </a:p>
                  </a:txBody>
                  <a:tcPr marL="5431" marR="5431" marT="5431" marB="0" anchor="ctr">
                    <a:solidFill>
                      <a:schemeClr val="bg1">
                        <a:lumMod val="75000"/>
                      </a:schemeClr>
                    </a:solidFill>
                  </a:tcPr>
                </a:tc>
                <a:tc>
                  <a:txBody>
                    <a:bodyPr/>
                    <a:lstStyle/>
                    <a:p>
                      <a:pPr marL="179705" lvl="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Published – 7 September 2020</a:t>
                      </a:r>
                    </a:p>
                  </a:txBody>
                  <a:tcPr marL="5431" marR="5431" marT="5431" marB="0" anchor="ctr">
                    <a:solidFill>
                      <a:schemeClr val="bg1">
                        <a:lumMod val="75000"/>
                      </a:schemeClr>
                    </a:solidFill>
                  </a:tcPr>
                </a:tc>
                <a:extLst>
                  <a:ext uri="{0D108BD9-81ED-4DB2-BD59-A6C34878D82A}">
                    <a16:rowId xmlns:a16="http://schemas.microsoft.com/office/drawing/2014/main" val="1421962289"/>
                  </a:ext>
                </a:extLst>
              </a:tr>
              <a:tr h="408614">
                <a:tc>
                  <a:txBody>
                    <a:bodyPr/>
                    <a:lstStyle/>
                    <a:p>
                      <a:pPr marL="179705" lvl="0" algn="l" fontAlgn="ctr">
                        <a:lnSpc>
                          <a:spcPct val="100000"/>
                        </a:lnSpc>
                        <a:spcBef>
                          <a:spcPts val="600"/>
                        </a:spcBef>
                        <a:spcAft>
                          <a:spcPts val="1200"/>
                        </a:spcAft>
                      </a:pPr>
                      <a:r>
                        <a:rPr lang="en-AU" sz="1300" b="0" i="0" u="none" strike="noStrike">
                          <a:solidFill>
                            <a:srgbClr val="000000"/>
                          </a:solidFill>
                          <a:effectLst/>
                          <a:latin typeface="Calibri Light"/>
                          <a:cs typeface="Calibri Light"/>
                        </a:rPr>
                        <a:t>TNI 2 for cross-boundary meters </a:t>
                      </a:r>
                      <a:r>
                        <a:rPr lang="en-AU" sz="1800" b="1" i="0" u="none" strike="noStrike">
                          <a:solidFill>
                            <a:srgbClr val="FF0000"/>
                          </a:solidFill>
                          <a:effectLst/>
                          <a:latin typeface="Calibri Light"/>
                          <a:cs typeface="Calibri Light"/>
                        </a:rPr>
                        <a:t>*</a:t>
                      </a:r>
                      <a:r>
                        <a:rPr lang="en-AU" sz="1300" b="1" i="0" u="none" strike="noStrike">
                          <a:solidFill>
                            <a:srgbClr val="FF0000"/>
                          </a:solidFill>
                          <a:effectLst/>
                          <a:latin typeface="Calibri Light"/>
                          <a:cs typeface="Calibri Light"/>
                        </a:rPr>
                        <a:t>#</a:t>
                      </a:r>
                      <a:endParaRPr lang="en-AU" sz="1300" b="0" i="0" u="none" strike="noStrike">
                        <a:solidFill>
                          <a:srgbClr val="000000"/>
                        </a:solidFill>
                        <a:effectLst/>
                        <a:latin typeface="Calibri Light"/>
                        <a:cs typeface="Calibri Light"/>
                      </a:endParaRPr>
                    </a:p>
                  </a:txBody>
                  <a:tcPr marL="5431" marR="5431" marT="5431" marB="0" anchor="ctr">
                    <a:solidFill>
                      <a:schemeClr val="bg1">
                        <a:lumMod val="75000"/>
                      </a:schemeClr>
                    </a:solidFill>
                  </a:tcPr>
                </a:tc>
                <a:tc>
                  <a:txBody>
                    <a:bodyPr/>
                    <a:lstStyle/>
                    <a:p>
                      <a:pPr marL="179705" marR="0" lvl="0" indent="0" algn="l">
                        <a:lnSpc>
                          <a:spcPct val="100000"/>
                        </a:lnSpc>
                        <a:spcBef>
                          <a:spcPts val="600"/>
                        </a:spcBef>
                        <a:spcAft>
                          <a:spcPts val="1200"/>
                        </a:spcAft>
                        <a:buNone/>
                      </a:pPr>
                      <a:r>
                        <a:rPr lang="en-AU" sz="1300" b="0" i="0" u="none" strike="noStrike" noProof="0">
                          <a:solidFill>
                            <a:srgbClr val="000000"/>
                          </a:solidFill>
                          <a:effectLst/>
                          <a:latin typeface="Calibri Light"/>
                        </a:rPr>
                        <a:t>Part of MSATS Standing Data Review. Final Determination has been published.</a:t>
                      </a:r>
                    </a:p>
                  </a:txBody>
                  <a:tcPr marL="5431" marR="5431" marT="5431" marB="0" anchor="ctr">
                    <a:solidFill>
                      <a:schemeClr val="bg1">
                        <a:lumMod val="75000"/>
                      </a:schemeClr>
                    </a:solidFill>
                  </a:tcPr>
                </a:tc>
                <a:tc>
                  <a:txBody>
                    <a:bodyPr/>
                    <a:lstStyle/>
                    <a:p>
                      <a:pPr marL="179705" marR="0" lvl="0" indent="0" algn="l">
                        <a:lnSpc>
                          <a:spcPct val="100000"/>
                        </a:lnSpc>
                        <a:spcBef>
                          <a:spcPts val="600"/>
                        </a:spcBef>
                        <a:spcAft>
                          <a:spcPts val="1200"/>
                        </a:spcAft>
                        <a:buNone/>
                      </a:pPr>
                      <a:r>
                        <a:rPr lang="en-AU" sz="1300" b="0" i="0" u="none" strike="noStrike" noProof="0">
                          <a:solidFill>
                            <a:srgbClr val="000000"/>
                          </a:solidFill>
                          <a:effectLst/>
                          <a:latin typeface="Calibri Light"/>
                        </a:rPr>
                        <a:t>Published </a:t>
                      </a:r>
                      <a:r>
                        <a:rPr lang="en-AU" sz="1300" b="0" i="0" u="none" strike="noStrike" kern="1200">
                          <a:solidFill>
                            <a:srgbClr val="000000"/>
                          </a:solidFill>
                          <a:effectLst/>
                          <a:latin typeface="Calibri Light"/>
                          <a:ea typeface="+mn-ea"/>
                          <a:cs typeface="Calibri Light"/>
                        </a:rPr>
                        <a:t>–</a:t>
                      </a:r>
                      <a:r>
                        <a:rPr lang="en-AU" sz="1300" b="0" i="0" u="none" strike="noStrike" noProof="0">
                          <a:solidFill>
                            <a:srgbClr val="000000"/>
                          </a:solidFill>
                          <a:effectLst/>
                          <a:latin typeface="Calibri Light"/>
                        </a:rPr>
                        <a:t> 7</a:t>
                      </a:r>
                      <a:r>
                        <a:rPr lang="en-AU" sz="1300" b="0" i="0" u="none" strike="noStrike" baseline="30000" noProof="0">
                          <a:solidFill>
                            <a:srgbClr val="000000"/>
                          </a:solidFill>
                          <a:effectLst/>
                          <a:latin typeface="Calibri Light"/>
                        </a:rPr>
                        <a:t> </a:t>
                      </a:r>
                      <a:r>
                        <a:rPr lang="en-AU" sz="1300" b="0" i="0" u="none" strike="noStrike" noProof="0">
                          <a:solidFill>
                            <a:srgbClr val="000000"/>
                          </a:solidFill>
                          <a:effectLst/>
                          <a:latin typeface="Calibri Light"/>
                        </a:rPr>
                        <a:t>September 2020</a:t>
                      </a:r>
                      <a:endParaRPr lang="en-US"/>
                    </a:p>
                  </a:txBody>
                  <a:tcPr marL="5431" marR="5431" marT="5431" marB="0" anchor="ctr">
                    <a:solidFill>
                      <a:schemeClr val="bg1">
                        <a:lumMod val="75000"/>
                      </a:schemeClr>
                    </a:solidFill>
                  </a:tcPr>
                </a:tc>
                <a:extLst>
                  <a:ext uri="{0D108BD9-81ED-4DB2-BD59-A6C34878D82A}">
                    <a16:rowId xmlns:a16="http://schemas.microsoft.com/office/drawing/2014/main" val="467452775"/>
                  </a:ext>
                </a:extLst>
              </a:tr>
            </a:tbl>
          </a:graphicData>
        </a:graphic>
      </p:graphicFrame>
      <p:sp>
        <p:nvSpPr>
          <p:cNvPr id="3" name="TextBox 2">
            <a:extLst>
              <a:ext uri="{FF2B5EF4-FFF2-40B4-BE49-F238E27FC236}">
                <a16:creationId xmlns:a16="http://schemas.microsoft.com/office/drawing/2014/main" id="{84609115-CDAF-48E1-B5CE-A27F6677DB68}"/>
              </a:ext>
            </a:extLst>
          </p:cNvPr>
          <p:cNvSpPr txBox="1"/>
          <p:nvPr/>
        </p:nvSpPr>
        <p:spPr>
          <a:xfrm>
            <a:off x="8496206" y="6940095"/>
            <a:ext cx="2142638" cy="579261"/>
          </a:xfrm>
          <a:prstGeom prst="rect">
            <a:avLst/>
          </a:prstGeom>
          <a:noFill/>
        </p:spPr>
        <p:txBody>
          <a:bodyPr wrap="none" rtlCol="0">
            <a:spAutoFit/>
          </a:bodyPr>
          <a:lstStyle/>
          <a:p>
            <a:r>
              <a:rPr lang="en-AU" sz="1764" b="1" i="1">
                <a:solidFill>
                  <a:srgbClr val="FF0000"/>
                </a:solidFill>
                <a:latin typeface="Calibri Light" panose="020F0302020204030204" pitchFamily="34" charset="0"/>
                <a:cs typeface="Calibri Light" panose="020F0302020204030204" pitchFamily="34" charset="0"/>
              </a:rPr>
              <a:t>*</a:t>
            </a:r>
            <a:r>
              <a:rPr lang="en-AU" sz="1323" i="1">
                <a:solidFill>
                  <a:srgbClr val="000000"/>
                </a:solidFill>
                <a:latin typeface="Calibri Light" panose="020F0302020204030204" pitchFamily="34" charset="0"/>
                <a:cs typeface="Calibri Light" panose="020F0302020204030204" pitchFamily="34" charset="0"/>
              </a:rPr>
              <a:t>raised by the 5MS Program</a:t>
            </a:r>
          </a:p>
          <a:p>
            <a:r>
              <a:rPr lang="en-AU" sz="1400" b="1">
                <a:solidFill>
                  <a:srgbClr val="FF0000"/>
                </a:solidFill>
                <a:latin typeface="Calibri Light"/>
                <a:cs typeface="Calibri Light"/>
              </a:rPr>
              <a:t># </a:t>
            </a:r>
            <a:r>
              <a:rPr lang="en-AU" sz="1323" i="1">
                <a:solidFill>
                  <a:srgbClr val="000000"/>
                </a:solidFill>
                <a:latin typeface="Calibri Light" panose="020F0302020204030204" pitchFamily="34" charset="0"/>
                <a:cs typeface="Calibri Light" panose="020F0302020204030204" pitchFamily="34" charset="0"/>
              </a:rPr>
              <a:t>aseXML schema impact</a:t>
            </a:r>
          </a:p>
        </p:txBody>
      </p:sp>
    </p:spTree>
    <p:extLst>
      <p:ext uri="{BB962C8B-B14F-4D97-AF65-F5344CB8AC3E}">
        <p14:creationId xmlns:p14="http://schemas.microsoft.com/office/powerpoint/2010/main" val="2473906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7DD1-A2F5-4D21-B76F-4E9F3A8E322E}"/>
              </a:ext>
            </a:extLst>
          </p:cNvPr>
          <p:cNvSpPr>
            <a:spLocks noGrp="1"/>
          </p:cNvSpPr>
          <p:nvPr>
            <p:ph type="title"/>
          </p:nvPr>
        </p:nvSpPr>
        <p:spPr>
          <a:xfrm>
            <a:off x="113217" y="171418"/>
            <a:ext cx="9012587" cy="1235641"/>
          </a:xfrm>
        </p:spPr>
        <p:txBody>
          <a:bodyPr>
            <a:normAutofit/>
          </a:bodyPr>
          <a:lstStyle/>
          <a:p>
            <a:r>
              <a:rPr lang="en-AU" sz="3600"/>
              <a:t>5MS/GS-related procedure change log</a:t>
            </a:r>
          </a:p>
        </p:txBody>
      </p:sp>
      <p:sp>
        <p:nvSpPr>
          <p:cNvPr id="4" name="Slide Number Placeholder 3">
            <a:extLst>
              <a:ext uri="{FF2B5EF4-FFF2-40B4-BE49-F238E27FC236}">
                <a16:creationId xmlns:a16="http://schemas.microsoft.com/office/drawing/2014/main" id="{D979E207-8C96-43B4-B422-7ADF4A18BBF4}"/>
              </a:ext>
            </a:extLst>
          </p:cNvPr>
          <p:cNvSpPr>
            <a:spLocks noGrp="1"/>
          </p:cNvSpPr>
          <p:nvPr>
            <p:ph type="sldNum" sz="quarter" idx="12"/>
          </p:nvPr>
        </p:nvSpPr>
        <p:spPr/>
        <p:txBody>
          <a:bodyPr/>
          <a:lstStyle/>
          <a:p>
            <a:fld id="{4EC81F68-4976-451A-B2E9-79BCBD2F70CC}" type="slidenum">
              <a:rPr lang="en-AU" smtClean="0"/>
              <a:t>15</a:t>
            </a:fld>
            <a:endParaRPr lang="en-AU"/>
          </a:p>
        </p:txBody>
      </p:sp>
      <p:graphicFrame>
        <p:nvGraphicFramePr>
          <p:cNvPr id="8" name="Table 7">
            <a:extLst>
              <a:ext uri="{FF2B5EF4-FFF2-40B4-BE49-F238E27FC236}">
                <a16:creationId xmlns:a16="http://schemas.microsoft.com/office/drawing/2014/main" id="{AC364709-3C28-4E22-A63A-45FC3EC95F12}"/>
              </a:ext>
            </a:extLst>
          </p:cNvPr>
          <p:cNvGraphicFramePr>
            <a:graphicFrameLocks noGrp="1"/>
          </p:cNvGraphicFramePr>
          <p:nvPr>
            <p:extLst>
              <p:ext uri="{D42A27DB-BD31-4B8C-83A1-F6EECF244321}">
                <p14:modId xmlns:p14="http://schemas.microsoft.com/office/powerpoint/2010/main" val="3333488810"/>
              </p:ext>
            </p:extLst>
          </p:nvPr>
        </p:nvGraphicFramePr>
        <p:xfrm>
          <a:off x="60139" y="1499585"/>
          <a:ext cx="10571533" cy="4947465"/>
        </p:xfrm>
        <a:graphic>
          <a:graphicData uri="http://schemas.openxmlformats.org/drawingml/2006/table">
            <a:tbl>
              <a:tblPr firstRow="1" bandRow="1">
                <a:tableStyleId>{5C22544A-7EE6-4342-B048-85BDC9FD1C3A}</a:tableStyleId>
              </a:tblPr>
              <a:tblGrid>
                <a:gridCol w="2292917">
                  <a:extLst>
                    <a:ext uri="{9D8B030D-6E8A-4147-A177-3AD203B41FA5}">
                      <a16:colId xmlns:a16="http://schemas.microsoft.com/office/drawing/2014/main" val="325043150"/>
                    </a:ext>
                  </a:extLst>
                </a:gridCol>
                <a:gridCol w="2857084">
                  <a:extLst>
                    <a:ext uri="{9D8B030D-6E8A-4147-A177-3AD203B41FA5}">
                      <a16:colId xmlns:a16="http://schemas.microsoft.com/office/drawing/2014/main" val="2074518550"/>
                    </a:ext>
                  </a:extLst>
                </a:gridCol>
                <a:gridCol w="2692940">
                  <a:extLst>
                    <a:ext uri="{9D8B030D-6E8A-4147-A177-3AD203B41FA5}">
                      <a16:colId xmlns:a16="http://schemas.microsoft.com/office/drawing/2014/main" val="3011608603"/>
                    </a:ext>
                  </a:extLst>
                </a:gridCol>
                <a:gridCol w="2728592">
                  <a:extLst>
                    <a:ext uri="{9D8B030D-6E8A-4147-A177-3AD203B41FA5}">
                      <a16:colId xmlns:a16="http://schemas.microsoft.com/office/drawing/2014/main" val="3245068848"/>
                    </a:ext>
                  </a:extLst>
                </a:gridCol>
              </a:tblGrid>
              <a:tr h="303794">
                <a:tc>
                  <a:txBody>
                    <a:bodyPr/>
                    <a:lstStyle/>
                    <a:p>
                      <a:pPr algn="ctr" fontAlgn="ctr"/>
                      <a:r>
                        <a:rPr lang="en-AU" sz="1200" b="1" i="0" u="none" strike="noStrike">
                          <a:solidFill>
                            <a:schemeClr val="bg1"/>
                          </a:solidFill>
                          <a:effectLst/>
                          <a:latin typeface="Calibri"/>
                        </a:rPr>
                        <a:t>Procedure issue</a:t>
                      </a:r>
                    </a:p>
                  </a:txBody>
                  <a:tcPr marL="5431" marR="5431" marT="5431" marB="0" anchor="ctr">
                    <a:solidFill>
                      <a:schemeClr val="accent2"/>
                    </a:solidFill>
                  </a:tcPr>
                </a:tc>
                <a:tc>
                  <a:txBody>
                    <a:bodyPr/>
                    <a:lstStyle/>
                    <a:p>
                      <a:pPr algn="ctr" fontAlgn="ctr"/>
                      <a:r>
                        <a:rPr lang="en-AU" sz="1200" b="1" i="0" u="none" strike="noStrike">
                          <a:solidFill>
                            <a:schemeClr val="bg1"/>
                          </a:solidFill>
                          <a:effectLst/>
                          <a:latin typeface="Calibri"/>
                        </a:rPr>
                        <a:t>AEMO Retail Systems Impact </a:t>
                      </a:r>
                      <a:endParaRPr lang="en-AU" sz="1200" b="1" i="0" u="none" strike="noStrike">
                        <a:solidFill>
                          <a:schemeClr val="bg1"/>
                        </a:solidFill>
                        <a:effectLst/>
                        <a:latin typeface="Calibri" panose="020F0502020204030204" pitchFamily="34" charset="0"/>
                      </a:endParaRPr>
                    </a:p>
                  </a:txBody>
                  <a:tcPr marL="5431" marR="5431" marT="5431" marB="0" anchor="ctr">
                    <a:solidFill>
                      <a:schemeClr val="accent2"/>
                    </a:solidFill>
                  </a:tcPr>
                </a:tc>
                <a:tc>
                  <a:txBody>
                    <a:bodyPr/>
                    <a:lstStyle/>
                    <a:p>
                      <a:pPr algn="ctr" fontAlgn="ctr"/>
                      <a:r>
                        <a:rPr lang="en-AU" sz="1200" b="1" i="0" u="none" strike="noStrike">
                          <a:solidFill>
                            <a:schemeClr val="bg1"/>
                          </a:solidFill>
                          <a:effectLst/>
                          <a:latin typeface="Calibri"/>
                        </a:rPr>
                        <a:t>Available in Staging</a:t>
                      </a:r>
                    </a:p>
                  </a:txBody>
                  <a:tcPr marL="5431" marR="5431" marT="5431" marB="0" anchor="ctr">
                    <a:solidFill>
                      <a:schemeClr val="accent2"/>
                    </a:solidFill>
                  </a:tcPr>
                </a:tc>
                <a:tc>
                  <a:txBody>
                    <a:bodyPr/>
                    <a:lstStyle/>
                    <a:p>
                      <a:pPr algn="ctr" fontAlgn="ctr"/>
                      <a:r>
                        <a:rPr lang="en-AU" sz="1200" b="1" i="0" u="none" strike="noStrike">
                          <a:solidFill>
                            <a:schemeClr val="bg1"/>
                          </a:solidFill>
                          <a:effectLst/>
                          <a:latin typeface="Calibri"/>
                        </a:rPr>
                        <a:t>Readiness Considerations</a:t>
                      </a:r>
                    </a:p>
                  </a:txBody>
                  <a:tcPr marL="5431" marR="5431" marT="5431" marB="0" anchor="ctr">
                    <a:solidFill>
                      <a:schemeClr val="accent2"/>
                    </a:solidFill>
                  </a:tcPr>
                </a:tc>
                <a:extLst>
                  <a:ext uri="{0D108BD9-81ED-4DB2-BD59-A6C34878D82A}">
                    <a16:rowId xmlns:a16="http://schemas.microsoft.com/office/drawing/2014/main" val="11208616"/>
                  </a:ext>
                </a:extLst>
              </a:tr>
              <a:tr h="774455">
                <a:tc>
                  <a:txBody>
                    <a:bodyPr/>
                    <a:lstStyle/>
                    <a:p>
                      <a:pPr marL="0" lvl="0" indent="0" algn="l" defTabSz="801929" rtl="0" eaLnBrk="1" fontAlgn="ctr" latinLnBrk="0" hangingPunct="1">
                        <a:lnSpc>
                          <a:spcPct val="100000"/>
                        </a:lnSpc>
                        <a:spcBef>
                          <a:spcPts val="600"/>
                        </a:spcBef>
                        <a:spcAft>
                          <a:spcPts val="1200"/>
                        </a:spcAft>
                      </a:pPr>
                      <a:r>
                        <a:rPr lang="en-AU" sz="1200" b="0" i="0" u="none" strike="noStrike" kern="1200">
                          <a:solidFill>
                            <a:srgbClr val="000000"/>
                          </a:solidFill>
                          <a:effectLst/>
                          <a:latin typeface="Calibri Light"/>
                          <a:ea typeface="+mn-ea"/>
                          <a:cs typeface="Calibri Light"/>
                        </a:rPr>
                        <a:t>Proposed procedural change to MDFF quality flag (N flag)*</a:t>
                      </a:r>
                    </a:p>
                  </a:txBody>
                  <a:tcPr marL="36000" marR="36000" marT="36000" marB="36000" anchor="ctr">
                    <a:solidFill>
                      <a:schemeClr val="bg1">
                        <a:lumMod val="95000"/>
                      </a:schemeClr>
                    </a:solidFill>
                  </a:tcPr>
                </a:tc>
                <a:tc>
                  <a:txBody>
                    <a:bodyPr/>
                    <a:lstStyle/>
                    <a:p>
                      <a:pPr marL="179070" marR="0" lvl="0" indent="-179070" algn="l" defTabSz="801929"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rgbClr val="000000"/>
                          </a:solidFill>
                          <a:effectLst/>
                          <a:latin typeface="Calibri Light"/>
                          <a:ea typeface="+mn-ea"/>
                          <a:cs typeface="Calibri Light"/>
                        </a:rPr>
                        <a:t>Rejection of B2M MTRD MDFF meter reads where quality flag is ‘N’.</a:t>
                      </a:r>
                    </a:p>
                    <a:p>
                      <a:pPr marL="179070" marR="0" lvl="0" indent="-179070" algn="l" defTabSz="801929"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rgbClr val="000000"/>
                          </a:solidFill>
                          <a:effectLst/>
                          <a:latin typeface="Calibri Light"/>
                          <a:ea typeface="+mn-ea"/>
                          <a:cs typeface="Calibri Light"/>
                        </a:rPr>
                        <a:t>Results in B2M MTRD Transactions with the status of ‘Partial’ or ‘Rejected’.</a:t>
                      </a:r>
                    </a:p>
                  </a:txBody>
                  <a:tcPr marL="72000" marR="36000" marT="36000" marB="36000" anchor="ctr">
                    <a:solidFill>
                      <a:schemeClr val="bg1">
                        <a:lumMod val="95000"/>
                      </a:schemeClr>
                    </a:solidFill>
                  </a:tcPr>
                </a:tc>
                <a:tc>
                  <a:txBody>
                    <a:bodyPr/>
                    <a:lstStyle/>
                    <a:p>
                      <a:pPr marL="0" lvl="0" indent="0" algn="l" defTabSz="801929" rtl="0" eaLnBrk="1" fontAlgn="ctr" latinLnBrk="0" hangingPunct="1">
                        <a:lnSpc>
                          <a:spcPct val="100000"/>
                        </a:lnSpc>
                        <a:spcBef>
                          <a:spcPts val="0"/>
                        </a:spcBef>
                        <a:spcAft>
                          <a:spcPts val="0"/>
                        </a:spcAft>
                        <a:buFont typeface="Arial" panose="020B0604020202020204" pitchFamily="34" charset="0"/>
                        <a:buNone/>
                      </a:pPr>
                      <a:r>
                        <a:rPr lang="en-AU" sz="1200" b="1" kern="1200">
                          <a:solidFill>
                            <a:schemeClr val="dk1"/>
                          </a:solidFill>
                          <a:effectLst/>
                          <a:latin typeface="Calibri Light"/>
                          <a:ea typeface="+mn-ea"/>
                          <a:cs typeface="Calibri Light"/>
                        </a:rPr>
                        <a:t>R1 - 1-Dec-19 </a:t>
                      </a:r>
                      <a:r>
                        <a:rPr lang="en-AU" sz="1200" b="0" kern="1200">
                          <a:solidFill>
                            <a:schemeClr val="dk1"/>
                          </a:solidFill>
                          <a:effectLst/>
                          <a:latin typeface="Calibri Light"/>
                          <a:ea typeface="+mn-ea"/>
                          <a:cs typeface="Calibri Light"/>
                        </a:rPr>
                        <a:t>- Support for new B2M MTRD validations</a:t>
                      </a:r>
                      <a:r>
                        <a:rPr lang="en-AU" sz="1200" b="1" kern="1200">
                          <a:solidFill>
                            <a:schemeClr val="dk1"/>
                          </a:solidFill>
                          <a:effectLst/>
                          <a:latin typeface="Calibri Light"/>
                          <a:ea typeface="+mn-ea"/>
                          <a:cs typeface="Calibri Light"/>
                        </a:rPr>
                        <a:t>.</a:t>
                      </a:r>
                    </a:p>
                  </a:txBody>
                  <a:tcPr marL="72000" marR="36000" marT="36000" marB="36000" anchor="ctr">
                    <a:solidFill>
                      <a:schemeClr val="bg1">
                        <a:lumMod val="95000"/>
                      </a:schemeClr>
                    </a:solidFill>
                  </a:tcPr>
                </a:tc>
                <a:tc>
                  <a:txBody>
                    <a:bodyPr/>
                    <a:lstStyle/>
                    <a:p>
                      <a:pPr marL="0" lvl="0" indent="0" algn="l" fontAlgn="ctr">
                        <a:lnSpc>
                          <a:spcPct val="100000"/>
                        </a:lnSpc>
                        <a:spcBef>
                          <a:spcPts val="600"/>
                        </a:spcBef>
                        <a:spcAft>
                          <a:spcPts val="1200"/>
                        </a:spcAft>
                      </a:pPr>
                      <a:r>
                        <a:rPr lang="en-AU" sz="1200" b="0" i="0" u="none" strike="noStrike">
                          <a:solidFill>
                            <a:srgbClr val="000000"/>
                          </a:solidFill>
                          <a:effectLst/>
                          <a:latin typeface="Calibri Light"/>
                          <a:cs typeface="Calibri Light"/>
                        </a:rPr>
                        <a:t>Participant Mkt Systems must not send ‘N’ for B2B or B2M MTRDs. </a:t>
                      </a:r>
                      <a:endParaRPr lang="en-AU" sz="1200" b="0" i="0" u="none" strike="noStrike">
                        <a:solidFill>
                          <a:srgbClr val="000000"/>
                        </a:solidFill>
                        <a:effectLst/>
                        <a:highlight>
                          <a:srgbClr val="FFFF00"/>
                        </a:highlight>
                        <a:latin typeface="Calibri Light"/>
                        <a:cs typeface="Calibri Light"/>
                      </a:endParaRPr>
                    </a:p>
                  </a:txBody>
                  <a:tcPr marL="5431" marR="5431" marT="5431" marB="0" anchor="ctr">
                    <a:solidFill>
                      <a:schemeClr val="bg1">
                        <a:lumMod val="95000"/>
                      </a:schemeClr>
                    </a:solidFill>
                  </a:tcPr>
                </a:tc>
                <a:extLst>
                  <a:ext uri="{0D108BD9-81ED-4DB2-BD59-A6C34878D82A}">
                    <a16:rowId xmlns:a16="http://schemas.microsoft.com/office/drawing/2014/main" val="679719128"/>
                  </a:ext>
                </a:extLst>
              </a:tr>
              <a:tr h="422429">
                <a:tc>
                  <a:txBody>
                    <a:bodyPr/>
                    <a:lstStyle/>
                    <a:p>
                      <a:pPr marL="0" lvl="0" indent="0" algn="l" defTabSz="801929" rtl="0" eaLnBrk="1" fontAlgn="ctr" latinLnBrk="0" hangingPunct="1">
                        <a:lnSpc>
                          <a:spcPct val="100000"/>
                        </a:lnSpc>
                        <a:spcBef>
                          <a:spcPts val="600"/>
                        </a:spcBef>
                        <a:spcAft>
                          <a:spcPts val="1200"/>
                        </a:spcAft>
                      </a:pPr>
                      <a:r>
                        <a:rPr lang="en-AU" sz="1200" b="0" i="0" u="none" strike="noStrike" kern="1200">
                          <a:solidFill>
                            <a:srgbClr val="000000"/>
                          </a:solidFill>
                          <a:effectLst/>
                          <a:latin typeface="Calibri Light"/>
                          <a:ea typeface="+mn-ea"/>
                          <a:cs typeface="Calibri Light"/>
                        </a:rPr>
                        <a:t>Removal of end user details from inventory table</a:t>
                      </a:r>
                    </a:p>
                  </a:txBody>
                  <a:tcPr marL="36000" marR="36000" marT="36000" marB="36000" anchor="ctr">
                    <a:solidFill>
                      <a:schemeClr val="bg1">
                        <a:lumMod val="95000"/>
                      </a:schemeClr>
                    </a:solidFill>
                  </a:tcPr>
                </a:tc>
                <a:tc>
                  <a:txBody>
                    <a:bodyPr/>
                    <a:lstStyle/>
                    <a:p>
                      <a:pPr marL="179388" marR="0" lvl="0" indent="-179388" algn="l" defTabSz="6858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rgbClr val="000000"/>
                          </a:solidFill>
                          <a:effectLst/>
                          <a:latin typeface="Calibri Light"/>
                          <a:ea typeface="+mn-ea"/>
                          <a:cs typeface="Calibri Light"/>
                        </a:rPr>
                        <a:t>No impact to 5MS Retail systems.</a:t>
                      </a:r>
                    </a:p>
                  </a:txBody>
                  <a:tcPr marL="72000" marR="36000" marT="36000" marB="36000" anchor="ctr">
                    <a:solidFill>
                      <a:schemeClr val="bg1">
                        <a:lumMod val="95000"/>
                      </a:schemeClr>
                    </a:solidFill>
                  </a:tcPr>
                </a:tc>
                <a:tc>
                  <a:txBody>
                    <a:bodyPr/>
                    <a:lstStyle/>
                    <a:p>
                      <a:pPr marL="0" marR="0" lvl="0" indent="0" algn="l" defTabSz="801929" rtl="0" eaLnBrk="1" fontAlgn="ctr" latinLnBrk="0" hangingPunct="1">
                        <a:lnSpc>
                          <a:spcPct val="100000"/>
                        </a:lnSpc>
                        <a:spcBef>
                          <a:spcPts val="0"/>
                        </a:spcBef>
                        <a:spcAft>
                          <a:spcPts val="0"/>
                        </a:spcAft>
                        <a:buClrTx/>
                        <a:buSzTx/>
                        <a:buFont typeface="Arial" panose="020B0604020202020204" pitchFamily="34" charset="0"/>
                        <a:buNone/>
                        <a:tabLst/>
                        <a:defRPr/>
                      </a:pPr>
                      <a:r>
                        <a:rPr lang="en-AU" sz="1200" b="0" kern="1200">
                          <a:solidFill>
                            <a:schemeClr val="dk1"/>
                          </a:solidFill>
                          <a:effectLst/>
                          <a:latin typeface="Calibri Light"/>
                          <a:ea typeface="+mn-ea"/>
                          <a:cs typeface="Calibri Light"/>
                        </a:rPr>
                        <a:t>N/A</a:t>
                      </a:r>
                    </a:p>
                  </a:txBody>
                  <a:tcPr marL="72000" marR="36000" marT="36000" marB="36000" anchor="ctr">
                    <a:solidFill>
                      <a:schemeClr val="bg1">
                        <a:lumMod val="9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200" b="0" i="0" u="none" strike="noStrike" kern="1200">
                          <a:solidFill>
                            <a:srgbClr val="000000"/>
                          </a:solidFill>
                          <a:effectLst/>
                          <a:latin typeface="Calibri Light"/>
                          <a:ea typeface="+mn-ea"/>
                          <a:cs typeface="Calibri Light"/>
                        </a:rPr>
                        <a:t>N/A</a:t>
                      </a:r>
                    </a:p>
                  </a:txBody>
                  <a:tcPr marL="5431" marR="5431" marT="5431" marB="0" anchor="ctr">
                    <a:solidFill>
                      <a:schemeClr val="bg1">
                        <a:lumMod val="95000"/>
                      </a:schemeClr>
                    </a:solidFill>
                  </a:tcPr>
                </a:tc>
                <a:extLst>
                  <a:ext uri="{0D108BD9-81ED-4DB2-BD59-A6C34878D82A}">
                    <a16:rowId xmlns:a16="http://schemas.microsoft.com/office/drawing/2014/main" val="1948449902"/>
                  </a:ext>
                </a:extLst>
              </a:tr>
              <a:tr h="420960">
                <a:tc>
                  <a:txBody>
                    <a:bodyPr/>
                    <a:lstStyle/>
                    <a:p>
                      <a:pPr marL="0" lvl="0" indent="0" algn="l" defTabSz="801929" rtl="0" eaLnBrk="1" fontAlgn="ctr" latinLnBrk="0" hangingPunct="1">
                        <a:lnSpc>
                          <a:spcPct val="100000"/>
                        </a:lnSpc>
                        <a:spcBef>
                          <a:spcPts val="600"/>
                        </a:spcBef>
                        <a:spcAft>
                          <a:spcPts val="1200"/>
                        </a:spcAft>
                      </a:pPr>
                      <a:r>
                        <a:rPr lang="en-AU" sz="1200" b="0" i="0" u="none" strike="noStrike" kern="1200">
                          <a:solidFill>
                            <a:srgbClr val="000000"/>
                          </a:solidFill>
                          <a:effectLst/>
                          <a:latin typeface="Calibri Light"/>
                          <a:ea typeface="+mn-ea"/>
                          <a:cs typeface="Calibri Light"/>
                        </a:rPr>
                        <a:t>Removal of register ID = suffix requirement</a:t>
                      </a:r>
                    </a:p>
                  </a:txBody>
                  <a:tcPr marL="36000" marR="36000" marT="36000" marB="36000" anchor="ctr">
                    <a:solidFill>
                      <a:srgbClr val="F2F2F2"/>
                    </a:solidFill>
                  </a:tcPr>
                </a:tc>
                <a:tc>
                  <a:txBody>
                    <a:bodyPr/>
                    <a:lstStyle/>
                    <a:p>
                      <a:pPr marL="179388" marR="0" lvl="0" indent="-179388" algn="l" defTabSz="801929" rtl="0" eaLnBrk="1" fontAlgn="ctr" latinLnBrk="0" hangingPunct="1">
                        <a:lnSpc>
                          <a:spcPct val="100000"/>
                        </a:lnSpc>
                        <a:spcBef>
                          <a:spcPts val="600"/>
                        </a:spcBef>
                        <a:spcAft>
                          <a:spcPts val="1200"/>
                        </a:spcAft>
                        <a:buClrTx/>
                        <a:buSzTx/>
                        <a:buFont typeface="Arial" panose="020B0604020202020204" pitchFamily="34" charset="0"/>
                        <a:buChar char="•"/>
                        <a:tabLst/>
                        <a:defRPr/>
                      </a:pPr>
                      <a:r>
                        <a:rPr lang="en-AU" sz="1200" b="0" i="0" u="none" strike="noStrike" kern="1200" noProof="0">
                          <a:solidFill>
                            <a:srgbClr val="000000"/>
                          </a:solidFill>
                          <a:effectLst/>
                          <a:latin typeface="Calibri Light"/>
                          <a:ea typeface="+mn-ea"/>
                          <a:cs typeface="Calibri Light"/>
                        </a:rPr>
                        <a:t>No impact to 5MS Retail systems.</a:t>
                      </a:r>
                    </a:p>
                  </a:txBody>
                  <a:tcPr marL="72000" marR="36000" marT="36000" marB="36000" anchor="ctr">
                    <a:solidFill>
                      <a:srgbClr val="F2F2F2"/>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200" b="0" i="0" u="none" strike="noStrike" kern="1200" noProof="0">
                          <a:solidFill>
                            <a:srgbClr val="000000"/>
                          </a:solidFill>
                          <a:effectLst/>
                          <a:latin typeface="Calibri Light"/>
                          <a:ea typeface="+mn-ea"/>
                          <a:cs typeface="Calibri Light"/>
                        </a:rPr>
                        <a:t>N/A</a:t>
                      </a:r>
                    </a:p>
                  </a:txBody>
                  <a:tcPr marL="72000" marR="36000" marT="36000" marB="36000" anchor="ctr">
                    <a:solidFill>
                      <a:srgbClr val="F2F2F2"/>
                    </a:solidFill>
                  </a:tcPr>
                </a:tc>
                <a:tc>
                  <a:txBody>
                    <a:bodyPr/>
                    <a:lstStyle/>
                    <a:p>
                      <a:pPr marL="0" marR="0" lvl="0" indent="0" algn="l" defTabSz="801929" rtl="0" eaLnBrk="1" fontAlgn="ctr" latinLnBrk="0" hangingPunct="1">
                        <a:lnSpc>
                          <a:spcPct val="100000"/>
                        </a:lnSpc>
                        <a:spcBef>
                          <a:spcPts val="600"/>
                        </a:spcBef>
                        <a:spcAft>
                          <a:spcPts val="1200"/>
                        </a:spcAft>
                        <a:buFontTx/>
                        <a:buNone/>
                      </a:pPr>
                      <a:r>
                        <a:rPr lang="en-AU" sz="1200" b="0" i="0" u="none" strike="noStrike" kern="1200">
                          <a:solidFill>
                            <a:srgbClr val="000000"/>
                          </a:solidFill>
                          <a:effectLst/>
                          <a:latin typeface="Calibri Light"/>
                          <a:ea typeface="+mn-ea"/>
                          <a:cs typeface="Calibri Light"/>
                        </a:rPr>
                        <a:t>Material participant readiness activity impact if existing requirement retained.</a:t>
                      </a:r>
                    </a:p>
                  </a:txBody>
                  <a:tcPr marL="5431" marR="5431" marT="5431" marB="0" anchor="ctr">
                    <a:solidFill>
                      <a:srgbClr val="F2F2F2"/>
                    </a:solidFill>
                  </a:tcPr>
                </a:tc>
                <a:extLst>
                  <a:ext uri="{0D108BD9-81ED-4DB2-BD59-A6C34878D82A}">
                    <a16:rowId xmlns:a16="http://schemas.microsoft.com/office/drawing/2014/main" val="2096212539"/>
                  </a:ext>
                </a:extLst>
              </a:tr>
              <a:tr h="420960">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200" b="0" i="0" u="none" strike="noStrike" kern="1200">
                          <a:solidFill>
                            <a:srgbClr val="000000"/>
                          </a:solidFill>
                          <a:effectLst/>
                          <a:latin typeface="Calibri Light"/>
                          <a:ea typeface="+mn-ea"/>
                          <a:cs typeface="Calibri Light"/>
                        </a:rPr>
                        <a:t>Clarification on existing requirements for the 5 minute load profile and RM reports</a:t>
                      </a:r>
                    </a:p>
                  </a:txBody>
                  <a:tcPr marL="36000" marR="36000" marT="36000" marB="36000" anchor="ctr">
                    <a:solidFill>
                      <a:srgbClr val="F2F2F2"/>
                    </a:solidFill>
                  </a:tcPr>
                </a:tc>
                <a:tc>
                  <a:txBody>
                    <a:bodyPr/>
                    <a:lstStyle/>
                    <a:p>
                      <a:pPr marL="179388" marR="0" lvl="0" indent="-179388" algn="l" defTabSz="801929" rtl="0" eaLnBrk="1" fontAlgn="ctr" latinLnBrk="0" hangingPunct="1">
                        <a:lnSpc>
                          <a:spcPct val="100000"/>
                        </a:lnSpc>
                        <a:spcBef>
                          <a:spcPts val="600"/>
                        </a:spcBef>
                        <a:spcAft>
                          <a:spcPts val="1200"/>
                        </a:spcAft>
                        <a:buClrTx/>
                        <a:buSzTx/>
                        <a:buFont typeface="Arial" panose="020B0604020202020204" pitchFamily="34" charset="0"/>
                        <a:buChar char="•"/>
                        <a:tabLst/>
                        <a:defRPr/>
                      </a:pPr>
                      <a:r>
                        <a:rPr lang="en-AU" sz="1200" b="0" i="0" u="none" strike="noStrike" kern="1200" noProof="0">
                          <a:solidFill>
                            <a:srgbClr val="000000"/>
                          </a:solidFill>
                          <a:effectLst/>
                          <a:latin typeface="Calibri Light"/>
                          <a:ea typeface="+mn-ea"/>
                          <a:cs typeface="Calibri Light"/>
                        </a:rPr>
                        <a:t>5MLP included in RM20 and RM25 reports</a:t>
                      </a:r>
                    </a:p>
                  </a:txBody>
                  <a:tcPr marL="72000" marR="36000" marT="36000" marB="36000" anchor="ctr">
                    <a:solidFill>
                      <a:srgbClr val="F2F2F2"/>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200" b="1" kern="1200">
                          <a:solidFill>
                            <a:schemeClr val="dk1"/>
                          </a:solidFill>
                          <a:effectLst/>
                          <a:latin typeface="Calibri Light"/>
                          <a:ea typeface="+mn-ea"/>
                          <a:cs typeface="Calibri Light"/>
                        </a:rPr>
                        <a:t>R27 - 31-Oct-20 - </a:t>
                      </a:r>
                      <a:r>
                        <a:rPr lang="en-AU" sz="1200" b="0" kern="1200">
                          <a:solidFill>
                            <a:schemeClr val="dk1"/>
                          </a:solidFill>
                          <a:effectLst/>
                          <a:latin typeface="Calibri Light"/>
                          <a:ea typeface="+mn-ea"/>
                          <a:cs typeface="Calibri Light"/>
                        </a:rPr>
                        <a:t> Existing Settlements Reports @5-min: RM16, RM17, RM20, RM21, RM22, RM26</a:t>
                      </a:r>
                      <a:endParaRPr lang="en-AU" sz="1200" b="1" kern="1200">
                        <a:solidFill>
                          <a:schemeClr val="dk1"/>
                        </a:solidFill>
                        <a:effectLst/>
                        <a:latin typeface="Calibri Light"/>
                        <a:ea typeface="+mn-ea"/>
                        <a:cs typeface="Calibri Light"/>
                      </a:endParaRPr>
                    </a:p>
                  </a:txBody>
                  <a:tcPr marL="72000" marR="36000" marT="36000" marB="36000" anchor="ctr">
                    <a:solidFill>
                      <a:srgbClr val="F2F2F2"/>
                    </a:solidFill>
                  </a:tcPr>
                </a:tc>
                <a:tc>
                  <a:txBody>
                    <a:bodyPr/>
                    <a:lstStyle/>
                    <a:p>
                      <a:pPr marL="0" marR="0" lvl="0" indent="0" algn="l" defTabSz="801929" rtl="0" eaLnBrk="1" fontAlgn="ctr" latinLnBrk="0" hangingPunct="1">
                        <a:lnSpc>
                          <a:spcPct val="100000"/>
                        </a:lnSpc>
                        <a:spcBef>
                          <a:spcPts val="600"/>
                        </a:spcBef>
                        <a:spcAft>
                          <a:spcPts val="1200"/>
                        </a:spcAft>
                        <a:buFontTx/>
                        <a:buNone/>
                      </a:pPr>
                      <a:endParaRPr lang="en-AU" sz="1200" b="0" i="0" u="none" strike="noStrike" kern="1200">
                        <a:solidFill>
                          <a:srgbClr val="000000"/>
                        </a:solidFill>
                        <a:effectLst/>
                        <a:latin typeface="Calibri Light"/>
                        <a:ea typeface="+mn-ea"/>
                        <a:cs typeface="Calibri Light"/>
                      </a:endParaRPr>
                    </a:p>
                  </a:txBody>
                  <a:tcPr marL="5431" marR="5431" marT="5431" marB="0" anchor="ctr">
                    <a:solidFill>
                      <a:srgbClr val="F2F2F2"/>
                    </a:solidFill>
                  </a:tcPr>
                </a:tc>
                <a:extLst>
                  <a:ext uri="{0D108BD9-81ED-4DB2-BD59-A6C34878D82A}">
                    <a16:rowId xmlns:a16="http://schemas.microsoft.com/office/drawing/2014/main" val="2874691230"/>
                  </a:ext>
                </a:extLst>
              </a:tr>
              <a:tr h="420960">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200" b="0" i="0" u="none" strike="noStrike" kern="1200">
                          <a:solidFill>
                            <a:srgbClr val="000000"/>
                          </a:solidFill>
                          <a:effectLst/>
                          <a:latin typeface="Calibri Light"/>
                          <a:ea typeface="+mn-ea"/>
                          <a:cs typeface="Calibri Light"/>
                        </a:rPr>
                        <a:t>New NCONUML NMI Class codes available in list for SORD</a:t>
                      </a:r>
                      <a:r>
                        <a:rPr lang="en-AU" sz="1200" b="1" i="0" u="none" strike="noStrike">
                          <a:solidFill>
                            <a:srgbClr val="FF0000"/>
                          </a:solidFill>
                          <a:effectLst/>
                          <a:latin typeface="Calibri Light"/>
                          <a:cs typeface="Calibri Light"/>
                        </a:rPr>
                        <a:t> #</a:t>
                      </a:r>
                      <a:r>
                        <a:rPr lang="en-AU" sz="1200" b="0" i="0" u="none" strike="noStrike" kern="1200">
                          <a:solidFill>
                            <a:srgbClr val="000000"/>
                          </a:solidFill>
                          <a:effectLst/>
                          <a:latin typeface="Calibri Light"/>
                          <a:ea typeface="+mn-ea"/>
                          <a:cs typeface="Calibri Light"/>
                        </a:rPr>
                        <a:t>​</a:t>
                      </a:r>
                    </a:p>
                  </a:txBody>
                  <a:tcPr marL="36000" marR="36000" marT="36000" marB="36000" anchor="ctr">
                    <a:solidFill>
                      <a:schemeClr val="bg1">
                        <a:lumMod val="75000"/>
                      </a:schemeClr>
                    </a:solidFill>
                  </a:tcPr>
                </a:tc>
                <a:tc>
                  <a:txBody>
                    <a:bodyPr/>
                    <a:lstStyle/>
                    <a:p>
                      <a:pPr marL="179070" marR="0" lvl="0" indent="-179070" algn="l" defTabSz="801929"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rgbClr val="000000"/>
                          </a:solidFill>
                          <a:effectLst/>
                          <a:latin typeface="Calibri Light"/>
                          <a:ea typeface="+mn-ea"/>
                          <a:cs typeface="Calibri Light"/>
                        </a:rPr>
                        <a:t>System impacts are yet to be identified.</a:t>
                      </a:r>
                    </a:p>
                    <a:p>
                      <a:pPr marL="179070" marR="0" lvl="0" indent="-179070" algn="l" defTabSz="801929"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rgbClr val="000000"/>
                          </a:solidFill>
                          <a:effectLst/>
                          <a:latin typeface="Calibri Light"/>
                          <a:ea typeface="+mn-ea"/>
                          <a:cs typeface="Calibri Light"/>
                        </a:rPr>
                        <a:t>Likely B2B schema change.</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0"/>
                        </a:spcBef>
                        <a:spcAft>
                          <a:spcPts val="0"/>
                        </a:spcAft>
                        <a:buClrTx/>
                        <a:buSzTx/>
                        <a:buFont typeface="Arial" panose="020B0604020202020204" pitchFamily="34" charset="0"/>
                        <a:buNone/>
                        <a:tabLst/>
                        <a:defRPr/>
                      </a:pPr>
                      <a:r>
                        <a:rPr lang="en-AU" sz="1200" b="1" kern="1200">
                          <a:solidFill>
                            <a:schemeClr val="dk1"/>
                          </a:solidFill>
                          <a:effectLst/>
                          <a:latin typeface="Calibri Light"/>
                          <a:ea typeface="+mn-ea"/>
                          <a:cs typeface="Calibri Light"/>
                        </a:rPr>
                        <a:t>TBD: </a:t>
                      </a:r>
                      <a:r>
                        <a:rPr lang="en-AU" sz="1200" b="0" kern="1200">
                          <a:solidFill>
                            <a:schemeClr val="dk1"/>
                          </a:solidFill>
                          <a:effectLst/>
                          <a:latin typeface="Calibri Light"/>
                          <a:ea typeface="+mn-ea"/>
                          <a:cs typeface="Calibri Light"/>
                        </a:rPr>
                        <a:t>Dependant on evaluation of system impacts and finalisations of v3.5 of the B2B Procedures: Service Order Process.</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200" b="0" kern="1200">
                          <a:solidFill>
                            <a:schemeClr val="dk1"/>
                          </a:solidFill>
                          <a:effectLst/>
                          <a:latin typeface="Calibri Light"/>
                          <a:ea typeface="+mn-ea"/>
                          <a:cs typeface="Calibri Light"/>
                        </a:rPr>
                        <a:t>TBD</a:t>
                      </a:r>
                    </a:p>
                  </a:txBody>
                  <a:tcPr marL="5431" marR="5431" marT="5431" marB="0" anchor="ctr">
                    <a:solidFill>
                      <a:schemeClr val="bg1">
                        <a:lumMod val="75000"/>
                      </a:schemeClr>
                    </a:solidFill>
                  </a:tcPr>
                </a:tc>
                <a:extLst>
                  <a:ext uri="{0D108BD9-81ED-4DB2-BD59-A6C34878D82A}">
                    <a16:rowId xmlns:a16="http://schemas.microsoft.com/office/drawing/2014/main" val="2239157682"/>
                  </a:ext>
                </a:extLst>
              </a:tr>
              <a:tr h="420960">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200" b="0" i="0" u="none" strike="noStrike" kern="1200">
                          <a:solidFill>
                            <a:srgbClr val="000000"/>
                          </a:solidFill>
                          <a:effectLst/>
                          <a:latin typeface="Calibri Light"/>
                          <a:ea typeface="+mn-ea"/>
                          <a:cs typeface="Calibri Light"/>
                        </a:rPr>
                        <a:t>Proposal for RWD</a:t>
                      </a:r>
                    </a:p>
                  </a:txBody>
                  <a:tcPr marL="36000" marR="36000" marT="36000" marB="36000" anchor="ctr">
                    <a:solidFill>
                      <a:schemeClr val="bg1">
                        <a:lumMod val="75000"/>
                      </a:schemeClr>
                    </a:solidFill>
                  </a:tcPr>
                </a:tc>
                <a:tc>
                  <a:txBody>
                    <a:bodyPr/>
                    <a:lstStyle/>
                    <a:p>
                      <a:pPr marL="179070" marR="0" lvl="0" indent="-179070" algn="l" defTabSz="801929"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noProof="0">
                          <a:solidFill>
                            <a:schemeClr val="tx1"/>
                          </a:solidFill>
                          <a:effectLst/>
                          <a:latin typeface="Calibri Light"/>
                          <a:ea typeface="+mn-ea"/>
                          <a:cs typeface="Calibri Light"/>
                        </a:rPr>
                        <a:t>No impact to 5MS Retail systems.</a:t>
                      </a:r>
                    </a:p>
                  </a:txBody>
                  <a:tcPr marL="72000" marR="36000" marT="36000" marB="36000" anchor="ctr">
                    <a:solidFill>
                      <a:schemeClr val="bg1">
                        <a:lumMod val="75000"/>
                      </a:schemeClr>
                    </a:solidFill>
                  </a:tcPr>
                </a:tc>
                <a:tc>
                  <a:txBody>
                    <a:bodyPr/>
                    <a:lstStyle/>
                    <a:p>
                      <a:pPr marL="0" lvl="0" indent="0" algn="l" defTabSz="801929" rtl="0" eaLnBrk="1" fontAlgn="ctr" latinLnBrk="0" hangingPunct="1">
                        <a:lnSpc>
                          <a:spcPct val="100000"/>
                        </a:lnSpc>
                        <a:spcBef>
                          <a:spcPts val="0"/>
                        </a:spcBef>
                        <a:spcAft>
                          <a:spcPts val="0"/>
                        </a:spcAft>
                        <a:buFont typeface="Arial" panose="020B0604020202020204" pitchFamily="34" charset="0"/>
                        <a:buNone/>
                      </a:pPr>
                      <a:r>
                        <a:rPr lang="en-AU" sz="1200" b="0" kern="1200" noProof="0">
                          <a:solidFill>
                            <a:schemeClr val="tx1"/>
                          </a:solidFill>
                          <a:effectLst/>
                          <a:latin typeface="Calibri Light"/>
                          <a:ea typeface="+mn-ea"/>
                          <a:cs typeface="Calibri Light"/>
                        </a:rPr>
                        <a:t>N/A</a:t>
                      </a:r>
                      <a:endParaRPr lang="en-AU" sz="1200" b="0" kern="1200">
                        <a:solidFill>
                          <a:schemeClr val="tx1"/>
                        </a:solidFill>
                        <a:effectLst/>
                        <a:latin typeface="Calibri Light"/>
                        <a:ea typeface="+mn-ea"/>
                        <a:cs typeface="Calibri Light"/>
                      </a:endParaRPr>
                    </a:p>
                  </a:txBody>
                  <a:tcPr marL="72000" marR="36000" marT="36000" marB="36000" anchor="ctr">
                    <a:solidFill>
                      <a:schemeClr val="bg1">
                        <a:lumMod val="75000"/>
                      </a:schemeClr>
                    </a:solidFill>
                  </a:tcPr>
                </a:tc>
                <a:tc>
                  <a:txBody>
                    <a:bodyPr/>
                    <a:lstStyle/>
                    <a:p>
                      <a:pPr marL="0" lvl="0" indent="0" algn="l" fontAlgn="ctr">
                        <a:lnSpc>
                          <a:spcPct val="100000"/>
                        </a:lnSpc>
                        <a:spcBef>
                          <a:spcPts val="0"/>
                        </a:spcBef>
                        <a:spcAft>
                          <a:spcPts val="0"/>
                        </a:spcAft>
                        <a:buFont typeface="Arial" panose="020B0604020202020204" pitchFamily="34" charset="0"/>
                        <a:buNone/>
                      </a:pPr>
                      <a:r>
                        <a:rPr lang="en-AU" sz="1200" b="0" i="0" u="none" strike="noStrike">
                          <a:solidFill>
                            <a:schemeClr val="tx1"/>
                          </a:solidFill>
                          <a:effectLst/>
                          <a:latin typeface="Calibri Light"/>
                          <a:cs typeface="Calibri Light"/>
                        </a:rPr>
                        <a:t>ReadTypeCode amended from ‘Optional’ to ‘Required’. Fourth character added to identify whether a meter is capable of reading at five-minute granularity.</a:t>
                      </a:r>
                    </a:p>
                  </a:txBody>
                  <a:tcPr marL="5431" marR="5431" marT="5431" marB="0" anchor="ctr">
                    <a:solidFill>
                      <a:schemeClr val="bg1">
                        <a:lumMod val="75000"/>
                      </a:schemeClr>
                    </a:solidFill>
                  </a:tcPr>
                </a:tc>
                <a:extLst>
                  <a:ext uri="{0D108BD9-81ED-4DB2-BD59-A6C34878D82A}">
                    <a16:rowId xmlns:a16="http://schemas.microsoft.com/office/drawing/2014/main" val="1236897765"/>
                  </a:ext>
                </a:extLst>
              </a:tr>
              <a:tr h="420960">
                <a:tc>
                  <a:txBody>
                    <a:bodyPr/>
                    <a:lstStyle/>
                    <a:p>
                      <a:pPr marL="0" lvl="0" indent="0" algn="l" defTabSz="801929" rtl="0" eaLnBrk="1" fontAlgn="ctr" latinLnBrk="0" hangingPunct="1">
                        <a:lnSpc>
                          <a:spcPct val="100000"/>
                        </a:lnSpc>
                        <a:spcBef>
                          <a:spcPts val="600"/>
                        </a:spcBef>
                        <a:spcAft>
                          <a:spcPts val="1200"/>
                        </a:spcAft>
                      </a:pPr>
                      <a:r>
                        <a:rPr lang="en-AU" sz="1200" b="0" i="0" u="none" strike="noStrike" kern="1200">
                          <a:solidFill>
                            <a:srgbClr val="000000"/>
                          </a:solidFill>
                          <a:effectLst/>
                          <a:latin typeface="Calibri Light"/>
                          <a:ea typeface="+mn-ea"/>
                          <a:cs typeface="Calibri Light"/>
                        </a:rPr>
                        <a:t>TNI 2 for cross-boundary meters*</a:t>
                      </a:r>
                    </a:p>
                  </a:txBody>
                  <a:tcPr marL="36000" marR="36000" marT="36000" marB="36000" anchor="ctr">
                    <a:solidFill>
                      <a:schemeClr val="bg1">
                        <a:lumMod val="75000"/>
                      </a:schemeClr>
                    </a:solidFill>
                  </a:tcPr>
                </a:tc>
                <a:tc>
                  <a:txBody>
                    <a:bodyPr/>
                    <a:lstStyle/>
                    <a:p>
                      <a:pPr marL="179070" marR="0" lvl="0" indent="-179070" algn="l" defTabSz="801929"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chemeClr val="tx1"/>
                          </a:solidFill>
                          <a:effectLst/>
                          <a:latin typeface="Calibri Light"/>
                          <a:ea typeface="+mn-ea"/>
                          <a:cs typeface="Calibri Light"/>
                        </a:rPr>
                        <a:t>CATS CR support for TNI2 field.</a:t>
                      </a:r>
                    </a:p>
                    <a:p>
                      <a:pPr marL="179070" marR="0" lvl="0" indent="-179070" algn="l" defTabSz="801929"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chemeClr val="tx1"/>
                          </a:solidFill>
                          <a:effectLst/>
                          <a:latin typeface="Calibri Light"/>
                          <a:ea typeface="+mn-ea"/>
                          <a:cs typeface="Calibri Light"/>
                        </a:rPr>
                        <a:t>MSATS Browser to support display TNI2 for NMI Discovery Transactions.</a:t>
                      </a:r>
                    </a:p>
                    <a:p>
                      <a:pPr marL="179070" marR="0" lvl="0" indent="-179070" algn="l" defTabSz="801929"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chemeClr val="tx1"/>
                          </a:solidFill>
                          <a:effectLst/>
                          <a:latin typeface="Calibri Light"/>
                          <a:ea typeface="+mn-ea"/>
                          <a:cs typeface="Calibri Light"/>
                        </a:rPr>
                        <a:t>aseXML schema support extension to support TNI2 inclusion (r39).</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0"/>
                        </a:spcBef>
                        <a:spcAft>
                          <a:spcPts val="0"/>
                        </a:spcAft>
                        <a:buClrTx/>
                        <a:buSzTx/>
                        <a:buFont typeface="Arial" panose="020B0604020202020204" pitchFamily="34" charset="0"/>
                        <a:buNone/>
                        <a:tabLst/>
                        <a:defRPr/>
                      </a:pPr>
                      <a:r>
                        <a:rPr lang="en-AU" sz="1200" b="1" kern="1200">
                          <a:solidFill>
                            <a:schemeClr val="tx1"/>
                          </a:solidFill>
                          <a:effectLst/>
                          <a:latin typeface="Calibri Light"/>
                          <a:ea typeface="+mn-ea"/>
                          <a:cs typeface="Calibri Light"/>
                        </a:rPr>
                        <a:t>R18 and R19 - 31-Aug-20</a:t>
                      </a:r>
                      <a:r>
                        <a:rPr lang="en-AU" sz="1200" b="0" kern="1200">
                          <a:solidFill>
                            <a:schemeClr val="tx1"/>
                          </a:solidFill>
                          <a:effectLst/>
                          <a:latin typeface="Calibri Light"/>
                          <a:ea typeface="+mn-ea"/>
                          <a:cs typeface="Calibri Light"/>
                        </a:rPr>
                        <a:t> </a:t>
                      </a:r>
                      <a:r>
                        <a:rPr lang="en-AU" sz="1200" b="1" kern="1200">
                          <a:solidFill>
                            <a:schemeClr val="tx1"/>
                          </a:solidFill>
                          <a:effectLst/>
                          <a:latin typeface="Calibri Light"/>
                          <a:ea typeface="+mn-ea"/>
                          <a:cs typeface="Calibri Light"/>
                        </a:rPr>
                        <a:t>- </a:t>
                      </a:r>
                      <a:r>
                        <a:rPr lang="en-AU" sz="1200" b="0" kern="1200">
                          <a:solidFill>
                            <a:schemeClr val="tx1"/>
                          </a:solidFill>
                          <a:effectLst/>
                          <a:latin typeface="Calibri Light"/>
                          <a:ea typeface="+mn-ea"/>
                          <a:cs typeface="Calibri Light"/>
                        </a:rPr>
                        <a:t>Support for TNI2 for CATS CRs.</a:t>
                      </a:r>
                    </a:p>
                  </a:txBody>
                  <a:tcPr marL="72000" marR="36000" marT="36000" marB="36000" anchor="ctr">
                    <a:solidFill>
                      <a:schemeClr val="bg1">
                        <a:lumMod val="75000"/>
                      </a:schemeClr>
                    </a:solidFill>
                  </a:tcPr>
                </a:tc>
                <a:tc>
                  <a:txBody>
                    <a:bodyPr/>
                    <a:lstStyle/>
                    <a:p>
                      <a:pPr marL="0" marR="0" lvl="0" indent="0" algn="l">
                        <a:lnSpc>
                          <a:spcPct val="100000"/>
                        </a:lnSpc>
                        <a:spcBef>
                          <a:spcPts val="600"/>
                        </a:spcBef>
                        <a:spcAft>
                          <a:spcPts val="1200"/>
                        </a:spcAft>
                        <a:buNone/>
                      </a:pPr>
                      <a:r>
                        <a:rPr lang="en-AU" sz="1200" b="0" i="0" u="none" strike="noStrike" kern="1200" noProof="0">
                          <a:solidFill>
                            <a:schemeClr val="tx1"/>
                          </a:solidFill>
                          <a:effectLst/>
                          <a:latin typeface="Calibri Light"/>
                        </a:rPr>
                        <a:t>TNI Code assigned, by AEMO, however Participants to undertake the generation of associated CR2xxx transactions, </a:t>
                      </a:r>
                      <a:r>
                        <a:rPr lang="en-AU" sz="1200" kern="1200">
                          <a:solidFill>
                            <a:schemeClr val="tx1"/>
                          </a:solidFill>
                          <a:effectLst/>
                          <a:latin typeface="Calibri Light"/>
                          <a:ea typeface="+mn-ea"/>
                          <a:cs typeface="Calibri Light"/>
                        </a:rPr>
                        <a:t>to register a cross boundary meter using TNI 2. Migration to </a:t>
                      </a:r>
                      <a:r>
                        <a:rPr lang="en-AU" sz="1200" b="0" i="0" u="none" strike="noStrike" kern="1200">
                          <a:solidFill>
                            <a:schemeClr val="tx1"/>
                          </a:solidFill>
                          <a:effectLst/>
                          <a:latin typeface="Calibri Light"/>
                          <a:ea typeface="+mn-ea"/>
                          <a:cs typeface="Calibri Light"/>
                        </a:rPr>
                        <a:t>r39 aseXML necessitated.</a:t>
                      </a:r>
                      <a:endParaRPr lang="en-AU" sz="1200" kern="1200">
                        <a:solidFill>
                          <a:schemeClr val="tx1"/>
                        </a:solidFill>
                        <a:effectLst/>
                        <a:latin typeface="Calibri Light"/>
                        <a:ea typeface="+mn-ea"/>
                        <a:cs typeface="Calibri Light"/>
                      </a:endParaRPr>
                    </a:p>
                  </a:txBody>
                  <a:tcPr marL="5431" marR="5431" marT="5431" marB="0" anchor="ctr">
                    <a:solidFill>
                      <a:schemeClr val="bg1">
                        <a:lumMod val="75000"/>
                      </a:schemeClr>
                    </a:solidFill>
                  </a:tcPr>
                </a:tc>
                <a:extLst>
                  <a:ext uri="{0D108BD9-81ED-4DB2-BD59-A6C34878D82A}">
                    <a16:rowId xmlns:a16="http://schemas.microsoft.com/office/drawing/2014/main" val="2914971203"/>
                  </a:ext>
                </a:extLst>
              </a:tr>
            </a:tbl>
          </a:graphicData>
        </a:graphic>
      </p:graphicFrame>
      <p:sp>
        <p:nvSpPr>
          <p:cNvPr id="10" name="TextBox 9">
            <a:extLst>
              <a:ext uri="{FF2B5EF4-FFF2-40B4-BE49-F238E27FC236}">
                <a16:creationId xmlns:a16="http://schemas.microsoft.com/office/drawing/2014/main" id="{9AA41DFE-4D39-4BB1-9681-356EF4AE324C}"/>
              </a:ext>
            </a:extLst>
          </p:cNvPr>
          <p:cNvSpPr txBox="1"/>
          <p:nvPr/>
        </p:nvSpPr>
        <p:spPr>
          <a:xfrm>
            <a:off x="8496206" y="6940095"/>
            <a:ext cx="2142638" cy="579261"/>
          </a:xfrm>
          <a:prstGeom prst="rect">
            <a:avLst/>
          </a:prstGeom>
          <a:noFill/>
        </p:spPr>
        <p:txBody>
          <a:bodyPr wrap="none" rtlCol="0">
            <a:spAutoFit/>
          </a:bodyPr>
          <a:lstStyle/>
          <a:p>
            <a:r>
              <a:rPr lang="en-AU" sz="1764" b="1" i="1">
                <a:solidFill>
                  <a:srgbClr val="FF0000"/>
                </a:solidFill>
                <a:latin typeface="Calibri Light" panose="020F0302020204030204" pitchFamily="34" charset="0"/>
                <a:cs typeface="Calibri Light" panose="020F0302020204030204" pitchFamily="34" charset="0"/>
              </a:rPr>
              <a:t>*</a:t>
            </a:r>
            <a:r>
              <a:rPr lang="en-AU" sz="1323" i="1">
                <a:solidFill>
                  <a:srgbClr val="000000"/>
                </a:solidFill>
                <a:latin typeface="Calibri Light" panose="020F0302020204030204" pitchFamily="34" charset="0"/>
                <a:cs typeface="Calibri Light" panose="020F0302020204030204" pitchFamily="34" charset="0"/>
              </a:rPr>
              <a:t>raised by the 5MS Program</a:t>
            </a:r>
          </a:p>
          <a:p>
            <a:r>
              <a:rPr lang="en-AU" sz="1400" b="1">
                <a:solidFill>
                  <a:srgbClr val="FF0000"/>
                </a:solidFill>
                <a:latin typeface="Calibri Light"/>
                <a:cs typeface="Calibri Light"/>
              </a:rPr>
              <a:t># </a:t>
            </a:r>
            <a:r>
              <a:rPr lang="en-AU" sz="1323" i="1">
                <a:solidFill>
                  <a:srgbClr val="000000"/>
                </a:solidFill>
                <a:latin typeface="Calibri Light" panose="020F0302020204030204" pitchFamily="34" charset="0"/>
                <a:cs typeface="Calibri Light" panose="020F0302020204030204" pitchFamily="34" charset="0"/>
              </a:rPr>
              <a:t>aseXML schema impact</a:t>
            </a:r>
          </a:p>
        </p:txBody>
      </p:sp>
    </p:spTree>
    <p:extLst>
      <p:ext uri="{BB962C8B-B14F-4D97-AF65-F5344CB8AC3E}">
        <p14:creationId xmlns:p14="http://schemas.microsoft.com/office/powerpoint/2010/main" val="3475166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normAutofit/>
          </a:bodyPr>
          <a:lstStyle/>
          <a:p>
            <a:r>
              <a:rPr lang="en-AU" sz="5250"/>
              <a:t>Testing Update </a:t>
            </a:r>
            <a:br>
              <a:rPr lang="en-AU" sz="5250"/>
            </a:br>
            <a:endParaRPr lang="en-AU" sz="2000"/>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vert="horz" lIns="91440" tIns="45720" rIns="91440" bIns="45720" rtlCol="0" anchor="t">
            <a:normAutofit/>
          </a:bodyPr>
          <a:lstStyle/>
          <a:p>
            <a:r>
              <a:rPr lang="en-AU" sz="2100"/>
              <a:t>Tui Grant</a:t>
            </a:r>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16</a:t>
            </a:fld>
            <a:endParaRPr lang="en-AU"/>
          </a:p>
        </p:txBody>
      </p:sp>
    </p:spTree>
    <p:extLst>
      <p:ext uri="{BB962C8B-B14F-4D97-AF65-F5344CB8AC3E}">
        <p14:creationId xmlns:p14="http://schemas.microsoft.com/office/powerpoint/2010/main" val="1638029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5DD250-CDB1-4538-9C9B-5B55102B91CF}"/>
              </a:ext>
            </a:extLst>
          </p:cNvPr>
          <p:cNvSpPr>
            <a:spLocks noGrp="1"/>
          </p:cNvSpPr>
          <p:nvPr>
            <p:ph type="title"/>
          </p:nvPr>
        </p:nvSpPr>
        <p:spPr/>
        <p:txBody>
          <a:bodyPr/>
          <a:lstStyle/>
          <a:p>
            <a:r>
              <a:rPr lang="en-AU" sz="3850"/>
              <a:t>General Update</a:t>
            </a:r>
            <a:endParaRPr lang="en-AU"/>
          </a:p>
        </p:txBody>
      </p:sp>
      <p:sp>
        <p:nvSpPr>
          <p:cNvPr id="6" name="Content Placeholder 5">
            <a:extLst>
              <a:ext uri="{FF2B5EF4-FFF2-40B4-BE49-F238E27FC236}">
                <a16:creationId xmlns:a16="http://schemas.microsoft.com/office/drawing/2014/main" id="{7D6F8C62-7AEA-403E-97F6-D35503B07D12}"/>
              </a:ext>
            </a:extLst>
          </p:cNvPr>
          <p:cNvSpPr>
            <a:spLocks noGrp="1"/>
          </p:cNvSpPr>
          <p:nvPr>
            <p:ph idx="1"/>
          </p:nvPr>
        </p:nvSpPr>
        <p:spPr/>
        <p:txBody>
          <a:bodyPr vert="horz" lIns="91440" tIns="45720" rIns="91440" bIns="45720" rtlCol="0" anchor="t">
            <a:normAutofit/>
          </a:bodyPr>
          <a:lstStyle/>
          <a:p>
            <a:pPr marL="200025" indent="-200025"/>
            <a:r>
              <a:rPr lang="en-AU" sz="2450"/>
              <a:t>31 Oct Staging – 5 minute settlements run in MSATS has encountered performance issues which have been addressed this week and we are planning to complete by the end of this week (13-Nov)</a:t>
            </a:r>
          </a:p>
          <a:p>
            <a:pPr marL="200025" indent="-200025"/>
            <a:endParaRPr lang="en-AU" sz="2450">
              <a:cs typeface="Segoe UI Semilight"/>
            </a:endParaRPr>
          </a:p>
          <a:p>
            <a:pPr marL="200025" indent="-200025"/>
            <a:r>
              <a:rPr lang="en-AU" sz="2450">
                <a:cs typeface="Segoe UI Semilight"/>
              </a:rPr>
              <a:t>13 Nov – cut off for responses for participants to respond with test cases to be executed for invitation testing.  The next steps after this date will see AEMO start to pair up participants and identify specific data.</a:t>
            </a:r>
          </a:p>
          <a:p>
            <a:pPr marL="200025" indent="-200025"/>
            <a:endParaRPr lang="en-AU" sz="2450">
              <a:cs typeface="Segoe UI Semilight"/>
            </a:endParaRPr>
          </a:p>
          <a:p>
            <a:pPr marL="200025" indent="-200025"/>
            <a:r>
              <a:rPr lang="en-AU" sz="2450">
                <a:cs typeface="Segoe UI Semilight"/>
              </a:rPr>
              <a:t>Testing of MDMT files by MDPs against </a:t>
            </a:r>
            <a:r>
              <a:rPr lang="en-AU" sz="2450" err="1">
                <a:cs typeface="Segoe UI Semilight"/>
              </a:rPr>
              <a:t>eMDM</a:t>
            </a:r>
            <a:r>
              <a:rPr lang="en-AU" sz="2450">
                <a:cs typeface="Segoe UI Semilight"/>
              </a:rPr>
              <a:t> prior to Retail platform implementation to ensure compliance with validation routines</a:t>
            </a:r>
          </a:p>
          <a:p>
            <a:pPr marL="200025" indent="-200025"/>
            <a:endParaRPr lang="en-AU" sz="2450">
              <a:cs typeface="Segoe UI Semilight"/>
            </a:endParaRPr>
          </a:p>
        </p:txBody>
      </p:sp>
      <p:sp>
        <p:nvSpPr>
          <p:cNvPr id="4" name="Slide Number Placeholder 3">
            <a:extLst>
              <a:ext uri="{FF2B5EF4-FFF2-40B4-BE49-F238E27FC236}">
                <a16:creationId xmlns:a16="http://schemas.microsoft.com/office/drawing/2014/main" id="{23A09151-835F-4176-BA09-2E6B8FED5C3E}"/>
              </a:ext>
            </a:extLst>
          </p:cNvPr>
          <p:cNvSpPr>
            <a:spLocks noGrp="1"/>
          </p:cNvSpPr>
          <p:nvPr>
            <p:ph type="sldNum" sz="quarter" idx="12"/>
          </p:nvPr>
        </p:nvSpPr>
        <p:spPr/>
        <p:txBody>
          <a:bodyPr/>
          <a:lstStyle/>
          <a:p>
            <a:fld id="{4EC81F68-4976-451A-B2E9-79BCBD2F70CC}" type="slidenum">
              <a:rPr lang="en-AU" smtClean="0"/>
              <a:pPr/>
              <a:t>17</a:t>
            </a:fld>
            <a:endParaRPr lang="en-AU"/>
          </a:p>
        </p:txBody>
      </p:sp>
    </p:spTree>
    <p:extLst>
      <p:ext uri="{BB962C8B-B14F-4D97-AF65-F5344CB8AC3E}">
        <p14:creationId xmlns:p14="http://schemas.microsoft.com/office/powerpoint/2010/main" val="2999932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206547" y="150494"/>
            <a:ext cx="10255246" cy="1310695"/>
          </a:xfrm>
        </p:spPr>
        <p:txBody>
          <a:bodyPr>
            <a:normAutofit/>
          </a:bodyPr>
          <a:lstStyle/>
          <a:p>
            <a:r>
              <a:rPr lang="en-AU" sz="3600"/>
              <a:t>5MS Staging Environment Defects Identified</a:t>
            </a: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18</a:t>
            </a:fld>
            <a:endParaRPr lang="en-AU"/>
          </a:p>
        </p:txBody>
      </p:sp>
      <p:graphicFrame>
        <p:nvGraphicFramePr>
          <p:cNvPr id="5" name="Table 4">
            <a:extLst>
              <a:ext uri="{FF2B5EF4-FFF2-40B4-BE49-F238E27FC236}">
                <a16:creationId xmlns:a16="http://schemas.microsoft.com/office/drawing/2014/main" id="{F107716D-C21F-4DB6-982A-1E5C11518390}"/>
              </a:ext>
            </a:extLst>
          </p:cNvPr>
          <p:cNvGraphicFramePr>
            <a:graphicFrameLocks noGrp="1"/>
          </p:cNvGraphicFramePr>
          <p:nvPr>
            <p:extLst>
              <p:ext uri="{D42A27DB-BD31-4B8C-83A1-F6EECF244321}">
                <p14:modId xmlns:p14="http://schemas.microsoft.com/office/powerpoint/2010/main" val="1942432432"/>
              </p:ext>
            </p:extLst>
          </p:nvPr>
        </p:nvGraphicFramePr>
        <p:xfrm>
          <a:off x="252818" y="1547973"/>
          <a:ext cx="9929407" cy="4269890"/>
        </p:xfrm>
        <a:graphic>
          <a:graphicData uri="http://schemas.openxmlformats.org/drawingml/2006/table">
            <a:tbl>
              <a:tblPr>
                <a:tableStyleId>{5C22544A-7EE6-4342-B048-85BDC9FD1C3A}</a:tableStyleId>
              </a:tblPr>
              <a:tblGrid>
                <a:gridCol w="753881">
                  <a:extLst>
                    <a:ext uri="{9D8B030D-6E8A-4147-A177-3AD203B41FA5}">
                      <a16:colId xmlns:a16="http://schemas.microsoft.com/office/drawing/2014/main" val="1934691659"/>
                    </a:ext>
                  </a:extLst>
                </a:gridCol>
                <a:gridCol w="4975001">
                  <a:extLst>
                    <a:ext uri="{9D8B030D-6E8A-4147-A177-3AD203B41FA5}">
                      <a16:colId xmlns:a16="http://schemas.microsoft.com/office/drawing/2014/main" val="4043616495"/>
                    </a:ext>
                  </a:extLst>
                </a:gridCol>
                <a:gridCol w="1276350">
                  <a:extLst>
                    <a:ext uri="{9D8B030D-6E8A-4147-A177-3AD203B41FA5}">
                      <a16:colId xmlns:a16="http://schemas.microsoft.com/office/drawing/2014/main" val="3558298120"/>
                    </a:ext>
                  </a:extLst>
                </a:gridCol>
                <a:gridCol w="2924175">
                  <a:extLst>
                    <a:ext uri="{9D8B030D-6E8A-4147-A177-3AD203B41FA5}">
                      <a16:colId xmlns:a16="http://schemas.microsoft.com/office/drawing/2014/main" val="1560747917"/>
                    </a:ext>
                  </a:extLst>
                </a:gridCol>
              </a:tblGrid>
              <a:tr h="484627">
                <a:tc>
                  <a:txBody>
                    <a:bodyPr/>
                    <a:lstStyle/>
                    <a:p>
                      <a:pPr marL="0" algn="l" defTabSz="727510" rtl="0" eaLnBrk="1" fontAlgn="base" latinLnBrk="0" hangingPunct="1"/>
                      <a:r>
                        <a:rPr lang="en-AU" sz="1200" b="1" i="0" u="none" strike="noStrike" kern="1200">
                          <a:solidFill>
                            <a:srgbClr val="FFFFFF"/>
                          </a:solidFill>
                          <a:effectLst/>
                          <a:latin typeface="+mn-lt"/>
                          <a:ea typeface="+mn-ea"/>
                          <a:cs typeface="+mn-cs"/>
                        </a:rPr>
                        <a:t>Issue ID​</a:t>
                      </a:r>
                    </a:p>
                  </a:txBody>
                  <a:tcPr marL="8763" marR="8763" marT="8763" marB="0" anchor="ctr">
                    <a:solidFill>
                      <a:schemeClr val="accent2"/>
                    </a:solidFill>
                  </a:tcPr>
                </a:tc>
                <a:tc>
                  <a:txBody>
                    <a:bodyPr/>
                    <a:lstStyle/>
                    <a:p>
                      <a:pPr marL="0" algn="l" defTabSz="727510" rtl="0" eaLnBrk="1" fontAlgn="base" latinLnBrk="0" hangingPunct="1"/>
                      <a:r>
                        <a:rPr lang="en-AU" sz="1200" b="1" i="0" u="none" strike="noStrike" kern="1200">
                          <a:solidFill>
                            <a:srgbClr val="FFFFFF"/>
                          </a:solidFill>
                          <a:effectLst/>
                          <a:latin typeface="+mn-lt"/>
                          <a:ea typeface="+mn-ea"/>
                          <a:cs typeface="+mn-cs"/>
                        </a:rPr>
                        <a:t>Description​</a:t>
                      </a:r>
                    </a:p>
                  </a:txBody>
                  <a:tcPr marL="8763" marR="8763" marT="8763" marB="0" anchor="ctr">
                    <a:solidFill>
                      <a:schemeClr val="accent2"/>
                    </a:solidFill>
                  </a:tcPr>
                </a:tc>
                <a:tc>
                  <a:txBody>
                    <a:bodyPr/>
                    <a:lstStyle/>
                    <a:p>
                      <a:pPr marL="0" algn="l" defTabSz="727510" rtl="0" eaLnBrk="1" fontAlgn="base" latinLnBrk="0" hangingPunct="1"/>
                      <a:r>
                        <a:rPr lang="en-AU" sz="1200" b="1" i="0" u="none" strike="noStrike" kern="1200">
                          <a:solidFill>
                            <a:srgbClr val="FFFFFF"/>
                          </a:solidFill>
                          <a:effectLst/>
                          <a:latin typeface="+mn-lt"/>
                          <a:ea typeface="+mn-ea"/>
                          <a:cs typeface="+mn-cs"/>
                        </a:rPr>
                        <a:t>Status​</a:t>
                      </a:r>
                    </a:p>
                  </a:txBody>
                  <a:tcPr marL="8763" marR="8763" marT="8763" marB="0" anchor="ctr">
                    <a:solidFill>
                      <a:schemeClr val="accent2"/>
                    </a:solidFill>
                  </a:tcPr>
                </a:tc>
                <a:tc>
                  <a:txBody>
                    <a:bodyPr/>
                    <a:lstStyle/>
                    <a:p>
                      <a:pPr marL="0" algn="l" defTabSz="727510" rtl="0" eaLnBrk="1" fontAlgn="base" latinLnBrk="0" hangingPunct="1"/>
                      <a:r>
                        <a:rPr lang="en-AU" sz="1200" b="1" i="0" u="none" strike="noStrike" kern="1200">
                          <a:solidFill>
                            <a:srgbClr val="FFFFFF"/>
                          </a:solidFill>
                          <a:effectLst/>
                          <a:latin typeface="+mn-lt"/>
                          <a:ea typeface="+mn-ea"/>
                          <a:cs typeface="+mn-cs"/>
                        </a:rPr>
                        <a:t>Action​</a:t>
                      </a:r>
                    </a:p>
                  </a:txBody>
                  <a:tcPr marL="8763" marR="8763" marT="8763" marB="0" anchor="ctr">
                    <a:solidFill>
                      <a:schemeClr val="accent2"/>
                    </a:solidFill>
                  </a:tcPr>
                </a:tc>
                <a:extLst>
                  <a:ext uri="{0D108BD9-81ED-4DB2-BD59-A6C34878D82A}">
                    <a16:rowId xmlns:a16="http://schemas.microsoft.com/office/drawing/2014/main" val="3427373280"/>
                  </a:ext>
                </a:extLst>
              </a:tr>
              <a:tr h="784632">
                <a:tc>
                  <a:txBody>
                    <a:bodyPr/>
                    <a:lstStyle/>
                    <a:p>
                      <a:pPr algn="l" rtl="0" fontAlgn="ctr"/>
                      <a:r>
                        <a:rPr lang="en-AU" sz="1200" b="0" i="0" u="none" strike="noStrike">
                          <a:solidFill>
                            <a:srgbClr val="222324"/>
                          </a:solidFill>
                          <a:effectLst/>
                          <a:latin typeface="+mn-lt"/>
                        </a:rPr>
                        <a:t>2805</a:t>
                      </a:r>
                    </a:p>
                  </a:txBody>
                  <a:tcPr marL="8763" marR="8763" marT="8763" marB="0" anchor="ctr">
                    <a:solidFill>
                      <a:schemeClr val="bg1">
                        <a:lumMod val="95000"/>
                      </a:schemeClr>
                    </a:solidFill>
                  </a:tcPr>
                </a:tc>
                <a:tc>
                  <a:txBody>
                    <a:bodyPr/>
                    <a:lstStyle/>
                    <a:p>
                      <a:pPr algn="l" rtl="0" fontAlgn="ctr"/>
                      <a:r>
                        <a:rPr lang="en-AU" sz="1200" u="none" strike="noStrike">
                          <a:effectLst/>
                          <a:latin typeface="+mn-lt"/>
                        </a:rPr>
                        <a:t>Screen display issue only - An extra TNI2 field is getting displayed under Address Information section in NMI Master, Point in Time NMI Master Summary and NMI Discovery Type 1 and Type 2 search page.​</a:t>
                      </a:r>
                      <a:endParaRPr lang="en-AU" sz="1200" b="0" i="0" u="none" strike="noStrike">
                        <a:solidFill>
                          <a:srgbClr val="222324"/>
                        </a:solidFill>
                        <a:effectLst/>
                        <a:latin typeface="+mn-lt"/>
                      </a:endParaRPr>
                    </a:p>
                  </a:txBody>
                  <a:tcPr marL="8763" marR="8763" marT="8763" marB="0" anchor="ctr">
                    <a:solidFill>
                      <a:schemeClr val="bg1">
                        <a:lumMod val="95000"/>
                      </a:schemeClr>
                    </a:solidFill>
                  </a:tcPr>
                </a:tc>
                <a:tc>
                  <a:txBody>
                    <a:bodyPr/>
                    <a:lstStyle/>
                    <a:p>
                      <a:pPr algn="l" rtl="0" fontAlgn="ctr"/>
                      <a:r>
                        <a:rPr lang="en-AU" sz="1200" u="none" strike="noStrike">
                          <a:effectLst/>
                          <a:latin typeface="+mn-lt"/>
                        </a:rPr>
                        <a:t>In Progress</a:t>
                      </a:r>
                      <a:endParaRPr lang="en-AU" sz="1200" b="0" i="0" u="none" strike="noStrike">
                        <a:solidFill>
                          <a:srgbClr val="222324"/>
                        </a:solidFill>
                        <a:effectLst/>
                        <a:latin typeface="+mn-lt"/>
                      </a:endParaRPr>
                    </a:p>
                  </a:txBody>
                  <a:tcPr marL="8763" marR="8763" marT="8763" marB="0" anchor="ctr">
                    <a:solidFill>
                      <a:schemeClr val="bg1">
                        <a:lumMod val="95000"/>
                      </a:schemeClr>
                    </a:solidFill>
                  </a:tcPr>
                </a:tc>
                <a:tc>
                  <a:txBody>
                    <a:bodyPr/>
                    <a:lstStyle/>
                    <a:p>
                      <a:pPr algn="l" rtl="0" fontAlgn="ctr"/>
                      <a:r>
                        <a:rPr lang="en-AU" sz="1200" u="none" strike="noStrike">
                          <a:effectLst/>
                          <a:latin typeface="+mn-lt"/>
                        </a:rPr>
                        <a:t>It is a display issue only no functionality affected​</a:t>
                      </a:r>
                      <a:endParaRPr lang="en-AU" sz="1200" b="0" i="0" u="none" strike="noStrike">
                        <a:solidFill>
                          <a:srgbClr val="222324"/>
                        </a:solidFill>
                        <a:effectLst/>
                        <a:latin typeface="+mn-lt"/>
                      </a:endParaRPr>
                    </a:p>
                  </a:txBody>
                  <a:tcPr marL="8763" marR="8763" marT="8763" marB="0" anchor="ctr">
                    <a:solidFill>
                      <a:schemeClr val="bg1">
                        <a:lumMod val="95000"/>
                      </a:schemeClr>
                    </a:solidFill>
                  </a:tcPr>
                </a:tc>
                <a:extLst>
                  <a:ext uri="{0D108BD9-81ED-4DB2-BD59-A6C34878D82A}">
                    <a16:rowId xmlns:a16="http://schemas.microsoft.com/office/drawing/2014/main" val="511474729"/>
                  </a:ext>
                </a:extLst>
              </a:tr>
              <a:tr h="761555">
                <a:tc>
                  <a:txBody>
                    <a:bodyPr/>
                    <a:lstStyle/>
                    <a:p>
                      <a:pPr algn="l" rtl="0" fontAlgn="ctr"/>
                      <a:r>
                        <a:rPr lang="en-AU" sz="1200" u="none" strike="noStrike">
                          <a:effectLst/>
                          <a:latin typeface="+mn-lt"/>
                        </a:rPr>
                        <a:t>2185​</a:t>
                      </a:r>
                      <a:endParaRPr lang="en-AU" sz="1200" b="0" i="0" u="none" strike="noStrike">
                        <a:solidFill>
                          <a:srgbClr val="222324"/>
                        </a:solidFill>
                        <a:effectLst/>
                        <a:latin typeface="+mn-lt"/>
                      </a:endParaRPr>
                    </a:p>
                  </a:txBody>
                  <a:tcPr marL="8763" marR="8763" marT="8763" marB="0" anchor="ctr">
                    <a:solidFill>
                      <a:schemeClr val="bg1">
                        <a:lumMod val="85000"/>
                      </a:schemeClr>
                    </a:solidFill>
                  </a:tcPr>
                </a:tc>
                <a:tc>
                  <a:txBody>
                    <a:bodyPr/>
                    <a:lstStyle/>
                    <a:p>
                      <a:pPr algn="l" rtl="0" fontAlgn="ctr"/>
                      <a:r>
                        <a:rPr lang="en-AU" sz="1200" u="none" strike="noStrike">
                          <a:effectLst/>
                          <a:latin typeface="+mn-lt"/>
                        </a:rPr>
                        <a:t>Unable to login to MSATS with newly created or updated user id and password​</a:t>
                      </a:r>
                      <a:endParaRPr lang="en-AU" sz="1200" b="0" i="0" u="none" strike="noStrike">
                        <a:solidFill>
                          <a:srgbClr val="222324"/>
                        </a:solidFill>
                        <a:effectLst/>
                        <a:latin typeface="+mn-lt"/>
                      </a:endParaRPr>
                    </a:p>
                  </a:txBody>
                  <a:tcPr marL="8763" marR="8763" marT="8763" marB="0" anchor="ctr">
                    <a:solidFill>
                      <a:schemeClr val="bg1">
                        <a:lumMod val="85000"/>
                      </a:schemeClr>
                    </a:solidFill>
                  </a:tcPr>
                </a:tc>
                <a:tc>
                  <a:txBody>
                    <a:bodyPr/>
                    <a:lstStyle/>
                    <a:p>
                      <a:pPr algn="l" rtl="0" fontAlgn="ctr"/>
                      <a:r>
                        <a:rPr lang="en-AU" sz="1200" u="none" strike="noStrike">
                          <a:effectLst/>
                          <a:latin typeface="+mn-lt"/>
                        </a:rPr>
                        <a:t>In</a:t>
                      </a:r>
                      <a:r>
                        <a:rPr lang="en-AU" sz="1200" u="none" strike="noStrike">
                          <a:solidFill>
                            <a:schemeClr val="tx1"/>
                          </a:solidFill>
                          <a:effectLst/>
                          <a:latin typeface="+mn-lt"/>
                        </a:rPr>
                        <a:t> Progress​</a:t>
                      </a:r>
                      <a:endParaRPr lang="en-AU" sz="1200" b="0" i="0" u="none" strike="noStrike">
                        <a:solidFill>
                          <a:schemeClr val="tx1"/>
                        </a:solidFill>
                        <a:effectLst/>
                        <a:latin typeface="+mn-lt"/>
                      </a:endParaRPr>
                    </a:p>
                  </a:txBody>
                  <a:tcPr marL="8763" marR="8763" marT="8763" marB="0" anchor="ctr">
                    <a:solidFill>
                      <a:schemeClr val="bg1">
                        <a:lumMod val="85000"/>
                      </a:schemeClr>
                    </a:solidFill>
                  </a:tcPr>
                </a:tc>
                <a:tc>
                  <a:txBody>
                    <a:bodyPr/>
                    <a:lstStyle/>
                    <a:p>
                      <a:pPr algn="l" rtl="0" fontAlgn="ctr"/>
                      <a:r>
                        <a:rPr lang="en-AU" sz="1200" u="none" strike="noStrike">
                          <a:effectLst/>
                          <a:latin typeface="+mn-lt"/>
                        </a:rPr>
                        <a:t>Once created/updated in MSATS users can reset password by logging onto the market portal​</a:t>
                      </a:r>
                      <a:endParaRPr lang="en-AU" sz="1200" b="0" i="0" u="none" strike="noStrike">
                        <a:solidFill>
                          <a:srgbClr val="222324"/>
                        </a:solidFill>
                        <a:effectLst/>
                        <a:latin typeface="+mn-lt"/>
                      </a:endParaRPr>
                    </a:p>
                  </a:txBody>
                  <a:tcPr marL="8763" marR="8763" marT="8763" marB="0" anchor="ctr">
                    <a:solidFill>
                      <a:schemeClr val="bg1">
                        <a:lumMod val="85000"/>
                      </a:schemeClr>
                    </a:solidFill>
                  </a:tcPr>
                </a:tc>
                <a:extLst>
                  <a:ext uri="{0D108BD9-81ED-4DB2-BD59-A6C34878D82A}">
                    <a16:rowId xmlns:a16="http://schemas.microsoft.com/office/drawing/2014/main" val="3107934305"/>
                  </a:ext>
                </a:extLst>
              </a:tr>
              <a:tr h="435491">
                <a:tc>
                  <a:txBody>
                    <a:bodyPr/>
                    <a:lstStyle/>
                    <a:p>
                      <a:pPr algn="l" rtl="0" fontAlgn="ctr"/>
                      <a:r>
                        <a:rPr lang="en-AU" sz="1200" u="none" strike="noStrike">
                          <a:effectLst/>
                          <a:latin typeface="+mn-lt"/>
                        </a:rPr>
                        <a:t>2655</a:t>
                      </a:r>
                      <a:endParaRPr lang="en-AU" sz="1200" b="0" i="0" u="none" strike="noStrike">
                        <a:solidFill>
                          <a:srgbClr val="222324"/>
                        </a:solidFill>
                        <a:effectLst/>
                        <a:latin typeface="+mn-lt"/>
                      </a:endParaRPr>
                    </a:p>
                  </a:txBody>
                  <a:tcPr marL="8763" marR="8763" marT="8763" marB="0" anchor="ctr">
                    <a:solidFill>
                      <a:schemeClr val="bg1">
                        <a:lumMod val="95000"/>
                      </a:schemeClr>
                    </a:solidFill>
                  </a:tcPr>
                </a:tc>
                <a:tc>
                  <a:txBody>
                    <a:bodyPr/>
                    <a:lstStyle/>
                    <a:p>
                      <a:pPr algn="l" rtl="0" fontAlgn="ctr"/>
                      <a:r>
                        <a:rPr lang="en-AU" sz="1200" u="none" strike="noStrike">
                          <a:effectLst/>
                          <a:latin typeface="+mn-lt"/>
                        </a:rPr>
                        <a:t>In flight CRs during schema upgrade do not get published with correct aseXML</a:t>
                      </a:r>
                      <a:endParaRPr lang="en-AU" sz="1200" b="0" i="0" u="none" strike="noStrike">
                        <a:solidFill>
                          <a:srgbClr val="222324"/>
                        </a:solidFill>
                        <a:effectLst/>
                        <a:latin typeface="+mn-lt"/>
                      </a:endParaRPr>
                    </a:p>
                  </a:txBody>
                  <a:tcPr marL="8763" marR="8763" marT="8763" marB="0" anchor="ctr">
                    <a:solidFill>
                      <a:schemeClr val="bg1">
                        <a:lumMod val="95000"/>
                      </a:schemeClr>
                    </a:solidFill>
                  </a:tcPr>
                </a:tc>
                <a:tc>
                  <a:txBody>
                    <a:bodyPr/>
                    <a:lstStyle/>
                    <a:p>
                      <a:pPr algn="l" rtl="0" fontAlgn="ctr"/>
                      <a:r>
                        <a:rPr lang="en-AU" sz="1200" u="none" strike="noStrike">
                          <a:effectLst/>
                          <a:latin typeface="+mn-lt"/>
                        </a:rPr>
                        <a:t>Fixed – being deployed</a:t>
                      </a:r>
                      <a:endParaRPr lang="en-AU" sz="1200" b="0" i="0" u="none" strike="noStrike">
                        <a:solidFill>
                          <a:srgbClr val="222324"/>
                        </a:solidFill>
                        <a:effectLst/>
                        <a:latin typeface="+mn-lt"/>
                      </a:endParaRPr>
                    </a:p>
                  </a:txBody>
                  <a:tcPr marL="8763" marR="8763" marT="8763" marB="0" anchor="ctr">
                    <a:solidFill>
                      <a:schemeClr val="bg1">
                        <a:lumMod val="95000"/>
                      </a:schemeClr>
                    </a:solidFill>
                  </a:tcPr>
                </a:tc>
                <a:tc>
                  <a:txBody>
                    <a:bodyPr/>
                    <a:lstStyle/>
                    <a:p>
                      <a:pPr algn="l" rtl="0" fontAlgn="ctr"/>
                      <a:r>
                        <a:rPr lang="en-AU" sz="1200" u="none" strike="noStrike">
                          <a:effectLst/>
                          <a:latin typeface="+mn-lt"/>
                        </a:rPr>
                        <a:t> REQ/PEND/COM etc still produced as expected but will have an incorrect </a:t>
                      </a:r>
                      <a:r>
                        <a:rPr lang="en-AU" sz="1200" u="none" strike="noStrike" err="1">
                          <a:effectLst/>
                          <a:latin typeface="+mn-lt"/>
                        </a:rPr>
                        <a:t>asexml</a:t>
                      </a:r>
                      <a:r>
                        <a:rPr lang="en-AU" sz="1200" u="none" strike="noStrike">
                          <a:effectLst/>
                          <a:latin typeface="+mn-lt"/>
                        </a:rPr>
                        <a:t> response</a:t>
                      </a:r>
                      <a:endParaRPr lang="en-AU" sz="1200" b="0" i="0" u="none" strike="noStrike">
                        <a:solidFill>
                          <a:srgbClr val="222324"/>
                        </a:solidFill>
                        <a:effectLst/>
                        <a:latin typeface="+mn-lt"/>
                      </a:endParaRPr>
                    </a:p>
                  </a:txBody>
                  <a:tcPr marL="8763" marR="8763" marT="8763" marB="0" anchor="ctr">
                    <a:solidFill>
                      <a:schemeClr val="bg1">
                        <a:lumMod val="95000"/>
                      </a:schemeClr>
                    </a:solidFill>
                  </a:tcPr>
                </a:tc>
                <a:extLst>
                  <a:ext uri="{0D108BD9-81ED-4DB2-BD59-A6C34878D82A}">
                    <a16:rowId xmlns:a16="http://schemas.microsoft.com/office/drawing/2014/main" val="368519482"/>
                  </a:ext>
                </a:extLst>
              </a:tr>
              <a:tr h="415394">
                <a:tc>
                  <a:txBody>
                    <a:bodyPr/>
                    <a:lstStyle/>
                    <a:p>
                      <a:pPr algn="l" rtl="0" fontAlgn="ctr"/>
                      <a:r>
                        <a:rPr lang="en-AU" sz="1200" b="0" i="0" u="none" strike="noStrike">
                          <a:solidFill>
                            <a:srgbClr val="222324"/>
                          </a:solidFill>
                          <a:effectLst/>
                          <a:latin typeface="+mn-lt"/>
                        </a:rPr>
                        <a:t>2856</a:t>
                      </a:r>
                    </a:p>
                  </a:txBody>
                  <a:tcPr marL="8763" marR="8763" marT="8763" marB="0" anchor="ctr">
                    <a:solidFill>
                      <a:schemeClr val="bg1">
                        <a:lumMod val="95000"/>
                      </a:schemeClr>
                    </a:solidFill>
                  </a:tcPr>
                </a:tc>
                <a:tc>
                  <a:txBody>
                    <a:bodyPr/>
                    <a:lstStyle/>
                    <a:p>
                      <a:pPr algn="l" rtl="0" fontAlgn="ctr"/>
                      <a:r>
                        <a:rPr lang="en-AU" sz="1200" b="0" i="0" u="none" strike="noStrike">
                          <a:solidFill>
                            <a:srgbClr val="222324"/>
                          </a:solidFill>
                          <a:effectLst/>
                          <a:latin typeface="+mn-lt"/>
                        </a:rPr>
                        <a:t>Staging: </a:t>
                      </a:r>
                      <a:r>
                        <a:rPr lang="en-AU" sz="1200" b="0" i="0" u="none" strike="noStrike" err="1">
                          <a:solidFill>
                            <a:srgbClr val="222324"/>
                          </a:solidFill>
                          <a:effectLst/>
                          <a:latin typeface="+mn-lt"/>
                        </a:rPr>
                        <a:t>Cleanackhandler</a:t>
                      </a:r>
                      <a:r>
                        <a:rPr lang="en-AU" sz="1200" b="0" i="0" u="none" strike="noStrike">
                          <a:solidFill>
                            <a:srgbClr val="222324"/>
                          </a:solidFill>
                          <a:effectLst/>
                          <a:latin typeface="+mn-lt"/>
                        </a:rPr>
                        <a:t> sometimes sends incorrect X-</a:t>
                      </a:r>
                      <a:r>
                        <a:rPr lang="en-AU" sz="1200" b="0" i="0" u="none" strike="noStrike" err="1">
                          <a:solidFill>
                            <a:srgbClr val="222324"/>
                          </a:solidFill>
                          <a:effectLst/>
                          <a:latin typeface="+mn-lt"/>
                        </a:rPr>
                        <a:t>initiatingParticipantID</a:t>
                      </a:r>
                      <a:r>
                        <a:rPr lang="en-AU" sz="1200" b="0" i="0" u="none" strike="noStrike">
                          <a:solidFill>
                            <a:srgbClr val="222324"/>
                          </a:solidFill>
                          <a:effectLst/>
                          <a:latin typeface="+mn-lt"/>
                        </a:rPr>
                        <a:t> request header</a:t>
                      </a:r>
                    </a:p>
                  </a:txBody>
                  <a:tcPr marL="8763" marR="8763" marT="8763" marB="0" anchor="ctr">
                    <a:solidFill>
                      <a:schemeClr val="bg1">
                        <a:lumMod val="95000"/>
                      </a:schemeClr>
                    </a:solidFill>
                  </a:tcPr>
                </a:tc>
                <a:tc>
                  <a:txBody>
                    <a:bodyPr/>
                    <a:lstStyle/>
                    <a:p>
                      <a:pPr algn="l" rtl="0" fontAlgn="ctr"/>
                      <a:r>
                        <a:rPr lang="en-AU" sz="1200" b="0" i="0" u="none" strike="noStrike">
                          <a:solidFill>
                            <a:srgbClr val="222324"/>
                          </a:solidFill>
                          <a:effectLst/>
                          <a:latin typeface="+mn-lt"/>
                        </a:rPr>
                        <a:t>In Progress</a:t>
                      </a:r>
                    </a:p>
                  </a:txBody>
                  <a:tcPr marL="8763" marR="8763" marT="8763" marB="0" anchor="ctr">
                    <a:solidFill>
                      <a:schemeClr val="bg1">
                        <a:lumMod val="95000"/>
                      </a:schemeClr>
                    </a:solidFill>
                  </a:tcPr>
                </a:tc>
                <a:tc>
                  <a:txBody>
                    <a:bodyPr/>
                    <a:lstStyle/>
                    <a:p>
                      <a:pPr algn="l" rtl="0" fontAlgn="ctr"/>
                      <a:r>
                        <a:rPr lang="en-AU" sz="1200" b="0" i="0" u="none" strike="noStrike">
                          <a:solidFill>
                            <a:srgbClr val="222324"/>
                          </a:solidFill>
                          <a:effectLst/>
                          <a:latin typeface="+mn-lt"/>
                        </a:rPr>
                        <a:t>No impact to participants</a:t>
                      </a:r>
                    </a:p>
                  </a:txBody>
                  <a:tcPr marL="8763" marR="8763" marT="8763" marB="0" anchor="ctr">
                    <a:solidFill>
                      <a:schemeClr val="bg1">
                        <a:lumMod val="95000"/>
                      </a:schemeClr>
                    </a:solidFill>
                  </a:tcPr>
                </a:tc>
                <a:extLst>
                  <a:ext uri="{0D108BD9-81ED-4DB2-BD59-A6C34878D82A}">
                    <a16:rowId xmlns:a16="http://schemas.microsoft.com/office/drawing/2014/main" val="1745500061"/>
                  </a:ext>
                </a:extLst>
              </a:tr>
              <a:tr h="435491">
                <a:tc>
                  <a:txBody>
                    <a:bodyPr/>
                    <a:lstStyle/>
                    <a:p>
                      <a:pPr algn="l" rtl="0" fontAlgn="ctr"/>
                      <a:r>
                        <a:rPr lang="en-AU" sz="1200" b="0" i="0" u="none" strike="noStrike">
                          <a:solidFill>
                            <a:srgbClr val="222324"/>
                          </a:solidFill>
                          <a:effectLst/>
                          <a:latin typeface="+mn-lt"/>
                        </a:rPr>
                        <a:t>2880</a:t>
                      </a:r>
                    </a:p>
                  </a:txBody>
                  <a:tcPr marL="8763" marR="8763" marT="8763" marB="0" anchor="ctr">
                    <a:solidFill>
                      <a:schemeClr val="bg1">
                        <a:lumMod val="85000"/>
                      </a:schemeClr>
                    </a:solidFill>
                  </a:tcPr>
                </a:tc>
                <a:tc>
                  <a:txBody>
                    <a:bodyPr/>
                    <a:lstStyle/>
                    <a:p>
                      <a:pPr algn="l" rtl="0" fontAlgn="ctr"/>
                      <a:r>
                        <a:rPr lang="en-AU" sz="1200" b="0" i="0" u="none" strike="noStrike">
                          <a:solidFill>
                            <a:srgbClr val="222324"/>
                          </a:solidFill>
                          <a:effectLst/>
                          <a:latin typeface="+mn-lt"/>
                        </a:rPr>
                        <a:t>Event Only </a:t>
                      </a:r>
                      <a:r>
                        <a:rPr lang="en-AU" sz="1200" b="0" i="0" u="none" strike="noStrike" err="1">
                          <a:solidFill>
                            <a:srgbClr val="222324"/>
                          </a:solidFill>
                          <a:effectLst/>
                          <a:latin typeface="+mn-lt"/>
                        </a:rPr>
                        <a:t>Nack</a:t>
                      </a:r>
                      <a:r>
                        <a:rPr lang="en-AU" sz="1200" b="0" i="0" u="none" strike="noStrike">
                          <a:solidFill>
                            <a:srgbClr val="222324"/>
                          </a:solidFill>
                          <a:effectLst/>
                          <a:latin typeface="+mn-lt"/>
                        </a:rPr>
                        <a:t> from Participant Results in a </a:t>
                      </a:r>
                      <a:r>
                        <a:rPr lang="en-AU" sz="1200" b="0" i="0" u="none" strike="noStrike" err="1">
                          <a:solidFill>
                            <a:srgbClr val="222324"/>
                          </a:solidFill>
                          <a:effectLst/>
                          <a:latin typeface="+mn-lt"/>
                        </a:rPr>
                        <a:t>badack</a:t>
                      </a:r>
                      <a:endParaRPr lang="en-AU" sz="1200" b="0" i="0" u="none" strike="noStrike">
                        <a:solidFill>
                          <a:srgbClr val="222324"/>
                        </a:solidFill>
                        <a:effectLst/>
                        <a:latin typeface="+mn-lt"/>
                      </a:endParaRPr>
                    </a:p>
                  </a:txBody>
                  <a:tcPr marL="8763" marR="8763" marT="8763" marB="0" anchor="ctr">
                    <a:solidFill>
                      <a:schemeClr val="bg1">
                        <a:lumMod val="85000"/>
                      </a:schemeClr>
                    </a:solidFill>
                  </a:tcPr>
                </a:tc>
                <a:tc>
                  <a:txBody>
                    <a:bodyPr/>
                    <a:lstStyle/>
                    <a:p>
                      <a:pPr algn="l" rtl="0" fontAlgn="ctr"/>
                      <a:r>
                        <a:rPr lang="en-AU" sz="1200" b="0" i="0" u="none" strike="noStrike">
                          <a:solidFill>
                            <a:srgbClr val="222324"/>
                          </a:solidFill>
                          <a:effectLst/>
                          <a:latin typeface="+mn-lt"/>
                        </a:rPr>
                        <a:t>In Progress</a:t>
                      </a:r>
                    </a:p>
                  </a:txBody>
                  <a:tcPr marL="8763" marR="8763" marT="8763" marB="0" anchor="ctr">
                    <a:solidFill>
                      <a:schemeClr val="bg1">
                        <a:lumMod val="85000"/>
                      </a:schemeClr>
                    </a:solidFill>
                  </a:tcPr>
                </a:tc>
                <a:tc>
                  <a:txBody>
                    <a:bodyPr/>
                    <a:lstStyle/>
                    <a:p>
                      <a:pPr algn="l" rtl="0" fontAlgn="ctr"/>
                      <a:r>
                        <a:rPr lang="en-AU" sz="1200" b="0" i="0" u="none" strike="noStrike">
                          <a:solidFill>
                            <a:srgbClr val="222324"/>
                          </a:solidFill>
                          <a:effectLst/>
                          <a:latin typeface="+mn-lt"/>
                        </a:rPr>
                        <a:t>Acknowledge the file from MSATS browser to remove the </a:t>
                      </a:r>
                      <a:r>
                        <a:rPr lang="en-AU" sz="1200" b="0" i="0" u="none" strike="noStrike" err="1">
                          <a:solidFill>
                            <a:srgbClr val="222324"/>
                          </a:solidFill>
                          <a:effectLst/>
                          <a:latin typeface="+mn-lt"/>
                        </a:rPr>
                        <a:t>badack</a:t>
                      </a:r>
                      <a:endParaRPr lang="en-AU" sz="1200" b="0" i="0" u="none" strike="noStrike">
                        <a:solidFill>
                          <a:srgbClr val="222324"/>
                        </a:solidFill>
                        <a:effectLst/>
                        <a:latin typeface="+mn-lt"/>
                      </a:endParaRPr>
                    </a:p>
                  </a:txBody>
                  <a:tcPr marL="8763" marR="8763" marT="8763" marB="0" anchor="ctr">
                    <a:solidFill>
                      <a:schemeClr val="bg1">
                        <a:lumMod val="85000"/>
                      </a:schemeClr>
                    </a:solidFill>
                  </a:tcPr>
                </a:tc>
                <a:extLst>
                  <a:ext uri="{0D108BD9-81ED-4DB2-BD59-A6C34878D82A}">
                    <a16:rowId xmlns:a16="http://schemas.microsoft.com/office/drawing/2014/main" val="2058790123"/>
                  </a:ext>
                </a:extLst>
              </a:tr>
              <a:tr h="415394">
                <a:tc>
                  <a:txBody>
                    <a:bodyPr/>
                    <a:lstStyle/>
                    <a:p>
                      <a:pPr algn="l" rtl="0" fontAlgn="ctr"/>
                      <a:r>
                        <a:rPr lang="en-AU" sz="1200" b="0" i="0" u="none" strike="noStrike">
                          <a:solidFill>
                            <a:srgbClr val="222324"/>
                          </a:solidFill>
                          <a:effectLst/>
                          <a:latin typeface="+mn-lt"/>
                        </a:rPr>
                        <a:t>2882</a:t>
                      </a:r>
                    </a:p>
                  </a:txBody>
                  <a:tcPr marL="8763" marR="8763" marT="8763" marB="0" anchor="ctr">
                    <a:solidFill>
                      <a:schemeClr val="bg1">
                        <a:lumMod val="95000"/>
                      </a:schemeClr>
                    </a:solidFill>
                  </a:tcPr>
                </a:tc>
                <a:tc>
                  <a:txBody>
                    <a:bodyPr/>
                    <a:lstStyle/>
                    <a:p>
                      <a:pPr algn="l" rtl="0" fontAlgn="ctr"/>
                      <a:r>
                        <a:rPr lang="en-AU" sz="1200" b="0" i="0" u="none" strike="noStrike">
                          <a:solidFill>
                            <a:srgbClr val="222324"/>
                          </a:solidFill>
                          <a:effectLst/>
                          <a:latin typeface="+mn-lt"/>
                        </a:rPr>
                        <a:t>CATS Report Requests not getting processed in Staging for ENERGYAP, TCAUSTM, TCAMP</a:t>
                      </a:r>
                    </a:p>
                  </a:txBody>
                  <a:tcPr marL="8763" marR="8763" marT="8763" marB="0" anchor="ctr">
                    <a:solidFill>
                      <a:schemeClr val="bg1">
                        <a:lumMod val="95000"/>
                      </a:schemeClr>
                    </a:solidFill>
                  </a:tcPr>
                </a:tc>
                <a:tc>
                  <a:txBody>
                    <a:bodyPr/>
                    <a:lstStyle/>
                    <a:p>
                      <a:pPr algn="l" rtl="0" fontAlgn="ctr"/>
                      <a:r>
                        <a:rPr lang="en-AU" sz="1200" b="0" i="0" u="none" strike="noStrike">
                          <a:solidFill>
                            <a:srgbClr val="222324"/>
                          </a:solidFill>
                          <a:effectLst/>
                          <a:latin typeface="+mn-lt"/>
                        </a:rPr>
                        <a:t>In Progress</a:t>
                      </a:r>
                    </a:p>
                  </a:txBody>
                  <a:tcPr marL="8763" marR="8763" marT="8763" marB="0" anchor="ctr">
                    <a:solidFill>
                      <a:schemeClr val="bg1">
                        <a:lumMod val="95000"/>
                      </a:schemeClr>
                    </a:solidFill>
                  </a:tcPr>
                </a:tc>
                <a:tc>
                  <a:txBody>
                    <a:bodyPr/>
                    <a:lstStyle/>
                    <a:p>
                      <a:pPr algn="l" rtl="0" fontAlgn="ctr"/>
                      <a:r>
                        <a:rPr lang="en-AU" sz="1200" b="0" i="0" u="none" strike="noStrike">
                          <a:solidFill>
                            <a:srgbClr val="222324"/>
                          </a:solidFill>
                          <a:effectLst/>
                          <a:latin typeface="+mn-lt"/>
                        </a:rPr>
                        <a:t>Issue only affects some participants</a:t>
                      </a:r>
                    </a:p>
                  </a:txBody>
                  <a:tcPr marL="8763" marR="8763" marT="8763" marB="0" anchor="ctr">
                    <a:solidFill>
                      <a:schemeClr val="bg1">
                        <a:lumMod val="95000"/>
                      </a:schemeClr>
                    </a:solidFill>
                  </a:tcPr>
                </a:tc>
                <a:extLst>
                  <a:ext uri="{0D108BD9-81ED-4DB2-BD59-A6C34878D82A}">
                    <a16:rowId xmlns:a16="http://schemas.microsoft.com/office/drawing/2014/main" val="2283179364"/>
                  </a:ext>
                </a:extLst>
              </a:tr>
              <a:tr h="415394">
                <a:tc>
                  <a:txBody>
                    <a:bodyPr/>
                    <a:lstStyle/>
                    <a:p>
                      <a:pPr algn="l" rtl="0" fontAlgn="ctr"/>
                      <a:r>
                        <a:rPr lang="en-AU" sz="1200" b="0" i="0" u="none" strike="noStrike">
                          <a:solidFill>
                            <a:srgbClr val="222324"/>
                          </a:solidFill>
                          <a:effectLst/>
                          <a:latin typeface="+mn-lt"/>
                        </a:rPr>
                        <a:t>2890</a:t>
                      </a:r>
                    </a:p>
                  </a:txBody>
                  <a:tcPr marL="8763" marR="8763" marT="8763" marB="0" anchor="ctr">
                    <a:solidFill>
                      <a:schemeClr val="bg1">
                        <a:lumMod val="85000"/>
                      </a:schemeClr>
                    </a:solidFill>
                  </a:tcPr>
                </a:tc>
                <a:tc>
                  <a:txBody>
                    <a:bodyPr/>
                    <a:lstStyle/>
                    <a:p>
                      <a:pPr algn="l" rtl="0" fontAlgn="ctr"/>
                      <a:r>
                        <a:rPr lang="en-AU" sz="1200" b="0" i="0" u="none" strike="noStrike">
                          <a:solidFill>
                            <a:srgbClr val="222324"/>
                          </a:solidFill>
                          <a:effectLst/>
                          <a:latin typeface="+mn-lt"/>
                        </a:rPr>
                        <a:t>Updated Data Stream type for K1 and Q1 not reporting correctly in C1</a:t>
                      </a:r>
                    </a:p>
                  </a:txBody>
                  <a:tcPr marL="8763" marR="8763" marT="8763" marB="0" anchor="ctr">
                    <a:solidFill>
                      <a:schemeClr val="bg1">
                        <a:lumMod val="85000"/>
                      </a:schemeClr>
                    </a:solidFill>
                  </a:tcPr>
                </a:tc>
                <a:tc>
                  <a:txBody>
                    <a:bodyPr/>
                    <a:lstStyle/>
                    <a:p>
                      <a:pPr algn="l" rtl="0" fontAlgn="ctr"/>
                      <a:r>
                        <a:rPr lang="en-AU" sz="1200" b="0" i="0" u="none" strike="noStrike">
                          <a:solidFill>
                            <a:srgbClr val="222324"/>
                          </a:solidFill>
                          <a:effectLst/>
                          <a:latin typeface="+mn-lt"/>
                        </a:rPr>
                        <a:t>Under Investigation</a:t>
                      </a:r>
                    </a:p>
                  </a:txBody>
                  <a:tcPr marL="8763" marR="8763" marT="8763" marB="0" anchor="ctr">
                    <a:solidFill>
                      <a:schemeClr val="bg1">
                        <a:lumMod val="85000"/>
                      </a:schemeClr>
                    </a:solidFill>
                  </a:tcPr>
                </a:tc>
                <a:tc>
                  <a:txBody>
                    <a:bodyPr/>
                    <a:lstStyle/>
                    <a:p>
                      <a:pPr algn="l" rtl="0" fontAlgn="ctr"/>
                      <a:endParaRPr lang="en-AU" sz="1200" b="0" i="0" u="none" strike="noStrike">
                        <a:solidFill>
                          <a:srgbClr val="222324"/>
                        </a:solidFill>
                        <a:effectLst/>
                        <a:latin typeface="+mn-lt"/>
                      </a:endParaRPr>
                    </a:p>
                  </a:txBody>
                  <a:tcPr marL="8763" marR="8763" marT="8763" marB="0" anchor="ctr">
                    <a:solidFill>
                      <a:schemeClr val="bg1">
                        <a:lumMod val="85000"/>
                      </a:schemeClr>
                    </a:solidFill>
                  </a:tcPr>
                </a:tc>
                <a:extLst>
                  <a:ext uri="{0D108BD9-81ED-4DB2-BD59-A6C34878D82A}">
                    <a16:rowId xmlns:a16="http://schemas.microsoft.com/office/drawing/2014/main" val="1248511351"/>
                  </a:ext>
                </a:extLst>
              </a:tr>
            </a:tbl>
          </a:graphicData>
        </a:graphic>
      </p:graphicFrame>
      <p:sp>
        <p:nvSpPr>
          <p:cNvPr id="3" name="TextBox 2">
            <a:extLst>
              <a:ext uri="{FF2B5EF4-FFF2-40B4-BE49-F238E27FC236}">
                <a16:creationId xmlns:a16="http://schemas.microsoft.com/office/drawing/2014/main" id="{C2812F8E-E74A-483F-9226-357049FA707B}"/>
              </a:ext>
            </a:extLst>
          </p:cNvPr>
          <p:cNvSpPr txBox="1"/>
          <p:nvPr/>
        </p:nvSpPr>
        <p:spPr>
          <a:xfrm>
            <a:off x="7934957" y="150493"/>
            <a:ext cx="2756856" cy="369332"/>
          </a:xfrm>
          <a:prstGeom prst="rect">
            <a:avLst/>
          </a:prstGeom>
          <a:noFill/>
        </p:spPr>
        <p:txBody>
          <a:bodyPr wrap="square" rtlCol="0" anchor="ctr">
            <a:spAutoFit/>
          </a:bodyPr>
          <a:lstStyle/>
          <a:p>
            <a:pPr algn="ctr"/>
            <a:r>
              <a:rPr lang="en-AU" b="1">
                <a:solidFill>
                  <a:schemeClr val="bg1"/>
                </a:solidFill>
              </a:rPr>
              <a:t>Current as at 06-Nov-20</a:t>
            </a:r>
          </a:p>
        </p:txBody>
      </p:sp>
    </p:spTree>
    <p:extLst>
      <p:ext uri="{BB962C8B-B14F-4D97-AF65-F5344CB8AC3E}">
        <p14:creationId xmlns:p14="http://schemas.microsoft.com/office/powerpoint/2010/main" val="754766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1021-0577-4BD5-8E9D-5CDED524EF51}"/>
              </a:ext>
            </a:extLst>
          </p:cNvPr>
          <p:cNvSpPr>
            <a:spLocks noGrp="1"/>
          </p:cNvSpPr>
          <p:nvPr>
            <p:ph type="title"/>
          </p:nvPr>
        </p:nvSpPr>
        <p:spPr>
          <a:xfrm>
            <a:off x="500842" y="150495"/>
            <a:ext cx="10190971" cy="1310695"/>
          </a:xfrm>
        </p:spPr>
        <p:txBody>
          <a:bodyPr/>
          <a:lstStyle/>
          <a:p>
            <a:r>
              <a:rPr lang="en-AU"/>
              <a:t>Retail – Functionality in Staging Release 3</a:t>
            </a:r>
          </a:p>
        </p:txBody>
      </p:sp>
      <p:sp>
        <p:nvSpPr>
          <p:cNvPr id="3" name="Content Placeholder 2">
            <a:extLst>
              <a:ext uri="{FF2B5EF4-FFF2-40B4-BE49-F238E27FC236}">
                <a16:creationId xmlns:a16="http://schemas.microsoft.com/office/drawing/2014/main" id="{9490960A-0CA8-4F60-A823-CEFC310C41E6}"/>
              </a:ext>
            </a:extLst>
          </p:cNvPr>
          <p:cNvSpPr>
            <a:spLocks noGrp="1"/>
          </p:cNvSpPr>
          <p:nvPr>
            <p:ph idx="1"/>
          </p:nvPr>
        </p:nvSpPr>
        <p:spPr>
          <a:xfrm>
            <a:off x="500842" y="1455786"/>
            <a:ext cx="9668168" cy="5414420"/>
          </a:xfrm>
        </p:spPr>
        <p:txBody>
          <a:bodyPr>
            <a:normAutofit/>
          </a:bodyPr>
          <a:lstStyle/>
          <a:p>
            <a:pPr marL="0" lvl="1" indent="0">
              <a:lnSpc>
                <a:spcPct val="120000"/>
              </a:lnSpc>
              <a:spcBef>
                <a:spcPts val="0"/>
              </a:spcBef>
              <a:buNone/>
            </a:pPr>
            <a:endParaRPr lang="en-AU" sz="2205"/>
          </a:p>
          <a:p>
            <a:pPr marL="377979" lvl="1" indent="-377979">
              <a:lnSpc>
                <a:spcPct val="120000"/>
              </a:lnSpc>
              <a:spcBef>
                <a:spcPts val="0"/>
              </a:spcBef>
            </a:pPr>
            <a:endParaRPr lang="en-AU" sz="2756"/>
          </a:p>
          <a:p>
            <a:pPr marL="0" lvl="1" indent="0">
              <a:lnSpc>
                <a:spcPct val="120000"/>
              </a:lnSpc>
              <a:spcBef>
                <a:spcPts val="0"/>
              </a:spcBef>
              <a:buNone/>
            </a:pPr>
            <a:endParaRPr lang="en-AU" sz="2756"/>
          </a:p>
          <a:p>
            <a:pPr marL="0" lvl="1">
              <a:lnSpc>
                <a:spcPct val="120000"/>
              </a:lnSpc>
              <a:spcBef>
                <a:spcPts val="0"/>
              </a:spcBef>
            </a:pPr>
            <a:endParaRPr lang="en-AU" sz="2646"/>
          </a:p>
          <a:p>
            <a:pPr marL="0">
              <a:lnSpc>
                <a:spcPct val="120000"/>
              </a:lnSpc>
              <a:spcBef>
                <a:spcPts val="0"/>
              </a:spcBef>
            </a:pPr>
            <a:endParaRPr lang="en-AU" sz="1764"/>
          </a:p>
        </p:txBody>
      </p:sp>
      <p:sp>
        <p:nvSpPr>
          <p:cNvPr id="4" name="Slide Number Placeholder 3">
            <a:extLst>
              <a:ext uri="{FF2B5EF4-FFF2-40B4-BE49-F238E27FC236}">
                <a16:creationId xmlns:a16="http://schemas.microsoft.com/office/drawing/2014/main" id="{D4BDDA56-82EB-490F-947E-91C4EA9ED42A}"/>
              </a:ext>
            </a:extLst>
          </p:cNvPr>
          <p:cNvSpPr>
            <a:spLocks noGrp="1"/>
          </p:cNvSpPr>
          <p:nvPr>
            <p:ph type="sldNum" sz="quarter" idx="12"/>
          </p:nvPr>
        </p:nvSpPr>
        <p:spPr/>
        <p:txBody>
          <a:bodyPr/>
          <a:lstStyle/>
          <a:p>
            <a:fld id="{4EC81F68-4976-451A-B2E9-79BCBD2F70CC}" type="slidenum">
              <a:rPr lang="en-AU" smtClean="0"/>
              <a:t>19</a:t>
            </a:fld>
            <a:endParaRPr lang="en-AU"/>
          </a:p>
        </p:txBody>
      </p:sp>
      <p:graphicFrame>
        <p:nvGraphicFramePr>
          <p:cNvPr id="15" name="Object 14">
            <a:extLst>
              <a:ext uri="{FF2B5EF4-FFF2-40B4-BE49-F238E27FC236}">
                <a16:creationId xmlns:a16="http://schemas.microsoft.com/office/drawing/2014/main" id="{EB1B08B4-9116-4512-BAC2-1351407FC8C6}"/>
              </a:ext>
            </a:extLst>
          </p:cNvPr>
          <p:cNvGraphicFramePr>
            <a:graphicFrameLocks noChangeAspect="1"/>
          </p:cNvGraphicFramePr>
          <p:nvPr>
            <p:extLst>
              <p:ext uri="{D42A27DB-BD31-4B8C-83A1-F6EECF244321}">
                <p14:modId xmlns:p14="http://schemas.microsoft.com/office/powerpoint/2010/main" val="357577556"/>
              </p:ext>
            </p:extLst>
          </p:nvPr>
        </p:nvGraphicFramePr>
        <p:xfrm>
          <a:off x="834600" y="1609930"/>
          <a:ext cx="9001613" cy="5767752"/>
        </p:xfrm>
        <a:graphic>
          <a:graphicData uri="http://schemas.openxmlformats.org/presentationml/2006/ole">
            <mc:AlternateContent xmlns:mc="http://schemas.openxmlformats.org/markup-compatibility/2006">
              <mc:Choice xmlns:v="urn:schemas-microsoft-com:vml" Requires="v">
                <p:oleObj spid="_x0000_s70657" name="Worksheet" r:id="rId4" imgW="10372801" imgH="6648321" progId="Excel.Sheet.12">
                  <p:embed/>
                </p:oleObj>
              </mc:Choice>
              <mc:Fallback>
                <p:oleObj name="Worksheet" r:id="rId4" imgW="10372801" imgH="6648321" progId="Excel.Sheet.12">
                  <p:embed/>
                  <p:pic>
                    <p:nvPicPr>
                      <p:cNvPr id="15" name="Object 14">
                        <a:extLst>
                          <a:ext uri="{FF2B5EF4-FFF2-40B4-BE49-F238E27FC236}">
                            <a16:creationId xmlns:a16="http://schemas.microsoft.com/office/drawing/2014/main" id="{EB1B08B4-9116-4512-BAC2-1351407FC8C6}"/>
                          </a:ext>
                        </a:extLst>
                      </p:cNvPr>
                      <p:cNvPicPr/>
                      <p:nvPr/>
                    </p:nvPicPr>
                    <p:blipFill>
                      <a:blip r:embed="rId5"/>
                      <a:stretch>
                        <a:fillRect/>
                      </a:stretch>
                    </p:blipFill>
                    <p:spPr>
                      <a:xfrm>
                        <a:off x="834600" y="1609930"/>
                        <a:ext cx="9001613" cy="5767752"/>
                      </a:xfrm>
                      <a:prstGeom prst="rect">
                        <a:avLst/>
                      </a:prstGeom>
                    </p:spPr>
                  </p:pic>
                </p:oleObj>
              </mc:Fallback>
            </mc:AlternateContent>
          </a:graphicData>
        </a:graphic>
      </p:graphicFrame>
    </p:spTree>
    <p:extLst>
      <p:ext uri="{BB962C8B-B14F-4D97-AF65-F5344CB8AC3E}">
        <p14:creationId xmlns:p14="http://schemas.microsoft.com/office/powerpoint/2010/main" val="2323179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233620" y="1173708"/>
            <a:ext cx="2907626" cy="2201542"/>
          </a:xfrm>
        </p:spPr>
        <p:txBody>
          <a:bodyPr/>
          <a:lstStyle/>
          <a:p>
            <a:r>
              <a:rPr lang="en-AU">
                <a:latin typeface="Calibri" panose="020F0502020204030204" pitchFamily="34" charset="0"/>
                <a:cs typeface="Calibri" panose="020F0502020204030204" pitchFamily="34" charset="0"/>
              </a:rPr>
              <a:t>AEMO Competition Law </a:t>
            </a:r>
            <a:br>
              <a:rPr lang="en-AU">
                <a:latin typeface="Calibri" panose="020F0502020204030204" pitchFamily="34" charset="0"/>
                <a:cs typeface="Calibri" panose="020F0502020204030204" pitchFamily="34" charset="0"/>
              </a:rPr>
            </a:br>
            <a:r>
              <a:rPr lang="en-AU">
                <a:latin typeface="Calibri" panose="020F0502020204030204" pitchFamily="34" charset="0"/>
                <a:cs typeface="Calibri" panose="020F0502020204030204" pitchFamily="34" charset="0"/>
              </a:rPr>
              <a:t>Meeting Protocol</a:t>
            </a:r>
            <a:endParaRPr lang="en-AU"/>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a:xfrm>
            <a:off x="10123842" y="7106478"/>
            <a:ext cx="505220" cy="402483"/>
          </a:xfrm>
        </p:spPr>
        <p:txBody>
          <a:bodyPr/>
          <a:lstStyle/>
          <a:p>
            <a:fld id="{4EC81F68-4976-451A-B2E9-79BCBD2F70CC}" type="slidenum">
              <a:rPr lang="en-AU" smtClean="0"/>
              <a:pPr/>
              <a:t>2</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3683204" y="238561"/>
            <a:ext cx="6774989" cy="5844185"/>
          </a:xfrm>
        </p:spPr>
        <p:txBody>
          <a:bodyPr vert="horz" lIns="91440" tIns="45720" rIns="91440" bIns="45720" rtlCol="0" anchor="t">
            <a:noAutofit/>
          </a:bodyPr>
          <a:lstStyle/>
          <a:p>
            <a:pPr marL="0" indent="0">
              <a:buNone/>
            </a:pPr>
            <a:r>
              <a:rPr lang="en-AU" sz="1400">
                <a:latin typeface="Calibri"/>
                <a:cs typeface="Calibri"/>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a:t>
            </a:r>
            <a:endParaRPr lang="en-US"/>
          </a:p>
          <a:p>
            <a:pPr marL="0" indent="0">
              <a:buNone/>
            </a:pPr>
            <a:r>
              <a:rPr lang="en-AU" sz="1400">
                <a:latin typeface="Calibri"/>
                <a:cs typeface="Calibri"/>
              </a:rPr>
              <a:t>Participants must arrange for their representatives to be briefed on competition law risks and obligations.</a:t>
            </a:r>
            <a:endParaRPr lang="en-AU"/>
          </a:p>
          <a:p>
            <a:pPr marL="0" indent="0">
              <a:buNone/>
            </a:pPr>
            <a:r>
              <a:rPr lang="en-AU" sz="1400">
                <a:latin typeface="Calibri"/>
                <a:cs typeface="Calibri"/>
              </a:rPr>
              <a:t>Participants in AEMO discussions </a:t>
            </a:r>
            <a:r>
              <a:rPr lang="en-AU" sz="1400" b="1">
                <a:latin typeface="Calibri"/>
                <a:cs typeface="Calibri"/>
              </a:rPr>
              <a:t>must</a:t>
            </a:r>
            <a:r>
              <a:rPr lang="en-AU" sz="1400">
                <a:latin typeface="Calibri"/>
                <a:cs typeface="Calibri"/>
              </a:rPr>
              <a:t>: </a:t>
            </a:r>
            <a:endParaRPr lang="en-AU" sz="1400">
              <a:latin typeface="Calibri" panose="020F0502020204030204" pitchFamily="34" charset="0"/>
              <a:cs typeface="Calibri" panose="020F0502020204030204" pitchFamily="34" charset="0"/>
            </a:endParaRPr>
          </a:p>
          <a:p>
            <a:pPr marL="360045" indent="-360045"/>
            <a:r>
              <a:rPr lang="en-AU" sz="1400">
                <a:latin typeface="Calibri"/>
                <a:cs typeface="Calibri"/>
              </a:rPr>
              <a:t>Ensure that discussions are limited to the matters contemplated by the agenda for the discussion  </a:t>
            </a:r>
            <a:endParaRPr lang="en-AU" sz="1400">
              <a:latin typeface="Calibri" panose="020F0502020204030204" pitchFamily="34" charset="0"/>
              <a:cs typeface="Calibri" panose="020F0502020204030204" pitchFamily="34" charset="0"/>
            </a:endParaRPr>
          </a:p>
          <a:p>
            <a:pPr marL="360045" lvl="0" indent="-360045"/>
            <a:r>
              <a:rPr lang="en-AU" sz="1400">
                <a:latin typeface="Calibri"/>
                <a:cs typeface="Calibri"/>
              </a:rPr>
              <a:t>Make independent and unilateral decisions about their commercial positions and approach in relation to the matters under discussion with AEMO</a:t>
            </a:r>
          </a:p>
          <a:p>
            <a:pPr marL="360045" lvl="0" indent="-360045"/>
            <a:r>
              <a:rPr lang="en-AU" sz="1400">
                <a:latin typeface="Calibri"/>
                <a:cs typeface="Calibri"/>
              </a:rPr>
              <a:t>Immediately and clearly raise an objection with AEMO or the Chair of the meeting if a matter is discussed that the participant is concerned may give rise to competition law risks or a breach of this Protocol.</a:t>
            </a:r>
          </a:p>
          <a:p>
            <a:pPr marL="0" indent="0">
              <a:buNone/>
            </a:pPr>
            <a:r>
              <a:rPr lang="en-AU" sz="1400">
                <a:latin typeface="Calibri"/>
                <a:cs typeface="Calibri"/>
              </a:rPr>
              <a:t>Participants in AEMO meetings </a:t>
            </a:r>
            <a:r>
              <a:rPr lang="en-AU" sz="1400" b="1">
                <a:latin typeface="Calibri"/>
                <a:cs typeface="Calibri"/>
              </a:rPr>
              <a:t>must not</a:t>
            </a:r>
            <a:r>
              <a:rPr lang="en-AU" sz="1400">
                <a:latin typeface="Calibri"/>
                <a:cs typeface="Calibri"/>
              </a:rPr>
              <a:t> discuss or agree on the following topics:</a:t>
            </a:r>
          </a:p>
          <a:p>
            <a:pPr marL="360045" lvl="0" indent="-360045"/>
            <a:r>
              <a:rPr lang="en-AU" sz="1400">
                <a:latin typeface="Calibri"/>
                <a:cs typeface="Calibri"/>
              </a:rPr>
              <a:t>Which customers they will supply or market to</a:t>
            </a:r>
          </a:p>
          <a:p>
            <a:pPr marL="360045" lvl="0" indent="-360045"/>
            <a:r>
              <a:rPr lang="en-AU" sz="1400">
                <a:latin typeface="Calibri"/>
                <a:cs typeface="Calibri"/>
              </a:rPr>
              <a:t>The price or other terms at which Participants will supply</a:t>
            </a:r>
          </a:p>
          <a:p>
            <a:pPr marL="360045" lvl="0" indent="-360045"/>
            <a:r>
              <a:rPr lang="en-AU" sz="1400">
                <a:latin typeface="Calibri"/>
                <a:cs typeface="Calibri"/>
              </a:rPr>
              <a:t>Bids or tenders, including the nature of a bid that a Participant intends to make or whether the Participant will participate in the bid</a:t>
            </a:r>
          </a:p>
          <a:p>
            <a:pPr marL="360045" lvl="0" indent="-360045"/>
            <a:r>
              <a:rPr lang="en-AU" sz="1400">
                <a:latin typeface="Calibri"/>
                <a:cs typeface="Calibri"/>
              </a:rPr>
              <a:t>Which suppliers Participants will acquire from (or the price or other terms on which they acquire goods or services)</a:t>
            </a:r>
          </a:p>
          <a:p>
            <a:pPr marL="360045" lvl="0" indent="-360045"/>
            <a:r>
              <a:rPr lang="en-AU" sz="1400">
                <a:latin typeface="Calibri"/>
                <a:cs typeface="Calibri"/>
              </a:rPr>
              <a:t>Refusing to supply a person or company access to any products, services or inputs they require.</a:t>
            </a:r>
          </a:p>
        </p:txBody>
      </p:sp>
      <p:sp>
        <p:nvSpPr>
          <p:cNvPr id="2" name="Rectangle 1">
            <a:extLst>
              <a:ext uri="{FF2B5EF4-FFF2-40B4-BE49-F238E27FC236}">
                <a16:creationId xmlns:a16="http://schemas.microsoft.com/office/drawing/2014/main" id="{2C34F285-9EB7-44F8-99FF-BAFAE266D963}"/>
              </a:ext>
            </a:extLst>
          </p:cNvPr>
          <p:cNvSpPr/>
          <p:nvPr/>
        </p:nvSpPr>
        <p:spPr>
          <a:xfrm>
            <a:off x="3782594" y="6075125"/>
            <a:ext cx="6693248" cy="1051231"/>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50">
                <a:solidFill>
                  <a:schemeClr val="tx1"/>
                </a:solidFill>
                <a:latin typeface="Calibri"/>
                <a:cs typeface="Calibri"/>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endParaRPr lang="en-AU" sz="1250">
              <a:solidFill>
                <a:schemeClr val="tx1"/>
              </a:solidFill>
            </a:endParaRPr>
          </a:p>
        </p:txBody>
      </p:sp>
    </p:spTree>
    <p:extLst>
      <p:ext uri="{BB962C8B-B14F-4D97-AF65-F5344CB8AC3E}">
        <p14:creationId xmlns:p14="http://schemas.microsoft.com/office/powerpoint/2010/main" val="80034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Industry readiness reporting – Round 4</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Austin Tan</a:t>
            </a:r>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20</a:t>
            </a:fld>
            <a:endParaRPr lang="en-AU"/>
          </a:p>
        </p:txBody>
      </p:sp>
    </p:spTree>
    <p:extLst>
      <p:ext uri="{BB962C8B-B14F-4D97-AF65-F5344CB8AC3E}">
        <p14:creationId xmlns:p14="http://schemas.microsoft.com/office/powerpoint/2010/main" val="252607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63C5-F336-435D-9E60-48E249F3C592}"/>
              </a:ext>
            </a:extLst>
          </p:cNvPr>
          <p:cNvSpPr>
            <a:spLocks noGrp="1"/>
          </p:cNvSpPr>
          <p:nvPr>
            <p:ph type="title"/>
          </p:nvPr>
        </p:nvSpPr>
        <p:spPr>
          <a:xfrm>
            <a:off x="206546" y="150494"/>
            <a:ext cx="10012627" cy="1310695"/>
          </a:xfrm>
        </p:spPr>
        <p:txBody>
          <a:bodyPr/>
          <a:lstStyle/>
          <a:p>
            <a:r>
              <a:rPr lang="en-US"/>
              <a:t>Summary of coverage, status and progress</a:t>
            </a:r>
            <a:endParaRPr lang="en-AU"/>
          </a:p>
        </p:txBody>
      </p:sp>
      <p:sp>
        <p:nvSpPr>
          <p:cNvPr id="3" name="Slide Number Placeholder 2">
            <a:extLst>
              <a:ext uri="{FF2B5EF4-FFF2-40B4-BE49-F238E27FC236}">
                <a16:creationId xmlns:a16="http://schemas.microsoft.com/office/drawing/2014/main" id="{0EB0A05D-DD29-4C6B-B395-B02E83FDF765}"/>
              </a:ext>
            </a:extLst>
          </p:cNvPr>
          <p:cNvSpPr>
            <a:spLocks noGrp="1"/>
          </p:cNvSpPr>
          <p:nvPr>
            <p:ph type="sldNum" sz="quarter" idx="12"/>
          </p:nvPr>
        </p:nvSpPr>
        <p:spPr/>
        <p:txBody>
          <a:bodyPr/>
          <a:lstStyle/>
          <a:p>
            <a:fld id="{4EC81F68-4976-451A-B2E9-79BCBD2F70CC}" type="slidenum">
              <a:rPr lang="en-AU" smtClean="0"/>
              <a:t>21</a:t>
            </a:fld>
            <a:endParaRPr lang="en-AU"/>
          </a:p>
        </p:txBody>
      </p:sp>
      <p:pic>
        <p:nvPicPr>
          <p:cNvPr id="4" name="Picture 3">
            <a:extLst>
              <a:ext uri="{FF2B5EF4-FFF2-40B4-BE49-F238E27FC236}">
                <a16:creationId xmlns:a16="http://schemas.microsoft.com/office/drawing/2014/main" id="{008BAECB-CB93-47A8-9B4A-E572B3E2AFEB}"/>
              </a:ext>
            </a:extLst>
          </p:cNvPr>
          <p:cNvPicPr>
            <a:picLocks noChangeAspect="1"/>
          </p:cNvPicPr>
          <p:nvPr/>
        </p:nvPicPr>
        <p:blipFill>
          <a:blip r:embed="rId2"/>
          <a:stretch>
            <a:fillRect/>
          </a:stretch>
        </p:blipFill>
        <p:spPr>
          <a:xfrm>
            <a:off x="967322" y="2463063"/>
            <a:ext cx="3595543" cy="1910325"/>
          </a:xfrm>
          <a:prstGeom prst="rect">
            <a:avLst/>
          </a:prstGeom>
        </p:spPr>
      </p:pic>
      <p:pic>
        <p:nvPicPr>
          <p:cNvPr id="5" name="Picture 4">
            <a:extLst>
              <a:ext uri="{FF2B5EF4-FFF2-40B4-BE49-F238E27FC236}">
                <a16:creationId xmlns:a16="http://schemas.microsoft.com/office/drawing/2014/main" id="{C885E8B7-41DD-4B38-970B-0BBDF37FA37A}"/>
              </a:ext>
            </a:extLst>
          </p:cNvPr>
          <p:cNvPicPr>
            <a:picLocks noChangeAspect="1"/>
          </p:cNvPicPr>
          <p:nvPr/>
        </p:nvPicPr>
        <p:blipFill>
          <a:blip r:embed="rId3"/>
          <a:stretch>
            <a:fillRect/>
          </a:stretch>
        </p:blipFill>
        <p:spPr>
          <a:xfrm>
            <a:off x="6128949" y="2463063"/>
            <a:ext cx="3458595" cy="1933977"/>
          </a:xfrm>
          <a:prstGeom prst="rect">
            <a:avLst/>
          </a:prstGeom>
        </p:spPr>
      </p:pic>
      <p:pic>
        <p:nvPicPr>
          <p:cNvPr id="6" name="Picture 5">
            <a:extLst>
              <a:ext uri="{FF2B5EF4-FFF2-40B4-BE49-F238E27FC236}">
                <a16:creationId xmlns:a16="http://schemas.microsoft.com/office/drawing/2014/main" id="{D40CD1EA-556D-4947-9A9D-51965EF0D82D}"/>
              </a:ext>
            </a:extLst>
          </p:cNvPr>
          <p:cNvPicPr>
            <a:picLocks noChangeAspect="1"/>
          </p:cNvPicPr>
          <p:nvPr/>
        </p:nvPicPr>
        <p:blipFill>
          <a:blip r:embed="rId4"/>
          <a:stretch>
            <a:fillRect/>
          </a:stretch>
        </p:blipFill>
        <p:spPr>
          <a:xfrm>
            <a:off x="962170" y="5466236"/>
            <a:ext cx="3600695" cy="1813144"/>
          </a:xfrm>
          <a:prstGeom prst="rect">
            <a:avLst/>
          </a:prstGeom>
        </p:spPr>
      </p:pic>
      <p:sp>
        <p:nvSpPr>
          <p:cNvPr id="7" name="TextBox 6">
            <a:extLst>
              <a:ext uri="{FF2B5EF4-FFF2-40B4-BE49-F238E27FC236}">
                <a16:creationId xmlns:a16="http://schemas.microsoft.com/office/drawing/2014/main" id="{5FABBF2F-6198-4AED-B6F2-DE36BFA04142}"/>
              </a:ext>
            </a:extLst>
          </p:cNvPr>
          <p:cNvSpPr txBox="1"/>
          <p:nvPr/>
        </p:nvSpPr>
        <p:spPr>
          <a:xfrm>
            <a:off x="793556" y="1693372"/>
            <a:ext cx="3879737" cy="769441"/>
          </a:xfrm>
          <a:prstGeom prst="rect">
            <a:avLst/>
          </a:prstGeom>
          <a:noFill/>
        </p:spPr>
        <p:txBody>
          <a:bodyPr wrap="square" rtlCol="0">
            <a:spAutoFit/>
          </a:bodyPr>
          <a:lstStyle/>
          <a:p>
            <a:pPr marL="171450" indent="-171450" algn="just">
              <a:buFont typeface="Arial" panose="020B0604020202020204" pitchFamily="34" charset="0"/>
              <a:buChar char="•"/>
            </a:pPr>
            <a:r>
              <a:rPr lang="en-AU" sz="1100"/>
              <a:t>Strong survey coverage, with 44 respondents representing 95-100% of the industry. Response rate across all participant types provides representative industry coverage.</a:t>
            </a:r>
          </a:p>
        </p:txBody>
      </p:sp>
      <p:sp>
        <p:nvSpPr>
          <p:cNvPr id="9" name="TextBox 8">
            <a:extLst>
              <a:ext uri="{FF2B5EF4-FFF2-40B4-BE49-F238E27FC236}">
                <a16:creationId xmlns:a16="http://schemas.microsoft.com/office/drawing/2014/main" id="{6B9E7057-9250-4835-8467-9AA2134BB604}"/>
              </a:ext>
            </a:extLst>
          </p:cNvPr>
          <p:cNvSpPr txBox="1"/>
          <p:nvPr/>
        </p:nvSpPr>
        <p:spPr>
          <a:xfrm>
            <a:off x="5849905" y="1674077"/>
            <a:ext cx="3879737" cy="769441"/>
          </a:xfrm>
          <a:prstGeom prst="rect">
            <a:avLst/>
          </a:prstGeom>
          <a:noFill/>
        </p:spPr>
        <p:txBody>
          <a:bodyPr wrap="square" rtlCol="0">
            <a:spAutoFit/>
          </a:bodyPr>
          <a:lstStyle/>
          <a:p>
            <a:pPr marL="171450" indent="-171450" algn="just">
              <a:buFont typeface="Arial" panose="020B0604020202020204" pitchFamily="34" charset="0"/>
              <a:buChar char="•"/>
            </a:pPr>
            <a:r>
              <a:rPr lang="en-AU" sz="1100"/>
              <a:t>Two-thirds of respondents now focused on development and testing. The remaining participants are in the scoping and design phase of their programs. All except one respondent noted that they are on track.</a:t>
            </a:r>
          </a:p>
        </p:txBody>
      </p:sp>
      <p:sp>
        <p:nvSpPr>
          <p:cNvPr id="11" name="TextBox 10">
            <a:extLst>
              <a:ext uri="{FF2B5EF4-FFF2-40B4-BE49-F238E27FC236}">
                <a16:creationId xmlns:a16="http://schemas.microsoft.com/office/drawing/2014/main" id="{FB35504A-8F48-480A-8B41-608AE864F197}"/>
              </a:ext>
            </a:extLst>
          </p:cNvPr>
          <p:cNvSpPr txBox="1"/>
          <p:nvPr/>
        </p:nvSpPr>
        <p:spPr>
          <a:xfrm>
            <a:off x="793556" y="4603664"/>
            <a:ext cx="3879737" cy="769441"/>
          </a:xfrm>
          <a:prstGeom prst="rect">
            <a:avLst/>
          </a:prstGeom>
          <a:noFill/>
        </p:spPr>
        <p:txBody>
          <a:bodyPr wrap="square" rtlCol="0">
            <a:spAutoFit/>
          </a:bodyPr>
          <a:lstStyle/>
          <a:p>
            <a:pPr marL="171450" indent="-171450">
              <a:buFont typeface="Arial" panose="020B0604020202020204" pitchFamily="34" charset="0"/>
              <a:buChar char="•"/>
            </a:pPr>
            <a:r>
              <a:rPr lang="en-AU" sz="1100"/>
              <a:t>AEMO is on track to deliver the market systems in line with committed milestones. AEMO's progress towards 'Switching Local Retailer and FRMP to GLOPOOL' has advanced to the next quartile (25 - 49% Complete).</a:t>
            </a:r>
          </a:p>
        </p:txBody>
      </p:sp>
      <p:graphicFrame>
        <p:nvGraphicFramePr>
          <p:cNvPr id="12" name="Chart 11">
            <a:extLst>
              <a:ext uri="{FF2B5EF4-FFF2-40B4-BE49-F238E27FC236}">
                <a16:creationId xmlns:a16="http://schemas.microsoft.com/office/drawing/2014/main" id="{C7ACEE86-0DF7-4C3C-9B04-AAE352E8AD4B}"/>
              </a:ext>
            </a:extLst>
          </p:cNvPr>
          <p:cNvGraphicFramePr>
            <a:graphicFrameLocks/>
          </p:cNvGraphicFramePr>
          <p:nvPr>
            <p:extLst>
              <p:ext uri="{D42A27DB-BD31-4B8C-83A1-F6EECF244321}">
                <p14:modId xmlns:p14="http://schemas.microsoft.com/office/powerpoint/2010/main" val="4220975234"/>
              </p:ext>
            </p:extLst>
          </p:nvPr>
        </p:nvGraphicFramePr>
        <p:xfrm>
          <a:off x="6128948" y="5619327"/>
          <a:ext cx="3458595" cy="1660053"/>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a:extLst>
              <a:ext uri="{FF2B5EF4-FFF2-40B4-BE49-F238E27FC236}">
                <a16:creationId xmlns:a16="http://schemas.microsoft.com/office/drawing/2014/main" id="{35AB7E60-E60A-4BC3-98A5-DAFE136FEA5A}"/>
              </a:ext>
            </a:extLst>
          </p:cNvPr>
          <p:cNvSpPr txBox="1"/>
          <p:nvPr/>
        </p:nvSpPr>
        <p:spPr>
          <a:xfrm>
            <a:off x="5849905" y="4603664"/>
            <a:ext cx="3879737" cy="938719"/>
          </a:xfrm>
          <a:prstGeom prst="rect">
            <a:avLst/>
          </a:prstGeom>
          <a:noFill/>
        </p:spPr>
        <p:txBody>
          <a:bodyPr wrap="square" rtlCol="0">
            <a:spAutoFit/>
          </a:bodyPr>
          <a:lstStyle/>
          <a:p>
            <a:pPr marL="171450" indent="-171450">
              <a:buFont typeface="Arial" panose="020B0604020202020204" pitchFamily="34" charset="0"/>
              <a:buChar char="•"/>
            </a:pPr>
            <a:r>
              <a:rPr lang="en-AU" sz="1100"/>
              <a:t>Compared to the previous round of reporting, 88% of participants are not experiencing any change in their ability to implement 5MS and GS due to COVID-19. A minority (12%) are experiencing minor changes. No impact was noted against overall program progression.</a:t>
            </a:r>
          </a:p>
        </p:txBody>
      </p:sp>
    </p:spTree>
    <p:extLst>
      <p:ext uri="{BB962C8B-B14F-4D97-AF65-F5344CB8AC3E}">
        <p14:creationId xmlns:p14="http://schemas.microsoft.com/office/powerpoint/2010/main" val="873644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5DCD1-5F95-4ACD-BB41-3D728822628A}"/>
              </a:ext>
            </a:extLst>
          </p:cNvPr>
          <p:cNvSpPr>
            <a:spLocks noGrp="1"/>
          </p:cNvSpPr>
          <p:nvPr>
            <p:ph type="title"/>
          </p:nvPr>
        </p:nvSpPr>
        <p:spPr/>
        <p:txBody>
          <a:bodyPr/>
          <a:lstStyle/>
          <a:p>
            <a:r>
              <a:rPr lang="en-AU"/>
              <a:t>Critical Capability leading Indicators </a:t>
            </a:r>
          </a:p>
        </p:txBody>
      </p:sp>
      <p:sp>
        <p:nvSpPr>
          <p:cNvPr id="3" name="Date Placeholder 2">
            <a:extLst>
              <a:ext uri="{FF2B5EF4-FFF2-40B4-BE49-F238E27FC236}">
                <a16:creationId xmlns:a16="http://schemas.microsoft.com/office/drawing/2014/main" id="{B6BA299F-4249-469D-9EE8-1ED60FCE4A20}"/>
              </a:ext>
            </a:extLst>
          </p:cNvPr>
          <p:cNvSpPr>
            <a:spLocks noGrp="1"/>
          </p:cNvSpPr>
          <p:nvPr>
            <p:ph type="dt" sz="half" idx="10"/>
          </p:nvPr>
        </p:nvSpPr>
        <p:spPr/>
        <p:txBody>
          <a:bodyPr/>
          <a:lstStyle/>
          <a:p>
            <a:fld id="{361B27D2-0EC4-4053-8C82-3A04EF401119}" type="datetime1">
              <a:rPr lang="en-AU" smtClean="0"/>
              <a:t>16/11/2020</a:t>
            </a:fld>
            <a:endParaRPr lang="en-AU"/>
          </a:p>
        </p:txBody>
      </p:sp>
      <p:sp>
        <p:nvSpPr>
          <p:cNvPr id="4" name="Footer Placeholder 3">
            <a:extLst>
              <a:ext uri="{FF2B5EF4-FFF2-40B4-BE49-F238E27FC236}">
                <a16:creationId xmlns:a16="http://schemas.microsoft.com/office/drawing/2014/main" id="{7043BA36-710F-472A-B41C-6E4FED9DCA8C}"/>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4BC5202A-1310-41CC-BCC5-78D22413EAB5}"/>
              </a:ext>
            </a:extLst>
          </p:cNvPr>
          <p:cNvSpPr>
            <a:spLocks noGrp="1"/>
          </p:cNvSpPr>
          <p:nvPr>
            <p:ph type="sldNum" sz="quarter" idx="12"/>
          </p:nvPr>
        </p:nvSpPr>
        <p:spPr/>
        <p:txBody>
          <a:bodyPr/>
          <a:lstStyle/>
          <a:p>
            <a:fld id="{4EC81F68-4976-451A-B2E9-79BCBD2F70CC}" type="slidenum">
              <a:rPr lang="en-AU" smtClean="0"/>
              <a:t>22</a:t>
            </a:fld>
            <a:endParaRPr lang="en-AU"/>
          </a:p>
        </p:txBody>
      </p:sp>
      <p:pic>
        <p:nvPicPr>
          <p:cNvPr id="6" name="Picture 5">
            <a:extLst>
              <a:ext uri="{FF2B5EF4-FFF2-40B4-BE49-F238E27FC236}">
                <a16:creationId xmlns:a16="http://schemas.microsoft.com/office/drawing/2014/main" id="{2CC1DACB-F62D-4CB3-95CD-0FFF1EACF49B}"/>
              </a:ext>
            </a:extLst>
          </p:cNvPr>
          <p:cNvPicPr>
            <a:picLocks noChangeAspect="1"/>
          </p:cNvPicPr>
          <p:nvPr/>
        </p:nvPicPr>
        <p:blipFill>
          <a:blip r:embed="rId2"/>
          <a:stretch>
            <a:fillRect/>
          </a:stretch>
        </p:blipFill>
        <p:spPr>
          <a:xfrm>
            <a:off x="639245" y="1900530"/>
            <a:ext cx="8685625" cy="3776448"/>
          </a:xfrm>
          <a:prstGeom prst="rect">
            <a:avLst/>
          </a:prstGeom>
        </p:spPr>
      </p:pic>
      <p:sp>
        <p:nvSpPr>
          <p:cNvPr id="12" name="Rectangle 11">
            <a:extLst>
              <a:ext uri="{FF2B5EF4-FFF2-40B4-BE49-F238E27FC236}">
                <a16:creationId xmlns:a16="http://schemas.microsoft.com/office/drawing/2014/main" id="{9E6987BC-75BE-4CCF-9D02-81AFEA8064CD}"/>
              </a:ext>
            </a:extLst>
          </p:cNvPr>
          <p:cNvSpPr/>
          <p:nvPr/>
        </p:nvSpPr>
        <p:spPr>
          <a:xfrm>
            <a:off x="639245" y="5914980"/>
            <a:ext cx="8615287" cy="1360028"/>
          </a:xfrm>
          <a:prstGeom prst="rect">
            <a:avLst/>
          </a:prstGeom>
          <a:solidFill>
            <a:srgbClr val="E8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nSpc>
                <a:spcPct val="150000"/>
              </a:lnSpc>
              <a:buFont typeface="Arial" panose="020B0604020202020204" pitchFamily="34" charset="0"/>
              <a:buChar char="•"/>
            </a:pPr>
            <a:r>
              <a:rPr lang="en-US" sz="1100">
                <a:solidFill>
                  <a:schemeClr val="tx1"/>
                </a:solidFill>
              </a:rPr>
              <a:t>Generation - Two generators noted that they were at risk or late, however number of on-track generators was sufficient to meet essential criteria. The generator that reporting a late status in the previous reporting round is now on track.</a:t>
            </a:r>
          </a:p>
          <a:p>
            <a:pPr marL="171450" indent="-171450">
              <a:lnSpc>
                <a:spcPct val="150000"/>
              </a:lnSpc>
              <a:buFont typeface="Arial" panose="020B0604020202020204" pitchFamily="34" charset="0"/>
              <a:buChar char="•"/>
            </a:pPr>
            <a:r>
              <a:rPr lang="en-US" sz="1100">
                <a:solidFill>
                  <a:schemeClr val="tx1"/>
                </a:solidFill>
              </a:rPr>
              <a:t>Essential meters – MDPs are reporting on track, however t</a:t>
            </a:r>
            <a:r>
              <a:rPr lang="en-AU" sz="1100" err="1">
                <a:solidFill>
                  <a:schemeClr val="tx1"/>
                </a:solidFill>
              </a:rPr>
              <a:t>hree</a:t>
            </a:r>
            <a:r>
              <a:rPr lang="en-AU" sz="1100">
                <a:solidFill>
                  <a:schemeClr val="tx1"/>
                </a:solidFill>
              </a:rPr>
              <a:t> MPs and one MC with responsibility of essential meters did not respond to this survey, responded with inconsistencies, or did not respond to the essential metering criteria. AEMO will be following up to clarify.</a:t>
            </a:r>
          </a:p>
          <a:p>
            <a:pPr marL="171450" indent="-171450">
              <a:lnSpc>
                <a:spcPct val="150000"/>
              </a:lnSpc>
              <a:buFont typeface="Arial" panose="020B0604020202020204" pitchFamily="34" charset="0"/>
              <a:buChar char="•"/>
            </a:pPr>
            <a:r>
              <a:rPr lang="en-AU" sz="1100">
                <a:solidFill>
                  <a:schemeClr val="tx1"/>
                </a:solidFill>
              </a:rPr>
              <a:t>AEMO market systems criteria is on track.</a:t>
            </a:r>
          </a:p>
          <a:p>
            <a:pPr marL="285750" indent="-285750">
              <a:lnSpc>
                <a:spcPct val="150000"/>
              </a:lnSpc>
              <a:buFont typeface="Arial" panose="020B0604020202020204" pitchFamily="34" charset="0"/>
              <a:buChar char="•"/>
            </a:pPr>
            <a:endParaRPr lang="en-AU" sz="1100">
              <a:solidFill>
                <a:schemeClr val="tx1"/>
              </a:solidFill>
            </a:endParaRPr>
          </a:p>
        </p:txBody>
      </p:sp>
    </p:spTree>
    <p:extLst>
      <p:ext uri="{BB962C8B-B14F-4D97-AF65-F5344CB8AC3E}">
        <p14:creationId xmlns:p14="http://schemas.microsoft.com/office/powerpoint/2010/main" val="1111231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1C6D4-DC1E-4EC7-ABD2-11A81B3623EA}"/>
              </a:ext>
            </a:extLst>
          </p:cNvPr>
          <p:cNvSpPr>
            <a:spLocks noGrp="1"/>
          </p:cNvSpPr>
          <p:nvPr>
            <p:ph type="title"/>
          </p:nvPr>
        </p:nvSpPr>
        <p:spPr>
          <a:xfrm>
            <a:off x="0" y="207301"/>
            <a:ext cx="8526345" cy="1310695"/>
          </a:xfrm>
        </p:spPr>
        <p:txBody>
          <a:bodyPr/>
          <a:lstStyle/>
          <a:p>
            <a:r>
              <a:rPr lang="en-AU"/>
              <a:t>Participant Readiness Risks for Review</a:t>
            </a:r>
          </a:p>
        </p:txBody>
      </p:sp>
      <p:graphicFrame>
        <p:nvGraphicFramePr>
          <p:cNvPr id="7" name="Table 7">
            <a:extLst>
              <a:ext uri="{FF2B5EF4-FFF2-40B4-BE49-F238E27FC236}">
                <a16:creationId xmlns:a16="http://schemas.microsoft.com/office/drawing/2014/main" id="{D6F2FF09-1418-485B-BD68-DE695C0E7652}"/>
              </a:ext>
            </a:extLst>
          </p:cNvPr>
          <p:cNvGraphicFramePr>
            <a:graphicFrameLocks noGrp="1"/>
          </p:cNvGraphicFramePr>
          <p:nvPr>
            <p:ph idx="1"/>
            <p:extLst>
              <p:ext uri="{D42A27DB-BD31-4B8C-83A1-F6EECF244321}">
                <p14:modId xmlns:p14="http://schemas.microsoft.com/office/powerpoint/2010/main" val="1954364134"/>
              </p:ext>
            </p:extLst>
          </p:nvPr>
        </p:nvGraphicFramePr>
        <p:xfrm>
          <a:off x="172536" y="1517996"/>
          <a:ext cx="10289435" cy="5048202"/>
        </p:xfrm>
        <a:graphic>
          <a:graphicData uri="http://schemas.openxmlformats.org/drawingml/2006/table">
            <a:tbl>
              <a:tblPr firstRow="1" bandRow="1">
                <a:tableStyleId>{21E4AEA4-8DFA-4A89-87EB-49C32662AFE0}</a:tableStyleId>
              </a:tblPr>
              <a:tblGrid>
                <a:gridCol w="556045">
                  <a:extLst>
                    <a:ext uri="{9D8B030D-6E8A-4147-A177-3AD203B41FA5}">
                      <a16:colId xmlns:a16="http://schemas.microsoft.com/office/drawing/2014/main" val="3480151769"/>
                    </a:ext>
                  </a:extLst>
                </a:gridCol>
                <a:gridCol w="3943583">
                  <a:extLst>
                    <a:ext uri="{9D8B030D-6E8A-4147-A177-3AD203B41FA5}">
                      <a16:colId xmlns:a16="http://schemas.microsoft.com/office/drawing/2014/main" val="1895403908"/>
                    </a:ext>
                  </a:extLst>
                </a:gridCol>
                <a:gridCol w="1223985">
                  <a:extLst>
                    <a:ext uri="{9D8B030D-6E8A-4147-A177-3AD203B41FA5}">
                      <a16:colId xmlns:a16="http://schemas.microsoft.com/office/drawing/2014/main" val="4108887633"/>
                    </a:ext>
                  </a:extLst>
                </a:gridCol>
                <a:gridCol w="803089">
                  <a:extLst>
                    <a:ext uri="{9D8B030D-6E8A-4147-A177-3AD203B41FA5}">
                      <a16:colId xmlns:a16="http://schemas.microsoft.com/office/drawing/2014/main" val="352344316"/>
                    </a:ext>
                  </a:extLst>
                </a:gridCol>
                <a:gridCol w="3762733">
                  <a:extLst>
                    <a:ext uri="{9D8B030D-6E8A-4147-A177-3AD203B41FA5}">
                      <a16:colId xmlns:a16="http://schemas.microsoft.com/office/drawing/2014/main" val="433092132"/>
                    </a:ext>
                  </a:extLst>
                </a:gridCol>
              </a:tblGrid>
              <a:tr h="564428">
                <a:tc>
                  <a:txBody>
                    <a:bodyPr/>
                    <a:lstStyle/>
                    <a:p>
                      <a:r>
                        <a:rPr lang="en-AU" sz="1500"/>
                        <a:t>ID</a:t>
                      </a:r>
                    </a:p>
                  </a:txBody>
                  <a:tcPr marL="79367" marR="79367" marT="79367" marB="79367" anchor="ctr"/>
                </a:tc>
                <a:tc>
                  <a:txBody>
                    <a:bodyPr/>
                    <a:lstStyle/>
                    <a:p>
                      <a:r>
                        <a:rPr lang="en-AU" sz="1500"/>
                        <a:t>Title</a:t>
                      </a:r>
                    </a:p>
                  </a:txBody>
                  <a:tcPr marL="79367" marR="79367" marT="79367" marB="79367" anchor="ctr"/>
                </a:tc>
                <a:tc>
                  <a:txBody>
                    <a:bodyPr/>
                    <a:lstStyle/>
                    <a:p>
                      <a:r>
                        <a:rPr lang="en-AU" sz="1500"/>
                        <a:t>Residual Rating</a:t>
                      </a:r>
                    </a:p>
                  </a:txBody>
                  <a:tcPr marL="79367" marR="79367" marT="79367" marB="79367" anchor="ctr"/>
                </a:tc>
                <a:tc>
                  <a:txBody>
                    <a:bodyPr/>
                    <a:lstStyle/>
                    <a:p>
                      <a:r>
                        <a:rPr lang="en-AU" sz="1500"/>
                        <a:t>Trend</a:t>
                      </a:r>
                    </a:p>
                  </a:txBody>
                  <a:tcPr marL="79367" marR="79367" marT="79367" marB="79367" anchor="ctr"/>
                </a:tc>
                <a:tc>
                  <a:txBody>
                    <a:bodyPr/>
                    <a:lstStyle/>
                    <a:p>
                      <a:r>
                        <a:rPr lang="en-AU" sz="1500"/>
                        <a:t>Comments</a:t>
                      </a:r>
                    </a:p>
                  </a:txBody>
                  <a:tcPr marL="79367" marR="79367" marT="79367" marB="79367" anchor="ctr"/>
                </a:tc>
                <a:extLst>
                  <a:ext uri="{0D108BD9-81ED-4DB2-BD59-A6C34878D82A}">
                    <a16:rowId xmlns:a16="http://schemas.microsoft.com/office/drawing/2014/main" val="3266200210"/>
                  </a:ext>
                </a:extLst>
              </a:tr>
              <a:tr h="2026088">
                <a:tc>
                  <a:txBody>
                    <a:bodyPr/>
                    <a:lstStyle/>
                    <a:p>
                      <a:r>
                        <a:rPr lang="en-AU" sz="1500"/>
                        <a:t>01</a:t>
                      </a:r>
                    </a:p>
                  </a:txBody>
                  <a:tcPr marL="79367" marR="79367" marT="79367" marB="79367" anchor="ctr"/>
                </a:tc>
                <a:tc>
                  <a:txBody>
                    <a:bodyPr/>
                    <a:lstStyle/>
                    <a:p>
                      <a:r>
                        <a:rPr lang="en-AU" sz="1500" b="1" u="sng"/>
                        <a:t>Some MPs and MCs are not providing readiness updates on essential metering criteria</a:t>
                      </a:r>
                    </a:p>
                    <a:p>
                      <a:endParaRPr lang="en-AU" sz="1500" b="1" u="sng"/>
                    </a:p>
                    <a:p>
                      <a:r>
                        <a:rPr lang="en-AU" sz="1500" b="0" u="none"/>
                        <a:t>Three MPs and one MCs with responsibility of essential meters did not respond to the survey, or did not respond to the essential metering criteria. </a:t>
                      </a:r>
                    </a:p>
                    <a:p>
                      <a:endParaRPr lang="en-AU" sz="1500" b="0" u="none"/>
                    </a:p>
                  </a:txBody>
                  <a:tcPr marL="79367" marR="79367" marT="79367" marB="79367" anchor="ct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500">
                          <a:solidFill>
                            <a:srgbClr val="FF0000"/>
                          </a:solidFill>
                        </a:rPr>
                        <a:t>TBC</a:t>
                      </a:r>
                    </a:p>
                  </a:txBody>
                  <a:tcPr marL="79367" marR="79367" marT="79367" marB="79367" anchor="ctr"/>
                </a:tc>
                <a:tc>
                  <a:txBody>
                    <a:bodyPr/>
                    <a:lstStyle/>
                    <a:p>
                      <a:endParaRPr lang="en-AU" sz="1500"/>
                    </a:p>
                  </a:txBody>
                  <a:tcPr marL="79367" marR="79367" marT="79367" marB="79367" anchor="ctr"/>
                </a:tc>
                <a:tc>
                  <a:txBody>
                    <a:bodyPr/>
                    <a:lstStyle/>
                    <a:p>
                      <a:r>
                        <a:rPr lang="en-AU" sz="1500"/>
                        <a:t>AEMO to follow up with relevant MPs and MCs with essential meters to confirm program status and if remediation is required.  </a:t>
                      </a:r>
                    </a:p>
                    <a:p>
                      <a:endParaRPr lang="en-AU" sz="1500"/>
                    </a:p>
                    <a:p>
                      <a:r>
                        <a:rPr lang="en-AU" sz="1500"/>
                        <a:t>Any required remedial action will be highlighted in the next readiness report</a:t>
                      </a:r>
                    </a:p>
                    <a:p>
                      <a:pPr lvl="0">
                        <a:buNone/>
                      </a:pPr>
                      <a:endParaRPr lang="en-AU" sz="1500"/>
                    </a:p>
                    <a:p>
                      <a:pPr lvl="0">
                        <a:buNone/>
                      </a:pPr>
                      <a:endParaRPr lang="en-AU" sz="1500"/>
                    </a:p>
                  </a:txBody>
                  <a:tcPr marL="79367" marR="79367" marT="79367" marB="79367" anchor="ctr"/>
                </a:tc>
                <a:extLst>
                  <a:ext uri="{0D108BD9-81ED-4DB2-BD59-A6C34878D82A}">
                    <a16:rowId xmlns:a16="http://schemas.microsoft.com/office/drawing/2014/main" val="1044911668"/>
                  </a:ext>
                </a:extLst>
              </a:tr>
              <a:tr h="2026088">
                <a:tc>
                  <a:txBody>
                    <a:bodyPr/>
                    <a:lstStyle/>
                    <a:p>
                      <a:r>
                        <a:rPr lang="en-AU" sz="1500"/>
                        <a:t>02</a:t>
                      </a:r>
                    </a:p>
                  </a:txBody>
                  <a:tcPr marL="79367" marR="79367" marT="79367" marB="79367" anchor="ct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500" b="1" u="sng"/>
                        <a:t>Industry vendors not having access to the 5MS staging environment</a:t>
                      </a:r>
                    </a:p>
                    <a:p>
                      <a:pPr marL="0" marR="0" lvl="0" indent="0" algn="l" defTabSz="801929" rtl="0" eaLnBrk="1" fontAlgn="auto" latinLnBrk="0" hangingPunct="1">
                        <a:lnSpc>
                          <a:spcPct val="100000"/>
                        </a:lnSpc>
                        <a:spcBef>
                          <a:spcPts val="0"/>
                        </a:spcBef>
                        <a:spcAft>
                          <a:spcPts val="0"/>
                        </a:spcAft>
                        <a:buClrTx/>
                        <a:buSzTx/>
                        <a:buFontTx/>
                        <a:buNone/>
                        <a:tabLst/>
                        <a:defRPr/>
                      </a:pPr>
                      <a:endParaRPr lang="en-AU" sz="1500" b="1" u="sng"/>
                    </a:p>
                    <a:p>
                      <a:pPr marL="0" marR="0" lvl="0" indent="0" algn="l" rtl="0" eaLnBrk="1" fontAlgn="auto" latinLnBrk="0" hangingPunct="1">
                        <a:lnSpc>
                          <a:spcPct val="100000"/>
                        </a:lnSpc>
                        <a:spcBef>
                          <a:spcPts val="0"/>
                        </a:spcBef>
                        <a:spcAft>
                          <a:spcPts val="0"/>
                        </a:spcAft>
                        <a:buClrTx/>
                        <a:buSzTx/>
                        <a:buFontTx/>
                        <a:buNone/>
                      </a:pPr>
                      <a:r>
                        <a:rPr lang="en-AU" sz="1500" b="0" u="none"/>
                        <a:t>One participant noted that a major vendor is constrained in testing their 5-minute product because the 5MS staging environment accessible only to industry participants. </a:t>
                      </a:r>
                    </a:p>
                    <a:p>
                      <a:pPr marL="0" marR="0" lvl="0" indent="0" algn="l">
                        <a:lnSpc>
                          <a:spcPct val="100000"/>
                        </a:lnSpc>
                        <a:spcBef>
                          <a:spcPts val="0"/>
                        </a:spcBef>
                        <a:spcAft>
                          <a:spcPts val="0"/>
                        </a:spcAft>
                        <a:buClrTx/>
                        <a:buSzTx/>
                        <a:buFontTx/>
                        <a:buNone/>
                      </a:pPr>
                      <a:endParaRPr lang="en-AU" sz="1500" b="0" u="none"/>
                    </a:p>
                    <a:p>
                      <a:endParaRPr lang="en-AU" sz="1500" b="1" u="none"/>
                    </a:p>
                  </a:txBody>
                  <a:tcPr marL="79367" marR="79367" marT="79367" marB="79367" anchor="ct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500">
                          <a:solidFill>
                            <a:srgbClr val="FF0000"/>
                          </a:solidFill>
                        </a:rPr>
                        <a:t>TBC</a:t>
                      </a:r>
                    </a:p>
                  </a:txBody>
                  <a:tcPr marL="79367" marR="79367" marT="79367" marB="79367" anchor="ctr"/>
                </a:tc>
                <a:tc>
                  <a:txBody>
                    <a:bodyPr/>
                    <a:lstStyle/>
                    <a:p>
                      <a:endParaRPr lang="en-AU" sz="1500"/>
                    </a:p>
                  </a:txBody>
                  <a:tcPr marL="79367" marR="79367" marT="79367" marB="79367" anchor="ctr"/>
                </a:tc>
                <a:tc>
                  <a:txBody>
                    <a:bodyPr/>
                    <a:lstStyle/>
                    <a:p>
                      <a:r>
                        <a:rPr lang="en-AU" sz="1500"/>
                        <a:t>RWG to discuss impact across industry and approaches to address </a:t>
                      </a:r>
                    </a:p>
                  </a:txBody>
                  <a:tcPr marL="79367" marR="79367" marT="79367" marB="79367" anchor="ctr"/>
                </a:tc>
                <a:extLst>
                  <a:ext uri="{0D108BD9-81ED-4DB2-BD59-A6C34878D82A}">
                    <a16:rowId xmlns:a16="http://schemas.microsoft.com/office/drawing/2014/main" val="1761604262"/>
                  </a:ext>
                </a:extLst>
              </a:tr>
            </a:tbl>
          </a:graphicData>
        </a:graphic>
      </p:graphicFrame>
      <p:sp>
        <p:nvSpPr>
          <p:cNvPr id="4" name="Date Placeholder 3">
            <a:extLst>
              <a:ext uri="{FF2B5EF4-FFF2-40B4-BE49-F238E27FC236}">
                <a16:creationId xmlns:a16="http://schemas.microsoft.com/office/drawing/2014/main" id="{ACB399D3-B8AA-4425-B3B0-EAFF84D44422}"/>
              </a:ext>
            </a:extLst>
          </p:cNvPr>
          <p:cNvSpPr>
            <a:spLocks noGrp="1"/>
          </p:cNvSpPr>
          <p:nvPr>
            <p:ph type="dt" sz="half" idx="10"/>
          </p:nvPr>
        </p:nvSpPr>
        <p:spPr>
          <a:xfrm>
            <a:off x="8950420" y="7011223"/>
            <a:ext cx="1435269" cy="402483"/>
          </a:xfrm>
        </p:spPr>
        <p:txBody>
          <a:bodyPr/>
          <a:lstStyle/>
          <a:p>
            <a:fld id="{FDEF3A66-B67E-4569-919D-CB6E78FCED42}" type="datetime1">
              <a:rPr lang="en-AU" smtClean="0"/>
              <a:t>16/11/2020</a:t>
            </a:fld>
            <a:endParaRPr lang="en-AU"/>
          </a:p>
        </p:txBody>
      </p:sp>
      <p:sp>
        <p:nvSpPr>
          <p:cNvPr id="6" name="Slide Number Placeholder 5">
            <a:extLst>
              <a:ext uri="{FF2B5EF4-FFF2-40B4-BE49-F238E27FC236}">
                <a16:creationId xmlns:a16="http://schemas.microsoft.com/office/drawing/2014/main" id="{F63C8E5D-26C7-4AA7-AC9F-7E0AB1623398}"/>
              </a:ext>
            </a:extLst>
          </p:cNvPr>
          <p:cNvSpPr>
            <a:spLocks noGrp="1"/>
          </p:cNvSpPr>
          <p:nvPr>
            <p:ph type="sldNum" sz="quarter" idx="12"/>
          </p:nvPr>
        </p:nvSpPr>
        <p:spPr/>
        <p:txBody>
          <a:bodyPr/>
          <a:lstStyle/>
          <a:p>
            <a:fld id="{4EC81F68-4976-451A-B2E9-79BCBD2F70CC}" type="slidenum">
              <a:rPr lang="en-AU" smtClean="0"/>
              <a:t>23</a:t>
            </a:fld>
            <a:endParaRPr lang="en-AU"/>
          </a:p>
        </p:txBody>
      </p:sp>
      <p:sp>
        <p:nvSpPr>
          <p:cNvPr id="3" name="Arrow: Left-Right 2">
            <a:extLst>
              <a:ext uri="{FF2B5EF4-FFF2-40B4-BE49-F238E27FC236}">
                <a16:creationId xmlns:a16="http://schemas.microsoft.com/office/drawing/2014/main" id="{C8E6D379-6732-4B12-8D97-B1D8EBA0D487}"/>
              </a:ext>
            </a:extLst>
          </p:cNvPr>
          <p:cNvSpPr/>
          <p:nvPr/>
        </p:nvSpPr>
        <p:spPr>
          <a:xfrm>
            <a:off x="6103303" y="3067764"/>
            <a:ext cx="348908" cy="127932"/>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84"/>
          </a:p>
        </p:txBody>
      </p:sp>
      <p:cxnSp>
        <p:nvCxnSpPr>
          <p:cNvPr id="9" name="Straight Arrow Connector 8">
            <a:extLst>
              <a:ext uri="{FF2B5EF4-FFF2-40B4-BE49-F238E27FC236}">
                <a16:creationId xmlns:a16="http://schemas.microsoft.com/office/drawing/2014/main" id="{C7CA061B-DE3F-46DC-81FB-100FFBC0DD51}"/>
              </a:ext>
            </a:extLst>
          </p:cNvPr>
          <p:cNvCxnSpPr>
            <a:cxnSpLocks/>
          </p:cNvCxnSpPr>
          <p:nvPr/>
        </p:nvCxnSpPr>
        <p:spPr>
          <a:xfrm>
            <a:off x="8353023" y="677314"/>
            <a:ext cx="346643" cy="0"/>
          </a:xfrm>
          <a:prstGeom prst="straightConnector1">
            <a:avLst/>
          </a:prstGeom>
          <a:ln w="381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6CFB7B92-E9D5-488F-9373-4E3DF0D2396A}"/>
              </a:ext>
            </a:extLst>
          </p:cNvPr>
          <p:cNvCxnSpPr>
            <a:cxnSpLocks/>
          </p:cNvCxnSpPr>
          <p:nvPr/>
        </p:nvCxnSpPr>
        <p:spPr>
          <a:xfrm flipV="1">
            <a:off x="8535870" y="177252"/>
            <a:ext cx="0" cy="255587"/>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1DC1457A-9652-4E67-9AA6-156123B01BAA}"/>
              </a:ext>
            </a:extLst>
          </p:cNvPr>
          <p:cNvCxnSpPr>
            <a:cxnSpLocks/>
          </p:cNvCxnSpPr>
          <p:nvPr/>
        </p:nvCxnSpPr>
        <p:spPr>
          <a:xfrm>
            <a:off x="8526345" y="859877"/>
            <a:ext cx="0" cy="252412"/>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graphicFrame>
        <p:nvGraphicFramePr>
          <p:cNvPr id="12" name="Table 11">
            <a:extLst>
              <a:ext uri="{FF2B5EF4-FFF2-40B4-BE49-F238E27FC236}">
                <a16:creationId xmlns:a16="http://schemas.microsoft.com/office/drawing/2014/main" id="{3C2E0E38-90BE-4FF6-B2D1-96C90A4B8AFA}"/>
              </a:ext>
            </a:extLst>
          </p:cNvPr>
          <p:cNvGraphicFramePr>
            <a:graphicFrameLocks noGrp="1"/>
          </p:cNvGraphicFramePr>
          <p:nvPr/>
        </p:nvGraphicFramePr>
        <p:xfrm>
          <a:off x="7892715" y="150494"/>
          <a:ext cx="2156060" cy="1320800"/>
        </p:xfrm>
        <a:graphic>
          <a:graphicData uri="http://schemas.openxmlformats.org/drawingml/2006/table">
            <a:tbl>
              <a:tblPr>
                <a:tableStyleId>{5C22544A-7EE6-4342-B048-85BDC9FD1C3A}</a:tableStyleId>
              </a:tblPr>
              <a:tblGrid>
                <a:gridCol w="1078030">
                  <a:extLst>
                    <a:ext uri="{9D8B030D-6E8A-4147-A177-3AD203B41FA5}">
                      <a16:colId xmlns:a16="http://schemas.microsoft.com/office/drawing/2014/main" val="1699870773"/>
                    </a:ext>
                  </a:extLst>
                </a:gridCol>
                <a:gridCol w="1078030">
                  <a:extLst>
                    <a:ext uri="{9D8B030D-6E8A-4147-A177-3AD203B41FA5}">
                      <a16:colId xmlns:a16="http://schemas.microsoft.com/office/drawing/2014/main" val="4143933896"/>
                    </a:ext>
                  </a:extLst>
                </a:gridCol>
              </a:tblGrid>
              <a:tr h="1320800">
                <a:tc>
                  <a:txBody>
                    <a:bodyPr/>
                    <a:lstStyle/>
                    <a:p>
                      <a:pPr algn="l" fontAlgn="b"/>
                      <a:r>
                        <a:rPr lang="en-AU" sz="1000" u="none" strike="noStrike">
                          <a:effectLst/>
                        </a:rPr>
                        <a:t> </a:t>
                      </a:r>
                      <a:endParaRPr lang="en-AU" sz="1100" b="0" i="0" u="none" strike="noStrike">
                        <a:solidFill>
                          <a:srgbClr val="000000"/>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AU" sz="1050" b="1" u="none" strike="noStrike">
                          <a:solidFill>
                            <a:schemeClr val="bg1"/>
                          </a:solidFill>
                          <a:effectLst/>
                        </a:rPr>
                        <a:t>Improving</a:t>
                      </a:r>
                      <a:br>
                        <a:rPr lang="en-AU" sz="1050" b="1" u="none" strike="noStrike">
                          <a:solidFill>
                            <a:schemeClr val="bg1"/>
                          </a:solidFill>
                          <a:effectLst/>
                        </a:rPr>
                      </a:br>
                      <a:br>
                        <a:rPr lang="en-AU" sz="1050" b="1" u="none" strike="noStrike">
                          <a:solidFill>
                            <a:schemeClr val="bg1"/>
                          </a:solidFill>
                          <a:effectLst/>
                        </a:rPr>
                      </a:br>
                      <a:r>
                        <a:rPr lang="en-AU" sz="1050" b="1" u="none" strike="noStrike">
                          <a:solidFill>
                            <a:schemeClr val="bg1"/>
                          </a:solidFill>
                          <a:effectLst/>
                        </a:rPr>
                        <a:t>No Change / Stable</a:t>
                      </a:r>
                      <a:br>
                        <a:rPr lang="en-AU" sz="1050" b="1" u="none" strike="noStrike">
                          <a:solidFill>
                            <a:schemeClr val="bg1"/>
                          </a:solidFill>
                          <a:effectLst/>
                        </a:rPr>
                      </a:br>
                      <a:br>
                        <a:rPr lang="en-AU" sz="1050" b="1" u="none" strike="noStrike">
                          <a:solidFill>
                            <a:schemeClr val="bg1"/>
                          </a:solidFill>
                          <a:effectLst/>
                        </a:rPr>
                      </a:br>
                      <a:r>
                        <a:rPr lang="en-AU" sz="1050" b="1" u="none" strike="noStrike">
                          <a:solidFill>
                            <a:schemeClr val="bg1"/>
                          </a:solidFill>
                          <a:effectLst/>
                        </a:rPr>
                        <a:t>Worsened </a:t>
                      </a:r>
                      <a:endParaRPr lang="en-AU" sz="1050" b="1" i="0" u="none" strike="noStrike">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4803108"/>
                  </a:ext>
                </a:extLst>
              </a:tr>
            </a:tbl>
          </a:graphicData>
        </a:graphic>
      </p:graphicFrame>
      <p:sp>
        <p:nvSpPr>
          <p:cNvPr id="14" name="Arrow: Left-Right 13">
            <a:extLst>
              <a:ext uri="{FF2B5EF4-FFF2-40B4-BE49-F238E27FC236}">
                <a16:creationId xmlns:a16="http://schemas.microsoft.com/office/drawing/2014/main" id="{568AECDD-CD82-4405-B776-DE6D78DBDF81}"/>
              </a:ext>
            </a:extLst>
          </p:cNvPr>
          <p:cNvSpPr/>
          <p:nvPr/>
        </p:nvSpPr>
        <p:spPr>
          <a:xfrm>
            <a:off x="6103303" y="5239883"/>
            <a:ext cx="348908" cy="127932"/>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84"/>
          </a:p>
        </p:txBody>
      </p:sp>
    </p:spTree>
    <p:extLst>
      <p:ext uri="{BB962C8B-B14F-4D97-AF65-F5344CB8AC3E}">
        <p14:creationId xmlns:p14="http://schemas.microsoft.com/office/powerpoint/2010/main" val="3691879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1C6D4-DC1E-4EC7-ABD2-11A81B3623EA}"/>
              </a:ext>
            </a:extLst>
          </p:cNvPr>
          <p:cNvSpPr>
            <a:spLocks noGrp="1"/>
          </p:cNvSpPr>
          <p:nvPr>
            <p:ph type="title"/>
          </p:nvPr>
        </p:nvSpPr>
        <p:spPr>
          <a:xfrm>
            <a:off x="0" y="207301"/>
            <a:ext cx="8526345" cy="1310695"/>
          </a:xfrm>
        </p:spPr>
        <p:txBody>
          <a:bodyPr/>
          <a:lstStyle/>
          <a:p>
            <a:r>
              <a:rPr lang="en-AU"/>
              <a:t>Participant Readiness Risks for Review</a:t>
            </a:r>
          </a:p>
        </p:txBody>
      </p:sp>
      <p:graphicFrame>
        <p:nvGraphicFramePr>
          <p:cNvPr id="7" name="Table 7">
            <a:extLst>
              <a:ext uri="{FF2B5EF4-FFF2-40B4-BE49-F238E27FC236}">
                <a16:creationId xmlns:a16="http://schemas.microsoft.com/office/drawing/2014/main" id="{D6F2FF09-1418-485B-BD68-DE695C0E7652}"/>
              </a:ext>
            </a:extLst>
          </p:cNvPr>
          <p:cNvGraphicFramePr>
            <a:graphicFrameLocks noGrp="1"/>
          </p:cNvGraphicFramePr>
          <p:nvPr>
            <p:ph idx="1"/>
            <p:extLst>
              <p:ext uri="{D42A27DB-BD31-4B8C-83A1-F6EECF244321}">
                <p14:modId xmlns:p14="http://schemas.microsoft.com/office/powerpoint/2010/main" val="1820309872"/>
              </p:ext>
            </p:extLst>
          </p:nvPr>
        </p:nvGraphicFramePr>
        <p:xfrm>
          <a:off x="172536" y="1517996"/>
          <a:ext cx="10289435" cy="5885567"/>
        </p:xfrm>
        <a:graphic>
          <a:graphicData uri="http://schemas.openxmlformats.org/drawingml/2006/table">
            <a:tbl>
              <a:tblPr firstRow="1" bandRow="1">
                <a:tableStyleId>{21E4AEA4-8DFA-4A89-87EB-49C32662AFE0}</a:tableStyleId>
              </a:tblPr>
              <a:tblGrid>
                <a:gridCol w="556045">
                  <a:extLst>
                    <a:ext uri="{9D8B030D-6E8A-4147-A177-3AD203B41FA5}">
                      <a16:colId xmlns:a16="http://schemas.microsoft.com/office/drawing/2014/main" val="3480151769"/>
                    </a:ext>
                  </a:extLst>
                </a:gridCol>
                <a:gridCol w="3943583">
                  <a:extLst>
                    <a:ext uri="{9D8B030D-6E8A-4147-A177-3AD203B41FA5}">
                      <a16:colId xmlns:a16="http://schemas.microsoft.com/office/drawing/2014/main" val="1895403908"/>
                    </a:ext>
                  </a:extLst>
                </a:gridCol>
                <a:gridCol w="1223985">
                  <a:extLst>
                    <a:ext uri="{9D8B030D-6E8A-4147-A177-3AD203B41FA5}">
                      <a16:colId xmlns:a16="http://schemas.microsoft.com/office/drawing/2014/main" val="4108887633"/>
                    </a:ext>
                  </a:extLst>
                </a:gridCol>
                <a:gridCol w="803089">
                  <a:extLst>
                    <a:ext uri="{9D8B030D-6E8A-4147-A177-3AD203B41FA5}">
                      <a16:colId xmlns:a16="http://schemas.microsoft.com/office/drawing/2014/main" val="352344316"/>
                    </a:ext>
                  </a:extLst>
                </a:gridCol>
                <a:gridCol w="3762733">
                  <a:extLst>
                    <a:ext uri="{9D8B030D-6E8A-4147-A177-3AD203B41FA5}">
                      <a16:colId xmlns:a16="http://schemas.microsoft.com/office/drawing/2014/main" val="433092132"/>
                    </a:ext>
                  </a:extLst>
                </a:gridCol>
              </a:tblGrid>
              <a:tr h="629113">
                <a:tc>
                  <a:txBody>
                    <a:bodyPr/>
                    <a:lstStyle/>
                    <a:p>
                      <a:r>
                        <a:rPr lang="en-AU" sz="1500"/>
                        <a:t>ID</a:t>
                      </a:r>
                    </a:p>
                  </a:txBody>
                  <a:tcPr marL="79367" marR="79367" marT="79367" marB="79367" anchor="ctr"/>
                </a:tc>
                <a:tc>
                  <a:txBody>
                    <a:bodyPr/>
                    <a:lstStyle/>
                    <a:p>
                      <a:r>
                        <a:rPr lang="en-AU" sz="1500"/>
                        <a:t>Title</a:t>
                      </a:r>
                    </a:p>
                  </a:txBody>
                  <a:tcPr marL="79367" marR="79367" marT="79367" marB="79367" anchor="ctr"/>
                </a:tc>
                <a:tc>
                  <a:txBody>
                    <a:bodyPr/>
                    <a:lstStyle/>
                    <a:p>
                      <a:r>
                        <a:rPr lang="en-AU" sz="1500"/>
                        <a:t>Residual Rating</a:t>
                      </a:r>
                    </a:p>
                  </a:txBody>
                  <a:tcPr marL="79367" marR="79367" marT="79367" marB="79367" anchor="ctr"/>
                </a:tc>
                <a:tc>
                  <a:txBody>
                    <a:bodyPr/>
                    <a:lstStyle/>
                    <a:p>
                      <a:r>
                        <a:rPr lang="en-AU" sz="1500"/>
                        <a:t>Trend</a:t>
                      </a:r>
                    </a:p>
                  </a:txBody>
                  <a:tcPr marL="79367" marR="79367" marT="79367" marB="79367" anchor="ctr"/>
                </a:tc>
                <a:tc>
                  <a:txBody>
                    <a:bodyPr/>
                    <a:lstStyle/>
                    <a:p>
                      <a:r>
                        <a:rPr lang="en-AU" sz="1500"/>
                        <a:t>Comments</a:t>
                      </a:r>
                    </a:p>
                  </a:txBody>
                  <a:tcPr marL="79367" marR="79367" marT="79367" marB="79367" anchor="ctr"/>
                </a:tc>
                <a:extLst>
                  <a:ext uri="{0D108BD9-81ED-4DB2-BD59-A6C34878D82A}">
                    <a16:rowId xmlns:a16="http://schemas.microsoft.com/office/drawing/2014/main" val="3266200210"/>
                  </a:ext>
                </a:extLst>
              </a:tr>
              <a:tr h="2745822">
                <a:tc>
                  <a:txBody>
                    <a:bodyPr/>
                    <a:lstStyle/>
                    <a:p>
                      <a:r>
                        <a:rPr lang="en-AU" sz="1500"/>
                        <a:t>03</a:t>
                      </a:r>
                    </a:p>
                  </a:txBody>
                  <a:tcPr marL="79367" marR="79367" marT="79367" marB="79367" anchor="ctr"/>
                </a:tc>
                <a:tc>
                  <a:txBody>
                    <a:bodyPr/>
                    <a:lstStyle/>
                    <a:p>
                      <a:r>
                        <a:rPr lang="en-AU" sz="1500" b="1" u="sng"/>
                        <a:t>Risk of inaccurate UFE information if cross boundary meters are not appropriately configured by the transition end dates.</a:t>
                      </a:r>
                    </a:p>
                    <a:p>
                      <a:endParaRPr lang="en-AU" sz="1500" b="0" u="none"/>
                    </a:p>
                    <a:p>
                      <a:r>
                        <a:rPr lang="en-AU" sz="1500" b="0" u="none"/>
                        <a:t>A number of LNSPs have flagged a potential inability to meet the transition end dates / rule commencement dates for the installation of new cross boundary meters. One retailer noted the potential impact on the accuracy of UFE Global Settlements soft start, hampering retailers readiness for Global Settlements. </a:t>
                      </a:r>
                      <a:endParaRPr lang="en-AU" sz="1500" b="0" u="none" strike="sngStrike"/>
                    </a:p>
                  </a:txBody>
                  <a:tcPr marL="79367" marR="79367" marT="79367" marB="79367" anchor="ctr"/>
                </a:tc>
                <a:tc>
                  <a:txBody>
                    <a:bodyPr/>
                    <a:lstStyle/>
                    <a:p>
                      <a:r>
                        <a:rPr lang="en-AU" sz="1500">
                          <a:solidFill>
                            <a:srgbClr val="FF0000"/>
                          </a:solidFill>
                        </a:rPr>
                        <a:t>TBC</a:t>
                      </a:r>
                    </a:p>
                  </a:txBody>
                  <a:tcPr marL="79367" marR="79367" marT="79367" marB="79367" anchor="ctr"/>
                </a:tc>
                <a:tc>
                  <a:txBody>
                    <a:bodyPr/>
                    <a:lstStyle/>
                    <a:p>
                      <a:endParaRPr lang="en-AU" sz="1500"/>
                    </a:p>
                  </a:txBody>
                  <a:tcPr marL="79367" marR="79367" marT="79367" marB="79367" anchor="ctr"/>
                </a:tc>
                <a:tc>
                  <a:txBody>
                    <a:bodyPr/>
                    <a:lstStyle/>
                    <a:p>
                      <a:r>
                        <a:rPr lang="en-AU" sz="1500"/>
                        <a:t>RWG to consider industry impact if all cross boundary meters are not appropriately configured by GS Soft Start.</a:t>
                      </a:r>
                    </a:p>
                    <a:p>
                      <a:br>
                        <a:rPr lang="en-AU" sz="1500"/>
                      </a:br>
                      <a:r>
                        <a:rPr lang="en-AU" sz="1500"/>
                        <a:t>DNSPs to confirm delivery timeframes as per MTP.</a:t>
                      </a:r>
                    </a:p>
                    <a:p>
                      <a:endParaRPr lang="en-AU" sz="1500"/>
                    </a:p>
                  </a:txBody>
                  <a:tcPr marL="79367" marR="79367" marT="79367" marB="79367" anchor="ctr"/>
                </a:tc>
                <a:extLst>
                  <a:ext uri="{0D108BD9-81ED-4DB2-BD59-A6C34878D82A}">
                    <a16:rowId xmlns:a16="http://schemas.microsoft.com/office/drawing/2014/main" val="1044911668"/>
                  </a:ext>
                </a:extLst>
              </a:tr>
              <a:tr h="2510632">
                <a:tc>
                  <a:txBody>
                    <a:bodyPr/>
                    <a:lstStyle/>
                    <a:p>
                      <a:r>
                        <a:rPr lang="en-AU" sz="1500"/>
                        <a:t>04</a:t>
                      </a:r>
                    </a:p>
                  </a:txBody>
                  <a:tcPr marL="79367" marR="79367" marT="79367" marB="79367" anchor="ctr"/>
                </a:tc>
                <a:tc>
                  <a:txBody>
                    <a:bodyPr/>
                    <a:lstStyle/>
                    <a:p>
                      <a:r>
                        <a:rPr lang="en-AU" sz="1500" b="1" u="sng"/>
                        <a:t>Customer switching going live on the same day as 5MS could created dependency and risks. </a:t>
                      </a:r>
                    </a:p>
                    <a:p>
                      <a:endParaRPr lang="en-AU" sz="1500" b="1" u="sng"/>
                    </a:p>
                    <a:p>
                      <a:pPr marL="0" marR="0" lvl="0" indent="0" algn="l" rtl="0" eaLnBrk="1" fontAlgn="auto" latinLnBrk="0" hangingPunct="1">
                        <a:lnSpc>
                          <a:spcPct val="100000"/>
                        </a:lnSpc>
                        <a:spcBef>
                          <a:spcPts val="0"/>
                        </a:spcBef>
                        <a:spcAft>
                          <a:spcPts val="0"/>
                        </a:spcAft>
                        <a:buClrTx/>
                        <a:buSzTx/>
                        <a:buFontTx/>
                        <a:buNone/>
                      </a:pPr>
                      <a:r>
                        <a:rPr lang="en-AU" sz="1500" b="0" u="none"/>
                        <a:t>One retailer noted that going live on the same day creates dependency and risks. </a:t>
                      </a:r>
                    </a:p>
                  </a:txBody>
                  <a:tcPr marL="79367" marR="79367" marT="79367" marB="79367" anchor="ctr"/>
                </a:tc>
                <a:tc>
                  <a:txBody>
                    <a:bodyPr/>
                    <a:lstStyle/>
                    <a:p>
                      <a:r>
                        <a:rPr lang="en-AU" sz="1500">
                          <a:solidFill>
                            <a:srgbClr val="FF0000"/>
                          </a:solidFill>
                        </a:rPr>
                        <a:t>TBC</a:t>
                      </a:r>
                    </a:p>
                  </a:txBody>
                  <a:tcPr marL="79367" marR="79367" marT="79367" marB="79367" anchor="ctr"/>
                </a:tc>
                <a:tc>
                  <a:txBody>
                    <a:bodyPr/>
                    <a:lstStyle/>
                    <a:p>
                      <a:endParaRPr lang="en-AU" sz="1500"/>
                    </a:p>
                  </a:txBody>
                  <a:tcPr marL="79367" marR="79367" marT="79367" marB="79367" anchor="ctr"/>
                </a:tc>
                <a:tc>
                  <a:txBody>
                    <a:bodyPr/>
                    <a:lstStyle/>
                    <a:p>
                      <a:r>
                        <a:rPr lang="en-AU" sz="1500"/>
                        <a:t>AEMO provided an update to the PCF regarding Customer Switching considerations on the 5MS program on 5 November, including the testing and stakeholder engagement approach.</a:t>
                      </a:r>
                    </a:p>
                    <a:p>
                      <a:endParaRPr lang="en-AU" sz="1500"/>
                    </a:p>
                    <a:p>
                      <a:r>
                        <a:rPr lang="en-AU" sz="1500"/>
                        <a:t>RWG to identify any additional risks and dependencies to 5MS and GS delivery.</a:t>
                      </a:r>
                    </a:p>
                    <a:p>
                      <a:endParaRPr lang="en-AU" sz="1500"/>
                    </a:p>
                  </a:txBody>
                  <a:tcPr marL="79367" marR="79367" marT="79367" marB="79367" anchor="ctr"/>
                </a:tc>
                <a:extLst>
                  <a:ext uri="{0D108BD9-81ED-4DB2-BD59-A6C34878D82A}">
                    <a16:rowId xmlns:a16="http://schemas.microsoft.com/office/drawing/2014/main" val="2166365052"/>
                  </a:ext>
                </a:extLst>
              </a:tr>
            </a:tbl>
          </a:graphicData>
        </a:graphic>
      </p:graphicFrame>
      <p:sp>
        <p:nvSpPr>
          <p:cNvPr id="4" name="Date Placeholder 3">
            <a:extLst>
              <a:ext uri="{FF2B5EF4-FFF2-40B4-BE49-F238E27FC236}">
                <a16:creationId xmlns:a16="http://schemas.microsoft.com/office/drawing/2014/main" id="{ACB399D3-B8AA-4425-B3B0-EAFF84D44422}"/>
              </a:ext>
            </a:extLst>
          </p:cNvPr>
          <p:cNvSpPr>
            <a:spLocks noGrp="1"/>
          </p:cNvSpPr>
          <p:nvPr>
            <p:ph type="dt" sz="half" idx="10"/>
          </p:nvPr>
        </p:nvSpPr>
        <p:spPr>
          <a:xfrm>
            <a:off x="8950420" y="7011223"/>
            <a:ext cx="1435269" cy="402483"/>
          </a:xfrm>
        </p:spPr>
        <p:txBody>
          <a:bodyPr/>
          <a:lstStyle/>
          <a:p>
            <a:fld id="{FDEF3A66-B67E-4569-919D-CB6E78FCED42}" type="datetime1">
              <a:rPr lang="en-AU" smtClean="0"/>
              <a:t>16/11/2020</a:t>
            </a:fld>
            <a:endParaRPr lang="en-AU"/>
          </a:p>
        </p:txBody>
      </p:sp>
      <p:sp>
        <p:nvSpPr>
          <p:cNvPr id="6" name="Slide Number Placeholder 5">
            <a:extLst>
              <a:ext uri="{FF2B5EF4-FFF2-40B4-BE49-F238E27FC236}">
                <a16:creationId xmlns:a16="http://schemas.microsoft.com/office/drawing/2014/main" id="{F63C8E5D-26C7-4AA7-AC9F-7E0AB1623398}"/>
              </a:ext>
            </a:extLst>
          </p:cNvPr>
          <p:cNvSpPr>
            <a:spLocks noGrp="1"/>
          </p:cNvSpPr>
          <p:nvPr>
            <p:ph type="sldNum" sz="quarter" idx="12"/>
          </p:nvPr>
        </p:nvSpPr>
        <p:spPr/>
        <p:txBody>
          <a:bodyPr/>
          <a:lstStyle/>
          <a:p>
            <a:fld id="{4EC81F68-4976-451A-B2E9-79BCBD2F70CC}" type="slidenum">
              <a:rPr lang="en-AU" smtClean="0"/>
              <a:t>24</a:t>
            </a:fld>
            <a:endParaRPr lang="en-AU"/>
          </a:p>
        </p:txBody>
      </p:sp>
      <p:sp>
        <p:nvSpPr>
          <p:cNvPr id="3" name="Arrow: Left-Right 2">
            <a:extLst>
              <a:ext uri="{FF2B5EF4-FFF2-40B4-BE49-F238E27FC236}">
                <a16:creationId xmlns:a16="http://schemas.microsoft.com/office/drawing/2014/main" id="{C8E6D379-6732-4B12-8D97-B1D8EBA0D487}"/>
              </a:ext>
            </a:extLst>
          </p:cNvPr>
          <p:cNvSpPr/>
          <p:nvPr/>
        </p:nvSpPr>
        <p:spPr>
          <a:xfrm>
            <a:off x="6063109" y="3469698"/>
            <a:ext cx="348908" cy="127932"/>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84"/>
          </a:p>
        </p:txBody>
      </p:sp>
      <p:sp>
        <p:nvSpPr>
          <p:cNvPr id="8" name="Arrow: Left-Right 7">
            <a:extLst>
              <a:ext uri="{FF2B5EF4-FFF2-40B4-BE49-F238E27FC236}">
                <a16:creationId xmlns:a16="http://schemas.microsoft.com/office/drawing/2014/main" id="{FD83C0A7-2E50-4BF3-AD04-BEF3134B278E}"/>
              </a:ext>
            </a:extLst>
          </p:cNvPr>
          <p:cNvSpPr/>
          <p:nvPr/>
        </p:nvSpPr>
        <p:spPr>
          <a:xfrm>
            <a:off x="6063109" y="6041279"/>
            <a:ext cx="348908" cy="127932"/>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84"/>
          </a:p>
        </p:txBody>
      </p:sp>
      <p:cxnSp>
        <p:nvCxnSpPr>
          <p:cNvPr id="9" name="Straight Arrow Connector 8">
            <a:extLst>
              <a:ext uri="{FF2B5EF4-FFF2-40B4-BE49-F238E27FC236}">
                <a16:creationId xmlns:a16="http://schemas.microsoft.com/office/drawing/2014/main" id="{C7CA061B-DE3F-46DC-81FB-100FFBC0DD51}"/>
              </a:ext>
            </a:extLst>
          </p:cNvPr>
          <p:cNvCxnSpPr>
            <a:cxnSpLocks/>
          </p:cNvCxnSpPr>
          <p:nvPr/>
        </p:nvCxnSpPr>
        <p:spPr>
          <a:xfrm>
            <a:off x="8353023" y="677314"/>
            <a:ext cx="346643" cy="0"/>
          </a:xfrm>
          <a:prstGeom prst="straightConnector1">
            <a:avLst/>
          </a:prstGeom>
          <a:ln w="381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6CFB7B92-E9D5-488F-9373-4E3DF0D2396A}"/>
              </a:ext>
            </a:extLst>
          </p:cNvPr>
          <p:cNvCxnSpPr>
            <a:cxnSpLocks/>
          </p:cNvCxnSpPr>
          <p:nvPr/>
        </p:nvCxnSpPr>
        <p:spPr>
          <a:xfrm flipV="1">
            <a:off x="8535870" y="177252"/>
            <a:ext cx="0" cy="255587"/>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1DC1457A-9652-4E67-9AA6-156123B01BAA}"/>
              </a:ext>
            </a:extLst>
          </p:cNvPr>
          <p:cNvCxnSpPr>
            <a:cxnSpLocks/>
          </p:cNvCxnSpPr>
          <p:nvPr/>
        </p:nvCxnSpPr>
        <p:spPr>
          <a:xfrm>
            <a:off x="8526345" y="859877"/>
            <a:ext cx="0" cy="252412"/>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graphicFrame>
        <p:nvGraphicFramePr>
          <p:cNvPr id="12" name="Table 11">
            <a:extLst>
              <a:ext uri="{FF2B5EF4-FFF2-40B4-BE49-F238E27FC236}">
                <a16:creationId xmlns:a16="http://schemas.microsoft.com/office/drawing/2014/main" id="{3C2E0E38-90BE-4FF6-B2D1-96C90A4B8AFA}"/>
              </a:ext>
            </a:extLst>
          </p:cNvPr>
          <p:cNvGraphicFramePr>
            <a:graphicFrameLocks noGrp="1"/>
          </p:cNvGraphicFramePr>
          <p:nvPr/>
        </p:nvGraphicFramePr>
        <p:xfrm>
          <a:off x="7892715" y="150494"/>
          <a:ext cx="2156060" cy="1320800"/>
        </p:xfrm>
        <a:graphic>
          <a:graphicData uri="http://schemas.openxmlformats.org/drawingml/2006/table">
            <a:tbl>
              <a:tblPr>
                <a:tableStyleId>{5C22544A-7EE6-4342-B048-85BDC9FD1C3A}</a:tableStyleId>
              </a:tblPr>
              <a:tblGrid>
                <a:gridCol w="1078030">
                  <a:extLst>
                    <a:ext uri="{9D8B030D-6E8A-4147-A177-3AD203B41FA5}">
                      <a16:colId xmlns:a16="http://schemas.microsoft.com/office/drawing/2014/main" val="1699870773"/>
                    </a:ext>
                  </a:extLst>
                </a:gridCol>
                <a:gridCol w="1078030">
                  <a:extLst>
                    <a:ext uri="{9D8B030D-6E8A-4147-A177-3AD203B41FA5}">
                      <a16:colId xmlns:a16="http://schemas.microsoft.com/office/drawing/2014/main" val="4143933896"/>
                    </a:ext>
                  </a:extLst>
                </a:gridCol>
              </a:tblGrid>
              <a:tr h="1320800">
                <a:tc>
                  <a:txBody>
                    <a:bodyPr/>
                    <a:lstStyle/>
                    <a:p>
                      <a:pPr algn="l" fontAlgn="b"/>
                      <a:r>
                        <a:rPr lang="en-AU" sz="1000" u="none" strike="noStrike">
                          <a:effectLst/>
                        </a:rPr>
                        <a:t> </a:t>
                      </a:r>
                      <a:endParaRPr lang="en-AU" sz="1100" b="0" i="0" u="none" strike="noStrike">
                        <a:solidFill>
                          <a:srgbClr val="000000"/>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AU" sz="1050" b="1" u="none" strike="noStrike">
                          <a:solidFill>
                            <a:schemeClr val="bg1"/>
                          </a:solidFill>
                          <a:effectLst/>
                        </a:rPr>
                        <a:t>Improving</a:t>
                      </a:r>
                      <a:br>
                        <a:rPr lang="en-AU" sz="1050" b="1" u="none" strike="noStrike">
                          <a:solidFill>
                            <a:schemeClr val="bg1"/>
                          </a:solidFill>
                          <a:effectLst/>
                        </a:rPr>
                      </a:br>
                      <a:br>
                        <a:rPr lang="en-AU" sz="1050" b="1" u="none" strike="noStrike">
                          <a:solidFill>
                            <a:schemeClr val="bg1"/>
                          </a:solidFill>
                          <a:effectLst/>
                        </a:rPr>
                      </a:br>
                      <a:r>
                        <a:rPr lang="en-AU" sz="1050" b="1" u="none" strike="noStrike">
                          <a:solidFill>
                            <a:schemeClr val="bg1"/>
                          </a:solidFill>
                          <a:effectLst/>
                        </a:rPr>
                        <a:t>No Change / Stable</a:t>
                      </a:r>
                      <a:br>
                        <a:rPr lang="en-AU" sz="1050" b="1" u="none" strike="noStrike">
                          <a:solidFill>
                            <a:schemeClr val="bg1"/>
                          </a:solidFill>
                          <a:effectLst/>
                        </a:rPr>
                      </a:br>
                      <a:br>
                        <a:rPr lang="en-AU" sz="1050" b="1" u="none" strike="noStrike">
                          <a:solidFill>
                            <a:schemeClr val="bg1"/>
                          </a:solidFill>
                          <a:effectLst/>
                        </a:rPr>
                      </a:br>
                      <a:r>
                        <a:rPr lang="en-AU" sz="1050" b="1" u="none" strike="noStrike">
                          <a:solidFill>
                            <a:schemeClr val="bg1"/>
                          </a:solidFill>
                          <a:effectLst/>
                        </a:rPr>
                        <a:t>Worsened </a:t>
                      </a:r>
                      <a:endParaRPr lang="en-AU" sz="1050" b="1" i="0" u="none" strike="noStrike">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4803108"/>
                  </a:ext>
                </a:extLst>
              </a:tr>
            </a:tbl>
          </a:graphicData>
        </a:graphic>
      </p:graphicFrame>
    </p:spTree>
    <p:extLst>
      <p:ext uri="{BB962C8B-B14F-4D97-AF65-F5344CB8AC3E}">
        <p14:creationId xmlns:p14="http://schemas.microsoft.com/office/powerpoint/2010/main" val="3407006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3C2E0E38-90BE-4FF6-B2D1-96C90A4B8AFA}"/>
              </a:ext>
            </a:extLst>
          </p:cNvPr>
          <p:cNvGraphicFramePr>
            <a:graphicFrameLocks noGrp="1"/>
          </p:cNvGraphicFramePr>
          <p:nvPr/>
        </p:nvGraphicFramePr>
        <p:xfrm>
          <a:off x="7892715" y="150494"/>
          <a:ext cx="2156060" cy="1320800"/>
        </p:xfrm>
        <a:graphic>
          <a:graphicData uri="http://schemas.openxmlformats.org/drawingml/2006/table">
            <a:tbl>
              <a:tblPr>
                <a:tableStyleId>{5C22544A-7EE6-4342-B048-85BDC9FD1C3A}</a:tableStyleId>
              </a:tblPr>
              <a:tblGrid>
                <a:gridCol w="1078030">
                  <a:extLst>
                    <a:ext uri="{9D8B030D-6E8A-4147-A177-3AD203B41FA5}">
                      <a16:colId xmlns:a16="http://schemas.microsoft.com/office/drawing/2014/main" val="1699870773"/>
                    </a:ext>
                  </a:extLst>
                </a:gridCol>
                <a:gridCol w="1078030">
                  <a:extLst>
                    <a:ext uri="{9D8B030D-6E8A-4147-A177-3AD203B41FA5}">
                      <a16:colId xmlns:a16="http://schemas.microsoft.com/office/drawing/2014/main" val="4143933896"/>
                    </a:ext>
                  </a:extLst>
                </a:gridCol>
              </a:tblGrid>
              <a:tr h="1320800">
                <a:tc>
                  <a:txBody>
                    <a:bodyPr/>
                    <a:lstStyle/>
                    <a:p>
                      <a:pPr algn="l" fontAlgn="b"/>
                      <a:r>
                        <a:rPr lang="en-AU" sz="1000" u="none" strike="noStrike">
                          <a:effectLst/>
                        </a:rPr>
                        <a:t> </a:t>
                      </a:r>
                      <a:endParaRPr lang="en-AU" sz="1100" b="0" i="0" u="none" strike="noStrike">
                        <a:solidFill>
                          <a:srgbClr val="000000"/>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AU" sz="1050" b="1" u="none" strike="noStrike">
                          <a:solidFill>
                            <a:schemeClr val="bg1"/>
                          </a:solidFill>
                          <a:effectLst/>
                        </a:rPr>
                        <a:t>Improving</a:t>
                      </a:r>
                      <a:br>
                        <a:rPr lang="en-AU" sz="1050" b="1" u="none" strike="noStrike">
                          <a:solidFill>
                            <a:schemeClr val="bg1"/>
                          </a:solidFill>
                          <a:effectLst/>
                        </a:rPr>
                      </a:br>
                      <a:br>
                        <a:rPr lang="en-AU" sz="1050" b="1" u="none" strike="noStrike">
                          <a:solidFill>
                            <a:schemeClr val="bg1"/>
                          </a:solidFill>
                          <a:effectLst/>
                        </a:rPr>
                      </a:br>
                      <a:r>
                        <a:rPr lang="en-AU" sz="1050" b="1" u="none" strike="noStrike">
                          <a:solidFill>
                            <a:schemeClr val="bg1"/>
                          </a:solidFill>
                          <a:effectLst/>
                        </a:rPr>
                        <a:t>No Change / Stable</a:t>
                      </a:r>
                      <a:br>
                        <a:rPr lang="en-AU" sz="1050" b="1" u="none" strike="noStrike">
                          <a:solidFill>
                            <a:schemeClr val="bg1"/>
                          </a:solidFill>
                          <a:effectLst/>
                        </a:rPr>
                      </a:br>
                      <a:br>
                        <a:rPr lang="en-AU" sz="1050" b="1" u="none" strike="noStrike">
                          <a:solidFill>
                            <a:schemeClr val="bg1"/>
                          </a:solidFill>
                          <a:effectLst/>
                        </a:rPr>
                      </a:br>
                      <a:r>
                        <a:rPr lang="en-AU" sz="1050" b="1" u="none" strike="noStrike">
                          <a:solidFill>
                            <a:schemeClr val="bg1"/>
                          </a:solidFill>
                          <a:effectLst/>
                        </a:rPr>
                        <a:t>Worsened </a:t>
                      </a:r>
                      <a:endParaRPr lang="en-AU" sz="1050" b="1" i="0" u="none" strike="noStrike">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4803108"/>
                  </a:ext>
                </a:extLst>
              </a:tr>
            </a:tbl>
          </a:graphicData>
        </a:graphic>
      </p:graphicFrame>
      <p:sp>
        <p:nvSpPr>
          <p:cNvPr id="2" name="Title 1">
            <a:extLst>
              <a:ext uri="{FF2B5EF4-FFF2-40B4-BE49-F238E27FC236}">
                <a16:creationId xmlns:a16="http://schemas.microsoft.com/office/drawing/2014/main" id="{5231C6D4-DC1E-4EC7-ABD2-11A81B3623EA}"/>
              </a:ext>
            </a:extLst>
          </p:cNvPr>
          <p:cNvSpPr>
            <a:spLocks noGrp="1"/>
          </p:cNvSpPr>
          <p:nvPr>
            <p:ph type="title"/>
          </p:nvPr>
        </p:nvSpPr>
        <p:spPr>
          <a:xfrm>
            <a:off x="0" y="207301"/>
            <a:ext cx="8526345" cy="1310695"/>
          </a:xfrm>
        </p:spPr>
        <p:txBody>
          <a:bodyPr/>
          <a:lstStyle/>
          <a:p>
            <a:r>
              <a:rPr lang="en-AU"/>
              <a:t>Participant Readiness Risks for Review</a:t>
            </a:r>
          </a:p>
        </p:txBody>
      </p:sp>
      <p:graphicFrame>
        <p:nvGraphicFramePr>
          <p:cNvPr id="7" name="Table 7">
            <a:extLst>
              <a:ext uri="{FF2B5EF4-FFF2-40B4-BE49-F238E27FC236}">
                <a16:creationId xmlns:a16="http://schemas.microsoft.com/office/drawing/2014/main" id="{D6F2FF09-1418-485B-BD68-DE695C0E7652}"/>
              </a:ext>
            </a:extLst>
          </p:cNvPr>
          <p:cNvGraphicFramePr>
            <a:graphicFrameLocks noGrp="1"/>
          </p:cNvGraphicFramePr>
          <p:nvPr>
            <p:ph idx="1"/>
            <p:extLst>
              <p:ext uri="{D42A27DB-BD31-4B8C-83A1-F6EECF244321}">
                <p14:modId xmlns:p14="http://schemas.microsoft.com/office/powerpoint/2010/main" val="2328063176"/>
              </p:ext>
            </p:extLst>
          </p:nvPr>
        </p:nvGraphicFramePr>
        <p:xfrm>
          <a:off x="172536" y="1517996"/>
          <a:ext cx="10289435" cy="4660868"/>
        </p:xfrm>
        <a:graphic>
          <a:graphicData uri="http://schemas.openxmlformats.org/drawingml/2006/table">
            <a:tbl>
              <a:tblPr firstRow="1" bandRow="1">
                <a:tableStyleId>{21E4AEA4-8DFA-4A89-87EB-49C32662AFE0}</a:tableStyleId>
              </a:tblPr>
              <a:tblGrid>
                <a:gridCol w="556045">
                  <a:extLst>
                    <a:ext uri="{9D8B030D-6E8A-4147-A177-3AD203B41FA5}">
                      <a16:colId xmlns:a16="http://schemas.microsoft.com/office/drawing/2014/main" val="3480151769"/>
                    </a:ext>
                  </a:extLst>
                </a:gridCol>
                <a:gridCol w="3943583">
                  <a:extLst>
                    <a:ext uri="{9D8B030D-6E8A-4147-A177-3AD203B41FA5}">
                      <a16:colId xmlns:a16="http://schemas.microsoft.com/office/drawing/2014/main" val="1895403908"/>
                    </a:ext>
                  </a:extLst>
                </a:gridCol>
                <a:gridCol w="1223985">
                  <a:extLst>
                    <a:ext uri="{9D8B030D-6E8A-4147-A177-3AD203B41FA5}">
                      <a16:colId xmlns:a16="http://schemas.microsoft.com/office/drawing/2014/main" val="4108887633"/>
                    </a:ext>
                  </a:extLst>
                </a:gridCol>
                <a:gridCol w="803089">
                  <a:extLst>
                    <a:ext uri="{9D8B030D-6E8A-4147-A177-3AD203B41FA5}">
                      <a16:colId xmlns:a16="http://schemas.microsoft.com/office/drawing/2014/main" val="352344316"/>
                    </a:ext>
                  </a:extLst>
                </a:gridCol>
                <a:gridCol w="3762733">
                  <a:extLst>
                    <a:ext uri="{9D8B030D-6E8A-4147-A177-3AD203B41FA5}">
                      <a16:colId xmlns:a16="http://schemas.microsoft.com/office/drawing/2014/main" val="433092132"/>
                    </a:ext>
                  </a:extLst>
                </a:gridCol>
              </a:tblGrid>
              <a:tr h="564428">
                <a:tc>
                  <a:txBody>
                    <a:bodyPr/>
                    <a:lstStyle/>
                    <a:p>
                      <a:r>
                        <a:rPr lang="en-AU" sz="1500"/>
                        <a:t>ID</a:t>
                      </a:r>
                    </a:p>
                  </a:txBody>
                  <a:tcPr marL="79367" marR="79367" marT="79367" marB="79367" anchor="ctr"/>
                </a:tc>
                <a:tc>
                  <a:txBody>
                    <a:bodyPr/>
                    <a:lstStyle/>
                    <a:p>
                      <a:r>
                        <a:rPr lang="en-AU" sz="1500"/>
                        <a:t>Title</a:t>
                      </a:r>
                    </a:p>
                  </a:txBody>
                  <a:tcPr marL="79367" marR="79367" marT="79367" marB="79367" anchor="ctr"/>
                </a:tc>
                <a:tc>
                  <a:txBody>
                    <a:bodyPr/>
                    <a:lstStyle/>
                    <a:p>
                      <a:r>
                        <a:rPr lang="en-AU" sz="1500"/>
                        <a:t>Residual Rating</a:t>
                      </a:r>
                    </a:p>
                  </a:txBody>
                  <a:tcPr marL="79367" marR="79367" marT="79367" marB="79367" anchor="ctr"/>
                </a:tc>
                <a:tc>
                  <a:txBody>
                    <a:bodyPr/>
                    <a:lstStyle/>
                    <a:p>
                      <a:r>
                        <a:rPr lang="en-AU" sz="1500"/>
                        <a:t>Trend</a:t>
                      </a:r>
                    </a:p>
                  </a:txBody>
                  <a:tcPr marL="79367" marR="79367" marT="79367" marB="79367" anchor="ctr"/>
                </a:tc>
                <a:tc>
                  <a:txBody>
                    <a:bodyPr/>
                    <a:lstStyle/>
                    <a:p>
                      <a:r>
                        <a:rPr lang="en-AU" sz="1500"/>
                        <a:t>Comments</a:t>
                      </a:r>
                    </a:p>
                  </a:txBody>
                  <a:tcPr marL="79367" marR="79367" marT="79367" marB="79367" anchor="ctr"/>
                </a:tc>
                <a:extLst>
                  <a:ext uri="{0D108BD9-81ED-4DB2-BD59-A6C34878D82A}">
                    <a16:rowId xmlns:a16="http://schemas.microsoft.com/office/drawing/2014/main" val="3266200210"/>
                  </a:ext>
                </a:extLst>
              </a:tr>
              <a:tr h="3013751">
                <a:tc>
                  <a:txBody>
                    <a:bodyPr/>
                    <a:lstStyle/>
                    <a:p>
                      <a:r>
                        <a:rPr lang="en-AU" sz="1500"/>
                        <a:t>05</a:t>
                      </a:r>
                    </a:p>
                  </a:txBody>
                  <a:tcPr marL="79367" marR="79367" marT="79367" marB="79367" anchor="ctr"/>
                </a:tc>
                <a:tc>
                  <a:txBody>
                    <a:bodyPr/>
                    <a:lstStyle/>
                    <a:p>
                      <a:r>
                        <a:rPr lang="en-AU" sz="1500" b="1" u="sng"/>
                        <a:t>A number of MPs have not performed a data cleanse of the meter installation type code in MSATS by the MTP transition end date</a:t>
                      </a:r>
                    </a:p>
                    <a:p>
                      <a:endParaRPr lang="en-AU" sz="1500" b="1" u="sng"/>
                    </a:p>
                    <a:p>
                      <a:pPr marL="0" marR="0" lvl="0" indent="0" algn="l" rtl="0" eaLnBrk="1" fontAlgn="auto" latinLnBrk="0" hangingPunct="1">
                        <a:lnSpc>
                          <a:spcPct val="100000"/>
                        </a:lnSpc>
                        <a:spcBef>
                          <a:spcPts val="0"/>
                        </a:spcBef>
                        <a:spcAft>
                          <a:spcPts val="0"/>
                        </a:spcAft>
                        <a:buClrTx/>
                        <a:buSzTx/>
                        <a:buFontTx/>
                        <a:buNone/>
                      </a:pPr>
                      <a:r>
                        <a:rPr lang="en-AU" sz="1500" b="0" u="none"/>
                        <a:t>As outlined in sub-category S39 of the MTP, MPs are required to perform a data cleanse of the meter installation type code in MSATS by November 2019. However one MPs reported a 'late' status, noting that only a small amount of meters will require updates. Nine other MPs noted that they were 'On track (started)', these statuses have been adjusted to a 'late' status given that the transition end date has now passed. </a:t>
                      </a:r>
                    </a:p>
                  </a:txBody>
                  <a:tcPr marL="79367" marR="79367" marT="79367" marB="79367" anchor="ctr"/>
                </a:tc>
                <a:tc>
                  <a:txBody>
                    <a:bodyPr/>
                    <a:lstStyle/>
                    <a:p>
                      <a:r>
                        <a:rPr lang="en-AU" sz="1500">
                          <a:solidFill>
                            <a:srgbClr val="FF0000"/>
                          </a:solidFill>
                        </a:rPr>
                        <a:t>TBC</a:t>
                      </a:r>
                      <a:endParaRPr lang="en-AU" sz="1500"/>
                    </a:p>
                  </a:txBody>
                  <a:tcPr marL="79367" marR="79367" marT="79367" marB="79367" anchor="ctr"/>
                </a:tc>
                <a:tc>
                  <a:txBody>
                    <a:bodyPr/>
                    <a:lstStyle/>
                    <a:p>
                      <a:endParaRPr lang="en-AU" sz="1500"/>
                    </a:p>
                  </a:txBody>
                  <a:tcPr marL="79367" marR="79367" marT="79367" marB="79367" anchor="ctr"/>
                </a:tc>
                <a:tc>
                  <a:txBody>
                    <a:bodyPr/>
                    <a:lstStyle/>
                    <a:p>
                      <a:pPr lvl="0">
                        <a:buNone/>
                      </a:pPr>
                      <a:endParaRPr lang="en-AU" sz="1500"/>
                    </a:p>
                    <a:p>
                      <a:pPr lvl="0">
                        <a:buNone/>
                      </a:pPr>
                      <a:r>
                        <a:rPr lang="en-AU" sz="1500"/>
                        <a:t>Performing a data cleanse of the meter installation type code in MSATS by November 2019 was to provide a firm basis for the evaluation of required metering upgrades.</a:t>
                      </a:r>
                    </a:p>
                    <a:p>
                      <a:pPr lvl="0">
                        <a:buNone/>
                      </a:pPr>
                      <a:endParaRPr lang="en-AU" sz="1500"/>
                    </a:p>
                    <a:p>
                      <a:pPr lvl="0">
                        <a:buNone/>
                      </a:pPr>
                      <a:r>
                        <a:rPr lang="en-AU" sz="1500"/>
                        <a:t>All MPs are now reporting progress against the update of the required T1-3 meters</a:t>
                      </a:r>
                    </a:p>
                    <a:p>
                      <a:pPr lvl="0">
                        <a:buNone/>
                      </a:pPr>
                      <a:endParaRPr lang="en-AU" sz="1500"/>
                    </a:p>
                    <a:p>
                      <a:pPr marL="0" marR="0" lvl="0" indent="0" algn="l" defTabSz="801929" rtl="0" eaLnBrk="1" fontAlgn="auto" latinLnBrk="0" hangingPunct="1">
                        <a:lnSpc>
                          <a:spcPct val="100000"/>
                        </a:lnSpc>
                        <a:spcBef>
                          <a:spcPts val="0"/>
                        </a:spcBef>
                        <a:spcAft>
                          <a:spcPts val="0"/>
                        </a:spcAft>
                        <a:buClrTx/>
                        <a:buSzTx/>
                        <a:buFontTx/>
                        <a:buNone/>
                        <a:tabLst/>
                        <a:defRPr/>
                      </a:pPr>
                      <a:r>
                        <a:rPr lang="en-AU" sz="1500"/>
                        <a:t>RWG to consider impact of late delivery and flow on impact to overall programs (MPs). </a:t>
                      </a:r>
                    </a:p>
                    <a:p>
                      <a:pPr marL="0" marR="0" lvl="0" indent="0" algn="l" defTabSz="801929" rtl="0" eaLnBrk="1" fontAlgn="auto" latinLnBrk="0" hangingPunct="1">
                        <a:lnSpc>
                          <a:spcPct val="100000"/>
                        </a:lnSpc>
                        <a:spcBef>
                          <a:spcPts val="0"/>
                        </a:spcBef>
                        <a:spcAft>
                          <a:spcPts val="0"/>
                        </a:spcAft>
                        <a:buClrTx/>
                        <a:buSzTx/>
                        <a:buFontTx/>
                        <a:buNone/>
                        <a:tabLst/>
                        <a:defRPr/>
                      </a:pPr>
                      <a:endParaRPr lang="en-AU" sz="1500"/>
                    </a:p>
                    <a:p>
                      <a:pPr marL="0" marR="0" lvl="0" indent="0" algn="l" defTabSz="801929" rtl="0" eaLnBrk="1" fontAlgn="auto" latinLnBrk="0" hangingPunct="1">
                        <a:lnSpc>
                          <a:spcPct val="100000"/>
                        </a:lnSpc>
                        <a:spcBef>
                          <a:spcPts val="0"/>
                        </a:spcBef>
                        <a:spcAft>
                          <a:spcPts val="0"/>
                        </a:spcAft>
                        <a:buClrTx/>
                        <a:buSzTx/>
                        <a:buFontTx/>
                        <a:buNone/>
                        <a:tabLst/>
                        <a:defRPr/>
                      </a:pPr>
                      <a:r>
                        <a:rPr lang="en-AU" sz="1500"/>
                        <a:t>Relevant MPs to report on remediation approach and progress in next round of reporting.</a:t>
                      </a:r>
                    </a:p>
                    <a:p>
                      <a:pPr marL="0" marR="0" lvl="0" indent="0" algn="l" defTabSz="801929" rtl="0" eaLnBrk="1" fontAlgn="auto" latinLnBrk="0" hangingPunct="1">
                        <a:lnSpc>
                          <a:spcPct val="100000"/>
                        </a:lnSpc>
                        <a:spcBef>
                          <a:spcPts val="0"/>
                        </a:spcBef>
                        <a:spcAft>
                          <a:spcPts val="0"/>
                        </a:spcAft>
                        <a:buClrTx/>
                        <a:buSzTx/>
                        <a:buFontTx/>
                        <a:buNone/>
                        <a:tabLst/>
                        <a:defRPr/>
                      </a:pPr>
                      <a:endParaRPr lang="en-AU" sz="1500"/>
                    </a:p>
                  </a:txBody>
                  <a:tcPr marL="79367" marR="79367" marT="79367" marB="79367" anchor="ctr"/>
                </a:tc>
                <a:extLst>
                  <a:ext uri="{0D108BD9-81ED-4DB2-BD59-A6C34878D82A}">
                    <a16:rowId xmlns:a16="http://schemas.microsoft.com/office/drawing/2014/main" val="2166365052"/>
                  </a:ext>
                </a:extLst>
              </a:tr>
            </a:tbl>
          </a:graphicData>
        </a:graphic>
      </p:graphicFrame>
      <p:sp>
        <p:nvSpPr>
          <p:cNvPr id="4" name="Date Placeholder 3">
            <a:extLst>
              <a:ext uri="{FF2B5EF4-FFF2-40B4-BE49-F238E27FC236}">
                <a16:creationId xmlns:a16="http://schemas.microsoft.com/office/drawing/2014/main" id="{ACB399D3-B8AA-4425-B3B0-EAFF84D44422}"/>
              </a:ext>
            </a:extLst>
          </p:cNvPr>
          <p:cNvSpPr>
            <a:spLocks noGrp="1"/>
          </p:cNvSpPr>
          <p:nvPr>
            <p:ph type="dt" sz="half" idx="10"/>
          </p:nvPr>
        </p:nvSpPr>
        <p:spPr>
          <a:xfrm>
            <a:off x="8950420" y="7011223"/>
            <a:ext cx="1435269" cy="402483"/>
          </a:xfrm>
        </p:spPr>
        <p:txBody>
          <a:bodyPr/>
          <a:lstStyle/>
          <a:p>
            <a:fld id="{FDEF3A66-B67E-4569-919D-CB6E78FCED42}" type="datetime1">
              <a:rPr lang="en-AU" smtClean="0"/>
              <a:t>16/11/2020</a:t>
            </a:fld>
            <a:endParaRPr lang="en-AU"/>
          </a:p>
        </p:txBody>
      </p:sp>
      <p:sp>
        <p:nvSpPr>
          <p:cNvPr id="6" name="Slide Number Placeholder 5">
            <a:extLst>
              <a:ext uri="{FF2B5EF4-FFF2-40B4-BE49-F238E27FC236}">
                <a16:creationId xmlns:a16="http://schemas.microsoft.com/office/drawing/2014/main" id="{F63C8E5D-26C7-4AA7-AC9F-7E0AB1623398}"/>
              </a:ext>
            </a:extLst>
          </p:cNvPr>
          <p:cNvSpPr>
            <a:spLocks noGrp="1"/>
          </p:cNvSpPr>
          <p:nvPr>
            <p:ph type="sldNum" sz="quarter" idx="12"/>
          </p:nvPr>
        </p:nvSpPr>
        <p:spPr/>
        <p:txBody>
          <a:bodyPr/>
          <a:lstStyle/>
          <a:p>
            <a:fld id="{4EC81F68-4976-451A-B2E9-79BCBD2F70CC}" type="slidenum">
              <a:rPr lang="en-AU" smtClean="0"/>
              <a:t>25</a:t>
            </a:fld>
            <a:endParaRPr lang="en-AU"/>
          </a:p>
        </p:txBody>
      </p:sp>
      <p:cxnSp>
        <p:nvCxnSpPr>
          <p:cNvPr id="9" name="Straight Arrow Connector 8">
            <a:extLst>
              <a:ext uri="{FF2B5EF4-FFF2-40B4-BE49-F238E27FC236}">
                <a16:creationId xmlns:a16="http://schemas.microsoft.com/office/drawing/2014/main" id="{C7CA061B-DE3F-46DC-81FB-100FFBC0DD51}"/>
              </a:ext>
            </a:extLst>
          </p:cNvPr>
          <p:cNvCxnSpPr>
            <a:cxnSpLocks/>
          </p:cNvCxnSpPr>
          <p:nvPr/>
        </p:nvCxnSpPr>
        <p:spPr>
          <a:xfrm>
            <a:off x="8353023" y="677314"/>
            <a:ext cx="346643" cy="0"/>
          </a:xfrm>
          <a:prstGeom prst="straightConnector1">
            <a:avLst/>
          </a:prstGeom>
          <a:ln w="381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6CFB7B92-E9D5-488F-9373-4E3DF0D2396A}"/>
              </a:ext>
            </a:extLst>
          </p:cNvPr>
          <p:cNvCxnSpPr>
            <a:cxnSpLocks/>
          </p:cNvCxnSpPr>
          <p:nvPr/>
        </p:nvCxnSpPr>
        <p:spPr>
          <a:xfrm flipV="1">
            <a:off x="8535870" y="177252"/>
            <a:ext cx="0" cy="255587"/>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1DC1457A-9652-4E67-9AA6-156123B01BAA}"/>
              </a:ext>
            </a:extLst>
          </p:cNvPr>
          <p:cNvCxnSpPr>
            <a:cxnSpLocks/>
          </p:cNvCxnSpPr>
          <p:nvPr/>
        </p:nvCxnSpPr>
        <p:spPr>
          <a:xfrm>
            <a:off x="8526345" y="859877"/>
            <a:ext cx="0" cy="252412"/>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BF04DC5C-A81C-4132-812A-B74DB48BC121}"/>
              </a:ext>
            </a:extLst>
          </p:cNvPr>
          <p:cNvCxnSpPr>
            <a:cxnSpLocks/>
          </p:cNvCxnSpPr>
          <p:nvPr/>
        </p:nvCxnSpPr>
        <p:spPr>
          <a:xfrm>
            <a:off x="6274726" y="3779837"/>
            <a:ext cx="0" cy="252412"/>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70248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p:txBody>
          <a:bodyPr/>
          <a:lstStyle/>
          <a:p>
            <a:r>
              <a:rPr lang="en-AU"/>
              <a:t>Readiness reporting – Round 5</a:t>
            </a: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26</a:t>
            </a:fld>
            <a:endParaRPr lang="en-AU"/>
          </a:p>
        </p:txBody>
      </p:sp>
      <p:pic>
        <p:nvPicPr>
          <p:cNvPr id="5" name="Picture 4">
            <a:extLst>
              <a:ext uri="{FF2B5EF4-FFF2-40B4-BE49-F238E27FC236}">
                <a16:creationId xmlns:a16="http://schemas.microsoft.com/office/drawing/2014/main" id="{BFD85302-097D-40A8-82F7-82E4492303E8}"/>
              </a:ext>
            </a:extLst>
          </p:cNvPr>
          <p:cNvPicPr>
            <a:picLocks noChangeAspect="1"/>
          </p:cNvPicPr>
          <p:nvPr/>
        </p:nvPicPr>
        <p:blipFill>
          <a:blip r:embed="rId2"/>
          <a:stretch>
            <a:fillRect/>
          </a:stretch>
        </p:blipFill>
        <p:spPr>
          <a:xfrm>
            <a:off x="8663312" y="1784338"/>
            <a:ext cx="1690847" cy="2055135"/>
          </a:xfrm>
          <a:prstGeom prst="rect">
            <a:avLst/>
          </a:prstGeom>
        </p:spPr>
      </p:pic>
      <p:sp>
        <p:nvSpPr>
          <p:cNvPr id="6" name="Rectangle 5">
            <a:extLst>
              <a:ext uri="{FF2B5EF4-FFF2-40B4-BE49-F238E27FC236}">
                <a16:creationId xmlns:a16="http://schemas.microsoft.com/office/drawing/2014/main" id="{C7B875E0-9275-4FDF-83ED-736C6EBA39B2}"/>
              </a:ext>
            </a:extLst>
          </p:cNvPr>
          <p:cNvSpPr/>
          <p:nvPr/>
        </p:nvSpPr>
        <p:spPr>
          <a:xfrm>
            <a:off x="337654" y="2119677"/>
            <a:ext cx="8130486" cy="1862048"/>
          </a:xfrm>
          <a:prstGeom prst="rect">
            <a:avLst/>
          </a:prstGeom>
        </p:spPr>
        <p:txBody>
          <a:bodyPr wrap="square">
            <a:spAutoFit/>
          </a:bodyPr>
          <a:lstStyle/>
          <a:p>
            <a:pPr marL="200482" indent="-200482" defTabSz="801929">
              <a:spcBef>
                <a:spcPts val="1200"/>
              </a:spcBef>
              <a:spcAft>
                <a:spcPts val="1800"/>
              </a:spcAft>
              <a:buFont typeface="Arial" panose="020B0604020202020204" pitchFamily="34" charset="0"/>
              <a:buChar char="•"/>
            </a:pPr>
            <a:r>
              <a:rPr lang="en-AU"/>
              <a:t>Round 5 of industry readiness reporting will commence on Tuesday 17 </a:t>
            </a:r>
            <a:br>
              <a:rPr lang="en-AU"/>
            </a:br>
            <a:r>
              <a:rPr lang="en-AU"/>
              <a:t>November 2020. Survey responses are due by COB Thursday 26 November 2020.</a:t>
            </a:r>
          </a:p>
          <a:p>
            <a:pPr marL="200482" indent="-200482" defTabSz="801929">
              <a:spcBef>
                <a:spcPts val="1200"/>
              </a:spcBef>
              <a:spcAft>
                <a:spcPts val="1200"/>
              </a:spcAft>
              <a:buFont typeface="Arial" panose="020B0604020202020204" pitchFamily="34" charset="0"/>
              <a:buChar char="•"/>
            </a:pPr>
            <a:r>
              <a:rPr lang="en-AU"/>
              <a:t>Survey results will be distributed on Thursday 10 December 2020, and discussed at the next RWG on Monday 14 December 2020.</a:t>
            </a:r>
          </a:p>
        </p:txBody>
      </p:sp>
    </p:spTree>
    <p:extLst>
      <p:ext uri="{BB962C8B-B14F-4D97-AF65-F5344CB8AC3E}">
        <p14:creationId xmlns:p14="http://schemas.microsoft.com/office/powerpoint/2010/main" val="3870720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Industry readiness reporting – Review</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Austin Tan</a:t>
            </a:r>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27</a:t>
            </a:fld>
            <a:endParaRPr lang="en-AU"/>
          </a:p>
        </p:txBody>
      </p:sp>
    </p:spTree>
    <p:extLst>
      <p:ext uri="{BB962C8B-B14F-4D97-AF65-F5344CB8AC3E}">
        <p14:creationId xmlns:p14="http://schemas.microsoft.com/office/powerpoint/2010/main" val="3243639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2E03-FE4C-4ADC-91B7-B5A62E192561}"/>
              </a:ext>
            </a:extLst>
          </p:cNvPr>
          <p:cNvSpPr>
            <a:spLocks noGrp="1"/>
          </p:cNvSpPr>
          <p:nvPr>
            <p:ph type="title"/>
          </p:nvPr>
        </p:nvSpPr>
        <p:spPr/>
        <p:txBody>
          <a:bodyPr>
            <a:normAutofit/>
          </a:bodyPr>
          <a:lstStyle/>
          <a:p>
            <a:r>
              <a:rPr lang="en-AU"/>
              <a:t>Considerations for future readiness reports</a:t>
            </a:r>
          </a:p>
        </p:txBody>
      </p:sp>
      <p:sp>
        <p:nvSpPr>
          <p:cNvPr id="3" name="Date Placeholder 2">
            <a:extLst>
              <a:ext uri="{FF2B5EF4-FFF2-40B4-BE49-F238E27FC236}">
                <a16:creationId xmlns:a16="http://schemas.microsoft.com/office/drawing/2014/main" id="{9FD555E1-8514-4F75-BC95-9594C6BE4B9A}"/>
              </a:ext>
            </a:extLst>
          </p:cNvPr>
          <p:cNvSpPr>
            <a:spLocks noGrp="1"/>
          </p:cNvSpPr>
          <p:nvPr>
            <p:ph type="dt" sz="half" idx="10"/>
          </p:nvPr>
        </p:nvSpPr>
        <p:spPr/>
        <p:txBody>
          <a:bodyPr/>
          <a:lstStyle/>
          <a:p>
            <a:fld id="{361B27D2-0EC4-4053-8C82-3A04EF401119}" type="datetime1">
              <a:rPr lang="en-AU" smtClean="0"/>
              <a:t>16/11/2020</a:t>
            </a:fld>
            <a:endParaRPr lang="en-AU"/>
          </a:p>
        </p:txBody>
      </p:sp>
      <p:sp>
        <p:nvSpPr>
          <p:cNvPr id="4" name="Footer Placeholder 3">
            <a:extLst>
              <a:ext uri="{FF2B5EF4-FFF2-40B4-BE49-F238E27FC236}">
                <a16:creationId xmlns:a16="http://schemas.microsoft.com/office/drawing/2014/main" id="{792A0B0F-E8A8-47B8-BFBD-37A4ECBAFFC0}"/>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9691BDA7-12C8-449E-8BA1-E610BFFD0312}"/>
              </a:ext>
            </a:extLst>
          </p:cNvPr>
          <p:cNvSpPr>
            <a:spLocks noGrp="1"/>
          </p:cNvSpPr>
          <p:nvPr>
            <p:ph type="sldNum" sz="quarter" idx="12"/>
          </p:nvPr>
        </p:nvSpPr>
        <p:spPr/>
        <p:txBody>
          <a:bodyPr/>
          <a:lstStyle/>
          <a:p>
            <a:fld id="{4EC81F68-4976-451A-B2E9-79BCBD2F70CC}" type="slidenum">
              <a:rPr lang="en-AU" smtClean="0"/>
              <a:t>28</a:t>
            </a:fld>
            <a:endParaRPr lang="en-AU"/>
          </a:p>
        </p:txBody>
      </p:sp>
      <p:sp>
        <p:nvSpPr>
          <p:cNvPr id="7" name="TextBox 6">
            <a:extLst>
              <a:ext uri="{FF2B5EF4-FFF2-40B4-BE49-F238E27FC236}">
                <a16:creationId xmlns:a16="http://schemas.microsoft.com/office/drawing/2014/main" id="{38A73FB9-5AE0-4ED8-A843-4779600B3C00}"/>
              </a:ext>
            </a:extLst>
          </p:cNvPr>
          <p:cNvSpPr txBox="1"/>
          <p:nvPr/>
        </p:nvSpPr>
        <p:spPr>
          <a:xfrm>
            <a:off x="638872" y="1948060"/>
            <a:ext cx="9013654" cy="41957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a:t>AEMO proposes to introduce summary reporting in future readiness reports, to focus on emerging trends, risks and issues. Summary reports will include reporting on:</a:t>
            </a:r>
          </a:p>
          <a:p>
            <a:pPr lvl="1">
              <a:lnSpc>
                <a:spcPct val="150000"/>
              </a:lnSpc>
            </a:pPr>
            <a:r>
              <a:rPr lang="en-AU"/>
              <a:t>- essential criteria</a:t>
            </a:r>
          </a:p>
          <a:p>
            <a:pPr lvl="1">
              <a:lnSpc>
                <a:spcPct val="150000"/>
              </a:lnSpc>
            </a:pPr>
            <a:r>
              <a:rPr lang="en-AU"/>
              <a:t>- emerging key risks and issues</a:t>
            </a:r>
          </a:p>
          <a:p>
            <a:pPr lvl="1">
              <a:lnSpc>
                <a:spcPct val="150000"/>
              </a:lnSpc>
            </a:pPr>
            <a:r>
              <a:rPr lang="en-AU"/>
              <a:t>- actions and follow ups from previous report</a:t>
            </a:r>
          </a:p>
          <a:p>
            <a:pPr marL="742950" lvl="1" indent="-285750">
              <a:lnSpc>
                <a:spcPct val="150000"/>
              </a:lnSpc>
              <a:buFontTx/>
              <a:buChar char="-"/>
            </a:pPr>
            <a:r>
              <a:rPr lang="en-AU"/>
              <a:t>items for consideration (e.g. milestones, MTP transition end dates, testing considerations)</a:t>
            </a:r>
          </a:p>
          <a:p>
            <a:pPr marL="742950" lvl="1" indent="-285750">
              <a:lnSpc>
                <a:spcPct val="150000"/>
              </a:lnSpc>
              <a:buFontTx/>
              <a:buChar char="-"/>
            </a:pPr>
            <a:r>
              <a:rPr lang="en-AU"/>
              <a:t>Comparisons to MTP rollout plans</a:t>
            </a:r>
          </a:p>
          <a:p>
            <a:pPr>
              <a:lnSpc>
                <a:spcPct val="150000"/>
              </a:lnSpc>
            </a:pPr>
            <a:endParaRPr lang="en-AU"/>
          </a:p>
          <a:p>
            <a:pPr marL="285750" indent="-285750">
              <a:lnSpc>
                <a:spcPct val="150000"/>
              </a:lnSpc>
              <a:buFont typeface="Arial" panose="020B0604020202020204" pitchFamily="34" charset="0"/>
              <a:buChar char="•"/>
            </a:pPr>
            <a:r>
              <a:rPr lang="en-AU"/>
              <a:t>Detailed information will continue to be available in appendices.</a:t>
            </a:r>
          </a:p>
        </p:txBody>
      </p:sp>
    </p:spTree>
    <p:extLst>
      <p:ext uri="{BB962C8B-B14F-4D97-AF65-F5344CB8AC3E}">
        <p14:creationId xmlns:p14="http://schemas.microsoft.com/office/powerpoint/2010/main" val="2493970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2E03-FE4C-4ADC-91B7-B5A62E192561}"/>
              </a:ext>
            </a:extLst>
          </p:cNvPr>
          <p:cNvSpPr>
            <a:spLocks noGrp="1"/>
          </p:cNvSpPr>
          <p:nvPr>
            <p:ph type="title"/>
          </p:nvPr>
        </p:nvSpPr>
        <p:spPr/>
        <p:txBody>
          <a:bodyPr>
            <a:normAutofit/>
          </a:bodyPr>
          <a:lstStyle/>
          <a:p>
            <a:r>
              <a:rPr lang="en-US"/>
              <a:t>Updates to the readiness reporting approach</a:t>
            </a:r>
            <a:endParaRPr lang="en-AU"/>
          </a:p>
        </p:txBody>
      </p:sp>
      <p:sp>
        <p:nvSpPr>
          <p:cNvPr id="3" name="Date Placeholder 2">
            <a:extLst>
              <a:ext uri="{FF2B5EF4-FFF2-40B4-BE49-F238E27FC236}">
                <a16:creationId xmlns:a16="http://schemas.microsoft.com/office/drawing/2014/main" id="{9FD555E1-8514-4F75-BC95-9594C6BE4B9A}"/>
              </a:ext>
            </a:extLst>
          </p:cNvPr>
          <p:cNvSpPr>
            <a:spLocks noGrp="1"/>
          </p:cNvSpPr>
          <p:nvPr>
            <p:ph type="dt" sz="half" idx="10"/>
          </p:nvPr>
        </p:nvSpPr>
        <p:spPr/>
        <p:txBody>
          <a:bodyPr/>
          <a:lstStyle/>
          <a:p>
            <a:fld id="{361B27D2-0EC4-4053-8C82-3A04EF401119}" type="datetime1">
              <a:rPr lang="en-AU" smtClean="0"/>
              <a:t>16/11/2020</a:t>
            </a:fld>
            <a:endParaRPr lang="en-AU"/>
          </a:p>
        </p:txBody>
      </p:sp>
      <p:sp>
        <p:nvSpPr>
          <p:cNvPr id="4" name="Footer Placeholder 3">
            <a:extLst>
              <a:ext uri="{FF2B5EF4-FFF2-40B4-BE49-F238E27FC236}">
                <a16:creationId xmlns:a16="http://schemas.microsoft.com/office/drawing/2014/main" id="{792A0B0F-E8A8-47B8-BFBD-37A4ECBAFFC0}"/>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9691BDA7-12C8-449E-8BA1-E610BFFD0312}"/>
              </a:ext>
            </a:extLst>
          </p:cNvPr>
          <p:cNvSpPr>
            <a:spLocks noGrp="1"/>
          </p:cNvSpPr>
          <p:nvPr>
            <p:ph type="sldNum" sz="quarter" idx="12"/>
          </p:nvPr>
        </p:nvSpPr>
        <p:spPr/>
        <p:txBody>
          <a:bodyPr/>
          <a:lstStyle/>
          <a:p>
            <a:fld id="{4EC81F68-4976-451A-B2E9-79BCBD2F70CC}" type="slidenum">
              <a:rPr lang="en-AU" smtClean="0"/>
              <a:t>29</a:t>
            </a:fld>
            <a:endParaRPr lang="en-AU"/>
          </a:p>
        </p:txBody>
      </p:sp>
      <p:sp>
        <p:nvSpPr>
          <p:cNvPr id="7" name="TextBox 6">
            <a:extLst>
              <a:ext uri="{FF2B5EF4-FFF2-40B4-BE49-F238E27FC236}">
                <a16:creationId xmlns:a16="http://schemas.microsoft.com/office/drawing/2014/main" id="{38A73FB9-5AE0-4ED8-A843-4779600B3C00}"/>
              </a:ext>
            </a:extLst>
          </p:cNvPr>
          <p:cNvSpPr txBox="1"/>
          <p:nvPr/>
        </p:nvSpPr>
        <p:spPr>
          <a:xfrm>
            <a:off x="593273" y="1758971"/>
            <a:ext cx="9317879" cy="128721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a:t>Considering the stage of industry 5MS and GS programs, with 66% of participants now focused on delivery, and over 95% of participants with ‘established’ programs - should AEMO still track and report on program establishment criteria?</a:t>
            </a:r>
          </a:p>
        </p:txBody>
      </p:sp>
      <p:sp>
        <p:nvSpPr>
          <p:cNvPr id="8" name="Rectangle 7">
            <a:extLst>
              <a:ext uri="{FF2B5EF4-FFF2-40B4-BE49-F238E27FC236}">
                <a16:creationId xmlns:a16="http://schemas.microsoft.com/office/drawing/2014/main" id="{26E53CD6-BD07-4B2C-AF5E-CF557542ACC9}"/>
              </a:ext>
            </a:extLst>
          </p:cNvPr>
          <p:cNvSpPr/>
          <p:nvPr/>
        </p:nvSpPr>
        <p:spPr>
          <a:xfrm>
            <a:off x="954389" y="3343965"/>
            <a:ext cx="3300082" cy="2231440"/>
          </a:xfrm>
          <a:prstGeom prst="rect">
            <a:avLst/>
          </a:prstGeom>
          <a:solidFill>
            <a:srgbClr val="E8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400" b="1">
                <a:solidFill>
                  <a:schemeClr val="tx1"/>
                </a:solidFill>
              </a:rPr>
              <a:t>General Criteria</a:t>
            </a:r>
          </a:p>
          <a:p>
            <a:pPr>
              <a:lnSpc>
                <a:spcPct val="150000"/>
              </a:lnSpc>
            </a:pPr>
            <a:endParaRPr lang="en-US" sz="1400" b="1">
              <a:solidFill>
                <a:schemeClr val="tx1"/>
              </a:solidFill>
            </a:endParaRPr>
          </a:p>
          <a:p>
            <a:pPr marL="285750" indent="-285750">
              <a:lnSpc>
                <a:spcPct val="150000"/>
              </a:lnSpc>
              <a:buFont typeface="Arial" panose="020B0604020202020204" pitchFamily="34" charset="0"/>
              <a:buChar char="•"/>
            </a:pPr>
            <a:r>
              <a:rPr lang="en-AU" sz="1400">
                <a:solidFill>
                  <a:schemeClr val="tx1"/>
                </a:solidFill>
              </a:rPr>
              <a:t>Project team onboarded</a:t>
            </a:r>
          </a:p>
          <a:p>
            <a:pPr marL="285750" indent="-285750">
              <a:lnSpc>
                <a:spcPct val="150000"/>
              </a:lnSpc>
              <a:buFont typeface="Arial" panose="020B0604020202020204" pitchFamily="34" charset="0"/>
              <a:buChar char="•"/>
            </a:pPr>
            <a:r>
              <a:rPr lang="en-AU" sz="1400">
                <a:solidFill>
                  <a:schemeClr val="tx1"/>
                </a:solidFill>
              </a:rPr>
              <a:t>Project governance established</a:t>
            </a:r>
          </a:p>
          <a:p>
            <a:pPr marL="285750" indent="-285750">
              <a:lnSpc>
                <a:spcPct val="150000"/>
              </a:lnSpc>
              <a:buFont typeface="Arial" panose="020B0604020202020204" pitchFamily="34" charset="0"/>
              <a:buChar char="•"/>
            </a:pPr>
            <a:r>
              <a:rPr lang="en-AU" sz="1400">
                <a:solidFill>
                  <a:schemeClr val="tx1"/>
                </a:solidFill>
              </a:rPr>
              <a:t>Project plan established</a:t>
            </a:r>
          </a:p>
          <a:p>
            <a:pPr marL="285750" indent="-285750">
              <a:lnSpc>
                <a:spcPct val="150000"/>
              </a:lnSpc>
              <a:buFont typeface="Arial" panose="020B0604020202020204" pitchFamily="34" charset="0"/>
              <a:buChar char="•"/>
            </a:pPr>
            <a:r>
              <a:rPr lang="en-AU" sz="1400">
                <a:solidFill>
                  <a:schemeClr val="tx1"/>
                </a:solidFill>
              </a:rPr>
              <a:t>Project funding secured</a:t>
            </a:r>
          </a:p>
          <a:p>
            <a:pPr marL="285750" indent="-285750">
              <a:lnSpc>
                <a:spcPct val="150000"/>
              </a:lnSpc>
              <a:buFont typeface="Arial" panose="020B0604020202020204" pitchFamily="34" charset="0"/>
              <a:buChar char="•"/>
            </a:pPr>
            <a:endParaRPr lang="en-AU" sz="1400">
              <a:solidFill>
                <a:schemeClr val="tx1"/>
              </a:solidFill>
            </a:endParaRPr>
          </a:p>
        </p:txBody>
      </p:sp>
      <p:sp>
        <p:nvSpPr>
          <p:cNvPr id="9" name="TextBox 8">
            <a:extLst>
              <a:ext uri="{FF2B5EF4-FFF2-40B4-BE49-F238E27FC236}">
                <a16:creationId xmlns:a16="http://schemas.microsoft.com/office/drawing/2014/main" id="{7E607F37-D62B-4718-A99E-4E2EA9A45407}"/>
              </a:ext>
            </a:extLst>
          </p:cNvPr>
          <p:cNvSpPr txBox="1"/>
          <p:nvPr/>
        </p:nvSpPr>
        <p:spPr>
          <a:xfrm>
            <a:off x="593273" y="5647446"/>
            <a:ext cx="9317879" cy="128721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a:t>Are there any other readiness criteria that should be monitored through readiness reporting?​</a:t>
            </a:r>
          </a:p>
          <a:p>
            <a:pPr marL="285750" indent="-285750">
              <a:lnSpc>
                <a:spcPct val="150000"/>
              </a:lnSpc>
              <a:buFont typeface="Arial" panose="020B0604020202020204" pitchFamily="34" charset="0"/>
              <a:buChar char="•"/>
            </a:pPr>
            <a:r>
              <a:rPr lang="en-AU"/>
              <a:t>Any other changes to the readiness reporting plan?</a:t>
            </a:r>
          </a:p>
        </p:txBody>
      </p:sp>
    </p:spTree>
    <p:extLst>
      <p:ext uri="{BB962C8B-B14F-4D97-AF65-F5344CB8AC3E}">
        <p14:creationId xmlns:p14="http://schemas.microsoft.com/office/powerpoint/2010/main" val="701992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Agenda</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Greg Minney</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3</a:t>
            </a:fld>
            <a:endParaRPr lang="en-AU"/>
          </a:p>
        </p:txBody>
      </p:sp>
    </p:spTree>
    <p:extLst>
      <p:ext uri="{BB962C8B-B14F-4D97-AF65-F5344CB8AC3E}">
        <p14:creationId xmlns:p14="http://schemas.microsoft.com/office/powerpoint/2010/main" val="2288423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DFA093-E120-42FB-AE9E-06034E457D71}"/>
              </a:ext>
            </a:extLst>
          </p:cNvPr>
          <p:cNvSpPr>
            <a:spLocks noGrp="1"/>
          </p:cNvSpPr>
          <p:nvPr>
            <p:ph type="title"/>
          </p:nvPr>
        </p:nvSpPr>
        <p:spPr/>
        <p:txBody>
          <a:bodyPr/>
          <a:lstStyle/>
          <a:p>
            <a:r>
              <a:rPr lang="en-AU"/>
              <a:t>Dispatch / Bidding Update</a:t>
            </a:r>
          </a:p>
        </p:txBody>
      </p:sp>
      <p:sp>
        <p:nvSpPr>
          <p:cNvPr id="6" name="Text Placeholder 5">
            <a:extLst>
              <a:ext uri="{FF2B5EF4-FFF2-40B4-BE49-F238E27FC236}">
                <a16:creationId xmlns:a16="http://schemas.microsoft.com/office/drawing/2014/main" id="{483A9DDC-FD9C-472A-8A4E-E7EE5E007DEC}"/>
              </a:ext>
            </a:extLst>
          </p:cNvPr>
          <p:cNvSpPr>
            <a:spLocks noGrp="1"/>
          </p:cNvSpPr>
          <p:nvPr>
            <p:ph type="body" idx="1"/>
          </p:nvPr>
        </p:nvSpPr>
        <p:spPr/>
        <p:txBody>
          <a:bodyPr/>
          <a:lstStyle/>
          <a:p>
            <a:r>
              <a:rPr lang="en-AU"/>
              <a:t>Ian Devaney</a:t>
            </a:r>
          </a:p>
        </p:txBody>
      </p:sp>
      <p:sp>
        <p:nvSpPr>
          <p:cNvPr id="4" name="Slide Number Placeholder 3">
            <a:extLst>
              <a:ext uri="{FF2B5EF4-FFF2-40B4-BE49-F238E27FC236}">
                <a16:creationId xmlns:a16="http://schemas.microsoft.com/office/drawing/2014/main" id="{6154256F-3A4F-4132-8942-DEF7E6B15DCF}"/>
              </a:ext>
            </a:extLst>
          </p:cNvPr>
          <p:cNvSpPr>
            <a:spLocks noGrp="1"/>
          </p:cNvSpPr>
          <p:nvPr>
            <p:ph type="sldNum" sz="quarter" idx="12"/>
          </p:nvPr>
        </p:nvSpPr>
        <p:spPr/>
        <p:txBody>
          <a:bodyPr/>
          <a:lstStyle/>
          <a:p>
            <a:fld id="{4EC81F68-4976-451A-B2E9-79BCBD2F70CC}" type="slidenum">
              <a:rPr lang="en-AU" smtClean="0"/>
              <a:pPr/>
              <a:t>30</a:t>
            </a:fld>
            <a:endParaRPr lang="en-AU"/>
          </a:p>
        </p:txBody>
      </p:sp>
    </p:spTree>
    <p:extLst>
      <p:ext uri="{BB962C8B-B14F-4D97-AF65-F5344CB8AC3E}">
        <p14:creationId xmlns:p14="http://schemas.microsoft.com/office/powerpoint/2010/main" val="1977042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216362" y="180975"/>
            <a:ext cx="8003176" cy="1310695"/>
          </a:xfrm>
        </p:spPr>
        <p:txBody>
          <a:bodyPr>
            <a:normAutofit/>
          </a:bodyPr>
          <a:lstStyle/>
          <a:p>
            <a:r>
              <a:rPr lang="en-AU" sz="3600"/>
              <a:t>Bidding / Dispatch</a:t>
            </a:r>
            <a:br>
              <a:rPr lang="en-AU"/>
            </a:br>
            <a:r>
              <a:rPr lang="en-AU" sz="2646"/>
              <a:t>Staging, Pre-production &amp; Production timelines</a:t>
            </a:r>
            <a:endParaRPr lang="en-AU" sz="3968"/>
          </a:p>
        </p:txBody>
      </p:sp>
      <p:sp>
        <p:nvSpPr>
          <p:cNvPr id="65" name="Arrow: Right 64">
            <a:extLst>
              <a:ext uri="{FF2B5EF4-FFF2-40B4-BE49-F238E27FC236}">
                <a16:creationId xmlns:a16="http://schemas.microsoft.com/office/drawing/2014/main" id="{45C786C7-2598-4536-B4A5-68707D9E03F9}"/>
              </a:ext>
            </a:extLst>
          </p:cNvPr>
          <p:cNvSpPr/>
          <p:nvPr/>
        </p:nvSpPr>
        <p:spPr>
          <a:xfrm>
            <a:off x="1996130" y="3342724"/>
            <a:ext cx="8003176" cy="531757"/>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2000" b="1"/>
          </a:p>
        </p:txBody>
      </p:sp>
      <p:sp>
        <p:nvSpPr>
          <p:cNvPr id="70" name="Arrow: Right 69">
            <a:extLst>
              <a:ext uri="{FF2B5EF4-FFF2-40B4-BE49-F238E27FC236}">
                <a16:creationId xmlns:a16="http://schemas.microsoft.com/office/drawing/2014/main" id="{EFBE4EC3-01E4-47EB-91D3-C885746F959B}"/>
              </a:ext>
            </a:extLst>
          </p:cNvPr>
          <p:cNvSpPr/>
          <p:nvPr/>
        </p:nvSpPr>
        <p:spPr>
          <a:xfrm>
            <a:off x="1996130" y="2570991"/>
            <a:ext cx="8003176" cy="531757"/>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2000" b="1"/>
          </a:p>
        </p:txBody>
      </p:sp>
      <p:sp>
        <p:nvSpPr>
          <p:cNvPr id="71" name="TextBox 70">
            <a:extLst>
              <a:ext uri="{FF2B5EF4-FFF2-40B4-BE49-F238E27FC236}">
                <a16:creationId xmlns:a16="http://schemas.microsoft.com/office/drawing/2014/main" id="{B53F386A-5F00-4E13-9236-7E5CC172B8A1}"/>
              </a:ext>
            </a:extLst>
          </p:cNvPr>
          <p:cNvSpPr txBox="1"/>
          <p:nvPr/>
        </p:nvSpPr>
        <p:spPr>
          <a:xfrm>
            <a:off x="840188" y="1944473"/>
            <a:ext cx="1155942" cy="307777"/>
          </a:xfrm>
          <a:prstGeom prst="rect">
            <a:avLst/>
          </a:prstGeom>
          <a:noFill/>
        </p:spPr>
        <p:txBody>
          <a:bodyPr wrap="square" rtlCol="0">
            <a:spAutoFit/>
          </a:bodyPr>
          <a:lstStyle/>
          <a:p>
            <a:pPr algn="ctr"/>
            <a:r>
              <a:rPr lang="en-AU" sz="1400" b="1"/>
              <a:t>STAGING</a:t>
            </a:r>
            <a:endParaRPr lang="en-AU" sz="1600" b="1"/>
          </a:p>
        </p:txBody>
      </p:sp>
      <p:sp>
        <p:nvSpPr>
          <p:cNvPr id="72" name="TextBox 71">
            <a:extLst>
              <a:ext uri="{FF2B5EF4-FFF2-40B4-BE49-F238E27FC236}">
                <a16:creationId xmlns:a16="http://schemas.microsoft.com/office/drawing/2014/main" id="{43FF08DC-4770-4AED-B24B-069945836172}"/>
              </a:ext>
            </a:extLst>
          </p:cNvPr>
          <p:cNvSpPr txBox="1"/>
          <p:nvPr/>
        </p:nvSpPr>
        <p:spPr>
          <a:xfrm>
            <a:off x="330507" y="2697708"/>
            <a:ext cx="1665624" cy="307777"/>
          </a:xfrm>
          <a:prstGeom prst="rect">
            <a:avLst/>
          </a:prstGeom>
          <a:noFill/>
        </p:spPr>
        <p:txBody>
          <a:bodyPr wrap="square" rtlCol="0">
            <a:spAutoFit/>
          </a:bodyPr>
          <a:lstStyle/>
          <a:p>
            <a:pPr algn="ctr"/>
            <a:r>
              <a:rPr lang="en-AU" sz="1400" b="1"/>
              <a:t>PRE-PRODUCTION</a:t>
            </a:r>
          </a:p>
        </p:txBody>
      </p:sp>
      <p:sp>
        <p:nvSpPr>
          <p:cNvPr id="73" name="TextBox 72">
            <a:extLst>
              <a:ext uri="{FF2B5EF4-FFF2-40B4-BE49-F238E27FC236}">
                <a16:creationId xmlns:a16="http://schemas.microsoft.com/office/drawing/2014/main" id="{782E3A97-D138-45BB-9D3E-8F14B841FC28}"/>
              </a:ext>
            </a:extLst>
          </p:cNvPr>
          <p:cNvSpPr txBox="1"/>
          <p:nvPr/>
        </p:nvSpPr>
        <p:spPr>
          <a:xfrm>
            <a:off x="581479" y="3442103"/>
            <a:ext cx="1414651" cy="307777"/>
          </a:xfrm>
          <a:prstGeom prst="rect">
            <a:avLst/>
          </a:prstGeom>
          <a:noFill/>
        </p:spPr>
        <p:txBody>
          <a:bodyPr wrap="square" rtlCol="0">
            <a:spAutoFit/>
          </a:bodyPr>
          <a:lstStyle/>
          <a:p>
            <a:pPr algn="ctr"/>
            <a:r>
              <a:rPr lang="en-AU" sz="1400" b="1"/>
              <a:t>PRODUCTION</a:t>
            </a:r>
          </a:p>
        </p:txBody>
      </p:sp>
      <p:graphicFrame>
        <p:nvGraphicFramePr>
          <p:cNvPr id="78" name="Table 76">
            <a:extLst>
              <a:ext uri="{FF2B5EF4-FFF2-40B4-BE49-F238E27FC236}">
                <a16:creationId xmlns:a16="http://schemas.microsoft.com/office/drawing/2014/main" id="{A62922CA-5D6C-469C-9E5D-E7448AA7D966}"/>
              </a:ext>
            </a:extLst>
          </p:cNvPr>
          <p:cNvGraphicFramePr>
            <a:graphicFrameLocks noGrp="1"/>
          </p:cNvGraphicFramePr>
          <p:nvPr>
            <p:extLst>
              <p:ext uri="{D42A27DB-BD31-4B8C-83A1-F6EECF244321}">
                <p14:modId xmlns:p14="http://schemas.microsoft.com/office/powerpoint/2010/main" val="2398180581"/>
              </p:ext>
            </p:extLst>
          </p:nvPr>
        </p:nvGraphicFramePr>
        <p:xfrm>
          <a:off x="2006209" y="2714143"/>
          <a:ext cx="5073383" cy="259274"/>
        </p:xfrm>
        <a:graphic>
          <a:graphicData uri="http://schemas.openxmlformats.org/drawingml/2006/table">
            <a:tbl>
              <a:tblPr firstRow="1" bandRow="1">
                <a:tableStyleId>{5C22544A-7EE6-4342-B048-85BDC9FD1C3A}</a:tableStyleId>
              </a:tblPr>
              <a:tblGrid>
                <a:gridCol w="1873806">
                  <a:extLst>
                    <a:ext uri="{9D8B030D-6E8A-4147-A177-3AD203B41FA5}">
                      <a16:colId xmlns:a16="http://schemas.microsoft.com/office/drawing/2014/main" val="97459750"/>
                    </a:ext>
                  </a:extLst>
                </a:gridCol>
                <a:gridCol w="3199577">
                  <a:extLst>
                    <a:ext uri="{9D8B030D-6E8A-4147-A177-3AD203B41FA5}">
                      <a16:colId xmlns:a16="http://schemas.microsoft.com/office/drawing/2014/main" val="3520758818"/>
                    </a:ext>
                  </a:extLst>
                </a:gridCol>
              </a:tblGrid>
              <a:tr h="254586">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5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graphicFrame>
        <p:nvGraphicFramePr>
          <p:cNvPr id="79" name="Table 76">
            <a:extLst>
              <a:ext uri="{FF2B5EF4-FFF2-40B4-BE49-F238E27FC236}">
                <a16:creationId xmlns:a16="http://schemas.microsoft.com/office/drawing/2014/main" id="{2D410AD4-1E14-48F4-A996-08EFDED8A2E4}"/>
              </a:ext>
            </a:extLst>
          </p:cNvPr>
          <p:cNvGraphicFramePr>
            <a:graphicFrameLocks noGrp="1"/>
          </p:cNvGraphicFramePr>
          <p:nvPr>
            <p:extLst>
              <p:ext uri="{D42A27DB-BD31-4B8C-83A1-F6EECF244321}">
                <p14:modId xmlns:p14="http://schemas.microsoft.com/office/powerpoint/2010/main" val="2631902074"/>
              </p:ext>
            </p:extLst>
          </p:nvPr>
        </p:nvGraphicFramePr>
        <p:xfrm>
          <a:off x="2006350" y="3475985"/>
          <a:ext cx="6098002" cy="268436"/>
        </p:xfrm>
        <a:graphic>
          <a:graphicData uri="http://schemas.openxmlformats.org/drawingml/2006/table">
            <a:tbl>
              <a:tblPr firstRow="1" bandRow="1">
                <a:tableStyleId>{5C22544A-7EE6-4342-B048-85BDC9FD1C3A}</a:tableStyleId>
              </a:tblPr>
              <a:tblGrid>
                <a:gridCol w="3380016">
                  <a:extLst>
                    <a:ext uri="{9D8B030D-6E8A-4147-A177-3AD203B41FA5}">
                      <a16:colId xmlns:a16="http://schemas.microsoft.com/office/drawing/2014/main" val="97459750"/>
                    </a:ext>
                  </a:extLst>
                </a:gridCol>
                <a:gridCol w="2717986">
                  <a:extLst>
                    <a:ext uri="{9D8B030D-6E8A-4147-A177-3AD203B41FA5}">
                      <a16:colId xmlns:a16="http://schemas.microsoft.com/office/drawing/2014/main" val="1036072466"/>
                    </a:ext>
                  </a:extLst>
                </a:gridCol>
              </a:tblGrid>
              <a:tr h="263749">
                <a:tc>
                  <a:txBody>
                    <a:bodyPr/>
                    <a:lstStyle/>
                    <a:p>
                      <a:endParaRPr lang="en-AU" sz="1100"/>
                    </a:p>
                  </a:txBody>
                  <a:tcPr marL="100796" marR="100796" marT="50398" marB="50398">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00"/>
                    </a:p>
                  </a:txBody>
                  <a:tcPr marL="100796" marR="100796" marT="50398" marB="50398">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sp>
        <p:nvSpPr>
          <p:cNvPr id="83" name="Rectangle 82">
            <a:extLst>
              <a:ext uri="{FF2B5EF4-FFF2-40B4-BE49-F238E27FC236}">
                <a16:creationId xmlns:a16="http://schemas.microsoft.com/office/drawing/2014/main" id="{441ED824-6E73-4101-B45E-B29B4A9FD18D}"/>
              </a:ext>
            </a:extLst>
          </p:cNvPr>
          <p:cNvSpPr/>
          <p:nvPr/>
        </p:nvSpPr>
        <p:spPr>
          <a:xfrm>
            <a:off x="1996131" y="1952825"/>
            <a:ext cx="6108222" cy="258708"/>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r"/>
            <a:r>
              <a:rPr lang="en-AU" sz="1200" b="1"/>
              <a:t>01 Oct 2021</a:t>
            </a:r>
          </a:p>
        </p:txBody>
      </p:sp>
      <p:sp>
        <p:nvSpPr>
          <p:cNvPr id="84" name="TextBox 83">
            <a:extLst>
              <a:ext uri="{FF2B5EF4-FFF2-40B4-BE49-F238E27FC236}">
                <a16:creationId xmlns:a16="http://schemas.microsoft.com/office/drawing/2014/main" id="{7B2400D9-DE7D-45CE-9B09-D4490F95642F}"/>
              </a:ext>
            </a:extLst>
          </p:cNvPr>
          <p:cNvSpPr txBox="1"/>
          <p:nvPr/>
        </p:nvSpPr>
        <p:spPr>
          <a:xfrm>
            <a:off x="6054704" y="2695300"/>
            <a:ext cx="1045205" cy="276999"/>
          </a:xfrm>
          <a:prstGeom prst="rect">
            <a:avLst/>
          </a:prstGeom>
          <a:noFill/>
        </p:spPr>
        <p:txBody>
          <a:bodyPr wrap="square" rtlCol="0">
            <a:spAutoFit/>
          </a:bodyPr>
          <a:lstStyle/>
          <a:p>
            <a:r>
              <a:rPr lang="en-AU" sz="1200" b="1">
                <a:solidFill>
                  <a:schemeClr val="bg1"/>
                </a:solidFill>
              </a:rPr>
              <a:t>05 Jul 2021</a:t>
            </a:r>
          </a:p>
        </p:txBody>
      </p:sp>
      <p:sp>
        <p:nvSpPr>
          <p:cNvPr id="86" name="TextBox 85">
            <a:extLst>
              <a:ext uri="{FF2B5EF4-FFF2-40B4-BE49-F238E27FC236}">
                <a16:creationId xmlns:a16="http://schemas.microsoft.com/office/drawing/2014/main" id="{B0DC393D-47D6-405B-B3FD-A8C292390AA4}"/>
              </a:ext>
            </a:extLst>
          </p:cNvPr>
          <p:cNvSpPr txBox="1"/>
          <p:nvPr/>
        </p:nvSpPr>
        <p:spPr>
          <a:xfrm>
            <a:off x="2518147" y="2694310"/>
            <a:ext cx="1414651" cy="276999"/>
          </a:xfrm>
          <a:prstGeom prst="rect">
            <a:avLst/>
          </a:prstGeom>
          <a:noFill/>
        </p:spPr>
        <p:txBody>
          <a:bodyPr wrap="square" rtlCol="0">
            <a:spAutoFit/>
          </a:bodyPr>
          <a:lstStyle/>
          <a:p>
            <a:pPr algn="r"/>
            <a:r>
              <a:rPr lang="en-AU" sz="1200" b="1">
                <a:solidFill>
                  <a:schemeClr val="bg1"/>
                </a:solidFill>
              </a:rPr>
              <a:t>29 Nov 2020</a:t>
            </a:r>
          </a:p>
        </p:txBody>
      </p:sp>
      <p:sp>
        <p:nvSpPr>
          <p:cNvPr id="88" name="TextBox 87">
            <a:extLst>
              <a:ext uri="{FF2B5EF4-FFF2-40B4-BE49-F238E27FC236}">
                <a16:creationId xmlns:a16="http://schemas.microsoft.com/office/drawing/2014/main" id="{AB7A6F59-9927-4DE7-93CB-C89D32DEF997}"/>
              </a:ext>
            </a:extLst>
          </p:cNvPr>
          <p:cNvSpPr txBox="1"/>
          <p:nvPr/>
        </p:nvSpPr>
        <p:spPr>
          <a:xfrm>
            <a:off x="4390815" y="3468202"/>
            <a:ext cx="976024" cy="261610"/>
          </a:xfrm>
          <a:prstGeom prst="rect">
            <a:avLst/>
          </a:prstGeom>
          <a:noFill/>
        </p:spPr>
        <p:txBody>
          <a:bodyPr wrap="square" rtlCol="0">
            <a:spAutoFit/>
          </a:bodyPr>
          <a:lstStyle/>
          <a:p>
            <a:pPr algn="r"/>
            <a:r>
              <a:rPr lang="en-AU" sz="1100" b="1">
                <a:solidFill>
                  <a:schemeClr val="bg1"/>
                </a:solidFill>
              </a:rPr>
              <a:t>01 Apr 2021</a:t>
            </a:r>
          </a:p>
        </p:txBody>
      </p:sp>
      <p:sp>
        <p:nvSpPr>
          <p:cNvPr id="89" name="TextBox 88">
            <a:extLst>
              <a:ext uri="{FF2B5EF4-FFF2-40B4-BE49-F238E27FC236}">
                <a16:creationId xmlns:a16="http://schemas.microsoft.com/office/drawing/2014/main" id="{CC1B3894-7CB0-4155-94A8-B61F2734BA38}"/>
              </a:ext>
            </a:extLst>
          </p:cNvPr>
          <p:cNvSpPr txBox="1"/>
          <p:nvPr/>
        </p:nvSpPr>
        <p:spPr>
          <a:xfrm>
            <a:off x="6910346" y="3466236"/>
            <a:ext cx="1183631" cy="276999"/>
          </a:xfrm>
          <a:prstGeom prst="rect">
            <a:avLst/>
          </a:prstGeom>
          <a:noFill/>
        </p:spPr>
        <p:txBody>
          <a:bodyPr wrap="square" rtlCol="0">
            <a:spAutoFit/>
          </a:bodyPr>
          <a:lstStyle/>
          <a:p>
            <a:pPr algn="r"/>
            <a:r>
              <a:rPr lang="en-AU" sz="1200" b="1">
                <a:solidFill>
                  <a:schemeClr val="bg1"/>
                </a:solidFill>
              </a:rPr>
              <a:t>01 Oct 2021</a:t>
            </a:r>
          </a:p>
        </p:txBody>
      </p:sp>
      <p:graphicFrame>
        <p:nvGraphicFramePr>
          <p:cNvPr id="17" name="Table 74">
            <a:extLst>
              <a:ext uri="{FF2B5EF4-FFF2-40B4-BE49-F238E27FC236}">
                <a16:creationId xmlns:a16="http://schemas.microsoft.com/office/drawing/2014/main" id="{0DD17A4B-9032-4320-BA74-7C00D6EECE1A}"/>
              </a:ext>
            </a:extLst>
          </p:cNvPr>
          <p:cNvGraphicFramePr>
            <a:graphicFrameLocks noGrp="1"/>
          </p:cNvGraphicFramePr>
          <p:nvPr>
            <p:extLst>
              <p:ext uri="{D42A27DB-BD31-4B8C-83A1-F6EECF244321}">
                <p14:modId xmlns:p14="http://schemas.microsoft.com/office/powerpoint/2010/main" val="3456990920"/>
              </p:ext>
            </p:extLst>
          </p:nvPr>
        </p:nvGraphicFramePr>
        <p:xfrm>
          <a:off x="2116798" y="4824576"/>
          <a:ext cx="6558757" cy="2595817"/>
        </p:xfrm>
        <a:graphic>
          <a:graphicData uri="http://schemas.openxmlformats.org/drawingml/2006/table">
            <a:tbl>
              <a:tblPr firstRow="1" bandRow="1">
                <a:tableStyleId>{21E4AEA4-8DFA-4A89-87EB-49C32662AFE0}</a:tableStyleId>
              </a:tblPr>
              <a:tblGrid>
                <a:gridCol w="1924619">
                  <a:extLst>
                    <a:ext uri="{9D8B030D-6E8A-4147-A177-3AD203B41FA5}">
                      <a16:colId xmlns:a16="http://schemas.microsoft.com/office/drawing/2014/main" val="2943470909"/>
                    </a:ext>
                  </a:extLst>
                </a:gridCol>
                <a:gridCol w="2666511">
                  <a:extLst>
                    <a:ext uri="{9D8B030D-6E8A-4147-A177-3AD203B41FA5}">
                      <a16:colId xmlns:a16="http://schemas.microsoft.com/office/drawing/2014/main" val="1389889875"/>
                    </a:ext>
                  </a:extLst>
                </a:gridCol>
                <a:gridCol w="1967627">
                  <a:extLst>
                    <a:ext uri="{9D8B030D-6E8A-4147-A177-3AD203B41FA5}">
                      <a16:colId xmlns:a16="http://schemas.microsoft.com/office/drawing/2014/main" val="3982084691"/>
                    </a:ext>
                  </a:extLst>
                </a:gridCol>
              </a:tblGrid>
              <a:tr h="254741">
                <a:tc>
                  <a:txBody>
                    <a:bodyPr/>
                    <a:lstStyle/>
                    <a:p>
                      <a:pPr algn="ctr"/>
                      <a:r>
                        <a:rPr lang="en-AU" sz="1100">
                          <a:solidFill>
                            <a:schemeClr val="bg1"/>
                          </a:solidFill>
                        </a:rPr>
                        <a:t>LEGACY</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90000"/>
                        <a:lumOff val="10000"/>
                      </a:schemeClr>
                    </a:solidFill>
                  </a:tcPr>
                </a:tc>
                <a:tc>
                  <a:txBody>
                    <a:bodyPr/>
                    <a:lstStyle/>
                    <a:p>
                      <a:pPr algn="ctr"/>
                      <a:r>
                        <a:rPr lang="en-AU" sz="1100">
                          <a:solidFill>
                            <a:schemeClr val="bg1"/>
                          </a:solidFill>
                        </a:rPr>
                        <a:t>BIDDING TRANSITION</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solidFill>
                  </a:tcPr>
                </a:tc>
                <a:tc>
                  <a:txBody>
                    <a:bodyPr/>
                    <a:lstStyle/>
                    <a:p>
                      <a:pPr algn="ctr"/>
                      <a:r>
                        <a:rPr lang="en-AU" sz="1100">
                          <a:solidFill>
                            <a:schemeClr val="bg1"/>
                          </a:solidFill>
                        </a:rPr>
                        <a:t>5MS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476943683"/>
                  </a:ext>
                </a:extLst>
              </a:tr>
              <a:tr h="580951">
                <a:tc>
                  <a:txBody>
                    <a:bodyPr/>
                    <a:lstStyle/>
                    <a:p>
                      <a:pPr algn="l"/>
                      <a:r>
                        <a:rPr lang="en-AU" sz="1100" b="1" kern="1200">
                          <a:solidFill>
                            <a:schemeClr val="dk1"/>
                          </a:solidFill>
                          <a:effectLst/>
                          <a:latin typeface="+mn-lt"/>
                          <a:ea typeface="+mn-ea"/>
                          <a:cs typeface="+mn-cs"/>
                        </a:rPr>
                        <a:t>30-minute bidding only via:</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FTP (txt)</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Web Bidding (Legacy)</a:t>
                      </a:r>
                      <a:endParaRPr lang="en-AU" sz="1100"/>
                    </a:p>
                  </a:txBody>
                  <a:tcPr marL="39683" marR="39683" marT="50398" marB="50398">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l" defTabSz="685800" rtl="0" eaLnBrk="1" latinLnBrk="0" hangingPunct="1">
                        <a:spcBef>
                          <a:spcPts val="200"/>
                        </a:spcBef>
                      </a:pPr>
                      <a:r>
                        <a:rPr lang="en-AU" sz="1100" b="1" kern="1200">
                          <a:solidFill>
                            <a:schemeClr val="tx1"/>
                          </a:solidFill>
                          <a:latin typeface="+mn-lt"/>
                          <a:ea typeface="+mn-ea"/>
                          <a:cs typeface="+mn-cs"/>
                        </a:rPr>
                        <a:t>30-minute bidding via:</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FTP (txt)</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Web Bidding (Legacy)</a:t>
                      </a:r>
                    </a:p>
                    <a:p>
                      <a:pPr marL="0" algn="l" defTabSz="685800" rtl="0" eaLnBrk="1" latinLnBrk="0" hangingPunct="1">
                        <a:spcBef>
                          <a:spcPts val="200"/>
                        </a:spcBef>
                      </a:pPr>
                      <a:endParaRPr lang="en-AU" sz="1100" b="0" kern="1200">
                        <a:solidFill>
                          <a:schemeClr val="tx1"/>
                        </a:solidFill>
                        <a:latin typeface="+mn-lt"/>
                        <a:ea typeface="+mn-ea"/>
                        <a:cs typeface="+mn-cs"/>
                      </a:endParaRPr>
                    </a:p>
                    <a:p>
                      <a:pPr marL="0" algn="l" defTabSz="685800" rtl="0" eaLnBrk="1" latinLnBrk="0" hangingPunct="1">
                        <a:spcBef>
                          <a:spcPts val="200"/>
                        </a:spcBef>
                      </a:pPr>
                      <a:r>
                        <a:rPr lang="en-AU" sz="1100" b="1" kern="1200">
                          <a:solidFill>
                            <a:schemeClr val="tx1"/>
                          </a:solidFill>
                          <a:latin typeface="+mn-lt"/>
                          <a:ea typeface="+mn-ea"/>
                          <a:cs typeface="+mn-cs"/>
                        </a:rPr>
                        <a:t>5-minute bidding* via:</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FTP (JSON)</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Web Bidding (5MS)</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API</a:t>
                      </a:r>
                    </a:p>
                    <a:p>
                      <a:pPr marL="0" algn="l" rtl="0" eaLnBrk="1" latinLnBrk="0" hangingPunct="1">
                        <a:spcBef>
                          <a:spcPts val="200"/>
                        </a:spcBef>
                      </a:pPr>
                      <a:endParaRPr lang="en-AU" sz="1100" b="0" kern="1200">
                        <a:solidFill>
                          <a:schemeClr val="tx1"/>
                        </a:solidFill>
                        <a:latin typeface="+mn-lt"/>
                        <a:ea typeface="+mn-ea"/>
                        <a:cs typeface="+mn-cs"/>
                      </a:endParaRPr>
                    </a:p>
                    <a:p>
                      <a:pPr marL="0" algn="l" rtl="0" eaLnBrk="1" latinLnBrk="0" hangingPunct="1">
                        <a:spcBef>
                          <a:spcPts val="200"/>
                        </a:spcBef>
                      </a:pPr>
                      <a:r>
                        <a:rPr lang="en-AU" sz="1100" b="0" i="1" kern="1200">
                          <a:solidFill>
                            <a:schemeClr val="tx1"/>
                          </a:solidFill>
                          <a:latin typeface="+mn-lt"/>
                          <a:ea typeface="+mn-ea"/>
                          <a:cs typeface="+mn-cs"/>
                        </a:rPr>
                        <a:t>*</a:t>
                      </a:r>
                      <a:r>
                        <a:rPr lang="en-AU" sz="1100" b="0" i="1" u="none" strike="noStrike" kern="1200" noProof="0"/>
                        <a:t>Each 5-minute bid within each half hour must be identical, giving the same effect as the submission of a 30-minute bid.</a:t>
                      </a:r>
                    </a:p>
                  </a:txBody>
                  <a:tcPr marL="39683" marR="39683" marT="50398" marB="5039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b="1" kern="1200">
                          <a:solidFill>
                            <a:schemeClr val="dk1"/>
                          </a:solidFill>
                          <a:effectLst/>
                          <a:latin typeface="+mn-lt"/>
                          <a:ea typeface="+mn-ea"/>
                          <a:cs typeface="+mn-cs"/>
                        </a:rPr>
                        <a:t>5-minute bidding* only via:</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FTP (JSON)</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Web Bidding</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API</a:t>
                      </a:r>
                    </a:p>
                    <a:p>
                      <a:pPr algn="l"/>
                      <a:endParaRPr lang="en-AU" sz="1100" kern="1200">
                        <a:solidFill>
                          <a:schemeClr val="dk1"/>
                        </a:solidFill>
                        <a:effectLst/>
                        <a:latin typeface="+mn-lt"/>
                        <a:ea typeface="+mn-ea"/>
                        <a:cs typeface="+mn-cs"/>
                      </a:endParaRPr>
                    </a:p>
                    <a:p>
                      <a:pPr algn="l"/>
                      <a:r>
                        <a:rPr lang="en-AU" sz="1100" i="1" kern="1200">
                          <a:solidFill>
                            <a:schemeClr val="dk1"/>
                          </a:solidFill>
                          <a:effectLst/>
                          <a:latin typeface="+mn-lt"/>
                          <a:ea typeface="+mn-ea"/>
                          <a:cs typeface="+mn-cs"/>
                        </a:rPr>
                        <a:t>*30-minute bid emulation restriction lifted</a:t>
                      </a:r>
                    </a:p>
                  </a:txBody>
                  <a:tcPr marL="39683" marR="39683" marT="50398" marB="5039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41955539"/>
                  </a:ext>
                </a:extLst>
              </a:tr>
            </a:tbl>
          </a:graphicData>
        </a:graphic>
      </p:graphicFrame>
      <p:sp>
        <p:nvSpPr>
          <p:cNvPr id="3" name="TextBox 2">
            <a:extLst>
              <a:ext uri="{FF2B5EF4-FFF2-40B4-BE49-F238E27FC236}">
                <a16:creationId xmlns:a16="http://schemas.microsoft.com/office/drawing/2014/main" id="{A2BD0E21-84EE-4361-9EB8-69979E8B1D23}"/>
              </a:ext>
            </a:extLst>
          </p:cNvPr>
          <p:cNvSpPr txBox="1"/>
          <p:nvPr/>
        </p:nvSpPr>
        <p:spPr>
          <a:xfrm>
            <a:off x="2050592" y="4523775"/>
            <a:ext cx="7503795" cy="307777"/>
          </a:xfrm>
          <a:prstGeom prst="rect">
            <a:avLst/>
          </a:prstGeom>
          <a:noFill/>
          <a:ln>
            <a:noFill/>
          </a:ln>
        </p:spPr>
        <p:txBody>
          <a:bodyPr wrap="square" rtlCol="0" anchor="ctr">
            <a:spAutoFit/>
          </a:bodyPr>
          <a:lstStyle/>
          <a:p>
            <a:r>
              <a:rPr lang="en-AU" sz="1400" b="1"/>
              <a:t>LEGEND</a:t>
            </a:r>
          </a:p>
        </p:txBody>
      </p:sp>
      <p:sp>
        <p:nvSpPr>
          <p:cNvPr id="4" name="Speech Bubble: Rectangle 3">
            <a:extLst>
              <a:ext uri="{FF2B5EF4-FFF2-40B4-BE49-F238E27FC236}">
                <a16:creationId xmlns:a16="http://schemas.microsoft.com/office/drawing/2014/main" id="{703E7ABB-90DE-43A3-836B-8932B3CFA4C6}"/>
              </a:ext>
            </a:extLst>
          </p:cNvPr>
          <p:cNvSpPr/>
          <p:nvPr/>
        </p:nvSpPr>
        <p:spPr>
          <a:xfrm>
            <a:off x="8508296" y="1138829"/>
            <a:ext cx="2092181" cy="1192186"/>
          </a:xfrm>
          <a:prstGeom prst="wedgeRectCallout">
            <a:avLst>
              <a:gd name="adj1" fmla="val -73292"/>
              <a:gd name="adj2" fmla="val 90549"/>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AU" sz="1400"/>
              <a:t>For business continuity reasons, 30-mins offers and bids will be accepted until </a:t>
            </a:r>
            <a:endParaRPr lang="en-US"/>
          </a:p>
          <a:p>
            <a:pPr algn="ctr"/>
            <a:r>
              <a:rPr lang="en-AU" sz="1400"/>
              <a:t>01 Oct 21</a:t>
            </a:r>
            <a:endParaRPr lang="en-AU"/>
          </a:p>
        </p:txBody>
      </p:sp>
    </p:spTree>
    <p:extLst>
      <p:ext uri="{BB962C8B-B14F-4D97-AF65-F5344CB8AC3E}">
        <p14:creationId xmlns:p14="http://schemas.microsoft.com/office/powerpoint/2010/main" val="1472375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8F2C0-924D-4A6E-8416-AB9530629098}"/>
              </a:ext>
            </a:extLst>
          </p:cNvPr>
          <p:cNvSpPr>
            <a:spLocks noGrp="1"/>
          </p:cNvSpPr>
          <p:nvPr>
            <p:ph type="title"/>
          </p:nvPr>
        </p:nvSpPr>
        <p:spPr/>
        <p:txBody>
          <a:bodyPr/>
          <a:lstStyle/>
          <a:p>
            <a:r>
              <a:rPr lang="en-AU"/>
              <a:t>Systems Workstream – Dispatch &amp; Operations</a:t>
            </a:r>
          </a:p>
        </p:txBody>
      </p:sp>
      <p:sp>
        <p:nvSpPr>
          <p:cNvPr id="4" name="Slide Number Placeholder 3">
            <a:extLst>
              <a:ext uri="{FF2B5EF4-FFF2-40B4-BE49-F238E27FC236}">
                <a16:creationId xmlns:a16="http://schemas.microsoft.com/office/drawing/2014/main" id="{57AAC6FE-57BC-4D36-A291-9AE6A92E5F2B}"/>
              </a:ext>
            </a:extLst>
          </p:cNvPr>
          <p:cNvSpPr>
            <a:spLocks noGrp="1"/>
          </p:cNvSpPr>
          <p:nvPr>
            <p:ph type="sldNum" sz="quarter" idx="12"/>
          </p:nvPr>
        </p:nvSpPr>
        <p:spPr/>
        <p:txBody>
          <a:bodyPr/>
          <a:lstStyle/>
          <a:p>
            <a:fld id="{4EC81F68-4976-451A-B2E9-79BCBD2F70CC}" type="slidenum">
              <a:rPr lang="en-AU" smtClean="0"/>
              <a:t>32</a:t>
            </a:fld>
            <a:endParaRPr lang="en-AU"/>
          </a:p>
        </p:txBody>
      </p:sp>
      <p:graphicFrame>
        <p:nvGraphicFramePr>
          <p:cNvPr id="5" name="Table 4">
            <a:extLst>
              <a:ext uri="{FF2B5EF4-FFF2-40B4-BE49-F238E27FC236}">
                <a16:creationId xmlns:a16="http://schemas.microsoft.com/office/drawing/2014/main" id="{F0068E10-BF21-407F-A31F-56F1E3C95837}"/>
              </a:ext>
            </a:extLst>
          </p:cNvPr>
          <p:cNvGraphicFramePr>
            <a:graphicFrameLocks noGrp="1"/>
          </p:cNvGraphicFramePr>
          <p:nvPr>
            <p:extLst>
              <p:ext uri="{D42A27DB-BD31-4B8C-83A1-F6EECF244321}">
                <p14:modId xmlns:p14="http://schemas.microsoft.com/office/powerpoint/2010/main" val="2076300987"/>
              </p:ext>
            </p:extLst>
          </p:nvPr>
        </p:nvGraphicFramePr>
        <p:xfrm>
          <a:off x="306124" y="1797365"/>
          <a:ext cx="10079538" cy="4715915"/>
        </p:xfrm>
        <a:graphic>
          <a:graphicData uri="http://schemas.openxmlformats.org/drawingml/2006/table">
            <a:tbl>
              <a:tblPr/>
              <a:tblGrid>
                <a:gridCol w="2370956">
                  <a:extLst>
                    <a:ext uri="{9D8B030D-6E8A-4147-A177-3AD203B41FA5}">
                      <a16:colId xmlns:a16="http://schemas.microsoft.com/office/drawing/2014/main" val="2753517068"/>
                    </a:ext>
                  </a:extLst>
                </a:gridCol>
                <a:gridCol w="947190">
                  <a:extLst>
                    <a:ext uri="{9D8B030D-6E8A-4147-A177-3AD203B41FA5}">
                      <a16:colId xmlns:a16="http://schemas.microsoft.com/office/drawing/2014/main" val="1816529705"/>
                    </a:ext>
                  </a:extLst>
                </a:gridCol>
                <a:gridCol w="777411">
                  <a:extLst>
                    <a:ext uri="{9D8B030D-6E8A-4147-A177-3AD203B41FA5}">
                      <a16:colId xmlns:a16="http://schemas.microsoft.com/office/drawing/2014/main" val="4152914529"/>
                    </a:ext>
                  </a:extLst>
                </a:gridCol>
                <a:gridCol w="750604">
                  <a:extLst>
                    <a:ext uri="{9D8B030D-6E8A-4147-A177-3AD203B41FA5}">
                      <a16:colId xmlns:a16="http://schemas.microsoft.com/office/drawing/2014/main" val="3634353533"/>
                    </a:ext>
                  </a:extLst>
                </a:gridCol>
                <a:gridCol w="643375">
                  <a:extLst>
                    <a:ext uri="{9D8B030D-6E8A-4147-A177-3AD203B41FA5}">
                      <a16:colId xmlns:a16="http://schemas.microsoft.com/office/drawing/2014/main" val="1557756831"/>
                    </a:ext>
                  </a:extLst>
                </a:gridCol>
                <a:gridCol w="643375">
                  <a:extLst>
                    <a:ext uri="{9D8B030D-6E8A-4147-A177-3AD203B41FA5}">
                      <a16:colId xmlns:a16="http://schemas.microsoft.com/office/drawing/2014/main" val="682923064"/>
                    </a:ext>
                  </a:extLst>
                </a:gridCol>
                <a:gridCol w="643375">
                  <a:extLst>
                    <a:ext uri="{9D8B030D-6E8A-4147-A177-3AD203B41FA5}">
                      <a16:colId xmlns:a16="http://schemas.microsoft.com/office/drawing/2014/main" val="2911342083"/>
                    </a:ext>
                  </a:extLst>
                </a:gridCol>
                <a:gridCol w="810176">
                  <a:extLst>
                    <a:ext uri="{9D8B030D-6E8A-4147-A177-3AD203B41FA5}">
                      <a16:colId xmlns:a16="http://schemas.microsoft.com/office/drawing/2014/main" val="4206179401"/>
                    </a:ext>
                  </a:extLst>
                </a:gridCol>
                <a:gridCol w="813153">
                  <a:extLst>
                    <a:ext uri="{9D8B030D-6E8A-4147-A177-3AD203B41FA5}">
                      <a16:colId xmlns:a16="http://schemas.microsoft.com/office/drawing/2014/main" val="1859269275"/>
                    </a:ext>
                  </a:extLst>
                </a:gridCol>
                <a:gridCol w="786346">
                  <a:extLst>
                    <a:ext uri="{9D8B030D-6E8A-4147-A177-3AD203B41FA5}">
                      <a16:colId xmlns:a16="http://schemas.microsoft.com/office/drawing/2014/main" val="1908183758"/>
                    </a:ext>
                  </a:extLst>
                </a:gridCol>
                <a:gridCol w="893577">
                  <a:extLst>
                    <a:ext uri="{9D8B030D-6E8A-4147-A177-3AD203B41FA5}">
                      <a16:colId xmlns:a16="http://schemas.microsoft.com/office/drawing/2014/main" val="1220152084"/>
                    </a:ext>
                  </a:extLst>
                </a:gridCol>
              </a:tblGrid>
              <a:tr h="188283">
                <a:tc rowSpan="2">
                  <a:txBody>
                    <a:bodyPr/>
                    <a:lstStyle/>
                    <a:p>
                      <a:pPr algn="ctr" fontAlgn="t"/>
                      <a:r>
                        <a:rPr lang="en-AU" sz="1000" b="1" i="0" u="none" strike="noStrike">
                          <a:solidFill>
                            <a:srgbClr val="000000"/>
                          </a:solidFill>
                          <a:effectLst/>
                          <a:latin typeface="Calibri"/>
                        </a:rPr>
                        <a:t>5 MINUTE SETTLEMENT</a:t>
                      </a:r>
                      <a:br>
                        <a:rPr lang="en-AU" sz="1000" b="1" i="0" u="none" strike="noStrike">
                          <a:solidFill>
                            <a:srgbClr val="000000"/>
                          </a:solidFill>
                          <a:effectLst/>
                          <a:latin typeface="Calibri"/>
                        </a:rPr>
                      </a:br>
                      <a:r>
                        <a:rPr lang="en-AU" sz="1000" b="1" i="0" u="none" strike="noStrike">
                          <a:solidFill>
                            <a:srgbClr val="000000"/>
                          </a:solidFill>
                          <a:effectLst/>
                          <a:latin typeface="Calibri"/>
                        </a:rPr>
                        <a:t>SYSTEMS TRACKING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0">
                  <a:txBody>
                    <a:bodyPr/>
                    <a:lstStyle/>
                    <a:p>
                      <a:pPr algn="ctr" fontAlgn="t"/>
                      <a:r>
                        <a:rPr lang="en-AU" sz="1000" b="1" i="0" u="none" strike="noStrike">
                          <a:solidFill>
                            <a:srgbClr val="000000"/>
                          </a:solidFill>
                          <a:effectLst/>
                          <a:latin typeface="Calibri"/>
                        </a:rPr>
                        <a:t>TIMING</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277844008"/>
                  </a:ext>
                </a:extLst>
              </a:tr>
              <a:tr h="376564">
                <a:tc vMerge="1">
                  <a:txBody>
                    <a:bodyPr/>
                    <a:lstStyle/>
                    <a:p>
                      <a:endParaRPr lang="en-AU"/>
                    </a:p>
                  </a:txBody>
                  <a:tcPr/>
                </a:tc>
                <a:tc>
                  <a:txBody>
                    <a:bodyPr/>
                    <a:lstStyle/>
                    <a:p>
                      <a:pPr algn="ctr" fontAlgn="t"/>
                      <a:r>
                        <a:rPr lang="en-AU" sz="1000" b="1" i="0" u="none" strike="noStrike">
                          <a:solidFill>
                            <a:srgbClr val="000000"/>
                          </a:solidFill>
                          <a:effectLst/>
                          <a:latin typeface="Calibri"/>
                        </a:rPr>
                        <a:t>Internal</a:t>
                      </a:r>
                      <a:br>
                        <a:rPr lang="en-AU" sz="1000" b="1" i="0" u="none" strike="noStrike">
                          <a:solidFill>
                            <a:srgbClr val="000000"/>
                          </a:solidFill>
                          <a:effectLst/>
                          <a:latin typeface="Calibri"/>
                        </a:rPr>
                      </a:br>
                      <a:r>
                        <a:rPr lang="en-AU" sz="1000" b="1" i="0" u="none" strike="noStrike">
                          <a:solidFill>
                            <a:srgbClr val="000000"/>
                          </a:solidFill>
                          <a:effectLst/>
                          <a:latin typeface="Calibri"/>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Focus/Group</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SWG</a:t>
                      </a:r>
                      <a:br>
                        <a:rPr lang="en-AU" sz="1000" b="1" i="0" u="none" strike="noStrike">
                          <a:solidFill>
                            <a:srgbClr val="000000"/>
                          </a:solidFill>
                          <a:effectLst/>
                          <a:latin typeface="Calibri"/>
                        </a:rPr>
                      </a:br>
                      <a:r>
                        <a:rPr lang="en-AU" sz="1000" b="1" i="0" u="none" strike="noStrike">
                          <a:solidFill>
                            <a:srgbClr val="000000"/>
                          </a:solidFill>
                          <a:effectLst/>
                          <a:latin typeface="Calibri"/>
                        </a:rPr>
                        <a:t>Engagement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External</a:t>
                      </a:r>
                      <a:br>
                        <a:rPr lang="en-AU" sz="1000" b="1" i="0" u="none" strike="noStrike">
                          <a:solidFill>
                            <a:srgbClr val="000000"/>
                          </a:solidFill>
                          <a:effectLst/>
                          <a:latin typeface="Calibri"/>
                        </a:rPr>
                      </a:br>
                      <a:r>
                        <a:rPr lang="en-AU" sz="1000" b="1" i="0" u="none" strike="noStrike">
                          <a:solidFill>
                            <a:srgbClr val="000000"/>
                          </a:solidFill>
                          <a:effectLst/>
                          <a:latin typeface="Calibri"/>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Draft</a:t>
                      </a:r>
                      <a:br>
                        <a:rPr lang="en-AU" sz="1000" b="1" i="0" u="none" strike="noStrike">
                          <a:solidFill>
                            <a:srgbClr val="000000"/>
                          </a:solidFill>
                          <a:effectLst/>
                          <a:latin typeface="Calibri"/>
                        </a:rPr>
                      </a:br>
                      <a:r>
                        <a:rPr lang="en-AU" sz="1000" b="1" i="0" u="none" strike="noStrike">
                          <a:solidFill>
                            <a:srgbClr val="000000"/>
                          </a:solidFill>
                          <a:effectLst/>
                          <a:latin typeface="Calibri"/>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Final</a:t>
                      </a:r>
                      <a:br>
                        <a:rPr lang="en-AU" sz="1000" b="1" i="0" u="none" strike="noStrike">
                          <a:solidFill>
                            <a:srgbClr val="000000"/>
                          </a:solidFill>
                          <a:effectLst/>
                          <a:latin typeface="Calibri"/>
                        </a:rPr>
                      </a:br>
                      <a:r>
                        <a:rPr lang="en-AU" sz="1000" b="1" i="0" u="none" strike="noStrike">
                          <a:solidFill>
                            <a:srgbClr val="000000"/>
                          </a:solidFill>
                          <a:effectLst/>
                          <a:latin typeface="Calibri"/>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User</a:t>
                      </a:r>
                      <a:br>
                        <a:rPr lang="en-AU" sz="1000" b="1" i="0" u="none" strike="noStrike">
                          <a:solidFill>
                            <a:srgbClr val="000000"/>
                          </a:solidFill>
                          <a:effectLst/>
                          <a:latin typeface="Calibri"/>
                        </a:rPr>
                      </a:br>
                      <a:r>
                        <a:rPr lang="en-AU" sz="1000" b="1" i="0" u="none" strike="noStrike">
                          <a:solidFill>
                            <a:srgbClr val="000000"/>
                          </a:solidFill>
                          <a:effectLst/>
                          <a:latin typeface="Calibri"/>
                        </a:rPr>
                        <a:t>Guides</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5MS Staging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Preprod</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Production</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9885303"/>
                  </a:ext>
                </a:extLst>
              </a:tr>
              <a:tr h="197696">
                <a:tc gridSpan="11">
                  <a:txBody>
                    <a:bodyPr/>
                    <a:lstStyle/>
                    <a:p>
                      <a:pPr algn="l" fontAlgn="t"/>
                      <a:r>
                        <a:rPr lang="en-AU" sz="1000" b="1" i="0" u="none" strike="noStrike">
                          <a:solidFill>
                            <a:srgbClr val="000000"/>
                          </a:solidFill>
                          <a:effectLst/>
                          <a:latin typeface="Calibri"/>
                        </a:rPr>
                        <a:t>DISPATCH and OPERATIONS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68131294"/>
                  </a:ext>
                </a:extLst>
              </a:tr>
              <a:tr h="263595">
                <a:tc gridSpan="11">
                  <a:txBody>
                    <a:bodyPr/>
                    <a:lstStyle/>
                    <a:p>
                      <a:pPr algn="ctr" fontAlgn="ctr"/>
                      <a:r>
                        <a:rPr lang="en-AU" sz="1000" b="1" i="0" u="none" strike="noStrike">
                          <a:solidFill>
                            <a:srgbClr val="000000"/>
                          </a:solidFill>
                          <a:effectLst/>
                          <a:latin typeface="Calibri"/>
                        </a:rPr>
                        <a:t>PACKAGE 1 - Bidding FTP and API </a:t>
                      </a:r>
                      <a:endParaRPr lang="en-AU" sz="1000" b="1"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497708058"/>
                  </a:ext>
                </a:extLst>
              </a:tr>
              <a:tr h="206469">
                <a:tc>
                  <a:txBody>
                    <a:bodyPr/>
                    <a:lstStyle/>
                    <a:p>
                      <a:pPr algn="l" fontAlgn="t"/>
                      <a:r>
                        <a:rPr lang="en-AU" sz="1000" b="0" i="0" u="none" strike="noStrike">
                          <a:solidFill>
                            <a:srgbClr val="000000"/>
                          </a:solidFill>
                          <a:effectLst/>
                          <a:latin typeface="Calibri"/>
                        </a:rPr>
                        <a:t>Transition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1" i="0" u="none" strike="noStrike">
                          <a:solidFill>
                            <a:srgbClr val="000000"/>
                          </a:solidFill>
                          <a:effectLst/>
                          <a:latin typeface="Calibri"/>
                        </a:rPr>
                        <a:t>30-Nov-20</a:t>
                      </a:r>
                      <a:endParaRPr lang="en-AU" sz="1000" b="1" i="0" u="none" strike="noStrike">
                        <a:solidFill>
                          <a:srgbClr val="000000"/>
                        </a:solidFill>
                        <a:effectLst/>
                        <a:latin typeface="Calibri" panose="020F0502020204030204" pitchFamily="34" charset="0"/>
                      </a:endParaRP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01-Apr-21</a:t>
                      </a:r>
                      <a:endParaRPr lang="en-AU" sz="1000" b="0" i="0" u="none" strike="noStrike">
                        <a:solidFill>
                          <a:srgbClr val="000000"/>
                        </a:solidFill>
                        <a:effectLst/>
                        <a:latin typeface="Calibri" panose="020F0502020204030204" pitchFamily="34" charset="0"/>
                      </a:endParaRP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51313466"/>
                  </a:ext>
                </a:extLst>
              </a:tr>
              <a:tr h="188283">
                <a:tc>
                  <a:txBody>
                    <a:bodyPr/>
                    <a:lstStyle/>
                    <a:p>
                      <a:pPr algn="l" fontAlgn="t"/>
                      <a:r>
                        <a:rPr lang="en-AU" sz="1000" b="0" i="0" u="none" strike="noStrike">
                          <a:solidFill>
                            <a:srgbClr val="000000"/>
                          </a:solidFill>
                          <a:effectLst/>
                          <a:latin typeface="Calibri"/>
                        </a:rPr>
                        <a:t>Bidding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lvl="0" algn="ctr">
                        <a:buNone/>
                      </a:pPr>
                      <a:r>
                        <a:rPr lang="en-AU" sz="1000" b="1" i="0" u="none" strike="noStrike" noProof="0">
                          <a:solidFill>
                            <a:srgbClr val="000000"/>
                          </a:solidFill>
                          <a:effectLst/>
                          <a:latin typeface="Calibri"/>
                        </a:rPr>
                        <a:t>30-Nov-20</a:t>
                      </a:r>
                      <a:endParaRPr lang="en-US" b="1"/>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lvl="0" algn="ctr">
                        <a:buNone/>
                      </a:pPr>
                      <a:r>
                        <a:rPr lang="en-AU" sz="1000" b="0" i="0" u="none" strike="noStrike" noProof="0">
                          <a:solidFill>
                            <a:srgbClr val="000000"/>
                          </a:solidFill>
                          <a:effectLst/>
                          <a:latin typeface="Calibri"/>
                        </a:rPr>
                        <a:t>01-Apr-21</a:t>
                      </a:r>
                      <a:endParaRPr lang="en-US"/>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36858277"/>
                  </a:ext>
                </a:extLst>
              </a:tr>
              <a:tr h="188283">
                <a:tc>
                  <a:txBody>
                    <a:bodyPr/>
                    <a:lstStyle/>
                    <a:p>
                      <a:pPr algn="l" fontAlgn="t"/>
                      <a:r>
                        <a:rPr lang="en-AU" sz="1000" b="0" i="0" u="none" strike="noStrike">
                          <a:solidFill>
                            <a:srgbClr val="000000"/>
                          </a:solidFill>
                          <a:effectLst/>
                          <a:latin typeface="Calibri"/>
                        </a:rPr>
                        <a:t>Bidding Format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lvl="0" algn="ctr">
                        <a:buNone/>
                      </a:pPr>
                      <a:r>
                        <a:rPr lang="en-AU" sz="1000" b="1" i="0" u="none" strike="noStrike" noProof="0">
                          <a:solidFill>
                            <a:srgbClr val="000000"/>
                          </a:solidFill>
                          <a:effectLst/>
                          <a:latin typeface="Calibri"/>
                        </a:rPr>
                        <a:t>30-Nov-20</a:t>
                      </a:r>
                      <a:endParaRPr lang="en-US" b="1"/>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r>
                        <a:rPr lang="en-AU" sz="1000" b="0" i="0" u="none" strike="noStrike" noProof="0">
                          <a:solidFill>
                            <a:srgbClr val="000000"/>
                          </a:solidFill>
                          <a:effectLst/>
                          <a:latin typeface="Calibri"/>
                        </a:rPr>
                        <a:t>01-Apr-21</a:t>
                      </a:r>
                      <a:endParaRPr lang="en-US"/>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8049749"/>
                  </a:ext>
                </a:extLst>
              </a:tr>
              <a:tr h="352717">
                <a:tc gridSpan="11">
                  <a:txBody>
                    <a:bodyPr/>
                    <a:lstStyle/>
                    <a:p>
                      <a:pPr algn="ctr" fontAlgn="ctr"/>
                      <a:r>
                        <a:rPr lang="en-AU" sz="1000" b="1" i="0" u="none" strike="noStrike">
                          <a:solidFill>
                            <a:srgbClr val="000000"/>
                          </a:solidFill>
                          <a:effectLst/>
                          <a:latin typeface="Calibri"/>
                        </a:rPr>
                        <a:t>PACKAGE 2 - Bidding Web UI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98634379"/>
                  </a:ext>
                </a:extLst>
              </a:tr>
              <a:tr h="188283">
                <a:tc>
                  <a:txBody>
                    <a:bodyPr/>
                    <a:lstStyle/>
                    <a:p>
                      <a:pPr algn="l" fontAlgn="t"/>
                      <a:r>
                        <a:rPr lang="en-AU" sz="1000" b="0" i="0" u="none" strike="noStrike">
                          <a:solidFill>
                            <a:srgbClr val="000000"/>
                          </a:solidFill>
                          <a:effectLst/>
                          <a:latin typeface="Calibri"/>
                        </a:rPr>
                        <a:t>Bidding Web UI and APIs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Jan-19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chemeClr val="tx1"/>
                          </a:solidFill>
                          <a:effectLst/>
                          <a:latin typeface="Calibri"/>
                        </a:rPr>
                        <a:t>16-Dec-19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lvl="0" algn="ctr">
                        <a:buNone/>
                      </a:pPr>
                      <a:r>
                        <a:rPr lang="en-AU" sz="1000" b="1" i="0" u="none" strike="noStrike" noProof="0">
                          <a:solidFill>
                            <a:srgbClr val="000000"/>
                          </a:solidFill>
                          <a:effectLst/>
                          <a:latin typeface="Calibri"/>
                        </a:rPr>
                        <a:t>30-Nov-20</a:t>
                      </a:r>
                      <a:endParaRPr lang="en-US" b="1"/>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r>
                        <a:rPr lang="en-AU" sz="1000" b="0" i="0" u="none" strike="noStrike" noProof="0">
                          <a:solidFill>
                            <a:srgbClr val="000000"/>
                          </a:solidFill>
                          <a:effectLst/>
                          <a:latin typeface="Calibri"/>
                        </a:rPr>
                        <a:t>01-Apr-21</a:t>
                      </a:r>
                      <a:endParaRPr lang="en-US"/>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4305700"/>
                  </a:ext>
                </a:extLst>
              </a:tr>
              <a:tr h="254181">
                <a:tc gridSpan="11">
                  <a:txBody>
                    <a:bodyPr/>
                    <a:lstStyle/>
                    <a:p>
                      <a:pPr algn="ctr" fontAlgn="ctr"/>
                      <a:r>
                        <a:rPr lang="en-AU" sz="1000" b="1" i="0" u="none" strike="noStrike">
                          <a:solidFill>
                            <a:srgbClr val="000000"/>
                          </a:solidFill>
                          <a:effectLst/>
                          <a:latin typeface="Calibri"/>
                        </a:rPr>
                        <a:t>PACKAGE 3 - Dispatch, Pre-dispatch and PASA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4167399325"/>
                  </a:ext>
                </a:extLst>
              </a:tr>
              <a:tr h="188283">
                <a:tc>
                  <a:txBody>
                    <a:bodyPr/>
                    <a:lstStyle/>
                    <a:p>
                      <a:pPr algn="l" fontAlgn="t"/>
                      <a:r>
                        <a:rPr lang="en-AU" sz="1000" b="0" i="0" u="none" strike="noStrike">
                          <a:solidFill>
                            <a:srgbClr val="000000"/>
                          </a:solidFill>
                          <a:effectLst/>
                          <a:latin typeface="Calibri"/>
                        </a:rPr>
                        <a:t>Dispatch</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lvl="0" algn="ctr">
                        <a:buNone/>
                      </a:pPr>
                      <a:r>
                        <a:rPr lang="en-AU" sz="1000" b="1" i="0" u="none" strike="noStrike" noProof="0">
                          <a:solidFill>
                            <a:srgbClr val="000000"/>
                          </a:solidFill>
                          <a:effectLst/>
                          <a:latin typeface="Calibri"/>
                        </a:rPr>
                        <a:t>30-Nov-20</a:t>
                      </a:r>
                      <a:endParaRPr lang="en-US" b="1"/>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lvl="0" algn="ctr">
                        <a:buNone/>
                      </a:pPr>
                      <a:r>
                        <a:rPr lang="en-AU" sz="1000" b="0" i="0" u="none" strike="noStrike" noProof="0">
                          <a:solidFill>
                            <a:srgbClr val="000000"/>
                          </a:solidFill>
                          <a:effectLst/>
                          <a:latin typeface="Calibri"/>
                        </a:rPr>
                        <a:t>01-Apr-21</a:t>
                      </a:r>
                      <a:endParaRPr lang="en-US"/>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8446229"/>
                  </a:ext>
                </a:extLst>
              </a:tr>
              <a:tr h="188283">
                <a:tc>
                  <a:txBody>
                    <a:bodyPr/>
                    <a:lstStyle/>
                    <a:p>
                      <a:pPr algn="l" fontAlgn="t"/>
                      <a:r>
                        <a:rPr lang="en-AU" sz="1000" b="0" i="0" u="none" strike="noStrike" err="1">
                          <a:solidFill>
                            <a:srgbClr val="000000"/>
                          </a:solidFill>
                          <a:effectLst/>
                          <a:latin typeface="Calibri"/>
                        </a:rPr>
                        <a:t>Predispatch</a:t>
                      </a:r>
                      <a:r>
                        <a:rPr lang="en-AU" sz="1000" b="0" i="0" u="none" strike="noStrike">
                          <a:solidFill>
                            <a:srgbClr val="000000"/>
                          </a:solidFill>
                          <a:effectLst/>
                          <a:latin typeface="Calibri"/>
                        </a:rPr>
                        <a:t> P30/7DAY</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lvl="0" algn="ctr">
                        <a:buNone/>
                      </a:pPr>
                      <a:r>
                        <a:rPr lang="en-AU" sz="1000" b="1" i="0" u="none" strike="noStrike" noProof="0">
                          <a:solidFill>
                            <a:srgbClr val="000000"/>
                          </a:solidFill>
                          <a:effectLst/>
                          <a:latin typeface="Calibri"/>
                        </a:rPr>
                        <a:t>30-Nov-20</a:t>
                      </a:r>
                      <a:endParaRPr lang="en-US" b="1"/>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lvl="0" algn="ctr">
                        <a:buNone/>
                      </a:pPr>
                      <a:r>
                        <a:rPr lang="en-AU" sz="1000" b="0" i="0" u="none" strike="noStrike" noProof="0">
                          <a:solidFill>
                            <a:srgbClr val="000000"/>
                          </a:solidFill>
                          <a:effectLst/>
                          <a:latin typeface="Calibri"/>
                        </a:rPr>
                        <a:t>01-Apr-21</a:t>
                      </a:r>
                      <a:endParaRPr lang="en-US"/>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26994082"/>
                  </a:ext>
                </a:extLst>
              </a:tr>
              <a:tr h="188283">
                <a:tc>
                  <a:txBody>
                    <a:bodyPr/>
                    <a:lstStyle/>
                    <a:p>
                      <a:pPr algn="l" fontAlgn="t"/>
                      <a:r>
                        <a:rPr lang="en-AU" sz="1000" b="0" i="0" u="none" strike="noStrike" err="1">
                          <a:solidFill>
                            <a:srgbClr val="000000"/>
                          </a:solidFill>
                          <a:effectLst/>
                          <a:latin typeface="Calibri"/>
                        </a:rPr>
                        <a:t>Predispatch</a:t>
                      </a:r>
                      <a:r>
                        <a:rPr lang="en-AU" sz="1000" b="0" i="0" u="none" strike="noStrike">
                          <a:solidFill>
                            <a:srgbClr val="000000"/>
                          </a:solidFill>
                          <a:effectLst/>
                          <a:latin typeface="Calibri"/>
                        </a:rPr>
                        <a:t> P5</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TBC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t"/>
                      <a:r>
                        <a:rPr lang="en-AU" sz="1000" b="0" i="0" u="none" strike="noStrike">
                          <a:solidFill>
                            <a:srgbClr val="000000"/>
                          </a:solidFill>
                          <a:effectLst/>
                          <a:latin typeface="Calibri"/>
                        </a:rPr>
                        <a:t>TBC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t"/>
                      <a:r>
                        <a:rPr lang="en-AU" sz="1000" b="0" i="0" u="none" strike="noStrike">
                          <a:solidFill>
                            <a:srgbClr val="000000"/>
                          </a:solidFill>
                          <a:effectLst/>
                          <a:latin typeface="Calibri"/>
                        </a:rPr>
                        <a:t>TBC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TBC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lvl="0" algn="ctr">
                        <a:buNone/>
                      </a:pPr>
                      <a:r>
                        <a:rPr lang="en-AU" sz="1000" b="1" i="0" u="none" strike="noStrike" noProof="0">
                          <a:solidFill>
                            <a:srgbClr val="000000"/>
                          </a:solidFill>
                          <a:effectLst/>
                          <a:latin typeface="Calibri"/>
                        </a:rPr>
                        <a:t>30-Nov-20</a:t>
                      </a:r>
                      <a:endParaRPr lang="en-US" b="1"/>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lvl="0" algn="ctr">
                        <a:buNone/>
                      </a:pPr>
                      <a:r>
                        <a:rPr lang="en-AU" sz="1000" b="0" i="0" u="none" strike="noStrike" noProof="0">
                          <a:solidFill>
                            <a:srgbClr val="000000"/>
                          </a:solidFill>
                          <a:effectLst/>
                          <a:latin typeface="Calibri"/>
                        </a:rPr>
                        <a:t>01-Apr-21</a:t>
                      </a:r>
                      <a:endParaRPr lang="en-US"/>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46122287"/>
                  </a:ext>
                </a:extLst>
              </a:tr>
              <a:tr h="188283">
                <a:tc>
                  <a:txBody>
                    <a:bodyPr/>
                    <a:lstStyle/>
                    <a:p>
                      <a:pPr algn="l" fontAlgn="t"/>
                      <a:r>
                        <a:rPr lang="en-AU" sz="1000" b="0" i="0" u="none" strike="noStrike">
                          <a:solidFill>
                            <a:srgbClr val="000000"/>
                          </a:solidFill>
                          <a:effectLst/>
                          <a:latin typeface="Calibri"/>
                        </a:rPr>
                        <a:t>ST and PD PASA</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lvl="0" algn="ctr">
                        <a:buNone/>
                      </a:pPr>
                      <a:r>
                        <a:rPr lang="en-AU" sz="1000" b="1" i="0" u="none" strike="noStrike" noProof="0">
                          <a:solidFill>
                            <a:srgbClr val="000000"/>
                          </a:solidFill>
                          <a:effectLst/>
                          <a:latin typeface="Calibri"/>
                        </a:rPr>
                        <a:t>30-Nov-20</a:t>
                      </a:r>
                      <a:endParaRPr lang="en-US" b="1"/>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r>
                        <a:rPr lang="en-AU" sz="1000" b="0" i="0" u="none" strike="noStrike" noProof="0">
                          <a:solidFill>
                            <a:srgbClr val="000000"/>
                          </a:solidFill>
                          <a:effectLst/>
                          <a:latin typeface="Calibri"/>
                        </a:rPr>
                        <a:t>01-Apr-21</a:t>
                      </a:r>
                      <a:endParaRPr lang="en-US"/>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7143273"/>
                  </a:ext>
                </a:extLst>
              </a:tr>
              <a:tr h="263595">
                <a:tc gridSpan="11">
                  <a:txBody>
                    <a:bodyPr/>
                    <a:lstStyle/>
                    <a:p>
                      <a:pPr algn="ctr" fontAlgn="ctr"/>
                      <a:r>
                        <a:rPr lang="en-AU" sz="1000" b="1" i="0" u="none" strike="noStrike">
                          <a:solidFill>
                            <a:srgbClr val="000000"/>
                          </a:solidFill>
                          <a:effectLst/>
                          <a:latin typeface="Calibri"/>
                        </a:rPr>
                        <a:t>PACKAGE 4 - Pricing and Miscellaneous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84848260"/>
                  </a:ext>
                </a:extLst>
              </a:tr>
              <a:tr h="188283">
                <a:tc>
                  <a:txBody>
                    <a:bodyPr/>
                    <a:lstStyle/>
                    <a:p>
                      <a:pPr algn="l" fontAlgn="t"/>
                      <a:r>
                        <a:rPr lang="en-AU" sz="1000" b="0" i="0" u="none" strike="noStrike">
                          <a:solidFill>
                            <a:srgbClr val="000000"/>
                          </a:solidFill>
                          <a:effectLst/>
                          <a:latin typeface="Calibri"/>
                        </a:rPr>
                        <a:t>Trading Price / Price Revision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lvl="0" algn="ctr">
                        <a:buNone/>
                      </a:pPr>
                      <a:r>
                        <a:rPr lang="en-AU" sz="1000" b="1" i="0" u="none" strike="noStrike" noProof="0">
                          <a:solidFill>
                            <a:srgbClr val="000000"/>
                          </a:solidFill>
                          <a:effectLst/>
                          <a:latin typeface="Calibri"/>
                        </a:rPr>
                        <a:t>30-Nov-20</a:t>
                      </a:r>
                      <a:endParaRPr lang="en-US" b="1"/>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lvl="0" algn="ctr">
                        <a:buNone/>
                      </a:pPr>
                      <a:r>
                        <a:rPr lang="en-AU" sz="1000" b="0" i="0" u="none" strike="noStrike" noProof="0">
                          <a:solidFill>
                            <a:srgbClr val="000000"/>
                          </a:solidFill>
                          <a:effectLst/>
                          <a:latin typeface="Calibri"/>
                        </a:rPr>
                        <a:t>01-Apr-21</a:t>
                      </a:r>
                      <a:endParaRPr lang="en-US"/>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3148491"/>
                  </a:ext>
                </a:extLst>
              </a:tr>
              <a:tr h="188283">
                <a:tc>
                  <a:txBody>
                    <a:bodyPr/>
                    <a:lstStyle/>
                    <a:p>
                      <a:pPr algn="l" fontAlgn="t"/>
                      <a:r>
                        <a:rPr lang="en-AU" sz="1000" b="0" i="0" u="none" strike="noStrike">
                          <a:solidFill>
                            <a:srgbClr val="000000"/>
                          </a:solidFill>
                          <a:effectLst/>
                          <a:latin typeface="Calibri"/>
                        </a:rPr>
                        <a:t>Administered Pricing and CPT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lvl="0" algn="ctr">
                        <a:buNone/>
                      </a:pPr>
                      <a:r>
                        <a:rPr lang="en-AU" sz="1000" b="1" i="0" u="none" strike="noStrike" noProof="0">
                          <a:solidFill>
                            <a:srgbClr val="000000"/>
                          </a:solidFill>
                          <a:effectLst/>
                          <a:latin typeface="Calibri"/>
                        </a:rPr>
                        <a:t>30-Nov-20</a:t>
                      </a:r>
                      <a:endParaRPr lang="en-US" b="1"/>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lvl="0" algn="ctr">
                        <a:buNone/>
                      </a:pPr>
                      <a:r>
                        <a:rPr lang="en-AU" sz="1000" b="0" i="0" u="none" strike="noStrike" noProof="0">
                          <a:solidFill>
                            <a:srgbClr val="000000"/>
                          </a:solidFill>
                          <a:effectLst/>
                          <a:latin typeface="Calibri"/>
                        </a:rPr>
                        <a:t>01-Apr-21</a:t>
                      </a:r>
                      <a:endParaRPr lang="en-US"/>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3829155"/>
                  </a:ext>
                </a:extLst>
              </a:tr>
              <a:tr h="188283">
                <a:tc>
                  <a:txBody>
                    <a:bodyPr/>
                    <a:lstStyle/>
                    <a:p>
                      <a:pPr algn="l" fontAlgn="t"/>
                      <a:r>
                        <a:rPr lang="en-AU" sz="1000" b="0" i="0" u="none" strike="noStrike">
                          <a:solidFill>
                            <a:srgbClr val="000000"/>
                          </a:solidFill>
                          <a:effectLst/>
                          <a:latin typeface="Calibri"/>
                        </a:rPr>
                        <a:t>Suspension Pricing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lvl="0" algn="ctr">
                        <a:buNone/>
                      </a:pPr>
                      <a:r>
                        <a:rPr lang="en-AU" sz="1000" b="1" i="0" u="none" strike="noStrike" noProof="0">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lvl="0" algn="ctr">
                        <a:buNone/>
                      </a:pPr>
                      <a:r>
                        <a:rPr lang="en-AU" sz="1000" b="0" i="0" u="none" strike="noStrike" noProof="0">
                          <a:solidFill>
                            <a:srgbClr val="000000"/>
                          </a:solidFill>
                          <a:effectLst/>
                          <a:latin typeface="Calibri"/>
                        </a:rPr>
                        <a:t>01-Apr-21</a:t>
                      </a:r>
                      <a:endParaRPr lang="en-US"/>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12766932"/>
                  </a:ext>
                </a:extLst>
              </a:tr>
              <a:tr h="188283">
                <a:tc>
                  <a:txBody>
                    <a:bodyPr/>
                    <a:lstStyle/>
                    <a:p>
                      <a:pPr algn="l" fontAlgn="t"/>
                      <a:r>
                        <a:rPr lang="en-AU" sz="1000" b="0" i="0" u="none" strike="noStrike">
                          <a:solidFill>
                            <a:srgbClr val="000000"/>
                          </a:solidFill>
                          <a:effectLst/>
                          <a:latin typeface="Calibri"/>
                        </a:rPr>
                        <a:t>Negative Residue Management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Jun-19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lvl="0" algn="ctr">
                        <a:buNone/>
                      </a:pPr>
                      <a:r>
                        <a:rPr lang="en-AU" sz="1000" b="1" i="0" u="none" strike="noStrike" noProof="0">
                          <a:solidFill>
                            <a:srgbClr val="000000"/>
                          </a:solidFill>
                          <a:effectLst/>
                          <a:latin typeface="Calibri"/>
                        </a:rPr>
                        <a:t>30-Nov-20</a:t>
                      </a:r>
                      <a:endParaRPr lang="en-US" b="1"/>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lvl="0" algn="ctr">
                        <a:buNone/>
                      </a:pPr>
                      <a:r>
                        <a:rPr lang="en-AU" sz="1000" b="0" i="0" u="none" strike="noStrike" noProof="0">
                          <a:solidFill>
                            <a:srgbClr val="000000"/>
                          </a:solidFill>
                          <a:effectLst/>
                          <a:latin typeface="Calibri"/>
                        </a:rPr>
                        <a:t>01-Apr-21</a:t>
                      </a:r>
                      <a:endParaRPr lang="en-US"/>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90216860"/>
                  </a:ext>
                </a:extLst>
              </a:tr>
              <a:tr h="344006">
                <a:tc gridSpan="11">
                  <a:txBody>
                    <a:bodyPr/>
                    <a:lstStyle/>
                    <a:p>
                      <a:pPr algn="ctr" fontAlgn="ctr"/>
                      <a:r>
                        <a:rPr lang="en-AU" sz="1000" b="1" i="0" u="none" strike="noStrike">
                          <a:solidFill>
                            <a:srgbClr val="000000"/>
                          </a:solidFill>
                          <a:effectLst/>
                          <a:latin typeface="Calibri"/>
                        </a:rPr>
                        <a:t>PACKAGE 5 - Full Data Model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780466857"/>
                  </a:ext>
                </a:extLst>
              </a:tr>
              <a:tr h="197696">
                <a:tc>
                  <a:txBody>
                    <a:bodyPr/>
                    <a:lstStyle/>
                    <a:p>
                      <a:pPr algn="l" fontAlgn="t"/>
                      <a:r>
                        <a:rPr lang="en-AU" sz="1000" b="0" i="0" u="none" strike="noStrike">
                          <a:solidFill>
                            <a:srgbClr val="000000"/>
                          </a:solidFill>
                          <a:effectLst/>
                          <a:latin typeface="Calibri"/>
                        </a:rPr>
                        <a:t>Full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31-Jan-20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chemeClr val="tx1"/>
                          </a:solidFill>
                          <a:effectLst/>
                          <a:latin typeface="Calibri"/>
                        </a:rPr>
                        <a:t>16-Mar-20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marL="0" algn="ctr" defTabSz="685800" rtl="0" eaLnBrk="1" fontAlgn="t" latinLnBrk="0" hangingPunct="1"/>
                      <a:r>
                        <a:rPr lang="en-AU" sz="1000" b="0" i="0" u="none" strike="noStrike" kern="1200">
                          <a:solidFill>
                            <a:srgbClr val="000000"/>
                          </a:solidFill>
                          <a:effectLst/>
                          <a:latin typeface="Calibri"/>
                          <a:ea typeface="+mn-ea"/>
                          <a:cs typeface="+mn-cs"/>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lvl="0" algn="ctr">
                        <a:buNone/>
                      </a:pPr>
                      <a:r>
                        <a:rPr lang="en-AU" sz="1000" b="1" i="0" u="none" strike="noStrike" noProof="0">
                          <a:solidFill>
                            <a:srgbClr val="000000"/>
                          </a:solidFill>
                          <a:effectLst/>
                          <a:latin typeface="Calibri"/>
                        </a:rPr>
                        <a:t>30-Nov-20</a:t>
                      </a:r>
                      <a:endParaRPr lang="en-AU" sz="1000" b="1" i="0" u="none" strike="noStrike">
                        <a:solidFill>
                          <a:srgbClr val="000000"/>
                        </a:solidFill>
                        <a:effectLst/>
                        <a:latin typeface="Calibri" panose="020F0502020204030204" pitchFamily="34" charset="0"/>
                      </a:endParaRP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buNone/>
                      </a:pPr>
                      <a:r>
                        <a:rPr lang="en-AU" sz="1000" b="0" i="0" u="none" strike="noStrike" noProof="0">
                          <a:solidFill>
                            <a:srgbClr val="000000"/>
                          </a:solidFill>
                          <a:effectLst/>
                          <a:latin typeface="Calibri"/>
                        </a:rPr>
                        <a:t>01-Apr-21</a:t>
                      </a:r>
                      <a:endParaRPr lang="en-US"/>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1497347"/>
                  </a:ext>
                </a:extLst>
              </a:tr>
            </a:tbl>
          </a:graphicData>
        </a:graphic>
      </p:graphicFrame>
      <p:sp>
        <p:nvSpPr>
          <p:cNvPr id="9" name="Title 1">
            <a:extLst>
              <a:ext uri="{FF2B5EF4-FFF2-40B4-BE49-F238E27FC236}">
                <a16:creationId xmlns:a16="http://schemas.microsoft.com/office/drawing/2014/main" id="{0E1896DC-0EA7-4894-92D0-65DDA36AA097}"/>
              </a:ext>
            </a:extLst>
          </p:cNvPr>
          <p:cNvSpPr txBox="1">
            <a:spLocks/>
          </p:cNvSpPr>
          <p:nvPr/>
        </p:nvSpPr>
        <p:spPr>
          <a:xfrm>
            <a:off x="8517788" y="61466"/>
            <a:ext cx="1867876" cy="314119"/>
          </a:xfrm>
          <a:prstGeom prst="rect">
            <a:avLst/>
          </a:prstGeom>
        </p:spPr>
        <p:txBody>
          <a:bodyPr vert="horz" lIns="0" tIns="50398" rIns="0"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02-11-2020</a:t>
            </a:r>
          </a:p>
        </p:txBody>
      </p:sp>
      <p:sp>
        <p:nvSpPr>
          <p:cNvPr id="11" name="Date Placeholder 3">
            <a:extLst>
              <a:ext uri="{FF2B5EF4-FFF2-40B4-BE49-F238E27FC236}">
                <a16:creationId xmlns:a16="http://schemas.microsoft.com/office/drawing/2014/main" id="{602D11F8-A827-4D68-8A11-DD6CA7C94288}"/>
              </a:ext>
            </a:extLst>
          </p:cNvPr>
          <p:cNvSpPr>
            <a:spLocks noGrp="1"/>
          </p:cNvSpPr>
          <p:nvPr>
            <p:ph type="dt" sz="half" idx="10"/>
          </p:nvPr>
        </p:nvSpPr>
        <p:spPr>
          <a:xfrm>
            <a:off x="8157160" y="7006700"/>
            <a:ext cx="1435269" cy="402483"/>
          </a:xfrm>
        </p:spPr>
        <p:txBody>
          <a:bodyPr/>
          <a:lstStyle/>
          <a:p>
            <a:fld id="{7A2107B3-3FE4-4C31-9B4E-A3C583FFA43A}" type="datetime1">
              <a:rPr lang="en-AU" smtClean="0"/>
              <a:t>16/11/2020</a:t>
            </a:fld>
            <a:endParaRPr lang="en-AU"/>
          </a:p>
        </p:txBody>
      </p:sp>
      <p:sp>
        <p:nvSpPr>
          <p:cNvPr id="3" name="Speech Bubble: Rectangle 2">
            <a:extLst>
              <a:ext uri="{FF2B5EF4-FFF2-40B4-BE49-F238E27FC236}">
                <a16:creationId xmlns:a16="http://schemas.microsoft.com/office/drawing/2014/main" id="{C0E9558D-36B4-4AE6-8EA8-4B567926F621}"/>
              </a:ext>
            </a:extLst>
          </p:cNvPr>
          <p:cNvSpPr/>
          <p:nvPr/>
        </p:nvSpPr>
        <p:spPr>
          <a:xfrm>
            <a:off x="8633862" y="711761"/>
            <a:ext cx="1751800" cy="818656"/>
          </a:xfrm>
          <a:prstGeom prst="wedgeRectCallout">
            <a:avLst>
              <a:gd name="adj1" fmla="val -24022"/>
              <a:gd name="adj2" fmla="val 1043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b="1"/>
              <a:t>Pre-Production Go-Live date has changed from Sunday the 29</a:t>
            </a:r>
            <a:r>
              <a:rPr lang="en-AU" sz="1000" b="1" baseline="30000"/>
              <a:t>th</a:t>
            </a:r>
            <a:r>
              <a:rPr lang="en-AU" sz="1000" b="1"/>
              <a:t> of November to Monday the 30</a:t>
            </a:r>
            <a:r>
              <a:rPr lang="en-AU" sz="1000" b="1" baseline="30000"/>
              <a:t>th</a:t>
            </a:r>
            <a:r>
              <a:rPr lang="en-AU" sz="1000" b="1"/>
              <a:t> of November.</a:t>
            </a:r>
          </a:p>
        </p:txBody>
      </p:sp>
    </p:spTree>
    <p:extLst>
      <p:ext uri="{BB962C8B-B14F-4D97-AF65-F5344CB8AC3E}">
        <p14:creationId xmlns:p14="http://schemas.microsoft.com/office/powerpoint/2010/main" val="11767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8E1CD-0DE7-4237-82E9-E2F4428589B2}"/>
              </a:ext>
            </a:extLst>
          </p:cNvPr>
          <p:cNvSpPr>
            <a:spLocks noGrp="1"/>
          </p:cNvSpPr>
          <p:nvPr>
            <p:ph type="title"/>
          </p:nvPr>
        </p:nvSpPr>
        <p:spPr>
          <a:xfrm>
            <a:off x="500842" y="150495"/>
            <a:ext cx="9668166" cy="1310695"/>
          </a:xfrm>
        </p:spPr>
        <p:txBody>
          <a:bodyPr/>
          <a:lstStyle/>
          <a:p>
            <a:r>
              <a:rPr lang="en-AU"/>
              <a:t>Dispatch Pre-Production Deployment</a:t>
            </a:r>
          </a:p>
        </p:txBody>
      </p:sp>
      <p:sp>
        <p:nvSpPr>
          <p:cNvPr id="3" name="Content Placeholder 2">
            <a:extLst>
              <a:ext uri="{FF2B5EF4-FFF2-40B4-BE49-F238E27FC236}">
                <a16:creationId xmlns:a16="http://schemas.microsoft.com/office/drawing/2014/main" id="{CA88283A-E8E4-4FBD-AE26-F35667141A06}"/>
              </a:ext>
            </a:extLst>
          </p:cNvPr>
          <p:cNvSpPr>
            <a:spLocks noGrp="1"/>
          </p:cNvSpPr>
          <p:nvPr>
            <p:ph idx="1"/>
          </p:nvPr>
        </p:nvSpPr>
        <p:spPr/>
        <p:txBody>
          <a:bodyPr vert="horz" lIns="100796" tIns="50398" rIns="100796" bIns="50398" rtlCol="0" anchor="t">
            <a:normAutofit/>
          </a:bodyPr>
          <a:lstStyle/>
          <a:p>
            <a:r>
              <a:rPr lang="en-AU"/>
              <a:t>Industry test for Dispatch in the AEMO pre-production available to commence from 13:00 (AEST) 30-Nov-20</a:t>
            </a:r>
          </a:p>
          <a:p>
            <a:pPr lvl="1"/>
            <a:r>
              <a:rPr lang="en-AU">
                <a:cs typeface="Segoe UI Semilight"/>
              </a:rPr>
              <a:t>NB provides for Industry test support during business hours from Monday 30-Nov</a:t>
            </a:r>
          </a:p>
          <a:p>
            <a:r>
              <a:rPr lang="en-AU"/>
              <a:t>Support:</a:t>
            </a:r>
            <a:endParaRPr lang="en-AU">
              <a:cs typeface="Segoe UI Semilight"/>
            </a:endParaRPr>
          </a:p>
          <a:p>
            <a:pPr lvl="1"/>
            <a:r>
              <a:rPr lang="en-AU">
                <a:hlinkClick r:id="rId3"/>
              </a:rPr>
              <a:t>Participant testing webpage</a:t>
            </a:r>
            <a:r>
              <a:rPr lang="en-AU"/>
              <a:t> – background information and FAQs</a:t>
            </a:r>
            <a:endParaRPr lang="en-AU">
              <a:cs typeface="Segoe UI Semilight"/>
            </a:endParaRPr>
          </a:p>
          <a:p>
            <a:pPr lvl="1"/>
            <a:r>
              <a:rPr lang="en-AU">
                <a:hlinkClick r:id="rId4"/>
              </a:rPr>
              <a:t>Functionality Deployment Matrix</a:t>
            </a:r>
            <a:r>
              <a:rPr lang="en-AU"/>
              <a:t> – includes a list of the functionality that will be available in pre-prod </a:t>
            </a:r>
            <a:endParaRPr lang="en-AU">
              <a:cs typeface="Segoe UI Semilight"/>
            </a:endParaRPr>
          </a:p>
          <a:p>
            <a:pPr lvl="1"/>
            <a:r>
              <a:rPr lang="en-AU"/>
              <a:t>The 5MS team will be available for a daily call for one week from 01-Dec. This can be extended/repeated in Jan. Invites will be sent to ITWG and RWG.</a:t>
            </a:r>
            <a:endParaRPr lang="en-AU">
              <a:cs typeface="Segoe UI Semilight"/>
            </a:endParaRPr>
          </a:p>
          <a:p>
            <a:pPr lvl="1"/>
            <a:r>
              <a:rPr lang="en-AU"/>
              <a:t>Support is also available through </a:t>
            </a:r>
            <a:r>
              <a:rPr lang="en-AU">
                <a:hlinkClick r:id="rId5"/>
              </a:rPr>
              <a:t>AEMO Support Hub</a:t>
            </a:r>
            <a:endParaRPr lang="en-AU"/>
          </a:p>
        </p:txBody>
      </p:sp>
      <p:sp>
        <p:nvSpPr>
          <p:cNvPr id="4" name="Date Placeholder 3">
            <a:extLst>
              <a:ext uri="{FF2B5EF4-FFF2-40B4-BE49-F238E27FC236}">
                <a16:creationId xmlns:a16="http://schemas.microsoft.com/office/drawing/2014/main" id="{9AB2665E-9CD3-483F-86D0-34E223DC6797}"/>
              </a:ext>
            </a:extLst>
          </p:cNvPr>
          <p:cNvSpPr>
            <a:spLocks noGrp="1"/>
          </p:cNvSpPr>
          <p:nvPr>
            <p:ph type="dt" sz="half" idx="10"/>
          </p:nvPr>
        </p:nvSpPr>
        <p:spPr/>
        <p:txBody>
          <a:bodyPr/>
          <a:lstStyle/>
          <a:p>
            <a:fld id="{FDEF3A66-B67E-4569-919D-CB6E78FCED42}" type="datetime1">
              <a:rPr lang="en-AU" smtClean="0"/>
              <a:t>16/11/2020</a:t>
            </a:fld>
            <a:endParaRPr lang="en-AU"/>
          </a:p>
        </p:txBody>
      </p:sp>
      <p:sp>
        <p:nvSpPr>
          <p:cNvPr id="5" name="Footer Placeholder 4">
            <a:extLst>
              <a:ext uri="{FF2B5EF4-FFF2-40B4-BE49-F238E27FC236}">
                <a16:creationId xmlns:a16="http://schemas.microsoft.com/office/drawing/2014/main" id="{10C88962-DACA-4295-AE38-02502531A324}"/>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FA0EB9A3-C615-4275-B116-DAE0AA4E2BCC}"/>
              </a:ext>
            </a:extLst>
          </p:cNvPr>
          <p:cNvSpPr>
            <a:spLocks noGrp="1"/>
          </p:cNvSpPr>
          <p:nvPr>
            <p:ph type="sldNum" sz="quarter" idx="12"/>
          </p:nvPr>
        </p:nvSpPr>
        <p:spPr/>
        <p:txBody>
          <a:bodyPr/>
          <a:lstStyle/>
          <a:p>
            <a:fld id="{4EC81F68-4976-451A-B2E9-79BCBD2F70CC}" type="slidenum">
              <a:rPr lang="en-AU" smtClean="0"/>
              <a:t>33</a:t>
            </a:fld>
            <a:endParaRPr lang="en-AU"/>
          </a:p>
        </p:txBody>
      </p:sp>
    </p:spTree>
    <p:extLst>
      <p:ext uri="{BB962C8B-B14F-4D97-AF65-F5344CB8AC3E}">
        <p14:creationId xmlns:p14="http://schemas.microsoft.com/office/powerpoint/2010/main" val="2347623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216362" y="180975"/>
            <a:ext cx="8003176" cy="1310695"/>
          </a:xfrm>
        </p:spPr>
        <p:txBody>
          <a:bodyPr>
            <a:normAutofit/>
          </a:bodyPr>
          <a:lstStyle/>
          <a:p>
            <a:r>
              <a:rPr lang="en-AU" sz="3850"/>
              <a:t>Tech Spec Updates</a:t>
            </a:r>
            <a:br>
              <a:rPr lang="en-AU" sz="3850"/>
            </a:br>
            <a:endParaRPr lang="en-AU" sz="2600"/>
          </a:p>
        </p:txBody>
      </p:sp>
      <p:sp>
        <p:nvSpPr>
          <p:cNvPr id="5" name="TextBox 4">
            <a:extLst>
              <a:ext uri="{FF2B5EF4-FFF2-40B4-BE49-F238E27FC236}">
                <a16:creationId xmlns:a16="http://schemas.microsoft.com/office/drawing/2014/main" id="{54C16E9A-8841-46B2-B607-97F691B3CD3B}"/>
              </a:ext>
            </a:extLst>
          </p:cNvPr>
          <p:cNvSpPr txBox="1"/>
          <p:nvPr/>
        </p:nvSpPr>
        <p:spPr>
          <a:xfrm>
            <a:off x="375800" y="1831984"/>
            <a:ext cx="9940212" cy="120032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400">
                <a:cs typeface="Segoe UI Semilight"/>
              </a:rPr>
              <a:t>There is a new version of the </a:t>
            </a:r>
            <a:r>
              <a:rPr lang="en-US" sz="2400" u="sng">
                <a:ea typeface="+mn-lt"/>
                <a:cs typeface="+mn-lt"/>
                <a:hlinkClick r:id="rId3"/>
              </a:rPr>
              <a:t>EMMS 5MS Technical Specification - Dispatch and Operations</a:t>
            </a:r>
            <a:r>
              <a:rPr lang="en-US" sz="2400" u="sng">
                <a:ea typeface="+mn-lt"/>
                <a:cs typeface="+mn-lt"/>
              </a:rPr>
              <a:t> </a:t>
            </a:r>
            <a:r>
              <a:rPr lang="en-US" sz="2400">
                <a:ea typeface="+mn-lt"/>
                <a:cs typeface="+mn-lt"/>
              </a:rPr>
              <a:t>with details of the P5MIN tables included in v5.00 of the Data Model, reflecting the 5-min Pre-dispatch price sensitivity.</a:t>
            </a:r>
          </a:p>
        </p:txBody>
      </p:sp>
    </p:spTree>
    <p:extLst>
      <p:ext uri="{BB962C8B-B14F-4D97-AF65-F5344CB8AC3E}">
        <p14:creationId xmlns:p14="http://schemas.microsoft.com/office/powerpoint/2010/main" val="2635158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29A3-86BF-42AA-A2B7-5AD2A88C390A}"/>
              </a:ext>
            </a:extLst>
          </p:cNvPr>
          <p:cNvSpPr>
            <a:spLocks noGrp="1"/>
          </p:cNvSpPr>
          <p:nvPr>
            <p:ph type="title"/>
          </p:nvPr>
        </p:nvSpPr>
        <p:spPr/>
        <p:txBody>
          <a:bodyPr/>
          <a:lstStyle/>
          <a:p>
            <a:r>
              <a:rPr lang="en-AU"/>
              <a:t>Settlements Update </a:t>
            </a:r>
            <a:br>
              <a:rPr lang="en-AU"/>
            </a:br>
            <a:endParaRPr lang="en-AU" sz="2400"/>
          </a:p>
        </p:txBody>
      </p:sp>
      <p:sp>
        <p:nvSpPr>
          <p:cNvPr id="3" name="Text Placeholder 2">
            <a:extLst>
              <a:ext uri="{FF2B5EF4-FFF2-40B4-BE49-F238E27FC236}">
                <a16:creationId xmlns:a16="http://schemas.microsoft.com/office/drawing/2014/main" id="{FA6490B9-41E5-4B70-AA9E-0E1140F23C17}"/>
              </a:ext>
            </a:extLst>
          </p:cNvPr>
          <p:cNvSpPr>
            <a:spLocks noGrp="1"/>
          </p:cNvSpPr>
          <p:nvPr>
            <p:ph type="body" idx="1"/>
          </p:nvPr>
        </p:nvSpPr>
        <p:spPr/>
        <p:txBody>
          <a:bodyPr/>
          <a:lstStyle/>
          <a:p>
            <a:r>
              <a:rPr lang="en-AU"/>
              <a:t>Mark Hillaby</a:t>
            </a:r>
          </a:p>
        </p:txBody>
      </p:sp>
      <p:sp>
        <p:nvSpPr>
          <p:cNvPr id="4" name="Slide Number Placeholder 3">
            <a:extLst>
              <a:ext uri="{FF2B5EF4-FFF2-40B4-BE49-F238E27FC236}">
                <a16:creationId xmlns:a16="http://schemas.microsoft.com/office/drawing/2014/main" id="{C3CCBB98-DB12-450C-A368-79B5AAAA96E5}"/>
              </a:ext>
            </a:extLst>
          </p:cNvPr>
          <p:cNvSpPr>
            <a:spLocks noGrp="1"/>
          </p:cNvSpPr>
          <p:nvPr>
            <p:ph type="sldNum" sz="quarter" idx="12"/>
          </p:nvPr>
        </p:nvSpPr>
        <p:spPr/>
        <p:txBody>
          <a:bodyPr/>
          <a:lstStyle/>
          <a:p>
            <a:fld id="{4EC81F68-4976-451A-B2E9-79BCBD2F70CC}" type="slidenum">
              <a:rPr lang="en-AU" smtClean="0"/>
              <a:pPr/>
              <a:t>35</a:t>
            </a:fld>
            <a:endParaRPr lang="en-AU"/>
          </a:p>
        </p:txBody>
      </p:sp>
    </p:spTree>
    <p:extLst>
      <p:ext uri="{BB962C8B-B14F-4D97-AF65-F5344CB8AC3E}">
        <p14:creationId xmlns:p14="http://schemas.microsoft.com/office/powerpoint/2010/main" val="4129510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row: Right 26">
            <a:extLst>
              <a:ext uri="{FF2B5EF4-FFF2-40B4-BE49-F238E27FC236}">
                <a16:creationId xmlns:a16="http://schemas.microsoft.com/office/drawing/2014/main" id="{8827E392-85C8-4251-BC11-1DC4C539579B}"/>
              </a:ext>
            </a:extLst>
          </p:cNvPr>
          <p:cNvSpPr/>
          <p:nvPr/>
        </p:nvSpPr>
        <p:spPr>
          <a:xfrm>
            <a:off x="1951564" y="3500533"/>
            <a:ext cx="8003175" cy="531757"/>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30" name="Arrow: Right 29">
            <a:extLst>
              <a:ext uri="{FF2B5EF4-FFF2-40B4-BE49-F238E27FC236}">
                <a16:creationId xmlns:a16="http://schemas.microsoft.com/office/drawing/2014/main" id="{8B9C7A30-136A-4633-AF75-1B59BF5C1A78}"/>
              </a:ext>
            </a:extLst>
          </p:cNvPr>
          <p:cNvSpPr/>
          <p:nvPr/>
        </p:nvSpPr>
        <p:spPr>
          <a:xfrm>
            <a:off x="1899900" y="4627299"/>
            <a:ext cx="8097371" cy="531757"/>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352794" y="150495"/>
            <a:ext cx="8151224" cy="1310695"/>
          </a:xfrm>
        </p:spPr>
        <p:txBody>
          <a:bodyPr>
            <a:normAutofit/>
          </a:bodyPr>
          <a:lstStyle/>
          <a:p>
            <a:r>
              <a:rPr lang="en-AU" sz="3600"/>
              <a:t>Settlements</a:t>
            </a:r>
            <a:br>
              <a:rPr lang="en-AU"/>
            </a:br>
            <a:r>
              <a:rPr lang="en-AU" sz="2646"/>
              <a:t>Staging, Pre-production &amp; Production timelines</a:t>
            </a:r>
            <a:endParaRPr lang="en-AU" sz="3968"/>
          </a:p>
        </p:txBody>
      </p:sp>
      <p:sp>
        <p:nvSpPr>
          <p:cNvPr id="71" name="TextBox 70">
            <a:extLst>
              <a:ext uri="{FF2B5EF4-FFF2-40B4-BE49-F238E27FC236}">
                <a16:creationId xmlns:a16="http://schemas.microsoft.com/office/drawing/2014/main" id="{B53F386A-5F00-4E13-9236-7E5CC172B8A1}"/>
              </a:ext>
            </a:extLst>
          </p:cNvPr>
          <p:cNvSpPr txBox="1"/>
          <p:nvPr/>
        </p:nvSpPr>
        <p:spPr>
          <a:xfrm>
            <a:off x="840188" y="2358408"/>
            <a:ext cx="1155942" cy="307777"/>
          </a:xfrm>
          <a:prstGeom prst="rect">
            <a:avLst/>
          </a:prstGeom>
          <a:noFill/>
        </p:spPr>
        <p:txBody>
          <a:bodyPr wrap="square" rtlCol="0">
            <a:spAutoFit/>
          </a:bodyPr>
          <a:lstStyle/>
          <a:p>
            <a:pPr algn="ctr"/>
            <a:r>
              <a:rPr lang="en-AU" sz="1400" b="1"/>
              <a:t>Staging</a:t>
            </a:r>
            <a:endParaRPr lang="en-AU" sz="1600" b="1"/>
          </a:p>
        </p:txBody>
      </p:sp>
      <p:sp>
        <p:nvSpPr>
          <p:cNvPr id="72" name="TextBox 71">
            <a:extLst>
              <a:ext uri="{FF2B5EF4-FFF2-40B4-BE49-F238E27FC236}">
                <a16:creationId xmlns:a16="http://schemas.microsoft.com/office/drawing/2014/main" id="{43FF08DC-4770-4AED-B24B-069945836172}"/>
              </a:ext>
            </a:extLst>
          </p:cNvPr>
          <p:cNvSpPr txBox="1"/>
          <p:nvPr/>
        </p:nvSpPr>
        <p:spPr>
          <a:xfrm>
            <a:off x="288525" y="3609908"/>
            <a:ext cx="1581864" cy="307777"/>
          </a:xfrm>
          <a:prstGeom prst="rect">
            <a:avLst/>
          </a:prstGeom>
          <a:noFill/>
        </p:spPr>
        <p:txBody>
          <a:bodyPr wrap="square" rtlCol="0">
            <a:spAutoFit/>
          </a:bodyPr>
          <a:lstStyle/>
          <a:p>
            <a:pPr algn="ctr"/>
            <a:r>
              <a:rPr lang="en-AU" sz="1400" b="1"/>
              <a:t>Pre-production</a:t>
            </a:r>
            <a:endParaRPr lang="en-AU" sz="1600" b="1"/>
          </a:p>
        </p:txBody>
      </p:sp>
      <p:sp>
        <p:nvSpPr>
          <p:cNvPr id="73" name="TextBox 72">
            <a:extLst>
              <a:ext uri="{FF2B5EF4-FFF2-40B4-BE49-F238E27FC236}">
                <a16:creationId xmlns:a16="http://schemas.microsoft.com/office/drawing/2014/main" id="{782E3A97-D138-45BB-9D3E-8F14B841FC28}"/>
              </a:ext>
            </a:extLst>
          </p:cNvPr>
          <p:cNvSpPr txBox="1"/>
          <p:nvPr/>
        </p:nvSpPr>
        <p:spPr>
          <a:xfrm>
            <a:off x="346320" y="4764293"/>
            <a:ext cx="1414651" cy="307777"/>
          </a:xfrm>
          <a:prstGeom prst="rect">
            <a:avLst/>
          </a:prstGeom>
          <a:noFill/>
        </p:spPr>
        <p:txBody>
          <a:bodyPr wrap="square" rtlCol="0">
            <a:spAutoFit/>
          </a:bodyPr>
          <a:lstStyle/>
          <a:p>
            <a:pPr algn="ctr"/>
            <a:r>
              <a:rPr lang="en-AU" sz="1400" b="1"/>
              <a:t>Production</a:t>
            </a:r>
            <a:endParaRPr lang="en-AU" sz="1600" b="1"/>
          </a:p>
        </p:txBody>
      </p:sp>
      <p:graphicFrame>
        <p:nvGraphicFramePr>
          <p:cNvPr id="79" name="Table 76">
            <a:extLst>
              <a:ext uri="{FF2B5EF4-FFF2-40B4-BE49-F238E27FC236}">
                <a16:creationId xmlns:a16="http://schemas.microsoft.com/office/drawing/2014/main" id="{2D410AD4-1E14-48F4-A996-08EFDED8A2E4}"/>
              </a:ext>
            </a:extLst>
          </p:cNvPr>
          <p:cNvGraphicFramePr>
            <a:graphicFrameLocks noGrp="1"/>
          </p:cNvGraphicFramePr>
          <p:nvPr>
            <p:extLst>
              <p:ext uri="{D42A27DB-BD31-4B8C-83A1-F6EECF244321}">
                <p14:modId xmlns:p14="http://schemas.microsoft.com/office/powerpoint/2010/main" val="2467537143"/>
              </p:ext>
            </p:extLst>
          </p:nvPr>
        </p:nvGraphicFramePr>
        <p:xfrm>
          <a:off x="1921216" y="4764467"/>
          <a:ext cx="6037632" cy="263749"/>
        </p:xfrm>
        <a:graphic>
          <a:graphicData uri="http://schemas.openxmlformats.org/drawingml/2006/table">
            <a:tbl>
              <a:tblPr firstRow="1" bandRow="1">
                <a:tableStyleId>{5C22544A-7EE6-4342-B048-85BDC9FD1C3A}</a:tableStyleId>
              </a:tblPr>
              <a:tblGrid>
                <a:gridCol w="2172318">
                  <a:extLst>
                    <a:ext uri="{9D8B030D-6E8A-4147-A177-3AD203B41FA5}">
                      <a16:colId xmlns:a16="http://schemas.microsoft.com/office/drawing/2014/main" val="97459750"/>
                    </a:ext>
                  </a:extLst>
                </a:gridCol>
                <a:gridCol w="2158410">
                  <a:extLst>
                    <a:ext uri="{9D8B030D-6E8A-4147-A177-3AD203B41FA5}">
                      <a16:colId xmlns:a16="http://schemas.microsoft.com/office/drawing/2014/main" val="1036072466"/>
                    </a:ext>
                  </a:extLst>
                </a:gridCol>
                <a:gridCol w="1706904">
                  <a:extLst>
                    <a:ext uri="{9D8B030D-6E8A-4147-A177-3AD203B41FA5}">
                      <a16:colId xmlns:a16="http://schemas.microsoft.com/office/drawing/2014/main" val="1673324170"/>
                    </a:ext>
                  </a:extLst>
                </a:gridCol>
              </a:tblGrid>
              <a:tr h="263749">
                <a:tc>
                  <a:txBody>
                    <a:bodyPr/>
                    <a:lstStyle/>
                    <a:p>
                      <a:endParaRPr lang="en-AU" sz="1050"/>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50"/>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050"/>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83" name="Rectangle 82">
            <a:extLst>
              <a:ext uri="{FF2B5EF4-FFF2-40B4-BE49-F238E27FC236}">
                <a16:creationId xmlns:a16="http://schemas.microsoft.com/office/drawing/2014/main" id="{441ED824-6E73-4101-B45E-B29B4A9FD18D}"/>
              </a:ext>
            </a:extLst>
          </p:cNvPr>
          <p:cNvSpPr/>
          <p:nvPr/>
        </p:nvSpPr>
        <p:spPr>
          <a:xfrm>
            <a:off x="1985498" y="2379741"/>
            <a:ext cx="4510995" cy="28800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r"/>
            <a:r>
              <a:rPr lang="en-AU" sz="1102" b="1"/>
              <a:t>1 Oct 2021</a:t>
            </a:r>
          </a:p>
        </p:txBody>
      </p:sp>
      <p:sp>
        <p:nvSpPr>
          <p:cNvPr id="88" name="TextBox 87">
            <a:extLst>
              <a:ext uri="{FF2B5EF4-FFF2-40B4-BE49-F238E27FC236}">
                <a16:creationId xmlns:a16="http://schemas.microsoft.com/office/drawing/2014/main" id="{AB7A6F59-9927-4DE7-93CB-C89D32DEF997}"/>
              </a:ext>
            </a:extLst>
          </p:cNvPr>
          <p:cNvSpPr txBox="1"/>
          <p:nvPr/>
        </p:nvSpPr>
        <p:spPr>
          <a:xfrm>
            <a:off x="3165884" y="4755853"/>
            <a:ext cx="893431" cy="261931"/>
          </a:xfrm>
          <a:prstGeom prst="rect">
            <a:avLst/>
          </a:prstGeom>
          <a:noFill/>
        </p:spPr>
        <p:txBody>
          <a:bodyPr wrap="square" rtlCol="0">
            <a:spAutoFit/>
          </a:bodyPr>
          <a:lstStyle/>
          <a:p>
            <a:pPr algn="r"/>
            <a:r>
              <a:rPr lang="en-AU" sz="1102" b="1">
                <a:solidFill>
                  <a:schemeClr val="bg1"/>
                </a:solidFill>
              </a:rPr>
              <a:t>19 Apr 2021</a:t>
            </a:r>
          </a:p>
        </p:txBody>
      </p:sp>
      <p:sp>
        <p:nvSpPr>
          <p:cNvPr id="89" name="TextBox 88">
            <a:extLst>
              <a:ext uri="{FF2B5EF4-FFF2-40B4-BE49-F238E27FC236}">
                <a16:creationId xmlns:a16="http://schemas.microsoft.com/office/drawing/2014/main" id="{CC1B3894-7CB0-4155-94A8-B61F2734BA38}"/>
              </a:ext>
            </a:extLst>
          </p:cNvPr>
          <p:cNvSpPr txBox="1"/>
          <p:nvPr/>
        </p:nvSpPr>
        <p:spPr>
          <a:xfrm>
            <a:off x="5343650" y="4755261"/>
            <a:ext cx="893431" cy="261931"/>
          </a:xfrm>
          <a:prstGeom prst="rect">
            <a:avLst/>
          </a:prstGeom>
          <a:noFill/>
        </p:spPr>
        <p:txBody>
          <a:bodyPr wrap="square" rtlCol="0">
            <a:spAutoFit/>
          </a:bodyPr>
          <a:lstStyle/>
          <a:p>
            <a:pPr algn="r"/>
            <a:r>
              <a:rPr lang="en-AU" sz="1102" b="1">
                <a:solidFill>
                  <a:schemeClr val="bg1"/>
                </a:solidFill>
              </a:rPr>
              <a:t>1 Oct 2021</a:t>
            </a:r>
          </a:p>
        </p:txBody>
      </p:sp>
      <p:graphicFrame>
        <p:nvGraphicFramePr>
          <p:cNvPr id="29" name="Table 74">
            <a:extLst>
              <a:ext uri="{FF2B5EF4-FFF2-40B4-BE49-F238E27FC236}">
                <a16:creationId xmlns:a16="http://schemas.microsoft.com/office/drawing/2014/main" id="{32DB978F-E9A3-44E2-81F0-BC33A775B96B}"/>
              </a:ext>
            </a:extLst>
          </p:cNvPr>
          <p:cNvGraphicFramePr>
            <a:graphicFrameLocks noGrp="1"/>
          </p:cNvGraphicFramePr>
          <p:nvPr>
            <p:extLst>
              <p:ext uri="{D42A27DB-BD31-4B8C-83A1-F6EECF244321}">
                <p14:modId xmlns:p14="http://schemas.microsoft.com/office/powerpoint/2010/main" val="2291551537"/>
              </p:ext>
            </p:extLst>
          </p:nvPr>
        </p:nvGraphicFramePr>
        <p:xfrm>
          <a:off x="840188" y="6149556"/>
          <a:ext cx="9535014" cy="859515"/>
        </p:xfrm>
        <a:graphic>
          <a:graphicData uri="http://schemas.openxmlformats.org/drawingml/2006/table">
            <a:tbl>
              <a:tblPr firstRow="1" bandRow="1">
                <a:tableStyleId>{21E4AEA4-8DFA-4A89-87EB-49C32662AFE0}</a:tableStyleId>
              </a:tblPr>
              <a:tblGrid>
                <a:gridCol w="2279901">
                  <a:extLst>
                    <a:ext uri="{9D8B030D-6E8A-4147-A177-3AD203B41FA5}">
                      <a16:colId xmlns:a16="http://schemas.microsoft.com/office/drawing/2014/main" val="2943470909"/>
                    </a:ext>
                  </a:extLst>
                </a:gridCol>
                <a:gridCol w="2863026">
                  <a:extLst>
                    <a:ext uri="{9D8B030D-6E8A-4147-A177-3AD203B41FA5}">
                      <a16:colId xmlns:a16="http://schemas.microsoft.com/office/drawing/2014/main" val="1389889875"/>
                    </a:ext>
                  </a:extLst>
                </a:gridCol>
                <a:gridCol w="2326879">
                  <a:extLst>
                    <a:ext uri="{9D8B030D-6E8A-4147-A177-3AD203B41FA5}">
                      <a16:colId xmlns:a16="http://schemas.microsoft.com/office/drawing/2014/main" val="3982084691"/>
                    </a:ext>
                  </a:extLst>
                </a:gridCol>
                <a:gridCol w="2065208">
                  <a:extLst>
                    <a:ext uri="{9D8B030D-6E8A-4147-A177-3AD203B41FA5}">
                      <a16:colId xmlns:a16="http://schemas.microsoft.com/office/drawing/2014/main" val="2298418080"/>
                    </a:ext>
                  </a:extLst>
                </a:gridCol>
              </a:tblGrid>
              <a:tr h="254741">
                <a:tc>
                  <a:txBody>
                    <a:bodyPr/>
                    <a:lstStyle/>
                    <a:p>
                      <a:pPr algn="ctr"/>
                      <a:r>
                        <a:rPr lang="en-AU" sz="1100">
                          <a:solidFill>
                            <a:schemeClr val="bg1"/>
                          </a:solidFill>
                        </a:rPr>
                        <a:t>Legacy</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90000"/>
                        <a:lumOff val="10000"/>
                      </a:schemeClr>
                    </a:solidFill>
                  </a:tcPr>
                </a:tc>
                <a:tc>
                  <a:txBody>
                    <a:bodyPr/>
                    <a:lstStyle/>
                    <a:p>
                      <a:pPr algn="ctr"/>
                      <a:r>
                        <a:rPr lang="en-AU" sz="1100">
                          <a:solidFill>
                            <a:schemeClr val="bg1"/>
                          </a:solidFill>
                        </a:rPr>
                        <a:t>New Settlement Platform</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solidFill>
                  </a:tcPr>
                </a:tc>
                <a:tc>
                  <a:txBody>
                    <a:bodyPr/>
                    <a:lstStyle/>
                    <a:p>
                      <a:pPr algn="ctr"/>
                      <a:r>
                        <a:rPr lang="en-AU" sz="1100">
                          <a:solidFill>
                            <a:schemeClr val="bg1"/>
                          </a:solidFill>
                        </a:rPr>
                        <a:t>5MS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algn="ctr"/>
                      <a:r>
                        <a:rPr lang="en-AU" sz="1100">
                          <a:solidFill>
                            <a:schemeClr val="bg1"/>
                          </a:solidFill>
                        </a:rPr>
                        <a:t>GS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476943683"/>
                  </a:ext>
                </a:extLst>
              </a:tr>
              <a:tr h="604774">
                <a:tc>
                  <a:txBody>
                    <a:bodyPr/>
                    <a:lstStyle/>
                    <a:p>
                      <a:pPr algn="l"/>
                      <a:r>
                        <a:rPr lang="en-AU" sz="1100" kern="1200">
                          <a:solidFill>
                            <a:schemeClr val="dk1"/>
                          </a:solidFill>
                          <a:effectLst/>
                          <a:latin typeface="+mn-lt"/>
                          <a:ea typeface="+mn-ea"/>
                          <a:cs typeface="+mn-cs"/>
                        </a:rPr>
                        <a:t>30-minute Settlements</a:t>
                      </a:r>
                      <a:endParaRPr lang="en-AU" sz="1100"/>
                    </a:p>
                  </a:txBody>
                  <a:tcPr marL="39683" marR="39683" marT="50398" marB="50398"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l" defTabSz="685800" rtl="0" eaLnBrk="1" latinLnBrk="0" hangingPunct="1">
                        <a:spcBef>
                          <a:spcPts val="200"/>
                        </a:spcBef>
                      </a:pPr>
                      <a:r>
                        <a:rPr lang="en-AU" sz="1100" b="0" kern="1200">
                          <a:solidFill>
                            <a:schemeClr val="tx1"/>
                          </a:solidFill>
                          <a:latin typeface="+mn-lt"/>
                          <a:ea typeface="+mn-ea"/>
                          <a:cs typeface="+mn-cs"/>
                        </a:rPr>
                        <a:t>30-minutes settlement to 1 October 2021</a:t>
                      </a:r>
                      <a:endParaRPr lang="en-AU" sz="1100" b="0" i="1" kern="1200">
                        <a:solidFill>
                          <a:schemeClr val="tx1"/>
                        </a:solidFill>
                        <a:latin typeface="+mn-lt"/>
                        <a:ea typeface="+mn-ea"/>
                        <a:cs typeface="+mn-cs"/>
                      </a:endParaRPr>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kern="1200">
                          <a:solidFill>
                            <a:schemeClr val="dk1"/>
                          </a:solidFill>
                          <a:effectLst/>
                          <a:latin typeface="+mn-lt"/>
                          <a:ea typeface="+mn-ea"/>
                          <a:cs typeface="+mn-cs"/>
                        </a:rPr>
                        <a:t>Five-minute settlement and </a:t>
                      </a:r>
                    </a:p>
                    <a:p>
                      <a:pPr algn="l"/>
                      <a:r>
                        <a:rPr lang="en-AU" sz="1100" kern="1200">
                          <a:solidFill>
                            <a:schemeClr val="dk1"/>
                          </a:solidFill>
                          <a:effectLst/>
                          <a:latin typeface="+mn-lt"/>
                          <a:ea typeface="+mn-ea"/>
                          <a:cs typeface="+mn-cs"/>
                        </a:rPr>
                        <a:t>Global Settlement soft-start - UFE Reporting</a:t>
                      </a:r>
                      <a:endParaRPr lang="en-AU" sz="1100"/>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a:t>All Retailers become liable for UFE</a:t>
                      </a:r>
                    </a:p>
                  </a:txBody>
                  <a:tcPr marL="39683" marR="39683" marT="50398" marB="50398"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41955539"/>
                  </a:ext>
                </a:extLst>
              </a:tr>
            </a:tbl>
          </a:graphicData>
        </a:graphic>
      </p:graphicFrame>
      <p:sp>
        <p:nvSpPr>
          <p:cNvPr id="34" name="TextBox 33">
            <a:extLst>
              <a:ext uri="{FF2B5EF4-FFF2-40B4-BE49-F238E27FC236}">
                <a16:creationId xmlns:a16="http://schemas.microsoft.com/office/drawing/2014/main" id="{E769018A-693D-4DF2-9C22-F057E442620D}"/>
              </a:ext>
            </a:extLst>
          </p:cNvPr>
          <p:cNvSpPr txBox="1"/>
          <p:nvPr/>
        </p:nvSpPr>
        <p:spPr>
          <a:xfrm>
            <a:off x="6843279" y="4763741"/>
            <a:ext cx="1046084" cy="261931"/>
          </a:xfrm>
          <a:prstGeom prst="rect">
            <a:avLst/>
          </a:prstGeom>
          <a:noFill/>
        </p:spPr>
        <p:txBody>
          <a:bodyPr wrap="square" rtlCol="0">
            <a:spAutoFit/>
          </a:bodyPr>
          <a:lstStyle/>
          <a:p>
            <a:pPr algn="r"/>
            <a:r>
              <a:rPr lang="en-AU" sz="1102" b="1">
                <a:solidFill>
                  <a:schemeClr val="bg1"/>
                </a:solidFill>
              </a:rPr>
              <a:t>1 May 2022</a:t>
            </a:r>
          </a:p>
        </p:txBody>
      </p:sp>
      <p:sp>
        <p:nvSpPr>
          <p:cNvPr id="4" name="Speech Bubble: Rectangle with Corners Rounded 3">
            <a:extLst>
              <a:ext uri="{FF2B5EF4-FFF2-40B4-BE49-F238E27FC236}">
                <a16:creationId xmlns:a16="http://schemas.microsoft.com/office/drawing/2014/main" id="{71E256A2-08C7-4D20-96B6-791DF49E2140}"/>
              </a:ext>
            </a:extLst>
          </p:cNvPr>
          <p:cNvSpPr/>
          <p:nvPr/>
        </p:nvSpPr>
        <p:spPr>
          <a:xfrm>
            <a:off x="5441350" y="2872204"/>
            <a:ext cx="1591462" cy="549270"/>
          </a:xfrm>
          <a:prstGeom prst="wedgeRoundRectCallout">
            <a:avLst>
              <a:gd name="adj1" fmla="val -49295"/>
              <a:gd name="adj2" fmla="val 78346"/>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r>
              <a:rPr lang="en-AU" sz="1200">
                <a:solidFill>
                  <a:schemeClr val="bg1"/>
                </a:solidFill>
              </a:rPr>
              <a:t>Incl. UFE Reporting from 05/07/21</a:t>
            </a:r>
          </a:p>
        </p:txBody>
      </p:sp>
      <p:sp>
        <p:nvSpPr>
          <p:cNvPr id="37" name="Speech Bubble: Rectangle with Corners Rounded 36">
            <a:extLst>
              <a:ext uri="{FF2B5EF4-FFF2-40B4-BE49-F238E27FC236}">
                <a16:creationId xmlns:a16="http://schemas.microsoft.com/office/drawing/2014/main" id="{A28920D6-01F4-41B0-BE80-83759EE2C95C}"/>
              </a:ext>
            </a:extLst>
          </p:cNvPr>
          <p:cNvSpPr/>
          <p:nvPr/>
        </p:nvSpPr>
        <p:spPr>
          <a:xfrm>
            <a:off x="5978873" y="1546661"/>
            <a:ext cx="1591463" cy="549271"/>
          </a:xfrm>
          <a:prstGeom prst="wedgeRoundRectCallout">
            <a:avLst>
              <a:gd name="adj1" fmla="val -56863"/>
              <a:gd name="adj2" fmla="val 83978"/>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r>
              <a:rPr lang="en-AU" sz="1200"/>
              <a:t>Supports 30MS, 5MS and GS modes </a:t>
            </a:r>
          </a:p>
        </p:txBody>
      </p:sp>
      <p:sp>
        <p:nvSpPr>
          <p:cNvPr id="31" name="TextBox 30">
            <a:extLst>
              <a:ext uri="{FF2B5EF4-FFF2-40B4-BE49-F238E27FC236}">
                <a16:creationId xmlns:a16="http://schemas.microsoft.com/office/drawing/2014/main" id="{819BB59F-696C-462B-8BEF-A136B3D762E9}"/>
              </a:ext>
            </a:extLst>
          </p:cNvPr>
          <p:cNvSpPr txBox="1"/>
          <p:nvPr/>
        </p:nvSpPr>
        <p:spPr>
          <a:xfrm>
            <a:off x="837248" y="5854945"/>
            <a:ext cx="7503795" cy="307777"/>
          </a:xfrm>
          <a:prstGeom prst="rect">
            <a:avLst/>
          </a:prstGeom>
          <a:noFill/>
          <a:ln>
            <a:noFill/>
          </a:ln>
        </p:spPr>
        <p:txBody>
          <a:bodyPr wrap="square" rtlCol="0" anchor="ctr">
            <a:spAutoFit/>
          </a:bodyPr>
          <a:lstStyle/>
          <a:p>
            <a:r>
              <a:rPr lang="en-AU" sz="1400" b="1"/>
              <a:t>Legend</a:t>
            </a:r>
          </a:p>
        </p:txBody>
      </p:sp>
      <p:graphicFrame>
        <p:nvGraphicFramePr>
          <p:cNvPr id="78" name="Table 76">
            <a:extLst>
              <a:ext uri="{FF2B5EF4-FFF2-40B4-BE49-F238E27FC236}">
                <a16:creationId xmlns:a16="http://schemas.microsoft.com/office/drawing/2014/main" id="{A62922CA-5D6C-469C-9E5D-E7448AA7D966}"/>
              </a:ext>
            </a:extLst>
          </p:cNvPr>
          <p:cNvGraphicFramePr>
            <a:graphicFrameLocks noGrp="1"/>
          </p:cNvGraphicFramePr>
          <p:nvPr>
            <p:extLst>
              <p:ext uri="{D42A27DB-BD31-4B8C-83A1-F6EECF244321}">
                <p14:modId xmlns:p14="http://schemas.microsoft.com/office/powerpoint/2010/main" val="620860257"/>
              </p:ext>
            </p:extLst>
          </p:nvPr>
        </p:nvGraphicFramePr>
        <p:xfrm>
          <a:off x="1960046" y="3643926"/>
          <a:ext cx="5748556" cy="259274"/>
        </p:xfrm>
        <a:graphic>
          <a:graphicData uri="http://schemas.openxmlformats.org/drawingml/2006/table">
            <a:tbl>
              <a:tblPr firstRow="1" bandRow="1">
                <a:tableStyleId>{5C22544A-7EE6-4342-B048-85BDC9FD1C3A}</a:tableStyleId>
              </a:tblPr>
              <a:tblGrid>
                <a:gridCol w="1609068">
                  <a:extLst>
                    <a:ext uri="{9D8B030D-6E8A-4147-A177-3AD203B41FA5}">
                      <a16:colId xmlns:a16="http://schemas.microsoft.com/office/drawing/2014/main" val="97459750"/>
                    </a:ext>
                  </a:extLst>
                </a:gridCol>
                <a:gridCol w="2204362">
                  <a:extLst>
                    <a:ext uri="{9D8B030D-6E8A-4147-A177-3AD203B41FA5}">
                      <a16:colId xmlns:a16="http://schemas.microsoft.com/office/drawing/2014/main" val="3520758818"/>
                    </a:ext>
                  </a:extLst>
                </a:gridCol>
                <a:gridCol w="1935126">
                  <a:extLst>
                    <a:ext uri="{9D8B030D-6E8A-4147-A177-3AD203B41FA5}">
                      <a16:colId xmlns:a16="http://schemas.microsoft.com/office/drawing/2014/main" val="3554931790"/>
                    </a:ext>
                  </a:extLst>
                </a:gridCol>
              </a:tblGrid>
              <a:tr h="254586">
                <a:tc>
                  <a:txBody>
                    <a:bodyPr/>
                    <a:lstStyle/>
                    <a:p>
                      <a:endParaRPr lang="en-AU" sz="1100"/>
                    </a:p>
                  </a:txBody>
                  <a:tcPr marL="100796" marR="100796" marT="45817" marB="458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100"/>
                    </a:p>
                  </a:txBody>
                  <a:tcPr marL="100796" marR="100796" marT="45817" marB="458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100"/>
                    </a:p>
                  </a:txBody>
                  <a:tcPr marL="100796" marR="100796" marT="45817" marB="458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26" name="TextBox 25">
            <a:extLst>
              <a:ext uri="{FF2B5EF4-FFF2-40B4-BE49-F238E27FC236}">
                <a16:creationId xmlns:a16="http://schemas.microsoft.com/office/drawing/2014/main" id="{FF57C1C8-D382-4C00-8C26-C3EDE3EFF241}"/>
              </a:ext>
            </a:extLst>
          </p:cNvPr>
          <p:cNvSpPr txBox="1"/>
          <p:nvPr/>
        </p:nvSpPr>
        <p:spPr>
          <a:xfrm>
            <a:off x="2664531" y="3642315"/>
            <a:ext cx="1064402" cy="261931"/>
          </a:xfrm>
          <a:prstGeom prst="rect">
            <a:avLst/>
          </a:prstGeom>
          <a:noFill/>
        </p:spPr>
        <p:txBody>
          <a:bodyPr wrap="square" rtlCol="0">
            <a:spAutoFit/>
          </a:bodyPr>
          <a:lstStyle/>
          <a:p>
            <a:r>
              <a:rPr lang="en-AU" sz="1102" b="1">
                <a:solidFill>
                  <a:schemeClr val="bg1"/>
                </a:solidFill>
              </a:rPr>
              <a:t>17 Feb 2021</a:t>
            </a:r>
          </a:p>
        </p:txBody>
      </p:sp>
      <p:sp>
        <p:nvSpPr>
          <p:cNvPr id="23" name="TextBox 22">
            <a:extLst>
              <a:ext uri="{FF2B5EF4-FFF2-40B4-BE49-F238E27FC236}">
                <a16:creationId xmlns:a16="http://schemas.microsoft.com/office/drawing/2014/main" id="{4748FF2E-A513-4538-A0E1-49F3F06C75B6}"/>
              </a:ext>
            </a:extLst>
          </p:cNvPr>
          <p:cNvSpPr txBox="1"/>
          <p:nvPr/>
        </p:nvSpPr>
        <p:spPr>
          <a:xfrm>
            <a:off x="6899082" y="3658652"/>
            <a:ext cx="1045205" cy="261931"/>
          </a:xfrm>
          <a:prstGeom prst="rect">
            <a:avLst/>
          </a:prstGeom>
          <a:noFill/>
        </p:spPr>
        <p:txBody>
          <a:bodyPr wrap="square" rtlCol="0">
            <a:spAutoFit/>
          </a:bodyPr>
          <a:lstStyle/>
          <a:p>
            <a:r>
              <a:rPr lang="en-AU" sz="1102" b="1">
                <a:solidFill>
                  <a:schemeClr val="bg1"/>
                </a:solidFill>
              </a:rPr>
              <a:t>1 Feb 2022</a:t>
            </a:r>
          </a:p>
        </p:txBody>
      </p:sp>
      <p:sp>
        <p:nvSpPr>
          <p:cNvPr id="28" name="TextBox 27">
            <a:extLst>
              <a:ext uri="{FF2B5EF4-FFF2-40B4-BE49-F238E27FC236}">
                <a16:creationId xmlns:a16="http://schemas.microsoft.com/office/drawing/2014/main" id="{8599AAAF-EED6-4514-BAEF-20EACC596B12}"/>
              </a:ext>
            </a:extLst>
          </p:cNvPr>
          <p:cNvSpPr txBox="1"/>
          <p:nvPr/>
        </p:nvSpPr>
        <p:spPr>
          <a:xfrm>
            <a:off x="4668011" y="3640446"/>
            <a:ext cx="1117234" cy="261931"/>
          </a:xfrm>
          <a:prstGeom prst="rect">
            <a:avLst/>
          </a:prstGeom>
          <a:noFill/>
        </p:spPr>
        <p:txBody>
          <a:bodyPr wrap="square" rtlCol="0">
            <a:spAutoFit/>
          </a:bodyPr>
          <a:lstStyle/>
          <a:p>
            <a:r>
              <a:rPr lang="en-AU" sz="1102" b="1">
                <a:solidFill>
                  <a:schemeClr val="bg1"/>
                </a:solidFill>
              </a:rPr>
              <a:t>5 Jul 2021</a:t>
            </a:r>
          </a:p>
        </p:txBody>
      </p:sp>
    </p:spTree>
    <p:extLst>
      <p:ext uri="{BB962C8B-B14F-4D97-AF65-F5344CB8AC3E}">
        <p14:creationId xmlns:p14="http://schemas.microsoft.com/office/powerpoint/2010/main" val="3435529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D0F2CCDF-214B-40D1-8F44-65A9029FC08F}"/>
              </a:ext>
            </a:extLst>
          </p:cNvPr>
          <p:cNvGraphicFramePr>
            <a:graphicFrameLocks noGrp="1"/>
          </p:cNvGraphicFramePr>
          <p:nvPr/>
        </p:nvGraphicFramePr>
        <p:xfrm>
          <a:off x="511740" y="2482251"/>
          <a:ext cx="9668329" cy="2644131"/>
        </p:xfrm>
        <a:graphic>
          <a:graphicData uri="http://schemas.openxmlformats.org/drawingml/2006/table">
            <a:tbl>
              <a:tblPr/>
              <a:tblGrid>
                <a:gridCol w="2472565">
                  <a:extLst>
                    <a:ext uri="{9D8B030D-6E8A-4147-A177-3AD203B41FA5}">
                      <a16:colId xmlns:a16="http://schemas.microsoft.com/office/drawing/2014/main" val="4291392808"/>
                    </a:ext>
                  </a:extLst>
                </a:gridCol>
                <a:gridCol w="788809">
                  <a:extLst>
                    <a:ext uri="{9D8B030D-6E8A-4147-A177-3AD203B41FA5}">
                      <a16:colId xmlns:a16="http://schemas.microsoft.com/office/drawing/2014/main" val="3584581587"/>
                    </a:ext>
                  </a:extLst>
                </a:gridCol>
                <a:gridCol w="783984">
                  <a:extLst>
                    <a:ext uri="{9D8B030D-6E8A-4147-A177-3AD203B41FA5}">
                      <a16:colId xmlns:a16="http://schemas.microsoft.com/office/drawing/2014/main" val="1594233993"/>
                    </a:ext>
                  </a:extLst>
                </a:gridCol>
                <a:gridCol w="675432">
                  <a:extLst>
                    <a:ext uri="{9D8B030D-6E8A-4147-A177-3AD203B41FA5}">
                      <a16:colId xmlns:a16="http://schemas.microsoft.com/office/drawing/2014/main" val="1747754464"/>
                    </a:ext>
                  </a:extLst>
                </a:gridCol>
                <a:gridCol w="675432">
                  <a:extLst>
                    <a:ext uri="{9D8B030D-6E8A-4147-A177-3AD203B41FA5}">
                      <a16:colId xmlns:a16="http://schemas.microsoft.com/office/drawing/2014/main" val="3924925880"/>
                    </a:ext>
                  </a:extLst>
                </a:gridCol>
                <a:gridCol w="675432">
                  <a:extLst>
                    <a:ext uri="{9D8B030D-6E8A-4147-A177-3AD203B41FA5}">
                      <a16:colId xmlns:a16="http://schemas.microsoft.com/office/drawing/2014/main" val="3701647871"/>
                    </a:ext>
                  </a:extLst>
                </a:gridCol>
                <a:gridCol w="675432">
                  <a:extLst>
                    <a:ext uri="{9D8B030D-6E8A-4147-A177-3AD203B41FA5}">
                      <a16:colId xmlns:a16="http://schemas.microsoft.com/office/drawing/2014/main" val="226786205"/>
                    </a:ext>
                  </a:extLst>
                </a:gridCol>
                <a:gridCol w="844290">
                  <a:extLst>
                    <a:ext uri="{9D8B030D-6E8A-4147-A177-3AD203B41FA5}">
                      <a16:colId xmlns:a16="http://schemas.microsoft.com/office/drawing/2014/main" val="1606922463"/>
                    </a:ext>
                  </a:extLst>
                </a:gridCol>
                <a:gridCol w="680257">
                  <a:extLst>
                    <a:ext uri="{9D8B030D-6E8A-4147-A177-3AD203B41FA5}">
                      <a16:colId xmlns:a16="http://schemas.microsoft.com/office/drawing/2014/main" val="914048133"/>
                    </a:ext>
                  </a:extLst>
                </a:gridCol>
                <a:gridCol w="651309">
                  <a:extLst>
                    <a:ext uri="{9D8B030D-6E8A-4147-A177-3AD203B41FA5}">
                      <a16:colId xmlns:a16="http://schemas.microsoft.com/office/drawing/2014/main" val="1111786375"/>
                    </a:ext>
                  </a:extLst>
                </a:gridCol>
                <a:gridCol w="745387">
                  <a:extLst>
                    <a:ext uri="{9D8B030D-6E8A-4147-A177-3AD203B41FA5}">
                      <a16:colId xmlns:a16="http://schemas.microsoft.com/office/drawing/2014/main" val="2682347545"/>
                    </a:ext>
                  </a:extLst>
                </a:gridCol>
              </a:tblGrid>
              <a:tr h="162266">
                <a:tc rowSpan="2">
                  <a:txBody>
                    <a:bodyPr/>
                    <a:lstStyle/>
                    <a:p>
                      <a:pPr algn="ctr" fontAlgn="t"/>
                      <a:r>
                        <a:rPr lang="en-AU" sz="1000" b="1" i="0" u="none" strike="noStrike">
                          <a:solidFill>
                            <a:srgbClr val="000000"/>
                          </a:solidFill>
                          <a:effectLst/>
                          <a:latin typeface="Calibri" panose="020F0502020204030204" pitchFamily="34" charset="0"/>
                        </a:rPr>
                        <a:t>5 MINUTE SETTLEMENT</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SYSTEMS TRACKING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0">
                  <a:txBody>
                    <a:bodyPr/>
                    <a:lstStyle/>
                    <a:p>
                      <a:pPr algn="ctr" fontAlgn="t"/>
                      <a:r>
                        <a:rPr lang="en-AU" sz="1000" b="1" i="0" u="none" strike="noStrike">
                          <a:solidFill>
                            <a:srgbClr val="000000"/>
                          </a:solidFill>
                          <a:effectLst/>
                          <a:latin typeface="Calibri" panose="020F0502020204030204" pitchFamily="34" charset="0"/>
                        </a:rPr>
                        <a:t>TIMING</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18466908"/>
                  </a:ext>
                </a:extLst>
              </a:tr>
              <a:tr h="324531">
                <a:tc vMerge="1">
                  <a:txBody>
                    <a:bodyPr/>
                    <a:lstStyle/>
                    <a:p>
                      <a:endParaRPr lang="en-AU"/>
                    </a:p>
                  </a:txBody>
                  <a:tcPr/>
                </a:tc>
                <a:tc>
                  <a:txBody>
                    <a:bodyPr/>
                    <a:lstStyle/>
                    <a:p>
                      <a:pPr algn="ctr" fontAlgn="t"/>
                      <a:r>
                        <a:rPr lang="en-AU" sz="1000" b="1" i="0" u="none" strike="noStrike">
                          <a:solidFill>
                            <a:srgbClr val="000000"/>
                          </a:solidFill>
                          <a:effectLst/>
                          <a:latin typeface="Calibri" panose="020F0502020204030204" pitchFamily="34" charset="0"/>
                        </a:rPr>
                        <a:t>Internal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Focus/Group</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SWG</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Engagement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External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Draft</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Final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User</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Guides</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5MS Staging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Preprod</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Production</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2569088"/>
                  </a:ext>
                </a:extLst>
              </a:tr>
              <a:tr h="162266">
                <a:tc gridSpan="11">
                  <a:txBody>
                    <a:bodyPr/>
                    <a:lstStyle/>
                    <a:p>
                      <a:pPr algn="l" fontAlgn="t"/>
                      <a:r>
                        <a:rPr lang="en-AU" sz="1000" b="1" i="0" u="none" strike="noStrike">
                          <a:solidFill>
                            <a:srgbClr val="000000"/>
                          </a:solidFill>
                          <a:effectLst/>
                          <a:latin typeface="Calibri" panose="020F0502020204030204" pitchFamily="34" charset="0"/>
                        </a:rPr>
                        <a:t>SETTLEMENTS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722681475"/>
                  </a:ext>
                </a:extLst>
              </a:tr>
              <a:tr h="236637">
                <a:tc gridSpan="11">
                  <a:txBody>
                    <a:bodyPr/>
                    <a:lstStyle/>
                    <a:p>
                      <a:pPr algn="ctr" fontAlgn="ctr"/>
                      <a:r>
                        <a:rPr lang="en-AU" sz="1000" b="1" i="0" u="none" strike="noStrike">
                          <a:solidFill>
                            <a:srgbClr val="000000"/>
                          </a:solidFill>
                          <a:effectLst/>
                          <a:latin typeface="Calibri" panose="020F0502020204030204" pitchFamily="34" charset="0"/>
                        </a:rPr>
                        <a:t>PACKAGE 1 - Reallocations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777320266"/>
                  </a:ext>
                </a:extLst>
              </a:tr>
              <a:tr h="162266">
                <a:tc>
                  <a:txBody>
                    <a:bodyPr/>
                    <a:lstStyle/>
                    <a:p>
                      <a:pPr algn="l" fontAlgn="t"/>
                      <a:r>
                        <a:rPr lang="en-AU" sz="1000" b="0" i="0" u="none" strike="noStrike">
                          <a:solidFill>
                            <a:srgbClr val="000000"/>
                          </a:solidFill>
                          <a:effectLst/>
                          <a:latin typeface="Calibri" panose="020F0502020204030204" pitchFamily="34" charset="0"/>
                        </a:rPr>
                        <a:t>Reallocations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1-Apr-20</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extLst>
                  <a:ext uri="{0D108BD9-81ED-4DB2-BD59-A6C34878D82A}">
                    <a16:rowId xmlns:a16="http://schemas.microsoft.com/office/drawing/2014/main" val="3231868756"/>
                  </a:ext>
                </a:extLst>
              </a:tr>
              <a:tr h="236637">
                <a:tc gridSpan="11">
                  <a:txBody>
                    <a:bodyPr/>
                    <a:lstStyle/>
                    <a:p>
                      <a:pPr algn="ctr" fontAlgn="ctr"/>
                      <a:r>
                        <a:rPr lang="en-AU" sz="1000" b="1" i="0" u="none" strike="noStrike">
                          <a:solidFill>
                            <a:srgbClr val="000000"/>
                          </a:solidFill>
                          <a:effectLst/>
                          <a:latin typeface="Calibri" panose="020F0502020204030204" pitchFamily="34" charset="0"/>
                        </a:rPr>
                        <a:t>PACKAGE 2 - Settlements and Billing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553119814"/>
                  </a:ext>
                </a:extLst>
              </a:tr>
              <a:tr h="162266">
                <a:tc>
                  <a:txBody>
                    <a:bodyPr/>
                    <a:lstStyle/>
                    <a:p>
                      <a:pPr algn="l" fontAlgn="t"/>
                      <a:r>
                        <a:rPr lang="en-AU" sz="1000" b="0" i="0" u="none" strike="noStrike">
                          <a:solidFill>
                            <a:srgbClr val="000000"/>
                          </a:solidFill>
                          <a:effectLst/>
                          <a:latin typeface="Calibri" panose="020F0502020204030204" pitchFamily="34" charset="0"/>
                        </a:rPr>
                        <a:t>Settlements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30-Aug-19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15-Dec-19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16-Mar-20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Feb-21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09710912"/>
                  </a:ext>
                </a:extLst>
              </a:tr>
              <a:tr h="162266">
                <a:tc>
                  <a:txBody>
                    <a:bodyPr/>
                    <a:lstStyle/>
                    <a:p>
                      <a:pPr algn="l" fontAlgn="t"/>
                      <a:r>
                        <a:rPr lang="en-AU" sz="1000" b="0" i="0" u="none" strike="noStrike">
                          <a:solidFill>
                            <a:srgbClr val="000000"/>
                          </a:solidFill>
                          <a:effectLst/>
                          <a:latin typeface="Calibri" panose="020F0502020204030204" pitchFamily="34" charset="0"/>
                        </a:rPr>
                        <a:t>Billing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30-Aug-19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15-Dec-19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16-Mar-20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Feb-21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371902"/>
                  </a:ext>
                </a:extLst>
              </a:tr>
              <a:tr h="236637">
                <a:tc gridSpan="11">
                  <a:txBody>
                    <a:bodyPr/>
                    <a:lstStyle/>
                    <a:p>
                      <a:pPr algn="ctr" fontAlgn="ctr"/>
                      <a:r>
                        <a:rPr lang="en-AU" sz="1000" b="1" i="0" u="none" strike="noStrike">
                          <a:solidFill>
                            <a:srgbClr val="000000"/>
                          </a:solidFill>
                          <a:effectLst/>
                          <a:latin typeface="Calibri" panose="020F0502020204030204" pitchFamily="34" charset="0"/>
                        </a:rPr>
                        <a:t>PACKAGE 3 - </a:t>
                      </a:r>
                      <a:r>
                        <a:rPr lang="en-AU" sz="1000" b="1" i="0" u="none" strike="noStrike" err="1">
                          <a:solidFill>
                            <a:srgbClr val="000000"/>
                          </a:solidFill>
                          <a:effectLst/>
                          <a:latin typeface="Calibri" panose="020F0502020204030204" pitchFamily="34" charset="0"/>
                        </a:rPr>
                        <a:t>Prudentials</a:t>
                      </a:r>
                      <a:r>
                        <a:rPr lang="en-AU" sz="1000" b="1" i="0" u="none" strike="noStrike">
                          <a:solidFill>
                            <a:srgbClr val="000000"/>
                          </a:solidFill>
                          <a:effectLst/>
                          <a:latin typeface="Calibri" panose="020F0502020204030204" pitchFamily="34" charset="0"/>
                        </a:rPr>
                        <a:t> and Estimation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881666462"/>
                  </a:ext>
                </a:extLst>
              </a:tr>
              <a:tr h="162266">
                <a:tc>
                  <a:txBody>
                    <a:bodyPr/>
                    <a:lstStyle/>
                    <a:p>
                      <a:pPr algn="l" fontAlgn="t"/>
                      <a:r>
                        <a:rPr lang="en-AU" sz="1000" b="0" i="0" u="none" strike="noStrike">
                          <a:solidFill>
                            <a:srgbClr val="000000"/>
                          </a:solidFill>
                          <a:effectLst/>
                          <a:latin typeface="Calibri" panose="020F0502020204030204" pitchFamily="34" charset="0"/>
                        </a:rPr>
                        <a:t>Prudentials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Feb-21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36846936"/>
                  </a:ext>
                </a:extLst>
              </a:tr>
              <a:tr h="162266">
                <a:tc>
                  <a:txBody>
                    <a:bodyPr/>
                    <a:lstStyle/>
                    <a:p>
                      <a:pPr algn="l" fontAlgn="t"/>
                      <a:r>
                        <a:rPr lang="en-AU" sz="1000" b="0" i="0" u="none" strike="noStrike">
                          <a:solidFill>
                            <a:srgbClr val="000000"/>
                          </a:solidFill>
                          <a:effectLst/>
                          <a:latin typeface="Calibri" panose="020F0502020204030204" pitchFamily="34" charset="0"/>
                        </a:rPr>
                        <a:t>Estimation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Feb-21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59334802"/>
                  </a:ext>
                </a:extLst>
              </a:tr>
              <a:tr h="302387">
                <a:tc>
                  <a:txBody>
                    <a:bodyPr/>
                    <a:lstStyle/>
                    <a:p>
                      <a:pPr algn="l" fontAlgn="t"/>
                      <a:r>
                        <a:rPr lang="en-AU" sz="1000" b="0" i="0" u="none" strike="noStrike">
                          <a:solidFill>
                            <a:srgbClr val="000000"/>
                          </a:solidFill>
                          <a:effectLst/>
                          <a:latin typeface="Calibri" panose="020F0502020204030204" pitchFamily="34" charset="0"/>
                        </a:rPr>
                        <a:t>Full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Refer DISPATCH</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012928838"/>
                  </a:ext>
                </a:extLst>
              </a:tr>
              <a:tr h="169027">
                <a:tc gridSpan="11">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00651172"/>
                  </a:ext>
                </a:extLst>
              </a:tr>
            </a:tbl>
          </a:graphicData>
        </a:graphic>
      </p:graphicFrame>
      <p:sp>
        <p:nvSpPr>
          <p:cNvPr id="2" name="Title 1">
            <a:extLst>
              <a:ext uri="{FF2B5EF4-FFF2-40B4-BE49-F238E27FC236}">
                <a16:creationId xmlns:a16="http://schemas.microsoft.com/office/drawing/2014/main" id="{5BE30B1E-F326-468D-8CC1-81EC92C875AB}"/>
              </a:ext>
            </a:extLst>
          </p:cNvPr>
          <p:cNvSpPr>
            <a:spLocks noGrp="1"/>
          </p:cNvSpPr>
          <p:nvPr>
            <p:ph type="title"/>
          </p:nvPr>
        </p:nvSpPr>
        <p:spPr>
          <a:xfrm>
            <a:off x="500842" y="150495"/>
            <a:ext cx="8016945" cy="1310695"/>
          </a:xfrm>
        </p:spPr>
        <p:txBody>
          <a:bodyPr/>
          <a:lstStyle/>
          <a:p>
            <a:r>
              <a:rPr lang="en-AU"/>
              <a:t>Systems Workstream - Settlements</a:t>
            </a:r>
          </a:p>
        </p:txBody>
      </p:sp>
      <p:sp>
        <p:nvSpPr>
          <p:cNvPr id="4" name="Slide Number Placeholder 3">
            <a:extLst>
              <a:ext uri="{FF2B5EF4-FFF2-40B4-BE49-F238E27FC236}">
                <a16:creationId xmlns:a16="http://schemas.microsoft.com/office/drawing/2014/main" id="{BD8F36EC-21FC-44B5-8FEC-5E646904ABC5}"/>
              </a:ext>
            </a:extLst>
          </p:cNvPr>
          <p:cNvSpPr>
            <a:spLocks noGrp="1"/>
          </p:cNvSpPr>
          <p:nvPr>
            <p:ph type="sldNum" sz="quarter" idx="12"/>
          </p:nvPr>
        </p:nvSpPr>
        <p:spPr/>
        <p:txBody>
          <a:bodyPr/>
          <a:lstStyle/>
          <a:p>
            <a:fld id="{4EC81F68-4976-451A-B2E9-79BCBD2F70CC}" type="slidenum">
              <a:rPr lang="en-AU" smtClean="0"/>
              <a:t>37</a:t>
            </a:fld>
            <a:endParaRPr lang="en-AU"/>
          </a:p>
        </p:txBody>
      </p:sp>
      <p:sp>
        <p:nvSpPr>
          <p:cNvPr id="9" name="Title 1">
            <a:extLst>
              <a:ext uri="{FF2B5EF4-FFF2-40B4-BE49-F238E27FC236}">
                <a16:creationId xmlns:a16="http://schemas.microsoft.com/office/drawing/2014/main" id="{745BA1EC-7A40-4F76-91C1-E316D24B766F}"/>
              </a:ext>
            </a:extLst>
          </p:cNvPr>
          <p:cNvSpPr txBox="1">
            <a:spLocks/>
          </p:cNvSpPr>
          <p:nvPr/>
        </p:nvSpPr>
        <p:spPr>
          <a:xfrm>
            <a:off x="8517788" y="61474"/>
            <a:ext cx="1867876" cy="314119"/>
          </a:xfrm>
          <a:prstGeom prst="rect">
            <a:avLst/>
          </a:prstGeom>
        </p:spPr>
        <p:txBody>
          <a:bodyPr vert="horz" lIns="0" tIns="50398" rIns="0"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16-10-2020</a:t>
            </a:r>
          </a:p>
        </p:txBody>
      </p:sp>
      <p:sp>
        <p:nvSpPr>
          <p:cNvPr id="10" name="Date Placeholder 3">
            <a:extLst>
              <a:ext uri="{FF2B5EF4-FFF2-40B4-BE49-F238E27FC236}">
                <a16:creationId xmlns:a16="http://schemas.microsoft.com/office/drawing/2014/main" id="{7C35A805-FD6E-461F-820F-76323333DF07}"/>
              </a:ext>
            </a:extLst>
          </p:cNvPr>
          <p:cNvSpPr>
            <a:spLocks noGrp="1"/>
          </p:cNvSpPr>
          <p:nvPr>
            <p:ph type="dt" sz="half" idx="10"/>
          </p:nvPr>
        </p:nvSpPr>
        <p:spPr>
          <a:xfrm>
            <a:off x="8157160" y="7006700"/>
            <a:ext cx="1435269" cy="402483"/>
          </a:xfrm>
        </p:spPr>
        <p:txBody>
          <a:bodyPr/>
          <a:lstStyle/>
          <a:p>
            <a:fld id="{7A2107B3-3FE4-4C31-9B4E-A3C583FFA43A}" type="datetime1">
              <a:rPr lang="en-AU" smtClean="0"/>
              <a:t>16/11/2020</a:t>
            </a:fld>
            <a:endParaRPr lang="en-AU"/>
          </a:p>
        </p:txBody>
      </p:sp>
    </p:spTree>
    <p:extLst>
      <p:ext uri="{BB962C8B-B14F-4D97-AF65-F5344CB8AC3E}">
        <p14:creationId xmlns:p14="http://schemas.microsoft.com/office/powerpoint/2010/main" val="1339354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206546" y="150494"/>
            <a:ext cx="9909605" cy="1310695"/>
          </a:xfrm>
        </p:spPr>
        <p:txBody>
          <a:bodyPr/>
          <a:lstStyle/>
          <a:p>
            <a:r>
              <a:rPr lang="en-AU"/>
              <a:t>Settlements Workstream Update</a:t>
            </a:r>
          </a:p>
        </p:txBody>
      </p:sp>
      <p:sp>
        <p:nvSpPr>
          <p:cNvPr id="3" name="Content Placeholder 2">
            <a:extLst>
              <a:ext uri="{FF2B5EF4-FFF2-40B4-BE49-F238E27FC236}">
                <a16:creationId xmlns:a16="http://schemas.microsoft.com/office/drawing/2014/main" id="{CE7B7880-3123-41AA-AAF8-47A247A0105C}"/>
              </a:ext>
            </a:extLst>
          </p:cNvPr>
          <p:cNvSpPr>
            <a:spLocks noGrp="1"/>
          </p:cNvSpPr>
          <p:nvPr>
            <p:ph idx="1"/>
          </p:nvPr>
        </p:nvSpPr>
        <p:spPr>
          <a:xfrm>
            <a:off x="206546" y="1664208"/>
            <a:ext cx="10255425" cy="5358384"/>
          </a:xfrm>
        </p:spPr>
        <p:txBody>
          <a:bodyPr vert="horz" lIns="91440" tIns="45720" rIns="91440" bIns="45720" rtlCol="0" anchor="t">
            <a:normAutofit/>
          </a:bodyPr>
          <a:lstStyle/>
          <a:p>
            <a:pPr marL="200025" indent="-200025">
              <a:lnSpc>
                <a:spcPct val="100000"/>
              </a:lnSpc>
              <a:spcBef>
                <a:spcPts val="1200"/>
              </a:spcBef>
              <a:spcAft>
                <a:spcPts val="1200"/>
              </a:spcAft>
            </a:pPr>
            <a:r>
              <a:rPr lang="en-AU" sz="2000">
                <a:cs typeface="Segoe UI Semilight"/>
              </a:rPr>
              <a:t>Build of our new SQL Pre Production environments is in progress ahead of Feb Pre Prod migration</a:t>
            </a:r>
            <a:endParaRPr lang="en-US"/>
          </a:p>
          <a:p>
            <a:pPr marL="200025" indent="-200025">
              <a:lnSpc>
                <a:spcPct val="100000"/>
              </a:lnSpc>
              <a:spcBef>
                <a:spcPts val="1200"/>
              </a:spcBef>
              <a:spcAft>
                <a:spcPts val="1200"/>
              </a:spcAft>
            </a:pPr>
            <a:r>
              <a:rPr lang="en-AU" sz="2000"/>
              <a:t>Certification activities continue to plan </a:t>
            </a:r>
            <a:endParaRPr lang="en-AU" sz="2000">
              <a:cs typeface="Segoe UI Semilight"/>
            </a:endParaRPr>
          </a:p>
          <a:p>
            <a:pPr marL="200025" indent="-200025">
              <a:lnSpc>
                <a:spcPct val="100000"/>
              </a:lnSpc>
              <a:spcBef>
                <a:spcPts val="1200"/>
              </a:spcBef>
              <a:spcAft>
                <a:spcPts val="1200"/>
              </a:spcAft>
            </a:pPr>
            <a:r>
              <a:rPr lang="en-AU" sz="2000">
                <a:cs typeface="Segoe UI Semilight"/>
              </a:rPr>
              <a:t>Migration activities underway </a:t>
            </a:r>
          </a:p>
          <a:p>
            <a:pPr marL="200025" indent="-200025">
              <a:lnSpc>
                <a:spcPct val="100000"/>
              </a:lnSpc>
              <a:spcBef>
                <a:spcPts val="1200"/>
              </a:spcBef>
              <a:spcAft>
                <a:spcPts val="1200"/>
              </a:spcAft>
            </a:pPr>
            <a:r>
              <a:rPr lang="en-AU" sz="2000">
                <a:cs typeface="Segoe UI Semilight"/>
              </a:rPr>
              <a:t>UAT in progress</a:t>
            </a:r>
          </a:p>
          <a:p>
            <a:pPr marL="0" indent="0">
              <a:lnSpc>
                <a:spcPct val="100000"/>
              </a:lnSpc>
              <a:spcBef>
                <a:spcPts val="1200"/>
              </a:spcBef>
              <a:spcAft>
                <a:spcPts val="1200"/>
              </a:spcAft>
              <a:buNone/>
            </a:pPr>
            <a:endParaRPr lang="en-AU" sz="2000">
              <a:cs typeface="Segoe UI Semilight"/>
            </a:endParaRPr>
          </a:p>
          <a:p>
            <a:pPr marL="200025" indent="-200025">
              <a:lnSpc>
                <a:spcPct val="100000"/>
              </a:lnSpc>
              <a:spcBef>
                <a:spcPts val="1200"/>
              </a:spcBef>
              <a:spcAft>
                <a:spcPts val="1200"/>
              </a:spcAft>
            </a:pPr>
            <a:endParaRPr lang="en-AU" sz="2000">
              <a:cs typeface="Segoe UI Semilight"/>
            </a:endParaRPr>
          </a:p>
          <a:p>
            <a:pPr marL="200025" indent="-200025">
              <a:lnSpc>
                <a:spcPct val="100000"/>
              </a:lnSpc>
              <a:spcBef>
                <a:spcPts val="1200"/>
              </a:spcBef>
              <a:spcAft>
                <a:spcPts val="1200"/>
              </a:spcAft>
            </a:pPr>
            <a:endParaRPr lang="en-AU" sz="2000">
              <a:cs typeface="Segoe UI Semilight"/>
            </a:endParaRPr>
          </a:p>
          <a:p>
            <a:pPr marL="0" indent="0">
              <a:lnSpc>
                <a:spcPct val="100000"/>
              </a:lnSpc>
              <a:spcBef>
                <a:spcPts val="1200"/>
              </a:spcBef>
              <a:spcAft>
                <a:spcPts val="1200"/>
              </a:spcAft>
              <a:buNone/>
            </a:pPr>
            <a:endParaRPr lang="en-AU" sz="2000">
              <a:cs typeface="Segoe UI Semilight"/>
            </a:endParaRP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38</a:t>
            </a:fld>
            <a:endParaRPr lang="en-AU"/>
          </a:p>
        </p:txBody>
      </p:sp>
    </p:spTree>
    <p:extLst>
      <p:ext uri="{BB962C8B-B14F-4D97-AF65-F5344CB8AC3E}">
        <p14:creationId xmlns:p14="http://schemas.microsoft.com/office/powerpoint/2010/main" val="2318314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AE2BD-4BB4-49C4-A89A-E75103D9C9EA}"/>
              </a:ext>
            </a:extLst>
          </p:cNvPr>
          <p:cNvSpPr>
            <a:spLocks noGrp="1"/>
          </p:cNvSpPr>
          <p:nvPr>
            <p:ph type="title"/>
          </p:nvPr>
        </p:nvSpPr>
        <p:spPr/>
        <p:txBody>
          <a:bodyPr/>
          <a:lstStyle/>
          <a:p>
            <a:r>
              <a:rPr lang="en-AU"/>
              <a:t>Retail/Metering Update</a:t>
            </a:r>
          </a:p>
        </p:txBody>
      </p:sp>
      <p:sp>
        <p:nvSpPr>
          <p:cNvPr id="3" name="Text Placeholder 2">
            <a:extLst>
              <a:ext uri="{FF2B5EF4-FFF2-40B4-BE49-F238E27FC236}">
                <a16:creationId xmlns:a16="http://schemas.microsoft.com/office/drawing/2014/main" id="{467808FF-90BA-4077-9673-BBDC21CBF705}"/>
              </a:ext>
            </a:extLst>
          </p:cNvPr>
          <p:cNvSpPr>
            <a:spLocks noGrp="1"/>
          </p:cNvSpPr>
          <p:nvPr>
            <p:ph type="body" idx="1"/>
          </p:nvPr>
        </p:nvSpPr>
        <p:spPr/>
        <p:txBody>
          <a:bodyPr/>
          <a:lstStyle/>
          <a:p>
            <a:r>
              <a:rPr lang="en-AU"/>
              <a:t>Jim Agelopoulos </a:t>
            </a:r>
          </a:p>
        </p:txBody>
      </p:sp>
      <p:sp>
        <p:nvSpPr>
          <p:cNvPr id="4" name="Slide Number Placeholder 3">
            <a:extLst>
              <a:ext uri="{FF2B5EF4-FFF2-40B4-BE49-F238E27FC236}">
                <a16:creationId xmlns:a16="http://schemas.microsoft.com/office/drawing/2014/main" id="{94E8BDFC-699F-4A12-9EA3-EBE05E79744C}"/>
              </a:ext>
            </a:extLst>
          </p:cNvPr>
          <p:cNvSpPr>
            <a:spLocks noGrp="1"/>
          </p:cNvSpPr>
          <p:nvPr>
            <p:ph type="sldNum" sz="quarter" idx="12"/>
          </p:nvPr>
        </p:nvSpPr>
        <p:spPr/>
        <p:txBody>
          <a:bodyPr/>
          <a:lstStyle/>
          <a:p>
            <a:fld id="{4EC81F68-4976-451A-B2E9-79BCBD2F70CC}" type="slidenum">
              <a:rPr lang="en-AU" smtClean="0"/>
              <a:pPr/>
              <a:t>39</a:t>
            </a:fld>
            <a:endParaRPr lang="en-AU"/>
          </a:p>
        </p:txBody>
      </p:sp>
    </p:spTree>
    <p:extLst>
      <p:ext uri="{BB962C8B-B14F-4D97-AF65-F5344CB8AC3E}">
        <p14:creationId xmlns:p14="http://schemas.microsoft.com/office/powerpoint/2010/main" val="41282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0259-788E-4920-BA29-F778A352795A}"/>
              </a:ext>
            </a:extLst>
          </p:cNvPr>
          <p:cNvSpPr>
            <a:spLocks noGrp="1"/>
          </p:cNvSpPr>
          <p:nvPr>
            <p:ph type="title"/>
          </p:nvPr>
        </p:nvSpPr>
        <p:spPr>
          <a:xfrm>
            <a:off x="206547" y="150494"/>
            <a:ext cx="10255424" cy="1310695"/>
          </a:xfrm>
        </p:spPr>
        <p:txBody>
          <a:bodyPr>
            <a:normAutofit/>
          </a:bodyPr>
          <a:lstStyle/>
          <a:p>
            <a:r>
              <a:rPr lang="en-AU"/>
              <a:t>Agenda</a:t>
            </a:r>
            <a:br>
              <a:rPr lang="en-AU"/>
            </a:br>
            <a:r>
              <a:rPr lang="en-AU" sz="2000" b="1" u="sng">
                <a:solidFill>
                  <a:schemeClr val="accent4">
                    <a:lumMod val="60000"/>
                    <a:lumOff val="40000"/>
                  </a:schemeClr>
                </a:solidFill>
                <a:cs typeface="Arial" panose="020B0604020202020204" pitchFamily="34" charset="0"/>
              </a:rPr>
              <a:t>**Please disconnect from your workplace VPN for the WebEx call**</a:t>
            </a:r>
            <a:endParaRPr lang="en-AU" sz="2000"/>
          </a:p>
        </p:txBody>
      </p:sp>
      <p:sp>
        <p:nvSpPr>
          <p:cNvPr id="4" name="Slide Number Placeholder 3">
            <a:extLst>
              <a:ext uri="{FF2B5EF4-FFF2-40B4-BE49-F238E27FC236}">
                <a16:creationId xmlns:a16="http://schemas.microsoft.com/office/drawing/2014/main" id="{2C6A5820-A746-4D14-8EFB-4A5C14AC1EB8}"/>
              </a:ext>
            </a:extLst>
          </p:cNvPr>
          <p:cNvSpPr>
            <a:spLocks noGrp="1"/>
          </p:cNvSpPr>
          <p:nvPr>
            <p:ph type="sldNum" sz="quarter" idx="12"/>
          </p:nvPr>
        </p:nvSpPr>
        <p:spPr/>
        <p:txBody>
          <a:bodyPr/>
          <a:lstStyle/>
          <a:p>
            <a:fld id="{4EC81F68-4976-451A-B2E9-79BCBD2F70CC}" type="slidenum">
              <a:rPr lang="en-AU" smtClean="0"/>
              <a:t>4</a:t>
            </a:fld>
            <a:endParaRPr lang="en-AU"/>
          </a:p>
        </p:txBody>
      </p:sp>
      <p:graphicFrame>
        <p:nvGraphicFramePr>
          <p:cNvPr id="7" name="Content Placeholder 4">
            <a:extLst>
              <a:ext uri="{FF2B5EF4-FFF2-40B4-BE49-F238E27FC236}">
                <a16:creationId xmlns:a16="http://schemas.microsoft.com/office/drawing/2014/main" id="{8123C230-F64B-4E1C-BF3C-B9190A362E64}"/>
              </a:ext>
            </a:extLst>
          </p:cNvPr>
          <p:cNvGraphicFramePr>
            <a:graphicFrameLocks noGrp="1"/>
          </p:cNvGraphicFramePr>
          <p:nvPr>
            <p:ph idx="1"/>
            <p:extLst>
              <p:ext uri="{D42A27DB-BD31-4B8C-83A1-F6EECF244321}">
                <p14:modId xmlns:p14="http://schemas.microsoft.com/office/powerpoint/2010/main" val="4097029308"/>
              </p:ext>
            </p:extLst>
          </p:nvPr>
        </p:nvGraphicFramePr>
        <p:xfrm>
          <a:off x="484550" y="1614095"/>
          <a:ext cx="9699418" cy="5263142"/>
        </p:xfrm>
        <a:graphic>
          <a:graphicData uri="http://schemas.openxmlformats.org/drawingml/2006/table">
            <a:tbl>
              <a:tblPr firstRow="1" firstCol="1" bandRow="1">
                <a:tableStyleId>{22838BEF-8BB2-4498-84A7-C5851F593DF1}</a:tableStyleId>
              </a:tblPr>
              <a:tblGrid>
                <a:gridCol w="242381">
                  <a:extLst>
                    <a:ext uri="{9D8B030D-6E8A-4147-A177-3AD203B41FA5}">
                      <a16:colId xmlns:a16="http://schemas.microsoft.com/office/drawing/2014/main" val="2731405603"/>
                    </a:ext>
                  </a:extLst>
                </a:gridCol>
                <a:gridCol w="1449069">
                  <a:extLst>
                    <a:ext uri="{9D8B030D-6E8A-4147-A177-3AD203B41FA5}">
                      <a16:colId xmlns:a16="http://schemas.microsoft.com/office/drawing/2014/main" val="2742214927"/>
                    </a:ext>
                  </a:extLst>
                </a:gridCol>
                <a:gridCol w="6026615">
                  <a:extLst>
                    <a:ext uri="{9D8B030D-6E8A-4147-A177-3AD203B41FA5}">
                      <a16:colId xmlns:a16="http://schemas.microsoft.com/office/drawing/2014/main" val="2530892986"/>
                    </a:ext>
                  </a:extLst>
                </a:gridCol>
                <a:gridCol w="1981353">
                  <a:extLst>
                    <a:ext uri="{9D8B030D-6E8A-4147-A177-3AD203B41FA5}">
                      <a16:colId xmlns:a16="http://schemas.microsoft.com/office/drawing/2014/main" val="799105775"/>
                    </a:ext>
                  </a:extLst>
                </a:gridCol>
              </a:tblGrid>
              <a:tr h="253028">
                <a:tc>
                  <a:txBody>
                    <a:bodyPr/>
                    <a:lstStyle/>
                    <a:p>
                      <a:pPr algn="ctr">
                        <a:spcBef>
                          <a:spcPts val="100"/>
                        </a:spcBef>
                        <a:spcAft>
                          <a:spcPts val="100"/>
                        </a:spcAft>
                        <a:tabLst>
                          <a:tab pos="252095" algn="l"/>
                          <a:tab pos="504190" algn="l"/>
                          <a:tab pos="756285" algn="l"/>
                        </a:tabLst>
                      </a:pPr>
                      <a:r>
                        <a:rPr lang="en-AU" sz="1100" b="0" cap="all">
                          <a:solidFill>
                            <a:schemeClr val="bg1"/>
                          </a:solidFill>
                          <a:effectLst/>
                          <a:latin typeface="+mn-lt"/>
                          <a:ea typeface="Times New Roman" panose="02020603050405020304" pitchFamily="18" charset="0"/>
                          <a:cs typeface="Arial"/>
                        </a:rPr>
                        <a:t>#`</a:t>
                      </a:r>
                      <a:endParaRPr lang="en-AU" sz="1100" b="0">
                        <a:solidFill>
                          <a:schemeClr val="bg1"/>
                        </a:solidFill>
                        <a:effectLst/>
                        <a:latin typeface="+mn-lt"/>
                        <a:ea typeface="Times New Roman" panose="02020603050405020304" pitchFamily="18" charset="0"/>
                        <a:cs typeface="Arial"/>
                      </a:endParaRP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spcBef>
                          <a:spcPts val="100"/>
                        </a:spcBef>
                        <a:spcAft>
                          <a:spcPts val="100"/>
                        </a:spcAft>
                        <a:tabLst>
                          <a:tab pos="252095" algn="l"/>
                          <a:tab pos="504190" algn="l"/>
                          <a:tab pos="756285" algn="l"/>
                        </a:tabLst>
                      </a:pPr>
                      <a:r>
                        <a:rPr lang="en-AU" sz="1100" cap="all">
                          <a:solidFill>
                            <a:schemeClr val="bg1"/>
                          </a:solidFill>
                          <a:effectLst/>
                        </a:rPr>
                        <a:t>Time</a:t>
                      </a:r>
                      <a:endParaRPr lang="en-AU" sz="1100" b="1">
                        <a:solidFill>
                          <a:schemeClr val="bg1"/>
                        </a:solidFill>
                        <a:effectLst/>
                        <a:latin typeface="+mn-lt"/>
                        <a:ea typeface="Times New Roman" panose="02020603050405020304" pitchFamily="18" charset="0"/>
                        <a:cs typeface="Arial"/>
                      </a:endParaRPr>
                    </a:p>
                  </a:txBody>
                  <a:tcPr marL="0" marR="6221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spcBef>
                          <a:spcPts val="100"/>
                        </a:spcBef>
                        <a:spcAft>
                          <a:spcPts val="100"/>
                        </a:spcAft>
                        <a:tabLst>
                          <a:tab pos="252095" algn="l"/>
                          <a:tab pos="504190" algn="l"/>
                          <a:tab pos="756285" algn="l"/>
                        </a:tabLst>
                      </a:pPr>
                      <a:r>
                        <a:rPr lang="en-AU" sz="1100" cap="all">
                          <a:solidFill>
                            <a:schemeClr val="bg1"/>
                          </a:solidFill>
                          <a:effectLst/>
                        </a:rPr>
                        <a:t>AGENDA ITEM</a:t>
                      </a:r>
                      <a:endParaRPr lang="en-AU" sz="1100" b="1">
                        <a:solidFill>
                          <a:schemeClr val="bg1"/>
                        </a:solidFill>
                        <a:effectLst/>
                        <a:latin typeface="+mn-lt"/>
                        <a:ea typeface="Times New Roman" panose="02020603050405020304" pitchFamily="18" charset="0"/>
                        <a:cs typeface="Arial"/>
                      </a:endParaRPr>
                    </a:p>
                  </a:txBody>
                  <a:tcPr marL="0" marR="6221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spcBef>
                          <a:spcPts val="100"/>
                        </a:spcBef>
                        <a:spcAft>
                          <a:spcPts val="100"/>
                        </a:spcAft>
                        <a:tabLst>
                          <a:tab pos="252095" algn="l"/>
                          <a:tab pos="504190" algn="l"/>
                          <a:tab pos="756285" algn="l"/>
                        </a:tabLst>
                      </a:pPr>
                      <a:r>
                        <a:rPr lang="en-AU" sz="1100" cap="all">
                          <a:solidFill>
                            <a:schemeClr val="bg1"/>
                          </a:solidFill>
                          <a:effectLst/>
                        </a:rPr>
                        <a:t>Responsible</a:t>
                      </a:r>
                      <a:endParaRPr lang="en-AU" sz="1100" b="1">
                        <a:solidFill>
                          <a:schemeClr val="bg1"/>
                        </a:solidFill>
                        <a:effectLst/>
                        <a:latin typeface="+mn-lt"/>
                        <a:ea typeface="Times New Roman" panose="02020603050405020304" pitchFamily="18" charset="0"/>
                        <a:cs typeface="Arial"/>
                      </a:endParaRPr>
                    </a:p>
                  </a:txBody>
                  <a:tcPr marL="0" marR="6221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827111066"/>
                  </a:ext>
                </a:extLst>
              </a:tr>
              <a:tr h="253028">
                <a:tc>
                  <a:txBody>
                    <a:bodyPr/>
                    <a:lstStyle/>
                    <a:p>
                      <a:pPr algn="ctr">
                        <a:spcBef>
                          <a:spcPts val="100"/>
                        </a:spcBef>
                        <a:spcAft>
                          <a:spcPts val="100"/>
                        </a:spcAft>
                        <a:tabLst>
                          <a:tab pos="504190" algn="l"/>
                          <a:tab pos="756285" algn="l"/>
                        </a:tabLst>
                      </a:pPr>
                      <a:r>
                        <a:rPr lang="en-AU" sz="1100" b="0">
                          <a:solidFill>
                            <a:schemeClr val="tx1"/>
                          </a:solidFill>
                          <a:effectLst/>
                        </a:rPr>
                        <a:t>1</a:t>
                      </a:r>
                      <a:endParaRPr lang="en-AU" sz="1100" b="0">
                        <a:solidFill>
                          <a:schemeClr val="tx1"/>
                        </a:solidFill>
                        <a:effectLst/>
                        <a:latin typeface="+mn-lt"/>
                        <a:ea typeface="Times New Roman" panose="02020603050405020304" pitchFamily="18" charset="0"/>
                        <a:cs typeface="Arial"/>
                      </a:endParaRP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Bef>
                          <a:spcPts val="100"/>
                        </a:spcBef>
                        <a:spcAft>
                          <a:spcPts val="100"/>
                        </a:spcAft>
                        <a:tabLst>
                          <a:tab pos="504190" algn="l"/>
                          <a:tab pos="756285" algn="l"/>
                        </a:tabLst>
                      </a:pPr>
                      <a:r>
                        <a:rPr lang="en-AU" sz="1100">
                          <a:effectLst/>
                        </a:rPr>
                        <a:t>10:00 – 10:05</a:t>
                      </a:r>
                      <a:endParaRPr lang="en-AU" sz="1100" b="1">
                        <a:solidFill>
                          <a:schemeClr val="bg1"/>
                        </a:solidFill>
                        <a:effectLst/>
                        <a:latin typeface="+mn-lt"/>
                        <a:ea typeface="Times New Roman" panose="02020603050405020304" pitchFamily="18" charset="0"/>
                        <a:cs typeface="Arial"/>
                      </a:endParaRP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spcBef>
                          <a:spcPts val="100"/>
                        </a:spcBef>
                        <a:spcAft>
                          <a:spcPts val="100"/>
                        </a:spcAft>
                        <a:tabLst>
                          <a:tab pos="504190" algn="l"/>
                          <a:tab pos="756285" algn="l"/>
                        </a:tabLst>
                      </a:pPr>
                      <a:r>
                        <a:rPr lang="en-AU" sz="1100">
                          <a:effectLst/>
                        </a:rPr>
                        <a:t>Welcome, introduction and apologies</a:t>
                      </a:r>
                      <a:endParaRPr lang="en-AU" sz="1100" b="1">
                        <a:solidFill>
                          <a:srgbClr val="2E74B5"/>
                        </a:solidFill>
                        <a:effectLst/>
                        <a:latin typeface="+mn-lt"/>
                        <a:ea typeface="Times New Roman" panose="02020603050405020304" pitchFamily="18" charset="0"/>
                        <a:cs typeface="Arial"/>
                      </a:endParaRP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a:effectLst/>
                        </a:rPr>
                        <a:t>Greg Minney</a:t>
                      </a:r>
                      <a:endParaRPr lang="en-AU" sz="1100" b="1">
                        <a:solidFill>
                          <a:srgbClr val="2E74B5"/>
                        </a:solidFill>
                        <a:effectLst/>
                        <a:latin typeface="+mn-lt"/>
                        <a:ea typeface="Times New Roman" panose="02020603050405020304" pitchFamily="18" charset="0"/>
                        <a:cs typeface="Arial"/>
                      </a:endParaRPr>
                    </a:p>
                  </a:txBody>
                  <a:tcPr marL="65317" marR="97976"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38203928"/>
                  </a:ext>
                </a:extLst>
              </a:tr>
              <a:tr h="234085">
                <a:tc>
                  <a:txBody>
                    <a:bodyPr/>
                    <a:lstStyle/>
                    <a:p>
                      <a:pPr algn="ctr">
                        <a:spcBef>
                          <a:spcPts val="100"/>
                        </a:spcBef>
                        <a:spcAft>
                          <a:spcPts val="100"/>
                        </a:spcAft>
                        <a:tabLst>
                          <a:tab pos="504190" algn="l"/>
                          <a:tab pos="756285" algn="l"/>
                        </a:tabLst>
                      </a:pPr>
                      <a:r>
                        <a:rPr lang="en-AU" sz="1100" b="0">
                          <a:solidFill>
                            <a:schemeClr val="tx1"/>
                          </a:solidFill>
                          <a:effectLst/>
                        </a:rPr>
                        <a:t>2</a:t>
                      </a:r>
                      <a:endParaRPr lang="en-AU" sz="1100" b="0">
                        <a:solidFill>
                          <a:schemeClr val="tx1"/>
                        </a:solidFill>
                        <a:effectLst/>
                        <a:latin typeface="+mn-lt"/>
                        <a:ea typeface="Times New Roman" panose="02020603050405020304" pitchFamily="18" charset="0"/>
                        <a:cs typeface="Arial"/>
                      </a:endParaRP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defTabSz="801929" rtl="0" eaLnBrk="1" latinLnBrk="0" hangingPunct="1">
                        <a:spcBef>
                          <a:spcPts val="100"/>
                        </a:spcBef>
                        <a:spcAft>
                          <a:spcPts val="100"/>
                        </a:spcAft>
                        <a:tabLst>
                          <a:tab pos="504190" algn="l"/>
                          <a:tab pos="756285" algn="l"/>
                        </a:tabLst>
                      </a:pPr>
                      <a:r>
                        <a:rPr lang="en-AU" sz="1100" kern="1200">
                          <a:solidFill>
                            <a:schemeClr val="dk1"/>
                          </a:solidFill>
                          <a:effectLst/>
                          <a:latin typeface="+mn-lt"/>
                          <a:ea typeface="+mn-ea"/>
                          <a:cs typeface="+mn-cs"/>
                        </a:rPr>
                        <a:t>10:05 – 10:10</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r>
                        <a:rPr lang="en-AU" sz="1100" kern="1200">
                          <a:effectLst/>
                        </a:rPr>
                        <a:t>Agenda</a:t>
                      </a:r>
                      <a:endParaRPr lang="en-AU" sz="1100" kern="1200">
                        <a:solidFill>
                          <a:schemeClr val="dk1"/>
                        </a:solidFill>
                        <a:effectLst/>
                        <a:latin typeface="+mn-lt"/>
                        <a:ea typeface="+mn-ea"/>
                        <a:cs typeface="Arial"/>
                      </a:endParaRP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kern="1200" baseline="0">
                          <a:effectLst/>
                        </a:rPr>
                        <a:t>Greg Minney</a:t>
                      </a:r>
                      <a:endParaRPr lang="en-AU" sz="1100" kern="1200" baseline="0">
                        <a:solidFill>
                          <a:schemeClr val="dk1"/>
                        </a:solidFill>
                        <a:effectLst/>
                        <a:latin typeface="+mn-lt"/>
                        <a:ea typeface="+mn-ea"/>
                        <a:cs typeface="Arial"/>
                      </a:endParaRPr>
                    </a:p>
                  </a:txBody>
                  <a:tcPr marL="65317" marR="97976"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14457166"/>
                  </a:ext>
                </a:extLst>
              </a:tr>
              <a:tr h="259253">
                <a:tc>
                  <a:txBody>
                    <a:bodyPr/>
                    <a:lstStyle/>
                    <a:p>
                      <a:pPr algn="ctr">
                        <a:spcBef>
                          <a:spcPts val="100"/>
                        </a:spcBef>
                        <a:spcAft>
                          <a:spcPts val="100"/>
                        </a:spcAft>
                        <a:tabLst>
                          <a:tab pos="504190" algn="l"/>
                          <a:tab pos="756285" algn="l"/>
                        </a:tabLst>
                      </a:pPr>
                      <a:r>
                        <a:rPr lang="en-AU" sz="1100" b="0">
                          <a:solidFill>
                            <a:schemeClr val="tx1"/>
                          </a:solidFill>
                          <a:effectLst/>
                        </a:rPr>
                        <a:t>3</a:t>
                      </a:r>
                      <a:endParaRPr lang="en-AU" sz="1100" b="0">
                        <a:solidFill>
                          <a:schemeClr val="tx1"/>
                        </a:solidFill>
                        <a:effectLst/>
                        <a:latin typeface="+mn-lt"/>
                        <a:ea typeface="Times New Roman" panose="02020603050405020304" pitchFamily="18" charset="0"/>
                        <a:cs typeface="Arial"/>
                      </a:endParaRP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defTabSz="801929" rtl="0" eaLnBrk="1" latinLnBrk="0" hangingPunct="1">
                        <a:spcBef>
                          <a:spcPts val="100"/>
                        </a:spcBef>
                        <a:spcAft>
                          <a:spcPts val="100"/>
                        </a:spcAft>
                        <a:tabLst>
                          <a:tab pos="504190" algn="l"/>
                          <a:tab pos="756285" algn="l"/>
                        </a:tabLst>
                      </a:pPr>
                      <a:r>
                        <a:rPr lang="en-AU" sz="1100" kern="1200">
                          <a:solidFill>
                            <a:schemeClr val="dk1"/>
                          </a:solidFill>
                          <a:effectLst/>
                          <a:latin typeface="+mn-lt"/>
                          <a:ea typeface="+mn-ea"/>
                          <a:cs typeface="+mn-cs"/>
                        </a:rPr>
                        <a:t>10:10-10:15</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100"/>
                        </a:spcBef>
                        <a:spcAft>
                          <a:spcPts val="100"/>
                        </a:spcAft>
                        <a:buFontTx/>
                        <a:buNone/>
                      </a:pPr>
                      <a:r>
                        <a:rPr lang="en-AU" sz="1100" strike="noStrike" kern="1200">
                          <a:effectLst/>
                        </a:rPr>
                        <a:t>Minutes/Actions </a:t>
                      </a:r>
                      <a:endParaRPr lang="en-AU" sz="1100" strike="noStrike" kern="1200">
                        <a:solidFill>
                          <a:schemeClr val="dk1"/>
                        </a:solidFill>
                        <a:effectLst/>
                        <a:latin typeface="+mn-lt"/>
                        <a:ea typeface="+mn-ea"/>
                        <a:cs typeface="Arial"/>
                      </a:endParaRP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r>
                        <a:rPr lang="en-AU" sz="1100" kern="1200" baseline="0">
                          <a:effectLst/>
                        </a:rPr>
                        <a:t>Anne-Marie McCague</a:t>
                      </a:r>
                      <a:endParaRPr lang="en-AU" sz="1100" kern="1200" baseline="0">
                        <a:solidFill>
                          <a:schemeClr val="dk1"/>
                        </a:solidFill>
                        <a:effectLst/>
                        <a:latin typeface="+mn-lt"/>
                        <a:ea typeface="+mn-ea"/>
                        <a:cs typeface="Arial"/>
                      </a:endParaRPr>
                    </a:p>
                  </a:txBody>
                  <a:tcPr marL="65317" marR="97976"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1695771"/>
                  </a:ext>
                </a:extLst>
              </a:tr>
              <a:tr h="233712">
                <a:tc gridSpan="4">
                  <a:txBody>
                    <a:bodyPr/>
                    <a:lstStyle/>
                    <a:p>
                      <a:pPr marL="0" marR="0" lvl="0" indent="0" algn="ctr" defTabSz="914400" rtl="0" eaLnBrk="1" fontAlgn="auto" latinLnBrk="0" hangingPunct="1">
                        <a:lnSpc>
                          <a:spcPct val="100000"/>
                        </a:lnSpc>
                        <a:spcBef>
                          <a:spcPts val="100"/>
                        </a:spcBef>
                        <a:spcAft>
                          <a:spcPts val="100"/>
                        </a:spcAft>
                        <a:buClrTx/>
                        <a:buSzTx/>
                        <a:buFontTx/>
                        <a:buNone/>
                        <a:tabLst>
                          <a:tab pos="504190" algn="l"/>
                          <a:tab pos="756285" algn="l"/>
                        </a:tabLst>
                        <a:defRPr/>
                      </a:pPr>
                      <a:r>
                        <a:rPr lang="en-AU" sz="1100" b="1" kern="1200">
                          <a:solidFill>
                            <a:schemeClr val="tx1"/>
                          </a:solidFill>
                          <a:effectLst/>
                          <a:latin typeface="+mn-lt"/>
                          <a:ea typeface="Times New Roman" panose="02020603050405020304" pitchFamily="18" charset="0"/>
                          <a:cs typeface="Arial"/>
                        </a:rPr>
                        <a:t>General Update</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tc>
                <a:tc hMerge="1">
                  <a:txBody>
                    <a:bodyPr/>
                    <a:lstStyle/>
                    <a:p>
                      <a:endParaRPr lang="en-AU"/>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lang="en-AU"/>
                    </a:p>
                  </a:txBody>
                  <a:tcPr/>
                </a:tc>
                <a:extLst>
                  <a:ext uri="{0D108BD9-81ED-4DB2-BD59-A6C34878D82A}">
                    <a16:rowId xmlns:a16="http://schemas.microsoft.com/office/drawing/2014/main" val="4032131487"/>
                  </a:ext>
                </a:extLst>
              </a:tr>
              <a:tr h="266646">
                <a:tc>
                  <a:txBody>
                    <a:bodyPr/>
                    <a:lstStyle/>
                    <a:p>
                      <a:pPr algn="ctr">
                        <a:spcBef>
                          <a:spcPts val="100"/>
                        </a:spcBef>
                        <a:spcAft>
                          <a:spcPts val="100"/>
                        </a:spcAft>
                        <a:tabLst>
                          <a:tab pos="504190" algn="l"/>
                          <a:tab pos="756285" algn="l"/>
                        </a:tabLst>
                      </a:pPr>
                      <a:r>
                        <a:rPr lang="en-AU" sz="1100" b="0">
                          <a:solidFill>
                            <a:schemeClr val="tx1"/>
                          </a:solidFill>
                          <a:effectLst/>
                          <a:latin typeface="+mn-lt"/>
                          <a:ea typeface="Times New Roman" panose="02020603050405020304" pitchFamily="18" charset="0"/>
                          <a:cs typeface="Arial"/>
                        </a:rPr>
                        <a:t>4</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defTabSz="801929" rtl="0" eaLnBrk="1" latinLnBrk="0" hangingPunct="1">
                        <a:spcBef>
                          <a:spcPts val="100"/>
                        </a:spcBef>
                        <a:spcAft>
                          <a:spcPts val="100"/>
                        </a:spcAft>
                        <a:tabLst>
                          <a:tab pos="504190" algn="l"/>
                          <a:tab pos="756285" algn="l"/>
                        </a:tabLst>
                      </a:pPr>
                      <a:r>
                        <a:rPr lang="en-AU" sz="1100" kern="1200">
                          <a:solidFill>
                            <a:schemeClr val="dk1"/>
                          </a:solidFill>
                          <a:effectLst/>
                          <a:latin typeface="+mn-lt"/>
                          <a:ea typeface="+mn-ea"/>
                          <a:cs typeface="+mn-cs"/>
                        </a:rPr>
                        <a:t>10:15 – 10:25</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l" rtl="0" eaLnBrk="1" latinLnBrk="0" hangingPunct="1"/>
                      <a:r>
                        <a:rPr lang="en-AU" sz="1100" strike="noStrike" kern="1200">
                          <a:effectLst/>
                        </a:rPr>
                        <a:t>5MS Program Update</a:t>
                      </a:r>
                      <a:endParaRPr lang="en-AU" sz="1100" strike="noStrike" kern="1200">
                        <a:solidFill>
                          <a:srgbClr val="FF0000"/>
                        </a:solidFill>
                        <a:effectLst/>
                        <a:latin typeface="+mn-lt"/>
                        <a:ea typeface="+mn-ea"/>
                        <a:cs typeface="Arial"/>
                      </a:endParaRP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kern="1200">
                          <a:solidFill>
                            <a:schemeClr val="dk1"/>
                          </a:solidFill>
                          <a:effectLst/>
                          <a:latin typeface="+mn-lt"/>
                          <a:ea typeface="+mn-ea"/>
                          <a:cs typeface="+mn-cs"/>
                        </a:rPr>
                        <a:t>Greg Minney</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4357970"/>
                  </a:ext>
                </a:extLst>
              </a:tr>
              <a:tr h="259253">
                <a:tc>
                  <a:txBody>
                    <a:bodyPr/>
                    <a:lstStyle/>
                    <a:p>
                      <a:pPr algn="ctr">
                        <a:spcBef>
                          <a:spcPts val="100"/>
                        </a:spcBef>
                        <a:spcAft>
                          <a:spcPts val="100"/>
                        </a:spcAft>
                        <a:tabLst>
                          <a:tab pos="504190" algn="l"/>
                          <a:tab pos="756285" algn="l"/>
                        </a:tabLst>
                      </a:pPr>
                      <a:r>
                        <a:rPr lang="en-AU" sz="1100" b="0">
                          <a:solidFill>
                            <a:schemeClr val="tx1"/>
                          </a:solidFill>
                          <a:effectLst/>
                          <a:latin typeface="+mn-lt"/>
                          <a:ea typeface="Times New Roman" panose="02020603050405020304" pitchFamily="18" charset="0"/>
                          <a:cs typeface="Arial"/>
                        </a:rPr>
                        <a:t>5</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defTabSz="801929" rtl="0" eaLnBrk="1" latinLnBrk="0" hangingPunct="1">
                        <a:spcBef>
                          <a:spcPts val="100"/>
                        </a:spcBef>
                        <a:spcAft>
                          <a:spcPts val="100"/>
                        </a:spcAft>
                        <a:tabLst>
                          <a:tab pos="504190" algn="l"/>
                          <a:tab pos="756285" algn="l"/>
                        </a:tabLst>
                      </a:pPr>
                      <a:r>
                        <a:rPr lang="en-AU" sz="1100" kern="1200">
                          <a:solidFill>
                            <a:schemeClr val="dk1"/>
                          </a:solidFill>
                          <a:effectLst/>
                          <a:latin typeface="+mn-lt"/>
                          <a:ea typeface="+mn-ea"/>
                          <a:cs typeface="+mn-cs"/>
                        </a:rPr>
                        <a:t>10:25 – 10:30</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l" rtl="0" eaLnBrk="1" latinLnBrk="0" hangingPunct="1"/>
                      <a:r>
                        <a:rPr lang="en-AU" sz="1100" strike="noStrike" kern="1200">
                          <a:effectLst/>
                        </a:rPr>
                        <a:t>Procedure update</a:t>
                      </a:r>
                      <a:endParaRPr lang="en-AU" sz="1100" strike="noStrike" kern="1200">
                        <a:solidFill>
                          <a:srgbClr val="FF0000"/>
                        </a:solidFill>
                        <a:effectLst/>
                        <a:highlight>
                          <a:srgbClr val="FFFF00"/>
                        </a:highlight>
                        <a:latin typeface="+mn-lt"/>
                        <a:ea typeface="+mn-ea"/>
                        <a:cs typeface="Arial"/>
                      </a:endParaRP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kern="1200">
                          <a:solidFill>
                            <a:schemeClr val="dk1"/>
                          </a:solidFill>
                          <a:effectLst/>
                          <a:latin typeface="+mn-lt"/>
                          <a:ea typeface="+mn-ea"/>
                          <a:cs typeface="+mn-cs"/>
                        </a:rPr>
                        <a:t>Simon Tu</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11428090"/>
                  </a:ext>
                </a:extLst>
              </a:tr>
              <a:tr h="253028">
                <a:tc>
                  <a:txBody>
                    <a:bodyPr/>
                    <a:lstStyle/>
                    <a:p>
                      <a:pPr algn="ctr">
                        <a:spcBef>
                          <a:spcPts val="100"/>
                        </a:spcBef>
                        <a:spcAft>
                          <a:spcPts val="100"/>
                        </a:spcAft>
                        <a:tabLst>
                          <a:tab pos="504190" algn="l"/>
                          <a:tab pos="756285" algn="l"/>
                        </a:tabLst>
                      </a:pPr>
                      <a:r>
                        <a:rPr lang="en-AU" sz="1100" b="0">
                          <a:solidFill>
                            <a:schemeClr val="tx1"/>
                          </a:solidFill>
                          <a:effectLst/>
                          <a:latin typeface="+mn-lt"/>
                          <a:ea typeface="Times New Roman" panose="02020603050405020304" pitchFamily="18" charset="0"/>
                          <a:cs typeface="Arial"/>
                        </a:rPr>
                        <a:t>6</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defTabSz="801929" rtl="0" eaLnBrk="1" latinLnBrk="0" hangingPunct="1">
                        <a:spcBef>
                          <a:spcPts val="100"/>
                        </a:spcBef>
                        <a:spcAft>
                          <a:spcPts val="100"/>
                        </a:spcAft>
                        <a:tabLst>
                          <a:tab pos="504190" algn="l"/>
                          <a:tab pos="756285" algn="l"/>
                        </a:tabLst>
                      </a:pPr>
                      <a:r>
                        <a:rPr lang="en-AU" sz="1100" kern="1200">
                          <a:solidFill>
                            <a:schemeClr val="dk1"/>
                          </a:solidFill>
                          <a:effectLst/>
                          <a:latin typeface="+mn-lt"/>
                          <a:ea typeface="+mn-ea"/>
                          <a:cs typeface="+mn-cs"/>
                        </a:rPr>
                        <a:t>10:30 – 10:40</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l" rtl="0" eaLnBrk="1" latinLnBrk="0" hangingPunct="1"/>
                      <a:r>
                        <a:rPr lang="en-AU" sz="1100" strike="noStrike" kern="1200">
                          <a:effectLst/>
                        </a:rPr>
                        <a:t>Testing Update </a:t>
                      </a:r>
                      <a:endParaRPr lang="en-AU" sz="1100" strike="noStrike" kern="1200">
                        <a:solidFill>
                          <a:srgbClr val="FF0000"/>
                        </a:solidFill>
                        <a:effectLst/>
                        <a:highlight>
                          <a:srgbClr val="FFFF00"/>
                        </a:highlight>
                        <a:latin typeface="+mn-lt"/>
                        <a:ea typeface="+mn-ea"/>
                        <a:cs typeface="Arial"/>
                      </a:endParaRP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kern="1200">
                          <a:solidFill>
                            <a:schemeClr val="dk1"/>
                          </a:solidFill>
                          <a:effectLst/>
                          <a:latin typeface="+mn-lt"/>
                          <a:ea typeface="+mn-ea"/>
                          <a:cs typeface="+mn-cs"/>
                        </a:rPr>
                        <a:t>Tui Grant</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00509413"/>
                  </a:ext>
                </a:extLst>
              </a:tr>
              <a:tr h="253028">
                <a:tc>
                  <a:txBody>
                    <a:bodyPr/>
                    <a:lstStyle/>
                    <a:p>
                      <a:pPr algn="ctr">
                        <a:spcBef>
                          <a:spcPts val="100"/>
                        </a:spcBef>
                        <a:spcAft>
                          <a:spcPts val="100"/>
                        </a:spcAft>
                        <a:tabLst>
                          <a:tab pos="504190" algn="l"/>
                          <a:tab pos="756285" algn="l"/>
                        </a:tabLst>
                      </a:pPr>
                      <a:r>
                        <a:rPr lang="en-AU" sz="1100" b="0">
                          <a:solidFill>
                            <a:schemeClr val="tx1"/>
                          </a:solidFill>
                          <a:effectLst/>
                          <a:latin typeface="+mn-lt"/>
                          <a:ea typeface="Times New Roman" panose="02020603050405020304" pitchFamily="18" charset="0"/>
                          <a:cs typeface="Arial"/>
                        </a:rPr>
                        <a:t>7</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defTabSz="801929" rtl="0" eaLnBrk="1" latinLnBrk="0" hangingPunct="1">
                        <a:spcBef>
                          <a:spcPts val="100"/>
                        </a:spcBef>
                        <a:spcAft>
                          <a:spcPts val="100"/>
                        </a:spcAft>
                        <a:tabLst>
                          <a:tab pos="504190" algn="l"/>
                          <a:tab pos="756285" algn="l"/>
                        </a:tabLst>
                      </a:pPr>
                      <a:r>
                        <a:rPr lang="en-AU" sz="1100" kern="1200">
                          <a:solidFill>
                            <a:schemeClr val="dk1"/>
                          </a:solidFill>
                          <a:effectLst/>
                          <a:latin typeface="+mn-lt"/>
                          <a:ea typeface="+mn-ea"/>
                          <a:cs typeface="+mn-cs"/>
                        </a:rPr>
                        <a:t>10:40 – 10:55</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l" rtl="0" eaLnBrk="1" latinLnBrk="0" hangingPunct="1"/>
                      <a:r>
                        <a:rPr lang="en-AU" sz="1100" strike="noStrike" kern="1200">
                          <a:solidFill>
                            <a:schemeClr val="dk1"/>
                          </a:solidFill>
                          <a:effectLst/>
                          <a:latin typeface="+mn-lt"/>
                          <a:ea typeface="+mn-ea"/>
                          <a:cs typeface="+mn-cs"/>
                        </a:rPr>
                        <a:t>Readiness Reporting Round 4 </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kern="1200">
                          <a:solidFill>
                            <a:schemeClr val="dk1"/>
                          </a:solidFill>
                          <a:effectLst/>
                          <a:latin typeface="+mn-lt"/>
                          <a:ea typeface="+mn-ea"/>
                          <a:cs typeface="+mn-cs"/>
                        </a:rPr>
                        <a:t>Austin Tan</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47313749"/>
                  </a:ext>
                </a:extLst>
              </a:tr>
              <a:tr h="253028">
                <a:tc>
                  <a:txBody>
                    <a:bodyPr/>
                    <a:lstStyle/>
                    <a:p>
                      <a:pPr algn="ctr">
                        <a:spcBef>
                          <a:spcPts val="100"/>
                        </a:spcBef>
                        <a:spcAft>
                          <a:spcPts val="100"/>
                        </a:spcAft>
                        <a:tabLst>
                          <a:tab pos="504190" algn="l"/>
                          <a:tab pos="756285" algn="l"/>
                        </a:tabLst>
                      </a:pPr>
                      <a:r>
                        <a:rPr lang="en-AU" sz="1100" b="0">
                          <a:solidFill>
                            <a:schemeClr val="tx1"/>
                          </a:solidFill>
                          <a:effectLst/>
                          <a:latin typeface="+mn-lt"/>
                          <a:ea typeface="Times New Roman" panose="02020603050405020304" pitchFamily="18" charset="0"/>
                          <a:cs typeface="Arial"/>
                        </a:rPr>
                        <a:t>8</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defTabSz="801929" rtl="0" eaLnBrk="1" latinLnBrk="0" hangingPunct="1">
                        <a:spcBef>
                          <a:spcPts val="100"/>
                        </a:spcBef>
                        <a:spcAft>
                          <a:spcPts val="100"/>
                        </a:spcAft>
                        <a:tabLst>
                          <a:tab pos="504190" algn="l"/>
                          <a:tab pos="756285" algn="l"/>
                        </a:tabLst>
                      </a:pPr>
                      <a:r>
                        <a:rPr lang="en-AU" sz="1100" kern="1200">
                          <a:solidFill>
                            <a:schemeClr val="dk1"/>
                          </a:solidFill>
                          <a:effectLst/>
                          <a:latin typeface="+mn-lt"/>
                          <a:ea typeface="+mn-ea"/>
                          <a:cs typeface="+mn-cs"/>
                        </a:rPr>
                        <a:t>10:55 – 11:05</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l" rtl="0" eaLnBrk="1" latinLnBrk="0" hangingPunct="1"/>
                      <a:r>
                        <a:rPr lang="en-AU" sz="1100" strike="noStrike" kern="1200">
                          <a:solidFill>
                            <a:schemeClr val="dk1"/>
                          </a:solidFill>
                          <a:effectLst/>
                          <a:latin typeface="+mn-lt"/>
                          <a:ea typeface="+mn-ea"/>
                          <a:cs typeface="+mn-cs"/>
                        </a:rPr>
                        <a:t>Industry Readiness Report – Review </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kern="1200">
                          <a:solidFill>
                            <a:schemeClr val="dk1"/>
                          </a:solidFill>
                          <a:effectLst/>
                          <a:latin typeface="+mn-lt"/>
                          <a:ea typeface="+mn-ea"/>
                          <a:cs typeface="+mn-cs"/>
                        </a:rPr>
                        <a:t>Austin Tan</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69481906"/>
                  </a:ext>
                </a:extLst>
              </a:tr>
              <a:tr h="233712">
                <a:tc gridSpan="4">
                  <a:txBody>
                    <a:bodyPr/>
                    <a:lstStyle/>
                    <a:p>
                      <a:pPr algn="ctr">
                        <a:spcBef>
                          <a:spcPts val="100"/>
                        </a:spcBef>
                        <a:spcAft>
                          <a:spcPts val="100"/>
                        </a:spcAft>
                        <a:tabLst>
                          <a:tab pos="504190" algn="l"/>
                          <a:tab pos="756285" algn="l"/>
                        </a:tabLst>
                      </a:pPr>
                      <a:r>
                        <a:rPr lang="en-AU" sz="1100" b="1">
                          <a:solidFill>
                            <a:schemeClr val="tx1"/>
                          </a:solidFill>
                          <a:effectLst/>
                          <a:latin typeface="+mn-lt"/>
                          <a:ea typeface="Times New Roman" panose="02020603050405020304" pitchFamily="18" charset="0"/>
                          <a:cs typeface="Arial"/>
                        </a:rPr>
                        <a:t>Dispatch / Bidding Readiness</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algn="ctr" defTabSz="914400" rtl="0" eaLnBrk="1" latinLnBrk="0" hangingPunct="1">
                        <a:spcBef>
                          <a:spcPts val="100"/>
                        </a:spcBef>
                        <a:spcAft>
                          <a:spcPts val="100"/>
                        </a:spcAft>
                        <a:tabLst>
                          <a:tab pos="504190" algn="l"/>
                          <a:tab pos="756285" algn="l"/>
                        </a:tabLst>
                      </a:pPr>
                      <a:endParaRPr lang="en-AU" sz="1100" strike="noStrike" kern="1200">
                        <a:solidFill>
                          <a:schemeClr val="dk1"/>
                        </a:solidFill>
                        <a:effectLst/>
                        <a:latin typeface="+mn-lt"/>
                        <a:ea typeface="+mn-ea"/>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algn="l" defTabSz="801929" rtl="0" eaLnBrk="1" latinLnBrk="0" hangingPunct="1"/>
                      <a:endParaRPr lang="en-AU" sz="1100" strike="noStrike" kern="1200">
                        <a:solidFill>
                          <a:schemeClr val="dk1"/>
                        </a:solidFill>
                        <a:effectLst/>
                        <a:latin typeface="+mn-lt"/>
                        <a:ea typeface="+mn-ea"/>
                        <a:cs typeface="Arial"/>
                      </a:endParaRPr>
                    </a:p>
                  </a:txBody>
                  <a:tcPr marL="68580" marR="6858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algn="l" defTabSz="801929" rtl="0" eaLnBrk="1" latinLnBrk="0" hangingPunct="1"/>
                      <a:endParaRPr lang="en-AU" sz="1100" strike="noStrike" kern="1200">
                        <a:solidFill>
                          <a:schemeClr val="dk1"/>
                        </a:solidFill>
                        <a:effectLst/>
                        <a:latin typeface="+mn-lt"/>
                        <a:ea typeface="+mn-ea"/>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47175088"/>
                  </a:ext>
                </a:extLst>
              </a:tr>
              <a:tr h="253028">
                <a:tc>
                  <a:txBody>
                    <a:bodyPr/>
                    <a:lstStyle/>
                    <a:p>
                      <a:pPr algn="ctr">
                        <a:spcBef>
                          <a:spcPts val="100"/>
                        </a:spcBef>
                        <a:spcAft>
                          <a:spcPts val="100"/>
                        </a:spcAft>
                        <a:tabLst>
                          <a:tab pos="504190" algn="l"/>
                          <a:tab pos="756285" algn="l"/>
                        </a:tabLst>
                      </a:pPr>
                      <a:r>
                        <a:rPr lang="en-AU" sz="1100" b="0">
                          <a:solidFill>
                            <a:schemeClr val="tx1"/>
                          </a:solidFill>
                          <a:effectLst/>
                          <a:latin typeface="+mn-lt"/>
                          <a:ea typeface="Times New Roman" panose="02020603050405020304" pitchFamily="18" charset="0"/>
                          <a:cs typeface="Arial"/>
                        </a:rPr>
                        <a:t>9</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rtl="0" eaLnBrk="1" latinLnBrk="0" hangingPunct="1">
                        <a:spcBef>
                          <a:spcPts val="100"/>
                        </a:spcBef>
                        <a:spcAft>
                          <a:spcPts val="100"/>
                        </a:spcAft>
                      </a:pPr>
                      <a:r>
                        <a:rPr lang="en-AU" sz="1100" strike="noStrike" kern="1200">
                          <a:solidFill>
                            <a:schemeClr val="dk1"/>
                          </a:solidFill>
                          <a:effectLst/>
                          <a:latin typeface="+mn-lt"/>
                          <a:ea typeface="+mn-ea"/>
                          <a:cs typeface="Arial"/>
                        </a:rPr>
                        <a:t>11:05 – 11:15</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a:t>Dispatch / Bidding Update</a:t>
                      </a:r>
                      <a:endParaRPr lang="en-AU" sz="1100" strike="noStrike" kern="1200">
                        <a:solidFill>
                          <a:schemeClr val="dk1"/>
                        </a:solidFill>
                        <a:effectLst/>
                        <a:highlight>
                          <a:srgbClr val="FFFF00"/>
                        </a:highlight>
                        <a:latin typeface="+mn-lt"/>
                        <a:ea typeface="+mn-ea"/>
                        <a:cs typeface="Arial"/>
                      </a:endParaRP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kern="1200">
                          <a:solidFill>
                            <a:schemeClr val="dk1"/>
                          </a:solidFill>
                          <a:effectLst/>
                          <a:latin typeface="+mn-lt"/>
                          <a:ea typeface="+mn-ea"/>
                          <a:cs typeface="+mn-cs"/>
                        </a:rPr>
                        <a:t>Ian Devaney</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18817251"/>
                  </a:ext>
                </a:extLst>
              </a:tr>
              <a:tr h="253028">
                <a:tc gridSpan="4">
                  <a:txBody>
                    <a:bodyPr/>
                    <a:lstStyle/>
                    <a:p>
                      <a:pPr marL="0" algn="ctr" defTabSz="914400" rtl="0" eaLnBrk="1" latinLnBrk="0" hangingPunct="1">
                        <a:spcBef>
                          <a:spcPts val="100"/>
                        </a:spcBef>
                        <a:spcAft>
                          <a:spcPts val="100"/>
                        </a:spcAft>
                        <a:tabLst>
                          <a:tab pos="504190" algn="l"/>
                          <a:tab pos="756285" algn="l"/>
                        </a:tabLst>
                      </a:pPr>
                      <a:r>
                        <a:rPr lang="en-AU" sz="1100" strike="noStrike" kern="1200">
                          <a:solidFill>
                            <a:schemeClr val="tx1"/>
                          </a:solidFill>
                          <a:effectLst/>
                          <a:latin typeface="+mn-lt"/>
                          <a:ea typeface="+mn-ea"/>
                          <a:cs typeface="Arial"/>
                        </a:rPr>
                        <a:t>Settlements Readiness</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algn="ctr">
                        <a:spcBef>
                          <a:spcPts val="100"/>
                        </a:spcBef>
                        <a:spcAft>
                          <a:spcPts val="100"/>
                        </a:spcAft>
                        <a:tabLst>
                          <a:tab pos="504190" algn="l"/>
                          <a:tab pos="756285" algn="l"/>
                        </a:tabLst>
                      </a:pPr>
                      <a:endParaRPr lang="en-AU" sz="1100" b="1">
                        <a:solidFill>
                          <a:schemeClr val="bg1"/>
                        </a:solidFill>
                        <a:effectLst/>
                        <a:latin typeface="+mn-lt"/>
                        <a:ea typeface="Times New Roman" panose="02020603050405020304" pitchFamily="18" charset="0"/>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a:lnSpc>
                          <a:spcPct val="100000"/>
                        </a:lnSpc>
                        <a:spcBef>
                          <a:spcPts val="100"/>
                        </a:spcBef>
                        <a:spcAft>
                          <a:spcPts val="100"/>
                        </a:spcAft>
                        <a:buFontTx/>
                        <a:buNone/>
                      </a:pPr>
                      <a:endParaRPr lang="en-AU" sz="1100" strike="noStrike" kern="1200">
                        <a:solidFill>
                          <a:schemeClr val="dk1"/>
                        </a:solidFill>
                        <a:effectLst/>
                        <a:latin typeface="+mn-lt"/>
                        <a:ea typeface="+mn-ea"/>
                        <a:cs typeface="Arial"/>
                      </a:endParaRPr>
                    </a:p>
                  </a:txBody>
                  <a:tcPr marL="68580" marR="6858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endParaRPr lang="en-AU" sz="1100" kern="1200">
                        <a:solidFill>
                          <a:schemeClr val="dk1"/>
                        </a:solidFill>
                        <a:effectLst/>
                        <a:latin typeface="+mn-lt"/>
                        <a:ea typeface="+mn-ea"/>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31106789"/>
                  </a:ext>
                </a:extLst>
              </a:tr>
              <a:tr h="253028">
                <a:tc>
                  <a:txBody>
                    <a:bodyPr/>
                    <a:lstStyle/>
                    <a:p>
                      <a:pPr algn="ctr">
                        <a:spcBef>
                          <a:spcPts val="100"/>
                        </a:spcBef>
                        <a:spcAft>
                          <a:spcPts val="100"/>
                        </a:spcAft>
                        <a:tabLst>
                          <a:tab pos="504190" algn="l"/>
                          <a:tab pos="756285" algn="l"/>
                        </a:tabLst>
                      </a:pPr>
                      <a:r>
                        <a:rPr lang="en-AU" sz="1100" b="0">
                          <a:solidFill>
                            <a:schemeClr val="tx1"/>
                          </a:solidFill>
                          <a:effectLst/>
                          <a:latin typeface="+mn-lt"/>
                          <a:ea typeface="Times New Roman" panose="02020603050405020304" pitchFamily="18" charset="0"/>
                          <a:cs typeface="Arial"/>
                        </a:rPr>
                        <a:t>10</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defTabSz="914400" rtl="0" eaLnBrk="1" latinLnBrk="0" hangingPunct="1">
                        <a:spcBef>
                          <a:spcPts val="100"/>
                        </a:spcBef>
                        <a:spcAft>
                          <a:spcPts val="100"/>
                        </a:spcAft>
                        <a:tabLst>
                          <a:tab pos="504190" algn="l"/>
                          <a:tab pos="756285" algn="l"/>
                        </a:tabLst>
                      </a:pPr>
                      <a:r>
                        <a:rPr lang="en-AU" sz="1100" strike="noStrike" kern="1200">
                          <a:solidFill>
                            <a:schemeClr val="dk1"/>
                          </a:solidFill>
                          <a:effectLst/>
                          <a:latin typeface="+mn-lt"/>
                          <a:ea typeface="+mn-ea"/>
                          <a:cs typeface="Arial"/>
                        </a:rPr>
                        <a:t>11:15 – 11:20</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100"/>
                        </a:spcBef>
                        <a:spcAft>
                          <a:spcPts val="100"/>
                        </a:spcAft>
                        <a:buFontTx/>
                        <a:buNone/>
                      </a:pPr>
                      <a:r>
                        <a:rPr lang="en-AU" sz="1100" strike="noStrike" kern="1200">
                          <a:solidFill>
                            <a:schemeClr val="dk1"/>
                          </a:solidFill>
                          <a:effectLst/>
                          <a:latin typeface="+mn-lt"/>
                          <a:ea typeface="+mn-ea"/>
                          <a:cs typeface="Arial"/>
                        </a:rPr>
                        <a:t>Settlements Update</a:t>
                      </a:r>
                      <a:endParaRPr lang="en-AU" sz="1100" strike="noStrike" kern="1200">
                        <a:solidFill>
                          <a:srgbClr val="FF0000"/>
                        </a:solidFill>
                        <a:effectLst/>
                        <a:latin typeface="+mn-lt"/>
                        <a:ea typeface="+mn-ea"/>
                        <a:cs typeface="Arial"/>
                      </a:endParaRP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100"/>
                        </a:spcBef>
                        <a:spcAft>
                          <a:spcPts val="100"/>
                        </a:spcAft>
                        <a:buFont typeface="Arial" panose="020B0604020202020204" pitchFamily="34" charset="0"/>
                        <a:buNone/>
                      </a:pPr>
                      <a:r>
                        <a:rPr lang="en-AU" sz="1100" kern="1200">
                          <a:solidFill>
                            <a:schemeClr val="dk1"/>
                          </a:solidFill>
                          <a:effectLst/>
                          <a:latin typeface="+mn-lt"/>
                          <a:ea typeface="+mn-ea"/>
                          <a:cs typeface="+mn-cs"/>
                        </a:rPr>
                        <a:t>Mark Hillaby</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67507340"/>
                  </a:ext>
                </a:extLst>
              </a:tr>
              <a:tr h="253028">
                <a:tc gridSpan="4">
                  <a:txBody>
                    <a:bodyPr/>
                    <a:lstStyle/>
                    <a:p>
                      <a:pPr marL="0" marR="0" lvl="0" indent="0" algn="ctr" defTabSz="914400" rtl="0" eaLnBrk="1" fontAlgn="auto" latinLnBrk="0" hangingPunct="1">
                        <a:lnSpc>
                          <a:spcPct val="100000"/>
                        </a:lnSpc>
                        <a:spcBef>
                          <a:spcPts val="100"/>
                        </a:spcBef>
                        <a:spcAft>
                          <a:spcPts val="100"/>
                        </a:spcAft>
                        <a:buClrTx/>
                        <a:buSzTx/>
                        <a:buFontTx/>
                        <a:buNone/>
                        <a:tabLst>
                          <a:tab pos="504190" algn="l"/>
                          <a:tab pos="756285" algn="l"/>
                        </a:tabLst>
                        <a:defRPr/>
                      </a:pPr>
                      <a:r>
                        <a:rPr lang="en-AU" sz="1100" strike="noStrike" kern="1200">
                          <a:solidFill>
                            <a:schemeClr val="tx1"/>
                          </a:solidFill>
                          <a:effectLst/>
                          <a:latin typeface="+mn-lt"/>
                          <a:ea typeface="+mn-ea"/>
                          <a:cs typeface="Arial"/>
                        </a:rPr>
                        <a:t>Retail / Metering Readiness</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ctr" defTabSz="801929" rtl="0" eaLnBrk="1" fontAlgn="auto" latinLnBrk="0" hangingPunct="1">
                        <a:lnSpc>
                          <a:spcPct val="100000"/>
                        </a:lnSpc>
                        <a:spcBef>
                          <a:spcPts val="100"/>
                        </a:spcBef>
                        <a:spcAft>
                          <a:spcPts val="100"/>
                        </a:spcAft>
                        <a:buClrTx/>
                        <a:buSzTx/>
                        <a:buFontTx/>
                        <a:buNone/>
                        <a:tabLst>
                          <a:tab pos="504190" algn="l"/>
                          <a:tab pos="756285" algn="l"/>
                        </a:tabLst>
                        <a:defRPr/>
                      </a:pPr>
                      <a:endParaRPr kumimoji="0" lang="en-AU" sz="1100" b="1" i="0" u="none" strike="noStrike" kern="1200" cap="none" spc="0" normalizeH="0" baseline="0" noProof="0">
                        <a:ln>
                          <a:noFill/>
                        </a:ln>
                        <a:solidFill>
                          <a:srgbClr val="FFFFFF"/>
                        </a:solidFill>
                        <a:effectLst/>
                        <a:uLnTx/>
                        <a:uFillTx/>
                        <a:latin typeface="Segoe UI Semilight"/>
                        <a:ea typeface="Times New Roman" panose="02020603050405020304" pitchFamily="18" charset="0"/>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endParaRPr lang="en-AU" sz="1100" strike="noStrike" kern="1200">
                        <a:solidFill>
                          <a:schemeClr val="dk1"/>
                        </a:solidFill>
                        <a:effectLst/>
                        <a:latin typeface="+mn-lt"/>
                        <a:ea typeface="+mn-ea"/>
                        <a:cs typeface="Arial"/>
                      </a:endParaRPr>
                    </a:p>
                  </a:txBody>
                  <a:tcPr marL="68580" marR="6858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endParaRPr lang="en-AU" sz="1100" kern="1200">
                        <a:solidFill>
                          <a:schemeClr val="dk1"/>
                        </a:solidFill>
                        <a:effectLst/>
                        <a:latin typeface="+mn-lt"/>
                        <a:ea typeface="+mn-ea"/>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818804"/>
                  </a:ext>
                </a:extLst>
              </a:tr>
              <a:tr h="253028">
                <a:tc>
                  <a:txBody>
                    <a:bodyPr/>
                    <a:lstStyle/>
                    <a:p>
                      <a:pPr algn="ctr">
                        <a:spcBef>
                          <a:spcPts val="100"/>
                        </a:spcBef>
                        <a:spcAft>
                          <a:spcPts val="100"/>
                        </a:spcAft>
                        <a:tabLst>
                          <a:tab pos="504190" algn="l"/>
                          <a:tab pos="756285" algn="l"/>
                        </a:tabLst>
                      </a:pPr>
                      <a:r>
                        <a:rPr lang="en-AU" sz="1100" b="0">
                          <a:solidFill>
                            <a:schemeClr val="tx1"/>
                          </a:solidFill>
                          <a:effectLst/>
                          <a:latin typeface="+mn-lt"/>
                          <a:ea typeface="Times New Roman" panose="02020603050405020304" pitchFamily="18" charset="0"/>
                          <a:cs typeface="Arial"/>
                        </a:rPr>
                        <a:t>11</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100" kern="1200" noProof="0">
                          <a:solidFill>
                            <a:schemeClr val="dk1"/>
                          </a:solidFill>
                          <a:effectLst/>
                          <a:latin typeface="+mn-lt"/>
                          <a:ea typeface="+mn-ea"/>
                          <a:cs typeface="+mn-cs"/>
                        </a:rPr>
                        <a:t>11:20 – 11:35</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100" strike="noStrike" kern="1200">
                          <a:solidFill>
                            <a:schemeClr val="dk1"/>
                          </a:solidFill>
                          <a:effectLst/>
                          <a:latin typeface="+mn-lt"/>
                          <a:ea typeface="+mn-ea"/>
                          <a:cs typeface="Arial"/>
                        </a:rPr>
                        <a:t>Retail / Metering Update</a:t>
                      </a:r>
                      <a:endParaRPr lang="en-AU" sz="1100" strike="noStrike" kern="1200">
                        <a:solidFill>
                          <a:schemeClr val="dk1"/>
                        </a:solidFill>
                        <a:effectLst/>
                        <a:highlight>
                          <a:srgbClr val="FFFF00"/>
                        </a:highlight>
                        <a:latin typeface="+mn-lt"/>
                        <a:ea typeface="+mn-ea"/>
                        <a:cs typeface="Arial"/>
                      </a:endParaRP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r>
                        <a:rPr lang="en-AU" sz="1100" kern="1200">
                          <a:solidFill>
                            <a:schemeClr val="dk1"/>
                          </a:solidFill>
                          <a:effectLst/>
                          <a:latin typeface="+mn-lt"/>
                          <a:ea typeface="+mn-ea"/>
                          <a:cs typeface="Arial"/>
                        </a:rPr>
                        <a:t>Jim Agelopoulos</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78064567"/>
                  </a:ext>
                </a:extLst>
              </a:tr>
              <a:tr h="253028">
                <a:tc>
                  <a:txBody>
                    <a:bodyPr/>
                    <a:lstStyle/>
                    <a:p>
                      <a:pPr algn="ctr">
                        <a:spcBef>
                          <a:spcPts val="100"/>
                        </a:spcBef>
                        <a:spcAft>
                          <a:spcPts val="100"/>
                        </a:spcAft>
                        <a:tabLst>
                          <a:tab pos="504190" algn="l"/>
                          <a:tab pos="756285" algn="l"/>
                        </a:tabLst>
                      </a:pPr>
                      <a:r>
                        <a:rPr lang="en-AU" sz="1100" b="0">
                          <a:solidFill>
                            <a:schemeClr val="tx1"/>
                          </a:solidFill>
                          <a:effectLst/>
                          <a:latin typeface="+mn-lt"/>
                          <a:ea typeface="Times New Roman" panose="02020603050405020304" pitchFamily="18" charset="0"/>
                          <a:cs typeface="Arial"/>
                        </a:rPr>
                        <a:t>12</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100" kern="1200" noProof="0">
                          <a:solidFill>
                            <a:schemeClr val="dk1"/>
                          </a:solidFill>
                          <a:effectLst/>
                          <a:latin typeface="+mn-lt"/>
                          <a:ea typeface="+mn-ea"/>
                          <a:cs typeface="+mn-cs"/>
                        </a:rPr>
                        <a:t>11:35 – 11:45</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a:lnSpc>
                          <a:spcPct val="100000"/>
                        </a:lnSpc>
                        <a:spcBef>
                          <a:spcPts val="100"/>
                        </a:spcBef>
                        <a:spcAft>
                          <a:spcPts val="100"/>
                        </a:spcAft>
                        <a:buFontTx/>
                        <a:buNone/>
                      </a:pPr>
                      <a:r>
                        <a:rPr lang="en-AU" sz="1100" strike="noStrike" kern="1200">
                          <a:solidFill>
                            <a:schemeClr val="tx1"/>
                          </a:solidFill>
                          <a:effectLst/>
                          <a:latin typeface="+mn-lt"/>
                          <a:ea typeface="+mn-ea"/>
                          <a:cs typeface="Arial"/>
                        </a:rPr>
                        <a:t>Retail Go-Live Plan</a:t>
                      </a:r>
                      <a:endParaRPr lang="en-AU" sz="1100" strike="noStrike" kern="1200">
                        <a:solidFill>
                          <a:schemeClr val="tx1"/>
                        </a:solidFill>
                        <a:effectLst/>
                        <a:highlight>
                          <a:srgbClr val="FFFF00"/>
                        </a:highlight>
                        <a:latin typeface="+mn-lt"/>
                        <a:ea typeface="+mn-ea"/>
                        <a:cs typeface="Arial"/>
                      </a:endParaRP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a:lnSpc>
                          <a:spcPct val="100000"/>
                        </a:lnSpc>
                        <a:spcBef>
                          <a:spcPts val="100"/>
                        </a:spcBef>
                        <a:spcAft>
                          <a:spcPts val="100"/>
                        </a:spcAft>
                        <a:buFont typeface="Arial" panose="020B0604020202020204" pitchFamily="34" charset="0"/>
                        <a:buNone/>
                      </a:pPr>
                      <a:r>
                        <a:rPr lang="en-AU" sz="1100" kern="1200">
                          <a:solidFill>
                            <a:schemeClr val="dk1"/>
                          </a:solidFill>
                          <a:effectLst/>
                          <a:latin typeface="+mn-lt"/>
                          <a:ea typeface="+mn-ea"/>
                          <a:cs typeface="Arial"/>
                        </a:rPr>
                        <a:t>Greg Minney</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19701086"/>
                  </a:ext>
                </a:extLst>
              </a:tr>
              <a:tr h="234089">
                <a:tc gridSpan="4">
                  <a:txBody>
                    <a:bodyPr/>
                    <a:lstStyle/>
                    <a:p>
                      <a:pPr marL="0" marR="0" lvl="0" indent="0" algn="ctr" defTabSz="801929" rtl="0" eaLnBrk="1" fontAlgn="auto" latinLnBrk="0" hangingPunct="1">
                        <a:lnSpc>
                          <a:spcPct val="100000"/>
                        </a:lnSpc>
                        <a:spcBef>
                          <a:spcPts val="100"/>
                        </a:spcBef>
                        <a:spcAft>
                          <a:spcPts val="100"/>
                        </a:spcAft>
                        <a:buClrTx/>
                        <a:buSzTx/>
                        <a:buFontTx/>
                        <a:buNone/>
                        <a:tabLst/>
                        <a:defRPr/>
                      </a:pPr>
                      <a:r>
                        <a:rPr lang="en-AU" sz="1100" b="1" kern="1200">
                          <a:solidFill>
                            <a:schemeClr val="dk1"/>
                          </a:solidFill>
                          <a:effectLst/>
                          <a:latin typeface="+mn-lt"/>
                          <a:ea typeface="+mn-ea"/>
                          <a:cs typeface="Arial"/>
                        </a:rPr>
                        <a:t>Meeting Closing Items</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100"/>
                        </a:spcBef>
                        <a:spcAft>
                          <a:spcPts val="100"/>
                        </a:spcAft>
                        <a:buClrTx/>
                        <a:buSzTx/>
                        <a:buFontTx/>
                        <a:buNone/>
                        <a:tabLst>
                          <a:tab pos="504190" algn="l"/>
                          <a:tab pos="756285" algn="l"/>
                        </a:tabLst>
                        <a:defRPr/>
                      </a:pPr>
                      <a:endParaRPr lang="en-AU" sz="1200" strike="noStrike" kern="1200" noProof="0">
                        <a:solidFill>
                          <a:schemeClr val="dk1"/>
                        </a:solidFill>
                        <a:effectLst/>
                        <a:latin typeface="+mn-lt"/>
                        <a:ea typeface="+mn-ea"/>
                        <a:cs typeface="Arial"/>
                      </a:endParaRPr>
                    </a:p>
                  </a:txBody>
                  <a:tcPr marL="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ctr" defTabSz="801929" rtl="0" eaLnBrk="1" fontAlgn="auto" latinLnBrk="0" hangingPunct="1">
                        <a:lnSpc>
                          <a:spcPct val="100000"/>
                        </a:lnSpc>
                        <a:spcBef>
                          <a:spcPts val="100"/>
                        </a:spcBef>
                        <a:spcAft>
                          <a:spcPts val="100"/>
                        </a:spcAft>
                        <a:buClrTx/>
                        <a:buSzTx/>
                        <a:buFontTx/>
                        <a:buNone/>
                        <a:tabLst/>
                        <a:defRPr/>
                      </a:pPr>
                      <a:endParaRPr lang="en-AU" sz="1200" b="1" kern="1200">
                        <a:solidFill>
                          <a:schemeClr val="dk1"/>
                        </a:solidFill>
                        <a:effectLst/>
                        <a:latin typeface="+mn-lt"/>
                        <a:ea typeface="+mn-ea"/>
                        <a:cs typeface="Arial"/>
                      </a:endParaRPr>
                    </a:p>
                  </a:txBody>
                  <a:tcPr marL="0" marR="68580" marT="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endParaRPr lang="en-AU" sz="1200" kern="1200">
                        <a:solidFill>
                          <a:schemeClr val="dk1"/>
                        </a:solidFill>
                        <a:effectLst/>
                        <a:latin typeface="+mn-lt"/>
                        <a:ea typeface="+mn-ea"/>
                        <a:cs typeface="Arial"/>
                      </a:endParaRPr>
                    </a:p>
                  </a:txBody>
                  <a:tcPr marL="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01315760"/>
                  </a:ext>
                </a:extLst>
              </a:tr>
              <a:tr h="253028">
                <a:tc>
                  <a:txBody>
                    <a:bodyPr/>
                    <a:lstStyle/>
                    <a:p>
                      <a:pPr marL="0" marR="0" lvl="0" indent="0" algn="ctr"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100" b="0" kern="1200">
                          <a:solidFill>
                            <a:schemeClr val="dk1"/>
                          </a:solidFill>
                          <a:effectLst/>
                          <a:latin typeface="+mn-lt"/>
                          <a:ea typeface="+mn-ea"/>
                          <a:cs typeface="Arial"/>
                        </a:rPr>
                        <a:t>13</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100"/>
                        </a:spcBef>
                        <a:spcAft>
                          <a:spcPts val="100"/>
                        </a:spcAft>
                        <a:buClrTx/>
                        <a:buSzTx/>
                        <a:buFontTx/>
                        <a:buNone/>
                        <a:tabLst>
                          <a:tab pos="504190" algn="l"/>
                          <a:tab pos="756285" algn="l"/>
                        </a:tabLst>
                        <a:defRPr/>
                      </a:pPr>
                      <a:r>
                        <a:rPr lang="en-AU" sz="1100" strike="noStrike" kern="1200" noProof="0">
                          <a:solidFill>
                            <a:schemeClr val="dk1"/>
                          </a:solidFill>
                          <a:effectLst/>
                          <a:latin typeface="+mn-lt"/>
                          <a:ea typeface="+mn-ea"/>
                          <a:cs typeface="Arial"/>
                        </a:rPr>
                        <a:t>11:45 – 11:50</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100"/>
                        </a:spcBef>
                        <a:spcAft>
                          <a:spcPts val="100"/>
                        </a:spcAft>
                        <a:buFontTx/>
                        <a:buNone/>
                      </a:pPr>
                      <a:r>
                        <a:rPr lang="en-AU" sz="1100"/>
                        <a:t>Forward Plan and Other Business</a:t>
                      </a:r>
                      <a:endParaRPr lang="en-AU" sz="1100" kern="1200">
                        <a:solidFill>
                          <a:schemeClr val="dk1"/>
                        </a:solidFill>
                        <a:effectLst/>
                        <a:latin typeface="+mn-lt"/>
                        <a:ea typeface="+mn-ea"/>
                        <a:cs typeface="Arial"/>
                      </a:endParaRP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r>
                        <a:rPr lang="en-AU" sz="1100" kern="1200">
                          <a:solidFill>
                            <a:schemeClr val="dk1"/>
                          </a:solidFill>
                          <a:effectLst/>
                          <a:latin typeface="+mn-lt"/>
                          <a:ea typeface="+mn-ea"/>
                          <a:cs typeface="Arial"/>
                        </a:rPr>
                        <a:t>Greg Minney</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44203247"/>
                  </a:ext>
                </a:extLst>
              </a:tr>
              <a:tr h="253028">
                <a:tc>
                  <a:txBody>
                    <a:bodyPr/>
                    <a:lstStyle/>
                    <a:p>
                      <a:pPr marL="0" marR="0" lvl="0" indent="0" algn="ctr"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100" b="0" kern="1200">
                          <a:solidFill>
                            <a:schemeClr val="dk1"/>
                          </a:solidFill>
                          <a:effectLst/>
                          <a:latin typeface="+mn-lt"/>
                          <a:ea typeface="+mn-ea"/>
                          <a:cs typeface="Arial"/>
                        </a:rPr>
                        <a:t>14</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100"/>
                        </a:spcBef>
                        <a:spcAft>
                          <a:spcPts val="100"/>
                        </a:spcAft>
                        <a:buClrTx/>
                        <a:buSzTx/>
                        <a:buFontTx/>
                        <a:buNone/>
                        <a:tabLst>
                          <a:tab pos="504190" algn="l"/>
                          <a:tab pos="756285" algn="l"/>
                        </a:tabLst>
                        <a:defRPr/>
                      </a:pPr>
                      <a:r>
                        <a:rPr lang="en-AU" sz="1100" strike="noStrike" kern="1200" noProof="0">
                          <a:solidFill>
                            <a:schemeClr val="dk1"/>
                          </a:solidFill>
                          <a:effectLst/>
                          <a:latin typeface="+mn-lt"/>
                          <a:ea typeface="+mn-ea"/>
                          <a:cs typeface="Arial"/>
                        </a:rPr>
                        <a:t>11:50 – 11:55</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100" kern="1200">
                          <a:solidFill>
                            <a:schemeClr val="dk1"/>
                          </a:solidFill>
                          <a:effectLst/>
                          <a:latin typeface="+mn-lt"/>
                          <a:ea typeface="+mn-ea"/>
                          <a:cs typeface="Arial"/>
                        </a:rPr>
                        <a:t>Upcoming meetings/ focus groups</a:t>
                      </a:r>
                      <a:endParaRPr lang="en-AU" sz="1100" kern="1200">
                        <a:solidFill>
                          <a:srgbClr val="FF0000"/>
                        </a:solidFill>
                        <a:effectLst/>
                        <a:highlight>
                          <a:srgbClr val="FFFF00"/>
                        </a:highlight>
                        <a:latin typeface="+mn-lt"/>
                        <a:ea typeface="+mn-ea"/>
                        <a:cs typeface="Arial"/>
                      </a:endParaRP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r>
                        <a:rPr lang="en-AU" sz="1100" kern="1200">
                          <a:solidFill>
                            <a:schemeClr val="dk1"/>
                          </a:solidFill>
                          <a:effectLst/>
                          <a:latin typeface="+mn-lt"/>
                          <a:ea typeface="+mn-ea"/>
                          <a:cs typeface="Arial"/>
                        </a:rPr>
                        <a:t>Anne-Marie McCague</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10481896"/>
                  </a:ext>
                </a:extLst>
              </a:tr>
              <a:tr h="253028">
                <a:tc>
                  <a:txBody>
                    <a:bodyPr/>
                    <a:lstStyle/>
                    <a:p>
                      <a:pPr marL="0" marR="0" lvl="0" indent="0" algn="ctr"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100" b="0" kern="1200">
                          <a:solidFill>
                            <a:schemeClr val="dk1"/>
                          </a:solidFill>
                          <a:effectLst/>
                          <a:latin typeface="+mn-lt"/>
                          <a:ea typeface="+mn-ea"/>
                          <a:cs typeface="Arial"/>
                        </a:rPr>
                        <a:t>15</a:t>
                      </a: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100"/>
                        </a:spcBef>
                        <a:spcAft>
                          <a:spcPts val="100"/>
                        </a:spcAft>
                        <a:buClrTx/>
                        <a:buSzTx/>
                        <a:buFontTx/>
                        <a:buNone/>
                        <a:tabLst>
                          <a:tab pos="504190" algn="l"/>
                          <a:tab pos="756285" algn="l"/>
                        </a:tabLst>
                        <a:defRPr/>
                      </a:pPr>
                      <a:r>
                        <a:rPr lang="en-AU" sz="1100" strike="noStrike" kern="1200">
                          <a:solidFill>
                            <a:schemeClr val="dk1"/>
                          </a:solidFill>
                          <a:effectLst/>
                          <a:latin typeface="+mn-lt"/>
                          <a:ea typeface="+mn-ea"/>
                          <a:cs typeface="Arial"/>
                        </a:rPr>
                        <a:t>11:55</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100" kern="1200">
                          <a:solidFill>
                            <a:schemeClr val="dk1"/>
                          </a:solidFill>
                          <a:effectLst/>
                          <a:latin typeface="+mn-lt"/>
                          <a:ea typeface="+mn-ea"/>
                          <a:cs typeface="Arial"/>
                        </a:rPr>
                        <a:t>Meeting Close</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r>
                        <a:rPr lang="en-AU" sz="1100" kern="1200">
                          <a:solidFill>
                            <a:schemeClr val="dk1"/>
                          </a:solidFill>
                          <a:effectLst/>
                          <a:latin typeface="+mn-lt"/>
                          <a:ea typeface="+mn-ea"/>
                          <a:cs typeface="Arial"/>
                        </a:rPr>
                        <a:t>Greg Minney</a:t>
                      </a:r>
                    </a:p>
                  </a:txBody>
                  <a:tcPr marL="65317" marR="65317"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2396016"/>
                  </a:ext>
                </a:extLst>
              </a:tr>
            </a:tbl>
          </a:graphicData>
        </a:graphic>
      </p:graphicFrame>
    </p:spTree>
    <p:extLst>
      <p:ext uri="{BB962C8B-B14F-4D97-AF65-F5344CB8AC3E}">
        <p14:creationId xmlns:p14="http://schemas.microsoft.com/office/powerpoint/2010/main" val="4166789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row: Right 24">
            <a:extLst>
              <a:ext uri="{FF2B5EF4-FFF2-40B4-BE49-F238E27FC236}">
                <a16:creationId xmlns:a16="http://schemas.microsoft.com/office/drawing/2014/main" id="{2DC2C630-4D8F-4261-BE1A-400175068E48}"/>
              </a:ext>
            </a:extLst>
          </p:cNvPr>
          <p:cNvSpPr/>
          <p:nvPr/>
        </p:nvSpPr>
        <p:spPr>
          <a:xfrm>
            <a:off x="1950389" y="3292532"/>
            <a:ext cx="8003175" cy="522000"/>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26" name="Arrow: Right 25">
            <a:extLst>
              <a:ext uri="{FF2B5EF4-FFF2-40B4-BE49-F238E27FC236}">
                <a16:creationId xmlns:a16="http://schemas.microsoft.com/office/drawing/2014/main" id="{EAF62B7E-85EA-4B7C-ADA2-BFDD087B575B}"/>
              </a:ext>
            </a:extLst>
          </p:cNvPr>
          <p:cNvSpPr/>
          <p:nvPr/>
        </p:nvSpPr>
        <p:spPr>
          <a:xfrm>
            <a:off x="1942965" y="4452350"/>
            <a:ext cx="8003175" cy="529200"/>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490209" y="139862"/>
            <a:ext cx="8003176" cy="1310695"/>
          </a:xfrm>
        </p:spPr>
        <p:txBody>
          <a:bodyPr>
            <a:normAutofit/>
          </a:bodyPr>
          <a:lstStyle/>
          <a:p>
            <a:r>
              <a:rPr lang="en-AU" sz="3600"/>
              <a:t>Retail Metering</a:t>
            </a:r>
            <a:br>
              <a:rPr lang="en-AU"/>
            </a:br>
            <a:r>
              <a:rPr lang="en-AU" sz="2646"/>
              <a:t>Staging, Pre-production &amp; Production timelines</a:t>
            </a:r>
            <a:endParaRPr lang="en-AU" sz="3968"/>
          </a:p>
        </p:txBody>
      </p:sp>
      <p:sp>
        <p:nvSpPr>
          <p:cNvPr id="71" name="TextBox 70">
            <a:extLst>
              <a:ext uri="{FF2B5EF4-FFF2-40B4-BE49-F238E27FC236}">
                <a16:creationId xmlns:a16="http://schemas.microsoft.com/office/drawing/2014/main" id="{B53F386A-5F00-4E13-9236-7E5CC172B8A1}"/>
              </a:ext>
            </a:extLst>
          </p:cNvPr>
          <p:cNvSpPr txBox="1"/>
          <p:nvPr/>
        </p:nvSpPr>
        <p:spPr>
          <a:xfrm>
            <a:off x="840188" y="2305243"/>
            <a:ext cx="1155942" cy="307777"/>
          </a:xfrm>
          <a:prstGeom prst="rect">
            <a:avLst/>
          </a:prstGeom>
          <a:noFill/>
        </p:spPr>
        <p:txBody>
          <a:bodyPr wrap="square" rtlCol="0">
            <a:spAutoFit/>
          </a:bodyPr>
          <a:lstStyle/>
          <a:p>
            <a:pPr algn="ctr"/>
            <a:r>
              <a:rPr lang="en-AU" sz="1400" b="1"/>
              <a:t>Staging</a:t>
            </a:r>
            <a:endParaRPr lang="en-AU" sz="1323" b="1"/>
          </a:p>
        </p:txBody>
      </p:sp>
      <p:sp>
        <p:nvSpPr>
          <p:cNvPr id="72" name="TextBox 71">
            <a:extLst>
              <a:ext uri="{FF2B5EF4-FFF2-40B4-BE49-F238E27FC236}">
                <a16:creationId xmlns:a16="http://schemas.microsoft.com/office/drawing/2014/main" id="{43FF08DC-4770-4AED-B24B-069945836172}"/>
              </a:ext>
            </a:extLst>
          </p:cNvPr>
          <p:cNvSpPr txBox="1"/>
          <p:nvPr/>
        </p:nvSpPr>
        <p:spPr>
          <a:xfrm>
            <a:off x="428160" y="3409428"/>
            <a:ext cx="1414651" cy="307777"/>
          </a:xfrm>
          <a:prstGeom prst="rect">
            <a:avLst/>
          </a:prstGeom>
          <a:noFill/>
        </p:spPr>
        <p:txBody>
          <a:bodyPr wrap="square" rtlCol="0">
            <a:spAutoFit/>
          </a:bodyPr>
          <a:lstStyle/>
          <a:p>
            <a:pPr algn="ctr"/>
            <a:r>
              <a:rPr lang="en-AU" sz="1400" b="1"/>
              <a:t>Pre-production</a:t>
            </a:r>
          </a:p>
        </p:txBody>
      </p:sp>
      <p:sp>
        <p:nvSpPr>
          <p:cNvPr id="73" name="TextBox 72">
            <a:extLst>
              <a:ext uri="{FF2B5EF4-FFF2-40B4-BE49-F238E27FC236}">
                <a16:creationId xmlns:a16="http://schemas.microsoft.com/office/drawing/2014/main" id="{782E3A97-D138-45BB-9D3E-8F14B841FC28}"/>
              </a:ext>
            </a:extLst>
          </p:cNvPr>
          <p:cNvSpPr txBox="1"/>
          <p:nvPr/>
        </p:nvSpPr>
        <p:spPr>
          <a:xfrm>
            <a:off x="498598" y="4531082"/>
            <a:ext cx="1414651" cy="307777"/>
          </a:xfrm>
          <a:prstGeom prst="rect">
            <a:avLst/>
          </a:prstGeom>
          <a:noFill/>
        </p:spPr>
        <p:txBody>
          <a:bodyPr wrap="square" rtlCol="0">
            <a:spAutoFit/>
          </a:bodyPr>
          <a:lstStyle/>
          <a:p>
            <a:pPr algn="ctr"/>
            <a:r>
              <a:rPr lang="en-AU" sz="1400" b="1"/>
              <a:t>Production</a:t>
            </a:r>
            <a:endParaRPr lang="en-AU" sz="1213" b="1"/>
          </a:p>
        </p:txBody>
      </p:sp>
      <p:graphicFrame>
        <p:nvGraphicFramePr>
          <p:cNvPr id="74" name="Table 74">
            <a:extLst>
              <a:ext uri="{FF2B5EF4-FFF2-40B4-BE49-F238E27FC236}">
                <a16:creationId xmlns:a16="http://schemas.microsoft.com/office/drawing/2014/main" id="{954B29DC-2A93-41DD-BA46-9FA604D43E7F}"/>
              </a:ext>
            </a:extLst>
          </p:cNvPr>
          <p:cNvGraphicFramePr>
            <a:graphicFrameLocks noGrp="1"/>
          </p:cNvGraphicFramePr>
          <p:nvPr>
            <p:extLst>
              <p:ext uri="{D42A27DB-BD31-4B8C-83A1-F6EECF244321}">
                <p14:modId xmlns:p14="http://schemas.microsoft.com/office/powerpoint/2010/main" val="2392457538"/>
              </p:ext>
            </p:extLst>
          </p:nvPr>
        </p:nvGraphicFramePr>
        <p:xfrm>
          <a:off x="707495" y="6008679"/>
          <a:ext cx="9535014" cy="909257"/>
        </p:xfrm>
        <a:graphic>
          <a:graphicData uri="http://schemas.openxmlformats.org/drawingml/2006/table">
            <a:tbl>
              <a:tblPr firstRow="1" bandRow="1">
                <a:tableStyleId>{21E4AEA4-8DFA-4A89-87EB-49C32662AFE0}</a:tableStyleId>
              </a:tblPr>
              <a:tblGrid>
                <a:gridCol w="2279901">
                  <a:extLst>
                    <a:ext uri="{9D8B030D-6E8A-4147-A177-3AD203B41FA5}">
                      <a16:colId xmlns:a16="http://schemas.microsoft.com/office/drawing/2014/main" val="2943470909"/>
                    </a:ext>
                  </a:extLst>
                </a:gridCol>
                <a:gridCol w="2863026">
                  <a:extLst>
                    <a:ext uri="{9D8B030D-6E8A-4147-A177-3AD203B41FA5}">
                      <a16:colId xmlns:a16="http://schemas.microsoft.com/office/drawing/2014/main" val="1389889875"/>
                    </a:ext>
                  </a:extLst>
                </a:gridCol>
                <a:gridCol w="2326879">
                  <a:extLst>
                    <a:ext uri="{9D8B030D-6E8A-4147-A177-3AD203B41FA5}">
                      <a16:colId xmlns:a16="http://schemas.microsoft.com/office/drawing/2014/main" val="3982084691"/>
                    </a:ext>
                  </a:extLst>
                </a:gridCol>
                <a:gridCol w="2065208">
                  <a:extLst>
                    <a:ext uri="{9D8B030D-6E8A-4147-A177-3AD203B41FA5}">
                      <a16:colId xmlns:a16="http://schemas.microsoft.com/office/drawing/2014/main" val="2298418080"/>
                    </a:ext>
                  </a:extLst>
                </a:gridCol>
              </a:tblGrid>
              <a:tr h="254741">
                <a:tc>
                  <a:txBody>
                    <a:bodyPr/>
                    <a:lstStyle/>
                    <a:p>
                      <a:pPr algn="ctr"/>
                      <a:r>
                        <a:rPr lang="en-AU" sz="1100">
                          <a:solidFill>
                            <a:schemeClr val="bg1"/>
                          </a:solidFill>
                        </a:rPr>
                        <a:t>Legacy</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90000"/>
                        <a:lumOff val="10000"/>
                      </a:schemeClr>
                    </a:solidFill>
                  </a:tcPr>
                </a:tc>
                <a:tc>
                  <a:txBody>
                    <a:bodyPr/>
                    <a:lstStyle/>
                    <a:p>
                      <a:pPr algn="ctr"/>
                      <a:r>
                        <a:rPr lang="en-AU" sz="1100">
                          <a:solidFill>
                            <a:schemeClr val="bg1"/>
                          </a:solidFill>
                        </a:rPr>
                        <a:t>30MS with new platform</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solidFill>
                  </a:tcPr>
                </a:tc>
                <a:tc>
                  <a:txBody>
                    <a:bodyPr/>
                    <a:lstStyle/>
                    <a:p>
                      <a:pPr algn="ctr"/>
                      <a:r>
                        <a:rPr lang="en-AU" sz="1100">
                          <a:solidFill>
                            <a:schemeClr val="bg1"/>
                          </a:solidFill>
                        </a:rPr>
                        <a:t>5MS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algn="ctr"/>
                      <a:r>
                        <a:rPr lang="en-AU" sz="1100">
                          <a:solidFill>
                            <a:schemeClr val="bg1"/>
                          </a:solidFill>
                        </a:rPr>
                        <a:t>GS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476943683"/>
                  </a:ext>
                </a:extLst>
              </a:tr>
              <a:tr h="604774">
                <a:tc>
                  <a:txBody>
                    <a:bodyPr/>
                    <a:lstStyle/>
                    <a:p>
                      <a:pPr algn="l"/>
                      <a:r>
                        <a:rPr lang="en-AU" sz="1100" kern="1200">
                          <a:solidFill>
                            <a:schemeClr val="dk1"/>
                          </a:solidFill>
                          <a:effectLst/>
                          <a:latin typeface="+mn-lt"/>
                          <a:ea typeface="+mn-ea"/>
                          <a:cs typeface="+mn-cs"/>
                        </a:rPr>
                        <a:t>30-minute meter reads</a:t>
                      </a:r>
                      <a:endParaRPr lang="en-AU" sz="1100"/>
                    </a:p>
                  </a:txBody>
                  <a:tcPr marL="39683" marR="39683" marT="50398" marB="50398"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l" defTabSz="685800" rtl="0" eaLnBrk="1" latinLnBrk="0" hangingPunct="1">
                        <a:spcBef>
                          <a:spcPts val="200"/>
                        </a:spcBef>
                      </a:pPr>
                      <a:r>
                        <a:rPr lang="en-AU" sz="1100" b="0" i="0" kern="1200">
                          <a:solidFill>
                            <a:schemeClr val="tx1"/>
                          </a:solidFill>
                          <a:latin typeface="+mn-lt"/>
                          <a:ea typeface="+mn-ea"/>
                          <a:cs typeface="+mn-cs"/>
                        </a:rPr>
                        <a:t>30-min settlement</a:t>
                      </a:r>
                    </a:p>
                    <a:p>
                      <a:pPr marL="0" algn="l" defTabSz="685800" rtl="0" eaLnBrk="1" latinLnBrk="0" hangingPunct="1">
                        <a:spcBef>
                          <a:spcPts val="200"/>
                        </a:spcBef>
                      </a:pPr>
                      <a:r>
                        <a:rPr lang="en-AU" sz="1100" b="0" i="0" kern="1200">
                          <a:solidFill>
                            <a:schemeClr val="tx1"/>
                          </a:solidFill>
                          <a:latin typeface="+mn-lt"/>
                          <a:ea typeface="+mn-ea"/>
                          <a:cs typeface="+mn-cs"/>
                        </a:rPr>
                        <a:t>5-min reads supported </a:t>
                      </a:r>
                    </a:p>
                    <a:p>
                      <a:pPr marL="0" algn="l" defTabSz="685800" rtl="0" eaLnBrk="1" latinLnBrk="0" hangingPunct="1">
                        <a:spcBef>
                          <a:spcPts val="200"/>
                        </a:spcBef>
                      </a:pPr>
                      <a:r>
                        <a:rPr lang="en-AU" sz="1100" b="0" i="0" kern="1200">
                          <a:solidFill>
                            <a:schemeClr val="tx1"/>
                          </a:solidFill>
                          <a:latin typeface="+mn-lt"/>
                          <a:ea typeface="+mn-ea"/>
                          <a:cs typeface="+mn-cs"/>
                        </a:rPr>
                        <a:t>Standing data updates for GS </a:t>
                      </a:r>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kern="1200">
                          <a:solidFill>
                            <a:schemeClr val="dk1"/>
                          </a:solidFill>
                          <a:effectLst/>
                          <a:latin typeface="+mn-lt"/>
                          <a:ea typeface="+mn-ea"/>
                          <a:cs typeface="+mn-cs"/>
                        </a:rPr>
                        <a:t>UFE calculation and 5-min settlement</a:t>
                      </a:r>
                      <a:endParaRPr lang="en-AU" sz="1100"/>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a:t>LR updated to GLOPOOL</a:t>
                      </a:r>
                    </a:p>
                  </a:txBody>
                  <a:tcPr marL="39683" marR="39683" marT="50398" marB="50398"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41955539"/>
                  </a:ext>
                </a:extLst>
              </a:tr>
            </a:tbl>
          </a:graphicData>
        </a:graphic>
      </p:graphicFrame>
      <p:graphicFrame>
        <p:nvGraphicFramePr>
          <p:cNvPr id="78" name="Table 76">
            <a:extLst>
              <a:ext uri="{FF2B5EF4-FFF2-40B4-BE49-F238E27FC236}">
                <a16:creationId xmlns:a16="http://schemas.microsoft.com/office/drawing/2014/main" id="{A62922CA-5D6C-469C-9E5D-E7448AA7D966}"/>
              </a:ext>
            </a:extLst>
          </p:cNvPr>
          <p:cNvGraphicFramePr>
            <a:graphicFrameLocks noGrp="1"/>
          </p:cNvGraphicFramePr>
          <p:nvPr>
            <p:extLst>
              <p:ext uri="{D42A27DB-BD31-4B8C-83A1-F6EECF244321}">
                <p14:modId xmlns:p14="http://schemas.microsoft.com/office/powerpoint/2010/main" val="3234006530"/>
              </p:ext>
            </p:extLst>
          </p:nvPr>
        </p:nvGraphicFramePr>
        <p:xfrm>
          <a:off x="1960181" y="3429811"/>
          <a:ext cx="5895420" cy="259274"/>
        </p:xfrm>
        <a:graphic>
          <a:graphicData uri="http://schemas.openxmlformats.org/drawingml/2006/table">
            <a:tbl>
              <a:tblPr firstRow="1" bandRow="1">
                <a:tableStyleId>{5C22544A-7EE6-4342-B048-85BDC9FD1C3A}</a:tableStyleId>
              </a:tblPr>
              <a:tblGrid>
                <a:gridCol w="2167341">
                  <a:extLst>
                    <a:ext uri="{9D8B030D-6E8A-4147-A177-3AD203B41FA5}">
                      <a16:colId xmlns:a16="http://schemas.microsoft.com/office/drawing/2014/main" val="97459750"/>
                    </a:ext>
                  </a:extLst>
                </a:gridCol>
                <a:gridCol w="2377586">
                  <a:extLst>
                    <a:ext uri="{9D8B030D-6E8A-4147-A177-3AD203B41FA5}">
                      <a16:colId xmlns:a16="http://schemas.microsoft.com/office/drawing/2014/main" val="3520758818"/>
                    </a:ext>
                  </a:extLst>
                </a:gridCol>
                <a:gridCol w="1350493">
                  <a:extLst>
                    <a:ext uri="{9D8B030D-6E8A-4147-A177-3AD203B41FA5}">
                      <a16:colId xmlns:a16="http://schemas.microsoft.com/office/drawing/2014/main" val="3533560872"/>
                    </a:ext>
                  </a:extLst>
                </a:gridCol>
              </a:tblGrid>
              <a:tr h="254586">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83" name="Rectangle 82">
            <a:extLst>
              <a:ext uri="{FF2B5EF4-FFF2-40B4-BE49-F238E27FC236}">
                <a16:creationId xmlns:a16="http://schemas.microsoft.com/office/drawing/2014/main" id="{441ED824-6E73-4101-B45E-B29B4A9FD18D}"/>
              </a:ext>
            </a:extLst>
          </p:cNvPr>
          <p:cNvSpPr/>
          <p:nvPr/>
        </p:nvSpPr>
        <p:spPr>
          <a:xfrm>
            <a:off x="1996131" y="2315943"/>
            <a:ext cx="4954826" cy="259714"/>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r"/>
            <a:endParaRPr lang="en-AU" sz="1102" b="1"/>
          </a:p>
        </p:txBody>
      </p:sp>
      <p:sp>
        <p:nvSpPr>
          <p:cNvPr id="84" name="TextBox 83">
            <a:extLst>
              <a:ext uri="{FF2B5EF4-FFF2-40B4-BE49-F238E27FC236}">
                <a16:creationId xmlns:a16="http://schemas.microsoft.com/office/drawing/2014/main" id="{7B2400D9-DE7D-45CE-9B09-D4490F95642F}"/>
              </a:ext>
            </a:extLst>
          </p:cNvPr>
          <p:cNvSpPr txBox="1"/>
          <p:nvPr/>
        </p:nvSpPr>
        <p:spPr>
          <a:xfrm>
            <a:off x="5736229" y="3428482"/>
            <a:ext cx="1045205" cy="261931"/>
          </a:xfrm>
          <a:prstGeom prst="rect">
            <a:avLst/>
          </a:prstGeom>
          <a:noFill/>
        </p:spPr>
        <p:txBody>
          <a:bodyPr wrap="square" rtlCol="0">
            <a:spAutoFit/>
          </a:bodyPr>
          <a:lstStyle/>
          <a:p>
            <a:r>
              <a:rPr lang="en-AU" sz="1102" b="1">
                <a:solidFill>
                  <a:schemeClr val="bg1"/>
                </a:solidFill>
              </a:rPr>
              <a:t>5 Jul 2021</a:t>
            </a:r>
          </a:p>
        </p:txBody>
      </p:sp>
      <p:sp>
        <p:nvSpPr>
          <p:cNvPr id="86" name="TextBox 85">
            <a:extLst>
              <a:ext uri="{FF2B5EF4-FFF2-40B4-BE49-F238E27FC236}">
                <a16:creationId xmlns:a16="http://schemas.microsoft.com/office/drawing/2014/main" id="{B0DC393D-47D6-405B-B3FD-A8C292390AA4}"/>
              </a:ext>
            </a:extLst>
          </p:cNvPr>
          <p:cNvSpPr txBox="1"/>
          <p:nvPr/>
        </p:nvSpPr>
        <p:spPr>
          <a:xfrm>
            <a:off x="2870613" y="3428521"/>
            <a:ext cx="997235" cy="261931"/>
          </a:xfrm>
          <a:prstGeom prst="rect">
            <a:avLst/>
          </a:prstGeom>
          <a:noFill/>
        </p:spPr>
        <p:txBody>
          <a:bodyPr wrap="square" rtlCol="0">
            <a:spAutoFit/>
          </a:bodyPr>
          <a:lstStyle/>
          <a:p>
            <a:r>
              <a:rPr lang="en-AU" sz="1102" b="1">
                <a:solidFill>
                  <a:schemeClr val="bg1"/>
                </a:solidFill>
              </a:rPr>
              <a:t>1 Feb 2021</a:t>
            </a:r>
          </a:p>
        </p:txBody>
      </p:sp>
      <p:sp>
        <p:nvSpPr>
          <p:cNvPr id="29" name="TextBox 28">
            <a:extLst>
              <a:ext uri="{FF2B5EF4-FFF2-40B4-BE49-F238E27FC236}">
                <a16:creationId xmlns:a16="http://schemas.microsoft.com/office/drawing/2014/main" id="{CC527DE0-2ED0-4969-910F-893B93E35C00}"/>
              </a:ext>
            </a:extLst>
          </p:cNvPr>
          <p:cNvSpPr txBox="1"/>
          <p:nvPr/>
        </p:nvSpPr>
        <p:spPr>
          <a:xfrm>
            <a:off x="7062216" y="3434385"/>
            <a:ext cx="1045205" cy="261931"/>
          </a:xfrm>
          <a:prstGeom prst="rect">
            <a:avLst/>
          </a:prstGeom>
          <a:noFill/>
        </p:spPr>
        <p:txBody>
          <a:bodyPr wrap="square" rtlCol="0">
            <a:spAutoFit/>
          </a:bodyPr>
          <a:lstStyle/>
          <a:p>
            <a:r>
              <a:rPr lang="en-AU" sz="1102" b="1">
                <a:solidFill>
                  <a:schemeClr val="bg1"/>
                </a:solidFill>
              </a:rPr>
              <a:t>1 Feb 2022</a:t>
            </a:r>
          </a:p>
        </p:txBody>
      </p:sp>
      <p:graphicFrame>
        <p:nvGraphicFramePr>
          <p:cNvPr id="33" name="Table 76">
            <a:extLst>
              <a:ext uri="{FF2B5EF4-FFF2-40B4-BE49-F238E27FC236}">
                <a16:creationId xmlns:a16="http://schemas.microsoft.com/office/drawing/2014/main" id="{7705C0B1-E3E5-4666-A474-75C32FFAD2F3}"/>
              </a:ext>
            </a:extLst>
          </p:cNvPr>
          <p:cNvGraphicFramePr>
            <a:graphicFrameLocks noGrp="1"/>
          </p:cNvGraphicFramePr>
          <p:nvPr>
            <p:extLst>
              <p:ext uri="{D42A27DB-BD31-4B8C-83A1-F6EECF244321}">
                <p14:modId xmlns:p14="http://schemas.microsoft.com/office/powerpoint/2010/main" val="2405058077"/>
              </p:ext>
            </p:extLst>
          </p:nvPr>
        </p:nvGraphicFramePr>
        <p:xfrm>
          <a:off x="1981446" y="2325279"/>
          <a:ext cx="1339164" cy="259274"/>
        </p:xfrm>
        <a:graphic>
          <a:graphicData uri="http://schemas.openxmlformats.org/drawingml/2006/table">
            <a:tbl>
              <a:tblPr firstRow="1" bandRow="1">
                <a:tableStyleId>{5C22544A-7EE6-4342-B048-85BDC9FD1C3A}</a:tableStyleId>
              </a:tblPr>
              <a:tblGrid>
                <a:gridCol w="1339164">
                  <a:extLst>
                    <a:ext uri="{9D8B030D-6E8A-4147-A177-3AD203B41FA5}">
                      <a16:colId xmlns:a16="http://schemas.microsoft.com/office/drawing/2014/main" val="97459750"/>
                    </a:ext>
                  </a:extLst>
                </a:gridCol>
              </a:tblGrid>
              <a:tr h="254586">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sp>
        <p:nvSpPr>
          <p:cNvPr id="34" name="TextBox 33">
            <a:extLst>
              <a:ext uri="{FF2B5EF4-FFF2-40B4-BE49-F238E27FC236}">
                <a16:creationId xmlns:a16="http://schemas.microsoft.com/office/drawing/2014/main" id="{3B08BD9C-221D-4186-B720-89F110F07C3A}"/>
              </a:ext>
            </a:extLst>
          </p:cNvPr>
          <p:cNvSpPr txBox="1"/>
          <p:nvPr/>
        </p:nvSpPr>
        <p:spPr>
          <a:xfrm>
            <a:off x="2336413" y="2305406"/>
            <a:ext cx="1155942" cy="261931"/>
          </a:xfrm>
          <a:prstGeom prst="rect">
            <a:avLst/>
          </a:prstGeom>
          <a:noFill/>
        </p:spPr>
        <p:txBody>
          <a:bodyPr wrap="square" rtlCol="0">
            <a:spAutoFit/>
          </a:bodyPr>
          <a:lstStyle/>
          <a:p>
            <a:r>
              <a:rPr lang="en-AU" sz="1102" b="1">
                <a:solidFill>
                  <a:schemeClr val="bg1"/>
                </a:solidFill>
              </a:rPr>
              <a:t>31 Oct 2020</a:t>
            </a:r>
          </a:p>
        </p:txBody>
      </p:sp>
      <p:sp>
        <p:nvSpPr>
          <p:cNvPr id="12" name="Rectangle 11">
            <a:extLst>
              <a:ext uri="{FF2B5EF4-FFF2-40B4-BE49-F238E27FC236}">
                <a16:creationId xmlns:a16="http://schemas.microsoft.com/office/drawing/2014/main" id="{6DA0A700-F803-431F-B301-F32B9DE4F28E}"/>
              </a:ext>
            </a:extLst>
          </p:cNvPr>
          <p:cNvSpPr/>
          <p:nvPr/>
        </p:nvSpPr>
        <p:spPr>
          <a:xfrm>
            <a:off x="6121660" y="2317182"/>
            <a:ext cx="657552" cy="261931"/>
          </a:xfrm>
          <a:prstGeom prst="rect">
            <a:avLst/>
          </a:prstGeom>
        </p:spPr>
        <p:txBody>
          <a:bodyPr wrap="none">
            <a:spAutoFit/>
          </a:bodyPr>
          <a:lstStyle/>
          <a:p>
            <a:r>
              <a:rPr lang="en-AU" sz="1102" b="1">
                <a:solidFill>
                  <a:schemeClr val="bg1"/>
                </a:solidFill>
              </a:rPr>
              <a:t>1 Oct 21</a:t>
            </a:r>
          </a:p>
        </p:txBody>
      </p:sp>
      <p:graphicFrame>
        <p:nvGraphicFramePr>
          <p:cNvPr id="28" name="Table 76">
            <a:extLst>
              <a:ext uri="{FF2B5EF4-FFF2-40B4-BE49-F238E27FC236}">
                <a16:creationId xmlns:a16="http://schemas.microsoft.com/office/drawing/2014/main" id="{2B5096CA-E722-4A18-973E-7B721D0C47DC}"/>
              </a:ext>
            </a:extLst>
          </p:cNvPr>
          <p:cNvGraphicFramePr>
            <a:graphicFrameLocks noGrp="1"/>
          </p:cNvGraphicFramePr>
          <p:nvPr>
            <p:extLst>
              <p:ext uri="{D42A27DB-BD31-4B8C-83A1-F6EECF244321}">
                <p14:modId xmlns:p14="http://schemas.microsoft.com/office/powerpoint/2010/main" val="1254911763"/>
              </p:ext>
            </p:extLst>
          </p:nvPr>
        </p:nvGraphicFramePr>
        <p:xfrm>
          <a:off x="1960366" y="4597579"/>
          <a:ext cx="6494621" cy="260816"/>
        </p:xfrm>
        <a:graphic>
          <a:graphicData uri="http://schemas.openxmlformats.org/drawingml/2006/table">
            <a:tbl>
              <a:tblPr firstRow="1" bandRow="1">
                <a:tableStyleId>{5C22544A-7EE6-4342-B048-85BDC9FD1C3A}</a:tableStyleId>
              </a:tblPr>
              <a:tblGrid>
                <a:gridCol w="2250121">
                  <a:extLst>
                    <a:ext uri="{9D8B030D-6E8A-4147-A177-3AD203B41FA5}">
                      <a16:colId xmlns:a16="http://schemas.microsoft.com/office/drawing/2014/main" val="97459750"/>
                    </a:ext>
                  </a:extLst>
                </a:gridCol>
                <a:gridCol w="2615610">
                  <a:extLst>
                    <a:ext uri="{9D8B030D-6E8A-4147-A177-3AD203B41FA5}">
                      <a16:colId xmlns:a16="http://schemas.microsoft.com/office/drawing/2014/main" val="1541971239"/>
                    </a:ext>
                  </a:extLst>
                </a:gridCol>
                <a:gridCol w="1628890">
                  <a:extLst>
                    <a:ext uri="{9D8B030D-6E8A-4147-A177-3AD203B41FA5}">
                      <a16:colId xmlns:a16="http://schemas.microsoft.com/office/drawing/2014/main" val="1036072466"/>
                    </a:ext>
                  </a:extLst>
                </a:gridCol>
              </a:tblGrid>
              <a:tr h="219541">
                <a:tc>
                  <a:txBody>
                    <a:bodyPr/>
                    <a:lstStyle/>
                    <a:p>
                      <a:endParaRPr lang="en-AU" sz="1050"/>
                    </a:p>
                  </a:txBody>
                  <a:tcPr marL="100796" marR="100796" marT="50398" marB="50398">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50"/>
                    </a:p>
                  </a:txBody>
                  <a:tcPr marL="100796" marR="100796" marT="50398" marB="5039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050"/>
                    </a:p>
                  </a:txBody>
                  <a:tcPr marL="100796" marR="100796" marT="50398" marB="50398">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32" name="TextBox 31">
            <a:extLst>
              <a:ext uri="{FF2B5EF4-FFF2-40B4-BE49-F238E27FC236}">
                <a16:creationId xmlns:a16="http://schemas.microsoft.com/office/drawing/2014/main" id="{F4CD08A2-0D75-4BC2-8B25-DD2996B4040C}"/>
              </a:ext>
            </a:extLst>
          </p:cNvPr>
          <p:cNvSpPr txBox="1"/>
          <p:nvPr/>
        </p:nvSpPr>
        <p:spPr>
          <a:xfrm>
            <a:off x="7345214" y="4630302"/>
            <a:ext cx="1116000" cy="180000"/>
          </a:xfrm>
          <a:prstGeom prst="rect">
            <a:avLst/>
          </a:prstGeom>
          <a:noFill/>
        </p:spPr>
        <p:txBody>
          <a:bodyPr wrap="square" rtlCol="0">
            <a:spAutoFit/>
          </a:bodyPr>
          <a:lstStyle/>
          <a:p>
            <a:pPr algn="r"/>
            <a:r>
              <a:rPr lang="en-AU" sz="1102" b="1">
                <a:solidFill>
                  <a:schemeClr val="bg1"/>
                </a:solidFill>
              </a:rPr>
              <a:t>1 May 2022</a:t>
            </a:r>
          </a:p>
        </p:txBody>
      </p:sp>
      <p:sp>
        <p:nvSpPr>
          <p:cNvPr id="35" name="TextBox 34">
            <a:extLst>
              <a:ext uri="{FF2B5EF4-FFF2-40B4-BE49-F238E27FC236}">
                <a16:creationId xmlns:a16="http://schemas.microsoft.com/office/drawing/2014/main" id="{661C2220-3D42-4C35-98B9-556B4AE24ABE}"/>
              </a:ext>
            </a:extLst>
          </p:cNvPr>
          <p:cNvSpPr txBox="1"/>
          <p:nvPr/>
        </p:nvSpPr>
        <p:spPr>
          <a:xfrm>
            <a:off x="3092434" y="4590801"/>
            <a:ext cx="1046083" cy="268037"/>
          </a:xfrm>
          <a:prstGeom prst="rect">
            <a:avLst/>
          </a:prstGeom>
          <a:noFill/>
        </p:spPr>
        <p:txBody>
          <a:bodyPr wrap="square" rtlCol="0">
            <a:spAutoFit/>
          </a:bodyPr>
          <a:lstStyle/>
          <a:p>
            <a:pPr algn="r"/>
            <a:r>
              <a:rPr lang="en-AU" sz="1102" b="1">
                <a:solidFill>
                  <a:schemeClr val="bg1"/>
                </a:solidFill>
              </a:rPr>
              <a:t>9 Mar 2021</a:t>
            </a:r>
          </a:p>
        </p:txBody>
      </p:sp>
      <p:sp>
        <p:nvSpPr>
          <p:cNvPr id="39" name="TextBox 38">
            <a:extLst>
              <a:ext uri="{FF2B5EF4-FFF2-40B4-BE49-F238E27FC236}">
                <a16:creationId xmlns:a16="http://schemas.microsoft.com/office/drawing/2014/main" id="{AEC705FE-64DC-4D30-AE6C-902525B32D9C}"/>
              </a:ext>
            </a:extLst>
          </p:cNvPr>
          <p:cNvSpPr txBox="1"/>
          <p:nvPr/>
        </p:nvSpPr>
        <p:spPr>
          <a:xfrm>
            <a:off x="707495" y="5677984"/>
            <a:ext cx="7503795" cy="307777"/>
          </a:xfrm>
          <a:prstGeom prst="rect">
            <a:avLst/>
          </a:prstGeom>
          <a:noFill/>
          <a:ln>
            <a:noFill/>
          </a:ln>
        </p:spPr>
        <p:txBody>
          <a:bodyPr wrap="square" rtlCol="0" anchor="ctr">
            <a:spAutoFit/>
          </a:bodyPr>
          <a:lstStyle/>
          <a:p>
            <a:r>
              <a:rPr lang="en-AU" sz="1400" b="1"/>
              <a:t>Legend</a:t>
            </a:r>
          </a:p>
        </p:txBody>
      </p:sp>
      <p:sp>
        <p:nvSpPr>
          <p:cNvPr id="3" name="Rectangle 2">
            <a:extLst>
              <a:ext uri="{FF2B5EF4-FFF2-40B4-BE49-F238E27FC236}">
                <a16:creationId xmlns:a16="http://schemas.microsoft.com/office/drawing/2014/main" id="{FD91BB1E-438B-4585-8C8C-376B21AF7009}"/>
              </a:ext>
            </a:extLst>
          </p:cNvPr>
          <p:cNvSpPr/>
          <p:nvPr/>
        </p:nvSpPr>
        <p:spPr>
          <a:xfrm>
            <a:off x="6950957" y="2325868"/>
            <a:ext cx="2480037" cy="250378"/>
          </a:xfrm>
          <a:prstGeom prst="rect">
            <a:avLst/>
          </a:prstGeom>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300067F5-C1B7-4B02-843B-97D116ED983D}"/>
              </a:ext>
            </a:extLst>
          </p:cNvPr>
          <p:cNvSpPr txBox="1"/>
          <p:nvPr/>
        </p:nvSpPr>
        <p:spPr>
          <a:xfrm>
            <a:off x="6837902" y="2298985"/>
            <a:ext cx="2480038" cy="261610"/>
          </a:xfrm>
          <a:prstGeom prst="rect">
            <a:avLst/>
          </a:prstGeom>
          <a:noFill/>
        </p:spPr>
        <p:txBody>
          <a:bodyPr wrap="square" rtlCol="0" anchor="ctr">
            <a:spAutoFit/>
          </a:bodyPr>
          <a:lstStyle/>
          <a:p>
            <a:pPr algn="ctr"/>
            <a:r>
              <a:rPr lang="en-AU" sz="1100" b="1">
                <a:solidFill>
                  <a:schemeClr val="bg1"/>
                </a:solidFill>
              </a:rPr>
              <a:t>GS from 1</a:t>
            </a:r>
            <a:r>
              <a:rPr lang="en-AU" sz="1100" b="1" baseline="30000">
                <a:solidFill>
                  <a:schemeClr val="bg1"/>
                </a:solidFill>
              </a:rPr>
              <a:t>st</a:t>
            </a:r>
            <a:r>
              <a:rPr lang="en-AU" sz="1100" b="1">
                <a:solidFill>
                  <a:schemeClr val="bg1"/>
                </a:solidFill>
              </a:rPr>
              <a:t> quarter 2021 - TBC</a:t>
            </a:r>
          </a:p>
        </p:txBody>
      </p:sp>
      <p:sp>
        <p:nvSpPr>
          <p:cNvPr id="89" name="TextBox 88">
            <a:extLst>
              <a:ext uri="{FF2B5EF4-FFF2-40B4-BE49-F238E27FC236}">
                <a16:creationId xmlns:a16="http://schemas.microsoft.com/office/drawing/2014/main" id="{CC1B3894-7CB0-4155-94A8-B61F2734BA38}"/>
              </a:ext>
            </a:extLst>
          </p:cNvPr>
          <p:cNvSpPr txBox="1"/>
          <p:nvPr/>
        </p:nvSpPr>
        <p:spPr>
          <a:xfrm>
            <a:off x="5935629" y="4585831"/>
            <a:ext cx="893431" cy="261931"/>
          </a:xfrm>
          <a:prstGeom prst="rect">
            <a:avLst/>
          </a:prstGeom>
          <a:noFill/>
        </p:spPr>
        <p:txBody>
          <a:bodyPr wrap="square" rtlCol="0">
            <a:spAutoFit/>
          </a:bodyPr>
          <a:lstStyle/>
          <a:p>
            <a:pPr algn="r"/>
            <a:r>
              <a:rPr lang="en-AU" sz="1102" b="1">
                <a:solidFill>
                  <a:schemeClr val="bg1"/>
                </a:solidFill>
              </a:rPr>
              <a:t>1 Oct 2021</a:t>
            </a:r>
          </a:p>
        </p:txBody>
      </p:sp>
      <p:sp>
        <p:nvSpPr>
          <p:cNvPr id="7" name="Speech Bubble: Rectangle with Corners Rounded 6">
            <a:extLst>
              <a:ext uri="{FF2B5EF4-FFF2-40B4-BE49-F238E27FC236}">
                <a16:creationId xmlns:a16="http://schemas.microsoft.com/office/drawing/2014/main" id="{57E1E9B8-348E-4025-8A11-61C6C7BE89D0}"/>
              </a:ext>
            </a:extLst>
          </p:cNvPr>
          <p:cNvSpPr/>
          <p:nvPr/>
        </p:nvSpPr>
        <p:spPr>
          <a:xfrm>
            <a:off x="7676707" y="1595786"/>
            <a:ext cx="1552353" cy="435858"/>
          </a:xfrm>
          <a:prstGeom prst="wedgeRoundRectCallout">
            <a:avLst>
              <a:gd name="adj1" fmla="val -9159"/>
              <a:gd name="adj2" fmla="val 84231"/>
              <a:gd name="adj3" fmla="val 16667"/>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a:t>Date to be confirmed.</a:t>
            </a:r>
          </a:p>
        </p:txBody>
      </p:sp>
    </p:spTree>
    <p:extLst>
      <p:ext uri="{BB962C8B-B14F-4D97-AF65-F5344CB8AC3E}">
        <p14:creationId xmlns:p14="http://schemas.microsoft.com/office/powerpoint/2010/main" val="2586501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BB7F-E1D8-4A30-9117-3078F792FB68}"/>
              </a:ext>
            </a:extLst>
          </p:cNvPr>
          <p:cNvSpPr>
            <a:spLocks noGrp="1"/>
          </p:cNvSpPr>
          <p:nvPr>
            <p:ph type="title"/>
          </p:nvPr>
        </p:nvSpPr>
        <p:spPr/>
        <p:txBody>
          <a:bodyPr/>
          <a:lstStyle/>
          <a:p>
            <a:r>
              <a:rPr lang="en-AU"/>
              <a:t>Systems Workstream - Metering</a:t>
            </a:r>
          </a:p>
        </p:txBody>
      </p:sp>
      <p:sp>
        <p:nvSpPr>
          <p:cNvPr id="4" name="Slide Number Placeholder 3">
            <a:extLst>
              <a:ext uri="{FF2B5EF4-FFF2-40B4-BE49-F238E27FC236}">
                <a16:creationId xmlns:a16="http://schemas.microsoft.com/office/drawing/2014/main" id="{0D1306E8-64A7-449D-8466-6A2EC9A2C285}"/>
              </a:ext>
            </a:extLst>
          </p:cNvPr>
          <p:cNvSpPr>
            <a:spLocks noGrp="1"/>
          </p:cNvSpPr>
          <p:nvPr>
            <p:ph type="sldNum" sz="quarter" idx="12"/>
          </p:nvPr>
        </p:nvSpPr>
        <p:spPr/>
        <p:txBody>
          <a:bodyPr/>
          <a:lstStyle/>
          <a:p>
            <a:fld id="{4EC81F68-4976-451A-B2E9-79BCBD2F70CC}" type="slidenum">
              <a:rPr lang="en-AU" smtClean="0"/>
              <a:t>41</a:t>
            </a:fld>
            <a:endParaRPr lang="en-AU"/>
          </a:p>
        </p:txBody>
      </p:sp>
      <p:sp>
        <p:nvSpPr>
          <p:cNvPr id="26" name="Title 1">
            <a:extLst>
              <a:ext uri="{FF2B5EF4-FFF2-40B4-BE49-F238E27FC236}">
                <a16:creationId xmlns:a16="http://schemas.microsoft.com/office/drawing/2014/main" id="{2EB323A6-5640-4AF9-BF89-067AA8FF0BBB}"/>
              </a:ext>
            </a:extLst>
          </p:cNvPr>
          <p:cNvSpPr txBox="1">
            <a:spLocks/>
          </p:cNvSpPr>
          <p:nvPr/>
        </p:nvSpPr>
        <p:spPr>
          <a:xfrm>
            <a:off x="8517788" y="43146"/>
            <a:ext cx="1867876" cy="314119"/>
          </a:xfrm>
          <a:prstGeom prst="rect">
            <a:avLst/>
          </a:prstGeom>
        </p:spPr>
        <p:txBody>
          <a:bodyPr vert="horz" lIns="0" tIns="50398" rIns="0"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16-10-2020</a:t>
            </a:r>
          </a:p>
        </p:txBody>
      </p:sp>
      <p:graphicFrame>
        <p:nvGraphicFramePr>
          <p:cNvPr id="6" name="Table 5">
            <a:extLst>
              <a:ext uri="{FF2B5EF4-FFF2-40B4-BE49-F238E27FC236}">
                <a16:creationId xmlns:a16="http://schemas.microsoft.com/office/drawing/2014/main" id="{66682E40-6F8B-449F-A0C2-30B2A922749C}"/>
              </a:ext>
            </a:extLst>
          </p:cNvPr>
          <p:cNvGraphicFramePr>
            <a:graphicFrameLocks noGrp="1"/>
          </p:cNvGraphicFramePr>
          <p:nvPr/>
        </p:nvGraphicFramePr>
        <p:xfrm>
          <a:off x="500365" y="2283422"/>
          <a:ext cx="9668333" cy="4262850"/>
        </p:xfrm>
        <a:graphic>
          <a:graphicData uri="http://schemas.openxmlformats.org/drawingml/2006/table">
            <a:tbl>
              <a:tblPr firstRow="1" firstCol="1" bandRow="1"/>
              <a:tblGrid>
                <a:gridCol w="1942108">
                  <a:extLst>
                    <a:ext uri="{9D8B030D-6E8A-4147-A177-3AD203B41FA5}">
                      <a16:colId xmlns:a16="http://schemas.microsoft.com/office/drawing/2014/main" val="1312964721"/>
                    </a:ext>
                  </a:extLst>
                </a:gridCol>
                <a:gridCol w="874699">
                  <a:extLst>
                    <a:ext uri="{9D8B030D-6E8A-4147-A177-3AD203B41FA5}">
                      <a16:colId xmlns:a16="http://schemas.microsoft.com/office/drawing/2014/main" val="4023607487"/>
                    </a:ext>
                  </a:extLst>
                </a:gridCol>
                <a:gridCol w="835268">
                  <a:extLst>
                    <a:ext uri="{9D8B030D-6E8A-4147-A177-3AD203B41FA5}">
                      <a16:colId xmlns:a16="http://schemas.microsoft.com/office/drawing/2014/main" val="1761185499"/>
                    </a:ext>
                  </a:extLst>
                </a:gridCol>
                <a:gridCol w="835268">
                  <a:extLst>
                    <a:ext uri="{9D8B030D-6E8A-4147-A177-3AD203B41FA5}">
                      <a16:colId xmlns:a16="http://schemas.microsoft.com/office/drawing/2014/main" val="4056399830"/>
                    </a:ext>
                  </a:extLst>
                </a:gridCol>
                <a:gridCol w="639780">
                  <a:extLst>
                    <a:ext uri="{9D8B030D-6E8A-4147-A177-3AD203B41FA5}">
                      <a16:colId xmlns:a16="http://schemas.microsoft.com/office/drawing/2014/main" val="1661221770"/>
                    </a:ext>
                  </a:extLst>
                </a:gridCol>
                <a:gridCol w="589797">
                  <a:extLst>
                    <a:ext uri="{9D8B030D-6E8A-4147-A177-3AD203B41FA5}">
                      <a16:colId xmlns:a16="http://schemas.microsoft.com/office/drawing/2014/main" val="1971677525"/>
                    </a:ext>
                  </a:extLst>
                </a:gridCol>
                <a:gridCol w="681987">
                  <a:extLst>
                    <a:ext uri="{9D8B030D-6E8A-4147-A177-3AD203B41FA5}">
                      <a16:colId xmlns:a16="http://schemas.microsoft.com/office/drawing/2014/main" val="833366435"/>
                    </a:ext>
                  </a:extLst>
                </a:gridCol>
                <a:gridCol w="746965">
                  <a:extLst>
                    <a:ext uri="{9D8B030D-6E8A-4147-A177-3AD203B41FA5}">
                      <a16:colId xmlns:a16="http://schemas.microsoft.com/office/drawing/2014/main" val="2752919611"/>
                    </a:ext>
                  </a:extLst>
                </a:gridCol>
                <a:gridCol w="771955">
                  <a:extLst>
                    <a:ext uri="{9D8B030D-6E8A-4147-A177-3AD203B41FA5}">
                      <a16:colId xmlns:a16="http://schemas.microsoft.com/office/drawing/2014/main" val="2180063091"/>
                    </a:ext>
                  </a:extLst>
                </a:gridCol>
                <a:gridCol w="875253">
                  <a:extLst>
                    <a:ext uri="{9D8B030D-6E8A-4147-A177-3AD203B41FA5}">
                      <a16:colId xmlns:a16="http://schemas.microsoft.com/office/drawing/2014/main" val="2141419559"/>
                    </a:ext>
                  </a:extLst>
                </a:gridCol>
                <a:gridCol w="875253">
                  <a:extLst>
                    <a:ext uri="{9D8B030D-6E8A-4147-A177-3AD203B41FA5}">
                      <a16:colId xmlns:a16="http://schemas.microsoft.com/office/drawing/2014/main" val="2636630179"/>
                    </a:ext>
                  </a:extLst>
                </a:gridCol>
              </a:tblGrid>
              <a:tr h="171831">
                <a:tc rowSpan="2">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5 MINUTE SETTLEMENT</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SYSTEMS TRACKING</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0">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TIMING</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9325675"/>
                  </a:ext>
                </a:extLst>
              </a:tr>
              <a:tr h="453632">
                <a:tc vMerge="1">
                  <a:txBody>
                    <a:bodyPr/>
                    <a:lstStyle/>
                    <a:p>
                      <a:endParaRPr lang="en-AU"/>
                    </a:p>
                  </a:txBody>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Internal</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HLIA</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Focus/Group</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SWG</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Engagement</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External</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HLIA</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Draft</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Tech Spec</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Final</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Tech Spec</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User</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Guides</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5MS Staging</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Preprod</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Production</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259226"/>
                  </a:ext>
                </a:extLst>
              </a:tr>
              <a:tr h="171831">
                <a:tc gridSpan="11">
                  <a:txBody>
                    <a:bodyPr/>
                    <a:lstStyle/>
                    <a:p>
                      <a:pPr>
                        <a:spcAft>
                          <a:spcPts val="0"/>
                        </a:spcAft>
                      </a:pPr>
                      <a:r>
                        <a:rPr lang="en-AU" sz="1000" b="1">
                          <a:solidFill>
                            <a:srgbClr val="000000"/>
                          </a:solidFill>
                          <a:effectLst/>
                          <a:latin typeface="Calibri" panose="020F0502020204030204" pitchFamily="34" charset="0"/>
                          <a:ea typeface="Calibri" panose="020F0502020204030204" pitchFamily="34" charset="0"/>
                        </a:rPr>
                        <a:t>METERING</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20730220"/>
                  </a:ext>
                </a:extLst>
              </a:tr>
              <a:tr h="154647">
                <a:tc gridSpan="11">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PACKAGE 1 - Metering Data &amp; Metrology </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669345126"/>
                  </a:ext>
                </a:extLst>
              </a:tr>
              <a:tr h="274929">
                <a:tc>
                  <a:txBody>
                    <a:bodyPr/>
                    <a:lstStyle/>
                    <a:p>
                      <a:pPr>
                        <a:spcAft>
                          <a:spcPts val="0"/>
                        </a:spcAft>
                      </a:pPr>
                      <a:r>
                        <a:rPr lang="en-AU" sz="800" b="1">
                          <a:solidFill>
                            <a:srgbClr val="000000"/>
                          </a:solidFill>
                          <a:effectLst/>
                          <a:latin typeface="Calibri" panose="020F0502020204030204" pitchFamily="34" charset="0"/>
                          <a:ea typeface="Calibri" panose="020F0502020204030204" pitchFamily="34" charset="0"/>
                        </a:rPr>
                        <a:t>MDFF </a:t>
                      </a:r>
                      <a:br>
                        <a:rPr lang="en-AU" sz="800">
                          <a:solidFill>
                            <a:srgbClr val="000000"/>
                          </a:solidFill>
                          <a:effectLst/>
                          <a:latin typeface="Calibri" panose="020F0502020204030204" pitchFamily="34" charset="0"/>
                          <a:ea typeface="Calibri" panose="020F0502020204030204" pitchFamily="34" charset="0"/>
                        </a:rPr>
                      </a:br>
                      <a:r>
                        <a:rPr lang="en-AU" sz="800">
                          <a:solidFill>
                            <a:srgbClr val="000000"/>
                          </a:solidFill>
                          <a:effectLst/>
                          <a:latin typeface="Calibri" panose="020F0502020204030204" pitchFamily="34" charset="0"/>
                          <a:ea typeface="Calibri" panose="020F0502020204030204" pitchFamily="34" charset="0"/>
                        </a:rPr>
                        <a:t>• MDFF Specification NEM12 NEM13 v20</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Nov-18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Jan-19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Apr-19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1-Dec-19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01-Feb-21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09-Mar-21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4224320"/>
                  </a:ext>
                </a:extLst>
              </a:tr>
              <a:tr h="171831">
                <a:tc gridSpan="11">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PACKAGE 2 - MSATS &amp; SLPs</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474794518"/>
                  </a:ext>
                </a:extLst>
              </a:tr>
              <a:tr h="302422">
                <a:tc>
                  <a:txBody>
                    <a:bodyPr/>
                    <a:lstStyle/>
                    <a:p>
                      <a:pPr>
                        <a:spcAft>
                          <a:spcPts val="0"/>
                        </a:spcAft>
                      </a:pPr>
                      <a:r>
                        <a:rPr lang="en-AU" sz="800" b="1">
                          <a:effectLst/>
                          <a:latin typeface="Calibri" panose="020F0502020204030204" pitchFamily="34" charset="0"/>
                          <a:ea typeface="Calibri" panose="020F0502020204030204" pitchFamily="34" charset="0"/>
                        </a:rPr>
                        <a:t>Transition</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 </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Sep-18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Nov-18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0888218"/>
                  </a:ext>
                </a:extLst>
              </a:tr>
              <a:tr h="549858">
                <a:tc>
                  <a:txBody>
                    <a:bodyPr/>
                    <a:lstStyle/>
                    <a:p>
                      <a:pPr>
                        <a:spcAft>
                          <a:spcPts val="0"/>
                        </a:spcAft>
                      </a:pPr>
                      <a:r>
                        <a:rPr lang="en-AU" sz="800" b="1">
                          <a:effectLst/>
                          <a:latin typeface="Calibri" panose="020F0502020204030204" pitchFamily="34" charset="0"/>
                          <a:ea typeface="Calibri" panose="020F0502020204030204" pitchFamily="34" charset="0"/>
                        </a:rPr>
                        <a:t>Meter Data - MDFF and MDMF</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MDM File Format and Load Process (User Guide)</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Sep-18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Nov-18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1-Dec-19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01-Feb-21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09-Mar-21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4475568"/>
                  </a:ext>
                </a:extLst>
              </a:tr>
              <a:tr h="171831">
                <a:tc gridSpan="11">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PACKAGE 3 - Miscellaneous</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181196760"/>
                  </a:ext>
                </a:extLst>
              </a:tr>
              <a:tr h="343661">
                <a:tc rowSpan="2">
                  <a:txBody>
                    <a:bodyPr/>
                    <a:lstStyle/>
                    <a:p>
                      <a:pPr>
                        <a:spcAft>
                          <a:spcPts val="0"/>
                        </a:spcAft>
                      </a:pPr>
                      <a:r>
                        <a:rPr lang="en-AU" sz="800" b="1">
                          <a:effectLst/>
                          <a:latin typeface="Calibri" panose="020F0502020204030204" pitchFamily="34" charset="0"/>
                          <a:ea typeface="Calibri" panose="020F0502020204030204" pitchFamily="34" charset="0"/>
                        </a:rPr>
                        <a:t>B2M via API</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 </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Apr-19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9-May-19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01-Jun-20</a:t>
                      </a:r>
                      <a:br>
                        <a:rPr lang="en-AU" sz="1000">
                          <a:solidFill>
                            <a:srgbClr val="000000"/>
                          </a:solidFill>
                          <a:effectLst/>
                          <a:latin typeface="Calibri" panose="020F0502020204030204" pitchFamily="34" charset="0"/>
                          <a:ea typeface="Calibri" panose="020F0502020204030204" pitchFamily="34" charset="0"/>
                        </a:rPr>
                      </a:br>
                      <a:r>
                        <a:rPr lang="en-AU" sz="1000">
                          <a:solidFill>
                            <a:srgbClr val="000000"/>
                          </a:solidFill>
                          <a:effectLst/>
                          <a:latin typeface="Calibri" panose="020F0502020204030204" pitchFamily="34" charset="0"/>
                          <a:ea typeface="Calibri" panose="020F0502020204030204" pitchFamily="34" charset="0"/>
                        </a:rPr>
                        <a:t>(Draft)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3F6C0"/>
                    </a:solidFill>
                  </a:tcPr>
                </a:tc>
                <a:tc rowSpan="2">
                  <a:txBody>
                    <a:bodyPr/>
                    <a:lstStyle/>
                    <a:p>
                      <a:pPr algn="ctr">
                        <a:spcAft>
                          <a:spcPts val="0"/>
                        </a:spcAft>
                      </a:pPr>
                      <a:r>
                        <a:rPr lang="en-AU" sz="1000">
                          <a:effectLst/>
                          <a:latin typeface="Calibri" panose="020F0502020204030204" pitchFamily="34" charset="0"/>
                          <a:ea typeface="Calibri" panose="020F0502020204030204" pitchFamily="34" charset="0"/>
                        </a:rPr>
                        <a:t>N/A</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01-Feb-21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09-Mar-21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77417772"/>
                  </a:ext>
                </a:extLst>
              </a:tr>
              <a:tr h="326478">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spcAft>
                          <a:spcPts val="0"/>
                        </a:spcAft>
                      </a:pPr>
                      <a:r>
                        <a:rPr lang="en-AU" sz="1000">
                          <a:solidFill>
                            <a:schemeClr val="tx1"/>
                          </a:solidFill>
                          <a:effectLst/>
                          <a:latin typeface="Calibri" panose="020F0502020204030204" pitchFamily="34" charset="0"/>
                          <a:ea typeface="Calibri" panose="020F0502020204030204" pitchFamily="34" charset="0"/>
                        </a:rPr>
                        <a:t>14-Sep-20</a:t>
                      </a:r>
                      <a:br>
                        <a:rPr lang="en-AU" sz="1000">
                          <a:solidFill>
                            <a:schemeClr val="tx1"/>
                          </a:solidFill>
                          <a:effectLst/>
                          <a:latin typeface="Calibri" panose="020F0502020204030204" pitchFamily="34" charset="0"/>
                          <a:ea typeface="Calibri" panose="020F0502020204030204" pitchFamily="34" charset="0"/>
                        </a:rPr>
                      </a:br>
                      <a:r>
                        <a:rPr lang="en-AU" sz="1000">
                          <a:solidFill>
                            <a:schemeClr val="tx1"/>
                          </a:solidFill>
                          <a:effectLst/>
                          <a:latin typeface="Calibri" panose="020F0502020204030204" pitchFamily="34" charset="0"/>
                          <a:ea typeface="Calibri" panose="020F0502020204030204" pitchFamily="34" charset="0"/>
                        </a:rPr>
                        <a:t>(Final)</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w="12700" cap="flat" cmpd="sng" algn="ctr">
                      <a:solidFill>
                        <a:srgbClr val="BFBFBF"/>
                      </a:solidFill>
                      <a:prstDash val="solid"/>
                      <a:round/>
                      <a:headEnd type="none" w="med" len="med"/>
                      <a:tailEnd type="none" w="med" len="med"/>
                    </a:lnB>
                    <a:solidFill>
                      <a:srgbClr val="D3F6C0"/>
                    </a:solidFill>
                  </a:tcPr>
                </a:tc>
                <a:tc vMerge="1">
                  <a:txBody>
                    <a:bodyPr/>
                    <a:lstStyle/>
                    <a:p>
                      <a:endParaRPr lang="en-AU"/>
                    </a:p>
                  </a:txBody>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884689399"/>
                  </a:ext>
                </a:extLst>
              </a:tr>
              <a:tr h="302422">
                <a:tc>
                  <a:txBody>
                    <a:bodyPr/>
                    <a:lstStyle/>
                    <a:p>
                      <a:pPr>
                        <a:spcAft>
                          <a:spcPts val="0"/>
                        </a:spcAft>
                      </a:pPr>
                      <a:r>
                        <a:rPr lang="en-AU" sz="800" b="1">
                          <a:effectLst/>
                          <a:latin typeface="Calibri" panose="020F0502020204030204" pitchFamily="34" charset="0"/>
                          <a:ea typeface="Calibri" panose="020F0502020204030204" pitchFamily="34" charset="0"/>
                        </a:rPr>
                        <a:t>MSATS Browser (LVI) changes</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9-May-19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28-Jun-19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chemeClr val="tx1"/>
                          </a:solidFill>
                          <a:effectLst/>
                          <a:latin typeface="Calibri" panose="020F0502020204030204" pitchFamily="34" charset="0"/>
                          <a:ea typeface="Calibri" panose="020F0502020204030204" pitchFamily="34" charset="0"/>
                        </a:rPr>
                        <a:t>10-Oct-20</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15-Jun-20</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01-Feb-21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09-Mar-21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09594004"/>
                  </a:ext>
                </a:extLst>
              </a:tr>
              <a:tr h="859153">
                <a:tc>
                  <a:txBody>
                    <a:bodyPr/>
                    <a:lstStyle/>
                    <a:p>
                      <a:pPr>
                        <a:spcAft>
                          <a:spcPts val="0"/>
                        </a:spcAft>
                      </a:pPr>
                      <a:r>
                        <a:rPr lang="en-AU" sz="800" b="1">
                          <a:effectLst/>
                          <a:latin typeface="Calibri" panose="020F0502020204030204" pitchFamily="34" charset="0"/>
                          <a:ea typeface="Calibri" panose="020F0502020204030204" pitchFamily="34" charset="0"/>
                        </a:rPr>
                        <a:t>MSATS Report changes</a:t>
                      </a:r>
                      <a:r>
                        <a:rPr lang="en-AU" sz="800">
                          <a:effectLst/>
                          <a:latin typeface="Calibri" panose="020F0502020204030204" pitchFamily="34" charset="0"/>
                          <a:ea typeface="Calibri" panose="020F0502020204030204" pitchFamily="34" charset="0"/>
                        </a:rPr>
                        <a:t> </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Procedures MDM Procedure</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MDM File Format and Load Process (User Guide)</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 </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General Process &amp; Document Clean-up</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Apr-19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Apr-19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28-Jun-19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31-Aug-20</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01-Feb-21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09-Mar-21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7331586"/>
                  </a:ext>
                </a:extLst>
              </a:tr>
            </a:tbl>
          </a:graphicData>
        </a:graphic>
      </p:graphicFrame>
    </p:spTree>
    <p:extLst>
      <p:ext uri="{BB962C8B-B14F-4D97-AF65-F5344CB8AC3E}">
        <p14:creationId xmlns:p14="http://schemas.microsoft.com/office/powerpoint/2010/main" val="4251890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1FFBC-843C-4C2B-A02E-269C190856BB}"/>
              </a:ext>
            </a:extLst>
          </p:cNvPr>
          <p:cNvSpPr>
            <a:spLocks noGrp="1"/>
          </p:cNvSpPr>
          <p:nvPr>
            <p:ph type="title"/>
          </p:nvPr>
        </p:nvSpPr>
        <p:spPr/>
        <p:txBody>
          <a:bodyPr/>
          <a:lstStyle/>
          <a:p>
            <a:r>
              <a:rPr lang="en-AU" sz="3850"/>
              <a:t>aseXML schema update</a:t>
            </a:r>
            <a:endParaRPr lang="en-AU"/>
          </a:p>
        </p:txBody>
      </p:sp>
      <p:sp>
        <p:nvSpPr>
          <p:cNvPr id="3" name="Content Placeholder 2">
            <a:extLst>
              <a:ext uri="{FF2B5EF4-FFF2-40B4-BE49-F238E27FC236}">
                <a16:creationId xmlns:a16="http://schemas.microsoft.com/office/drawing/2014/main" id="{BFD347DC-8ADF-42DA-BB48-29D5B765C473}"/>
              </a:ext>
            </a:extLst>
          </p:cNvPr>
          <p:cNvSpPr>
            <a:spLocks noGrp="1"/>
          </p:cNvSpPr>
          <p:nvPr>
            <p:ph idx="1"/>
          </p:nvPr>
        </p:nvSpPr>
        <p:spPr>
          <a:xfrm>
            <a:off x="206546" y="1605777"/>
            <a:ext cx="10255425" cy="5803404"/>
          </a:xfrm>
        </p:spPr>
        <p:txBody>
          <a:bodyPr vert="horz" lIns="91440" tIns="45720" rIns="91440" bIns="45720" rtlCol="0" anchor="t">
            <a:normAutofit fontScale="62500" lnSpcReduction="20000"/>
          </a:bodyPr>
          <a:lstStyle/>
          <a:p>
            <a:pPr marL="0" indent="0">
              <a:spcBef>
                <a:spcPts val="600"/>
              </a:spcBef>
              <a:spcAft>
                <a:spcPts val="300"/>
              </a:spcAft>
              <a:buNone/>
            </a:pPr>
            <a:r>
              <a:rPr lang="en-AU" sz="3800"/>
              <a:t>During AEMO system integration testing a defect was identified in the r39 </a:t>
            </a:r>
            <a:r>
              <a:rPr lang="en-AU" sz="3800" err="1"/>
              <a:t>aseXML</a:t>
            </a:r>
            <a:r>
              <a:rPr lang="en-AU" sz="3800"/>
              <a:t> schema.</a:t>
            </a:r>
          </a:p>
          <a:p>
            <a:pPr marL="0" indent="0">
              <a:spcBef>
                <a:spcPts val="600"/>
              </a:spcBef>
              <a:spcAft>
                <a:spcPts val="300"/>
              </a:spcAft>
              <a:buNone/>
            </a:pPr>
            <a:r>
              <a:rPr lang="en-US" sz="2900">
                <a:ea typeface="+mn-lt"/>
                <a:cs typeface="+mn-lt"/>
              </a:rPr>
              <a:t>What was the defect?</a:t>
            </a:r>
          </a:p>
          <a:p>
            <a:pPr marL="601345" lvl="1" indent="-200025">
              <a:spcBef>
                <a:spcPts val="600"/>
              </a:spcBef>
              <a:spcAft>
                <a:spcPts val="300"/>
              </a:spcAft>
            </a:pPr>
            <a:r>
              <a:rPr lang="en-US" sz="2600">
                <a:cs typeface="Segoe UI Semilight"/>
              </a:rPr>
              <a:t>The issue related to the </a:t>
            </a:r>
            <a:r>
              <a:rPr lang="en-US" sz="2600" err="1">
                <a:cs typeface="Segoe UI Semilight"/>
              </a:rPr>
              <a:t>LocalArea</a:t>
            </a:r>
            <a:r>
              <a:rPr lang="en-US" sz="2600">
                <a:cs typeface="Segoe UI Semilight"/>
              </a:rPr>
              <a:t> field size</a:t>
            </a:r>
          </a:p>
          <a:p>
            <a:pPr marL="601345" lvl="1" indent="-200025">
              <a:spcBef>
                <a:spcPts val="600"/>
              </a:spcBef>
              <a:spcAft>
                <a:spcPts val="300"/>
              </a:spcAft>
            </a:pPr>
            <a:r>
              <a:rPr lang="en-US" sz="2600">
                <a:cs typeface="Segoe UI Semilight"/>
              </a:rPr>
              <a:t>The current size is 10 characters field which does not support the value length</a:t>
            </a:r>
          </a:p>
          <a:p>
            <a:pPr marL="601345" lvl="1" indent="-200025">
              <a:spcBef>
                <a:spcPts val="600"/>
              </a:spcBef>
              <a:spcAft>
                <a:spcPts val="300"/>
              </a:spcAft>
            </a:pPr>
            <a:r>
              <a:rPr lang="en-US" sz="2600">
                <a:cs typeface="Segoe UI Semilight"/>
              </a:rPr>
              <a:t>This field will be updated to allow 50 characters </a:t>
            </a:r>
          </a:p>
          <a:p>
            <a:pPr marL="601345" lvl="1" indent="-200025">
              <a:spcBef>
                <a:spcPts val="600"/>
              </a:spcBef>
              <a:spcAft>
                <a:spcPts val="300"/>
              </a:spcAft>
            </a:pPr>
            <a:r>
              <a:rPr lang="en-US" sz="2600">
                <a:cs typeface="Segoe UI Semilight"/>
              </a:rPr>
              <a:t>This change has been presented to the ASWG for consultation.</a:t>
            </a:r>
          </a:p>
          <a:p>
            <a:pPr marL="601345" lvl="1" indent="-200025">
              <a:spcBef>
                <a:spcPts val="600"/>
              </a:spcBef>
              <a:spcAft>
                <a:spcPts val="300"/>
              </a:spcAft>
            </a:pPr>
            <a:r>
              <a:rPr lang="en-US" sz="2600">
                <a:cs typeface="Segoe UI Semilight"/>
              </a:rPr>
              <a:t>The ASWG has </a:t>
            </a:r>
            <a:r>
              <a:rPr lang="en-US" sz="2600" err="1">
                <a:cs typeface="Segoe UI Semilight"/>
              </a:rPr>
              <a:t>authorised</a:t>
            </a:r>
            <a:r>
              <a:rPr lang="en-US" sz="2600">
                <a:cs typeface="Segoe UI Semilight"/>
              </a:rPr>
              <a:t> the change to be tested prior to Final approval. </a:t>
            </a:r>
          </a:p>
          <a:p>
            <a:pPr marL="601345" lvl="1" indent="-200025">
              <a:spcBef>
                <a:spcPts val="600"/>
              </a:spcBef>
              <a:spcAft>
                <a:spcPts val="300"/>
              </a:spcAft>
            </a:pPr>
            <a:endParaRPr lang="en-US" sz="2100">
              <a:cs typeface="Segoe UI Semilight"/>
            </a:endParaRPr>
          </a:p>
          <a:p>
            <a:pPr marL="200025" indent="-200025">
              <a:spcBef>
                <a:spcPts val="600"/>
              </a:spcBef>
              <a:spcAft>
                <a:spcPts val="300"/>
              </a:spcAft>
            </a:pPr>
            <a:r>
              <a:rPr lang="en-US" sz="2900">
                <a:ea typeface="+mn-lt"/>
                <a:cs typeface="+mn-lt"/>
              </a:rPr>
              <a:t>Why wasn't this picked up previously?</a:t>
            </a:r>
          </a:p>
          <a:p>
            <a:pPr marL="601345" lvl="1" indent="-200025">
              <a:spcBef>
                <a:spcPts val="600"/>
              </a:spcBef>
              <a:spcAft>
                <a:spcPts val="300"/>
              </a:spcAft>
            </a:pPr>
            <a:r>
              <a:rPr lang="en-US" sz="2600">
                <a:cs typeface="Segoe UI Semilight"/>
              </a:rPr>
              <a:t>Schemas go through desktop and regression testing as part of the approval process.</a:t>
            </a:r>
          </a:p>
          <a:p>
            <a:pPr marL="601345" lvl="1" indent="-200025">
              <a:spcBef>
                <a:spcPts val="600"/>
              </a:spcBef>
              <a:spcAft>
                <a:spcPts val="300"/>
              </a:spcAft>
            </a:pPr>
            <a:r>
              <a:rPr lang="en-US" sz="2600">
                <a:ea typeface="+mn-lt"/>
                <a:cs typeface="+mn-lt"/>
              </a:rPr>
              <a:t>The r39 schema has a valid structure and supports existing functionality</a:t>
            </a:r>
          </a:p>
          <a:p>
            <a:pPr marL="601345" lvl="1" indent="-200025">
              <a:spcBef>
                <a:spcPts val="600"/>
              </a:spcBef>
              <a:spcAft>
                <a:spcPts val="300"/>
              </a:spcAft>
            </a:pPr>
            <a:r>
              <a:rPr lang="en-US" sz="2600">
                <a:cs typeface="Segoe UI Semilight"/>
              </a:rPr>
              <a:t>This issue was only identified during end-to-end testing of the new UFE reports.</a:t>
            </a:r>
          </a:p>
          <a:p>
            <a:pPr marL="601345" lvl="1" indent="-200025">
              <a:spcBef>
                <a:spcPts val="600"/>
              </a:spcBef>
              <a:spcAft>
                <a:spcPts val="300"/>
              </a:spcAft>
            </a:pPr>
            <a:r>
              <a:rPr lang="en-US" sz="2600">
                <a:cs typeface="Segoe UI Semilight"/>
              </a:rPr>
              <a:t>Full end to end testing will be performed prior to requesting Final consultation approval</a:t>
            </a:r>
          </a:p>
          <a:p>
            <a:pPr marL="601345" lvl="1" indent="-200025">
              <a:spcBef>
                <a:spcPts val="600"/>
              </a:spcBef>
              <a:spcAft>
                <a:spcPts val="300"/>
              </a:spcAft>
            </a:pPr>
            <a:endParaRPr lang="en-US" sz="2100">
              <a:ea typeface="+mn-lt"/>
              <a:cs typeface="+mn-lt"/>
            </a:endParaRPr>
          </a:p>
          <a:p>
            <a:pPr marL="200025" indent="-200025">
              <a:spcBef>
                <a:spcPts val="600"/>
              </a:spcBef>
              <a:spcAft>
                <a:spcPts val="300"/>
              </a:spcAft>
            </a:pPr>
            <a:r>
              <a:rPr lang="en-US" sz="2900">
                <a:ea typeface="+mn-lt"/>
                <a:cs typeface="+mn-lt"/>
              </a:rPr>
              <a:t>What does this mean to participants?</a:t>
            </a:r>
          </a:p>
          <a:p>
            <a:pPr marL="601345" lvl="1" indent="-200025">
              <a:spcBef>
                <a:spcPts val="600"/>
              </a:spcBef>
              <a:spcAft>
                <a:spcPts val="300"/>
              </a:spcAft>
            </a:pPr>
            <a:r>
              <a:rPr lang="en-US" sz="2600">
                <a:cs typeface="Segoe UI Semilight"/>
              </a:rPr>
              <a:t>The proposed r39 schema will be replaced by r39_p1</a:t>
            </a:r>
          </a:p>
          <a:p>
            <a:pPr marL="601345" lvl="1" indent="-200025">
              <a:spcBef>
                <a:spcPts val="600"/>
              </a:spcBef>
              <a:spcAft>
                <a:spcPts val="300"/>
              </a:spcAft>
            </a:pPr>
            <a:r>
              <a:rPr lang="en-US" sz="2600">
                <a:cs typeface="Segoe UI Semilight"/>
              </a:rPr>
              <a:t>Once r39_p1 goes live the superseded version will remain as r35</a:t>
            </a:r>
          </a:p>
          <a:p>
            <a:pPr marL="601345" lvl="1" indent="-200025">
              <a:spcBef>
                <a:spcPts val="600"/>
              </a:spcBef>
              <a:spcAft>
                <a:spcPts val="300"/>
              </a:spcAft>
            </a:pPr>
            <a:r>
              <a:rPr lang="en-US" sz="2600">
                <a:cs typeface="Segoe UI Semilight"/>
              </a:rPr>
              <a:t>If your business has downloaded the r39 version, it will need to be replaced with the r39_p1 version once final approval has been received.</a:t>
            </a:r>
          </a:p>
          <a:p>
            <a:pPr marL="0" indent="0">
              <a:buNone/>
            </a:pPr>
            <a:endParaRPr lang="en-AU" sz="2800">
              <a:cs typeface="Segoe UI Semilight"/>
            </a:endParaRPr>
          </a:p>
        </p:txBody>
      </p:sp>
      <p:sp>
        <p:nvSpPr>
          <p:cNvPr id="4" name="Slide Number Placeholder 3">
            <a:extLst>
              <a:ext uri="{FF2B5EF4-FFF2-40B4-BE49-F238E27FC236}">
                <a16:creationId xmlns:a16="http://schemas.microsoft.com/office/drawing/2014/main" id="{DFD45EDF-8998-49EB-A623-4875ED0032C3}"/>
              </a:ext>
            </a:extLst>
          </p:cNvPr>
          <p:cNvSpPr>
            <a:spLocks noGrp="1"/>
          </p:cNvSpPr>
          <p:nvPr>
            <p:ph type="sldNum" sz="quarter" idx="12"/>
          </p:nvPr>
        </p:nvSpPr>
        <p:spPr/>
        <p:txBody>
          <a:bodyPr/>
          <a:lstStyle/>
          <a:p>
            <a:fld id="{4EC81F68-4976-451A-B2E9-79BCBD2F70CC}" type="slidenum">
              <a:rPr lang="en-AU" smtClean="0"/>
              <a:t>42</a:t>
            </a:fld>
            <a:endParaRPr lang="en-AU"/>
          </a:p>
        </p:txBody>
      </p:sp>
      <p:sp>
        <p:nvSpPr>
          <p:cNvPr id="5" name="Rectangle: Rounded Corners 4">
            <a:extLst>
              <a:ext uri="{FF2B5EF4-FFF2-40B4-BE49-F238E27FC236}">
                <a16:creationId xmlns:a16="http://schemas.microsoft.com/office/drawing/2014/main" id="{B3880A4A-8AC0-4500-9EFF-AD7BA4B3E8E4}"/>
              </a:ext>
            </a:extLst>
          </p:cNvPr>
          <p:cNvSpPr/>
          <p:nvPr/>
        </p:nvSpPr>
        <p:spPr>
          <a:xfrm>
            <a:off x="8181474" y="2473693"/>
            <a:ext cx="2146433" cy="130614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AU">
                <a:hlinkClick r:id="rId2"/>
              </a:rPr>
              <a:t>ASWG – </a:t>
            </a:r>
            <a:r>
              <a:rPr lang="en-AU" err="1">
                <a:hlinkClick r:id="rId2"/>
              </a:rPr>
              <a:t>aseXML</a:t>
            </a:r>
            <a:r>
              <a:rPr lang="en-AU">
                <a:hlinkClick r:id="rId2"/>
              </a:rPr>
              <a:t> Standards Working Group</a:t>
            </a:r>
            <a:endParaRPr lang="en-AU"/>
          </a:p>
        </p:txBody>
      </p:sp>
    </p:spTree>
    <p:extLst>
      <p:ext uri="{BB962C8B-B14F-4D97-AF65-F5344CB8AC3E}">
        <p14:creationId xmlns:p14="http://schemas.microsoft.com/office/powerpoint/2010/main" val="1333024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1FFBC-843C-4C2B-A02E-269C190856BB}"/>
              </a:ext>
            </a:extLst>
          </p:cNvPr>
          <p:cNvSpPr>
            <a:spLocks noGrp="1"/>
          </p:cNvSpPr>
          <p:nvPr>
            <p:ph type="title"/>
          </p:nvPr>
        </p:nvSpPr>
        <p:spPr>
          <a:xfrm>
            <a:off x="206547" y="150494"/>
            <a:ext cx="9198017" cy="1310695"/>
          </a:xfrm>
        </p:spPr>
        <p:txBody>
          <a:bodyPr/>
          <a:lstStyle/>
          <a:p>
            <a:r>
              <a:rPr lang="en-AU" sz="3850"/>
              <a:t>Tier 2 Manually Read Metering Data</a:t>
            </a:r>
            <a:endParaRPr lang="en-AU"/>
          </a:p>
        </p:txBody>
      </p:sp>
      <p:sp>
        <p:nvSpPr>
          <p:cNvPr id="4" name="Slide Number Placeholder 3">
            <a:extLst>
              <a:ext uri="{FF2B5EF4-FFF2-40B4-BE49-F238E27FC236}">
                <a16:creationId xmlns:a16="http://schemas.microsoft.com/office/drawing/2014/main" id="{DFD45EDF-8998-49EB-A623-4875ED0032C3}"/>
              </a:ext>
            </a:extLst>
          </p:cNvPr>
          <p:cNvSpPr>
            <a:spLocks noGrp="1"/>
          </p:cNvSpPr>
          <p:nvPr>
            <p:ph type="sldNum" sz="quarter" idx="12"/>
          </p:nvPr>
        </p:nvSpPr>
        <p:spPr/>
        <p:txBody>
          <a:bodyPr/>
          <a:lstStyle/>
          <a:p>
            <a:fld id="{4EC81F68-4976-451A-B2E9-79BCBD2F70CC}" type="slidenum">
              <a:rPr lang="en-AU" smtClean="0"/>
              <a:t>43</a:t>
            </a:fld>
            <a:endParaRPr lang="en-AU"/>
          </a:p>
        </p:txBody>
      </p:sp>
      <p:sp>
        <p:nvSpPr>
          <p:cNvPr id="6" name="Content Placeholder 5">
            <a:extLst>
              <a:ext uri="{FF2B5EF4-FFF2-40B4-BE49-F238E27FC236}">
                <a16:creationId xmlns:a16="http://schemas.microsoft.com/office/drawing/2014/main" id="{5B2ADD60-5673-484D-8B66-129BAFEFD2FA}"/>
              </a:ext>
            </a:extLst>
          </p:cNvPr>
          <p:cNvSpPr>
            <a:spLocks noGrp="1"/>
          </p:cNvSpPr>
          <p:nvPr>
            <p:ph idx="1"/>
          </p:nvPr>
        </p:nvSpPr>
        <p:spPr>
          <a:xfrm>
            <a:off x="206546" y="1580331"/>
            <a:ext cx="10255425" cy="5426368"/>
          </a:xfrm>
        </p:spPr>
        <p:txBody>
          <a:bodyPr vert="horz" lIns="91440" tIns="45720" rIns="91440" bIns="45720" rtlCol="0" anchor="t">
            <a:noAutofit/>
          </a:bodyPr>
          <a:lstStyle/>
          <a:p>
            <a:pPr marL="0" indent="0">
              <a:buNone/>
            </a:pPr>
            <a:r>
              <a:rPr lang="en-AU" sz="1600"/>
              <a:t>Participant question relating to the delivery of Tier 2 manually read metering data to Local Retailer after Global Settlements Rule Commencement 01-May-22, where those actual reads include periods prior to GS Rule Commencement (e.g. actual read for basic meter delivered for the period 01-Mar – 30-May)</a:t>
            </a:r>
            <a:endParaRPr lang="en-AU" sz="1600">
              <a:cs typeface="Segoe UI Semilight"/>
            </a:endParaRPr>
          </a:p>
          <a:p>
            <a:pPr marL="0" indent="0">
              <a:buNone/>
            </a:pPr>
            <a:endParaRPr lang="en-AU" sz="1600"/>
          </a:p>
          <a:p>
            <a:pPr marL="0" indent="0">
              <a:buNone/>
            </a:pPr>
            <a:r>
              <a:rPr lang="en-AU" sz="1600"/>
              <a:t>AEMO's review of the GS rule is as follows:</a:t>
            </a:r>
            <a:endParaRPr lang="en-AU" sz="1600">
              <a:cs typeface="Segoe UI Semilight"/>
            </a:endParaRPr>
          </a:p>
          <a:p>
            <a:pPr marL="200025" indent="-200025">
              <a:spcBef>
                <a:spcPts val="600"/>
              </a:spcBef>
              <a:spcAft>
                <a:spcPts val="300"/>
              </a:spcAft>
            </a:pPr>
            <a:r>
              <a:rPr lang="en-AU" sz="1600"/>
              <a:t>The GS Rule does not consider this issue relating to Tier 2 manually read metering data being sent to LR after GS go live.</a:t>
            </a:r>
            <a:endParaRPr lang="en-AU" sz="1600">
              <a:cs typeface="Segoe UI Semilight"/>
            </a:endParaRPr>
          </a:p>
          <a:p>
            <a:pPr marL="601345" lvl="1" indent="-200025">
              <a:spcBef>
                <a:spcPts val="600"/>
              </a:spcBef>
              <a:spcAft>
                <a:spcPts val="300"/>
              </a:spcAft>
            </a:pPr>
            <a:r>
              <a:rPr lang="en-AU" sz="1600"/>
              <a:t>There were no LR comments in the consultation submissions about this issue.</a:t>
            </a:r>
            <a:endParaRPr lang="en-AU" sz="1600">
              <a:cs typeface="Segoe UI Semilight"/>
            </a:endParaRPr>
          </a:p>
          <a:p>
            <a:pPr marL="200025" indent="-200025">
              <a:spcBef>
                <a:spcPts val="600"/>
              </a:spcBef>
              <a:spcAft>
                <a:spcPts val="300"/>
              </a:spcAft>
            </a:pPr>
            <a:r>
              <a:rPr lang="en-AU" sz="1600"/>
              <a:t>The GS Rule is focussed on identifying all forms of energy consumption in order that UFE energy volumes will be most meaningful, rather than delving into the mechanics of settling LRs up to GS go-live.</a:t>
            </a:r>
            <a:endParaRPr lang="en-AU" sz="1600">
              <a:cs typeface="Segoe UI Semilight"/>
            </a:endParaRPr>
          </a:p>
          <a:p>
            <a:pPr marL="200025" indent="-200025"/>
            <a:endParaRPr lang="en-AU" sz="1600">
              <a:cs typeface="Segoe UI Semilight"/>
            </a:endParaRPr>
          </a:p>
          <a:p>
            <a:pPr marL="0" indent="0">
              <a:buNone/>
            </a:pPr>
            <a:r>
              <a:rPr lang="en-AU" sz="1600" b="1"/>
              <a:t>Conclusion</a:t>
            </a:r>
            <a:r>
              <a:rPr lang="en-AU" sz="1600"/>
              <a:t>:</a:t>
            </a:r>
            <a:endParaRPr lang="en-AU" sz="1600">
              <a:cs typeface="Segoe UI Semilight"/>
            </a:endParaRPr>
          </a:p>
          <a:p>
            <a:pPr marL="200025" indent="-200025">
              <a:lnSpc>
                <a:spcPct val="100000"/>
              </a:lnSpc>
              <a:spcBef>
                <a:spcPts val="600"/>
              </a:spcBef>
              <a:spcAft>
                <a:spcPts val="300"/>
              </a:spcAft>
            </a:pPr>
            <a:r>
              <a:rPr lang="en-AU" sz="1600"/>
              <a:t>If LRs consider this to be a material issue, they may want to initiate a Rule change or identify processes to overcome the meter data delivery issue.</a:t>
            </a:r>
            <a:endParaRPr lang="en-AU" sz="1600">
              <a:cs typeface="Segoe UI Semilight"/>
            </a:endParaRPr>
          </a:p>
          <a:p>
            <a:pPr marL="0" indent="0">
              <a:lnSpc>
                <a:spcPct val="100000"/>
              </a:lnSpc>
              <a:spcBef>
                <a:spcPts val="600"/>
              </a:spcBef>
              <a:spcAft>
                <a:spcPts val="300"/>
              </a:spcAft>
              <a:buNone/>
            </a:pPr>
            <a:r>
              <a:rPr lang="en-AU" sz="1600" b="1">
                <a:cs typeface="Segoe UI Semilight"/>
              </a:rPr>
              <a:t>Actions</a:t>
            </a:r>
          </a:p>
          <a:p>
            <a:pPr marL="200025" indent="-200025">
              <a:lnSpc>
                <a:spcPct val="100000"/>
              </a:lnSpc>
              <a:spcBef>
                <a:spcPts val="600"/>
              </a:spcBef>
              <a:spcAft>
                <a:spcPts val="300"/>
              </a:spcAft>
            </a:pPr>
            <a:r>
              <a:rPr lang="en-AU" sz="1600">
                <a:cs typeface="Segoe UI Semilight"/>
              </a:rPr>
              <a:t>LR's to consider materiality of the issue in the period of transition to GS</a:t>
            </a:r>
          </a:p>
          <a:p>
            <a:pPr marL="601345" lvl="1" indent="-200025">
              <a:lnSpc>
                <a:spcPct val="100000"/>
              </a:lnSpc>
              <a:spcBef>
                <a:spcPts val="600"/>
              </a:spcBef>
              <a:spcAft>
                <a:spcPts val="300"/>
              </a:spcAft>
            </a:pPr>
            <a:r>
              <a:rPr lang="en-AU" sz="1600">
                <a:cs typeface="Segoe UI Semilight"/>
              </a:rPr>
              <a:t>Forward estimates should be available for all Tier 2 manually read meters</a:t>
            </a:r>
          </a:p>
          <a:p>
            <a:pPr marL="200025" indent="-200025"/>
            <a:endParaRPr lang="en-AU" sz="1600">
              <a:cs typeface="Segoe UI Semilight"/>
            </a:endParaRPr>
          </a:p>
        </p:txBody>
      </p:sp>
    </p:spTree>
    <p:extLst>
      <p:ext uri="{BB962C8B-B14F-4D97-AF65-F5344CB8AC3E}">
        <p14:creationId xmlns:p14="http://schemas.microsoft.com/office/powerpoint/2010/main" val="17111904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17C1-E6AE-4C8F-9B4D-946714FC5109}"/>
              </a:ext>
            </a:extLst>
          </p:cNvPr>
          <p:cNvSpPr>
            <a:spLocks noGrp="1"/>
          </p:cNvSpPr>
          <p:nvPr>
            <p:ph type="title"/>
          </p:nvPr>
        </p:nvSpPr>
        <p:spPr>
          <a:xfrm>
            <a:off x="500843" y="150495"/>
            <a:ext cx="9093554" cy="1310695"/>
          </a:xfrm>
        </p:spPr>
        <p:txBody>
          <a:bodyPr>
            <a:normAutofit/>
          </a:bodyPr>
          <a:lstStyle/>
          <a:p>
            <a:r>
              <a:rPr lang="en-AU"/>
              <a:t>Changes to MSATS Technical Specification</a:t>
            </a:r>
          </a:p>
        </p:txBody>
      </p:sp>
      <p:sp>
        <p:nvSpPr>
          <p:cNvPr id="6" name="Slide Number Placeholder 5">
            <a:extLst>
              <a:ext uri="{FF2B5EF4-FFF2-40B4-BE49-F238E27FC236}">
                <a16:creationId xmlns:a16="http://schemas.microsoft.com/office/drawing/2014/main" id="{F5DE7F1D-24C4-414C-98C4-87D8F55C60E2}"/>
              </a:ext>
            </a:extLst>
          </p:cNvPr>
          <p:cNvSpPr>
            <a:spLocks noGrp="1"/>
          </p:cNvSpPr>
          <p:nvPr>
            <p:ph type="sldNum" sz="quarter" idx="12"/>
          </p:nvPr>
        </p:nvSpPr>
        <p:spPr/>
        <p:txBody>
          <a:bodyPr/>
          <a:lstStyle/>
          <a:p>
            <a:fld id="{4EC81F68-4976-451A-B2E9-79BCBD2F70CC}" type="slidenum">
              <a:rPr lang="en-AU" smtClean="0"/>
              <a:t>44</a:t>
            </a:fld>
            <a:endParaRPr lang="en-AU"/>
          </a:p>
        </p:txBody>
      </p:sp>
      <p:sp>
        <p:nvSpPr>
          <p:cNvPr id="4" name="Date Placeholder 3">
            <a:extLst>
              <a:ext uri="{FF2B5EF4-FFF2-40B4-BE49-F238E27FC236}">
                <a16:creationId xmlns:a16="http://schemas.microsoft.com/office/drawing/2014/main" id="{9584BA4F-9219-473E-BEBF-D33AFABE9294}"/>
              </a:ext>
            </a:extLst>
          </p:cNvPr>
          <p:cNvSpPr>
            <a:spLocks noGrp="1"/>
          </p:cNvSpPr>
          <p:nvPr>
            <p:ph type="dt" sz="half" idx="10"/>
          </p:nvPr>
        </p:nvSpPr>
        <p:spPr/>
        <p:txBody>
          <a:bodyPr/>
          <a:lstStyle/>
          <a:p>
            <a:fld id="{FD7379AE-0E0D-41C3-A679-B06627A91BD2}" type="datetime1">
              <a:rPr lang="en-AU" smtClean="0"/>
              <a:t>16/11/2020</a:t>
            </a:fld>
            <a:endParaRPr lang="en-AU"/>
          </a:p>
        </p:txBody>
      </p:sp>
      <p:sp>
        <p:nvSpPr>
          <p:cNvPr id="7" name="Content Placeholder 2">
            <a:extLst>
              <a:ext uri="{FF2B5EF4-FFF2-40B4-BE49-F238E27FC236}">
                <a16:creationId xmlns:a16="http://schemas.microsoft.com/office/drawing/2014/main" id="{E133ECDE-548D-4099-9F37-3E4E79BFED7E}"/>
              </a:ext>
            </a:extLst>
          </p:cNvPr>
          <p:cNvSpPr>
            <a:spLocks noGrp="1"/>
          </p:cNvSpPr>
          <p:nvPr>
            <p:ph idx="1"/>
          </p:nvPr>
        </p:nvSpPr>
        <p:spPr>
          <a:xfrm>
            <a:off x="330023" y="1622522"/>
            <a:ext cx="9668168" cy="4155281"/>
          </a:xfrm>
        </p:spPr>
        <p:txBody>
          <a:bodyPr>
            <a:normAutofit fontScale="25000" lnSpcReduction="20000"/>
          </a:bodyPr>
          <a:lstStyle/>
          <a:p>
            <a:pPr marL="0" indent="0">
              <a:lnSpc>
                <a:spcPct val="100000"/>
              </a:lnSpc>
              <a:spcAft>
                <a:spcPts val="661"/>
              </a:spcAft>
              <a:buNone/>
            </a:pPr>
            <a:r>
              <a:rPr lang="en-AU" sz="9600"/>
              <a:t>AEMO shall update the MSATS 46.98 Technical Specification to remove functions now in the MSATS 49.99 and MSATS 49.nn releases and move these into new Technical Specification documents</a:t>
            </a:r>
          </a:p>
          <a:p>
            <a:pPr marL="0" indent="0">
              <a:lnSpc>
                <a:spcPct val="100000"/>
              </a:lnSpc>
              <a:spcAft>
                <a:spcPts val="661"/>
              </a:spcAft>
              <a:buNone/>
            </a:pPr>
            <a:endParaRPr lang="en-AU" sz="3400"/>
          </a:p>
          <a:p>
            <a:pPr marL="0" lvl="1" indent="0">
              <a:lnSpc>
                <a:spcPct val="100000"/>
              </a:lnSpc>
              <a:spcBef>
                <a:spcPts val="877"/>
              </a:spcBef>
              <a:spcAft>
                <a:spcPts val="1323"/>
              </a:spcAft>
              <a:buNone/>
            </a:pPr>
            <a:r>
              <a:rPr lang="en-AU" sz="9600"/>
              <a:t>46.98</a:t>
            </a:r>
          </a:p>
          <a:p>
            <a:pPr marL="200025" lvl="2" indent="-200025">
              <a:lnSpc>
                <a:spcPct val="100000"/>
              </a:lnSpc>
              <a:spcBef>
                <a:spcPts val="600"/>
              </a:spcBef>
              <a:spcAft>
                <a:spcPts val="300"/>
              </a:spcAft>
            </a:pPr>
            <a:r>
              <a:rPr lang="en-AU" sz="7200"/>
              <a:t>Covers 09-Mar-21, go-live of MDM platform ahead of 5MS market start where AEMO accepts 5-, 15- and 30-minute reads and settles the market at 30 minutes.</a:t>
            </a:r>
          </a:p>
          <a:p>
            <a:pPr marL="200025" lvl="2" indent="-200025">
              <a:lnSpc>
                <a:spcPct val="100000"/>
              </a:lnSpc>
              <a:spcBef>
                <a:spcPts val="600"/>
              </a:spcBef>
              <a:spcAft>
                <a:spcPts val="300"/>
              </a:spcAft>
            </a:pPr>
            <a:r>
              <a:rPr lang="en-US" sz="7200">
                <a:cs typeface="Segoe UI Semilight"/>
              </a:rPr>
              <a:t>Details the </a:t>
            </a:r>
            <a:r>
              <a:rPr lang="en-US" sz="7200" err="1">
                <a:cs typeface="Segoe UI Semilight"/>
              </a:rPr>
              <a:t>aseXML</a:t>
            </a:r>
            <a:r>
              <a:rPr lang="en-US" sz="7200">
                <a:cs typeface="Segoe UI Semilight"/>
              </a:rPr>
              <a:t> schema r39_p1 changes required to support 5MS as well as the schema elements required for the NEM Customer Switching changes to become effective in 46.99.</a:t>
            </a:r>
          </a:p>
          <a:p>
            <a:pPr marL="0" indent="0">
              <a:spcBef>
                <a:spcPts val="0"/>
              </a:spcBef>
              <a:spcAft>
                <a:spcPts val="661"/>
              </a:spcAft>
              <a:buNone/>
            </a:pPr>
            <a:endParaRPr lang="en-AU" sz="4500" b="1"/>
          </a:p>
          <a:p>
            <a:pPr marL="0" lvl="1" indent="0">
              <a:lnSpc>
                <a:spcPct val="100000"/>
              </a:lnSpc>
              <a:spcBef>
                <a:spcPts val="877"/>
              </a:spcBef>
              <a:spcAft>
                <a:spcPts val="1323"/>
              </a:spcAft>
              <a:buNone/>
            </a:pPr>
            <a:r>
              <a:rPr lang="en-AU" sz="9600"/>
              <a:t>46.99</a:t>
            </a:r>
          </a:p>
          <a:p>
            <a:pPr marL="200025" lvl="2" indent="-200025">
              <a:lnSpc>
                <a:spcPct val="100000"/>
              </a:lnSpc>
              <a:spcBef>
                <a:spcPts val="600"/>
              </a:spcBef>
              <a:spcAft>
                <a:spcPts val="300"/>
              </a:spcAft>
            </a:pPr>
            <a:r>
              <a:rPr lang="en-AU" sz="7200"/>
              <a:t>Covers 1</a:t>
            </a:r>
            <a:r>
              <a:rPr lang="en-AU" sz="7200" baseline="30000"/>
              <a:t>-</a:t>
            </a:r>
            <a:r>
              <a:rPr lang="en-AU" sz="7200"/>
              <a:t>Oct-21, 5MS market start where AEMO settles the market at 5-minute intervals and begins reporting on UFE.</a:t>
            </a:r>
          </a:p>
          <a:p>
            <a:pPr marL="200025" lvl="2" indent="-200025">
              <a:lnSpc>
                <a:spcPct val="100000"/>
              </a:lnSpc>
              <a:spcBef>
                <a:spcPts val="600"/>
              </a:spcBef>
              <a:spcAft>
                <a:spcPts val="300"/>
              </a:spcAft>
            </a:pPr>
            <a:r>
              <a:rPr lang="en-AU" sz="7200"/>
              <a:t>Includes NEM Customer Switching functionality.</a:t>
            </a:r>
          </a:p>
          <a:p>
            <a:pPr marL="200025" lvl="2" indent="-200025">
              <a:lnSpc>
                <a:spcPct val="100000"/>
              </a:lnSpc>
              <a:spcBef>
                <a:spcPts val="600"/>
              </a:spcBef>
              <a:spcAft>
                <a:spcPts val="300"/>
              </a:spcAft>
            </a:pPr>
            <a:r>
              <a:rPr lang="en-AU" sz="7200"/>
              <a:t>Provides a view of the Change Request changes under both NEM initiatives. </a:t>
            </a:r>
          </a:p>
          <a:p>
            <a:pPr marL="200025" lvl="2" indent="-200025">
              <a:lnSpc>
                <a:spcPct val="100000"/>
              </a:lnSpc>
              <a:spcBef>
                <a:spcPts val="600"/>
              </a:spcBef>
              <a:spcAft>
                <a:spcPts val="300"/>
              </a:spcAft>
            </a:pPr>
            <a:endParaRPr lang="en-AU" sz="4000"/>
          </a:p>
        </p:txBody>
      </p:sp>
    </p:spTree>
    <p:extLst>
      <p:ext uri="{BB962C8B-B14F-4D97-AF65-F5344CB8AC3E}">
        <p14:creationId xmlns:p14="http://schemas.microsoft.com/office/powerpoint/2010/main" val="3645340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17C1-E6AE-4C8F-9B4D-946714FC5109}"/>
              </a:ext>
            </a:extLst>
          </p:cNvPr>
          <p:cNvSpPr>
            <a:spLocks noGrp="1"/>
          </p:cNvSpPr>
          <p:nvPr>
            <p:ph type="title"/>
          </p:nvPr>
        </p:nvSpPr>
        <p:spPr>
          <a:xfrm>
            <a:off x="500843" y="150495"/>
            <a:ext cx="9093554" cy="1310695"/>
          </a:xfrm>
        </p:spPr>
        <p:txBody>
          <a:bodyPr>
            <a:normAutofit/>
          </a:bodyPr>
          <a:lstStyle/>
          <a:p>
            <a:r>
              <a:rPr lang="en-AU"/>
              <a:t>Changes to MSATS Technical Specification</a:t>
            </a:r>
          </a:p>
        </p:txBody>
      </p:sp>
      <p:sp>
        <p:nvSpPr>
          <p:cNvPr id="6" name="Slide Number Placeholder 5">
            <a:extLst>
              <a:ext uri="{FF2B5EF4-FFF2-40B4-BE49-F238E27FC236}">
                <a16:creationId xmlns:a16="http://schemas.microsoft.com/office/drawing/2014/main" id="{F5DE7F1D-24C4-414C-98C4-87D8F55C60E2}"/>
              </a:ext>
            </a:extLst>
          </p:cNvPr>
          <p:cNvSpPr>
            <a:spLocks noGrp="1"/>
          </p:cNvSpPr>
          <p:nvPr>
            <p:ph type="sldNum" sz="quarter" idx="12"/>
          </p:nvPr>
        </p:nvSpPr>
        <p:spPr/>
        <p:txBody>
          <a:bodyPr/>
          <a:lstStyle/>
          <a:p>
            <a:fld id="{4EC81F68-4976-451A-B2E9-79BCBD2F70CC}" type="slidenum">
              <a:rPr lang="en-AU" smtClean="0"/>
              <a:t>45</a:t>
            </a:fld>
            <a:endParaRPr lang="en-AU"/>
          </a:p>
        </p:txBody>
      </p:sp>
      <p:sp>
        <p:nvSpPr>
          <p:cNvPr id="4" name="Date Placeholder 3">
            <a:extLst>
              <a:ext uri="{FF2B5EF4-FFF2-40B4-BE49-F238E27FC236}">
                <a16:creationId xmlns:a16="http://schemas.microsoft.com/office/drawing/2014/main" id="{9584BA4F-9219-473E-BEBF-D33AFABE9294}"/>
              </a:ext>
            </a:extLst>
          </p:cNvPr>
          <p:cNvSpPr>
            <a:spLocks noGrp="1"/>
          </p:cNvSpPr>
          <p:nvPr>
            <p:ph type="dt" sz="half" idx="10"/>
          </p:nvPr>
        </p:nvSpPr>
        <p:spPr/>
        <p:txBody>
          <a:bodyPr/>
          <a:lstStyle/>
          <a:p>
            <a:fld id="{FD7379AE-0E0D-41C3-A679-B06627A91BD2}" type="datetime1">
              <a:rPr lang="en-AU" smtClean="0"/>
              <a:t>16/11/2020</a:t>
            </a:fld>
            <a:endParaRPr lang="en-AU"/>
          </a:p>
        </p:txBody>
      </p:sp>
      <p:sp>
        <p:nvSpPr>
          <p:cNvPr id="7" name="Content Placeholder 2">
            <a:extLst>
              <a:ext uri="{FF2B5EF4-FFF2-40B4-BE49-F238E27FC236}">
                <a16:creationId xmlns:a16="http://schemas.microsoft.com/office/drawing/2014/main" id="{E133ECDE-548D-4099-9F37-3E4E79BFED7E}"/>
              </a:ext>
            </a:extLst>
          </p:cNvPr>
          <p:cNvSpPr>
            <a:spLocks noGrp="1"/>
          </p:cNvSpPr>
          <p:nvPr>
            <p:ph idx="1"/>
          </p:nvPr>
        </p:nvSpPr>
        <p:spPr>
          <a:xfrm>
            <a:off x="330023" y="1622523"/>
            <a:ext cx="9668168" cy="1874304"/>
          </a:xfrm>
        </p:spPr>
        <p:txBody>
          <a:bodyPr>
            <a:normAutofit fontScale="25000" lnSpcReduction="20000"/>
          </a:bodyPr>
          <a:lstStyle/>
          <a:p>
            <a:pPr marL="0" lvl="1" indent="0">
              <a:lnSpc>
                <a:spcPct val="100000"/>
              </a:lnSpc>
              <a:spcBef>
                <a:spcPts val="877"/>
              </a:spcBef>
              <a:spcAft>
                <a:spcPts val="1323"/>
              </a:spcAft>
              <a:buNone/>
            </a:pPr>
            <a:r>
              <a:rPr lang="en-AU" sz="9600"/>
              <a:t>46.nn</a:t>
            </a:r>
          </a:p>
          <a:p>
            <a:pPr marL="200025" lvl="2" indent="-200025">
              <a:lnSpc>
                <a:spcPct val="100000"/>
              </a:lnSpc>
              <a:spcBef>
                <a:spcPts val="600"/>
              </a:spcBef>
              <a:spcAft>
                <a:spcPts val="300"/>
              </a:spcAft>
            </a:pPr>
            <a:r>
              <a:rPr lang="en-AU" sz="7200"/>
              <a:t>Covers 01-May-22, go-live of GS specific capability to enable GS market settlement where the GLOPOOL Participant ID becomes effective and UFE reporting is formalised.</a:t>
            </a:r>
          </a:p>
          <a:p>
            <a:pPr marL="200025" lvl="2" indent="-200025">
              <a:lnSpc>
                <a:spcPct val="100000"/>
              </a:lnSpc>
              <a:spcBef>
                <a:spcPts val="600"/>
              </a:spcBef>
              <a:spcAft>
                <a:spcPts val="300"/>
              </a:spcAft>
            </a:pPr>
            <a:r>
              <a:rPr lang="en-AU" sz="7200"/>
              <a:t>Provides a view of the Change Request rejection logic for GLOPOOL Participant ID.</a:t>
            </a:r>
          </a:p>
          <a:p>
            <a:pPr marL="200025" lvl="2" indent="-200025">
              <a:lnSpc>
                <a:spcPct val="100000"/>
              </a:lnSpc>
              <a:spcBef>
                <a:spcPts val="600"/>
              </a:spcBef>
              <a:spcAft>
                <a:spcPts val="300"/>
              </a:spcAft>
            </a:pPr>
            <a:endParaRPr lang="en-AU" sz="4000"/>
          </a:p>
          <a:p>
            <a:pPr marL="200025" lvl="2" indent="-200025">
              <a:lnSpc>
                <a:spcPct val="100000"/>
              </a:lnSpc>
              <a:spcBef>
                <a:spcPts val="600"/>
              </a:spcBef>
              <a:spcAft>
                <a:spcPts val="300"/>
              </a:spcAft>
            </a:pPr>
            <a:endParaRPr lang="en-AU" sz="4000"/>
          </a:p>
        </p:txBody>
      </p:sp>
    </p:spTree>
    <p:extLst>
      <p:ext uri="{BB962C8B-B14F-4D97-AF65-F5344CB8AC3E}">
        <p14:creationId xmlns:p14="http://schemas.microsoft.com/office/powerpoint/2010/main" val="4148203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B6F5-2BC4-4D11-A646-EB150EE82436}"/>
              </a:ext>
            </a:extLst>
          </p:cNvPr>
          <p:cNvSpPr>
            <a:spLocks noGrp="1"/>
          </p:cNvSpPr>
          <p:nvPr>
            <p:ph type="title"/>
          </p:nvPr>
        </p:nvSpPr>
        <p:spPr/>
        <p:txBody>
          <a:bodyPr/>
          <a:lstStyle/>
          <a:p>
            <a:r>
              <a:rPr lang="en-AU"/>
              <a:t>Retail platform go-live plan</a:t>
            </a:r>
          </a:p>
        </p:txBody>
      </p:sp>
      <p:sp>
        <p:nvSpPr>
          <p:cNvPr id="3" name="Text Placeholder 2">
            <a:extLst>
              <a:ext uri="{FF2B5EF4-FFF2-40B4-BE49-F238E27FC236}">
                <a16:creationId xmlns:a16="http://schemas.microsoft.com/office/drawing/2014/main" id="{99ED6EDA-5D4F-44D6-82D7-865A37AD2332}"/>
              </a:ext>
            </a:extLst>
          </p:cNvPr>
          <p:cNvSpPr>
            <a:spLocks noGrp="1"/>
          </p:cNvSpPr>
          <p:nvPr>
            <p:ph type="body" idx="1"/>
          </p:nvPr>
        </p:nvSpPr>
        <p:spPr/>
        <p:txBody>
          <a:bodyPr/>
          <a:lstStyle/>
          <a:p>
            <a:r>
              <a:rPr lang="en-AU"/>
              <a:t>Austin Tan &amp; Greg Minney</a:t>
            </a:r>
          </a:p>
        </p:txBody>
      </p:sp>
      <p:sp>
        <p:nvSpPr>
          <p:cNvPr id="4" name="Slide Number Placeholder 3">
            <a:extLst>
              <a:ext uri="{FF2B5EF4-FFF2-40B4-BE49-F238E27FC236}">
                <a16:creationId xmlns:a16="http://schemas.microsoft.com/office/drawing/2014/main" id="{FDA79883-EA75-4858-8772-5466C8D9D438}"/>
              </a:ext>
            </a:extLst>
          </p:cNvPr>
          <p:cNvSpPr>
            <a:spLocks noGrp="1"/>
          </p:cNvSpPr>
          <p:nvPr>
            <p:ph type="sldNum" sz="quarter" idx="12"/>
          </p:nvPr>
        </p:nvSpPr>
        <p:spPr/>
        <p:txBody>
          <a:bodyPr/>
          <a:lstStyle/>
          <a:p>
            <a:fld id="{4EC81F68-4976-451A-B2E9-79BCBD2F70CC}" type="slidenum">
              <a:rPr lang="en-AU" smtClean="0"/>
              <a:pPr/>
              <a:t>46</a:t>
            </a:fld>
            <a:endParaRPr lang="en-AU"/>
          </a:p>
        </p:txBody>
      </p:sp>
    </p:spTree>
    <p:extLst>
      <p:ext uri="{BB962C8B-B14F-4D97-AF65-F5344CB8AC3E}">
        <p14:creationId xmlns:p14="http://schemas.microsoft.com/office/powerpoint/2010/main" val="1312677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17C1-E6AE-4C8F-9B4D-946714FC5109}"/>
              </a:ext>
            </a:extLst>
          </p:cNvPr>
          <p:cNvSpPr>
            <a:spLocks noGrp="1"/>
          </p:cNvSpPr>
          <p:nvPr>
            <p:ph type="title"/>
          </p:nvPr>
        </p:nvSpPr>
        <p:spPr>
          <a:xfrm>
            <a:off x="500843" y="150495"/>
            <a:ext cx="9093554" cy="1310695"/>
          </a:xfrm>
        </p:spPr>
        <p:txBody>
          <a:bodyPr>
            <a:normAutofit/>
          </a:bodyPr>
          <a:lstStyle/>
          <a:p>
            <a:r>
              <a:rPr lang="en-AU"/>
              <a:t>Feedback Received and next steps</a:t>
            </a:r>
          </a:p>
        </p:txBody>
      </p:sp>
      <p:sp>
        <p:nvSpPr>
          <p:cNvPr id="6" name="Slide Number Placeholder 5">
            <a:extLst>
              <a:ext uri="{FF2B5EF4-FFF2-40B4-BE49-F238E27FC236}">
                <a16:creationId xmlns:a16="http://schemas.microsoft.com/office/drawing/2014/main" id="{F5DE7F1D-24C4-414C-98C4-87D8F55C60E2}"/>
              </a:ext>
            </a:extLst>
          </p:cNvPr>
          <p:cNvSpPr>
            <a:spLocks noGrp="1"/>
          </p:cNvSpPr>
          <p:nvPr>
            <p:ph type="sldNum" sz="quarter" idx="12"/>
          </p:nvPr>
        </p:nvSpPr>
        <p:spPr/>
        <p:txBody>
          <a:bodyPr/>
          <a:lstStyle/>
          <a:p>
            <a:fld id="{4EC81F68-4976-451A-B2E9-79BCBD2F70CC}" type="slidenum">
              <a:rPr lang="en-AU" smtClean="0"/>
              <a:t>47</a:t>
            </a:fld>
            <a:endParaRPr lang="en-AU"/>
          </a:p>
        </p:txBody>
      </p:sp>
      <p:sp>
        <p:nvSpPr>
          <p:cNvPr id="4" name="Date Placeholder 3">
            <a:extLst>
              <a:ext uri="{FF2B5EF4-FFF2-40B4-BE49-F238E27FC236}">
                <a16:creationId xmlns:a16="http://schemas.microsoft.com/office/drawing/2014/main" id="{9584BA4F-9219-473E-BEBF-D33AFABE9294}"/>
              </a:ext>
            </a:extLst>
          </p:cNvPr>
          <p:cNvSpPr>
            <a:spLocks noGrp="1"/>
          </p:cNvSpPr>
          <p:nvPr>
            <p:ph type="dt" sz="half" idx="10"/>
          </p:nvPr>
        </p:nvSpPr>
        <p:spPr/>
        <p:txBody>
          <a:bodyPr/>
          <a:lstStyle/>
          <a:p>
            <a:fld id="{FD7379AE-0E0D-41C3-A679-B06627A91BD2}" type="datetime1">
              <a:rPr lang="en-AU" smtClean="0"/>
              <a:t>16/11/2020</a:t>
            </a:fld>
            <a:endParaRPr lang="en-AU"/>
          </a:p>
        </p:txBody>
      </p:sp>
      <p:sp>
        <p:nvSpPr>
          <p:cNvPr id="7" name="Content Placeholder 2">
            <a:extLst>
              <a:ext uri="{FF2B5EF4-FFF2-40B4-BE49-F238E27FC236}">
                <a16:creationId xmlns:a16="http://schemas.microsoft.com/office/drawing/2014/main" id="{E133ECDE-548D-4099-9F37-3E4E79BFED7E}"/>
              </a:ext>
            </a:extLst>
          </p:cNvPr>
          <p:cNvSpPr>
            <a:spLocks noGrp="1"/>
          </p:cNvSpPr>
          <p:nvPr>
            <p:ph idx="1"/>
          </p:nvPr>
        </p:nvSpPr>
        <p:spPr>
          <a:xfrm>
            <a:off x="330023" y="1622522"/>
            <a:ext cx="9668168" cy="5786657"/>
          </a:xfrm>
        </p:spPr>
        <p:txBody>
          <a:bodyPr>
            <a:normAutofit fontScale="25000" lnSpcReduction="20000"/>
          </a:bodyPr>
          <a:lstStyle/>
          <a:p>
            <a:pPr marL="0" lvl="1" indent="0">
              <a:lnSpc>
                <a:spcPct val="100000"/>
              </a:lnSpc>
              <a:spcBef>
                <a:spcPts val="877"/>
              </a:spcBef>
              <a:spcAft>
                <a:spcPts val="1323"/>
              </a:spcAft>
              <a:buNone/>
            </a:pPr>
            <a:r>
              <a:rPr lang="en-AU" sz="9600"/>
              <a:t>Draft Retail Go-Live Plan – Areas to be Addressed</a:t>
            </a:r>
          </a:p>
          <a:p>
            <a:pPr fontAlgn="base"/>
            <a:r>
              <a:rPr lang="en-AU" sz="7200"/>
              <a:t>Confirmation of timings and approach for placing B2M and B2B transactions on hold while cutover occurs</a:t>
            </a:r>
            <a:r>
              <a:rPr lang="en-US" sz="7200"/>
              <a:t>​</a:t>
            </a:r>
          </a:p>
          <a:p>
            <a:pPr lvl="1" fontAlgn="base"/>
            <a:r>
              <a:rPr lang="en-US" sz="6400"/>
              <a:t>AEMO cutover processes will be confirmed during DR2, to confirm timing and approach to holding of B2B and B2M transactions</a:t>
            </a:r>
          </a:p>
          <a:p>
            <a:pPr lvl="1" fontAlgn="base"/>
            <a:r>
              <a:rPr lang="en-US" sz="6400"/>
              <a:t>Industry Go-live plan to be updated with further detail on approach and timing to support participant planning</a:t>
            </a:r>
          </a:p>
          <a:p>
            <a:pPr fontAlgn="base"/>
            <a:r>
              <a:rPr lang="en-AU" sz="7200"/>
              <a:t>Detail confirmation re Vic TUOS migration</a:t>
            </a:r>
            <a:r>
              <a:rPr lang="en-US" sz="7200"/>
              <a:t>​</a:t>
            </a:r>
          </a:p>
          <a:p>
            <a:pPr lvl="1" fontAlgn="base"/>
            <a:r>
              <a:rPr lang="en-US" sz="6400"/>
              <a:t>FAQ and participant process options to be included in next draft</a:t>
            </a:r>
          </a:p>
          <a:p>
            <a:pPr lvl="1" fontAlgn="base"/>
            <a:r>
              <a:rPr lang="en-US" sz="6400"/>
              <a:t>Briefing / options assessment with impacted MDPs</a:t>
            </a:r>
          </a:p>
          <a:p>
            <a:pPr fontAlgn="base"/>
            <a:r>
              <a:rPr lang="en-AU" sz="7200"/>
              <a:t>Communication of Backlog processing timeframes</a:t>
            </a:r>
            <a:r>
              <a:rPr lang="en-US" sz="7200"/>
              <a:t>​</a:t>
            </a:r>
          </a:p>
          <a:p>
            <a:pPr lvl="1" fontAlgn="base"/>
            <a:r>
              <a:rPr lang="en-US" sz="6400"/>
              <a:t>To be confirmed post DR2 based on updated timing</a:t>
            </a:r>
          </a:p>
          <a:p>
            <a:pPr fontAlgn="base"/>
            <a:r>
              <a:rPr lang="en-AU" sz="7200"/>
              <a:t>Approach and involvement for Production Verification Monitoring</a:t>
            </a:r>
            <a:r>
              <a:rPr lang="en-US" sz="7200"/>
              <a:t>​</a:t>
            </a:r>
          </a:p>
          <a:p>
            <a:pPr lvl="1" fontAlgn="base"/>
            <a:r>
              <a:rPr lang="en-US" sz="6400"/>
              <a:t>AEMO to confirm participants and indicative transactions</a:t>
            </a:r>
          </a:p>
          <a:p>
            <a:pPr lvl="1" fontAlgn="base"/>
            <a:r>
              <a:rPr lang="en-US" sz="6400"/>
              <a:t>AEMO to establish comms approach for PVM participants</a:t>
            </a:r>
          </a:p>
          <a:p>
            <a:pPr lvl="1" fontAlgn="base"/>
            <a:endParaRPr lang="en-US" sz="6400"/>
          </a:p>
          <a:p>
            <a:pPr lvl="1" fontAlgn="base"/>
            <a:endParaRPr lang="en-US" sz="6400"/>
          </a:p>
          <a:p>
            <a:pPr marL="0" indent="0" fontAlgn="base">
              <a:buNone/>
            </a:pPr>
            <a:r>
              <a:rPr lang="en-US" sz="9600"/>
              <a:t>Next Steps:</a:t>
            </a:r>
          </a:p>
          <a:p>
            <a:pPr fontAlgn="base"/>
            <a:r>
              <a:rPr lang="en-US" sz="7200"/>
              <a:t>Updated draft of Industry Go-live Plan issues for feedback 20</a:t>
            </a:r>
            <a:r>
              <a:rPr lang="en-US" sz="7200" baseline="30000"/>
              <a:t>th</a:t>
            </a:r>
            <a:r>
              <a:rPr lang="en-US" sz="7200"/>
              <a:t> November</a:t>
            </a:r>
          </a:p>
          <a:p>
            <a:pPr fontAlgn="base"/>
            <a:r>
              <a:rPr lang="en-US" sz="7200"/>
              <a:t>AEMO to establish working group for PVM approach (once confirmed)</a:t>
            </a:r>
          </a:p>
          <a:p>
            <a:pPr fontAlgn="base"/>
            <a:r>
              <a:rPr lang="en-US" sz="7200"/>
              <a:t>Review at December RWG </a:t>
            </a:r>
          </a:p>
          <a:p>
            <a:pPr marL="200025" lvl="2" indent="-200025">
              <a:lnSpc>
                <a:spcPct val="100000"/>
              </a:lnSpc>
              <a:spcBef>
                <a:spcPts val="600"/>
              </a:spcBef>
              <a:spcAft>
                <a:spcPts val="300"/>
              </a:spcAft>
            </a:pPr>
            <a:endParaRPr lang="en-AU" sz="4000"/>
          </a:p>
          <a:p>
            <a:pPr marL="200025" lvl="2" indent="-200025">
              <a:lnSpc>
                <a:spcPct val="100000"/>
              </a:lnSpc>
              <a:spcBef>
                <a:spcPts val="600"/>
              </a:spcBef>
              <a:spcAft>
                <a:spcPts val="300"/>
              </a:spcAft>
            </a:pPr>
            <a:endParaRPr lang="en-AU" sz="4000"/>
          </a:p>
        </p:txBody>
      </p:sp>
    </p:spTree>
    <p:extLst>
      <p:ext uri="{BB962C8B-B14F-4D97-AF65-F5344CB8AC3E}">
        <p14:creationId xmlns:p14="http://schemas.microsoft.com/office/powerpoint/2010/main" val="656770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sz="5250"/>
              <a:t>Forward Plan and Other Business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Greg Minney</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48</a:t>
            </a:fld>
            <a:endParaRPr lang="en-AU"/>
          </a:p>
        </p:txBody>
      </p:sp>
    </p:spTree>
    <p:extLst>
      <p:ext uri="{BB962C8B-B14F-4D97-AF65-F5344CB8AC3E}">
        <p14:creationId xmlns:p14="http://schemas.microsoft.com/office/powerpoint/2010/main" val="3609966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1FFBC-843C-4C2B-A02E-269C190856BB}"/>
              </a:ext>
            </a:extLst>
          </p:cNvPr>
          <p:cNvSpPr>
            <a:spLocks noGrp="1"/>
          </p:cNvSpPr>
          <p:nvPr>
            <p:ph type="title"/>
          </p:nvPr>
        </p:nvSpPr>
        <p:spPr/>
        <p:txBody>
          <a:bodyPr/>
          <a:lstStyle/>
          <a:p>
            <a:r>
              <a:rPr lang="en-AU"/>
              <a:t>Next RWG Meeting</a:t>
            </a:r>
          </a:p>
        </p:txBody>
      </p:sp>
      <p:sp>
        <p:nvSpPr>
          <p:cNvPr id="3" name="Content Placeholder 2">
            <a:extLst>
              <a:ext uri="{FF2B5EF4-FFF2-40B4-BE49-F238E27FC236}">
                <a16:creationId xmlns:a16="http://schemas.microsoft.com/office/drawing/2014/main" id="{BFD347DC-8ADF-42DA-BB48-29D5B765C473}"/>
              </a:ext>
            </a:extLst>
          </p:cNvPr>
          <p:cNvSpPr>
            <a:spLocks noGrp="1"/>
          </p:cNvSpPr>
          <p:nvPr>
            <p:ph idx="1"/>
          </p:nvPr>
        </p:nvSpPr>
        <p:spPr/>
        <p:txBody>
          <a:bodyPr vert="horz" lIns="91440" tIns="45720" rIns="91440" bIns="45720" rtlCol="0" anchor="t">
            <a:normAutofit/>
          </a:bodyPr>
          <a:lstStyle/>
          <a:p>
            <a:pPr marL="200025" indent="-200025"/>
            <a:r>
              <a:rPr lang="en-AU" sz="2800">
                <a:cs typeface="Segoe UI Semilight"/>
              </a:rPr>
              <a:t>Next RWG scheduled 14 December</a:t>
            </a:r>
          </a:p>
          <a:p>
            <a:pPr marL="200025" indent="-200025"/>
            <a:r>
              <a:rPr lang="en-AU" sz="2800">
                <a:cs typeface="Segoe UI Semilight"/>
              </a:rPr>
              <a:t>Proposed agenda: </a:t>
            </a:r>
          </a:p>
          <a:p>
            <a:pPr marL="600990" lvl="1" indent="-200025"/>
            <a:r>
              <a:rPr lang="en-AU" sz="2449">
                <a:cs typeface="Segoe UI Semilight"/>
              </a:rPr>
              <a:t>Dispatch platform go-live plan</a:t>
            </a:r>
          </a:p>
          <a:p>
            <a:pPr marL="600990" lvl="1" indent="-200025"/>
            <a:r>
              <a:rPr lang="en-AU" sz="2449">
                <a:cs typeface="Segoe UI Semilight"/>
              </a:rPr>
              <a:t>Settlements platform go-live plan engagement</a:t>
            </a:r>
          </a:p>
          <a:p>
            <a:pPr marL="600990" lvl="1" indent="-200025"/>
            <a:r>
              <a:rPr lang="en-AU" sz="2449">
                <a:cs typeface="Segoe UI Semilight"/>
              </a:rPr>
              <a:t>Retail Pre-Prod and Go-Live </a:t>
            </a:r>
          </a:p>
          <a:p>
            <a:pPr marL="600990" lvl="1" indent="-200025"/>
            <a:r>
              <a:rPr lang="en-AU" sz="2449">
                <a:cs typeface="Segoe UI Semilight"/>
              </a:rPr>
              <a:t>2021 Stakeholder Engagement Plan – 2021 calendar to be circulated by the end of the month</a:t>
            </a:r>
          </a:p>
          <a:p>
            <a:pPr marL="0" indent="0">
              <a:buNone/>
            </a:pPr>
            <a:endParaRPr lang="en-AU"/>
          </a:p>
        </p:txBody>
      </p:sp>
      <p:sp>
        <p:nvSpPr>
          <p:cNvPr id="4" name="Slide Number Placeholder 3">
            <a:extLst>
              <a:ext uri="{FF2B5EF4-FFF2-40B4-BE49-F238E27FC236}">
                <a16:creationId xmlns:a16="http://schemas.microsoft.com/office/drawing/2014/main" id="{DFD45EDF-8998-49EB-A623-4875ED0032C3}"/>
              </a:ext>
            </a:extLst>
          </p:cNvPr>
          <p:cNvSpPr>
            <a:spLocks noGrp="1"/>
          </p:cNvSpPr>
          <p:nvPr>
            <p:ph type="sldNum" sz="quarter" idx="12"/>
          </p:nvPr>
        </p:nvSpPr>
        <p:spPr/>
        <p:txBody>
          <a:bodyPr/>
          <a:lstStyle/>
          <a:p>
            <a:fld id="{4EC81F68-4976-451A-B2E9-79BCBD2F70CC}" type="slidenum">
              <a:rPr lang="en-AU" smtClean="0"/>
              <a:t>49</a:t>
            </a:fld>
            <a:endParaRPr lang="en-AU"/>
          </a:p>
        </p:txBody>
      </p:sp>
    </p:spTree>
    <p:extLst>
      <p:ext uri="{BB962C8B-B14F-4D97-AF65-F5344CB8AC3E}">
        <p14:creationId xmlns:p14="http://schemas.microsoft.com/office/powerpoint/2010/main" val="3444667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852A-D59C-46BA-9168-82C8896E8E05}"/>
              </a:ext>
            </a:extLst>
          </p:cNvPr>
          <p:cNvSpPr>
            <a:spLocks noGrp="1"/>
          </p:cNvSpPr>
          <p:nvPr>
            <p:ph type="title"/>
          </p:nvPr>
        </p:nvSpPr>
        <p:spPr/>
        <p:txBody>
          <a:bodyPr/>
          <a:lstStyle/>
          <a:p>
            <a:r>
              <a:rPr lang="en-AU"/>
              <a:t>List of Appendices</a:t>
            </a:r>
          </a:p>
        </p:txBody>
      </p:sp>
      <p:sp>
        <p:nvSpPr>
          <p:cNvPr id="3" name="Content Placeholder 2">
            <a:extLst>
              <a:ext uri="{FF2B5EF4-FFF2-40B4-BE49-F238E27FC236}">
                <a16:creationId xmlns:a16="http://schemas.microsoft.com/office/drawing/2014/main" id="{AD90DF5B-4A85-4EC5-8AAC-D24BCA611274}"/>
              </a:ext>
            </a:extLst>
          </p:cNvPr>
          <p:cNvSpPr>
            <a:spLocks noGrp="1"/>
          </p:cNvSpPr>
          <p:nvPr>
            <p:ph idx="1"/>
          </p:nvPr>
        </p:nvSpPr>
        <p:spPr/>
        <p:txBody>
          <a:bodyPr/>
          <a:lstStyle/>
          <a:p>
            <a:pPr marL="0" indent="0">
              <a:lnSpc>
                <a:spcPct val="100000"/>
              </a:lnSpc>
              <a:buNone/>
            </a:pPr>
            <a:r>
              <a:rPr lang="en-AU"/>
              <a:t>A1: L2 Readiness Milestones</a:t>
            </a:r>
          </a:p>
          <a:p>
            <a:endParaRPr lang="en-AU"/>
          </a:p>
        </p:txBody>
      </p:sp>
      <p:sp>
        <p:nvSpPr>
          <p:cNvPr id="4" name="Slide Number Placeholder 3">
            <a:extLst>
              <a:ext uri="{FF2B5EF4-FFF2-40B4-BE49-F238E27FC236}">
                <a16:creationId xmlns:a16="http://schemas.microsoft.com/office/drawing/2014/main" id="{B0EBFC26-93A5-41C4-ADE1-DEF56AEAF2E7}"/>
              </a:ext>
            </a:extLst>
          </p:cNvPr>
          <p:cNvSpPr>
            <a:spLocks noGrp="1"/>
          </p:cNvSpPr>
          <p:nvPr>
            <p:ph type="sldNum" sz="quarter" idx="12"/>
          </p:nvPr>
        </p:nvSpPr>
        <p:spPr/>
        <p:txBody>
          <a:bodyPr/>
          <a:lstStyle/>
          <a:p>
            <a:fld id="{4EC81F68-4976-451A-B2E9-79BCBD2F70CC}" type="slidenum">
              <a:rPr lang="en-AU" smtClean="0"/>
              <a:t>5</a:t>
            </a:fld>
            <a:endParaRPr lang="en-AU"/>
          </a:p>
        </p:txBody>
      </p:sp>
    </p:spTree>
    <p:extLst>
      <p:ext uri="{BB962C8B-B14F-4D97-AF65-F5344CB8AC3E}">
        <p14:creationId xmlns:p14="http://schemas.microsoft.com/office/powerpoint/2010/main" val="2691565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9563F-FA89-4A85-BF61-5A18D75717A6}"/>
              </a:ext>
            </a:extLst>
          </p:cNvPr>
          <p:cNvSpPr>
            <a:spLocks noGrp="1"/>
          </p:cNvSpPr>
          <p:nvPr>
            <p:ph type="title"/>
          </p:nvPr>
        </p:nvSpPr>
        <p:spPr/>
        <p:txBody>
          <a:bodyPr/>
          <a:lstStyle/>
          <a:p>
            <a:r>
              <a:rPr lang="en-AU"/>
              <a:t>Proposed TFG/SWG Agenda</a:t>
            </a:r>
          </a:p>
        </p:txBody>
      </p:sp>
      <p:sp>
        <p:nvSpPr>
          <p:cNvPr id="3" name="Content Placeholder 2">
            <a:extLst>
              <a:ext uri="{FF2B5EF4-FFF2-40B4-BE49-F238E27FC236}">
                <a16:creationId xmlns:a16="http://schemas.microsoft.com/office/drawing/2014/main" id="{6C7D5563-61AB-475D-946E-52EEF416BBE7}"/>
              </a:ext>
            </a:extLst>
          </p:cNvPr>
          <p:cNvSpPr>
            <a:spLocks noGrp="1"/>
          </p:cNvSpPr>
          <p:nvPr>
            <p:ph idx="1"/>
          </p:nvPr>
        </p:nvSpPr>
        <p:spPr/>
        <p:txBody>
          <a:bodyPr/>
          <a:lstStyle/>
          <a:p>
            <a:r>
              <a:rPr lang="en-AU"/>
              <a:t>Further consideration of CATS transaction volumes</a:t>
            </a:r>
          </a:p>
          <a:p>
            <a:r>
              <a:rPr lang="en-AU"/>
              <a:t>MTP activity update</a:t>
            </a:r>
          </a:p>
        </p:txBody>
      </p:sp>
      <p:sp>
        <p:nvSpPr>
          <p:cNvPr id="4" name="Slide Number Placeholder 3">
            <a:extLst>
              <a:ext uri="{FF2B5EF4-FFF2-40B4-BE49-F238E27FC236}">
                <a16:creationId xmlns:a16="http://schemas.microsoft.com/office/drawing/2014/main" id="{F9B72D7C-A34A-4D0F-8708-5702051A8723}"/>
              </a:ext>
            </a:extLst>
          </p:cNvPr>
          <p:cNvSpPr>
            <a:spLocks noGrp="1"/>
          </p:cNvSpPr>
          <p:nvPr>
            <p:ph type="sldNum" sz="quarter" idx="12"/>
          </p:nvPr>
        </p:nvSpPr>
        <p:spPr/>
        <p:txBody>
          <a:bodyPr/>
          <a:lstStyle/>
          <a:p>
            <a:fld id="{4EC81F68-4976-451A-B2E9-79BCBD2F70CC}" type="slidenum">
              <a:rPr lang="en-AU" smtClean="0"/>
              <a:t>50</a:t>
            </a:fld>
            <a:endParaRPr lang="en-AU"/>
          </a:p>
        </p:txBody>
      </p:sp>
    </p:spTree>
    <p:extLst>
      <p:ext uri="{BB962C8B-B14F-4D97-AF65-F5344CB8AC3E}">
        <p14:creationId xmlns:p14="http://schemas.microsoft.com/office/powerpoint/2010/main" val="3613011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Upcoming meetings/focus groups</a:t>
            </a:r>
            <a:endParaRPr lang="en-AU" sz="3200"/>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Anne-Marie McCague</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51</a:t>
            </a:fld>
            <a:endParaRPr lang="en-AU"/>
          </a:p>
        </p:txBody>
      </p:sp>
    </p:spTree>
    <p:extLst>
      <p:ext uri="{BB962C8B-B14F-4D97-AF65-F5344CB8AC3E}">
        <p14:creationId xmlns:p14="http://schemas.microsoft.com/office/powerpoint/2010/main" val="13512695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0469-428F-466B-84E6-9D10200E8FAD}"/>
              </a:ext>
            </a:extLst>
          </p:cNvPr>
          <p:cNvSpPr>
            <a:spLocks noGrp="1"/>
          </p:cNvSpPr>
          <p:nvPr>
            <p:ph type="title"/>
          </p:nvPr>
        </p:nvSpPr>
        <p:spPr>
          <a:xfrm>
            <a:off x="478258" y="1329816"/>
            <a:ext cx="2741126" cy="1095260"/>
          </a:xfrm>
        </p:spPr>
        <p:txBody>
          <a:bodyPr/>
          <a:lstStyle/>
          <a:p>
            <a:r>
              <a:rPr lang="en-AU">
                <a:solidFill>
                  <a:schemeClr val="bg1"/>
                </a:solidFill>
              </a:rPr>
              <a:t>Upcoming meetings  </a:t>
            </a:r>
          </a:p>
        </p:txBody>
      </p:sp>
      <p:sp>
        <p:nvSpPr>
          <p:cNvPr id="4" name="Slide Number Placeholder 3">
            <a:extLst>
              <a:ext uri="{FF2B5EF4-FFF2-40B4-BE49-F238E27FC236}">
                <a16:creationId xmlns:a16="http://schemas.microsoft.com/office/drawing/2014/main" id="{EC551AF2-509E-4117-A1B0-83D619C2A517}"/>
              </a:ext>
            </a:extLst>
          </p:cNvPr>
          <p:cNvSpPr>
            <a:spLocks noGrp="1"/>
          </p:cNvSpPr>
          <p:nvPr>
            <p:ph type="sldNum" sz="quarter" idx="12"/>
          </p:nvPr>
        </p:nvSpPr>
        <p:spPr/>
        <p:txBody>
          <a:bodyPr/>
          <a:lstStyle/>
          <a:p>
            <a:fld id="{4EC81F68-4976-451A-B2E9-79BCBD2F70CC}" type="slidenum">
              <a:rPr lang="en-AU" smtClean="0"/>
              <a:t>52</a:t>
            </a:fld>
            <a:endParaRPr lang="en-AU"/>
          </a:p>
        </p:txBody>
      </p:sp>
      <p:sp>
        <p:nvSpPr>
          <p:cNvPr id="11" name="Title 1">
            <a:extLst>
              <a:ext uri="{FF2B5EF4-FFF2-40B4-BE49-F238E27FC236}">
                <a16:creationId xmlns:a16="http://schemas.microsoft.com/office/drawing/2014/main" id="{0C77CB4F-620F-496D-84DA-4D0371110FF9}"/>
              </a:ext>
            </a:extLst>
          </p:cNvPr>
          <p:cNvSpPr txBox="1">
            <a:spLocks/>
          </p:cNvSpPr>
          <p:nvPr/>
        </p:nvSpPr>
        <p:spPr>
          <a:xfrm>
            <a:off x="478258" y="6198166"/>
            <a:ext cx="2076949" cy="250814"/>
          </a:xfrm>
          <a:prstGeom prst="rect">
            <a:avLst/>
          </a:prstGeom>
        </p:spPr>
        <p:txBody>
          <a:bodyPr vert="horz" lIns="56698" tIns="28349" rIns="56698" bIns="28349" rtlCol="0" anchor="b" anchorCtr="0">
            <a:no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323"/>
              <a:t>Current as 6 Nov 2020</a:t>
            </a:r>
          </a:p>
        </p:txBody>
      </p:sp>
      <p:sp>
        <p:nvSpPr>
          <p:cNvPr id="5" name="Rectangle 4">
            <a:extLst>
              <a:ext uri="{FF2B5EF4-FFF2-40B4-BE49-F238E27FC236}">
                <a16:creationId xmlns:a16="http://schemas.microsoft.com/office/drawing/2014/main" id="{3F734386-78FF-4244-80B5-99EDFFFCDC2B}"/>
              </a:ext>
            </a:extLst>
          </p:cNvPr>
          <p:cNvSpPr/>
          <p:nvPr/>
        </p:nvSpPr>
        <p:spPr>
          <a:xfrm>
            <a:off x="478259" y="2370994"/>
            <a:ext cx="1591879" cy="2153090"/>
          </a:xfrm>
          <a:prstGeom prst="rect">
            <a:avLst/>
          </a:prstGeom>
        </p:spPr>
        <p:txBody>
          <a:bodyPr wrap="square">
            <a:spAutoFit/>
          </a:bodyPr>
          <a:lstStyle/>
          <a:p>
            <a:r>
              <a:rPr lang="en-AU" sz="1488">
                <a:hlinkClick r:id="rId4"/>
              </a:rPr>
              <a:t>https://aemo.com.au/initiatives/major-programs/nem-five-minute-settlement-program-and-global-settlement</a:t>
            </a:r>
            <a:endParaRPr lang="en-AU" sz="1488"/>
          </a:p>
        </p:txBody>
      </p:sp>
      <p:graphicFrame>
        <p:nvGraphicFramePr>
          <p:cNvPr id="3" name="Object 2">
            <a:extLst>
              <a:ext uri="{FF2B5EF4-FFF2-40B4-BE49-F238E27FC236}">
                <a16:creationId xmlns:a16="http://schemas.microsoft.com/office/drawing/2014/main" id="{CB0C41E0-22AF-4C40-9EC9-A201DF2813FB}"/>
              </a:ext>
            </a:extLst>
          </p:cNvPr>
          <p:cNvGraphicFramePr>
            <a:graphicFrameLocks noChangeAspect="1"/>
          </p:cNvGraphicFramePr>
          <p:nvPr>
            <p:extLst>
              <p:ext uri="{D42A27DB-BD31-4B8C-83A1-F6EECF244321}">
                <p14:modId xmlns:p14="http://schemas.microsoft.com/office/powerpoint/2010/main" val="2584480375"/>
              </p:ext>
            </p:extLst>
          </p:nvPr>
        </p:nvGraphicFramePr>
        <p:xfrm>
          <a:off x="8132413" y="345014"/>
          <a:ext cx="2076948" cy="7214661"/>
        </p:xfrm>
        <a:graphic>
          <a:graphicData uri="http://schemas.openxmlformats.org/presentationml/2006/ole">
            <mc:AlternateContent xmlns:mc="http://schemas.openxmlformats.org/markup-compatibility/2006">
              <mc:Choice xmlns:v="urn:schemas-microsoft-com:vml" Requires="v">
                <p:oleObj spid="_x0000_s115713" name="Worksheet" r:id="rId5" imgW="1689125" imgH="5867531" progId="Excel.Sheet.12">
                  <p:embed/>
                </p:oleObj>
              </mc:Choice>
              <mc:Fallback>
                <p:oleObj name="Worksheet" r:id="rId5" imgW="1689125" imgH="5867531" progId="Excel.Sheet.12">
                  <p:embed/>
                  <p:pic>
                    <p:nvPicPr>
                      <p:cNvPr id="3" name="Object 2">
                        <a:extLst>
                          <a:ext uri="{FF2B5EF4-FFF2-40B4-BE49-F238E27FC236}">
                            <a16:creationId xmlns:a16="http://schemas.microsoft.com/office/drawing/2014/main" id="{CB0C41E0-22AF-4C40-9EC9-A201DF2813FB}"/>
                          </a:ext>
                        </a:extLst>
                      </p:cNvPr>
                      <p:cNvPicPr/>
                      <p:nvPr/>
                    </p:nvPicPr>
                    <p:blipFill>
                      <a:blip r:embed="rId6"/>
                      <a:stretch>
                        <a:fillRect/>
                      </a:stretch>
                    </p:blipFill>
                    <p:spPr>
                      <a:xfrm>
                        <a:off x="8132413" y="345014"/>
                        <a:ext cx="2076948" cy="7214661"/>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EA08CD7D-F6C2-4398-816D-E111E46039AB}"/>
              </a:ext>
            </a:extLst>
          </p:cNvPr>
          <p:cNvGrpSpPr/>
          <p:nvPr/>
        </p:nvGrpSpPr>
        <p:grpSpPr>
          <a:xfrm>
            <a:off x="4557868" y="702692"/>
            <a:ext cx="2722115" cy="5579700"/>
            <a:chOff x="4576879" y="953506"/>
            <a:chExt cx="2722115" cy="5579700"/>
          </a:xfrm>
        </p:grpSpPr>
        <p:graphicFrame>
          <p:nvGraphicFramePr>
            <p:cNvPr id="6" name="Object 5">
              <a:extLst>
                <a:ext uri="{FF2B5EF4-FFF2-40B4-BE49-F238E27FC236}">
                  <a16:creationId xmlns:a16="http://schemas.microsoft.com/office/drawing/2014/main" id="{30F0BB0F-5576-4D7B-8F78-B6ECCCE145CD}"/>
                </a:ext>
              </a:extLst>
            </p:cNvPr>
            <p:cNvGraphicFramePr>
              <a:graphicFrameLocks noChangeAspect="1"/>
            </p:cNvGraphicFramePr>
            <p:nvPr>
              <p:extLst>
                <p:ext uri="{D42A27DB-BD31-4B8C-83A1-F6EECF244321}">
                  <p14:modId xmlns:p14="http://schemas.microsoft.com/office/powerpoint/2010/main" val="337606325"/>
                </p:ext>
              </p:extLst>
            </p:nvPr>
          </p:nvGraphicFramePr>
          <p:xfrm>
            <a:off x="4576879" y="953506"/>
            <a:ext cx="2722115" cy="2412000"/>
          </p:xfrm>
          <a:graphic>
            <a:graphicData uri="http://schemas.openxmlformats.org/presentationml/2006/ole">
              <mc:AlternateContent xmlns:mc="http://schemas.openxmlformats.org/markup-compatibility/2006">
                <mc:Choice xmlns:v="urn:schemas-microsoft-com:vml" Requires="v">
                  <p:oleObj spid="_x0000_s115714" name="Worksheet" r:id="rId7" imgW="2006748" imgH="1777956" progId="Excel.Sheet.12">
                    <p:embed/>
                  </p:oleObj>
                </mc:Choice>
                <mc:Fallback>
                  <p:oleObj name="Worksheet" r:id="rId7" imgW="2006748" imgH="1777956" progId="Excel.Sheet.12">
                    <p:embed/>
                    <p:pic>
                      <p:nvPicPr>
                        <p:cNvPr id="6" name="Object 5">
                          <a:extLst>
                            <a:ext uri="{FF2B5EF4-FFF2-40B4-BE49-F238E27FC236}">
                              <a16:creationId xmlns:a16="http://schemas.microsoft.com/office/drawing/2014/main" id="{30F0BB0F-5576-4D7B-8F78-B6ECCCE145CD}"/>
                            </a:ext>
                          </a:extLst>
                        </p:cNvPr>
                        <p:cNvPicPr/>
                        <p:nvPr/>
                      </p:nvPicPr>
                      <p:blipFill>
                        <a:blip r:embed="rId8"/>
                        <a:stretch>
                          <a:fillRect/>
                        </a:stretch>
                      </p:blipFill>
                      <p:spPr>
                        <a:xfrm>
                          <a:off x="4576879" y="953506"/>
                          <a:ext cx="2722115" cy="24120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89C69E0-4570-4E9F-BFE9-08986A472EEE}"/>
                </a:ext>
              </a:extLst>
            </p:cNvPr>
            <p:cNvGraphicFramePr>
              <a:graphicFrameLocks noChangeAspect="1"/>
            </p:cNvGraphicFramePr>
            <p:nvPr>
              <p:extLst>
                <p:ext uri="{D42A27DB-BD31-4B8C-83A1-F6EECF244321}">
                  <p14:modId xmlns:p14="http://schemas.microsoft.com/office/powerpoint/2010/main" val="1887254941"/>
                </p:ext>
              </p:extLst>
            </p:nvPr>
          </p:nvGraphicFramePr>
          <p:xfrm>
            <a:off x="4576879" y="4121206"/>
            <a:ext cx="2722115" cy="2412000"/>
          </p:xfrm>
          <a:graphic>
            <a:graphicData uri="http://schemas.openxmlformats.org/presentationml/2006/ole">
              <mc:AlternateContent xmlns:mc="http://schemas.openxmlformats.org/markup-compatibility/2006">
                <mc:Choice xmlns:v="urn:schemas-microsoft-com:vml" Requires="v">
                  <p:oleObj spid="_x0000_s115715" name="Worksheet" r:id="rId9" imgW="2006748" imgH="1777956" progId="Excel.Sheet.12">
                    <p:embed/>
                  </p:oleObj>
                </mc:Choice>
                <mc:Fallback>
                  <p:oleObj name="Worksheet" r:id="rId9" imgW="2006748" imgH="1777956" progId="Excel.Sheet.12">
                    <p:embed/>
                    <p:pic>
                      <p:nvPicPr>
                        <p:cNvPr id="8" name="Object 7">
                          <a:extLst>
                            <a:ext uri="{FF2B5EF4-FFF2-40B4-BE49-F238E27FC236}">
                              <a16:creationId xmlns:a16="http://schemas.microsoft.com/office/drawing/2014/main" id="{A89C69E0-4570-4E9F-BFE9-08986A472EEE}"/>
                            </a:ext>
                          </a:extLst>
                        </p:cNvPr>
                        <p:cNvPicPr/>
                        <p:nvPr/>
                      </p:nvPicPr>
                      <p:blipFill>
                        <a:blip r:embed="rId10"/>
                        <a:stretch>
                          <a:fillRect/>
                        </a:stretch>
                      </p:blipFill>
                      <p:spPr>
                        <a:xfrm>
                          <a:off x="4576879" y="4121206"/>
                          <a:ext cx="2722115" cy="2412000"/>
                        </a:xfrm>
                        <a:prstGeom prst="rect">
                          <a:avLst/>
                        </a:prstGeom>
                      </p:spPr>
                    </p:pic>
                  </p:oleObj>
                </mc:Fallback>
              </mc:AlternateContent>
            </a:graphicData>
          </a:graphic>
        </p:graphicFrame>
      </p:grpSp>
    </p:spTree>
    <p:extLst>
      <p:ext uri="{BB962C8B-B14F-4D97-AF65-F5344CB8AC3E}">
        <p14:creationId xmlns:p14="http://schemas.microsoft.com/office/powerpoint/2010/main" val="18436832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Questions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53</a:t>
            </a:fld>
            <a:endParaRPr lang="en-AU"/>
          </a:p>
        </p:txBody>
      </p:sp>
    </p:spTree>
    <p:extLst>
      <p:ext uri="{BB962C8B-B14F-4D97-AF65-F5344CB8AC3E}">
        <p14:creationId xmlns:p14="http://schemas.microsoft.com/office/powerpoint/2010/main" val="18856920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150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Appendices</a:t>
            </a:r>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55</a:t>
            </a:fld>
            <a:endParaRPr lang="en-AU"/>
          </a:p>
        </p:txBody>
      </p:sp>
    </p:spTree>
    <p:extLst>
      <p:ext uri="{BB962C8B-B14F-4D97-AF65-F5344CB8AC3E}">
        <p14:creationId xmlns:p14="http://schemas.microsoft.com/office/powerpoint/2010/main" val="36938498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p:txBody>
          <a:bodyPr/>
          <a:lstStyle/>
          <a:p>
            <a:r>
              <a:rPr lang="en-AU"/>
              <a:t>Appendix Contents</a:t>
            </a:r>
          </a:p>
        </p:txBody>
      </p:sp>
      <p:sp>
        <p:nvSpPr>
          <p:cNvPr id="3" name="Content Placeholder 2">
            <a:extLst>
              <a:ext uri="{FF2B5EF4-FFF2-40B4-BE49-F238E27FC236}">
                <a16:creationId xmlns:a16="http://schemas.microsoft.com/office/drawing/2014/main" id="{CE7B7880-3123-41AA-AAF8-47A247A0105C}"/>
              </a:ext>
            </a:extLst>
          </p:cNvPr>
          <p:cNvSpPr>
            <a:spLocks noGrp="1"/>
          </p:cNvSpPr>
          <p:nvPr>
            <p:ph idx="1"/>
          </p:nvPr>
        </p:nvSpPr>
        <p:spPr>
          <a:xfrm>
            <a:off x="206546" y="1664208"/>
            <a:ext cx="10255425" cy="5358384"/>
          </a:xfrm>
        </p:spPr>
        <p:txBody>
          <a:bodyPr>
            <a:normAutofit/>
          </a:bodyPr>
          <a:lstStyle/>
          <a:p>
            <a:pPr marL="0" indent="0">
              <a:lnSpc>
                <a:spcPct val="100000"/>
              </a:lnSpc>
              <a:buNone/>
            </a:pPr>
            <a:r>
              <a:rPr lang="en-AU"/>
              <a:t>A1: L2 Readiness Milestones</a:t>
            </a: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56</a:t>
            </a:fld>
            <a:endParaRPr lang="en-AU"/>
          </a:p>
        </p:txBody>
      </p:sp>
    </p:spTree>
    <p:extLst>
      <p:ext uri="{BB962C8B-B14F-4D97-AF65-F5344CB8AC3E}">
        <p14:creationId xmlns:p14="http://schemas.microsoft.com/office/powerpoint/2010/main" val="8160788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151A-9232-4160-A4F4-C2B3F1756A2D}"/>
              </a:ext>
            </a:extLst>
          </p:cNvPr>
          <p:cNvSpPr>
            <a:spLocks noGrp="1"/>
          </p:cNvSpPr>
          <p:nvPr>
            <p:ph type="title"/>
          </p:nvPr>
        </p:nvSpPr>
        <p:spPr/>
        <p:txBody>
          <a:bodyPr/>
          <a:lstStyle/>
          <a:p>
            <a:r>
              <a:rPr lang="en-AU"/>
              <a:t>A1: L2 Readiness Milestones</a:t>
            </a:r>
          </a:p>
        </p:txBody>
      </p:sp>
      <p:sp>
        <p:nvSpPr>
          <p:cNvPr id="4" name="Slide Number Placeholder 3">
            <a:extLst>
              <a:ext uri="{FF2B5EF4-FFF2-40B4-BE49-F238E27FC236}">
                <a16:creationId xmlns:a16="http://schemas.microsoft.com/office/drawing/2014/main" id="{86DA7D78-ACFD-4433-A639-1903D5BDE485}"/>
              </a:ext>
            </a:extLst>
          </p:cNvPr>
          <p:cNvSpPr>
            <a:spLocks noGrp="1"/>
          </p:cNvSpPr>
          <p:nvPr>
            <p:ph type="sldNum" sz="quarter" idx="12"/>
          </p:nvPr>
        </p:nvSpPr>
        <p:spPr/>
        <p:txBody>
          <a:bodyPr/>
          <a:lstStyle/>
          <a:p>
            <a:fld id="{4EC81F68-4976-451A-B2E9-79BCBD2F70CC}" type="slidenum">
              <a:rPr lang="en-AU" smtClean="0"/>
              <a:pPr/>
              <a:t>57</a:t>
            </a:fld>
            <a:endParaRPr lang="en-AU"/>
          </a:p>
        </p:txBody>
      </p:sp>
    </p:spTree>
    <p:extLst>
      <p:ext uri="{BB962C8B-B14F-4D97-AF65-F5344CB8AC3E}">
        <p14:creationId xmlns:p14="http://schemas.microsoft.com/office/powerpoint/2010/main" val="32022682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p:txBody>
          <a:bodyPr/>
          <a:lstStyle/>
          <a:p>
            <a:r>
              <a:rPr lang="en-AU"/>
              <a:t>Level 2 Milestones – Readiness</a:t>
            </a:r>
          </a:p>
        </p:txBody>
      </p:sp>
      <p:graphicFrame>
        <p:nvGraphicFramePr>
          <p:cNvPr id="13" name="Table 12">
            <a:extLst>
              <a:ext uri="{FF2B5EF4-FFF2-40B4-BE49-F238E27FC236}">
                <a16:creationId xmlns:a16="http://schemas.microsoft.com/office/drawing/2014/main" id="{99B0A4B4-E243-4ED6-AF79-658F91AE816B}"/>
              </a:ext>
            </a:extLst>
          </p:cNvPr>
          <p:cNvGraphicFramePr>
            <a:graphicFrameLocks noGrp="1"/>
          </p:cNvGraphicFramePr>
          <p:nvPr/>
        </p:nvGraphicFramePr>
        <p:xfrm>
          <a:off x="2184528" y="3146444"/>
          <a:ext cx="8106072" cy="4134591"/>
        </p:xfrm>
        <a:graphic>
          <a:graphicData uri="http://schemas.openxmlformats.org/drawingml/2006/table">
            <a:tbl>
              <a:tblPr/>
              <a:tblGrid>
                <a:gridCol w="675502">
                  <a:extLst>
                    <a:ext uri="{9D8B030D-6E8A-4147-A177-3AD203B41FA5}">
                      <a16:colId xmlns:a16="http://schemas.microsoft.com/office/drawing/2014/main" val="2629953056"/>
                    </a:ext>
                  </a:extLst>
                </a:gridCol>
                <a:gridCol w="3883073">
                  <a:extLst>
                    <a:ext uri="{9D8B030D-6E8A-4147-A177-3AD203B41FA5}">
                      <a16:colId xmlns:a16="http://schemas.microsoft.com/office/drawing/2014/main" val="2366391826"/>
                    </a:ext>
                  </a:extLst>
                </a:gridCol>
                <a:gridCol w="902705">
                  <a:extLst>
                    <a:ext uri="{9D8B030D-6E8A-4147-A177-3AD203B41FA5}">
                      <a16:colId xmlns:a16="http://schemas.microsoft.com/office/drawing/2014/main" val="3784885309"/>
                    </a:ext>
                  </a:extLst>
                </a:gridCol>
                <a:gridCol w="1004931">
                  <a:extLst>
                    <a:ext uri="{9D8B030D-6E8A-4147-A177-3AD203B41FA5}">
                      <a16:colId xmlns:a16="http://schemas.microsoft.com/office/drawing/2014/main" val="1015848270"/>
                    </a:ext>
                  </a:extLst>
                </a:gridCol>
                <a:gridCol w="819087">
                  <a:extLst>
                    <a:ext uri="{9D8B030D-6E8A-4147-A177-3AD203B41FA5}">
                      <a16:colId xmlns:a16="http://schemas.microsoft.com/office/drawing/2014/main" val="223712236"/>
                    </a:ext>
                  </a:extLst>
                </a:gridCol>
                <a:gridCol w="820774">
                  <a:extLst>
                    <a:ext uri="{9D8B030D-6E8A-4147-A177-3AD203B41FA5}">
                      <a16:colId xmlns:a16="http://schemas.microsoft.com/office/drawing/2014/main" val="1650546999"/>
                    </a:ext>
                  </a:extLst>
                </a:gridCol>
              </a:tblGrid>
              <a:tr h="235299">
                <a:tc gridSpan="4">
                  <a:txBody>
                    <a:bodyPr/>
                    <a:lstStyle/>
                    <a:p>
                      <a:pPr marL="72000" lvl="0" algn="l" fontAlgn="b"/>
                      <a:r>
                        <a:rPr lang="en-AU" sz="1000" b="1" i="0" u="none" strike="noStrike" kern="1200">
                          <a:solidFill>
                            <a:srgbClr val="FFFFFF"/>
                          </a:solidFill>
                          <a:effectLst/>
                          <a:latin typeface="+mj-lt"/>
                          <a:ea typeface="+mn-ea"/>
                          <a:cs typeface="+mn-cs"/>
                        </a:rPr>
                        <a:t>Key</a:t>
                      </a:r>
                      <a:r>
                        <a:rPr lang="en-AU" sz="1000" b="1" i="0" u="none" strike="noStrike">
                          <a:solidFill>
                            <a:srgbClr val="FFFFFF"/>
                          </a:solidFill>
                          <a:effectLst/>
                          <a:latin typeface="+mj-lt"/>
                        </a:rPr>
                        <a:t> Milestones (Program)</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pPr marL="72000" lvl="0" algn="l" fontAlgn="b"/>
                      <a:endParaRPr lang="en-AU" sz="1100" b="0" i="0" u="none" strike="noStrike">
                        <a:solidFill>
                          <a:srgbClr val="FFFFFF"/>
                        </a:solidFill>
                        <a:effectLst/>
                        <a:latin typeface="Segoe UI Semibold" panose="020B0702040204020203" pitchFamily="34" charset="0"/>
                      </a:endParaRPr>
                    </a:p>
                  </a:txBody>
                  <a:tcPr marL="7620" marR="7620" marT="7620"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endParaRPr lang="en-AU"/>
                    </a:p>
                  </a:txBody>
                  <a:tcPr/>
                </a:tc>
                <a:tc hMerge="1">
                  <a:txBody>
                    <a:bodyPr/>
                    <a:lstStyle/>
                    <a:p>
                      <a:endParaRPr lang="en-AU"/>
                    </a:p>
                  </a:txBody>
                  <a:tcPr>
                    <a:lnL w="12700" cap="flat" cmpd="sng" algn="ctr">
                      <a:solidFill>
                        <a:schemeClr val="tx1">
                          <a:lumMod val="50000"/>
                          <a:lumOff val="50000"/>
                        </a:schemeClr>
                      </a:solidFill>
                      <a:prstDash val="solid"/>
                      <a:round/>
                      <a:headEnd type="none" w="med" len="med"/>
                      <a:tailEnd type="none" w="med" len="med"/>
                    </a:lnL>
                  </a:tcPr>
                </a:tc>
                <a:tc>
                  <a:txBody>
                    <a:bodyPr/>
                    <a:lstStyle/>
                    <a:p>
                      <a:pPr marL="72000" lvl="0" algn="l" fontAlgn="b"/>
                      <a:endParaRPr lang="en-AU" sz="1000" b="1" i="0" u="none" strike="noStrike">
                        <a:solidFill>
                          <a:srgbClr val="FFFFFF"/>
                        </a:solidFill>
                        <a:effectLst/>
                        <a:latin typeface="+mj-lt"/>
                      </a:endParaRP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marL="72000" lvl="0" algn="l" fontAlgn="b"/>
                      <a:endParaRPr lang="en-AU" sz="1000" b="1" i="0" u="none" strike="noStrike">
                        <a:solidFill>
                          <a:srgbClr val="FFFFFF"/>
                        </a:solidFill>
                        <a:effectLst/>
                        <a:latin typeface="+mj-lt"/>
                      </a:endParaRP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extLst>
                  <a:ext uri="{0D108BD9-81ED-4DB2-BD59-A6C34878D82A}">
                    <a16:rowId xmlns:a16="http://schemas.microsoft.com/office/drawing/2014/main" val="60900573"/>
                  </a:ext>
                </a:extLst>
              </a:tr>
              <a:tr h="166634">
                <a:tc>
                  <a:txBody>
                    <a:bodyPr/>
                    <a:lstStyle/>
                    <a:p>
                      <a:pPr marL="36000" algn="l" fontAlgn="t"/>
                      <a:r>
                        <a:rPr lang="en-AU" sz="1000" b="0" i="0" u="none" strike="noStrike">
                          <a:solidFill>
                            <a:srgbClr val="FFFFFF"/>
                          </a:solidFill>
                          <a:effectLst/>
                          <a:latin typeface="+mj-lt"/>
                        </a:rPr>
                        <a:t>ID</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Milestone</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Target Date </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Expected Date</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Owner</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Status</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999362961"/>
                  </a:ext>
                </a:extLst>
              </a:tr>
              <a:tr h="237106">
                <a:tc>
                  <a:txBody>
                    <a:bodyPr/>
                    <a:lstStyle/>
                    <a:p>
                      <a:pPr marL="0" algn="l" defTabSz="801929" rtl="0" eaLnBrk="1" latinLnBrk="0" hangingPunct="1"/>
                      <a:r>
                        <a:rPr lang="en-AU" sz="1000" kern="1200">
                          <a:solidFill>
                            <a:schemeClr val="tx2"/>
                          </a:solidFill>
                          <a:latin typeface="+mj-lt"/>
                          <a:ea typeface="+mn-ea"/>
                          <a:cs typeface="+mn-cs"/>
                        </a:rPr>
                        <a:t>L2-RE11</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Metering Service Provider Accreditation Plan Finalised</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13-Mar-2020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18-Feb-2020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Complete</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480079336"/>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j-lt"/>
                          <a:ea typeface="+mn-ea"/>
                          <a:cs typeface="+mn-cs"/>
                        </a:rPr>
                        <a:t>L2-S12</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Reallocations Go-Live</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01-Apr-2020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01-Apr-2020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Complete</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835025560"/>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j-lt"/>
                          <a:ea typeface="+mn-ea"/>
                          <a:cs typeface="+mn-cs"/>
                        </a:rPr>
                        <a:t>L2-RE32</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Industry Test for Reallocations Concludes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31-Mar-2020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n-lt"/>
                          <a:ea typeface="+mn-ea"/>
                          <a:cs typeface="+mn-cs"/>
                        </a:rPr>
                        <a:t>31-Mar-2020</a:t>
                      </a:r>
                      <a:endParaRPr lang="en-AU" sz="1000" kern="1200">
                        <a:solidFill>
                          <a:schemeClr val="tx2"/>
                        </a:solidFill>
                        <a:latin typeface="+mj-lt"/>
                        <a:ea typeface="+mn-ea"/>
                        <a:cs typeface="+mn-cs"/>
                      </a:endParaRP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Complete</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582350607"/>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L2-RE22</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Industry Transition Plan – Dispatch​ final complete</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28-Aug-2020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28-Aug-2020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Complete</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280582933"/>
                  </a:ext>
                </a:extLst>
              </a:tr>
              <a:tr h="403183">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L2-M11</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Industry Test preparation completed by participants for MDM and B2M Go-Live</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Participants</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185042537"/>
                  </a:ext>
                </a:extLst>
              </a:tr>
              <a:tr h="403183">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L2-M12</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Industry Test preparation completed by AEMO for MDM and B2M Go-Live</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275626839"/>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L2-RE29</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Retail MDM (incl. B2M) Industry Test Commences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58669020"/>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L2-RE30</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Retail MDM (incl. B2M) Industry Test Concludes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03-Mar-2021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03-Mar-2021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824761971"/>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L2-RE18</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Industry Go-Live Plan Retail MDM finalised</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20-Nov-2020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20-Nov-2020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971794164"/>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L2-M24</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B2M Go-Live</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09-Mar-2021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09-Mar-2021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606780769"/>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L2-M10</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5 minute files in MDFF accepted by AEMO</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01-Apr-2021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01-Apr-2021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51845693"/>
                  </a:ext>
                </a:extLst>
              </a:tr>
              <a:tr h="403183">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L2-D7</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Dispatch Industry Test preparation completed by participants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29-Nov-2020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29-Nov-2020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Participants</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966261940"/>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L2-D8</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Dispatch Industry Test preparation completed by AEMO</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29-Nov-2020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29-Nov-2020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499261195"/>
                  </a:ext>
                </a:extLst>
              </a:tr>
            </a:tbl>
          </a:graphicData>
        </a:graphic>
      </p:graphicFrame>
      <p:grpSp>
        <p:nvGrpSpPr>
          <p:cNvPr id="16" name="Group 15">
            <a:extLst>
              <a:ext uri="{FF2B5EF4-FFF2-40B4-BE49-F238E27FC236}">
                <a16:creationId xmlns:a16="http://schemas.microsoft.com/office/drawing/2014/main" id="{76827093-BF43-4A5D-BD34-A1E7C976BFC3}"/>
              </a:ext>
            </a:extLst>
          </p:cNvPr>
          <p:cNvGrpSpPr/>
          <p:nvPr/>
        </p:nvGrpSpPr>
        <p:grpSpPr>
          <a:xfrm>
            <a:off x="538736" y="3531135"/>
            <a:ext cx="1407648" cy="943040"/>
            <a:chOff x="234154" y="6070700"/>
            <a:chExt cx="1804196" cy="843974"/>
          </a:xfrm>
        </p:grpSpPr>
        <p:sp>
          <p:nvSpPr>
            <p:cNvPr id="17" name="Off-page Connector 138">
              <a:extLst>
                <a:ext uri="{FF2B5EF4-FFF2-40B4-BE49-F238E27FC236}">
                  <a16:creationId xmlns:a16="http://schemas.microsoft.com/office/drawing/2014/main" id="{46D8BCC8-63F5-44A0-BE6F-C6AC81C89A25}"/>
                </a:ext>
              </a:extLst>
            </p:cNvPr>
            <p:cNvSpPr/>
            <p:nvPr/>
          </p:nvSpPr>
          <p:spPr>
            <a:xfrm>
              <a:off x="234154" y="6105445"/>
              <a:ext cx="196078" cy="191748"/>
            </a:xfrm>
            <a:prstGeom prst="flowChartOffpageConnector">
              <a:avLst/>
            </a:prstGeom>
            <a:solidFill>
              <a:schemeClr val="bg1">
                <a:lumMod val="85000"/>
              </a:schemeClr>
            </a:solidFill>
            <a:ln w="12700" cap="flat" cmpd="sng" algn="ctr">
              <a:noFill/>
              <a:prstDash val="solid"/>
              <a:miter lim="800000"/>
            </a:ln>
            <a:effectLst/>
          </p:spPr>
          <p:txBody>
            <a:bodyPr rtlCol="0" anchor="ctr"/>
            <a:lstStyle/>
            <a:p>
              <a:pPr algn="ctr" defTabSz="377983">
                <a:defRPr/>
              </a:pPr>
              <a:endParaRPr lang="en-US" sz="661" kern="0">
                <a:solidFill>
                  <a:srgbClr val="222324"/>
                </a:solidFill>
                <a:latin typeface="Segoe UI Semilight"/>
                <a:ea typeface="Roboto Condensed Light" panose="02000000000000000000" pitchFamily="2" charset="0"/>
              </a:endParaRPr>
            </a:p>
          </p:txBody>
        </p:sp>
        <p:sp>
          <p:nvSpPr>
            <p:cNvPr id="18" name="Off-page Connector 139">
              <a:extLst>
                <a:ext uri="{FF2B5EF4-FFF2-40B4-BE49-F238E27FC236}">
                  <a16:creationId xmlns:a16="http://schemas.microsoft.com/office/drawing/2014/main" id="{D6CBBFB5-AA9E-4483-9A40-B06BA81D8513}"/>
                </a:ext>
              </a:extLst>
            </p:cNvPr>
            <p:cNvSpPr/>
            <p:nvPr/>
          </p:nvSpPr>
          <p:spPr>
            <a:xfrm>
              <a:off x="234154" y="6301473"/>
              <a:ext cx="196078" cy="191748"/>
            </a:xfrm>
            <a:prstGeom prst="flowChartOffpageConnector">
              <a:avLst/>
            </a:prstGeom>
            <a:solidFill>
              <a:srgbClr val="92D050"/>
            </a:solidFill>
            <a:ln w="12700" cap="flat" cmpd="sng" algn="ctr">
              <a:noFill/>
              <a:prstDash val="solid"/>
              <a:miter lim="800000"/>
            </a:ln>
            <a:effectLst/>
          </p:spPr>
          <p:txBody>
            <a:bodyPr rtlCol="0" anchor="ctr"/>
            <a:lstStyle/>
            <a:p>
              <a:pPr algn="ctr" defTabSz="377983">
                <a:defRPr/>
              </a:pPr>
              <a:endParaRPr lang="en-US" sz="661" kern="0">
                <a:solidFill>
                  <a:srgbClr val="222324"/>
                </a:solidFill>
                <a:latin typeface="Segoe UI Semilight"/>
                <a:ea typeface="Roboto Condensed Light" panose="02000000000000000000" pitchFamily="2" charset="0"/>
              </a:endParaRPr>
            </a:p>
          </p:txBody>
        </p:sp>
        <p:sp>
          <p:nvSpPr>
            <p:cNvPr id="19" name="Off-page Connector 140">
              <a:extLst>
                <a:ext uri="{FF2B5EF4-FFF2-40B4-BE49-F238E27FC236}">
                  <a16:creationId xmlns:a16="http://schemas.microsoft.com/office/drawing/2014/main" id="{9F1A5632-CEE9-436B-A981-D65CA733CFE4}"/>
                </a:ext>
              </a:extLst>
            </p:cNvPr>
            <p:cNvSpPr/>
            <p:nvPr/>
          </p:nvSpPr>
          <p:spPr>
            <a:xfrm>
              <a:off x="234154" y="6722926"/>
              <a:ext cx="196078" cy="191748"/>
            </a:xfrm>
            <a:prstGeom prst="flowChartOffpageConnector">
              <a:avLst/>
            </a:prstGeom>
            <a:solidFill>
              <a:schemeClr val="accent1"/>
            </a:solidFill>
            <a:ln w="12700" cap="flat" cmpd="sng" algn="ctr">
              <a:noFill/>
              <a:prstDash val="solid"/>
              <a:miter lim="800000"/>
            </a:ln>
            <a:effectLst/>
          </p:spPr>
          <p:txBody>
            <a:bodyPr rtlCol="0" anchor="ctr"/>
            <a:lstStyle/>
            <a:p>
              <a:pPr algn="ctr" defTabSz="377983">
                <a:defRPr/>
              </a:pPr>
              <a:endParaRPr lang="en-US" sz="661" kern="0">
                <a:solidFill>
                  <a:srgbClr val="222324"/>
                </a:solidFill>
                <a:latin typeface="Segoe UI Semilight"/>
                <a:ea typeface="Roboto Condensed Light" panose="02000000000000000000" pitchFamily="2" charset="0"/>
              </a:endParaRPr>
            </a:p>
          </p:txBody>
        </p:sp>
        <p:sp>
          <p:nvSpPr>
            <p:cNvPr id="20" name="TextBox 19">
              <a:extLst>
                <a:ext uri="{FF2B5EF4-FFF2-40B4-BE49-F238E27FC236}">
                  <a16:creationId xmlns:a16="http://schemas.microsoft.com/office/drawing/2014/main" id="{07B81411-CEDC-4310-BD42-6E8F1D6BC6CD}"/>
                </a:ext>
              </a:extLst>
            </p:cNvPr>
            <p:cNvSpPr txBox="1"/>
            <p:nvPr/>
          </p:nvSpPr>
          <p:spPr>
            <a:xfrm>
              <a:off x="531832" y="6070700"/>
              <a:ext cx="1303318" cy="185121"/>
            </a:xfrm>
            <a:prstGeom prst="rect">
              <a:avLst/>
            </a:prstGeom>
            <a:noFill/>
          </p:spPr>
          <p:txBody>
            <a:bodyPr wrap="square" rtlCol="0">
              <a:spAutoFit/>
            </a:bodyPr>
            <a:lstStyle/>
            <a:p>
              <a:pPr defTabSz="377983">
                <a:defRPr/>
              </a:pPr>
              <a:r>
                <a:rPr lang="en-US" sz="744">
                  <a:solidFill>
                    <a:srgbClr val="222324"/>
                  </a:solidFill>
                  <a:latin typeface="Segoe UI Semilight"/>
                  <a:ea typeface="Roboto Condensed Light" panose="02000000000000000000" pitchFamily="2" charset="0"/>
                </a:rPr>
                <a:t>Milestone complete</a:t>
              </a:r>
            </a:p>
          </p:txBody>
        </p:sp>
        <p:sp>
          <p:nvSpPr>
            <p:cNvPr id="21" name="TextBox 20">
              <a:extLst>
                <a:ext uri="{FF2B5EF4-FFF2-40B4-BE49-F238E27FC236}">
                  <a16:creationId xmlns:a16="http://schemas.microsoft.com/office/drawing/2014/main" id="{380CB873-FC26-4123-9A8A-59B50923D86A}"/>
                </a:ext>
              </a:extLst>
            </p:cNvPr>
            <p:cNvSpPr txBox="1"/>
            <p:nvPr/>
          </p:nvSpPr>
          <p:spPr>
            <a:xfrm>
              <a:off x="531831" y="6268077"/>
              <a:ext cx="1303319" cy="185121"/>
            </a:xfrm>
            <a:prstGeom prst="rect">
              <a:avLst/>
            </a:prstGeom>
            <a:noFill/>
          </p:spPr>
          <p:txBody>
            <a:bodyPr wrap="square" rtlCol="0">
              <a:spAutoFit/>
            </a:bodyPr>
            <a:lstStyle/>
            <a:p>
              <a:pPr defTabSz="377983">
                <a:defRPr/>
              </a:pPr>
              <a:r>
                <a:rPr lang="en-US" sz="744">
                  <a:solidFill>
                    <a:srgbClr val="222324"/>
                  </a:solidFill>
                  <a:latin typeface="Segoe UI Semilight"/>
                  <a:ea typeface="Roboto Condensed Light" panose="02000000000000000000" pitchFamily="2" charset="0"/>
                </a:rPr>
                <a:t>Milestone on track</a:t>
              </a:r>
            </a:p>
          </p:txBody>
        </p:sp>
        <p:sp>
          <p:nvSpPr>
            <p:cNvPr id="22" name="TextBox 21">
              <a:extLst>
                <a:ext uri="{FF2B5EF4-FFF2-40B4-BE49-F238E27FC236}">
                  <a16:creationId xmlns:a16="http://schemas.microsoft.com/office/drawing/2014/main" id="{4A8EBD7F-2D20-43EA-BBE9-34FBF6E15E3D}"/>
                </a:ext>
              </a:extLst>
            </p:cNvPr>
            <p:cNvSpPr txBox="1"/>
            <p:nvPr/>
          </p:nvSpPr>
          <p:spPr>
            <a:xfrm>
              <a:off x="531831" y="6701361"/>
              <a:ext cx="1506519" cy="185121"/>
            </a:xfrm>
            <a:prstGeom prst="rect">
              <a:avLst/>
            </a:prstGeom>
            <a:noFill/>
          </p:spPr>
          <p:txBody>
            <a:bodyPr wrap="square" rtlCol="0">
              <a:spAutoFit/>
            </a:bodyPr>
            <a:lstStyle/>
            <a:p>
              <a:pPr defTabSz="377983">
                <a:defRPr/>
              </a:pPr>
              <a:r>
                <a:rPr lang="en-US" sz="744">
                  <a:solidFill>
                    <a:srgbClr val="222324"/>
                  </a:solidFill>
                  <a:latin typeface="Segoe UI Semilight"/>
                  <a:ea typeface="Roboto Condensed Light" panose="02000000000000000000" pitchFamily="2" charset="0"/>
                </a:rPr>
                <a:t>Milestone not achieved</a:t>
              </a:r>
            </a:p>
          </p:txBody>
        </p:sp>
        <p:sp>
          <p:nvSpPr>
            <p:cNvPr id="25" name="Off-page Connector 139">
              <a:extLst>
                <a:ext uri="{FF2B5EF4-FFF2-40B4-BE49-F238E27FC236}">
                  <a16:creationId xmlns:a16="http://schemas.microsoft.com/office/drawing/2014/main" id="{F26DA1B0-1853-40ED-92CD-750EEF240419}"/>
                </a:ext>
              </a:extLst>
            </p:cNvPr>
            <p:cNvSpPr/>
            <p:nvPr/>
          </p:nvSpPr>
          <p:spPr>
            <a:xfrm>
              <a:off x="234154" y="6520423"/>
              <a:ext cx="196078" cy="191748"/>
            </a:xfrm>
            <a:prstGeom prst="flowChartOffpageConnector">
              <a:avLst/>
            </a:prstGeom>
            <a:solidFill>
              <a:srgbClr val="FFC000"/>
            </a:solidFill>
            <a:ln w="12700" cap="flat" cmpd="sng" algn="ctr">
              <a:noFill/>
              <a:prstDash val="solid"/>
              <a:miter lim="800000"/>
            </a:ln>
            <a:effectLst/>
          </p:spPr>
          <p:txBody>
            <a:bodyPr rtlCol="0" anchor="ctr"/>
            <a:lstStyle/>
            <a:p>
              <a:pPr algn="ctr" defTabSz="377983">
                <a:defRPr/>
              </a:pPr>
              <a:endParaRPr lang="en-US" sz="661" kern="0">
                <a:solidFill>
                  <a:srgbClr val="222324"/>
                </a:solidFill>
                <a:latin typeface="Segoe UI Semilight"/>
                <a:ea typeface="Roboto Condensed Light" panose="02000000000000000000" pitchFamily="2" charset="0"/>
              </a:endParaRPr>
            </a:p>
          </p:txBody>
        </p:sp>
        <p:sp>
          <p:nvSpPr>
            <p:cNvPr id="26" name="TextBox 25">
              <a:extLst>
                <a:ext uri="{FF2B5EF4-FFF2-40B4-BE49-F238E27FC236}">
                  <a16:creationId xmlns:a16="http://schemas.microsoft.com/office/drawing/2014/main" id="{593809F7-2E10-4F1F-8DF1-5EC69ADFE364}"/>
                </a:ext>
              </a:extLst>
            </p:cNvPr>
            <p:cNvSpPr txBox="1"/>
            <p:nvPr/>
          </p:nvSpPr>
          <p:spPr>
            <a:xfrm>
              <a:off x="531831" y="6487027"/>
              <a:ext cx="1303319" cy="185121"/>
            </a:xfrm>
            <a:prstGeom prst="rect">
              <a:avLst/>
            </a:prstGeom>
            <a:noFill/>
          </p:spPr>
          <p:txBody>
            <a:bodyPr wrap="square" rtlCol="0">
              <a:spAutoFit/>
            </a:bodyPr>
            <a:lstStyle/>
            <a:p>
              <a:pPr defTabSz="377983">
                <a:defRPr/>
              </a:pPr>
              <a:r>
                <a:rPr lang="en-US" sz="744">
                  <a:solidFill>
                    <a:srgbClr val="222324"/>
                  </a:solidFill>
                  <a:latin typeface="Segoe UI Semilight"/>
                  <a:ea typeface="Roboto Condensed Light" panose="02000000000000000000" pitchFamily="2" charset="0"/>
                </a:rPr>
                <a:t>Milestone at risk</a:t>
              </a:r>
            </a:p>
          </p:txBody>
        </p:sp>
      </p:grpSp>
      <p:sp>
        <p:nvSpPr>
          <p:cNvPr id="3" name="Slide Number Placeholder 2">
            <a:extLst>
              <a:ext uri="{FF2B5EF4-FFF2-40B4-BE49-F238E27FC236}">
                <a16:creationId xmlns:a16="http://schemas.microsoft.com/office/drawing/2014/main" id="{1E7FAC1D-2C3F-4D24-8CA1-3DEEBF03B67C}"/>
              </a:ext>
            </a:extLst>
          </p:cNvPr>
          <p:cNvSpPr>
            <a:spLocks noGrp="1"/>
          </p:cNvSpPr>
          <p:nvPr>
            <p:ph type="sldNum" sz="quarter" idx="12"/>
          </p:nvPr>
        </p:nvSpPr>
        <p:spPr/>
        <p:txBody>
          <a:bodyPr/>
          <a:lstStyle/>
          <a:p>
            <a:pPr defTabSz="1007943">
              <a:defRPr/>
            </a:pPr>
            <a:fld id="{4EC81F68-4976-451A-B2E9-79BCBD2F70CC}" type="slidenum">
              <a:rPr lang="en-AU" sz="992">
                <a:solidFill>
                  <a:srgbClr val="222324">
                    <a:tint val="75000"/>
                  </a:srgbClr>
                </a:solidFill>
                <a:latin typeface="Segoe UI Semilight"/>
              </a:rPr>
              <a:pPr defTabSz="1007943">
                <a:defRPr/>
              </a:pPr>
              <a:t>58</a:t>
            </a:fld>
            <a:endParaRPr lang="en-AU" sz="992">
              <a:solidFill>
                <a:srgbClr val="222324">
                  <a:tint val="75000"/>
                </a:srgbClr>
              </a:solidFill>
              <a:latin typeface="Segoe UI Semilight"/>
            </a:endParaRPr>
          </a:p>
        </p:txBody>
      </p:sp>
      <p:graphicFrame>
        <p:nvGraphicFramePr>
          <p:cNvPr id="32" name="Table 31">
            <a:extLst>
              <a:ext uri="{FF2B5EF4-FFF2-40B4-BE49-F238E27FC236}">
                <a16:creationId xmlns:a16="http://schemas.microsoft.com/office/drawing/2014/main" id="{1B7E80E0-2D50-4924-BE89-BE03B0B140B3}"/>
              </a:ext>
            </a:extLst>
          </p:cNvPr>
          <p:cNvGraphicFramePr>
            <a:graphicFrameLocks noGrp="1"/>
          </p:cNvGraphicFramePr>
          <p:nvPr/>
        </p:nvGraphicFramePr>
        <p:xfrm>
          <a:off x="306123" y="1480726"/>
          <a:ext cx="10079556" cy="1642523"/>
        </p:xfrm>
        <a:graphic>
          <a:graphicData uri="http://schemas.openxmlformats.org/drawingml/2006/table">
            <a:tbl>
              <a:tblPr/>
              <a:tblGrid>
                <a:gridCol w="1082766">
                  <a:extLst>
                    <a:ext uri="{9D8B030D-6E8A-4147-A177-3AD203B41FA5}">
                      <a16:colId xmlns:a16="http://schemas.microsoft.com/office/drawing/2014/main" val="138703770"/>
                    </a:ext>
                  </a:extLst>
                </a:gridCol>
                <a:gridCol w="1082766">
                  <a:extLst>
                    <a:ext uri="{9D8B030D-6E8A-4147-A177-3AD203B41FA5}">
                      <a16:colId xmlns:a16="http://schemas.microsoft.com/office/drawing/2014/main" val="1848963069"/>
                    </a:ext>
                  </a:extLst>
                </a:gridCol>
                <a:gridCol w="219834">
                  <a:extLst>
                    <a:ext uri="{9D8B030D-6E8A-4147-A177-3AD203B41FA5}">
                      <a16:colId xmlns:a16="http://schemas.microsoft.com/office/drawing/2014/main" val="959256215"/>
                    </a:ext>
                  </a:extLst>
                </a:gridCol>
                <a:gridCol w="219834">
                  <a:extLst>
                    <a:ext uri="{9D8B030D-6E8A-4147-A177-3AD203B41FA5}">
                      <a16:colId xmlns:a16="http://schemas.microsoft.com/office/drawing/2014/main" val="3017760882"/>
                    </a:ext>
                  </a:extLst>
                </a:gridCol>
                <a:gridCol w="219834">
                  <a:extLst>
                    <a:ext uri="{9D8B030D-6E8A-4147-A177-3AD203B41FA5}">
                      <a16:colId xmlns:a16="http://schemas.microsoft.com/office/drawing/2014/main" val="3937380670"/>
                    </a:ext>
                  </a:extLst>
                </a:gridCol>
                <a:gridCol w="219834">
                  <a:extLst>
                    <a:ext uri="{9D8B030D-6E8A-4147-A177-3AD203B41FA5}">
                      <a16:colId xmlns:a16="http://schemas.microsoft.com/office/drawing/2014/main" val="1273203315"/>
                    </a:ext>
                  </a:extLst>
                </a:gridCol>
                <a:gridCol w="219834">
                  <a:extLst>
                    <a:ext uri="{9D8B030D-6E8A-4147-A177-3AD203B41FA5}">
                      <a16:colId xmlns:a16="http://schemas.microsoft.com/office/drawing/2014/main" val="1293610711"/>
                    </a:ext>
                  </a:extLst>
                </a:gridCol>
                <a:gridCol w="219834">
                  <a:extLst>
                    <a:ext uri="{9D8B030D-6E8A-4147-A177-3AD203B41FA5}">
                      <a16:colId xmlns:a16="http://schemas.microsoft.com/office/drawing/2014/main" val="3895376042"/>
                    </a:ext>
                  </a:extLst>
                </a:gridCol>
                <a:gridCol w="219834">
                  <a:extLst>
                    <a:ext uri="{9D8B030D-6E8A-4147-A177-3AD203B41FA5}">
                      <a16:colId xmlns:a16="http://schemas.microsoft.com/office/drawing/2014/main" val="373219328"/>
                    </a:ext>
                  </a:extLst>
                </a:gridCol>
                <a:gridCol w="219834">
                  <a:extLst>
                    <a:ext uri="{9D8B030D-6E8A-4147-A177-3AD203B41FA5}">
                      <a16:colId xmlns:a16="http://schemas.microsoft.com/office/drawing/2014/main" val="2781125027"/>
                    </a:ext>
                  </a:extLst>
                </a:gridCol>
                <a:gridCol w="219834">
                  <a:extLst>
                    <a:ext uri="{9D8B030D-6E8A-4147-A177-3AD203B41FA5}">
                      <a16:colId xmlns:a16="http://schemas.microsoft.com/office/drawing/2014/main" val="2400026306"/>
                    </a:ext>
                  </a:extLst>
                </a:gridCol>
                <a:gridCol w="219834">
                  <a:extLst>
                    <a:ext uri="{9D8B030D-6E8A-4147-A177-3AD203B41FA5}">
                      <a16:colId xmlns:a16="http://schemas.microsoft.com/office/drawing/2014/main" val="3974354082"/>
                    </a:ext>
                  </a:extLst>
                </a:gridCol>
                <a:gridCol w="219834">
                  <a:extLst>
                    <a:ext uri="{9D8B030D-6E8A-4147-A177-3AD203B41FA5}">
                      <a16:colId xmlns:a16="http://schemas.microsoft.com/office/drawing/2014/main" val="3194208563"/>
                    </a:ext>
                  </a:extLst>
                </a:gridCol>
                <a:gridCol w="219834">
                  <a:extLst>
                    <a:ext uri="{9D8B030D-6E8A-4147-A177-3AD203B41FA5}">
                      <a16:colId xmlns:a16="http://schemas.microsoft.com/office/drawing/2014/main" val="4291806613"/>
                    </a:ext>
                  </a:extLst>
                </a:gridCol>
                <a:gridCol w="219834">
                  <a:extLst>
                    <a:ext uri="{9D8B030D-6E8A-4147-A177-3AD203B41FA5}">
                      <a16:colId xmlns:a16="http://schemas.microsoft.com/office/drawing/2014/main" val="2178562656"/>
                    </a:ext>
                  </a:extLst>
                </a:gridCol>
                <a:gridCol w="219834">
                  <a:extLst>
                    <a:ext uri="{9D8B030D-6E8A-4147-A177-3AD203B41FA5}">
                      <a16:colId xmlns:a16="http://schemas.microsoft.com/office/drawing/2014/main" val="4158548608"/>
                    </a:ext>
                  </a:extLst>
                </a:gridCol>
                <a:gridCol w="219834">
                  <a:extLst>
                    <a:ext uri="{9D8B030D-6E8A-4147-A177-3AD203B41FA5}">
                      <a16:colId xmlns:a16="http://schemas.microsoft.com/office/drawing/2014/main" val="3803436155"/>
                    </a:ext>
                  </a:extLst>
                </a:gridCol>
                <a:gridCol w="219834">
                  <a:extLst>
                    <a:ext uri="{9D8B030D-6E8A-4147-A177-3AD203B41FA5}">
                      <a16:colId xmlns:a16="http://schemas.microsoft.com/office/drawing/2014/main" val="1334069915"/>
                    </a:ext>
                  </a:extLst>
                </a:gridCol>
                <a:gridCol w="219834">
                  <a:extLst>
                    <a:ext uri="{9D8B030D-6E8A-4147-A177-3AD203B41FA5}">
                      <a16:colId xmlns:a16="http://schemas.microsoft.com/office/drawing/2014/main" val="2660109712"/>
                    </a:ext>
                  </a:extLst>
                </a:gridCol>
                <a:gridCol w="219834">
                  <a:extLst>
                    <a:ext uri="{9D8B030D-6E8A-4147-A177-3AD203B41FA5}">
                      <a16:colId xmlns:a16="http://schemas.microsoft.com/office/drawing/2014/main" val="2172300027"/>
                    </a:ext>
                  </a:extLst>
                </a:gridCol>
                <a:gridCol w="219834">
                  <a:extLst>
                    <a:ext uri="{9D8B030D-6E8A-4147-A177-3AD203B41FA5}">
                      <a16:colId xmlns:a16="http://schemas.microsoft.com/office/drawing/2014/main" val="114442153"/>
                    </a:ext>
                  </a:extLst>
                </a:gridCol>
                <a:gridCol w="219834">
                  <a:extLst>
                    <a:ext uri="{9D8B030D-6E8A-4147-A177-3AD203B41FA5}">
                      <a16:colId xmlns:a16="http://schemas.microsoft.com/office/drawing/2014/main" val="3185592902"/>
                    </a:ext>
                  </a:extLst>
                </a:gridCol>
                <a:gridCol w="219834">
                  <a:extLst>
                    <a:ext uri="{9D8B030D-6E8A-4147-A177-3AD203B41FA5}">
                      <a16:colId xmlns:a16="http://schemas.microsoft.com/office/drawing/2014/main" val="1242957403"/>
                    </a:ext>
                  </a:extLst>
                </a:gridCol>
                <a:gridCol w="219834">
                  <a:extLst>
                    <a:ext uri="{9D8B030D-6E8A-4147-A177-3AD203B41FA5}">
                      <a16:colId xmlns:a16="http://schemas.microsoft.com/office/drawing/2014/main" val="474492682"/>
                    </a:ext>
                  </a:extLst>
                </a:gridCol>
                <a:gridCol w="219834">
                  <a:extLst>
                    <a:ext uri="{9D8B030D-6E8A-4147-A177-3AD203B41FA5}">
                      <a16:colId xmlns:a16="http://schemas.microsoft.com/office/drawing/2014/main" val="1119088425"/>
                    </a:ext>
                  </a:extLst>
                </a:gridCol>
                <a:gridCol w="219834">
                  <a:extLst>
                    <a:ext uri="{9D8B030D-6E8A-4147-A177-3AD203B41FA5}">
                      <a16:colId xmlns:a16="http://schemas.microsoft.com/office/drawing/2014/main" val="1774524795"/>
                    </a:ext>
                  </a:extLst>
                </a:gridCol>
                <a:gridCol w="219834">
                  <a:extLst>
                    <a:ext uri="{9D8B030D-6E8A-4147-A177-3AD203B41FA5}">
                      <a16:colId xmlns:a16="http://schemas.microsoft.com/office/drawing/2014/main" val="2882800675"/>
                    </a:ext>
                  </a:extLst>
                </a:gridCol>
                <a:gridCol w="219834">
                  <a:extLst>
                    <a:ext uri="{9D8B030D-6E8A-4147-A177-3AD203B41FA5}">
                      <a16:colId xmlns:a16="http://schemas.microsoft.com/office/drawing/2014/main" val="1914399664"/>
                    </a:ext>
                  </a:extLst>
                </a:gridCol>
                <a:gridCol w="219834">
                  <a:extLst>
                    <a:ext uri="{9D8B030D-6E8A-4147-A177-3AD203B41FA5}">
                      <a16:colId xmlns:a16="http://schemas.microsoft.com/office/drawing/2014/main" val="248866445"/>
                    </a:ext>
                  </a:extLst>
                </a:gridCol>
                <a:gridCol w="219834">
                  <a:extLst>
                    <a:ext uri="{9D8B030D-6E8A-4147-A177-3AD203B41FA5}">
                      <a16:colId xmlns:a16="http://schemas.microsoft.com/office/drawing/2014/main" val="2355457473"/>
                    </a:ext>
                  </a:extLst>
                </a:gridCol>
                <a:gridCol w="219834">
                  <a:extLst>
                    <a:ext uri="{9D8B030D-6E8A-4147-A177-3AD203B41FA5}">
                      <a16:colId xmlns:a16="http://schemas.microsoft.com/office/drawing/2014/main" val="3050218196"/>
                    </a:ext>
                  </a:extLst>
                </a:gridCol>
                <a:gridCol w="219834">
                  <a:extLst>
                    <a:ext uri="{9D8B030D-6E8A-4147-A177-3AD203B41FA5}">
                      <a16:colId xmlns:a16="http://schemas.microsoft.com/office/drawing/2014/main" val="3511281532"/>
                    </a:ext>
                  </a:extLst>
                </a:gridCol>
                <a:gridCol w="219834">
                  <a:extLst>
                    <a:ext uri="{9D8B030D-6E8A-4147-A177-3AD203B41FA5}">
                      <a16:colId xmlns:a16="http://schemas.microsoft.com/office/drawing/2014/main" val="3817760037"/>
                    </a:ext>
                  </a:extLst>
                </a:gridCol>
                <a:gridCol w="219834">
                  <a:extLst>
                    <a:ext uri="{9D8B030D-6E8A-4147-A177-3AD203B41FA5}">
                      <a16:colId xmlns:a16="http://schemas.microsoft.com/office/drawing/2014/main" val="2500926729"/>
                    </a:ext>
                  </a:extLst>
                </a:gridCol>
                <a:gridCol w="219834">
                  <a:extLst>
                    <a:ext uri="{9D8B030D-6E8A-4147-A177-3AD203B41FA5}">
                      <a16:colId xmlns:a16="http://schemas.microsoft.com/office/drawing/2014/main" val="3854402498"/>
                    </a:ext>
                  </a:extLst>
                </a:gridCol>
                <a:gridCol w="219834">
                  <a:extLst>
                    <a:ext uri="{9D8B030D-6E8A-4147-A177-3AD203B41FA5}">
                      <a16:colId xmlns:a16="http://schemas.microsoft.com/office/drawing/2014/main" val="786577842"/>
                    </a:ext>
                  </a:extLst>
                </a:gridCol>
                <a:gridCol w="219834">
                  <a:extLst>
                    <a:ext uri="{9D8B030D-6E8A-4147-A177-3AD203B41FA5}">
                      <a16:colId xmlns:a16="http://schemas.microsoft.com/office/drawing/2014/main" val="1767291175"/>
                    </a:ext>
                  </a:extLst>
                </a:gridCol>
                <a:gridCol w="219834">
                  <a:extLst>
                    <a:ext uri="{9D8B030D-6E8A-4147-A177-3AD203B41FA5}">
                      <a16:colId xmlns:a16="http://schemas.microsoft.com/office/drawing/2014/main" val="73061504"/>
                    </a:ext>
                  </a:extLst>
                </a:gridCol>
              </a:tblGrid>
              <a:tr h="336973">
                <a:tc rowSpan="2">
                  <a:txBody>
                    <a:body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Domain</a:t>
                      </a:r>
                    </a:p>
                  </a:txBody>
                  <a:tcPr marL="76013" marR="76013" marT="38007" marB="38007"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Initiative</a:t>
                      </a:r>
                    </a:p>
                  </a:txBody>
                  <a:tcPr marL="76013" marR="76013" marT="38007" marB="38007"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2019</a:t>
                      </a:r>
                    </a:p>
                  </a:txBody>
                  <a:tcPr marL="76013" marR="76013" marT="38007" marB="38007"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2020</a:t>
                      </a:r>
                    </a:p>
                  </a:txBody>
                  <a:tcPr marL="76013" marR="76013" marT="38007" marB="3800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2021</a:t>
                      </a:r>
                    </a:p>
                  </a:txBody>
                  <a:tcPr marL="76013" marR="76013" marT="38007" marB="3800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44224919"/>
                  </a:ext>
                </a:extLst>
              </a:tr>
              <a:tr h="210996">
                <a:tc vMerge="1">
                  <a:txBody>
                    <a:bodyPr/>
                    <a:lstStyle/>
                    <a:p>
                      <a:endParaRPr lang="en-US"/>
                    </a:p>
                  </a:txBody>
                  <a:tcPr/>
                </a:tc>
                <a:tc vMerge="1">
                  <a:txBody>
                    <a:bodyPr/>
                    <a:lstStyle/>
                    <a:p>
                      <a:endParaRPr lang="en-US"/>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Q1</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Q2</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Q3</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Q4</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Q1</a:t>
                      </a:r>
                    </a:p>
                  </a:txBody>
                  <a:tcPr marL="19839" marR="19839" marT="13226" marB="13226"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Q2</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Q3</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Q4</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Q1</a:t>
                      </a:r>
                    </a:p>
                  </a:txBody>
                  <a:tcPr marL="19839" marR="19839" marT="13226" marB="13226"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Q2</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Q3</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Q4</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738612719"/>
                  </a:ext>
                </a:extLst>
              </a:tr>
              <a:tr h="921575">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1000" b="1" kern="1200">
                          <a:solidFill>
                            <a:schemeClr val="tx1"/>
                          </a:solidFill>
                          <a:latin typeface="+mn-lt"/>
                          <a:ea typeface="Roboto" panose="02000000000000000000" pitchFamily="2" charset="0"/>
                          <a:cs typeface="+mn-cs"/>
                        </a:rPr>
                        <a:t>Readiness</a:t>
                      </a:r>
                    </a:p>
                    <a:p>
                      <a:pPr marL="0" marR="0" lvl="0" indent="0" algn="ctr" defTabSz="914400" rtl="0" eaLnBrk="1" fontAlgn="b" latinLnBrk="0" hangingPunct="1">
                        <a:lnSpc>
                          <a:spcPct val="100000"/>
                        </a:lnSpc>
                        <a:spcBef>
                          <a:spcPts val="0"/>
                        </a:spcBef>
                        <a:spcAft>
                          <a:spcPts val="0"/>
                        </a:spcAft>
                        <a:buClrTx/>
                        <a:buSzTx/>
                        <a:buFontTx/>
                        <a:buNone/>
                        <a:tabLst/>
                        <a:defRPr/>
                      </a:pPr>
                      <a:endParaRPr lang="en-AU" sz="1000" b="1" kern="1200">
                        <a:solidFill>
                          <a:srgbClr val="FF0000"/>
                        </a:solidFill>
                        <a:latin typeface="+mn-lt"/>
                        <a:ea typeface="Roboto" panose="02000000000000000000" pitchFamily="2" charset="0"/>
                        <a:cs typeface="+mn-cs"/>
                      </a:endParaRPr>
                    </a:p>
                  </a:txBody>
                  <a:tcPr marL="19839" marR="19839" marT="13226" marB="13226"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800" b="0" i="0" u="none" strike="noStrike" kern="1200">
                        <a:solidFill>
                          <a:schemeClr val="tx1"/>
                        </a:solidFill>
                        <a:effectLst/>
                        <a:latin typeface="+mn-lt"/>
                        <a:ea typeface="+mn-ea"/>
                        <a:cs typeface="+mn-cs"/>
                      </a:endParaRPr>
                    </a:p>
                  </a:txBody>
                  <a:tcPr marL="19839" marR="19839" marT="13226" marB="13226"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21832369"/>
                  </a:ext>
                </a:extLst>
              </a:tr>
              <a:tr h="172979">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a:txBody>
                    <a:bodyPr/>
                    <a:lstStyle/>
                    <a:p>
                      <a:pPr algn="ctr" fontAlgn="b"/>
                      <a:r>
                        <a:rPr lang="en-AU" sz="700">
                          <a:solidFill>
                            <a:schemeClr val="bg1"/>
                          </a:solidFill>
                          <a:effectLst/>
                        </a:rPr>
                        <a:t>Jan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Feb </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Mar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Apr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May</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Jun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Jul</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Aug</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Sept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Oct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Nov</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Dec</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Jan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Feb </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Mar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Apr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May</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Jun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Jul</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Aug</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Sept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Oct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Nov</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Dec</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Jan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Feb </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Mar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Apr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May</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Jun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Jul</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Aug</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Sept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Oct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Nov</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Dec</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721688880"/>
                  </a:ext>
                </a:extLst>
              </a:tr>
            </a:tbl>
          </a:graphicData>
        </a:graphic>
      </p:graphicFrame>
      <p:sp>
        <p:nvSpPr>
          <p:cNvPr id="34" name="Flowchart: Off-page Connector 33">
            <a:extLst>
              <a:ext uri="{FF2B5EF4-FFF2-40B4-BE49-F238E27FC236}">
                <a16:creationId xmlns:a16="http://schemas.microsoft.com/office/drawing/2014/main" id="{1785B5CC-3880-4F4C-9CD4-277F86CA2A03}"/>
              </a:ext>
            </a:extLst>
          </p:cNvPr>
          <p:cNvSpPr/>
          <p:nvPr/>
        </p:nvSpPr>
        <p:spPr>
          <a:xfrm>
            <a:off x="5369283" y="2310215"/>
            <a:ext cx="167034" cy="629435"/>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L2-RE11</a:t>
            </a:r>
          </a:p>
        </p:txBody>
      </p:sp>
      <p:sp>
        <p:nvSpPr>
          <p:cNvPr id="40" name="Flowchart: Off-page Connector 39">
            <a:extLst>
              <a:ext uri="{FF2B5EF4-FFF2-40B4-BE49-F238E27FC236}">
                <a16:creationId xmlns:a16="http://schemas.microsoft.com/office/drawing/2014/main" id="{7D95F5F8-FFCE-4CFA-BEE2-90957A616E62}"/>
              </a:ext>
            </a:extLst>
          </p:cNvPr>
          <p:cNvSpPr/>
          <p:nvPr/>
        </p:nvSpPr>
        <p:spPr>
          <a:xfrm>
            <a:off x="5680076" y="1697042"/>
            <a:ext cx="167034" cy="629435"/>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L2-RE32</a:t>
            </a:r>
          </a:p>
        </p:txBody>
      </p:sp>
      <p:sp>
        <p:nvSpPr>
          <p:cNvPr id="41" name="Flowchart: Off-page Connector 40">
            <a:extLst>
              <a:ext uri="{FF2B5EF4-FFF2-40B4-BE49-F238E27FC236}">
                <a16:creationId xmlns:a16="http://schemas.microsoft.com/office/drawing/2014/main" id="{EB889002-12C2-4006-8BA3-F3A078EC34F1}"/>
              </a:ext>
            </a:extLst>
          </p:cNvPr>
          <p:cNvSpPr/>
          <p:nvPr/>
        </p:nvSpPr>
        <p:spPr>
          <a:xfrm>
            <a:off x="5688476" y="2318615"/>
            <a:ext cx="167034" cy="629435"/>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L2-S12</a:t>
            </a:r>
          </a:p>
        </p:txBody>
      </p:sp>
      <p:sp>
        <p:nvSpPr>
          <p:cNvPr id="42" name="Flowchart: Off-page Connector 41">
            <a:extLst>
              <a:ext uri="{FF2B5EF4-FFF2-40B4-BE49-F238E27FC236}">
                <a16:creationId xmlns:a16="http://schemas.microsoft.com/office/drawing/2014/main" id="{B2EAE524-1479-4B4D-A887-6C7585CC06B5}"/>
              </a:ext>
            </a:extLst>
          </p:cNvPr>
          <p:cNvSpPr/>
          <p:nvPr/>
        </p:nvSpPr>
        <p:spPr>
          <a:xfrm>
            <a:off x="6738430" y="2310215"/>
            <a:ext cx="167034" cy="629435"/>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L2-RE22</a:t>
            </a:r>
          </a:p>
        </p:txBody>
      </p:sp>
      <p:sp>
        <p:nvSpPr>
          <p:cNvPr id="43" name="Flowchart: Off-page Connector 42">
            <a:extLst>
              <a:ext uri="{FF2B5EF4-FFF2-40B4-BE49-F238E27FC236}">
                <a16:creationId xmlns:a16="http://schemas.microsoft.com/office/drawing/2014/main" id="{52B944A3-6AAD-4B20-A40E-4B1FA3A520C6}"/>
              </a:ext>
            </a:extLst>
          </p:cNvPr>
          <p:cNvSpPr/>
          <p:nvPr/>
        </p:nvSpPr>
        <p:spPr>
          <a:xfrm>
            <a:off x="7874482" y="2301816"/>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L2-M11</a:t>
            </a:r>
          </a:p>
        </p:txBody>
      </p:sp>
      <p:sp>
        <p:nvSpPr>
          <p:cNvPr id="44" name="Flowchart: Off-page Connector 43">
            <a:extLst>
              <a:ext uri="{FF2B5EF4-FFF2-40B4-BE49-F238E27FC236}">
                <a16:creationId xmlns:a16="http://schemas.microsoft.com/office/drawing/2014/main" id="{197A17AF-F6CD-4FF2-B4DA-E34F4DDFC2BA}"/>
              </a:ext>
            </a:extLst>
          </p:cNvPr>
          <p:cNvSpPr/>
          <p:nvPr/>
        </p:nvSpPr>
        <p:spPr>
          <a:xfrm>
            <a:off x="7779986" y="1697042"/>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L2-M12</a:t>
            </a:r>
          </a:p>
        </p:txBody>
      </p:sp>
      <p:sp>
        <p:nvSpPr>
          <p:cNvPr id="46" name="Flowchart: Off-page Connector 45">
            <a:extLst>
              <a:ext uri="{FF2B5EF4-FFF2-40B4-BE49-F238E27FC236}">
                <a16:creationId xmlns:a16="http://schemas.microsoft.com/office/drawing/2014/main" id="{D93BB528-89ED-4470-B21A-BBDE6140B74D}"/>
              </a:ext>
            </a:extLst>
          </p:cNvPr>
          <p:cNvSpPr/>
          <p:nvPr/>
        </p:nvSpPr>
        <p:spPr>
          <a:xfrm>
            <a:off x="7368403" y="2293416"/>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L2-RE18</a:t>
            </a:r>
          </a:p>
        </p:txBody>
      </p:sp>
      <p:sp>
        <p:nvSpPr>
          <p:cNvPr id="48" name="Flowchart: Off-page Connector 47">
            <a:extLst>
              <a:ext uri="{FF2B5EF4-FFF2-40B4-BE49-F238E27FC236}">
                <a16:creationId xmlns:a16="http://schemas.microsoft.com/office/drawing/2014/main" id="{80AEF270-7211-4474-AAE9-3DA449CB93EF}"/>
              </a:ext>
            </a:extLst>
          </p:cNvPr>
          <p:cNvSpPr/>
          <p:nvPr/>
        </p:nvSpPr>
        <p:spPr>
          <a:xfrm>
            <a:off x="8162169" y="2306016"/>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L2-M24</a:t>
            </a:r>
          </a:p>
        </p:txBody>
      </p:sp>
      <p:sp>
        <p:nvSpPr>
          <p:cNvPr id="54" name="Flowchart: Off-page Connector 53">
            <a:extLst>
              <a:ext uri="{FF2B5EF4-FFF2-40B4-BE49-F238E27FC236}">
                <a16:creationId xmlns:a16="http://schemas.microsoft.com/office/drawing/2014/main" id="{CEC8534E-9E57-41E2-9538-F0C38C807E62}"/>
              </a:ext>
            </a:extLst>
          </p:cNvPr>
          <p:cNvSpPr/>
          <p:nvPr/>
        </p:nvSpPr>
        <p:spPr>
          <a:xfrm>
            <a:off x="8317563" y="23186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L2-M10</a:t>
            </a:r>
          </a:p>
        </p:txBody>
      </p:sp>
      <p:sp>
        <p:nvSpPr>
          <p:cNvPr id="55" name="Flowchart: Off-page Connector 54">
            <a:extLst>
              <a:ext uri="{FF2B5EF4-FFF2-40B4-BE49-F238E27FC236}">
                <a16:creationId xmlns:a16="http://schemas.microsoft.com/office/drawing/2014/main" id="{4F407037-634E-4712-93C8-0D6EEDBAE308}"/>
              </a:ext>
            </a:extLst>
          </p:cNvPr>
          <p:cNvSpPr/>
          <p:nvPr/>
        </p:nvSpPr>
        <p:spPr>
          <a:xfrm>
            <a:off x="8057174" y="23186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L2-D7</a:t>
            </a:r>
          </a:p>
        </p:txBody>
      </p:sp>
      <p:sp>
        <p:nvSpPr>
          <p:cNvPr id="56" name="Flowchart: Off-page Connector 55">
            <a:extLst>
              <a:ext uri="{FF2B5EF4-FFF2-40B4-BE49-F238E27FC236}">
                <a16:creationId xmlns:a16="http://schemas.microsoft.com/office/drawing/2014/main" id="{9A0CEA0F-E7CB-4D54-8BB8-E419A2B99B06}"/>
              </a:ext>
            </a:extLst>
          </p:cNvPr>
          <p:cNvSpPr/>
          <p:nvPr/>
        </p:nvSpPr>
        <p:spPr>
          <a:xfrm>
            <a:off x="8048774" y="1697042"/>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L2-D8</a:t>
            </a:r>
          </a:p>
        </p:txBody>
      </p:sp>
      <p:sp>
        <p:nvSpPr>
          <p:cNvPr id="28" name="Flowchart: Off-page Connector 27">
            <a:extLst>
              <a:ext uri="{FF2B5EF4-FFF2-40B4-BE49-F238E27FC236}">
                <a16:creationId xmlns:a16="http://schemas.microsoft.com/office/drawing/2014/main" id="{8EF7ACCF-C7E5-4881-9C00-CD2AED32C8E0}"/>
              </a:ext>
            </a:extLst>
          </p:cNvPr>
          <p:cNvSpPr/>
          <p:nvPr/>
        </p:nvSpPr>
        <p:spPr>
          <a:xfrm>
            <a:off x="7905021" y="1693940"/>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L2-RE29</a:t>
            </a:r>
          </a:p>
        </p:txBody>
      </p:sp>
      <p:sp>
        <p:nvSpPr>
          <p:cNvPr id="29" name="Flowchart: Off-page Connector 28">
            <a:extLst>
              <a:ext uri="{FF2B5EF4-FFF2-40B4-BE49-F238E27FC236}">
                <a16:creationId xmlns:a16="http://schemas.microsoft.com/office/drawing/2014/main" id="{1E8B420A-9E38-4852-ACD1-1B260FB1FF15}"/>
              </a:ext>
            </a:extLst>
          </p:cNvPr>
          <p:cNvSpPr/>
          <p:nvPr/>
        </p:nvSpPr>
        <p:spPr>
          <a:xfrm>
            <a:off x="8186889" y="1697042"/>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L2-RE30</a:t>
            </a:r>
          </a:p>
        </p:txBody>
      </p:sp>
      <p:sp>
        <p:nvSpPr>
          <p:cNvPr id="30" name="Title 1">
            <a:extLst>
              <a:ext uri="{FF2B5EF4-FFF2-40B4-BE49-F238E27FC236}">
                <a16:creationId xmlns:a16="http://schemas.microsoft.com/office/drawing/2014/main" id="{7EF34C73-7E8B-4CE7-BE3D-845D34F1447C}"/>
              </a:ext>
            </a:extLst>
          </p:cNvPr>
          <p:cNvSpPr txBox="1">
            <a:spLocks/>
          </p:cNvSpPr>
          <p:nvPr/>
        </p:nvSpPr>
        <p:spPr>
          <a:xfrm>
            <a:off x="8517788" y="24820"/>
            <a:ext cx="1867876"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16-10-2020</a:t>
            </a:r>
          </a:p>
        </p:txBody>
      </p:sp>
    </p:spTree>
    <p:extLst>
      <p:ext uri="{BB962C8B-B14F-4D97-AF65-F5344CB8AC3E}">
        <p14:creationId xmlns:p14="http://schemas.microsoft.com/office/powerpoint/2010/main" val="1534879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p:txBody>
          <a:bodyPr/>
          <a:lstStyle/>
          <a:p>
            <a:r>
              <a:rPr lang="en-AU"/>
              <a:t>Level 2 Milestones – Readiness</a:t>
            </a:r>
          </a:p>
        </p:txBody>
      </p:sp>
      <p:graphicFrame>
        <p:nvGraphicFramePr>
          <p:cNvPr id="13" name="Table 12">
            <a:extLst>
              <a:ext uri="{FF2B5EF4-FFF2-40B4-BE49-F238E27FC236}">
                <a16:creationId xmlns:a16="http://schemas.microsoft.com/office/drawing/2014/main" id="{99B0A4B4-E243-4ED6-AF79-658F91AE816B}"/>
              </a:ext>
            </a:extLst>
          </p:cNvPr>
          <p:cNvGraphicFramePr>
            <a:graphicFrameLocks noGrp="1"/>
          </p:cNvGraphicFramePr>
          <p:nvPr/>
        </p:nvGraphicFramePr>
        <p:xfrm>
          <a:off x="1751195" y="3146444"/>
          <a:ext cx="8592698" cy="4496739"/>
        </p:xfrm>
        <a:graphic>
          <a:graphicData uri="http://schemas.openxmlformats.org/drawingml/2006/table">
            <a:tbl>
              <a:tblPr/>
              <a:tblGrid>
                <a:gridCol w="716203">
                  <a:extLst>
                    <a:ext uri="{9D8B030D-6E8A-4147-A177-3AD203B41FA5}">
                      <a16:colId xmlns:a16="http://schemas.microsoft.com/office/drawing/2014/main" val="2629953056"/>
                    </a:ext>
                  </a:extLst>
                </a:gridCol>
                <a:gridCol w="4117038">
                  <a:extLst>
                    <a:ext uri="{9D8B030D-6E8A-4147-A177-3AD203B41FA5}">
                      <a16:colId xmlns:a16="http://schemas.microsoft.com/office/drawing/2014/main" val="2366391826"/>
                    </a:ext>
                  </a:extLst>
                </a:gridCol>
                <a:gridCol w="1098100">
                  <a:extLst>
                    <a:ext uri="{9D8B030D-6E8A-4147-A177-3AD203B41FA5}">
                      <a16:colId xmlns:a16="http://schemas.microsoft.com/office/drawing/2014/main" val="3784885309"/>
                    </a:ext>
                  </a:extLst>
                </a:gridCol>
                <a:gridCol w="1007957">
                  <a:extLst>
                    <a:ext uri="{9D8B030D-6E8A-4147-A177-3AD203B41FA5}">
                      <a16:colId xmlns:a16="http://schemas.microsoft.com/office/drawing/2014/main" val="1015848270"/>
                    </a:ext>
                  </a:extLst>
                </a:gridCol>
                <a:gridCol w="861345">
                  <a:extLst>
                    <a:ext uri="{9D8B030D-6E8A-4147-A177-3AD203B41FA5}">
                      <a16:colId xmlns:a16="http://schemas.microsoft.com/office/drawing/2014/main" val="565200464"/>
                    </a:ext>
                  </a:extLst>
                </a:gridCol>
                <a:gridCol w="792055">
                  <a:extLst>
                    <a:ext uri="{9D8B030D-6E8A-4147-A177-3AD203B41FA5}">
                      <a16:colId xmlns:a16="http://schemas.microsoft.com/office/drawing/2014/main" val="1650546999"/>
                    </a:ext>
                  </a:extLst>
                </a:gridCol>
              </a:tblGrid>
              <a:tr h="235299">
                <a:tc gridSpan="4">
                  <a:txBody>
                    <a:bodyPr/>
                    <a:lstStyle/>
                    <a:p>
                      <a:pPr marL="72000" lvl="0" algn="l" fontAlgn="b"/>
                      <a:r>
                        <a:rPr lang="en-AU" sz="1000" b="1" i="0" u="none" strike="noStrike" kern="1200">
                          <a:solidFill>
                            <a:srgbClr val="FFFFFF"/>
                          </a:solidFill>
                          <a:effectLst/>
                          <a:latin typeface="+mj-lt"/>
                          <a:ea typeface="+mn-ea"/>
                          <a:cs typeface="+mn-cs"/>
                        </a:rPr>
                        <a:t>Key</a:t>
                      </a:r>
                      <a:r>
                        <a:rPr lang="en-AU" sz="1000" b="1" i="0" u="none" strike="noStrike">
                          <a:solidFill>
                            <a:srgbClr val="FFFFFF"/>
                          </a:solidFill>
                          <a:effectLst/>
                          <a:latin typeface="+mj-lt"/>
                        </a:rPr>
                        <a:t> Milestones (Program)</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pPr marL="72000" lvl="0" algn="l" fontAlgn="b"/>
                      <a:endParaRPr lang="en-AU" sz="1100" b="0" i="0" u="none" strike="noStrike">
                        <a:solidFill>
                          <a:srgbClr val="FFFFFF"/>
                        </a:solidFill>
                        <a:effectLst/>
                        <a:latin typeface="Segoe UI Semibold" panose="020B0702040204020203" pitchFamily="34" charset="0"/>
                      </a:endParaRPr>
                    </a:p>
                  </a:txBody>
                  <a:tcPr marL="7620" marR="7620" marT="7620"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endParaRPr lang="en-AU"/>
                    </a:p>
                  </a:txBody>
                  <a:tcPr/>
                </a:tc>
                <a:tc hMerge="1">
                  <a:txBody>
                    <a:bodyPr/>
                    <a:lstStyle/>
                    <a:p>
                      <a:endParaRPr lang="en-AU"/>
                    </a:p>
                  </a:txBody>
                  <a:tcPr>
                    <a:lnL w="12700" cap="flat" cmpd="sng" algn="ctr">
                      <a:solidFill>
                        <a:schemeClr val="tx1">
                          <a:lumMod val="50000"/>
                          <a:lumOff val="50000"/>
                        </a:schemeClr>
                      </a:solidFill>
                      <a:prstDash val="solid"/>
                      <a:round/>
                      <a:headEnd type="none" w="med" len="med"/>
                      <a:tailEnd type="none" w="med" len="med"/>
                    </a:lnL>
                  </a:tcPr>
                </a:tc>
                <a:tc>
                  <a:txBody>
                    <a:bodyPr/>
                    <a:lstStyle/>
                    <a:p>
                      <a:pPr marL="72000" lvl="0" algn="l" fontAlgn="b"/>
                      <a:endParaRPr lang="en-AU" sz="1000" b="1" i="0" u="none" strike="noStrike">
                        <a:solidFill>
                          <a:srgbClr val="FFFFFF"/>
                        </a:solidFill>
                        <a:effectLst/>
                        <a:latin typeface="+mj-lt"/>
                      </a:endParaRP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marL="72000" lvl="0" algn="l" fontAlgn="b"/>
                      <a:endParaRPr lang="en-AU" sz="1000" b="1" i="0" u="none" strike="noStrike">
                        <a:solidFill>
                          <a:srgbClr val="FFFFFF"/>
                        </a:solidFill>
                        <a:effectLst/>
                        <a:latin typeface="+mj-lt"/>
                      </a:endParaRP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extLst>
                  <a:ext uri="{0D108BD9-81ED-4DB2-BD59-A6C34878D82A}">
                    <a16:rowId xmlns:a16="http://schemas.microsoft.com/office/drawing/2014/main" val="60900573"/>
                  </a:ext>
                </a:extLst>
              </a:tr>
              <a:tr h="157493">
                <a:tc>
                  <a:txBody>
                    <a:bodyPr/>
                    <a:lstStyle/>
                    <a:p>
                      <a:pPr marL="36000" algn="l" fontAlgn="t"/>
                      <a:r>
                        <a:rPr lang="en-AU" sz="1000" b="0" i="0" u="none" strike="noStrike">
                          <a:solidFill>
                            <a:srgbClr val="FFFFFF"/>
                          </a:solidFill>
                          <a:effectLst/>
                          <a:latin typeface="+mj-lt"/>
                        </a:rPr>
                        <a:t>ID</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Milestone</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Target Date </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Expected Date</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Owner</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Status</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999362961"/>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L2-S10</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u="none" strike="noStrike">
                          <a:solidFill>
                            <a:srgbClr val="222324"/>
                          </a:solidFill>
                          <a:effectLst/>
                          <a:latin typeface="+mj-lt"/>
                        </a:rPr>
                        <a:t>Settlements Industry Test preparation completed by participants</a:t>
                      </a:r>
                      <a:endParaRPr lang="en-AU" sz="1000" b="0" i="0">
                        <a:solidFill>
                          <a:srgbClr val="222324"/>
                        </a:solidFill>
                        <a:effectLst/>
                        <a:latin typeface="+mj-lt"/>
                      </a:endParaRP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17-Feb-2021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n-lt"/>
                          <a:ea typeface="+mn-ea"/>
                          <a:cs typeface="+mn-cs"/>
                        </a:rPr>
                        <a:t>17-Feb-2021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Participants</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761197664"/>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L2-S11</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u="none" strike="noStrike">
                          <a:solidFill>
                            <a:srgbClr val="222324"/>
                          </a:solidFill>
                          <a:effectLst/>
                          <a:latin typeface="+mj-lt"/>
                        </a:rPr>
                        <a:t>Settlements Industry Test preparation completed by AEMO</a:t>
                      </a:r>
                      <a:endParaRPr lang="en-AU" sz="1000" b="0" i="0">
                        <a:solidFill>
                          <a:srgbClr val="222324"/>
                        </a:solidFill>
                        <a:effectLst/>
                        <a:latin typeface="+mj-lt"/>
                      </a:endParaRP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17-Feb-2021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n-lt"/>
                          <a:ea typeface="+mn-ea"/>
                          <a:cs typeface="+mn-cs"/>
                        </a:rPr>
                        <a:t>17-Feb-2021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50919426"/>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L2-RE28</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Dispatch Industry Test concludes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15-Mar-2021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n-lt"/>
                          <a:ea typeface="+mn-ea"/>
                          <a:cs typeface="+mn-cs"/>
                        </a:rPr>
                        <a:t>15-Mar-2021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105170824"/>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L2-RE32</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1000" b="0" i="0" kern="1200">
                          <a:solidFill>
                            <a:srgbClr val="222324"/>
                          </a:solidFill>
                          <a:effectLst/>
                          <a:latin typeface="+mj-lt"/>
                          <a:ea typeface="+mn-ea"/>
                          <a:cs typeface="+mn-cs"/>
                        </a:rPr>
                        <a:t>Settlements Industry Test concludes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685800" rtl="0" eaLnBrk="1" fontAlgn="base" latinLnBrk="0" hangingPunct="1"/>
                      <a:r>
                        <a:rPr lang="en-AU" sz="1000" b="0" i="0" kern="1200">
                          <a:solidFill>
                            <a:srgbClr val="222324"/>
                          </a:solidFill>
                          <a:effectLst/>
                          <a:latin typeface="+mj-lt"/>
                          <a:ea typeface="+mn-ea"/>
                          <a:cs typeface="+mn-cs"/>
                        </a:rPr>
                        <a:t>15-Mar-2021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1000" b="0" i="0" kern="1200">
                          <a:solidFill>
                            <a:srgbClr val="222324"/>
                          </a:solidFill>
                          <a:effectLst/>
                          <a:latin typeface="+mj-lt"/>
                          <a:ea typeface="+mn-ea"/>
                          <a:cs typeface="+mn-cs"/>
                        </a:rPr>
                        <a:t>14-Apr-2021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685800" rtl="0" eaLnBrk="1" fontAlgn="base" latinLnBrk="0" hangingPunct="1"/>
                      <a:r>
                        <a:rPr lang="en-AU" sz="1000" b="0" i="0" kern="1200">
                          <a:solidFill>
                            <a:srgbClr val="222324"/>
                          </a:solidFill>
                          <a:effectLst/>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685800" rtl="0" eaLnBrk="1" fontAlgn="base" latinLnBrk="0" hangingPunct="1"/>
                      <a:endParaRPr lang="en-AU" sz="1000" b="0" i="0" kern="1200">
                        <a:solidFill>
                          <a:srgbClr val="222324"/>
                        </a:solidFill>
                        <a:effectLst/>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765143436"/>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L2-RE19</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Industry Go-Live Plan Settlements, Dispatch &amp; Bidding finalised</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19-Mar-2021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n-lt"/>
                          <a:ea typeface="+mn-ea"/>
                          <a:cs typeface="+mn-cs"/>
                        </a:rPr>
                        <a:t>19-Mar-2021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34394695"/>
                  </a:ext>
                </a:extLst>
              </a:tr>
              <a:tr h="403183">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L2-RE23</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5MS Capability Market Trial preparation completed by participants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05-Jul-2021</a:t>
                      </a:r>
                    </a:p>
                  </a:txBody>
                  <a:tcPr marL="63796" marR="63796" marT="31898" marB="3189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n-lt"/>
                          <a:ea typeface="+mn-ea"/>
                          <a:cs typeface="+mn-cs"/>
                        </a:rPr>
                        <a:t>05-Jul-2021</a:t>
                      </a:r>
                    </a:p>
                  </a:txBody>
                  <a:tcPr marL="63796" marR="63796" marT="31898" marB="3189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Participants</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430510829"/>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L2-RE24</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5MS Capability Market Trial preparation completed by AEMO</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05-Jul-2021</a:t>
                      </a:r>
                    </a:p>
                  </a:txBody>
                  <a:tcPr marL="63796" marR="63796" marT="31898" marB="3189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n-lt"/>
                          <a:ea typeface="+mn-ea"/>
                          <a:cs typeface="+mn-cs"/>
                        </a:rPr>
                        <a:t>05-Jul-2021</a:t>
                      </a:r>
                    </a:p>
                  </a:txBody>
                  <a:tcPr marL="63796" marR="63796" marT="31898" marB="3189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574146917"/>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L2-RE31</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1000" b="0" i="0" kern="1200">
                          <a:solidFill>
                            <a:srgbClr val="222324"/>
                          </a:solidFill>
                          <a:effectLst/>
                          <a:latin typeface="+mj-lt"/>
                          <a:ea typeface="+mn-ea"/>
                          <a:cs typeface="+mn-cs"/>
                        </a:rPr>
                        <a:t>5MS Capability Market Trial commences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05-Jul-2021</a:t>
                      </a:r>
                    </a:p>
                  </a:txBody>
                  <a:tcPr marL="63796" marR="63796" marT="31898" marB="3189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n-lt"/>
                          <a:ea typeface="+mn-ea"/>
                          <a:cs typeface="+mn-cs"/>
                        </a:rPr>
                        <a:t>05-Jul-2021</a:t>
                      </a:r>
                    </a:p>
                  </a:txBody>
                  <a:tcPr marL="63796" marR="63796" marT="31898" marB="3189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837195438"/>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L2-RE20</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Industry Go-Live Plan – 5MS Capability final complete</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01-Aug-2021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n-lt"/>
                          <a:ea typeface="+mn-ea"/>
                          <a:cs typeface="+mn-cs"/>
                        </a:rPr>
                        <a:t>01-Aug-2021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375136292"/>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L2-D10</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5MS Capability Market Trial concludes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27-Aug-2021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27-Aug-2021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298472007"/>
                  </a:ext>
                </a:extLst>
              </a:tr>
              <a:tr h="251989">
                <a:tc>
                  <a:txBody>
                    <a:bodyPr/>
                    <a:lstStyle/>
                    <a:p>
                      <a:pPr marL="0" algn="l" defTabSz="801929" rtl="0" eaLnBrk="1" latinLnBrk="0" hangingPunct="1"/>
                      <a:r>
                        <a:rPr lang="en-AU" sz="1000" kern="1200">
                          <a:solidFill>
                            <a:schemeClr val="tx2"/>
                          </a:solidFill>
                          <a:latin typeface="+mj-lt"/>
                          <a:ea typeface="+mn-ea"/>
                          <a:cs typeface="+mn-cs"/>
                        </a:rPr>
                        <a:t>L2-D11</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30-min Bidding no longer accepted by AEMO</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01-Oct-2021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01-Oct-2021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159038232"/>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L2-RE25</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MDMT format no longer accepted by AEMO for interval meters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01-Oct-2021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01-Oct-2021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530666858"/>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L2-RE26</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GS Market Trial preparation completed by participants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01-Feb-2022</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n-lt"/>
                          <a:ea typeface="+mn-ea"/>
                          <a:cs typeface="+mn-cs"/>
                        </a:rPr>
                        <a:t>01-Feb-2022</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Participants</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80727699"/>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L2-RE27</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1000" b="0" i="0" kern="1200">
                          <a:solidFill>
                            <a:srgbClr val="222324"/>
                          </a:solidFill>
                          <a:effectLst/>
                          <a:latin typeface="+mj-lt"/>
                          <a:ea typeface="+mn-ea"/>
                          <a:cs typeface="+mn-cs"/>
                        </a:rPr>
                        <a:t>GS Market Trial preparation completed by AEMO</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01-Feb-2022</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n-lt"/>
                          <a:ea typeface="+mn-ea"/>
                          <a:cs typeface="+mn-cs"/>
                        </a:rPr>
                        <a:t>01-Feb-2022</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383975232"/>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L2-RE21</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Industry Go-Live Plan – GS Capability final complete</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21-Dec-2021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n-lt"/>
                          <a:ea typeface="+mn-ea"/>
                          <a:cs typeface="+mn-cs"/>
                        </a:rPr>
                        <a:t>21-Dec-2021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256303601"/>
                  </a:ext>
                </a:extLst>
              </a:tr>
            </a:tbl>
          </a:graphicData>
        </a:graphic>
      </p:graphicFrame>
      <p:sp>
        <p:nvSpPr>
          <p:cNvPr id="3" name="Slide Number Placeholder 2">
            <a:extLst>
              <a:ext uri="{FF2B5EF4-FFF2-40B4-BE49-F238E27FC236}">
                <a16:creationId xmlns:a16="http://schemas.microsoft.com/office/drawing/2014/main" id="{1E7FAC1D-2C3F-4D24-8CA1-3DEEBF03B67C}"/>
              </a:ext>
            </a:extLst>
          </p:cNvPr>
          <p:cNvSpPr>
            <a:spLocks noGrp="1"/>
          </p:cNvSpPr>
          <p:nvPr>
            <p:ph type="sldNum" sz="quarter" idx="12"/>
          </p:nvPr>
        </p:nvSpPr>
        <p:spPr/>
        <p:txBody>
          <a:bodyPr/>
          <a:lstStyle/>
          <a:p>
            <a:pPr defTabSz="1007943">
              <a:defRPr/>
            </a:pPr>
            <a:fld id="{4EC81F68-4976-451A-B2E9-79BCBD2F70CC}" type="slidenum">
              <a:rPr lang="en-AU" sz="992">
                <a:solidFill>
                  <a:srgbClr val="222324">
                    <a:tint val="75000"/>
                  </a:srgbClr>
                </a:solidFill>
                <a:latin typeface="Segoe UI Semilight"/>
              </a:rPr>
              <a:pPr defTabSz="1007943">
                <a:defRPr/>
              </a:pPr>
              <a:t>59</a:t>
            </a:fld>
            <a:endParaRPr lang="en-AU" sz="992">
              <a:solidFill>
                <a:srgbClr val="222324">
                  <a:tint val="75000"/>
                </a:srgbClr>
              </a:solidFill>
              <a:latin typeface="Segoe UI Semilight"/>
            </a:endParaRPr>
          </a:p>
        </p:txBody>
      </p:sp>
      <p:graphicFrame>
        <p:nvGraphicFramePr>
          <p:cNvPr id="15" name="Table 14">
            <a:extLst>
              <a:ext uri="{FF2B5EF4-FFF2-40B4-BE49-F238E27FC236}">
                <a16:creationId xmlns:a16="http://schemas.microsoft.com/office/drawing/2014/main" id="{462AF604-3E81-48DE-8F7E-7D68663D93A1}"/>
              </a:ext>
            </a:extLst>
          </p:cNvPr>
          <p:cNvGraphicFramePr>
            <a:graphicFrameLocks noGrp="1"/>
          </p:cNvGraphicFramePr>
          <p:nvPr/>
        </p:nvGraphicFramePr>
        <p:xfrm>
          <a:off x="306123" y="1480726"/>
          <a:ext cx="10079556" cy="1642523"/>
        </p:xfrm>
        <a:graphic>
          <a:graphicData uri="http://schemas.openxmlformats.org/drawingml/2006/table">
            <a:tbl>
              <a:tblPr/>
              <a:tblGrid>
                <a:gridCol w="1082766">
                  <a:extLst>
                    <a:ext uri="{9D8B030D-6E8A-4147-A177-3AD203B41FA5}">
                      <a16:colId xmlns:a16="http://schemas.microsoft.com/office/drawing/2014/main" val="138703770"/>
                    </a:ext>
                  </a:extLst>
                </a:gridCol>
                <a:gridCol w="1082766">
                  <a:extLst>
                    <a:ext uri="{9D8B030D-6E8A-4147-A177-3AD203B41FA5}">
                      <a16:colId xmlns:a16="http://schemas.microsoft.com/office/drawing/2014/main" val="1848963069"/>
                    </a:ext>
                  </a:extLst>
                </a:gridCol>
                <a:gridCol w="219834">
                  <a:extLst>
                    <a:ext uri="{9D8B030D-6E8A-4147-A177-3AD203B41FA5}">
                      <a16:colId xmlns:a16="http://schemas.microsoft.com/office/drawing/2014/main" val="959256215"/>
                    </a:ext>
                  </a:extLst>
                </a:gridCol>
                <a:gridCol w="219834">
                  <a:extLst>
                    <a:ext uri="{9D8B030D-6E8A-4147-A177-3AD203B41FA5}">
                      <a16:colId xmlns:a16="http://schemas.microsoft.com/office/drawing/2014/main" val="3017760882"/>
                    </a:ext>
                  </a:extLst>
                </a:gridCol>
                <a:gridCol w="219834">
                  <a:extLst>
                    <a:ext uri="{9D8B030D-6E8A-4147-A177-3AD203B41FA5}">
                      <a16:colId xmlns:a16="http://schemas.microsoft.com/office/drawing/2014/main" val="3937380670"/>
                    </a:ext>
                  </a:extLst>
                </a:gridCol>
                <a:gridCol w="219834">
                  <a:extLst>
                    <a:ext uri="{9D8B030D-6E8A-4147-A177-3AD203B41FA5}">
                      <a16:colId xmlns:a16="http://schemas.microsoft.com/office/drawing/2014/main" val="1273203315"/>
                    </a:ext>
                  </a:extLst>
                </a:gridCol>
                <a:gridCol w="219834">
                  <a:extLst>
                    <a:ext uri="{9D8B030D-6E8A-4147-A177-3AD203B41FA5}">
                      <a16:colId xmlns:a16="http://schemas.microsoft.com/office/drawing/2014/main" val="1293610711"/>
                    </a:ext>
                  </a:extLst>
                </a:gridCol>
                <a:gridCol w="219834">
                  <a:extLst>
                    <a:ext uri="{9D8B030D-6E8A-4147-A177-3AD203B41FA5}">
                      <a16:colId xmlns:a16="http://schemas.microsoft.com/office/drawing/2014/main" val="3895376042"/>
                    </a:ext>
                  </a:extLst>
                </a:gridCol>
                <a:gridCol w="219834">
                  <a:extLst>
                    <a:ext uri="{9D8B030D-6E8A-4147-A177-3AD203B41FA5}">
                      <a16:colId xmlns:a16="http://schemas.microsoft.com/office/drawing/2014/main" val="373219328"/>
                    </a:ext>
                  </a:extLst>
                </a:gridCol>
                <a:gridCol w="219834">
                  <a:extLst>
                    <a:ext uri="{9D8B030D-6E8A-4147-A177-3AD203B41FA5}">
                      <a16:colId xmlns:a16="http://schemas.microsoft.com/office/drawing/2014/main" val="2781125027"/>
                    </a:ext>
                  </a:extLst>
                </a:gridCol>
                <a:gridCol w="219834">
                  <a:extLst>
                    <a:ext uri="{9D8B030D-6E8A-4147-A177-3AD203B41FA5}">
                      <a16:colId xmlns:a16="http://schemas.microsoft.com/office/drawing/2014/main" val="2400026306"/>
                    </a:ext>
                  </a:extLst>
                </a:gridCol>
                <a:gridCol w="219834">
                  <a:extLst>
                    <a:ext uri="{9D8B030D-6E8A-4147-A177-3AD203B41FA5}">
                      <a16:colId xmlns:a16="http://schemas.microsoft.com/office/drawing/2014/main" val="3974354082"/>
                    </a:ext>
                  </a:extLst>
                </a:gridCol>
                <a:gridCol w="219834">
                  <a:extLst>
                    <a:ext uri="{9D8B030D-6E8A-4147-A177-3AD203B41FA5}">
                      <a16:colId xmlns:a16="http://schemas.microsoft.com/office/drawing/2014/main" val="3194208563"/>
                    </a:ext>
                  </a:extLst>
                </a:gridCol>
                <a:gridCol w="219834">
                  <a:extLst>
                    <a:ext uri="{9D8B030D-6E8A-4147-A177-3AD203B41FA5}">
                      <a16:colId xmlns:a16="http://schemas.microsoft.com/office/drawing/2014/main" val="4291806613"/>
                    </a:ext>
                  </a:extLst>
                </a:gridCol>
                <a:gridCol w="219834">
                  <a:extLst>
                    <a:ext uri="{9D8B030D-6E8A-4147-A177-3AD203B41FA5}">
                      <a16:colId xmlns:a16="http://schemas.microsoft.com/office/drawing/2014/main" val="2178562656"/>
                    </a:ext>
                  </a:extLst>
                </a:gridCol>
                <a:gridCol w="219834">
                  <a:extLst>
                    <a:ext uri="{9D8B030D-6E8A-4147-A177-3AD203B41FA5}">
                      <a16:colId xmlns:a16="http://schemas.microsoft.com/office/drawing/2014/main" val="4158548608"/>
                    </a:ext>
                  </a:extLst>
                </a:gridCol>
                <a:gridCol w="219834">
                  <a:extLst>
                    <a:ext uri="{9D8B030D-6E8A-4147-A177-3AD203B41FA5}">
                      <a16:colId xmlns:a16="http://schemas.microsoft.com/office/drawing/2014/main" val="3803436155"/>
                    </a:ext>
                  </a:extLst>
                </a:gridCol>
                <a:gridCol w="219834">
                  <a:extLst>
                    <a:ext uri="{9D8B030D-6E8A-4147-A177-3AD203B41FA5}">
                      <a16:colId xmlns:a16="http://schemas.microsoft.com/office/drawing/2014/main" val="1334069915"/>
                    </a:ext>
                  </a:extLst>
                </a:gridCol>
                <a:gridCol w="219834">
                  <a:extLst>
                    <a:ext uri="{9D8B030D-6E8A-4147-A177-3AD203B41FA5}">
                      <a16:colId xmlns:a16="http://schemas.microsoft.com/office/drawing/2014/main" val="2660109712"/>
                    </a:ext>
                  </a:extLst>
                </a:gridCol>
                <a:gridCol w="219834">
                  <a:extLst>
                    <a:ext uri="{9D8B030D-6E8A-4147-A177-3AD203B41FA5}">
                      <a16:colId xmlns:a16="http://schemas.microsoft.com/office/drawing/2014/main" val="2172300027"/>
                    </a:ext>
                  </a:extLst>
                </a:gridCol>
                <a:gridCol w="219834">
                  <a:extLst>
                    <a:ext uri="{9D8B030D-6E8A-4147-A177-3AD203B41FA5}">
                      <a16:colId xmlns:a16="http://schemas.microsoft.com/office/drawing/2014/main" val="114442153"/>
                    </a:ext>
                  </a:extLst>
                </a:gridCol>
                <a:gridCol w="219834">
                  <a:extLst>
                    <a:ext uri="{9D8B030D-6E8A-4147-A177-3AD203B41FA5}">
                      <a16:colId xmlns:a16="http://schemas.microsoft.com/office/drawing/2014/main" val="3185592902"/>
                    </a:ext>
                  </a:extLst>
                </a:gridCol>
                <a:gridCol w="219834">
                  <a:extLst>
                    <a:ext uri="{9D8B030D-6E8A-4147-A177-3AD203B41FA5}">
                      <a16:colId xmlns:a16="http://schemas.microsoft.com/office/drawing/2014/main" val="1242957403"/>
                    </a:ext>
                  </a:extLst>
                </a:gridCol>
                <a:gridCol w="219834">
                  <a:extLst>
                    <a:ext uri="{9D8B030D-6E8A-4147-A177-3AD203B41FA5}">
                      <a16:colId xmlns:a16="http://schemas.microsoft.com/office/drawing/2014/main" val="474492682"/>
                    </a:ext>
                  </a:extLst>
                </a:gridCol>
                <a:gridCol w="219834">
                  <a:extLst>
                    <a:ext uri="{9D8B030D-6E8A-4147-A177-3AD203B41FA5}">
                      <a16:colId xmlns:a16="http://schemas.microsoft.com/office/drawing/2014/main" val="1119088425"/>
                    </a:ext>
                  </a:extLst>
                </a:gridCol>
                <a:gridCol w="219834">
                  <a:extLst>
                    <a:ext uri="{9D8B030D-6E8A-4147-A177-3AD203B41FA5}">
                      <a16:colId xmlns:a16="http://schemas.microsoft.com/office/drawing/2014/main" val="1774524795"/>
                    </a:ext>
                  </a:extLst>
                </a:gridCol>
                <a:gridCol w="219834">
                  <a:extLst>
                    <a:ext uri="{9D8B030D-6E8A-4147-A177-3AD203B41FA5}">
                      <a16:colId xmlns:a16="http://schemas.microsoft.com/office/drawing/2014/main" val="2882800675"/>
                    </a:ext>
                  </a:extLst>
                </a:gridCol>
                <a:gridCol w="219834">
                  <a:extLst>
                    <a:ext uri="{9D8B030D-6E8A-4147-A177-3AD203B41FA5}">
                      <a16:colId xmlns:a16="http://schemas.microsoft.com/office/drawing/2014/main" val="1914399664"/>
                    </a:ext>
                  </a:extLst>
                </a:gridCol>
                <a:gridCol w="219834">
                  <a:extLst>
                    <a:ext uri="{9D8B030D-6E8A-4147-A177-3AD203B41FA5}">
                      <a16:colId xmlns:a16="http://schemas.microsoft.com/office/drawing/2014/main" val="248866445"/>
                    </a:ext>
                  </a:extLst>
                </a:gridCol>
                <a:gridCol w="219834">
                  <a:extLst>
                    <a:ext uri="{9D8B030D-6E8A-4147-A177-3AD203B41FA5}">
                      <a16:colId xmlns:a16="http://schemas.microsoft.com/office/drawing/2014/main" val="2355457473"/>
                    </a:ext>
                  </a:extLst>
                </a:gridCol>
                <a:gridCol w="219834">
                  <a:extLst>
                    <a:ext uri="{9D8B030D-6E8A-4147-A177-3AD203B41FA5}">
                      <a16:colId xmlns:a16="http://schemas.microsoft.com/office/drawing/2014/main" val="3050218196"/>
                    </a:ext>
                  </a:extLst>
                </a:gridCol>
                <a:gridCol w="219834">
                  <a:extLst>
                    <a:ext uri="{9D8B030D-6E8A-4147-A177-3AD203B41FA5}">
                      <a16:colId xmlns:a16="http://schemas.microsoft.com/office/drawing/2014/main" val="3511281532"/>
                    </a:ext>
                  </a:extLst>
                </a:gridCol>
                <a:gridCol w="219834">
                  <a:extLst>
                    <a:ext uri="{9D8B030D-6E8A-4147-A177-3AD203B41FA5}">
                      <a16:colId xmlns:a16="http://schemas.microsoft.com/office/drawing/2014/main" val="3817760037"/>
                    </a:ext>
                  </a:extLst>
                </a:gridCol>
                <a:gridCol w="219834">
                  <a:extLst>
                    <a:ext uri="{9D8B030D-6E8A-4147-A177-3AD203B41FA5}">
                      <a16:colId xmlns:a16="http://schemas.microsoft.com/office/drawing/2014/main" val="2500926729"/>
                    </a:ext>
                  </a:extLst>
                </a:gridCol>
                <a:gridCol w="219834">
                  <a:extLst>
                    <a:ext uri="{9D8B030D-6E8A-4147-A177-3AD203B41FA5}">
                      <a16:colId xmlns:a16="http://schemas.microsoft.com/office/drawing/2014/main" val="3854402498"/>
                    </a:ext>
                  </a:extLst>
                </a:gridCol>
                <a:gridCol w="219834">
                  <a:extLst>
                    <a:ext uri="{9D8B030D-6E8A-4147-A177-3AD203B41FA5}">
                      <a16:colId xmlns:a16="http://schemas.microsoft.com/office/drawing/2014/main" val="786577842"/>
                    </a:ext>
                  </a:extLst>
                </a:gridCol>
                <a:gridCol w="219834">
                  <a:extLst>
                    <a:ext uri="{9D8B030D-6E8A-4147-A177-3AD203B41FA5}">
                      <a16:colId xmlns:a16="http://schemas.microsoft.com/office/drawing/2014/main" val="1767291175"/>
                    </a:ext>
                  </a:extLst>
                </a:gridCol>
                <a:gridCol w="219834">
                  <a:extLst>
                    <a:ext uri="{9D8B030D-6E8A-4147-A177-3AD203B41FA5}">
                      <a16:colId xmlns:a16="http://schemas.microsoft.com/office/drawing/2014/main" val="73061504"/>
                    </a:ext>
                  </a:extLst>
                </a:gridCol>
              </a:tblGrid>
              <a:tr h="336973">
                <a:tc rowSpan="2">
                  <a:txBody>
                    <a:body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Domain</a:t>
                      </a:r>
                    </a:p>
                  </a:txBody>
                  <a:tcPr marL="76013" marR="76013" marT="38007" marB="38007"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Initiative</a:t>
                      </a:r>
                    </a:p>
                  </a:txBody>
                  <a:tcPr marL="76013" marR="76013" marT="38007" marB="38007"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2019</a:t>
                      </a:r>
                    </a:p>
                  </a:txBody>
                  <a:tcPr marL="76013" marR="76013" marT="38007" marB="38007"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2020</a:t>
                      </a:r>
                    </a:p>
                  </a:txBody>
                  <a:tcPr marL="76013" marR="76013" marT="38007" marB="3800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2021</a:t>
                      </a:r>
                    </a:p>
                  </a:txBody>
                  <a:tcPr marL="76013" marR="76013" marT="38007" marB="3800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44224919"/>
                  </a:ext>
                </a:extLst>
              </a:tr>
              <a:tr h="210996">
                <a:tc vMerge="1">
                  <a:txBody>
                    <a:bodyPr/>
                    <a:lstStyle/>
                    <a:p>
                      <a:endParaRPr lang="en-US"/>
                    </a:p>
                  </a:txBody>
                  <a:tcPr/>
                </a:tc>
                <a:tc vMerge="1">
                  <a:txBody>
                    <a:bodyPr/>
                    <a:lstStyle/>
                    <a:p>
                      <a:endParaRPr lang="en-US"/>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Q1</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Q2</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Q3</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Q4</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Q1</a:t>
                      </a:r>
                    </a:p>
                  </a:txBody>
                  <a:tcPr marL="19839" marR="19839" marT="13226" marB="13226"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Q2</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Q3</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Q4</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Q1</a:t>
                      </a:r>
                    </a:p>
                  </a:txBody>
                  <a:tcPr marL="19839" marR="19839" marT="13226" marB="13226"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Q2</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Q3</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Q4</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738612719"/>
                  </a:ext>
                </a:extLst>
              </a:tr>
              <a:tr h="921575">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1000" b="1" kern="1200">
                          <a:solidFill>
                            <a:schemeClr val="tx1"/>
                          </a:solidFill>
                          <a:latin typeface="+mn-lt"/>
                          <a:ea typeface="Roboto" panose="02000000000000000000" pitchFamily="2" charset="0"/>
                          <a:cs typeface="+mn-cs"/>
                        </a:rPr>
                        <a:t>Readiness</a:t>
                      </a:r>
                    </a:p>
                    <a:p>
                      <a:pPr marL="0" marR="0" lvl="0" indent="0" algn="ctr" defTabSz="914400" rtl="0" eaLnBrk="1" fontAlgn="b" latinLnBrk="0" hangingPunct="1">
                        <a:lnSpc>
                          <a:spcPct val="100000"/>
                        </a:lnSpc>
                        <a:spcBef>
                          <a:spcPts val="0"/>
                        </a:spcBef>
                        <a:spcAft>
                          <a:spcPts val="0"/>
                        </a:spcAft>
                        <a:buClrTx/>
                        <a:buSzTx/>
                        <a:buFontTx/>
                        <a:buNone/>
                        <a:tabLst/>
                        <a:defRPr/>
                      </a:pPr>
                      <a:endParaRPr lang="en-AU" sz="1000" b="1" kern="1200">
                        <a:solidFill>
                          <a:srgbClr val="FF0000"/>
                        </a:solidFill>
                        <a:latin typeface="+mn-lt"/>
                        <a:ea typeface="Roboto" panose="02000000000000000000" pitchFamily="2" charset="0"/>
                        <a:cs typeface="+mn-cs"/>
                      </a:endParaRPr>
                    </a:p>
                  </a:txBody>
                  <a:tcPr marL="19839" marR="19839" marT="13226" marB="13226"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800" b="0" i="0" u="none" strike="noStrike" kern="1200">
                        <a:solidFill>
                          <a:schemeClr val="tx1"/>
                        </a:solidFill>
                        <a:effectLst/>
                        <a:latin typeface="+mn-lt"/>
                        <a:ea typeface="+mn-ea"/>
                        <a:cs typeface="+mn-cs"/>
                      </a:endParaRPr>
                    </a:p>
                  </a:txBody>
                  <a:tcPr marL="19839" marR="19839" marT="13226" marB="13226"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21832369"/>
                  </a:ext>
                </a:extLst>
              </a:tr>
              <a:tr h="172979">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a:txBody>
                    <a:bodyPr/>
                    <a:lstStyle/>
                    <a:p>
                      <a:pPr algn="ctr" fontAlgn="b"/>
                      <a:r>
                        <a:rPr lang="en-AU" sz="700">
                          <a:solidFill>
                            <a:schemeClr val="bg1"/>
                          </a:solidFill>
                          <a:effectLst/>
                        </a:rPr>
                        <a:t>Jan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Feb </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Mar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Apr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May</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Jun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Jul</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Aug</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Sept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Oct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Nov</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Dec</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Jan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Feb </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Mar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Apr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May</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Jun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Jul</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Aug</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Sept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Oct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Nov</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Dec</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Jan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Feb </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Mar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Apr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May</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Jun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Jul</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Aug</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Sept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Oct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Nov</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Dec</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721688880"/>
                  </a:ext>
                </a:extLst>
              </a:tr>
            </a:tbl>
          </a:graphicData>
        </a:graphic>
      </p:graphicFrame>
      <p:sp>
        <p:nvSpPr>
          <p:cNvPr id="23" name="Flowchart: Off-page Connector 22">
            <a:extLst>
              <a:ext uri="{FF2B5EF4-FFF2-40B4-BE49-F238E27FC236}">
                <a16:creationId xmlns:a16="http://schemas.microsoft.com/office/drawing/2014/main" id="{D4206A10-DE02-4D2F-AC3A-5BF7F68017E8}"/>
              </a:ext>
            </a:extLst>
          </p:cNvPr>
          <p:cNvSpPr/>
          <p:nvPr/>
        </p:nvSpPr>
        <p:spPr>
          <a:xfrm>
            <a:off x="8031975" y="23186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L2-S10</a:t>
            </a:r>
          </a:p>
        </p:txBody>
      </p:sp>
      <p:sp>
        <p:nvSpPr>
          <p:cNvPr id="24" name="Flowchart: Off-page Connector 23">
            <a:extLst>
              <a:ext uri="{FF2B5EF4-FFF2-40B4-BE49-F238E27FC236}">
                <a16:creationId xmlns:a16="http://schemas.microsoft.com/office/drawing/2014/main" id="{E981D779-EA5A-4485-A09C-C1AE392A4E3A}"/>
              </a:ext>
            </a:extLst>
          </p:cNvPr>
          <p:cNvSpPr/>
          <p:nvPr/>
        </p:nvSpPr>
        <p:spPr>
          <a:xfrm>
            <a:off x="8031975" y="1697042"/>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L2-S11</a:t>
            </a:r>
          </a:p>
        </p:txBody>
      </p:sp>
      <p:sp>
        <p:nvSpPr>
          <p:cNvPr id="27" name="Flowchart: Off-page Connector 26">
            <a:extLst>
              <a:ext uri="{FF2B5EF4-FFF2-40B4-BE49-F238E27FC236}">
                <a16:creationId xmlns:a16="http://schemas.microsoft.com/office/drawing/2014/main" id="{63D70B99-E974-4E41-B19C-7CA5C6B1E810}"/>
              </a:ext>
            </a:extLst>
          </p:cNvPr>
          <p:cNvSpPr/>
          <p:nvPr/>
        </p:nvSpPr>
        <p:spPr>
          <a:xfrm>
            <a:off x="8459764" y="23186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L2-RE32</a:t>
            </a:r>
          </a:p>
        </p:txBody>
      </p:sp>
      <p:sp>
        <p:nvSpPr>
          <p:cNvPr id="29" name="Flowchart: Off-page Connector 28">
            <a:extLst>
              <a:ext uri="{FF2B5EF4-FFF2-40B4-BE49-F238E27FC236}">
                <a16:creationId xmlns:a16="http://schemas.microsoft.com/office/drawing/2014/main" id="{847B9D29-DAB7-4003-8220-E7F494BCFDE0}"/>
              </a:ext>
            </a:extLst>
          </p:cNvPr>
          <p:cNvSpPr/>
          <p:nvPr/>
        </p:nvSpPr>
        <p:spPr>
          <a:xfrm>
            <a:off x="9015499" y="23186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L2-RE23</a:t>
            </a:r>
          </a:p>
        </p:txBody>
      </p:sp>
      <p:sp>
        <p:nvSpPr>
          <p:cNvPr id="30" name="Flowchart: Off-page Connector 29">
            <a:extLst>
              <a:ext uri="{FF2B5EF4-FFF2-40B4-BE49-F238E27FC236}">
                <a16:creationId xmlns:a16="http://schemas.microsoft.com/office/drawing/2014/main" id="{0DEB87C3-0627-4102-9F78-D103D10AC5C5}"/>
              </a:ext>
            </a:extLst>
          </p:cNvPr>
          <p:cNvSpPr/>
          <p:nvPr/>
        </p:nvSpPr>
        <p:spPr>
          <a:xfrm>
            <a:off x="9017783" y="1019726"/>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L2-RE24</a:t>
            </a:r>
          </a:p>
        </p:txBody>
      </p:sp>
      <p:sp>
        <p:nvSpPr>
          <p:cNvPr id="31" name="Flowchart: Off-page Connector 30">
            <a:extLst>
              <a:ext uri="{FF2B5EF4-FFF2-40B4-BE49-F238E27FC236}">
                <a16:creationId xmlns:a16="http://schemas.microsoft.com/office/drawing/2014/main" id="{2A8638E1-846D-40EE-8C54-86FDD4AF3958}"/>
              </a:ext>
            </a:extLst>
          </p:cNvPr>
          <p:cNvSpPr/>
          <p:nvPr/>
        </p:nvSpPr>
        <p:spPr>
          <a:xfrm>
            <a:off x="9198761" y="23186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L2-RE20</a:t>
            </a:r>
          </a:p>
        </p:txBody>
      </p:sp>
      <p:sp>
        <p:nvSpPr>
          <p:cNvPr id="32" name="Flowchart: Off-page Connector 31">
            <a:extLst>
              <a:ext uri="{FF2B5EF4-FFF2-40B4-BE49-F238E27FC236}">
                <a16:creationId xmlns:a16="http://schemas.microsoft.com/office/drawing/2014/main" id="{4C620DEE-DB9D-42C8-A892-D000C03982C7}"/>
              </a:ext>
            </a:extLst>
          </p:cNvPr>
          <p:cNvSpPr/>
          <p:nvPr/>
        </p:nvSpPr>
        <p:spPr>
          <a:xfrm>
            <a:off x="9378209" y="23102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L2-D10</a:t>
            </a:r>
          </a:p>
        </p:txBody>
      </p:sp>
      <p:sp>
        <p:nvSpPr>
          <p:cNvPr id="34" name="Flowchart: Off-page Connector 33">
            <a:extLst>
              <a:ext uri="{FF2B5EF4-FFF2-40B4-BE49-F238E27FC236}">
                <a16:creationId xmlns:a16="http://schemas.microsoft.com/office/drawing/2014/main" id="{1F685F70-625F-47D6-910E-084B5D0D289B}"/>
              </a:ext>
            </a:extLst>
          </p:cNvPr>
          <p:cNvSpPr/>
          <p:nvPr/>
        </p:nvSpPr>
        <p:spPr>
          <a:xfrm>
            <a:off x="9649293" y="23102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L2-D11</a:t>
            </a:r>
          </a:p>
        </p:txBody>
      </p:sp>
      <p:sp>
        <p:nvSpPr>
          <p:cNvPr id="35" name="Flowchart: Off-page Connector 34">
            <a:extLst>
              <a:ext uri="{FF2B5EF4-FFF2-40B4-BE49-F238E27FC236}">
                <a16:creationId xmlns:a16="http://schemas.microsoft.com/office/drawing/2014/main" id="{E2EA2C78-27EC-48DD-AF5C-CB2192AEDAC7}"/>
              </a:ext>
            </a:extLst>
          </p:cNvPr>
          <p:cNvSpPr/>
          <p:nvPr/>
        </p:nvSpPr>
        <p:spPr>
          <a:xfrm>
            <a:off x="9657693" y="1688642"/>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L2-RE25</a:t>
            </a:r>
          </a:p>
        </p:txBody>
      </p:sp>
      <p:sp>
        <p:nvSpPr>
          <p:cNvPr id="39" name="Flowchart: Off-page Connector 38">
            <a:extLst>
              <a:ext uri="{FF2B5EF4-FFF2-40B4-BE49-F238E27FC236}">
                <a16:creationId xmlns:a16="http://schemas.microsoft.com/office/drawing/2014/main" id="{63C3B7A0-DA64-4002-BF04-94B3C160851D}"/>
              </a:ext>
            </a:extLst>
          </p:cNvPr>
          <p:cNvSpPr/>
          <p:nvPr/>
        </p:nvSpPr>
        <p:spPr>
          <a:xfrm>
            <a:off x="10215881" y="23102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L2-RE21</a:t>
            </a:r>
          </a:p>
        </p:txBody>
      </p:sp>
      <p:sp>
        <p:nvSpPr>
          <p:cNvPr id="40" name="Flowchart: Off-page Connector 39">
            <a:extLst>
              <a:ext uri="{FF2B5EF4-FFF2-40B4-BE49-F238E27FC236}">
                <a16:creationId xmlns:a16="http://schemas.microsoft.com/office/drawing/2014/main" id="{DA77A5ED-EA96-4659-9538-CE2C735B442F}"/>
              </a:ext>
            </a:extLst>
          </p:cNvPr>
          <p:cNvSpPr/>
          <p:nvPr/>
        </p:nvSpPr>
        <p:spPr>
          <a:xfrm>
            <a:off x="9020840" y="1688642"/>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L2-RE31</a:t>
            </a:r>
          </a:p>
        </p:txBody>
      </p:sp>
      <p:sp>
        <p:nvSpPr>
          <p:cNvPr id="38" name="Flowchart: Off-page Connector 37">
            <a:extLst>
              <a:ext uri="{FF2B5EF4-FFF2-40B4-BE49-F238E27FC236}">
                <a16:creationId xmlns:a16="http://schemas.microsoft.com/office/drawing/2014/main" id="{2C7BE35F-90F0-42C7-85F1-337034968642}"/>
              </a:ext>
            </a:extLst>
          </p:cNvPr>
          <p:cNvSpPr/>
          <p:nvPr/>
        </p:nvSpPr>
        <p:spPr>
          <a:xfrm>
            <a:off x="8226690" y="2321734"/>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772">
                <a:solidFill>
                  <a:srgbClr val="000000"/>
                </a:solidFill>
                <a:latin typeface="Segoe UI Semilight"/>
              </a:rPr>
              <a:t>L2-RE328</a:t>
            </a:r>
          </a:p>
        </p:txBody>
      </p:sp>
      <p:sp>
        <p:nvSpPr>
          <p:cNvPr id="41" name="Title 1">
            <a:extLst>
              <a:ext uri="{FF2B5EF4-FFF2-40B4-BE49-F238E27FC236}">
                <a16:creationId xmlns:a16="http://schemas.microsoft.com/office/drawing/2014/main" id="{A678B466-62FC-429F-B365-A6B944EB56C4}"/>
              </a:ext>
            </a:extLst>
          </p:cNvPr>
          <p:cNvSpPr txBox="1">
            <a:spLocks/>
          </p:cNvSpPr>
          <p:nvPr/>
        </p:nvSpPr>
        <p:spPr>
          <a:xfrm>
            <a:off x="8517788" y="43144"/>
            <a:ext cx="1867876"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16-10-2020</a:t>
            </a:r>
          </a:p>
        </p:txBody>
      </p:sp>
      <p:grpSp>
        <p:nvGrpSpPr>
          <p:cNvPr id="33" name="Group 32">
            <a:extLst>
              <a:ext uri="{FF2B5EF4-FFF2-40B4-BE49-F238E27FC236}">
                <a16:creationId xmlns:a16="http://schemas.microsoft.com/office/drawing/2014/main" id="{D3A00368-1E92-4D23-9239-568B707B1532}"/>
              </a:ext>
            </a:extLst>
          </p:cNvPr>
          <p:cNvGrpSpPr/>
          <p:nvPr/>
        </p:nvGrpSpPr>
        <p:grpSpPr>
          <a:xfrm>
            <a:off x="418378" y="3858639"/>
            <a:ext cx="1363077" cy="1346220"/>
            <a:chOff x="234154" y="6070700"/>
            <a:chExt cx="1804196" cy="1204803"/>
          </a:xfrm>
        </p:grpSpPr>
        <p:sp>
          <p:nvSpPr>
            <p:cNvPr id="42" name="Off-page Connector 138">
              <a:extLst>
                <a:ext uri="{FF2B5EF4-FFF2-40B4-BE49-F238E27FC236}">
                  <a16:creationId xmlns:a16="http://schemas.microsoft.com/office/drawing/2014/main" id="{B9DB1160-9A12-4E1A-B06D-4F4C968C7FF4}"/>
                </a:ext>
              </a:extLst>
            </p:cNvPr>
            <p:cNvSpPr/>
            <p:nvPr/>
          </p:nvSpPr>
          <p:spPr>
            <a:xfrm>
              <a:off x="234154" y="6105445"/>
              <a:ext cx="196078" cy="191748"/>
            </a:xfrm>
            <a:prstGeom prst="flowChartOffpageConnector">
              <a:avLst/>
            </a:prstGeom>
            <a:solidFill>
              <a:schemeClr val="bg1">
                <a:lumMod val="85000"/>
              </a:schemeClr>
            </a:solidFill>
            <a:ln w="12700" cap="flat" cmpd="sng" algn="ctr">
              <a:noFill/>
              <a:prstDash val="solid"/>
              <a:miter lim="800000"/>
            </a:ln>
            <a:effectLst/>
          </p:spPr>
          <p:txBody>
            <a:bodyPr rtlCol="0" anchor="ctr"/>
            <a:lstStyle/>
            <a:p>
              <a:pPr algn="ctr" defTabSz="377983">
                <a:defRPr/>
              </a:pPr>
              <a:endParaRPr lang="en-US" sz="661" kern="0">
                <a:ea typeface="Roboto Condensed Light" panose="02000000000000000000" pitchFamily="2" charset="0"/>
              </a:endParaRPr>
            </a:p>
          </p:txBody>
        </p:sp>
        <p:sp>
          <p:nvSpPr>
            <p:cNvPr id="43" name="Off-page Connector 139">
              <a:extLst>
                <a:ext uri="{FF2B5EF4-FFF2-40B4-BE49-F238E27FC236}">
                  <a16:creationId xmlns:a16="http://schemas.microsoft.com/office/drawing/2014/main" id="{6269E18B-9285-4C27-83A9-E26B8D4377A3}"/>
                </a:ext>
              </a:extLst>
            </p:cNvPr>
            <p:cNvSpPr/>
            <p:nvPr/>
          </p:nvSpPr>
          <p:spPr>
            <a:xfrm>
              <a:off x="234154" y="6342477"/>
              <a:ext cx="196078" cy="191748"/>
            </a:xfrm>
            <a:prstGeom prst="flowChartOffpageConnector">
              <a:avLst/>
            </a:prstGeom>
            <a:solidFill>
              <a:srgbClr val="92D050"/>
            </a:solidFill>
            <a:ln w="12700" cap="flat" cmpd="sng" algn="ctr">
              <a:noFill/>
              <a:prstDash val="solid"/>
              <a:miter lim="800000"/>
            </a:ln>
            <a:effectLst/>
          </p:spPr>
          <p:txBody>
            <a:bodyPr rtlCol="0" anchor="ctr"/>
            <a:lstStyle/>
            <a:p>
              <a:pPr algn="ctr" defTabSz="377983">
                <a:defRPr/>
              </a:pPr>
              <a:endParaRPr lang="en-US" sz="661" kern="0">
                <a:ea typeface="Roboto Condensed Light" panose="02000000000000000000" pitchFamily="2" charset="0"/>
              </a:endParaRPr>
            </a:p>
          </p:txBody>
        </p:sp>
        <p:sp>
          <p:nvSpPr>
            <p:cNvPr id="44" name="Off-page Connector 140">
              <a:extLst>
                <a:ext uri="{FF2B5EF4-FFF2-40B4-BE49-F238E27FC236}">
                  <a16:creationId xmlns:a16="http://schemas.microsoft.com/office/drawing/2014/main" id="{F40A1B59-AA65-4D6B-A42B-DD47E9A2E589}"/>
                </a:ext>
              </a:extLst>
            </p:cNvPr>
            <p:cNvSpPr/>
            <p:nvPr/>
          </p:nvSpPr>
          <p:spPr>
            <a:xfrm>
              <a:off x="234154" y="7083755"/>
              <a:ext cx="196078" cy="191748"/>
            </a:xfrm>
            <a:prstGeom prst="flowChartOffpageConnector">
              <a:avLst/>
            </a:prstGeom>
            <a:solidFill>
              <a:schemeClr val="accent1"/>
            </a:solidFill>
            <a:ln w="12700" cap="flat" cmpd="sng" algn="ctr">
              <a:noFill/>
              <a:prstDash val="solid"/>
              <a:miter lim="800000"/>
            </a:ln>
            <a:effectLst/>
          </p:spPr>
          <p:txBody>
            <a:bodyPr rtlCol="0" anchor="ctr"/>
            <a:lstStyle/>
            <a:p>
              <a:pPr algn="ctr" defTabSz="377983">
                <a:defRPr/>
              </a:pPr>
              <a:endParaRPr lang="en-US" sz="661" kern="0">
                <a:ea typeface="Roboto Condensed Light" panose="02000000000000000000" pitchFamily="2" charset="0"/>
              </a:endParaRPr>
            </a:p>
          </p:txBody>
        </p:sp>
        <p:sp>
          <p:nvSpPr>
            <p:cNvPr id="45" name="TextBox 44">
              <a:extLst>
                <a:ext uri="{FF2B5EF4-FFF2-40B4-BE49-F238E27FC236}">
                  <a16:creationId xmlns:a16="http://schemas.microsoft.com/office/drawing/2014/main" id="{47828376-3665-4285-A42E-B912FB96BA83}"/>
                </a:ext>
              </a:extLst>
            </p:cNvPr>
            <p:cNvSpPr txBox="1"/>
            <p:nvPr/>
          </p:nvSpPr>
          <p:spPr>
            <a:xfrm>
              <a:off x="531833" y="6070700"/>
              <a:ext cx="1303317" cy="185122"/>
            </a:xfrm>
            <a:prstGeom prst="rect">
              <a:avLst/>
            </a:prstGeom>
            <a:noFill/>
          </p:spPr>
          <p:txBody>
            <a:bodyPr wrap="square" rtlCol="0">
              <a:spAutoFit/>
            </a:bodyPr>
            <a:lstStyle/>
            <a:p>
              <a:pPr defTabSz="377983"/>
              <a:r>
                <a:rPr lang="en-US" sz="744">
                  <a:ea typeface="Roboto Condensed Light" panose="02000000000000000000" pitchFamily="2" charset="0"/>
                </a:rPr>
                <a:t>Milestone complete</a:t>
              </a:r>
            </a:p>
          </p:txBody>
        </p:sp>
        <p:sp>
          <p:nvSpPr>
            <p:cNvPr id="46" name="TextBox 45">
              <a:extLst>
                <a:ext uri="{FF2B5EF4-FFF2-40B4-BE49-F238E27FC236}">
                  <a16:creationId xmlns:a16="http://schemas.microsoft.com/office/drawing/2014/main" id="{D470A444-601A-4D68-A38C-6020C7A49A13}"/>
                </a:ext>
              </a:extLst>
            </p:cNvPr>
            <p:cNvSpPr txBox="1"/>
            <p:nvPr/>
          </p:nvSpPr>
          <p:spPr>
            <a:xfrm>
              <a:off x="531831" y="6309082"/>
              <a:ext cx="1303320" cy="185122"/>
            </a:xfrm>
            <a:prstGeom prst="rect">
              <a:avLst/>
            </a:prstGeom>
            <a:noFill/>
          </p:spPr>
          <p:txBody>
            <a:bodyPr wrap="square" rtlCol="0">
              <a:spAutoFit/>
            </a:bodyPr>
            <a:lstStyle/>
            <a:p>
              <a:pPr defTabSz="377983"/>
              <a:r>
                <a:rPr lang="en-US" sz="744">
                  <a:ea typeface="Roboto Condensed Light" panose="02000000000000000000" pitchFamily="2" charset="0"/>
                </a:rPr>
                <a:t>Milestone on track</a:t>
              </a:r>
            </a:p>
          </p:txBody>
        </p:sp>
        <p:sp>
          <p:nvSpPr>
            <p:cNvPr id="47" name="TextBox 46">
              <a:extLst>
                <a:ext uri="{FF2B5EF4-FFF2-40B4-BE49-F238E27FC236}">
                  <a16:creationId xmlns:a16="http://schemas.microsoft.com/office/drawing/2014/main" id="{CAF17319-67FC-493A-9BFA-8B737D3ED8AD}"/>
                </a:ext>
              </a:extLst>
            </p:cNvPr>
            <p:cNvSpPr txBox="1"/>
            <p:nvPr/>
          </p:nvSpPr>
          <p:spPr>
            <a:xfrm>
              <a:off x="531831" y="7062186"/>
              <a:ext cx="1506519" cy="185122"/>
            </a:xfrm>
            <a:prstGeom prst="rect">
              <a:avLst/>
            </a:prstGeom>
            <a:noFill/>
          </p:spPr>
          <p:txBody>
            <a:bodyPr wrap="square" rtlCol="0">
              <a:spAutoFit/>
            </a:bodyPr>
            <a:lstStyle/>
            <a:p>
              <a:pPr defTabSz="377983"/>
              <a:r>
                <a:rPr lang="en-US" sz="744">
                  <a:ea typeface="Roboto Condensed Light" panose="02000000000000000000" pitchFamily="2" charset="0"/>
                </a:rPr>
                <a:t>Milestone not achieved</a:t>
              </a:r>
            </a:p>
          </p:txBody>
        </p:sp>
        <p:sp>
          <p:nvSpPr>
            <p:cNvPr id="48" name="Off-page Connector 139">
              <a:extLst>
                <a:ext uri="{FF2B5EF4-FFF2-40B4-BE49-F238E27FC236}">
                  <a16:creationId xmlns:a16="http://schemas.microsoft.com/office/drawing/2014/main" id="{D1AF6D6D-174F-4CE5-BC9B-7875A3C95B97}"/>
                </a:ext>
              </a:extLst>
            </p:cNvPr>
            <p:cNvSpPr/>
            <p:nvPr/>
          </p:nvSpPr>
          <p:spPr>
            <a:xfrm>
              <a:off x="234154" y="6840245"/>
              <a:ext cx="196078" cy="191748"/>
            </a:xfrm>
            <a:prstGeom prst="flowChartOffpageConnector">
              <a:avLst/>
            </a:prstGeom>
            <a:solidFill>
              <a:srgbClr val="FFC000"/>
            </a:solidFill>
            <a:ln w="12700" cap="flat" cmpd="sng" algn="ctr">
              <a:noFill/>
              <a:prstDash val="solid"/>
              <a:miter lim="800000"/>
            </a:ln>
            <a:effectLst/>
          </p:spPr>
          <p:txBody>
            <a:bodyPr rtlCol="0" anchor="ctr"/>
            <a:lstStyle/>
            <a:p>
              <a:pPr algn="ctr" defTabSz="377983">
                <a:defRPr/>
              </a:pPr>
              <a:endParaRPr lang="en-US" sz="661" kern="0">
                <a:ea typeface="Roboto Condensed Light" panose="02000000000000000000" pitchFamily="2" charset="0"/>
              </a:endParaRPr>
            </a:p>
          </p:txBody>
        </p:sp>
        <p:sp>
          <p:nvSpPr>
            <p:cNvPr id="49" name="TextBox 48">
              <a:extLst>
                <a:ext uri="{FF2B5EF4-FFF2-40B4-BE49-F238E27FC236}">
                  <a16:creationId xmlns:a16="http://schemas.microsoft.com/office/drawing/2014/main" id="{C487B2A4-353E-4BA1-A461-E01654569E1D}"/>
                </a:ext>
              </a:extLst>
            </p:cNvPr>
            <p:cNvSpPr txBox="1"/>
            <p:nvPr/>
          </p:nvSpPr>
          <p:spPr>
            <a:xfrm>
              <a:off x="531831" y="6806868"/>
              <a:ext cx="1303320" cy="185122"/>
            </a:xfrm>
            <a:prstGeom prst="rect">
              <a:avLst/>
            </a:prstGeom>
            <a:noFill/>
          </p:spPr>
          <p:txBody>
            <a:bodyPr wrap="square" rtlCol="0">
              <a:spAutoFit/>
            </a:bodyPr>
            <a:lstStyle/>
            <a:p>
              <a:pPr defTabSz="377983"/>
              <a:r>
                <a:rPr lang="en-US" sz="744">
                  <a:ea typeface="Roboto Condensed Light" panose="02000000000000000000" pitchFamily="2" charset="0"/>
                </a:rPr>
                <a:t>Milestone at risk</a:t>
              </a:r>
            </a:p>
          </p:txBody>
        </p:sp>
        <p:sp>
          <p:nvSpPr>
            <p:cNvPr id="50" name="Off-page Connector 139">
              <a:extLst>
                <a:ext uri="{FF2B5EF4-FFF2-40B4-BE49-F238E27FC236}">
                  <a16:creationId xmlns:a16="http://schemas.microsoft.com/office/drawing/2014/main" id="{10D04ACE-B3DB-45C5-9770-5796BD12DC20}"/>
                </a:ext>
              </a:extLst>
            </p:cNvPr>
            <p:cNvSpPr/>
            <p:nvPr/>
          </p:nvSpPr>
          <p:spPr>
            <a:xfrm>
              <a:off x="234154" y="6587195"/>
              <a:ext cx="196078" cy="191748"/>
            </a:xfrm>
            <a:prstGeom prst="flowChartOffpageConnector">
              <a:avLst/>
            </a:prstGeom>
            <a:solidFill>
              <a:srgbClr val="CCFF99"/>
            </a:solidFill>
            <a:ln w="12700" cap="flat" cmpd="sng" algn="ctr">
              <a:noFill/>
              <a:prstDash val="solid"/>
              <a:miter lim="800000"/>
            </a:ln>
            <a:effectLst/>
          </p:spPr>
          <p:txBody>
            <a:bodyPr rtlCol="0" anchor="ctr"/>
            <a:lstStyle/>
            <a:p>
              <a:pPr algn="ctr" defTabSz="377983">
                <a:defRPr/>
              </a:pPr>
              <a:endParaRPr lang="en-US" sz="661" kern="0">
                <a:ea typeface="Roboto Condensed Light" panose="02000000000000000000" pitchFamily="2" charset="0"/>
              </a:endParaRPr>
            </a:p>
          </p:txBody>
        </p:sp>
        <p:sp>
          <p:nvSpPr>
            <p:cNvPr id="51" name="TextBox 50">
              <a:extLst>
                <a:ext uri="{FF2B5EF4-FFF2-40B4-BE49-F238E27FC236}">
                  <a16:creationId xmlns:a16="http://schemas.microsoft.com/office/drawing/2014/main" id="{DAE2A5C7-4A2C-4614-9D27-5C148940C394}"/>
                </a:ext>
              </a:extLst>
            </p:cNvPr>
            <p:cNvSpPr txBox="1"/>
            <p:nvPr/>
          </p:nvSpPr>
          <p:spPr>
            <a:xfrm>
              <a:off x="531831" y="6553800"/>
              <a:ext cx="1303320" cy="185122"/>
            </a:xfrm>
            <a:prstGeom prst="rect">
              <a:avLst/>
            </a:prstGeom>
            <a:noFill/>
          </p:spPr>
          <p:txBody>
            <a:bodyPr wrap="square" rtlCol="0">
              <a:spAutoFit/>
            </a:bodyPr>
            <a:lstStyle/>
            <a:p>
              <a:pPr defTabSz="377983"/>
              <a:r>
                <a:rPr lang="en-US" sz="744">
                  <a:ea typeface="Roboto Condensed Light" panose="02000000000000000000" pitchFamily="2" charset="0"/>
                </a:rPr>
                <a:t>Milestone deferred</a:t>
              </a:r>
            </a:p>
          </p:txBody>
        </p:sp>
      </p:grpSp>
      <p:sp>
        <p:nvSpPr>
          <p:cNvPr id="36" name="Flowchart: Off-page Connector 35">
            <a:extLst>
              <a:ext uri="{FF2B5EF4-FFF2-40B4-BE49-F238E27FC236}">
                <a16:creationId xmlns:a16="http://schemas.microsoft.com/office/drawing/2014/main" id="{8F9DCB5E-4B02-4116-9A62-DB6F81066C01}"/>
              </a:ext>
            </a:extLst>
          </p:cNvPr>
          <p:cNvSpPr/>
          <p:nvPr/>
        </p:nvSpPr>
        <p:spPr>
          <a:xfrm>
            <a:off x="8240571" y="1679571"/>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L2-RE19</a:t>
            </a:r>
          </a:p>
        </p:txBody>
      </p:sp>
    </p:spTree>
    <p:extLst>
      <p:ext uri="{BB962C8B-B14F-4D97-AF65-F5344CB8AC3E}">
        <p14:creationId xmlns:p14="http://schemas.microsoft.com/office/powerpoint/2010/main" val="2099818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Minutes &amp; Actions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Anne-Marie McCague</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6</a:t>
            </a:fld>
            <a:endParaRPr lang="en-AU"/>
          </a:p>
        </p:txBody>
      </p:sp>
    </p:spTree>
    <p:extLst>
      <p:ext uri="{BB962C8B-B14F-4D97-AF65-F5344CB8AC3E}">
        <p14:creationId xmlns:p14="http://schemas.microsoft.com/office/powerpoint/2010/main" val="3343352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97272F-90EF-455C-BADE-618A560304C8}"/>
              </a:ext>
            </a:extLst>
          </p:cNvPr>
          <p:cNvSpPr>
            <a:spLocks noGrp="1"/>
          </p:cNvSpPr>
          <p:nvPr>
            <p:ph type="title"/>
          </p:nvPr>
        </p:nvSpPr>
        <p:spPr/>
        <p:txBody>
          <a:bodyPr>
            <a:normAutofit/>
          </a:bodyPr>
          <a:lstStyle/>
          <a:p>
            <a:r>
              <a:rPr lang="en-AU" sz="3600"/>
              <a:t>RWG Actions</a:t>
            </a:r>
          </a:p>
        </p:txBody>
      </p:sp>
      <p:graphicFrame>
        <p:nvGraphicFramePr>
          <p:cNvPr id="7" name="Content Placeholder 6">
            <a:extLst>
              <a:ext uri="{FF2B5EF4-FFF2-40B4-BE49-F238E27FC236}">
                <a16:creationId xmlns:a16="http://schemas.microsoft.com/office/drawing/2014/main" id="{57599140-4E63-48F7-B35B-61A1E47E0CCD}"/>
              </a:ext>
            </a:extLst>
          </p:cNvPr>
          <p:cNvGraphicFramePr>
            <a:graphicFrameLocks noGrp="1"/>
          </p:cNvGraphicFramePr>
          <p:nvPr>
            <p:ph idx="1"/>
            <p:extLst>
              <p:ext uri="{D42A27DB-BD31-4B8C-83A1-F6EECF244321}">
                <p14:modId xmlns:p14="http://schemas.microsoft.com/office/powerpoint/2010/main" val="2712166715"/>
              </p:ext>
            </p:extLst>
          </p:nvPr>
        </p:nvGraphicFramePr>
        <p:xfrm>
          <a:off x="206547" y="1959427"/>
          <a:ext cx="10287551" cy="4735176"/>
        </p:xfrm>
        <a:graphic>
          <a:graphicData uri="http://schemas.openxmlformats.org/drawingml/2006/table">
            <a:tbl>
              <a:tblPr>
                <a:tableStyleId>{073A0DAA-6AF3-43AB-8588-CEC1D06C72B9}</a:tableStyleId>
              </a:tblPr>
              <a:tblGrid>
                <a:gridCol w="730355">
                  <a:extLst>
                    <a:ext uri="{9D8B030D-6E8A-4147-A177-3AD203B41FA5}">
                      <a16:colId xmlns:a16="http://schemas.microsoft.com/office/drawing/2014/main" val="411289004"/>
                    </a:ext>
                  </a:extLst>
                </a:gridCol>
                <a:gridCol w="712269">
                  <a:extLst>
                    <a:ext uri="{9D8B030D-6E8A-4147-A177-3AD203B41FA5}">
                      <a16:colId xmlns:a16="http://schemas.microsoft.com/office/drawing/2014/main" val="1572276015"/>
                    </a:ext>
                  </a:extLst>
                </a:gridCol>
                <a:gridCol w="4488481">
                  <a:extLst>
                    <a:ext uri="{9D8B030D-6E8A-4147-A177-3AD203B41FA5}">
                      <a16:colId xmlns:a16="http://schemas.microsoft.com/office/drawing/2014/main" val="71918296"/>
                    </a:ext>
                  </a:extLst>
                </a:gridCol>
                <a:gridCol w="4356446">
                  <a:extLst>
                    <a:ext uri="{9D8B030D-6E8A-4147-A177-3AD203B41FA5}">
                      <a16:colId xmlns:a16="http://schemas.microsoft.com/office/drawing/2014/main" val="3532150438"/>
                    </a:ext>
                  </a:extLst>
                </a:gridCol>
              </a:tblGrid>
              <a:tr h="228523">
                <a:tc>
                  <a:txBody>
                    <a:bodyPr/>
                    <a:lstStyle/>
                    <a:p>
                      <a:pPr marL="0" algn="l" defTabSz="801929" rtl="0" eaLnBrk="1" fontAlgn="b" latinLnBrk="0" hangingPunct="1"/>
                      <a:r>
                        <a:rPr lang="en-AU" sz="1600" b="1" u="none" strike="noStrike" kern="1200">
                          <a:solidFill>
                            <a:schemeClr val="bg1"/>
                          </a:solidFill>
                          <a:effectLst/>
                          <a:latin typeface="+mn-lt"/>
                          <a:ea typeface="+mn-ea"/>
                          <a:cs typeface="Calibri"/>
                        </a:rPr>
                        <a:t>No.</a:t>
                      </a:r>
                    </a:p>
                  </a:txBody>
                  <a:tcPr marL="72000" marR="72000" marT="72000" marB="72000" anchor="b">
                    <a:solidFill>
                      <a:schemeClr val="accent2"/>
                    </a:solidFill>
                  </a:tcPr>
                </a:tc>
                <a:tc>
                  <a:txBody>
                    <a:bodyPr/>
                    <a:lstStyle/>
                    <a:p>
                      <a:pPr marL="0" algn="l" defTabSz="801929" rtl="0" eaLnBrk="1" fontAlgn="b" latinLnBrk="0" hangingPunct="1"/>
                      <a:r>
                        <a:rPr lang="en-AU" sz="1600" b="1" u="none" strike="noStrike" kern="1200">
                          <a:solidFill>
                            <a:schemeClr val="bg1"/>
                          </a:solidFill>
                          <a:effectLst/>
                          <a:latin typeface="+mn-lt"/>
                          <a:ea typeface="+mn-ea"/>
                          <a:cs typeface="Calibri"/>
                        </a:rPr>
                        <a:t>Status</a:t>
                      </a:r>
                    </a:p>
                  </a:txBody>
                  <a:tcPr marL="72000" marR="72000" marT="72000" marB="72000" anchor="b">
                    <a:solidFill>
                      <a:schemeClr val="accent2"/>
                    </a:solidFill>
                  </a:tcPr>
                </a:tc>
                <a:tc>
                  <a:txBody>
                    <a:bodyPr/>
                    <a:lstStyle/>
                    <a:p>
                      <a:pPr marL="0" algn="l" defTabSz="801929" rtl="0" eaLnBrk="1" fontAlgn="b" latinLnBrk="0" hangingPunct="1"/>
                      <a:r>
                        <a:rPr lang="en-AU" sz="1600" b="1" u="none" strike="noStrike" kern="1200">
                          <a:solidFill>
                            <a:schemeClr val="bg1"/>
                          </a:solidFill>
                          <a:effectLst/>
                          <a:latin typeface="+mn-lt"/>
                          <a:ea typeface="+mn-ea"/>
                          <a:cs typeface="Calibri"/>
                        </a:rPr>
                        <a:t>Action</a:t>
                      </a:r>
                    </a:p>
                  </a:txBody>
                  <a:tcPr marL="72000" marR="72000" marT="72000" marB="72000" anchor="b">
                    <a:solidFill>
                      <a:schemeClr val="accent2"/>
                    </a:solidFill>
                  </a:tcPr>
                </a:tc>
                <a:tc>
                  <a:txBody>
                    <a:bodyPr/>
                    <a:lstStyle/>
                    <a:p>
                      <a:pPr marL="0" algn="l" defTabSz="801929" rtl="0" eaLnBrk="1" fontAlgn="b" latinLnBrk="0" hangingPunct="1"/>
                      <a:r>
                        <a:rPr lang="en-AU" sz="1600" b="1" u="none" strike="noStrike" kern="1200">
                          <a:solidFill>
                            <a:schemeClr val="bg1"/>
                          </a:solidFill>
                          <a:effectLst/>
                          <a:latin typeface="+mn-lt"/>
                          <a:ea typeface="+mn-ea"/>
                          <a:cs typeface="Calibri"/>
                        </a:rPr>
                        <a:t>Comment</a:t>
                      </a:r>
                    </a:p>
                  </a:txBody>
                  <a:tcPr marL="72000" marR="72000" marT="72000" marB="72000" anchor="b">
                    <a:solidFill>
                      <a:schemeClr val="accent2"/>
                    </a:solidFill>
                  </a:tcPr>
                </a:tc>
                <a:extLst>
                  <a:ext uri="{0D108BD9-81ED-4DB2-BD59-A6C34878D82A}">
                    <a16:rowId xmlns:a16="http://schemas.microsoft.com/office/drawing/2014/main" val="3305108398"/>
                  </a:ext>
                </a:extLst>
              </a:tr>
              <a:tr h="707432">
                <a:tc>
                  <a:txBody>
                    <a:bodyPr/>
                    <a:lstStyle/>
                    <a:p>
                      <a:pPr algn="l" rtl="0" fontAlgn="base"/>
                      <a:r>
                        <a:rPr lang="en-AU" sz="1400" kern="1200">
                          <a:solidFill>
                            <a:schemeClr val="dk1"/>
                          </a:solidFill>
                          <a:effectLst/>
                          <a:latin typeface="+mn-lt"/>
                          <a:cs typeface="Calibri"/>
                        </a:rPr>
                        <a:t>15.3.2 ​</a:t>
                      </a:r>
                    </a:p>
                  </a:txBody>
                  <a:tcPr anchor="ctr">
                    <a:solidFill>
                      <a:schemeClr val="tx1">
                        <a:lumMod val="10000"/>
                        <a:lumOff val="90000"/>
                      </a:schemeClr>
                    </a:solidFill>
                  </a:tcPr>
                </a:tc>
                <a:tc>
                  <a:txBody>
                    <a:bodyPr/>
                    <a:lstStyle/>
                    <a:p>
                      <a:pPr algn="ctr" rtl="0" fontAlgn="base"/>
                      <a:r>
                        <a:rPr lang="en-AU" sz="1400" kern="1200">
                          <a:solidFill>
                            <a:schemeClr val="dk1"/>
                          </a:solidFill>
                          <a:effectLst/>
                          <a:latin typeface="+mn-lt"/>
                          <a:cs typeface="Calibri"/>
                        </a:rPr>
                        <a:t>Closed​</a:t>
                      </a:r>
                    </a:p>
                  </a:txBody>
                  <a:tcPr anchor="ctr">
                    <a:solidFill>
                      <a:schemeClr val="tx1">
                        <a:lumMod val="10000"/>
                        <a:lumOff val="90000"/>
                      </a:schemeClr>
                    </a:solidFill>
                  </a:tcPr>
                </a:tc>
                <a:tc>
                  <a:txBody>
                    <a:bodyPr/>
                    <a:lstStyle/>
                    <a:p>
                      <a:pPr algn="l" rtl="0" fontAlgn="base"/>
                      <a:r>
                        <a:rPr lang="en-AU" sz="1400" kern="1200">
                          <a:solidFill>
                            <a:schemeClr val="dk1"/>
                          </a:solidFill>
                          <a:effectLst/>
                          <a:latin typeface="+mn-lt"/>
                          <a:cs typeface="Calibri"/>
                        </a:rPr>
                        <a:t>RWG to provide feedback on the proposed settlements platform go-live date of 19 April 2021, including any impacts to participants’ programs, testing requirements, and any suggested mitigations ​</a:t>
                      </a:r>
                    </a:p>
                  </a:txBody>
                  <a:tcPr anchor="ctr">
                    <a:solidFill>
                      <a:schemeClr val="tx1">
                        <a:lumMod val="10000"/>
                        <a:lumOff val="90000"/>
                      </a:schemeClr>
                    </a:solidFill>
                  </a:tcPr>
                </a:tc>
                <a:tc>
                  <a:txBody>
                    <a:bodyPr/>
                    <a:lstStyle/>
                    <a:p>
                      <a:pPr algn="l" rtl="0" fontAlgn="base"/>
                      <a:r>
                        <a:rPr lang="en-AU" sz="1400" kern="1200">
                          <a:solidFill>
                            <a:schemeClr val="dk1"/>
                          </a:solidFill>
                          <a:effectLst/>
                          <a:latin typeface="+mn-lt"/>
                          <a:cs typeface="Calibri"/>
                        </a:rPr>
                        <a:t>Updated to be provided in Program Update section of this session. RWG 17</a:t>
                      </a:r>
                    </a:p>
                  </a:txBody>
                  <a:tcPr anchor="ctr">
                    <a:solidFill>
                      <a:schemeClr val="tx1">
                        <a:lumMod val="10000"/>
                        <a:lumOff val="90000"/>
                      </a:schemeClr>
                    </a:solidFill>
                  </a:tcPr>
                </a:tc>
                <a:extLst>
                  <a:ext uri="{0D108BD9-81ED-4DB2-BD59-A6C34878D82A}">
                    <a16:rowId xmlns:a16="http://schemas.microsoft.com/office/drawing/2014/main" val="208302569"/>
                  </a:ext>
                </a:extLst>
              </a:tr>
              <a:tr h="707432">
                <a:tc>
                  <a:txBody>
                    <a:bodyPr/>
                    <a:lstStyle/>
                    <a:p>
                      <a:pPr lvl="0" algn="ctr" fontAlgn="base">
                        <a:spcAft>
                          <a:spcPts val="0"/>
                        </a:spcAft>
                      </a:pPr>
                      <a:r>
                        <a:rPr lang="en-AU" sz="1400" kern="1200">
                          <a:solidFill>
                            <a:schemeClr val="dk1"/>
                          </a:solidFill>
                          <a:effectLst/>
                          <a:latin typeface="+mn-lt"/>
                          <a:ea typeface="+mn-ea"/>
                          <a:cs typeface="Calibri"/>
                        </a:rPr>
                        <a:t>16.9.1 </a:t>
                      </a:r>
                    </a:p>
                  </a:txBody>
                  <a:tcPr marL="0" marR="0" marT="0" marB="0" anchor="ctr">
                    <a:solidFill>
                      <a:schemeClr val="tx1">
                        <a:lumMod val="10000"/>
                        <a:lumOff val="90000"/>
                      </a:schemeClr>
                    </a:solidFill>
                  </a:tcPr>
                </a:tc>
                <a:tc>
                  <a:txBody>
                    <a:bodyPr/>
                    <a:lstStyle/>
                    <a:p>
                      <a:pPr algn="ctr" fontAlgn="b"/>
                      <a:r>
                        <a:rPr lang="en-AU" sz="1400" b="0" i="0" u="none" strike="noStrike" kern="1200">
                          <a:solidFill>
                            <a:srgbClr val="000000"/>
                          </a:solidFill>
                          <a:effectLst/>
                          <a:latin typeface="+mn-lt"/>
                          <a:ea typeface="+mn-ea"/>
                          <a:cs typeface="Calibri"/>
                        </a:rPr>
                        <a:t>Open</a:t>
                      </a:r>
                    </a:p>
                  </a:txBody>
                  <a:tcPr marL="9525" marR="9525" marT="9525" marB="0" anchor="ctr">
                    <a:solidFill>
                      <a:schemeClr val="tx1">
                        <a:lumMod val="10000"/>
                        <a:lumOff val="90000"/>
                      </a:schemeClr>
                    </a:solidFill>
                  </a:tcPr>
                </a:tc>
                <a:tc>
                  <a:txBody>
                    <a:bodyPr/>
                    <a:lstStyle/>
                    <a:p>
                      <a:pPr marL="0" algn="l" defTabSz="801929" rtl="0" eaLnBrk="1" fontAlgn="base" latinLnBrk="0" hangingPunct="1">
                        <a:spcAft>
                          <a:spcPts val="0"/>
                        </a:spcAft>
                      </a:pPr>
                      <a:r>
                        <a:rPr lang="en-AU" sz="1400" kern="1200">
                          <a:solidFill>
                            <a:schemeClr val="dk1"/>
                          </a:solidFill>
                          <a:effectLst/>
                          <a:latin typeface="+mn-lt"/>
                          <a:ea typeface="+mn-ea"/>
                          <a:cs typeface="Calibri"/>
                        </a:rPr>
                        <a:t>AEMO to provide RWG with implementation approach, timeframes and testing approach of Global Settlement changes (e.g. LR to GLOOPOOL transition). </a:t>
                      </a:r>
                    </a:p>
                  </a:txBody>
                  <a:tcPr marL="108000" marR="0" marT="0" marB="0" anchor="ctr">
                    <a:solidFill>
                      <a:schemeClr val="tx1">
                        <a:lumMod val="10000"/>
                        <a:lumOff val="90000"/>
                      </a:schemeClr>
                    </a:solidFill>
                  </a:tcPr>
                </a:tc>
                <a:tc>
                  <a:txBody>
                    <a:bodyPr/>
                    <a:lstStyle/>
                    <a:p>
                      <a:pPr algn="l" fontAlgn="b"/>
                      <a:r>
                        <a:rPr lang="en-AU" sz="1400" b="0" i="0" u="none" strike="noStrike">
                          <a:solidFill>
                            <a:srgbClr val="000000"/>
                          </a:solidFill>
                          <a:effectLst/>
                          <a:latin typeface="+mn-lt"/>
                          <a:cs typeface="Calibri"/>
                        </a:rPr>
                        <a:t> Update to be provided in RWG meeting</a:t>
                      </a:r>
                    </a:p>
                  </a:txBody>
                  <a:tcPr marL="72000" marR="72000" marT="36000" marB="36000" anchor="ctr">
                    <a:solidFill>
                      <a:schemeClr val="tx1">
                        <a:lumMod val="10000"/>
                        <a:lumOff val="90000"/>
                      </a:schemeClr>
                    </a:solidFill>
                  </a:tcPr>
                </a:tc>
                <a:extLst>
                  <a:ext uri="{0D108BD9-81ED-4DB2-BD59-A6C34878D82A}">
                    <a16:rowId xmlns:a16="http://schemas.microsoft.com/office/drawing/2014/main" val="1523659380"/>
                  </a:ext>
                </a:extLst>
              </a:tr>
              <a:tr h="325945">
                <a:tc>
                  <a:txBody>
                    <a:bodyPr/>
                    <a:lstStyle/>
                    <a:p>
                      <a:pPr lvl="0" algn="ctr" fontAlgn="base">
                        <a:spcAft>
                          <a:spcPts val="0"/>
                        </a:spcAft>
                      </a:pPr>
                      <a:r>
                        <a:rPr lang="en-AU" sz="1400" kern="1200">
                          <a:solidFill>
                            <a:schemeClr val="dk1"/>
                          </a:solidFill>
                          <a:effectLst/>
                          <a:latin typeface="+mn-lt"/>
                          <a:ea typeface="+mn-ea"/>
                          <a:cs typeface="Calibri"/>
                        </a:rPr>
                        <a:t>16.9.2 </a:t>
                      </a:r>
                    </a:p>
                  </a:txBody>
                  <a:tcPr marL="0" marR="0" marT="0" marB="0" anchor="ctr">
                    <a:solidFill>
                      <a:schemeClr val="bg1">
                        <a:lumMod val="95000"/>
                      </a:schemeClr>
                    </a:solidFill>
                  </a:tcPr>
                </a:tc>
                <a:tc>
                  <a:txBody>
                    <a:bodyPr/>
                    <a:lstStyle/>
                    <a:p>
                      <a:pPr algn="ctr" fontAlgn="b"/>
                      <a:endParaRPr lang="en-AU" sz="1400" b="0" i="0" u="none" strike="noStrike" kern="1200">
                        <a:solidFill>
                          <a:srgbClr val="000000"/>
                        </a:solidFill>
                        <a:effectLst/>
                        <a:latin typeface="+mn-lt"/>
                        <a:ea typeface="+mn-ea"/>
                        <a:cs typeface="Calibri" panose="020F0502020204030204" pitchFamily="34" charset="0"/>
                      </a:endParaRPr>
                    </a:p>
                  </a:txBody>
                  <a:tcPr marL="9525" marR="9525" marT="9525" marB="0" anchor="ctr">
                    <a:solidFill>
                      <a:schemeClr val="bg1">
                        <a:lumMod val="95000"/>
                      </a:schemeClr>
                    </a:solidFill>
                  </a:tcPr>
                </a:tc>
                <a:tc>
                  <a:txBody>
                    <a:bodyPr/>
                    <a:lstStyle/>
                    <a:p>
                      <a:pPr marL="0" algn="l" defTabSz="801929" rtl="0" eaLnBrk="1" fontAlgn="base" latinLnBrk="0" hangingPunct="1">
                        <a:spcAft>
                          <a:spcPts val="0"/>
                        </a:spcAft>
                      </a:pPr>
                      <a:r>
                        <a:rPr lang="en-AU" sz="1400" kern="1200">
                          <a:solidFill>
                            <a:schemeClr val="dk1"/>
                          </a:solidFill>
                          <a:effectLst/>
                          <a:latin typeface="+mn-lt"/>
                          <a:ea typeface="+mn-ea"/>
                          <a:cs typeface="Calibri"/>
                        </a:rPr>
                        <a:t>AEMO will confirm considerations for the provision of Tier 2 accumulation meter data to LRs post GS go live </a:t>
                      </a:r>
                    </a:p>
                  </a:txBody>
                  <a:tcPr marL="108000" marR="0" marT="0" marB="0" anchor="ctr">
                    <a:solidFill>
                      <a:schemeClr val="bg1">
                        <a:lumMod val="95000"/>
                      </a:schemeClr>
                    </a:solidFill>
                  </a:tcPr>
                </a:tc>
                <a:tc>
                  <a:txBody>
                    <a:bodyPr/>
                    <a:lstStyle/>
                    <a:p>
                      <a:pPr lvl="0" algn="l">
                        <a:buNone/>
                      </a:pPr>
                      <a:r>
                        <a:rPr lang="en-AU" sz="1400" b="0" i="0" u="none" strike="noStrike" noProof="0">
                          <a:solidFill>
                            <a:srgbClr val="000000"/>
                          </a:solidFill>
                          <a:effectLst/>
                        </a:rPr>
                        <a:t>To be covered during this RWG 17</a:t>
                      </a:r>
                      <a:endParaRPr lang="en-US"/>
                    </a:p>
                  </a:txBody>
                  <a:tcPr marL="72000" marR="72000" marT="36000" marB="36000" anchor="ctr">
                    <a:solidFill>
                      <a:schemeClr val="bg1">
                        <a:lumMod val="95000"/>
                      </a:schemeClr>
                    </a:solidFill>
                  </a:tcPr>
                </a:tc>
                <a:extLst>
                  <a:ext uri="{0D108BD9-81ED-4DB2-BD59-A6C34878D82A}">
                    <a16:rowId xmlns:a16="http://schemas.microsoft.com/office/drawing/2014/main" val="880604722"/>
                  </a:ext>
                </a:extLst>
              </a:tr>
              <a:tr h="559895">
                <a:tc>
                  <a:txBody>
                    <a:bodyPr/>
                    <a:lstStyle/>
                    <a:p>
                      <a:pPr lvl="0" algn="ctr" fontAlgn="base">
                        <a:spcAft>
                          <a:spcPts val="0"/>
                        </a:spcAft>
                      </a:pPr>
                      <a:r>
                        <a:rPr lang="en-AU" sz="1400" kern="1200">
                          <a:solidFill>
                            <a:schemeClr val="dk1"/>
                          </a:solidFill>
                          <a:effectLst/>
                          <a:latin typeface="+mn-lt"/>
                          <a:ea typeface="+mn-ea"/>
                          <a:cs typeface="Calibri"/>
                        </a:rPr>
                        <a:t>16.11.1 </a:t>
                      </a:r>
                    </a:p>
                  </a:txBody>
                  <a:tcPr marL="0" marR="0" marT="0" marB="0" anchor="ctr">
                    <a:solidFill>
                      <a:schemeClr val="tx1">
                        <a:lumMod val="10000"/>
                        <a:lumOff val="90000"/>
                      </a:schemeClr>
                    </a:solidFill>
                  </a:tcPr>
                </a:tc>
                <a:tc>
                  <a:txBody>
                    <a:bodyPr/>
                    <a:lstStyle/>
                    <a:p>
                      <a:pPr algn="ctr" fontAlgn="b"/>
                      <a:r>
                        <a:rPr lang="en-AU" sz="1400" b="0" i="0" u="none" strike="noStrike" kern="1200">
                          <a:solidFill>
                            <a:srgbClr val="000000"/>
                          </a:solidFill>
                          <a:effectLst/>
                          <a:latin typeface="+mn-lt"/>
                          <a:ea typeface="+mn-ea"/>
                          <a:cs typeface="Calibri"/>
                        </a:rPr>
                        <a:t>Closed</a:t>
                      </a:r>
                    </a:p>
                  </a:txBody>
                  <a:tcPr marL="9525" marR="9525" marT="9525" marB="0" anchor="ctr">
                    <a:solidFill>
                      <a:schemeClr val="tx1">
                        <a:lumMod val="10000"/>
                        <a:lumOff val="90000"/>
                      </a:schemeClr>
                    </a:solidFill>
                  </a:tcPr>
                </a:tc>
                <a:tc>
                  <a:txBody>
                    <a:bodyPr/>
                    <a:lstStyle/>
                    <a:p>
                      <a:pPr marL="0" algn="l" defTabSz="801929" rtl="0" eaLnBrk="1" fontAlgn="base" latinLnBrk="0" hangingPunct="1">
                        <a:spcAft>
                          <a:spcPts val="0"/>
                        </a:spcAft>
                      </a:pPr>
                      <a:r>
                        <a:rPr lang="en-AU" sz="1400" kern="1200">
                          <a:solidFill>
                            <a:schemeClr val="dk1"/>
                          </a:solidFill>
                          <a:effectLst/>
                          <a:latin typeface="+mn-lt"/>
                          <a:ea typeface="+mn-ea"/>
                          <a:cs typeface="Calibri"/>
                        </a:rPr>
                        <a:t>AEMO to organise a separate focus group session to discuss the potential system impacts associated to the anticipated volume of MTP related CATS CR transactions and notifications.  </a:t>
                      </a:r>
                    </a:p>
                  </a:txBody>
                  <a:tcPr marL="108000" marR="0" marT="0" marB="0" anchor="ctr">
                    <a:solidFill>
                      <a:schemeClr val="tx1">
                        <a:lumMod val="10000"/>
                        <a:lumOff val="90000"/>
                      </a:schemeClr>
                    </a:solidFill>
                  </a:tcPr>
                </a:tc>
                <a:tc>
                  <a:txBody>
                    <a:bodyPr/>
                    <a:lstStyle/>
                    <a:p>
                      <a:pPr algn="l" fontAlgn="b"/>
                      <a:r>
                        <a:rPr lang="en-AU" sz="1400" b="0" i="0" u="none" strike="noStrike">
                          <a:solidFill>
                            <a:srgbClr val="000000"/>
                          </a:solidFill>
                          <a:effectLst/>
                          <a:latin typeface="+mn-lt"/>
                          <a:cs typeface="Calibri"/>
                        </a:rPr>
                        <a:t>Complete – joint SWG / TFG organised for 26-Nov. Proposed agenda at the end of this session.</a:t>
                      </a:r>
                    </a:p>
                  </a:txBody>
                  <a:tcPr marL="72000" marR="72000" marT="36000" marB="36000" anchor="ctr">
                    <a:solidFill>
                      <a:schemeClr val="tx1">
                        <a:lumMod val="10000"/>
                        <a:lumOff val="90000"/>
                      </a:schemeClr>
                    </a:solidFill>
                  </a:tcPr>
                </a:tc>
                <a:extLst>
                  <a:ext uri="{0D108BD9-81ED-4DB2-BD59-A6C34878D82A}">
                    <a16:rowId xmlns:a16="http://schemas.microsoft.com/office/drawing/2014/main" val="997679204"/>
                  </a:ext>
                </a:extLst>
              </a:tr>
              <a:tr h="707432">
                <a:tc>
                  <a:txBody>
                    <a:bodyPr/>
                    <a:lstStyle/>
                    <a:p>
                      <a:pPr lvl="0" algn="ctr" fontAlgn="base">
                        <a:spcAft>
                          <a:spcPts val="0"/>
                        </a:spcAft>
                      </a:pPr>
                      <a:r>
                        <a:rPr lang="en-AU" sz="1400" kern="1200">
                          <a:solidFill>
                            <a:schemeClr val="dk1"/>
                          </a:solidFill>
                          <a:effectLst/>
                          <a:latin typeface="+mn-lt"/>
                          <a:ea typeface="+mn-ea"/>
                          <a:cs typeface="Calibri"/>
                        </a:rPr>
                        <a:t>16.12.1 </a:t>
                      </a:r>
                    </a:p>
                  </a:txBody>
                  <a:tcPr marL="0" marR="0" marT="0" marB="0" anchor="ctr">
                    <a:solidFill>
                      <a:schemeClr val="bg1">
                        <a:lumMod val="95000"/>
                      </a:schemeClr>
                    </a:solidFill>
                  </a:tcPr>
                </a:tc>
                <a:tc>
                  <a:txBody>
                    <a:bodyPr/>
                    <a:lstStyle/>
                    <a:p>
                      <a:pPr algn="ctr" fontAlgn="b"/>
                      <a:r>
                        <a:rPr lang="en-AU" sz="1400" b="0" i="0" u="none" strike="noStrike" kern="1200">
                          <a:solidFill>
                            <a:srgbClr val="000000"/>
                          </a:solidFill>
                          <a:effectLst/>
                          <a:latin typeface="+mn-lt"/>
                          <a:ea typeface="+mn-ea"/>
                          <a:cs typeface="Calibri"/>
                        </a:rPr>
                        <a:t>Closed</a:t>
                      </a:r>
                    </a:p>
                  </a:txBody>
                  <a:tcPr marL="9525" marR="9525" marT="9525" marB="0" anchor="ctr">
                    <a:solidFill>
                      <a:schemeClr val="bg1">
                        <a:lumMod val="95000"/>
                      </a:schemeClr>
                    </a:solidFill>
                  </a:tcPr>
                </a:tc>
                <a:tc>
                  <a:txBody>
                    <a:bodyPr/>
                    <a:lstStyle/>
                    <a:p>
                      <a:pPr marL="0" algn="l" defTabSz="801929" rtl="0" eaLnBrk="1" fontAlgn="base" latinLnBrk="0" hangingPunct="1">
                        <a:spcAft>
                          <a:spcPts val="0"/>
                        </a:spcAft>
                      </a:pPr>
                      <a:r>
                        <a:rPr lang="en-AU" sz="1400" kern="1200">
                          <a:solidFill>
                            <a:schemeClr val="dk1"/>
                          </a:solidFill>
                          <a:effectLst/>
                          <a:latin typeface="+mn-lt"/>
                          <a:ea typeface="+mn-ea"/>
                          <a:cs typeface="Calibri"/>
                        </a:rPr>
                        <a:t>RWG to provide feedback on the Retail platform industry go-live plan </a:t>
                      </a:r>
                    </a:p>
                  </a:txBody>
                  <a:tcPr marL="108000" marR="0" marT="0" marB="0" anchor="ctr">
                    <a:solidFill>
                      <a:schemeClr val="bg1">
                        <a:lumMod val="95000"/>
                      </a:schemeClr>
                    </a:solidFill>
                  </a:tcPr>
                </a:tc>
                <a:tc>
                  <a:txBody>
                    <a:bodyPr/>
                    <a:lstStyle/>
                    <a:p>
                      <a:pPr algn="l" fontAlgn="b"/>
                      <a:r>
                        <a:rPr lang="en-AU" sz="1400" b="0" i="0" u="none" strike="noStrike">
                          <a:solidFill>
                            <a:srgbClr val="000000"/>
                          </a:solidFill>
                          <a:effectLst/>
                          <a:latin typeface="+mn-lt"/>
                          <a:cs typeface="Calibri"/>
                        </a:rPr>
                        <a:t>To be covered during this RWG 17</a:t>
                      </a:r>
                    </a:p>
                  </a:txBody>
                  <a:tcPr marL="72000" marR="72000" marT="36000" marB="36000" anchor="ctr">
                    <a:solidFill>
                      <a:schemeClr val="bg1">
                        <a:lumMod val="95000"/>
                      </a:schemeClr>
                    </a:solidFill>
                  </a:tcPr>
                </a:tc>
                <a:extLst>
                  <a:ext uri="{0D108BD9-81ED-4DB2-BD59-A6C34878D82A}">
                    <a16:rowId xmlns:a16="http://schemas.microsoft.com/office/drawing/2014/main" val="1617072242"/>
                  </a:ext>
                </a:extLst>
              </a:tr>
              <a:tr h="707432">
                <a:tc>
                  <a:txBody>
                    <a:bodyPr/>
                    <a:lstStyle/>
                    <a:p>
                      <a:pPr lvl="0" algn="ctr" fontAlgn="base">
                        <a:spcAft>
                          <a:spcPts val="0"/>
                        </a:spcAft>
                      </a:pPr>
                      <a:r>
                        <a:rPr lang="en-AU" sz="1400" kern="1200">
                          <a:solidFill>
                            <a:schemeClr val="dk1"/>
                          </a:solidFill>
                          <a:effectLst/>
                          <a:latin typeface="+mn-lt"/>
                          <a:ea typeface="+mn-ea"/>
                          <a:cs typeface="Calibri"/>
                        </a:rPr>
                        <a:t>16.13.1 </a:t>
                      </a:r>
                    </a:p>
                  </a:txBody>
                  <a:tcPr marL="0" marR="0" marT="0" marB="0" anchor="ctr">
                    <a:solidFill>
                      <a:schemeClr val="tx1">
                        <a:lumMod val="10000"/>
                        <a:lumOff val="90000"/>
                      </a:schemeClr>
                    </a:solidFill>
                  </a:tcPr>
                </a:tc>
                <a:tc>
                  <a:txBody>
                    <a:bodyPr/>
                    <a:lstStyle/>
                    <a:p>
                      <a:pPr algn="ctr" fontAlgn="b"/>
                      <a:r>
                        <a:rPr lang="en-AU" sz="1400" b="0" i="0" u="none" strike="noStrike" kern="1200">
                          <a:solidFill>
                            <a:srgbClr val="000000"/>
                          </a:solidFill>
                          <a:effectLst/>
                          <a:latin typeface="+mn-lt"/>
                          <a:ea typeface="+mn-ea"/>
                          <a:cs typeface="Calibri"/>
                        </a:rPr>
                        <a:t>Closed</a:t>
                      </a:r>
                    </a:p>
                  </a:txBody>
                  <a:tcPr marL="9525" marR="9525" marT="9525" marB="0" anchor="ctr">
                    <a:solidFill>
                      <a:schemeClr val="tx1">
                        <a:lumMod val="10000"/>
                        <a:lumOff val="90000"/>
                      </a:schemeClr>
                    </a:solidFill>
                  </a:tcPr>
                </a:tc>
                <a:tc>
                  <a:txBody>
                    <a:bodyPr/>
                    <a:lstStyle/>
                    <a:p>
                      <a:pPr marL="0" algn="l" defTabSz="801929" rtl="0" eaLnBrk="1" fontAlgn="base" latinLnBrk="0" hangingPunct="1">
                        <a:spcAft>
                          <a:spcPts val="0"/>
                        </a:spcAft>
                      </a:pPr>
                      <a:r>
                        <a:rPr lang="en-AU" sz="1400" kern="1200">
                          <a:solidFill>
                            <a:schemeClr val="dk1"/>
                          </a:solidFill>
                          <a:effectLst/>
                          <a:latin typeface="+mn-lt"/>
                          <a:ea typeface="+mn-ea"/>
                          <a:cs typeface="Calibri"/>
                        </a:rPr>
                        <a:t>AEMO to make a recommendation to the PCF regarding if 5MS readiness reporting should incorporate considerations involving customer switching and WDR. </a:t>
                      </a:r>
                    </a:p>
                  </a:txBody>
                  <a:tcPr marL="108000" marR="0" marT="0" marB="0" anchor="ctr">
                    <a:solidFill>
                      <a:schemeClr val="tx1">
                        <a:lumMod val="10000"/>
                        <a:lumOff val="90000"/>
                      </a:schemeClr>
                    </a:solidFill>
                  </a:tcPr>
                </a:tc>
                <a:tc>
                  <a:txBody>
                    <a:bodyPr/>
                    <a:lstStyle/>
                    <a:p>
                      <a:pPr algn="l" fontAlgn="b"/>
                      <a:r>
                        <a:rPr lang="en-AU" sz="1400" b="0" i="0" u="none" strike="noStrike">
                          <a:solidFill>
                            <a:srgbClr val="000000"/>
                          </a:solidFill>
                          <a:effectLst/>
                          <a:latin typeface="+mn-lt"/>
                          <a:cs typeface="Calibri"/>
                        </a:rPr>
                        <a:t>Under discussion. Added to the PCF agenda for December.</a:t>
                      </a:r>
                    </a:p>
                  </a:txBody>
                  <a:tcPr marL="72000" marR="72000" marT="36000" marB="36000" anchor="ctr">
                    <a:solidFill>
                      <a:schemeClr val="tx1">
                        <a:lumMod val="10000"/>
                        <a:lumOff val="90000"/>
                      </a:schemeClr>
                    </a:solidFill>
                  </a:tcPr>
                </a:tc>
                <a:extLst>
                  <a:ext uri="{0D108BD9-81ED-4DB2-BD59-A6C34878D82A}">
                    <a16:rowId xmlns:a16="http://schemas.microsoft.com/office/drawing/2014/main" val="1647776541"/>
                  </a:ext>
                </a:extLst>
              </a:tr>
            </a:tbl>
          </a:graphicData>
        </a:graphic>
      </p:graphicFrame>
      <p:sp>
        <p:nvSpPr>
          <p:cNvPr id="4" name="Slide Number Placeholder 3">
            <a:extLst>
              <a:ext uri="{FF2B5EF4-FFF2-40B4-BE49-F238E27FC236}">
                <a16:creationId xmlns:a16="http://schemas.microsoft.com/office/drawing/2014/main" id="{BFF7D05C-CB1E-45B6-A81A-0472A825DCDA}"/>
              </a:ext>
            </a:extLst>
          </p:cNvPr>
          <p:cNvSpPr>
            <a:spLocks noGrp="1"/>
          </p:cNvSpPr>
          <p:nvPr>
            <p:ph type="sldNum" sz="quarter" idx="12"/>
          </p:nvPr>
        </p:nvSpPr>
        <p:spPr/>
        <p:txBody>
          <a:bodyPr/>
          <a:lstStyle/>
          <a:p>
            <a:fld id="{4EC81F68-4976-451A-B2E9-79BCBD2F70CC}" type="slidenum">
              <a:rPr lang="en-AU" smtClean="0"/>
              <a:pPr/>
              <a:t>7</a:t>
            </a:fld>
            <a:endParaRPr lang="en-AU"/>
          </a:p>
        </p:txBody>
      </p:sp>
    </p:spTree>
    <p:extLst>
      <p:ext uri="{BB962C8B-B14F-4D97-AF65-F5344CB8AC3E}">
        <p14:creationId xmlns:p14="http://schemas.microsoft.com/office/powerpoint/2010/main" val="642771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B306A-B322-40E5-94DC-530A287BA781}"/>
              </a:ext>
            </a:extLst>
          </p:cNvPr>
          <p:cNvSpPr>
            <a:spLocks noGrp="1"/>
          </p:cNvSpPr>
          <p:nvPr>
            <p:ph type="title"/>
          </p:nvPr>
        </p:nvSpPr>
        <p:spPr/>
        <p:txBody>
          <a:bodyPr/>
          <a:lstStyle/>
          <a:p>
            <a:r>
              <a:rPr lang="en-AU"/>
              <a:t>Program Update</a:t>
            </a:r>
          </a:p>
        </p:txBody>
      </p:sp>
      <p:sp>
        <p:nvSpPr>
          <p:cNvPr id="3" name="Text Placeholder 2">
            <a:extLst>
              <a:ext uri="{FF2B5EF4-FFF2-40B4-BE49-F238E27FC236}">
                <a16:creationId xmlns:a16="http://schemas.microsoft.com/office/drawing/2014/main" id="{A02D0FDC-7C9B-46BC-A8B6-9383F7B9BAC7}"/>
              </a:ext>
            </a:extLst>
          </p:cNvPr>
          <p:cNvSpPr>
            <a:spLocks noGrp="1"/>
          </p:cNvSpPr>
          <p:nvPr>
            <p:ph type="body" idx="1"/>
          </p:nvPr>
        </p:nvSpPr>
        <p:spPr/>
        <p:txBody>
          <a:bodyPr/>
          <a:lstStyle/>
          <a:p>
            <a:r>
              <a:rPr lang="en-AU"/>
              <a:t>Greg Minney</a:t>
            </a:r>
          </a:p>
        </p:txBody>
      </p:sp>
      <p:sp>
        <p:nvSpPr>
          <p:cNvPr id="4" name="Slide Number Placeholder 3">
            <a:extLst>
              <a:ext uri="{FF2B5EF4-FFF2-40B4-BE49-F238E27FC236}">
                <a16:creationId xmlns:a16="http://schemas.microsoft.com/office/drawing/2014/main" id="{0C219FAE-E21A-4E2F-8897-A0416E2727B1}"/>
              </a:ext>
            </a:extLst>
          </p:cNvPr>
          <p:cNvSpPr>
            <a:spLocks noGrp="1"/>
          </p:cNvSpPr>
          <p:nvPr>
            <p:ph type="sldNum" sz="quarter" idx="12"/>
          </p:nvPr>
        </p:nvSpPr>
        <p:spPr/>
        <p:txBody>
          <a:bodyPr/>
          <a:lstStyle/>
          <a:p>
            <a:fld id="{4EC81F68-4976-451A-B2E9-79BCBD2F70CC}" type="slidenum">
              <a:rPr lang="en-AU" smtClean="0"/>
              <a:pPr/>
              <a:t>8</a:t>
            </a:fld>
            <a:endParaRPr lang="en-AU"/>
          </a:p>
        </p:txBody>
      </p:sp>
    </p:spTree>
    <p:extLst>
      <p:ext uri="{BB962C8B-B14F-4D97-AF65-F5344CB8AC3E}">
        <p14:creationId xmlns:p14="http://schemas.microsoft.com/office/powerpoint/2010/main" val="3373589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306123" y="137448"/>
            <a:ext cx="10079567" cy="1323741"/>
          </a:xfrm>
        </p:spPr>
        <p:txBody>
          <a:bodyPr>
            <a:normAutofit fontScale="90000"/>
          </a:bodyPr>
          <a:lstStyle/>
          <a:p>
            <a:r>
              <a:rPr lang="en-US" sz="5401">
                <a:latin typeface="Tw Cen MT"/>
              </a:rPr>
              <a:t>5MS Program Timeline</a:t>
            </a:r>
            <a:br>
              <a:rPr lang="en-US">
                <a:latin typeface="Tw Cen MT"/>
              </a:rPr>
            </a:br>
            <a:r>
              <a:rPr lang="en-US" sz="4079">
                <a:latin typeface="Tw Cen MT"/>
              </a:rPr>
              <a:t>Level 1 and External Level 2 Milestones 1/2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9</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8517788" y="6497"/>
            <a:ext cx="1867876"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16-10-2020</a:t>
            </a:r>
          </a:p>
        </p:txBody>
      </p:sp>
      <p:pic>
        <p:nvPicPr>
          <p:cNvPr id="3" name="Picture 2">
            <a:extLst>
              <a:ext uri="{FF2B5EF4-FFF2-40B4-BE49-F238E27FC236}">
                <a16:creationId xmlns:a16="http://schemas.microsoft.com/office/drawing/2014/main" id="{8B4C9CF6-BBDF-45D8-B6A5-99F69F5EA97D}"/>
              </a:ext>
            </a:extLst>
          </p:cNvPr>
          <p:cNvPicPr>
            <a:picLocks noChangeAspect="1"/>
          </p:cNvPicPr>
          <p:nvPr/>
        </p:nvPicPr>
        <p:blipFill>
          <a:blip r:embed="rId2"/>
          <a:stretch>
            <a:fillRect/>
          </a:stretch>
        </p:blipFill>
        <p:spPr>
          <a:xfrm>
            <a:off x="1188271" y="1461190"/>
            <a:ext cx="8315271" cy="6061904"/>
          </a:xfrm>
          <a:prstGeom prst="rect">
            <a:avLst/>
          </a:prstGeom>
        </p:spPr>
      </p:pic>
    </p:spTree>
    <p:extLst>
      <p:ext uri="{BB962C8B-B14F-4D97-AF65-F5344CB8AC3E}">
        <p14:creationId xmlns:p14="http://schemas.microsoft.com/office/powerpoint/2010/main" val="1743887541"/>
      </p:ext>
    </p:extLst>
  </p:cSld>
  <p:clrMapOvr>
    <a:masterClrMapping/>
  </p:clrMapOvr>
</p:sld>
</file>

<file path=ppt/theme/theme1.xml><?xml version="1.0" encoding="utf-8"?>
<a:theme xmlns:a="http://schemas.openxmlformats.org/drawingml/2006/main" name="AEMO 2018 A4 landscap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ctr">
          <a:defRPr sz="3600" b="1" dirty="0" smtClean="0"/>
        </a:defPPr>
      </a:lstStyle>
    </a:txDef>
  </a:objectDefaults>
  <a:extraClrSchemeLst/>
  <a:extLst>
    <a:ext uri="{05A4C25C-085E-4340-85A3-A5531E510DB2}">
      <thm15:themeFamily xmlns:thm15="http://schemas.microsoft.com/office/thememl/2012/main" name="AEMO 2018 A4 landscape" id="{22A54129-71AA-4D41-B9F4-2AC7F2F42010}" vid="{06A90869-5A30-4725-8A1A-F8FF7B8EB73D}"/>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87123BBF4A1B43A2A83636EAC29EC7" ma:contentTypeVersion="6" ma:contentTypeDescription="Create a new document." ma:contentTypeScope="" ma:versionID="559e8cff3645ed725d302ae481878737">
  <xsd:schema xmlns:xsd="http://www.w3.org/2001/XMLSchema" xmlns:xs="http://www.w3.org/2001/XMLSchema" xmlns:p="http://schemas.microsoft.com/office/2006/metadata/properties" xmlns:ns2="a17413d4-6e57-4186-8402-5590e2fd3036" xmlns:ns3="0c127cf3-9ebe-442f-8385-cdcccdc20a5d" targetNamespace="http://schemas.microsoft.com/office/2006/metadata/properties" ma:root="true" ma:fieldsID="84453cdb6cc2f69cbf91b1757b92711a" ns2:_="" ns3:_="">
    <xsd:import namespace="a17413d4-6e57-4186-8402-5590e2fd3036"/>
    <xsd:import namespace="0c127cf3-9ebe-442f-8385-cdcccdc20a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7413d4-6e57-4186-8402-5590e2fd30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c127cf3-9ebe-442f-8385-cdcccdc20a5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81C35D-36CC-45AC-8AA2-FF64E8FAC111}">
  <ds:schemaRefs>
    <ds:schemaRef ds:uri="0c127cf3-9ebe-442f-8385-cdcccdc20a5d"/>
    <ds:schemaRef ds:uri="a17413d4-6e57-4186-8402-5590e2fd30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A4CC2EC-CAC8-4A26-A8D1-80B9BB2C7078}">
  <ds:schemaRefs>
    <ds:schemaRef ds:uri="0c127cf3-9ebe-442f-8385-cdcccdc20a5d"/>
    <ds:schemaRef ds:uri="a17413d4-6e57-4186-8402-5590e2fd30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DD0C81A-F611-4628-808C-6A66C58DFD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59</Slides>
  <Notes>16</Notes>
  <HiddenSlides>0</HiddenSlides>
  <ScaleCrop>false</ScaleCrop>
  <HeadingPairs>
    <vt:vector size="4" baseType="variant">
      <vt:variant>
        <vt:lpstr>Theme</vt:lpstr>
      </vt:variant>
      <vt:variant>
        <vt:i4>2</vt:i4>
      </vt:variant>
      <vt:variant>
        <vt:lpstr>Slide Titles</vt:lpstr>
      </vt:variant>
      <vt:variant>
        <vt:i4>59</vt:i4>
      </vt:variant>
    </vt:vector>
  </HeadingPairs>
  <TitlesOfParts>
    <vt:vector size="61" baseType="lpstr">
      <vt:lpstr>AEMO 2018 A4 landscape</vt:lpstr>
      <vt:lpstr>AEMC Primary Presentation Template 16x9</vt:lpstr>
      <vt:lpstr>5MS &amp; GS Readiness Working Group #17 (incl. Systems Working Group)</vt:lpstr>
      <vt:lpstr>AEMO Competition Law  Meeting Protocol</vt:lpstr>
      <vt:lpstr>Agenda</vt:lpstr>
      <vt:lpstr>Agenda **Please disconnect from your workplace VPN for the WebEx call**</vt:lpstr>
      <vt:lpstr>List of Appendices</vt:lpstr>
      <vt:lpstr>Minutes &amp; Actions</vt:lpstr>
      <vt:lpstr>RWG Actions</vt:lpstr>
      <vt:lpstr>Program Update</vt:lpstr>
      <vt:lpstr>5MS Program Timeline Level 1 and External Level 2 Milestones 1/2</vt:lpstr>
      <vt:lpstr>5MS Program Timeline Level 1 and External Level 2 Milestones 2/2</vt:lpstr>
      <vt:lpstr>Program update and current activities </vt:lpstr>
      <vt:lpstr>AEMO Systems Deployment Cutover Risk – Update </vt:lpstr>
      <vt:lpstr>Procedure update </vt:lpstr>
      <vt:lpstr>5MS/GS-related procedure change log</vt:lpstr>
      <vt:lpstr>5MS/GS-related procedure change log</vt:lpstr>
      <vt:lpstr>Testing Update  </vt:lpstr>
      <vt:lpstr>General Update</vt:lpstr>
      <vt:lpstr>5MS Staging Environment Defects Identified</vt:lpstr>
      <vt:lpstr>Retail – Functionality in Staging Release 3</vt:lpstr>
      <vt:lpstr>Industry readiness reporting – Round 4</vt:lpstr>
      <vt:lpstr>Summary of coverage, status and progress</vt:lpstr>
      <vt:lpstr>Critical Capability leading Indicators </vt:lpstr>
      <vt:lpstr>Participant Readiness Risks for Review</vt:lpstr>
      <vt:lpstr>Participant Readiness Risks for Review</vt:lpstr>
      <vt:lpstr>Participant Readiness Risks for Review</vt:lpstr>
      <vt:lpstr>Readiness reporting – Round 5</vt:lpstr>
      <vt:lpstr>Industry readiness reporting – Review</vt:lpstr>
      <vt:lpstr>Considerations for future readiness reports</vt:lpstr>
      <vt:lpstr>Updates to the readiness reporting approach</vt:lpstr>
      <vt:lpstr>Dispatch / Bidding Update</vt:lpstr>
      <vt:lpstr>Bidding / Dispatch Staging, Pre-production &amp; Production timelines</vt:lpstr>
      <vt:lpstr>Systems Workstream – Dispatch &amp; Operations</vt:lpstr>
      <vt:lpstr>Dispatch Pre-Production Deployment</vt:lpstr>
      <vt:lpstr>Tech Spec Updates </vt:lpstr>
      <vt:lpstr>Settlements Update  </vt:lpstr>
      <vt:lpstr>Settlements Staging, Pre-production &amp; Production timelines</vt:lpstr>
      <vt:lpstr>Systems Workstream - Settlements</vt:lpstr>
      <vt:lpstr>Settlements Workstream Update</vt:lpstr>
      <vt:lpstr>Retail/Metering Update</vt:lpstr>
      <vt:lpstr>Retail Metering Staging, Pre-production &amp; Production timelines</vt:lpstr>
      <vt:lpstr>Systems Workstream - Metering</vt:lpstr>
      <vt:lpstr>aseXML schema update</vt:lpstr>
      <vt:lpstr>Tier 2 Manually Read Metering Data</vt:lpstr>
      <vt:lpstr>Changes to MSATS Technical Specification</vt:lpstr>
      <vt:lpstr>Changes to MSATS Technical Specification</vt:lpstr>
      <vt:lpstr>Retail platform go-live plan</vt:lpstr>
      <vt:lpstr>Feedback Received and next steps</vt:lpstr>
      <vt:lpstr>Forward Plan and Other Business</vt:lpstr>
      <vt:lpstr>Next RWG Meeting</vt:lpstr>
      <vt:lpstr>Proposed TFG/SWG Agenda</vt:lpstr>
      <vt:lpstr>Upcoming meetings/focus groups</vt:lpstr>
      <vt:lpstr>Upcoming meetings  </vt:lpstr>
      <vt:lpstr>Questions</vt:lpstr>
      <vt:lpstr>PowerPoint Presentation</vt:lpstr>
      <vt:lpstr>Appendices</vt:lpstr>
      <vt:lpstr>Appendix Contents</vt:lpstr>
      <vt:lpstr>A1: L2 Readiness Milestones</vt:lpstr>
      <vt:lpstr>Level 2 Milestones – Readiness</vt:lpstr>
      <vt:lpstr>Level 2 Milestones – Readiness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Readiness Working Group #15 (incl. Systems Working Group)</dc:title>
  <dc:creator>Austin</dc:creator>
  <cp:revision>2</cp:revision>
  <dcterms:created xsi:type="dcterms:W3CDTF">2020-09-06T23:12:43Z</dcterms:created>
  <dcterms:modified xsi:type="dcterms:W3CDTF">2020-11-17T04:05:24Z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0x010100E687123BBF4A1B43A2A83636EAC29EC7</vt:lpwstr>
  </property>
</Properties>
</file>