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2"/>
  </p:notesMasterIdLst>
  <p:sldIdLst>
    <p:sldId id="256" r:id="rId6"/>
    <p:sldId id="258" r:id="rId7"/>
    <p:sldId id="1386" r:id="rId8"/>
    <p:sldId id="1509" r:id="rId9"/>
    <p:sldId id="1394" r:id="rId10"/>
    <p:sldId id="1411" r:id="rId11"/>
    <p:sldId id="1493" r:id="rId12"/>
    <p:sldId id="3771" r:id="rId13"/>
    <p:sldId id="3772" r:id="rId14"/>
    <p:sldId id="928" r:id="rId15"/>
    <p:sldId id="1093" r:id="rId16"/>
    <p:sldId id="3693" r:id="rId17"/>
    <p:sldId id="3778" r:id="rId18"/>
    <p:sldId id="3624" r:id="rId19"/>
    <p:sldId id="3780" r:id="rId20"/>
    <p:sldId id="3779" r:id="rId21"/>
    <p:sldId id="1516" r:id="rId22"/>
    <p:sldId id="3784" r:id="rId23"/>
    <p:sldId id="1492" r:id="rId24"/>
    <p:sldId id="3789" r:id="rId25"/>
    <p:sldId id="3603" r:id="rId26"/>
    <p:sldId id="3614" r:id="rId27"/>
    <p:sldId id="1229" r:id="rId28"/>
    <p:sldId id="1551" r:id="rId29"/>
    <p:sldId id="3791" r:id="rId30"/>
    <p:sldId id="1548" r:id="rId31"/>
    <p:sldId id="1549" r:id="rId32"/>
    <p:sldId id="1550" r:id="rId33"/>
    <p:sldId id="3652" r:id="rId34"/>
    <p:sldId id="3653" r:id="rId35"/>
    <p:sldId id="3777" r:id="rId36"/>
    <p:sldId id="3773" r:id="rId37"/>
    <p:sldId id="3783" r:id="rId38"/>
    <p:sldId id="3696" r:id="rId39"/>
    <p:sldId id="1391" r:id="rId40"/>
    <p:sldId id="3637" r:id="rId41"/>
    <p:sldId id="3638" r:id="rId42"/>
    <p:sldId id="3639" r:id="rId43"/>
    <p:sldId id="3606" r:id="rId44"/>
    <p:sldId id="1388" r:id="rId45"/>
    <p:sldId id="3630" r:id="rId46"/>
    <p:sldId id="3700" r:id="rId47"/>
    <p:sldId id="3787" r:id="rId48"/>
    <p:sldId id="3788" r:id="rId49"/>
    <p:sldId id="3790" r:id="rId50"/>
    <p:sldId id="1426" r:id="rId51"/>
    <p:sldId id="1406" r:id="rId52"/>
    <p:sldId id="3702" r:id="rId53"/>
    <p:sldId id="3786" r:id="rId54"/>
    <p:sldId id="3613" r:id="rId55"/>
    <p:sldId id="1504" r:id="rId56"/>
    <p:sldId id="3626" r:id="rId57"/>
    <p:sldId id="3627" r:id="rId58"/>
    <p:sldId id="1173" r:id="rId59"/>
    <p:sldId id="1410" r:id="rId60"/>
    <p:sldId id="1502" r:id="rId61"/>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8"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Morona" initials="MM" lastIdx="4" clrIdx="6">
    <p:extLst>
      <p:ext uri="{19B8F6BF-5375-455C-9EA6-DF929625EA0E}">
        <p15:presenceInfo xmlns:p15="http://schemas.microsoft.com/office/powerpoint/2012/main" userId="S-1-5-21-256186967-1468483519-2110688028-65896" providerId="AD"/>
      </p:ext>
    </p:extLst>
  </p:cmAuthor>
  <p:cmAuthor id="1" name="Emily Brodie" initials="EB" lastIdx="34" clrIdx="0">
    <p:extLst>
      <p:ext uri="{19B8F6BF-5375-455C-9EA6-DF929625EA0E}">
        <p15:presenceInfo xmlns:p15="http://schemas.microsoft.com/office/powerpoint/2012/main" userId="S-1-5-21-256186967-1468483519-2110688028-50135"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9" name="Greg Minney" initials="GM [2]" lastIdx="27" clrIdx="8">
    <p:extLst>
      <p:ext uri="{19B8F6BF-5375-455C-9EA6-DF929625EA0E}">
        <p15:presenceInfo xmlns:p15="http://schemas.microsoft.com/office/powerpoint/2012/main" userId="S::Greg.Minney@aemo.com.au::e657595f-f519-43ef-a5ac-dcb6c666504e"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6" name="Austin Tan" initials="AT [2]" lastIdx="74" clrIdx="5">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6C0"/>
    <a:srgbClr val="00B050"/>
    <a:srgbClr val="99FF33"/>
    <a:srgbClr val="F2F2F2"/>
    <a:srgbClr val="D8D9DE"/>
    <a:srgbClr val="CECCCE"/>
    <a:srgbClr val="E8E9EA"/>
    <a:srgbClr val="EACCCD"/>
    <a:srgbClr val="000000"/>
    <a:srgbClr val="360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81E3E-CA5F-48B4-89E0-715A7AE9D618}" v="8" dt="2021-02-08T22:50:54.667"/>
    <p1510:client id="{56C22F0B-A4DB-4F42-8303-7EEE84427FAC}" v="2" dt="2021-02-08T20:56:43.433"/>
    <p1510:client id="{A96CAE0D-ED25-42B6-97F1-78B26AD8FE9B}" v="4" dt="2021-02-09T04:48:16.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88"/>
        <p:guide pos="3368"/>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 Id="rId4"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9/02/2021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19</a:t>
            </a:fld>
            <a:endParaRPr lang="en-AU"/>
          </a:p>
        </p:txBody>
      </p:sp>
    </p:spTree>
    <p:extLst>
      <p:ext uri="{BB962C8B-B14F-4D97-AF65-F5344CB8AC3E}">
        <p14:creationId xmlns:p14="http://schemas.microsoft.com/office/powerpoint/2010/main" val="392576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36</a:t>
            </a:fld>
            <a:endParaRPr lang="en-AU"/>
          </a:p>
        </p:txBody>
      </p:sp>
    </p:spTree>
    <p:extLst>
      <p:ext uri="{BB962C8B-B14F-4D97-AF65-F5344CB8AC3E}">
        <p14:creationId xmlns:p14="http://schemas.microsoft.com/office/powerpoint/2010/main" val="77684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37</a:t>
            </a:fld>
            <a:endParaRPr lang="en-AU"/>
          </a:p>
        </p:txBody>
      </p:sp>
    </p:spTree>
    <p:extLst>
      <p:ext uri="{BB962C8B-B14F-4D97-AF65-F5344CB8AC3E}">
        <p14:creationId xmlns:p14="http://schemas.microsoft.com/office/powerpoint/2010/main" val="113255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38</a:t>
            </a:fld>
            <a:endParaRPr lang="en-AU"/>
          </a:p>
        </p:txBody>
      </p:sp>
    </p:spTree>
    <p:extLst>
      <p:ext uri="{BB962C8B-B14F-4D97-AF65-F5344CB8AC3E}">
        <p14:creationId xmlns:p14="http://schemas.microsoft.com/office/powerpoint/2010/main" val="19828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40</a:t>
            </a:fld>
            <a:endParaRPr lang="en-AU"/>
          </a:p>
        </p:txBody>
      </p:sp>
    </p:spTree>
    <p:extLst>
      <p:ext uri="{BB962C8B-B14F-4D97-AF65-F5344CB8AC3E}">
        <p14:creationId xmlns:p14="http://schemas.microsoft.com/office/powerpoint/2010/main" val="125836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41</a:t>
            </a:fld>
            <a:endParaRPr lang="en-AU"/>
          </a:p>
        </p:txBody>
      </p:sp>
    </p:spTree>
    <p:extLst>
      <p:ext uri="{BB962C8B-B14F-4D97-AF65-F5344CB8AC3E}">
        <p14:creationId xmlns:p14="http://schemas.microsoft.com/office/powerpoint/2010/main" val="17537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50</a:t>
            </a:fld>
            <a:endParaRPr lang="en-AU"/>
          </a:p>
        </p:txBody>
      </p:sp>
    </p:spTree>
    <p:extLst>
      <p:ext uri="{BB962C8B-B14F-4D97-AF65-F5344CB8AC3E}">
        <p14:creationId xmlns:p14="http://schemas.microsoft.com/office/powerpoint/2010/main" val="310433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54</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9/02/2021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9/02/2021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9/02/2021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958667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9/02/2021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9/02/2021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9/02/2021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9/02/2021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9/02/2021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9/02/2021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9/02/2021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9/02/2021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9/02/2021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05" r:id="rId11"/>
    <p:sldLayoutId id="2147483659" r:id="rId12"/>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63" r:id="rId3"/>
    <p:sldLayoutId id="2147483697" r:id="rId4"/>
    <p:sldLayoutId id="2147483665" r:id="rId5"/>
    <p:sldLayoutId id="2147483699" r:id="rId6"/>
    <p:sldLayoutId id="2147483667" r:id="rId7"/>
    <p:sldLayoutId id="2147483701" r:id="rId8"/>
    <p:sldLayoutId id="2147483702" r:id="rId9"/>
    <p:sldLayoutId id="2147483703" r:id="rId10"/>
    <p:sldLayoutId id="2147483704" r:id="rId11"/>
    <p:sldLayoutId id="2147483672" r:id="rId12"/>
    <p:sldLayoutId id="2147483700" r:id="rId13"/>
    <p:sldLayoutId id="2147483698"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 id="2147483693"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aemo.com.au/consultations/current-and-closed-consultations/5ms-gs-customer-switching-b2m-consultation"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aemo.com.au/consultations/current-and-closed-consultations/retail-procedures-wholesale-demand-response"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8.xml"/><Relationship Id="rId7" Type="http://schemas.openxmlformats.org/officeDocument/2006/relationships/package" Target="../embeddings/Microsoft_Excel_Worksheet_9F991DEE.xlsx"/><Relationship Id="rId12" Type="http://schemas.openxmlformats.org/officeDocument/2006/relationships/image" Target="../media/image3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emf"/><Relationship Id="rId11" Type="http://schemas.openxmlformats.org/officeDocument/2006/relationships/package" Target="../embeddings/Microsoft_Excel_Worksheet_9904E432.xlsx"/><Relationship Id="rId5" Type="http://schemas.openxmlformats.org/officeDocument/2006/relationships/package" Target="../embeddings/Microsoft_Excel_Worksheet_C90BE4FF.xlsx"/><Relationship Id="rId10" Type="http://schemas.openxmlformats.org/officeDocument/2006/relationships/image" Target="../media/image32.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_8D93224F.xlsx"/></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a:cs typeface="Arial"/>
              </a:rPr>
              <a:t>5MS &amp; GS Readiness Working Group #20 (incl. Systems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a:latin typeface="+mj-lt"/>
                <a:cs typeface="Arial"/>
              </a:rPr>
              <a:t>Tuesday 9 February 2021</a:t>
            </a:r>
          </a:p>
          <a:p>
            <a:endParaRPr lang="en-AU">
              <a:latin typeface="+mj-lt"/>
              <a:cs typeface="Arial" panose="020B0604020202020204" pitchFamily="34" charset="0"/>
            </a:endParaRPr>
          </a:p>
          <a:p>
            <a:r>
              <a:rPr lang="en-AU" sz="2450" b="1">
                <a:latin typeface="+mj-lt"/>
                <a:cs typeface="Arial"/>
              </a:rPr>
              <a:t>WebEx only: </a:t>
            </a:r>
            <a:r>
              <a:rPr lang="en-AU" sz="25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E633EC-CCCF-4B16-988D-2BFBECAAEC52}"/>
              </a:ext>
            </a:extLst>
          </p:cNvPr>
          <p:cNvSpPr txBox="1"/>
          <p:nvPr/>
        </p:nvSpPr>
        <p:spPr>
          <a:xfrm>
            <a:off x="306122" y="6783548"/>
            <a:ext cx="2056232" cy="397673"/>
          </a:xfrm>
          <a:prstGeom prst="rect">
            <a:avLst/>
          </a:prstGeom>
          <a:solidFill>
            <a:schemeClr val="bg2"/>
          </a:solidFill>
        </p:spPr>
        <p:txBody>
          <a:bodyPr wrap="square" rtlCol="0">
            <a:spAutoFit/>
          </a:bodyPr>
          <a:lstStyle/>
          <a:p>
            <a:endParaRPr lang="en-AU" sz="1984"/>
          </a:p>
        </p:txBody>
      </p:sp>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a:bodyPr>
          <a:lstStyle/>
          <a:p>
            <a:r>
              <a:rPr lang="en-US" sz="3527">
                <a:latin typeface="Tw Cen MT"/>
              </a:rPr>
              <a:t>5MS Program Timeline – Option 1</a:t>
            </a:r>
            <a:br>
              <a:rPr lang="en-US">
                <a:latin typeface="Tw Cen MT"/>
              </a:rPr>
            </a:br>
            <a:r>
              <a:rPr lang="en-US" sz="3527">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15-01-2021</a:t>
            </a:r>
          </a:p>
        </p:txBody>
      </p:sp>
      <p:sp>
        <p:nvSpPr>
          <p:cNvPr id="9" name="Title 1">
            <a:extLst>
              <a:ext uri="{FF2B5EF4-FFF2-40B4-BE49-F238E27FC236}">
                <a16:creationId xmlns:a16="http://schemas.microsoft.com/office/drawing/2014/main" id="{4D3F3912-05D7-45EF-A63D-364286B3967F}"/>
              </a:ext>
            </a:extLst>
          </p:cNvPr>
          <p:cNvSpPr txBox="1">
            <a:spLocks/>
          </p:cNvSpPr>
          <p:nvPr/>
        </p:nvSpPr>
        <p:spPr>
          <a:xfrm>
            <a:off x="8833367" y="1018828"/>
            <a:ext cx="1646524"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R3 Go-live : 31/05/21</a:t>
            </a:r>
          </a:p>
        </p:txBody>
      </p:sp>
      <p:sp>
        <p:nvSpPr>
          <p:cNvPr id="3" name="TextBox 2">
            <a:extLst>
              <a:ext uri="{FF2B5EF4-FFF2-40B4-BE49-F238E27FC236}">
                <a16:creationId xmlns:a16="http://schemas.microsoft.com/office/drawing/2014/main" id="{88529991-3DEE-4215-B5DE-BC93E8BEB7E5}"/>
              </a:ext>
            </a:extLst>
          </p:cNvPr>
          <p:cNvSpPr txBox="1"/>
          <p:nvPr/>
        </p:nvSpPr>
        <p:spPr>
          <a:xfrm>
            <a:off x="7977022" y="3545900"/>
            <a:ext cx="2191987" cy="36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882"/>
              <a:t>Note:  Pre-prod and Settlement dates under review</a:t>
            </a:r>
          </a:p>
        </p:txBody>
      </p:sp>
      <p:pic>
        <p:nvPicPr>
          <p:cNvPr id="10" name="Picture 9">
            <a:extLst>
              <a:ext uri="{FF2B5EF4-FFF2-40B4-BE49-F238E27FC236}">
                <a16:creationId xmlns:a16="http://schemas.microsoft.com/office/drawing/2014/main" id="{F493549B-B2F5-466B-AA3C-5958116503D0}"/>
              </a:ext>
            </a:extLst>
          </p:cNvPr>
          <p:cNvPicPr>
            <a:picLocks noChangeAspect="1"/>
          </p:cNvPicPr>
          <p:nvPr/>
        </p:nvPicPr>
        <p:blipFill>
          <a:blip r:embed="rId2"/>
          <a:stretch>
            <a:fillRect/>
          </a:stretch>
        </p:blipFill>
        <p:spPr>
          <a:xfrm>
            <a:off x="1171826" y="1432929"/>
            <a:ext cx="8404683" cy="6086457"/>
          </a:xfrm>
          <a:prstGeom prst="rect">
            <a:avLst/>
          </a:prstGeom>
        </p:spPr>
      </p:pic>
    </p:spTree>
    <p:extLst>
      <p:ext uri="{BB962C8B-B14F-4D97-AF65-F5344CB8AC3E}">
        <p14:creationId xmlns:p14="http://schemas.microsoft.com/office/powerpoint/2010/main" val="343356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61737B-991D-4E90-AB03-1333E01308BA}"/>
              </a:ext>
            </a:extLst>
          </p:cNvPr>
          <p:cNvSpPr txBox="1"/>
          <p:nvPr/>
        </p:nvSpPr>
        <p:spPr>
          <a:xfrm>
            <a:off x="306122" y="6783548"/>
            <a:ext cx="2056232" cy="397673"/>
          </a:xfrm>
          <a:prstGeom prst="rect">
            <a:avLst/>
          </a:prstGeom>
          <a:solidFill>
            <a:schemeClr val="bg2"/>
          </a:solidFill>
        </p:spPr>
        <p:txBody>
          <a:bodyPr wrap="square" rtlCol="0">
            <a:spAutoFit/>
          </a:bodyPr>
          <a:lstStyle/>
          <a:p>
            <a:endParaRPr lang="en-AU" sz="1984"/>
          </a:p>
        </p:txBody>
      </p:sp>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15543" y="109187"/>
            <a:ext cx="10079567" cy="1323741"/>
          </a:xfrm>
        </p:spPr>
        <p:txBody>
          <a:bodyPr>
            <a:normAutofit/>
          </a:bodyPr>
          <a:lstStyle/>
          <a:p>
            <a:r>
              <a:rPr lang="en-US" sz="3527">
                <a:latin typeface="Tw Cen MT"/>
              </a:rPr>
              <a:t>5MS Program Timeline – Option 2</a:t>
            </a:r>
            <a:br>
              <a:rPr lang="en-US" sz="3527">
                <a:latin typeface="Tw Cen MT"/>
              </a:rPr>
            </a:br>
            <a:r>
              <a:rPr lang="en-US" sz="3527">
                <a:latin typeface="Tw Cen MT"/>
              </a:rPr>
              <a:t>Level 1 and External Level 2 Milestones 1/2</a:t>
            </a:r>
            <a:endParaRPr lang="en-AU" sz="3527"/>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11</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15-01-2021</a:t>
            </a:r>
          </a:p>
        </p:txBody>
      </p:sp>
      <p:pic>
        <p:nvPicPr>
          <p:cNvPr id="7" name="Picture 6">
            <a:extLst>
              <a:ext uri="{FF2B5EF4-FFF2-40B4-BE49-F238E27FC236}">
                <a16:creationId xmlns:a16="http://schemas.microsoft.com/office/drawing/2014/main" id="{E8403F60-3F46-4D6A-B419-5679F62E6C9C}"/>
              </a:ext>
            </a:extLst>
          </p:cNvPr>
          <p:cNvPicPr>
            <a:picLocks noChangeAspect="1"/>
          </p:cNvPicPr>
          <p:nvPr/>
        </p:nvPicPr>
        <p:blipFill>
          <a:blip r:embed="rId2"/>
          <a:stretch>
            <a:fillRect/>
          </a:stretch>
        </p:blipFill>
        <p:spPr>
          <a:xfrm>
            <a:off x="693314" y="1432928"/>
            <a:ext cx="9305185" cy="6071323"/>
          </a:xfrm>
          <a:prstGeom prst="rect">
            <a:avLst/>
          </a:prstGeom>
        </p:spPr>
      </p:pic>
      <p:sp>
        <p:nvSpPr>
          <p:cNvPr id="8" name="Title 1">
            <a:extLst>
              <a:ext uri="{FF2B5EF4-FFF2-40B4-BE49-F238E27FC236}">
                <a16:creationId xmlns:a16="http://schemas.microsoft.com/office/drawing/2014/main" id="{67DD1986-9EC1-44C9-BDD9-8BEBCE84BF22}"/>
              </a:ext>
            </a:extLst>
          </p:cNvPr>
          <p:cNvSpPr txBox="1">
            <a:spLocks/>
          </p:cNvSpPr>
          <p:nvPr/>
        </p:nvSpPr>
        <p:spPr>
          <a:xfrm>
            <a:off x="8833367" y="1037668"/>
            <a:ext cx="1561743" cy="314119"/>
          </a:xfrm>
          <a:prstGeom prst="rect">
            <a:avLst/>
          </a:prstGeom>
        </p:spPr>
        <p:txBody>
          <a:bodyPr vert="horz" lIns="100796" tIns="50398" rIns="100796" bIns="50398" rtlCol="0" anchor="b" anchorCtr="0">
            <a:normAutofit fontScale="925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R3 Go-live : 21/06/21</a:t>
            </a:r>
          </a:p>
        </p:txBody>
      </p:sp>
      <p:sp>
        <p:nvSpPr>
          <p:cNvPr id="9" name="TextBox 8">
            <a:extLst>
              <a:ext uri="{FF2B5EF4-FFF2-40B4-BE49-F238E27FC236}">
                <a16:creationId xmlns:a16="http://schemas.microsoft.com/office/drawing/2014/main" id="{F2CD2EDC-A8CF-4DC7-90D9-9722A8BED993}"/>
              </a:ext>
            </a:extLst>
          </p:cNvPr>
          <p:cNvSpPr txBox="1"/>
          <p:nvPr/>
        </p:nvSpPr>
        <p:spPr>
          <a:xfrm>
            <a:off x="8212086" y="3583510"/>
            <a:ext cx="1956923" cy="36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882"/>
              <a:t>Note:  Pre-prod  and Settlement dates under review</a:t>
            </a:r>
          </a:p>
        </p:txBody>
      </p:sp>
    </p:spTree>
    <p:extLst>
      <p:ext uri="{BB962C8B-B14F-4D97-AF65-F5344CB8AC3E}">
        <p14:creationId xmlns:p14="http://schemas.microsoft.com/office/powerpoint/2010/main" val="87420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902E-24C7-4783-A297-99942E3A9A3E}"/>
              </a:ext>
            </a:extLst>
          </p:cNvPr>
          <p:cNvSpPr>
            <a:spLocks noGrp="1"/>
          </p:cNvSpPr>
          <p:nvPr>
            <p:ph type="title"/>
          </p:nvPr>
        </p:nvSpPr>
        <p:spPr>
          <a:xfrm>
            <a:off x="451292" y="13975"/>
            <a:ext cx="9448712" cy="1310695"/>
          </a:xfrm>
        </p:spPr>
        <p:txBody>
          <a:bodyPr>
            <a:normAutofit fontScale="90000"/>
          </a:bodyPr>
          <a:lstStyle/>
          <a:p>
            <a:r>
              <a:rPr lang="en-AU" sz="3527"/>
              <a:t>External Milestones Impacted by Change – to be confirmed at Executive Forum 11-Feb</a:t>
            </a:r>
          </a:p>
        </p:txBody>
      </p:sp>
      <p:sp>
        <p:nvSpPr>
          <p:cNvPr id="4" name="Date Placeholder 3">
            <a:extLst>
              <a:ext uri="{FF2B5EF4-FFF2-40B4-BE49-F238E27FC236}">
                <a16:creationId xmlns:a16="http://schemas.microsoft.com/office/drawing/2014/main" id="{E56A37E1-0D5A-4466-AB2B-C013EE7D151D}"/>
              </a:ext>
            </a:extLst>
          </p:cNvPr>
          <p:cNvSpPr>
            <a:spLocks noGrp="1"/>
          </p:cNvSpPr>
          <p:nvPr>
            <p:ph type="dt" sz="half" idx="10"/>
          </p:nvPr>
        </p:nvSpPr>
        <p:spPr>
          <a:xfrm>
            <a:off x="8862730" y="7058499"/>
            <a:ext cx="1435269" cy="402483"/>
          </a:xfrm>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5F291B51-A85A-48C4-B757-6486E1397711}"/>
              </a:ext>
            </a:extLst>
          </p:cNvPr>
          <p:cNvSpPr>
            <a:spLocks noGrp="1"/>
          </p:cNvSpPr>
          <p:nvPr>
            <p:ph type="sldNum" sz="quarter" idx="12"/>
          </p:nvPr>
        </p:nvSpPr>
        <p:spPr>
          <a:xfrm>
            <a:off x="9692720" y="7047018"/>
            <a:ext cx="476289" cy="402483"/>
          </a:xfrm>
        </p:spPr>
        <p:txBody>
          <a:bodyPr/>
          <a:lstStyle/>
          <a:p>
            <a:fld id="{4EC81F68-4976-451A-B2E9-79BCBD2F70CC}" type="slidenum">
              <a:rPr lang="en-AU" smtClean="0"/>
              <a:t>12</a:t>
            </a:fld>
            <a:endParaRPr lang="en-AU"/>
          </a:p>
        </p:txBody>
      </p:sp>
      <p:sp>
        <p:nvSpPr>
          <p:cNvPr id="5" name="Rectangle 4">
            <a:extLst>
              <a:ext uri="{FF2B5EF4-FFF2-40B4-BE49-F238E27FC236}">
                <a16:creationId xmlns:a16="http://schemas.microsoft.com/office/drawing/2014/main" id="{75D80268-D625-48E5-9D3E-7D0F47FD1AE7}"/>
              </a:ext>
            </a:extLst>
          </p:cNvPr>
          <p:cNvSpPr/>
          <p:nvPr/>
        </p:nvSpPr>
        <p:spPr>
          <a:xfrm>
            <a:off x="6248435" y="7065385"/>
            <a:ext cx="2367891" cy="278987"/>
          </a:xfrm>
          <a:prstGeom prst="rect">
            <a:avLst/>
          </a:prstGeom>
        </p:spPr>
        <p:txBody>
          <a:bodyPr wrap="none">
            <a:spAutoFit/>
          </a:bodyPr>
          <a:lstStyle/>
          <a:p>
            <a:pPr algn="ctr" defTabSz="755957" fontAlgn="ctr"/>
            <a:r>
              <a:rPr lang="en-AU" sz="1213">
                <a:solidFill>
                  <a:srgbClr val="222324"/>
                </a:solidFill>
              </a:rPr>
              <a:t>[Settlements dates under review</a:t>
            </a:r>
            <a:r>
              <a:rPr lang="en-AU" sz="1213">
                <a:solidFill>
                  <a:srgbClr val="000000"/>
                </a:solidFill>
              </a:rPr>
              <a:t>]</a:t>
            </a:r>
            <a:endParaRPr lang="en-AU" sz="1213">
              <a:solidFill>
                <a:srgbClr val="222324"/>
              </a:solidFill>
            </a:endParaRPr>
          </a:p>
        </p:txBody>
      </p:sp>
      <p:graphicFrame>
        <p:nvGraphicFramePr>
          <p:cNvPr id="9" name="Table 7">
            <a:extLst>
              <a:ext uri="{FF2B5EF4-FFF2-40B4-BE49-F238E27FC236}">
                <a16:creationId xmlns:a16="http://schemas.microsoft.com/office/drawing/2014/main" id="{F5A7D4D6-09A2-4230-835E-4A5E6AC8412F}"/>
              </a:ext>
            </a:extLst>
          </p:cNvPr>
          <p:cNvGraphicFramePr>
            <a:graphicFrameLocks noGrp="1"/>
          </p:cNvGraphicFramePr>
          <p:nvPr>
            <p:extLst>
              <p:ext uri="{D42A27DB-BD31-4B8C-83A1-F6EECF244321}">
                <p14:modId xmlns:p14="http://schemas.microsoft.com/office/powerpoint/2010/main" val="384255921"/>
              </p:ext>
            </p:extLst>
          </p:nvPr>
        </p:nvGraphicFramePr>
        <p:xfrm>
          <a:off x="580281" y="1782581"/>
          <a:ext cx="9717718" cy="5311810"/>
        </p:xfrm>
        <a:graphic>
          <a:graphicData uri="http://schemas.openxmlformats.org/drawingml/2006/table">
            <a:tbl>
              <a:tblPr firstRow="1" bandRow="1">
                <a:tableStyleId>{7DF18680-E054-41AD-8BC1-D1AEF772440D}</a:tableStyleId>
              </a:tblPr>
              <a:tblGrid>
                <a:gridCol w="720452">
                  <a:extLst>
                    <a:ext uri="{9D8B030D-6E8A-4147-A177-3AD203B41FA5}">
                      <a16:colId xmlns:a16="http://schemas.microsoft.com/office/drawing/2014/main" val="2111799822"/>
                    </a:ext>
                  </a:extLst>
                </a:gridCol>
                <a:gridCol w="4627618">
                  <a:extLst>
                    <a:ext uri="{9D8B030D-6E8A-4147-A177-3AD203B41FA5}">
                      <a16:colId xmlns:a16="http://schemas.microsoft.com/office/drawing/2014/main" val="3635233358"/>
                    </a:ext>
                  </a:extLst>
                </a:gridCol>
                <a:gridCol w="1092412">
                  <a:extLst>
                    <a:ext uri="{9D8B030D-6E8A-4147-A177-3AD203B41FA5}">
                      <a16:colId xmlns:a16="http://schemas.microsoft.com/office/drawing/2014/main" val="3219713578"/>
                    </a:ext>
                  </a:extLst>
                </a:gridCol>
                <a:gridCol w="1092412">
                  <a:extLst>
                    <a:ext uri="{9D8B030D-6E8A-4147-A177-3AD203B41FA5}">
                      <a16:colId xmlns:a16="http://schemas.microsoft.com/office/drawing/2014/main" val="1320448098"/>
                    </a:ext>
                  </a:extLst>
                </a:gridCol>
                <a:gridCol w="1092412">
                  <a:extLst>
                    <a:ext uri="{9D8B030D-6E8A-4147-A177-3AD203B41FA5}">
                      <a16:colId xmlns:a16="http://schemas.microsoft.com/office/drawing/2014/main" val="3249328060"/>
                    </a:ext>
                  </a:extLst>
                </a:gridCol>
                <a:gridCol w="1092412">
                  <a:extLst>
                    <a:ext uri="{9D8B030D-6E8A-4147-A177-3AD203B41FA5}">
                      <a16:colId xmlns:a16="http://schemas.microsoft.com/office/drawing/2014/main" val="3982521692"/>
                    </a:ext>
                  </a:extLst>
                </a:gridCol>
              </a:tblGrid>
              <a:tr h="366046">
                <a:tc>
                  <a:txBody>
                    <a:bodyPr/>
                    <a:lstStyle/>
                    <a:p>
                      <a:pPr algn="ctr"/>
                      <a:r>
                        <a:rPr lang="en-AU" sz="1200"/>
                        <a:t>ID</a:t>
                      </a:r>
                    </a:p>
                  </a:txBody>
                  <a:tcPr marL="100796" marR="100796" marT="50398" marB="50398" anchor="ctr">
                    <a:solidFill>
                      <a:schemeClr val="accent2"/>
                    </a:solidFill>
                  </a:tcPr>
                </a:tc>
                <a:tc>
                  <a:txBody>
                    <a:bodyPr/>
                    <a:lstStyle/>
                    <a:p>
                      <a:r>
                        <a:rPr lang="en-AU" sz="1200"/>
                        <a:t>Milestone</a:t>
                      </a:r>
                    </a:p>
                  </a:txBody>
                  <a:tcPr marL="100796" marR="100796" marT="50398" marB="50398" anchor="ctr">
                    <a:solidFill>
                      <a:schemeClr val="accent2"/>
                    </a:solidFill>
                  </a:tcPr>
                </a:tc>
                <a:tc>
                  <a:txBody>
                    <a:bodyPr/>
                    <a:lstStyle/>
                    <a:p>
                      <a:pPr algn="ctr"/>
                      <a:r>
                        <a:rPr lang="en-AU" sz="1200"/>
                        <a:t>Previous Date</a:t>
                      </a:r>
                    </a:p>
                  </a:txBody>
                  <a:tcPr marL="39683" marR="100796" marT="50398" marB="50398" anchor="ctr">
                    <a:solidFill>
                      <a:schemeClr val="accent2"/>
                    </a:solidFill>
                  </a:tcPr>
                </a:tc>
                <a:tc>
                  <a:txBody>
                    <a:bodyPr/>
                    <a:lstStyle/>
                    <a:p>
                      <a:pPr algn="ctr"/>
                      <a:r>
                        <a:rPr lang="en-AU" sz="1200"/>
                        <a:t>Option 1</a:t>
                      </a:r>
                    </a:p>
                  </a:txBody>
                  <a:tcPr marL="39683" marR="100796" marT="50398" marB="50398" anchor="ctr">
                    <a:solidFill>
                      <a:schemeClr val="accent2"/>
                    </a:solidFill>
                  </a:tcPr>
                </a:tc>
                <a:tc>
                  <a:txBody>
                    <a:bodyPr/>
                    <a:lstStyle/>
                    <a:p>
                      <a:pPr algn="ctr"/>
                      <a:r>
                        <a:rPr lang="en-AU" sz="1200"/>
                        <a:t>Option 2</a:t>
                      </a:r>
                    </a:p>
                  </a:txBody>
                  <a:tcPr marL="100796" marR="100796" marT="50398" marB="50398" anchor="ctr">
                    <a:solidFill>
                      <a:schemeClr val="accent2"/>
                    </a:solidFill>
                  </a:tcPr>
                </a:tc>
                <a:tc>
                  <a:txBody>
                    <a:bodyPr/>
                    <a:lstStyle/>
                    <a:p>
                      <a:pPr algn="ctr"/>
                      <a:r>
                        <a:rPr lang="en-AU" sz="1200"/>
                        <a:t>Owner</a:t>
                      </a:r>
                    </a:p>
                  </a:txBody>
                  <a:tcPr marL="100796" marR="100796" marT="50398" marB="50398" anchor="ctr">
                    <a:solidFill>
                      <a:schemeClr val="accent2"/>
                    </a:solidFill>
                  </a:tcPr>
                </a:tc>
                <a:extLst>
                  <a:ext uri="{0D108BD9-81ED-4DB2-BD59-A6C34878D82A}">
                    <a16:rowId xmlns:a16="http://schemas.microsoft.com/office/drawing/2014/main" val="618752355"/>
                  </a:ext>
                </a:extLst>
              </a:tr>
              <a:tr h="366046">
                <a:tc>
                  <a:txBody>
                    <a:bodyPr/>
                    <a:lstStyle/>
                    <a:p>
                      <a:pPr algn="ctr" rtl="0" fontAlgn="ctr"/>
                      <a:r>
                        <a:rPr lang="en-AU" sz="1200" b="1" u="none" strike="noStrike">
                          <a:effectLst/>
                        </a:rPr>
                        <a:t>L1-19</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l" rtl="0" fontAlgn="ctr"/>
                      <a:r>
                        <a:rPr lang="en-AU" sz="1200" b="1" u="none" strike="noStrike">
                          <a:effectLst/>
                        </a:rPr>
                        <a:t>AEMO Metering Solution - Go-Live</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9-Mar-21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31-May-21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21-Jun-21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a:r>
                        <a:rPr lang="en-AU" sz="1200" b="1"/>
                        <a:t>AEMO</a:t>
                      </a:r>
                      <a:endParaRPr lang="en-AU" sz="1200" b="1">
                        <a:latin typeface="+mn-lt"/>
                      </a:endParaRPr>
                    </a:p>
                  </a:txBody>
                  <a:tcPr marL="39683" marR="39683" marT="39683" marB="39683" anchor="ctr">
                    <a:solidFill>
                      <a:schemeClr val="accent2">
                        <a:lumMod val="10000"/>
                        <a:lumOff val="90000"/>
                      </a:schemeClr>
                    </a:solidFill>
                  </a:tcPr>
                </a:tc>
                <a:extLst>
                  <a:ext uri="{0D108BD9-81ED-4DB2-BD59-A6C34878D82A}">
                    <a16:rowId xmlns:a16="http://schemas.microsoft.com/office/drawing/2014/main" val="2267573105"/>
                  </a:ext>
                </a:extLst>
              </a:tr>
              <a:tr h="366046">
                <a:tc>
                  <a:txBody>
                    <a:bodyPr/>
                    <a:lstStyle/>
                    <a:p>
                      <a:pPr algn="ctr" rtl="0" fontAlgn="ctr"/>
                      <a:r>
                        <a:rPr lang="en-AU" sz="1200" u="none" strike="noStrike">
                          <a:effectLst/>
                        </a:rPr>
                        <a:t>L2-RE35</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final - Release 3 - Retail MDM</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25-Jan-21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14-May-21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614021501"/>
                  </a:ext>
                </a:extLst>
              </a:tr>
              <a:tr h="366046">
                <a:tc>
                  <a:txBody>
                    <a:bodyPr/>
                    <a:lstStyle/>
                    <a:p>
                      <a:pPr algn="ctr" rtl="0" fontAlgn="ctr"/>
                      <a:r>
                        <a:rPr lang="en-AU" sz="1200" u="none" strike="noStrike">
                          <a:effectLst/>
                        </a:rPr>
                        <a:t>L2-M11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Participants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10-May-21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699875278"/>
                  </a:ext>
                </a:extLst>
              </a:tr>
              <a:tr h="366046">
                <a:tc>
                  <a:txBody>
                    <a:bodyPr/>
                    <a:lstStyle/>
                    <a:p>
                      <a:pPr algn="ctr" rtl="0" fontAlgn="ctr"/>
                      <a:r>
                        <a:rPr lang="en-AU" sz="1200" u="none" strike="noStrike">
                          <a:effectLst/>
                        </a:rPr>
                        <a:t>L2-M12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AEMO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10-May-21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784158825"/>
                  </a:ext>
                </a:extLst>
              </a:tr>
              <a:tr h="366046">
                <a:tc>
                  <a:txBody>
                    <a:bodyPr/>
                    <a:lstStyle/>
                    <a:p>
                      <a:pPr algn="ctr" rtl="0" fontAlgn="ctr"/>
                      <a:r>
                        <a:rPr lang="en-AU" sz="1200" u="none" strike="noStrike">
                          <a:effectLst/>
                        </a:rPr>
                        <a:t>L2-RE29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Commences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10-May-21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155691751"/>
                  </a:ext>
                </a:extLst>
              </a:tr>
              <a:tr h="366046">
                <a:tc>
                  <a:txBody>
                    <a:bodyPr/>
                    <a:lstStyle/>
                    <a:p>
                      <a:pPr algn="ctr" rtl="0" fontAlgn="ctr"/>
                      <a:r>
                        <a:rPr lang="en-AU" sz="1200" u="none" strike="noStrike">
                          <a:effectLst/>
                        </a:rPr>
                        <a:t>L2-RE30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21-May-21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12-Jun-21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964507057"/>
                  </a:ext>
                </a:extLst>
              </a:tr>
              <a:tr h="366046">
                <a:tc>
                  <a:txBody>
                    <a:bodyPr/>
                    <a:lstStyle/>
                    <a:p>
                      <a:pPr algn="ctr" rtl="0" fontAlgn="ctr"/>
                      <a:r>
                        <a:rPr lang="en-AU" sz="1200" u="none" strike="noStrike">
                          <a:effectLst/>
                        </a:rPr>
                        <a:t>L2-M24</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31-May-21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21-Jun-21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309954116"/>
                  </a:ext>
                </a:extLst>
              </a:tr>
              <a:tr h="366046">
                <a:tc>
                  <a:txBody>
                    <a:bodyPr/>
                    <a:lstStyle/>
                    <a:p>
                      <a:pPr algn="ctr" rtl="0" fontAlgn="ctr"/>
                      <a:r>
                        <a:rPr lang="en-AU" sz="1200" u="none" strike="noStrike">
                          <a:effectLst/>
                        </a:rPr>
                        <a:t>L2-M10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5 minute files in MDFF format accepted by AEMO</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22-Jun-21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368256073"/>
                  </a:ext>
                </a:extLst>
              </a:tr>
              <a:tr h="366046">
                <a:tc>
                  <a:txBody>
                    <a:bodyPr/>
                    <a:lstStyle/>
                    <a:p>
                      <a:pPr algn="ctr" rtl="0" fontAlgn="ctr"/>
                      <a:r>
                        <a:rPr lang="en-AU" sz="1200" b="1" u="none" strike="noStrike">
                          <a:effectLst/>
                        </a:rPr>
                        <a:t>L1-22</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l" rtl="0" fontAlgn="ctr"/>
                      <a:r>
                        <a:rPr lang="en-AU" sz="1200" b="1" u="none" strike="noStrike">
                          <a:effectLst/>
                        </a:rPr>
                        <a:t>Settlements Platform Go-Live</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19-Apr-21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[17-May-21]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[17-May-21]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a:r>
                        <a:rPr lang="en-AU" sz="1200" b="1"/>
                        <a:t>AEMO</a:t>
                      </a:r>
                      <a:endParaRPr lang="en-AU" sz="1200" b="1">
                        <a:latin typeface="+mn-lt"/>
                      </a:endParaRPr>
                    </a:p>
                  </a:txBody>
                  <a:tcPr marL="39683" marR="39683" marT="39683" marB="39683" anchor="ctr">
                    <a:solidFill>
                      <a:schemeClr val="accent2">
                        <a:lumMod val="10000"/>
                        <a:lumOff val="90000"/>
                      </a:schemeClr>
                    </a:solidFill>
                  </a:tcPr>
                </a:tc>
                <a:extLst>
                  <a:ext uri="{0D108BD9-81ED-4DB2-BD59-A6C34878D82A}">
                    <a16:rowId xmlns:a16="http://schemas.microsoft.com/office/drawing/2014/main" val="2236366705"/>
                  </a:ext>
                </a:extLst>
              </a:tr>
              <a:tr h="366046">
                <a:tc>
                  <a:txBody>
                    <a:bodyPr/>
                    <a:lstStyle/>
                    <a:p>
                      <a:pPr algn="ctr" rtl="0" fontAlgn="ctr"/>
                      <a:r>
                        <a:rPr lang="en-AU" sz="1200" u="none" strike="noStrike">
                          <a:effectLst/>
                        </a:rPr>
                        <a:t>L2-S10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participants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843925086"/>
                  </a:ext>
                </a:extLst>
              </a:tr>
              <a:tr h="395052">
                <a:tc>
                  <a:txBody>
                    <a:bodyPr/>
                    <a:lstStyle/>
                    <a:p>
                      <a:pPr algn="ctr" rtl="0" fontAlgn="ctr"/>
                      <a:r>
                        <a:rPr lang="en-AU" sz="1200" u="none" strike="noStrike">
                          <a:effectLst/>
                        </a:rPr>
                        <a:t>L2-S11</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AEMO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[22-Mar-21</a:t>
                      </a:r>
                      <a:r>
                        <a:rPr lang="en-AU" sz="1200" b="0" i="0" u="none" strike="noStrike">
                          <a:solidFill>
                            <a:srgbClr val="000000"/>
                          </a:solidFill>
                          <a:effectLst/>
                          <a:latin typeface="+mn-lt"/>
                        </a:rPr>
                        <a:t>]</a:t>
                      </a:r>
                      <a:endParaRPr lang="en-AU" sz="1200" u="none" strike="noStrike">
                        <a:effectLs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1161927"/>
                  </a:ext>
                </a:extLst>
              </a:tr>
              <a:tr h="366046">
                <a:tc>
                  <a:txBody>
                    <a:bodyPr/>
                    <a:lstStyle/>
                    <a:p>
                      <a:pPr algn="ctr" rtl="0" fontAlgn="ctr"/>
                      <a:r>
                        <a:rPr lang="en-AU" sz="1200" u="none" strike="noStrike">
                          <a:effectLst/>
                        </a:rPr>
                        <a:t>L2-RE19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 Settlements finalised</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827996307"/>
                  </a:ext>
                </a:extLst>
              </a:tr>
              <a:tr h="366046">
                <a:tc>
                  <a:txBody>
                    <a:bodyPr/>
                    <a:lstStyle/>
                    <a:p>
                      <a:pPr algn="ctr" rtl="0" fontAlgn="ctr"/>
                      <a:r>
                        <a:rPr lang="en-AU" sz="1200" u="none" strike="noStrike">
                          <a:effectLst/>
                        </a:rPr>
                        <a:t>L2-RE32</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14-Apr-21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[13-May-21]</a:t>
                      </a:r>
                    </a:p>
                  </a:txBody>
                  <a:tcPr marL="39683" marR="39683" marT="39683" marB="39683" anchor="ctr"/>
                </a:tc>
                <a:tc>
                  <a:txBody>
                    <a:bodyPr/>
                    <a:lstStyle/>
                    <a:p>
                      <a:pPr algn="ctr" rtl="0" fontAlgn="ctr"/>
                      <a:r>
                        <a:rPr lang="en-AU" sz="1200" u="none" strike="noStrike">
                          <a:effectLst/>
                        </a:rPr>
                        <a:t>[13-May-21]</a:t>
                      </a: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916809792"/>
                  </a:ext>
                </a:extLst>
              </a:tr>
            </a:tbl>
          </a:graphicData>
        </a:graphic>
      </p:graphicFrame>
      <p:sp>
        <p:nvSpPr>
          <p:cNvPr id="3" name="Rectangle: Rounded Corners 2">
            <a:extLst>
              <a:ext uri="{FF2B5EF4-FFF2-40B4-BE49-F238E27FC236}">
                <a16:creationId xmlns:a16="http://schemas.microsoft.com/office/drawing/2014/main" id="{CD77A12A-9F3D-4BB4-BE46-D2F2180E5767}"/>
              </a:ext>
            </a:extLst>
          </p:cNvPr>
          <p:cNvSpPr/>
          <p:nvPr/>
        </p:nvSpPr>
        <p:spPr>
          <a:xfrm>
            <a:off x="8616326" y="865985"/>
            <a:ext cx="2075487" cy="83670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Dates subject to change</a:t>
            </a:r>
          </a:p>
        </p:txBody>
      </p:sp>
    </p:spTree>
    <p:extLst>
      <p:ext uri="{BB962C8B-B14F-4D97-AF65-F5344CB8AC3E}">
        <p14:creationId xmlns:p14="http://schemas.microsoft.com/office/powerpoint/2010/main" val="3631676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9D82-58E5-43D6-A655-C6DD9079DAC1}"/>
              </a:ext>
            </a:extLst>
          </p:cNvPr>
          <p:cNvSpPr>
            <a:spLocks noGrp="1"/>
          </p:cNvSpPr>
          <p:nvPr>
            <p:ph type="title"/>
          </p:nvPr>
        </p:nvSpPr>
        <p:spPr/>
        <p:txBody>
          <a:bodyPr>
            <a:normAutofit/>
          </a:bodyPr>
          <a:lstStyle/>
          <a:p>
            <a:r>
              <a:rPr lang="en-AU" sz="3527"/>
              <a:t>Actions to mitigate participant program impacts</a:t>
            </a:r>
          </a:p>
        </p:txBody>
      </p:sp>
      <p:graphicFrame>
        <p:nvGraphicFramePr>
          <p:cNvPr id="7" name="Table 7">
            <a:extLst>
              <a:ext uri="{FF2B5EF4-FFF2-40B4-BE49-F238E27FC236}">
                <a16:creationId xmlns:a16="http://schemas.microsoft.com/office/drawing/2014/main" id="{36C37B08-6633-4CE2-8FC2-AB5B508288C4}"/>
              </a:ext>
            </a:extLst>
          </p:cNvPr>
          <p:cNvGraphicFramePr>
            <a:graphicFrameLocks noGrp="1"/>
          </p:cNvGraphicFramePr>
          <p:nvPr>
            <p:ph idx="1"/>
            <p:extLst>
              <p:ext uri="{D42A27DB-BD31-4B8C-83A1-F6EECF244321}">
                <p14:modId xmlns:p14="http://schemas.microsoft.com/office/powerpoint/2010/main" val="3368742119"/>
              </p:ext>
            </p:extLst>
          </p:nvPr>
        </p:nvGraphicFramePr>
        <p:xfrm>
          <a:off x="500365" y="2012412"/>
          <a:ext cx="9668332" cy="4472132"/>
        </p:xfrm>
        <a:graphic>
          <a:graphicData uri="http://schemas.openxmlformats.org/drawingml/2006/table">
            <a:tbl>
              <a:tblPr firstRow="1" bandRow="1">
                <a:tableStyleId>{7DF18680-E054-41AD-8BC1-D1AEF772440D}</a:tableStyleId>
              </a:tblPr>
              <a:tblGrid>
                <a:gridCol w="1529364">
                  <a:extLst>
                    <a:ext uri="{9D8B030D-6E8A-4147-A177-3AD203B41FA5}">
                      <a16:colId xmlns:a16="http://schemas.microsoft.com/office/drawing/2014/main" val="4099017175"/>
                    </a:ext>
                  </a:extLst>
                </a:gridCol>
                <a:gridCol w="2197346">
                  <a:extLst>
                    <a:ext uri="{9D8B030D-6E8A-4147-A177-3AD203B41FA5}">
                      <a16:colId xmlns:a16="http://schemas.microsoft.com/office/drawing/2014/main" val="2429389251"/>
                    </a:ext>
                  </a:extLst>
                </a:gridCol>
                <a:gridCol w="1622810">
                  <a:extLst>
                    <a:ext uri="{9D8B030D-6E8A-4147-A177-3AD203B41FA5}">
                      <a16:colId xmlns:a16="http://schemas.microsoft.com/office/drawing/2014/main" val="614016024"/>
                    </a:ext>
                  </a:extLst>
                </a:gridCol>
                <a:gridCol w="1713526">
                  <a:extLst>
                    <a:ext uri="{9D8B030D-6E8A-4147-A177-3AD203B41FA5}">
                      <a16:colId xmlns:a16="http://schemas.microsoft.com/office/drawing/2014/main" val="1214046464"/>
                    </a:ext>
                  </a:extLst>
                </a:gridCol>
                <a:gridCol w="2605286">
                  <a:extLst>
                    <a:ext uri="{9D8B030D-6E8A-4147-A177-3AD203B41FA5}">
                      <a16:colId xmlns:a16="http://schemas.microsoft.com/office/drawing/2014/main" val="577360824"/>
                    </a:ext>
                  </a:extLst>
                </a:gridCol>
              </a:tblGrid>
              <a:tr h="315968">
                <a:tc>
                  <a:txBody>
                    <a:bodyPr/>
                    <a:lstStyle/>
                    <a:p>
                      <a:r>
                        <a:rPr lang="en-AU" sz="1200"/>
                        <a:t>Area</a:t>
                      </a:r>
                    </a:p>
                  </a:txBody>
                  <a:tcPr marL="100796" marR="100796" marT="50398" marB="50398">
                    <a:solidFill>
                      <a:schemeClr val="accent2"/>
                    </a:solidFill>
                  </a:tcPr>
                </a:tc>
                <a:tc>
                  <a:txBody>
                    <a:bodyPr/>
                    <a:lstStyle/>
                    <a:p>
                      <a:r>
                        <a:rPr lang="en-AU" sz="1200"/>
                        <a:t>Mitigation</a:t>
                      </a:r>
                    </a:p>
                  </a:txBody>
                  <a:tcPr marL="100796" marR="100796" marT="50398" marB="50398">
                    <a:solidFill>
                      <a:schemeClr val="accent2"/>
                    </a:solidFill>
                  </a:tcPr>
                </a:tc>
                <a:tc>
                  <a:txBody>
                    <a:bodyPr/>
                    <a:lstStyle/>
                    <a:p>
                      <a:r>
                        <a:rPr lang="en-AU" sz="1200"/>
                        <a:t>Participant Category</a:t>
                      </a:r>
                    </a:p>
                  </a:txBody>
                  <a:tcPr marL="39683" marR="39683" marT="50398" marB="50398">
                    <a:solidFill>
                      <a:schemeClr val="accent2"/>
                    </a:solidFill>
                  </a:tcPr>
                </a:tc>
                <a:tc>
                  <a:txBody>
                    <a:bodyPr/>
                    <a:lstStyle/>
                    <a:p>
                      <a:r>
                        <a:rPr lang="en-AU" sz="1200"/>
                        <a:t>Implementation Status</a:t>
                      </a:r>
                    </a:p>
                  </a:txBody>
                  <a:tcPr marL="39683" marR="39683" marT="50398" marB="50398">
                    <a:solidFill>
                      <a:schemeClr val="accent2"/>
                    </a:solidFill>
                  </a:tcPr>
                </a:tc>
                <a:tc>
                  <a:txBody>
                    <a:bodyPr/>
                    <a:lstStyle/>
                    <a:p>
                      <a:r>
                        <a:rPr lang="en-AU" sz="1200"/>
                        <a:t>Impact support</a:t>
                      </a:r>
                    </a:p>
                  </a:txBody>
                  <a:tcPr marL="100796" marR="100796" marT="50398" marB="50398">
                    <a:solidFill>
                      <a:schemeClr val="accent2"/>
                    </a:solidFill>
                  </a:tcPr>
                </a:tc>
                <a:extLst>
                  <a:ext uri="{0D108BD9-81ED-4DB2-BD59-A6C34878D82A}">
                    <a16:rowId xmlns:a16="http://schemas.microsoft.com/office/drawing/2014/main" val="1684582860"/>
                  </a:ext>
                </a:extLst>
              </a:tr>
              <a:tr h="1167462">
                <a:tc>
                  <a:txBody>
                    <a:bodyPr/>
                    <a:lstStyle/>
                    <a:p>
                      <a:r>
                        <a:rPr lang="en-AU" sz="1200" b="1"/>
                        <a:t>Bilateral Testing</a:t>
                      </a:r>
                    </a:p>
                  </a:txBody>
                  <a:tcPr marL="79367" marR="39683" marT="50398" marB="50398" anchor="ctr"/>
                </a:tc>
                <a:tc>
                  <a:txBody>
                    <a:bodyPr/>
                    <a:lstStyle/>
                    <a:p>
                      <a:r>
                        <a:rPr lang="en-AU" sz="1200"/>
                        <a:t>Staging environment to support more extensive B2B and B2M bilateral testing</a:t>
                      </a:r>
                    </a:p>
                  </a:txBody>
                  <a:tcPr marL="100796" marR="100796" marT="50398" marB="50398" anchor="ctr"/>
                </a:tc>
                <a:tc>
                  <a:txBody>
                    <a:bodyPr/>
                    <a:lstStyle/>
                    <a:p>
                      <a:r>
                        <a:rPr lang="en-AU" sz="1200"/>
                        <a:t>Retailer, DNSP, MDP</a:t>
                      </a:r>
                    </a:p>
                  </a:txBody>
                  <a:tcPr marL="100796" marR="100796" marT="50398" marB="50398" anchor="ctr"/>
                </a:tc>
                <a:tc>
                  <a:txBody>
                    <a:bodyPr/>
                    <a:lstStyle/>
                    <a:p>
                      <a:r>
                        <a:rPr lang="en-AU" sz="1200"/>
                        <a:t>Under consideration,</a:t>
                      </a:r>
                    </a:p>
                    <a:p>
                      <a:r>
                        <a:rPr lang="en-AU" sz="1200"/>
                        <a:t>Updates being planned</a:t>
                      </a:r>
                    </a:p>
                  </a:txBody>
                  <a:tcPr marL="100796" marR="100796" marT="50398" marB="50398" anchor="ctr"/>
                </a:tc>
                <a:tc>
                  <a:txBody>
                    <a:bodyPr/>
                    <a:lstStyle/>
                    <a:p>
                      <a:r>
                        <a:rPr lang="en-AU" sz="1200"/>
                        <a:t>Increased support of participant bilateral testing programs in advance of Retail pre-prod availability</a:t>
                      </a:r>
                    </a:p>
                  </a:txBody>
                  <a:tcPr marL="100796" marR="100796" marT="50398" marB="50398" anchor="ctr"/>
                </a:tc>
                <a:extLst>
                  <a:ext uri="{0D108BD9-81ED-4DB2-BD59-A6C34878D82A}">
                    <a16:rowId xmlns:a16="http://schemas.microsoft.com/office/drawing/2014/main" val="2135332851"/>
                  </a:ext>
                </a:extLst>
              </a:tr>
              <a:tr h="1167462">
                <a:tc>
                  <a:txBody>
                    <a:bodyPr/>
                    <a:lstStyle/>
                    <a:p>
                      <a:r>
                        <a:rPr lang="en-AU" sz="1200" b="1"/>
                        <a:t>5-minute Meter Data</a:t>
                      </a:r>
                    </a:p>
                  </a:txBody>
                  <a:tcPr marL="79367" marR="39683" marT="50398" marB="50398" anchor="ctr"/>
                </a:tc>
                <a:tc>
                  <a:txBody>
                    <a:bodyPr/>
                    <a:lstStyle/>
                    <a:p>
                      <a:r>
                        <a:rPr lang="en-AU" sz="1200"/>
                        <a:t>Reduce period between retail platform go-live and  acceptance of 5 minute granularity metering data </a:t>
                      </a:r>
                    </a:p>
                  </a:txBody>
                  <a:tcPr marL="100796" marR="100796" marT="50398" marB="50398" anchor="ctr"/>
                </a:tc>
                <a:tc>
                  <a:txBody>
                    <a:bodyPr/>
                    <a:lstStyle/>
                    <a:p>
                      <a:r>
                        <a:rPr lang="en-AU" sz="1200"/>
                        <a:t>MDP</a:t>
                      </a:r>
                    </a:p>
                  </a:txBody>
                  <a:tcPr marL="100796" marR="100796" marT="50398" marB="50398" anchor="ctr"/>
                </a:tc>
                <a:tc>
                  <a:txBody>
                    <a:bodyPr/>
                    <a:lstStyle/>
                    <a:p>
                      <a:r>
                        <a:rPr lang="en-AU" sz="1200"/>
                        <a:t>Under Consideration,</a:t>
                      </a:r>
                    </a:p>
                    <a:p>
                      <a:r>
                        <a:rPr lang="en-AU" sz="1200"/>
                        <a:t>Subject to participant input</a:t>
                      </a:r>
                    </a:p>
                  </a:txBody>
                  <a:tcPr marL="100796" marR="100796" marT="50398" marB="50398" anchor="ctr"/>
                </a:tc>
                <a:tc>
                  <a:txBody>
                    <a:bodyPr/>
                    <a:lstStyle/>
                    <a:p>
                      <a:r>
                        <a:rPr lang="en-AU" sz="1200"/>
                        <a:t>Maximises transition window for the delivery of 5 minute metering data to AEMO prior to rule commencement</a:t>
                      </a:r>
                    </a:p>
                  </a:txBody>
                  <a:tcPr marL="100796" marR="100796" marT="50398" marB="50398" anchor="ctr"/>
                </a:tc>
                <a:extLst>
                  <a:ext uri="{0D108BD9-81ED-4DB2-BD59-A6C34878D82A}">
                    <a16:rowId xmlns:a16="http://schemas.microsoft.com/office/drawing/2014/main" val="1483447935"/>
                  </a:ext>
                </a:extLst>
              </a:tr>
              <a:tr h="910620">
                <a:tc>
                  <a:txBody>
                    <a:bodyPr/>
                    <a:lstStyle/>
                    <a:p>
                      <a:r>
                        <a:rPr lang="en-AU" sz="1200" b="1"/>
                        <a:t>UFE</a:t>
                      </a:r>
                    </a:p>
                  </a:txBody>
                  <a:tcPr marL="79367" marR="39683" marT="50398" marB="50398" anchor="ctr"/>
                </a:tc>
                <a:tc>
                  <a:txBody>
                    <a:bodyPr/>
                    <a:lstStyle/>
                    <a:p>
                      <a:r>
                        <a:rPr lang="en-AU" sz="1200"/>
                        <a:t>AEMO Support for bulk population of  NCONUML</a:t>
                      </a:r>
                    </a:p>
                  </a:txBody>
                  <a:tcPr marL="100796" marR="100796" marT="50398" marB="50398" anchor="ctr"/>
                </a:tc>
                <a:tc>
                  <a:txBody>
                    <a:bodyPr/>
                    <a:lstStyle/>
                    <a:p>
                      <a:r>
                        <a:rPr lang="en-AU" sz="1200"/>
                        <a:t>DNSP</a:t>
                      </a:r>
                    </a:p>
                  </a:txBody>
                  <a:tcPr marL="100796" marR="100796" marT="50398" marB="50398" anchor="ctr"/>
                </a:tc>
                <a:tc>
                  <a:txBody>
                    <a:bodyPr/>
                    <a:lstStyle/>
                    <a:p>
                      <a:r>
                        <a:rPr lang="en-AU" sz="1200"/>
                        <a:t>Not currently Planned </a:t>
                      </a:r>
                    </a:p>
                    <a:p>
                      <a:r>
                        <a:rPr lang="en-AU" sz="1200"/>
                        <a:t>No TFG request as yet</a:t>
                      </a:r>
                    </a:p>
                  </a:txBody>
                  <a:tcPr marL="100796" marR="100796" marT="50398" marB="50398" anchor="ctr"/>
                </a:tc>
                <a:tc>
                  <a:txBody>
                    <a:bodyPr/>
                    <a:lstStyle/>
                    <a:p>
                      <a:r>
                        <a:rPr lang="en-AU" sz="1200"/>
                        <a:t>Reduce impact of smaller transition window for the population of NCONUML NMIs, once approved</a:t>
                      </a:r>
                    </a:p>
                  </a:txBody>
                  <a:tcPr marL="100796" marR="100796" marT="50398" marB="50398" anchor="ctr"/>
                </a:tc>
                <a:extLst>
                  <a:ext uri="{0D108BD9-81ED-4DB2-BD59-A6C34878D82A}">
                    <a16:rowId xmlns:a16="http://schemas.microsoft.com/office/drawing/2014/main" val="2278986802"/>
                  </a:ext>
                </a:extLst>
              </a:tr>
              <a:tr h="910620">
                <a:tc>
                  <a:txBody>
                    <a:bodyPr/>
                    <a:lstStyle/>
                    <a:p>
                      <a:r>
                        <a:rPr lang="en-AU" sz="1200" b="1"/>
                        <a:t>Industry Testing</a:t>
                      </a:r>
                    </a:p>
                  </a:txBody>
                  <a:tcPr marL="79367" marR="39683" marT="50398" marB="50398" anchor="ctr"/>
                </a:tc>
                <a:tc>
                  <a:txBody>
                    <a:bodyPr/>
                    <a:lstStyle/>
                    <a:p>
                      <a:r>
                        <a:rPr lang="en-AU" sz="1200"/>
                        <a:t>Extend Industry Test period in advance of Retail Platform go-live</a:t>
                      </a:r>
                    </a:p>
                  </a:txBody>
                  <a:tcPr marL="100796" marR="100796" marT="50398" marB="50398"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Retailer, DNSP, MDP</a:t>
                      </a:r>
                    </a:p>
                    <a:p>
                      <a:endParaRPr lang="en-AU" sz="1200"/>
                    </a:p>
                  </a:txBody>
                  <a:tcPr marL="100796" marR="100796" marT="50398" marB="50398" anchor="ctr"/>
                </a:tc>
                <a:tc>
                  <a:txBody>
                    <a:bodyPr/>
                    <a:lstStyle/>
                    <a:p>
                      <a:r>
                        <a:rPr lang="en-AU" sz="1200"/>
                        <a:t>Only option 2</a:t>
                      </a:r>
                    </a:p>
                  </a:txBody>
                  <a:tcPr marL="100796" marR="100796" marT="50398" marB="50398" anchor="ctr"/>
                </a:tc>
                <a:tc>
                  <a:txBody>
                    <a:bodyPr/>
                    <a:lstStyle/>
                    <a:p>
                      <a:r>
                        <a:rPr lang="en-AU" sz="1200"/>
                        <a:t>Increase opportunity for participant process testing in upgraded environment prior to go-live</a:t>
                      </a:r>
                    </a:p>
                  </a:txBody>
                  <a:tcPr marL="100796" marR="100796" marT="50398" marB="50398" anchor="ctr"/>
                </a:tc>
                <a:extLst>
                  <a:ext uri="{0D108BD9-81ED-4DB2-BD59-A6C34878D82A}">
                    <a16:rowId xmlns:a16="http://schemas.microsoft.com/office/drawing/2014/main" val="4004097136"/>
                  </a:ext>
                </a:extLst>
              </a:tr>
            </a:tbl>
          </a:graphicData>
        </a:graphic>
      </p:graphicFrame>
      <p:sp>
        <p:nvSpPr>
          <p:cNvPr id="4" name="Date Placeholder 3">
            <a:extLst>
              <a:ext uri="{FF2B5EF4-FFF2-40B4-BE49-F238E27FC236}">
                <a16:creationId xmlns:a16="http://schemas.microsoft.com/office/drawing/2014/main" id="{CF87A47D-3CF5-4193-8B3E-F711F1FBDD73}"/>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80C19179-1451-409A-8A67-652CB711DD94}"/>
              </a:ext>
            </a:extLst>
          </p:cNvPr>
          <p:cNvSpPr>
            <a:spLocks noGrp="1"/>
          </p:cNvSpPr>
          <p:nvPr>
            <p:ph type="sldNum" sz="quarter" idx="12"/>
          </p:nvPr>
        </p:nvSpPr>
        <p:spPr/>
        <p:txBody>
          <a:bodyPr/>
          <a:lstStyle/>
          <a:p>
            <a:fld id="{4EC81F68-4976-451A-B2E9-79BCBD2F70CC}" type="slidenum">
              <a:rPr lang="en-AU" smtClean="0"/>
              <a:t>13</a:t>
            </a:fld>
            <a:endParaRPr lang="en-AU"/>
          </a:p>
        </p:txBody>
      </p:sp>
    </p:spTree>
    <p:extLst>
      <p:ext uri="{BB962C8B-B14F-4D97-AF65-F5344CB8AC3E}">
        <p14:creationId xmlns:p14="http://schemas.microsoft.com/office/powerpoint/2010/main" val="2834784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A72861A-0E04-406B-8BA5-6984086F979E}"/>
              </a:ext>
            </a:extLst>
          </p:cNvPr>
          <p:cNvGraphicFramePr>
            <a:graphicFrameLocks noGrp="1"/>
          </p:cNvGraphicFramePr>
          <p:nvPr/>
        </p:nvGraphicFramePr>
        <p:xfrm>
          <a:off x="522803" y="6835622"/>
          <a:ext cx="1506925" cy="573558"/>
        </p:xfrm>
        <a:graphic>
          <a:graphicData uri="http://schemas.openxmlformats.org/drawingml/2006/table">
            <a:tbl>
              <a:tblPr firstRow="1" bandRow="1">
                <a:tableStyleId>{5C22544A-7EE6-4342-B048-85BDC9FD1C3A}</a:tableStyleId>
              </a:tblPr>
              <a:tblGrid>
                <a:gridCol w="1506925">
                  <a:extLst>
                    <a:ext uri="{9D8B030D-6E8A-4147-A177-3AD203B41FA5}">
                      <a16:colId xmlns:a16="http://schemas.microsoft.com/office/drawing/2014/main" val="1249004647"/>
                    </a:ext>
                  </a:extLst>
                </a:gridCol>
              </a:tblGrid>
              <a:tr h="573558">
                <a:tc>
                  <a:txBody>
                    <a:bodyPr/>
                    <a:lstStyle/>
                    <a:p>
                      <a:endParaRPr lang="en-AU" sz="1700"/>
                    </a:p>
                  </a:txBody>
                  <a:tcPr marL="100796" marR="100796" marT="50398" marB="5039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5007523"/>
                  </a:ext>
                </a:extLst>
              </a:tr>
            </a:tbl>
          </a:graphicData>
        </a:graphic>
      </p:graphicFrame>
      <p:sp>
        <p:nvSpPr>
          <p:cNvPr id="2" name="Title 1">
            <a:extLst>
              <a:ext uri="{FF2B5EF4-FFF2-40B4-BE49-F238E27FC236}">
                <a16:creationId xmlns:a16="http://schemas.microsoft.com/office/drawing/2014/main" id="{F04B8055-8BB6-4587-9013-35200C19F624}"/>
              </a:ext>
            </a:extLst>
          </p:cNvPr>
          <p:cNvSpPr>
            <a:spLocks noGrp="1"/>
          </p:cNvSpPr>
          <p:nvPr>
            <p:ph type="title"/>
          </p:nvPr>
        </p:nvSpPr>
        <p:spPr/>
        <p:txBody>
          <a:bodyPr/>
          <a:lstStyle/>
          <a:p>
            <a:r>
              <a:rPr lang="en-AU"/>
              <a:t>Impacts to Participants</a:t>
            </a:r>
          </a:p>
        </p:txBody>
      </p:sp>
      <p:sp>
        <p:nvSpPr>
          <p:cNvPr id="3" name="Content Placeholder 2">
            <a:extLst>
              <a:ext uri="{FF2B5EF4-FFF2-40B4-BE49-F238E27FC236}">
                <a16:creationId xmlns:a16="http://schemas.microsoft.com/office/drawing/2014/main" id="{02DCB343-AB75-494B-AA4C-A2B9529DCD82}"/>
              </a:ext>
            </a:extLst>
          </p:cNvPr>
          <p:cNvSpPr>
            <a:spLocks noGrp="1"/>
          </p:cNvSpPr>
          <p:nvPr>
            <p:ph idx="1"/>
          </p:nvPr>
        </p:nvSpPr>
        <p:spPr>
          <a:xfrm>
            <a:off x="440362" y="1538673"/>
            <a:ext cx="9763895" cy="5870507"/>
          </a:xfrm>
        </p:spPr>
        <p:txBody>
          <a:bodyPr vert="horz" lIns="79367" tIns="39683" rIns="79367" bIns="50398" rtlCol="0" anchor="t">
            <a:normAutofit lnSpcReduction="10000"/>
          </a:bodyPr>
          <a:lstStyle/>
          <a:p>
            <a:pPr>
              <a:lnSpc>
                <a:spcPct val="110000"/>
              </a:lnSpc>
              <a:spcBef>
                <a:spcPts val="331"/>
              </a:spcBef>
              <a:spcAft>
                <a:spcPts val="1323"/>
              </a:spcAft>
            </a:pPr>
            <a:r>
              <a:rPr lang="en-AU" sz="1543">
                <a:cs typeface="Segoe UI Semilight"/>
              </a:rPr>
              <a:t>AEMO will endeavour to minimise impacts to participant programmes in meeting overall 5MS and GS rule commencements.  We anticipate many of the impacts will entail replanning of activity in-line with available market capability.  Key areas impacted may include:</a:t>
            </a:r>
          </a:p>
          <a:p>
            <a:pPr>
              <a:lnSpc>
                <a:spcPct val="120000"/>
              </a:lnSpc>
              <a:spcBef>
                <a:spcPts val="331"/>
              </a:spcBef>
              <a:spcAft>
                <a:spcPts val="331"/>
              </a:spcAft>
            </a:pPr>
            <a:endParaRPr lang="en-AU" sz="1543">
              <a:cs typeface="Segoe UI Semilight"/>
            </a:endParaRPr>
          </a:p>
          <a:p>
            <a:pPr>
              <a:lnSpc>
                <a:spcPct val="120000"/>
              </a:lnSpc>
              <a:spcBef>
                <a:spcPts val="331"/>
              </a:spcBef>
              <a:spcAft>
                <a:spcPts val="331"/>
              </a:spcAft>
            </a:pPr>
            <a:endParaRPr lang="en-AU" sz="1543">
              <a:cs typeface="Segoe UI Semilight"/>
            </a:endParaRPr>
          </a:p>
          <a:p>
            <a:pPr>
              <a:lnSpc>
                <a:spcPct val="120000"/>
              </a:lnSpc>
              <a:spcBef>
                <a:spcPts val="331"/>
              </a:spcBef>
              <a:spcAft>
                <a:spcPts val="331"/>
              </a:spcAft>
            </a:pPr>
            <a:endParaRPr lang="en-AU" sz="1543">
              <a:cs typeface="Segoe UI Semilight"/>
            </a:endParaRPr>
          </a:p>
          <a:p>
            <a:pPr>
              <a:lnSpc>
                <a:spcPct val="120000"/>
              </a:lnSpc>
              <a:spcBef>
                <a:spcPts val="331"/>
              </a:spcBef>
              <a:spcAft>
                <a:spcPts val="331"/>
              </a:spcAft>
            </a:pPr>
            <a:endParaRPr lang="en-AU" sz="1543">
              <a:cs typeface="Segoe UI Semilight"/>
            </a:endParaRPr>
          </a:p>
          <a:p>
            <a:pPr>
              <a:lnSpc>
                <a:spcPct val="120000"/>
              </a:lnSpc>
              <a:spcBef>
                <a:spcPts val="331"/>
              </a:spcBef>
              <a:spcAft>
                <a:spcPts val="331"/>
              </a:spcAft>
            </a:pPr>
            <a:endParaRPr lang="en-AU" sz="1543">
              <a:cs typeface="Segoe UI Semilight"/>
            </a:endParaRPr>
          </a:p>
          <a:p>
            <a:pPr>
              <a:lnSpc>
                <a:spcPct val="120000"/>
              </a:lnSpc>
              <a:spcBef>
                <a:spcPts val="331"/>
              </a:spcBef>
              <a:spcAft>
                <a:spcPts val="331"/>
              </a:spcAft>
            </a:pPr>
            <a:endParaRPr lang="en-AU" sz="1543">
              <a:cs typeface="Segoe UI Semilight"/>
            </a:endParaRPr>
          </a:p>
          <a:p>
            <a:pPr>
              <a:lnSpc>
                <a:spcPct val="120000"/>
              </a:lnSpc>
              <a:spcBef>
                <a:spcPts val="331"/>
              </a:spcBef>
              <a:spcAft>
                <a:spcPts val="331"/>
              </a:spcAft>
            </a:pPr>
            <a:endParaRPr lang="en-AU" sz="1543">
              <a:cs typeface="Segoe UI Semilight"/>
            </a:endParaRPr>
          </a:p>
          <a:p>
            <a:pPr>
              <a:lnSpc>
                <a:spcPct val="110000"/>
              </a:lnSpc>
              <a:spcBef>
                <a:spcPts val="1323"/>
              </a:spcBef>
              <a:spcAft>
                <a:spcPts val="661"/>
              </a:spcAft>
            </a:pPr>
            <a:r>
              <a:rPr lang="en-AU" sz="1543">
                <a:cs typeface="Segoe UI Semilight"/>
              </a:rPr>
              <a:t>At the TFG scheduled for 29-Jan, impact on the Metering Transition Plan Activities (1-3) undertaken – Feedback in Progress</a:t>
            </a:r>
          </a:p>
          <a:p>
            <a:pPr>
              <a:lnSpc>
                <a:spcPct val="110000"/>
              </a:lnSpc>
              <a:spcBef>
                <a:spcPts val="331"/>
              </a:spcBef>
              <a:spcAft>
                <a:spcPts val="661"/>
              </a:spcAft>
            </a:pPr>
            <a:r>
              <a:rPr lang="en-AU" sz="1543">
                <a:cs typeface="Segoe UI Semilight"/>
              </a:rPr>
              <a:t>ITWG will realign activity and participant availability for Invitation Industry Test – In Progress</a:t>
            </a:r>
          </a:p>
          <a:p>
            <a:pPr>
              <a:lnSpc>
                <a:spcPct val="110000"/>
              </a:lnSpc>
              <a:spcBef>
                <a:spcPts val="331"/>
              </a:spcBef>
              <a:spcAft>
                <a:spcPts val="661"/>
              </a:spcAft>
            </a:pPr>
            <a:r>
              <a:rPr lang="en-AU" sz="1543">
                <a:cs typeface="Segoe UI Semilight"/>
              </a:rPr>
              <a:t>AEMO will reissue Retail Industry Go-Live plan to support rescheduling of new cutover dates – 16 April under Option 1</a:t>
            </a:r>
          </a:p>
          <a:p>
            <a:pPr>
              <a:lnSpc>
                <a:spcPct val="110000"/>
              </a:lnSpc>
              <a:spcBef>
                <a:spcPts val="331"/>
              </a:spcBef>
              <a:spcAft>
                <a:spcPts val="661"/>
              </a:spcAft>
            </a:pPr>
            <a:r>
              <a:rPr lang="en-AU" sz="1543">
                <a:cs typeface="Segoe UI Semilight"/>
              </a:rPr>
              <a:t>Readiness Survey #6 includes specific questions to consolidate view of industry impacts</a:t>
            </a:r>
          </a:p>
          <a:p>
            <a:pPr>
              <a:lnSpc>
                <a:spcPct val="110000"/>
              </a:lnSpc>
              <a:spcBef>
                <a:spcPts val="331"/>
              </a:spcBef>
              <a:spcAft>
                <a:spcPts val="661"/>
              </a:spcAft>
            </a:pPr>
            <a:r>
              <a:rPr lang="en-AU" sz="1543">
                <a:cs typeface="Segoe UI Semilight"/>
              </a:rPr>
              <a:t>Participants are asked to identify other areas requiring industry consideration at upcoming RWG</a:t>
            </a:r>
            <a:endParaRPr lang="en-AU" sz="1543"/>
          </a:p>
        </p:txBody>
      </p:sp>
      <p:sp>
        <p:nvSpPr>
          <p:cNvPr id="4" name="Date Placeholder 3">
            <a:extLst>
              <a:ext uri="{FF2B5EF4-FFF2-40B4-BE49-F238E27FC236}">
                <a16:creationId xmlns:a16="http://schemas.microsoft.com/office/drawing/2014/main" id="{A4E458A7-2F72-46F9-AD95-F8A2B08625A4}"/>
              </a:ext>
            </a:extLst>
          </p:cNvPr>
          <p:cNvSpPr>
            <a:spLocks noGrp="1"/>
          </p:cNvSpPr>
          <p:nvPr>
            <p:ph type="dt" sz="half" idx="10"/>
          </p:nvPr>
        </p:nvSpPr>
        <p:spPr>
          <a:xfrm>
            <a:off x="8157160" y="7157192"/>
            <a:ext cx="1435269" cy="402483"/>
          </a:xfrm>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23E60664-1023-4505-AC6E-4CD3C396FC4E}"/>
              </a:ext>
            </a:extLst>
          </p:cNvPr>
          <p:cNvSpPr>
            <a:spLocks noGrp="1"/>
          </p:cNvSpPr>
          <p:nvPr>
            <p:ph type="sldNum" sz="quarter" idx="12"/>
          </p:nvPr>
        </p:nvSpPr>
        <p:spPr>
          <a:xfrm>
            <a:off x="9690438" y="7122400"/>
            <a:ext cx="476289" cy="402483"/>
          </a:xfrm>
        </p:spPr>
        <p:txBody>
          <a:bodyPr/>
          <a:lstStyle/>
          <a:p>
            <a:fld id="{4EC81F68-4976-451A-B2E9-79BCBD2F70CC}" type="slidenum">
              <a:rPr lang="en-AU" smtClean="0"/>
              <a:t>14</a:t>
            </a:fld>
            <a:endParaRPr lang="en-AU"/>
          </a:p>
        </p:txBody>
      </p:sp>
      <p:sp>
        <p:nvSpPr>
          <p:cNvPr id="5" name="Rectangle 4">
            <a:extLst>
              <a:ext uri="{FF2B5EF4-FFF2-40B4-BE49-F238E27FC236}">
                <a16:creationId xmlns:a16="http://schemas.microsoft.com/office/drawing/2014/main" id="{9E92CE17-BA73-428F-A3B2-3A7E9C6F6077}"/>
              </a:ext>
            </a:extLst>
          </p:cNvPr>
          <p:cNvSpPr/>
          <p:nvPr/>
        </p:nvSpPr>
        <p:spPr>
          <a:xfrm>
            <a:off x="535672" y="2397723"/>
            <a:ext cx="9376279" cy="2505429"/>
          </a:xfrm>
          <a:prstGeom prst="rect">
            <a:avLst/>
          </a:prstGeom>
          <a:solidFill>
            <a:srgbClr val="CFEBF5"/>
          </a:solidFill>
          <a:ln w="12700">
            <a:solidFill>
              <a:schemeClr val="bg1"/>
            </a:solidFill>
          </a:ln>
          <a:effectLst>
            <a:outerShdw blurRad="50800" dist="38100" dir="5400000" algn="t" rotWithShape="0">
              <a:prstClr val="black">
                <a:alpha val="40000"/>
              </a:prstClr>
            </a:outerShdw>
          </a:effectLst>
        </p:spPr>
        <p:txBody>
          <a:bodyPr wrap="square">
            <a:spAutoFit/>
          </a:bodyPr>
          <a:lstStyle/>
          <a:p>
            <a:pPr marL="292234" lvl="1" indent="-292234">
              <a:lnSpc>
                <a:spcPct val="120000"/>
              </a:lnSpc>
              <a:spcBef>
                <a:spcPts val="331"/>
              </a:spcBef>
              <a:spcAft>
                <a:spcPts val="220"/>
              </a:spcAft>
              <a:buAutoNum type="arabicPeriod"/>
            </a:pPr>
            <a:r>
              <a:rPr lang="en-AU" sz="1433" b="1">
                <a:cs typeface="Segoe UI Semilight"/>
              </a:rPr>
              <a:t>Timing of metering data </a:t>
            </a:r>
            <a:r>
              <a:rPr lang="en-AU" sz="1433">
                <a:cs typeface="Segoe UI Semilight"/>
              </a:rPr>
              <a:t>delivery migration for interval meters to MDFF Format</a:t>
            </a:r>
          </a:p>
          <a:p>
            <a:pPr marL="292234" lvl="1" indent="-292234">
              <a:lnSpc>
                <a:spcPct val="120000"/>
              </a:lnSpc>
              <a:spcBef>
                <a:spcPts val="331"/>
              </a:spcBef>
              <a:spcAft>
                <a:spcPts val="220"/>
              </a:spcAft>
              <a:buAutoNum type="arabicPeriod"/>
            </a:pPr>
            <a:r>
              <a:rPr lang="en-AU" sz="1433" b="1">
                <a:cs typeface="Segoe UI Semilight"/>
              </a:rPr>
              <a:t>Adjusting the plans </a:t>
            </a:r>
            <a:r>
              <a:rPr lang="en-AU" sz="1433">
                <a:cs typeface="Segoe UI Semilight"/>
              </a:rPr>
              <a:t>for the commencement of 5-minute metering data delivery to AEMO, and potentially retailers/ DNSPs</a:t>
            </a:r>
          </a:p>
          <a:p>
            <a:pPr marL="292234" lvl="1" indent="-292234">
              <a:lnSpc>
                <a:spcPct val="120000"/>
              </a:lnSpc>
              <a:spcBef>
                <a:spcPts val="331"/>
              </a:spcBef>
              <a:spcAft>
                <a:spcPts val="220"/>
              </a:spcAft>
              <a:buAutoNum type="arabicPeriod"/>
            </a:pPr>
            <a:r>
              <a:rPr lang="en-AU" sz="1433" b="1">
                <a:cs typeface="Segoe UI Semilight"/>
              </a:rPr>
              <a:t>Adjusting the timing </a:t>
            </a:r>
            <a:r>
              <a:rPr lang="en-AU" sz="1433">
                <a:cs typeface="Segoe UI Semilight"/>
              </a:rPr>
              <a:t>for the population of NMI Standing data and NCONUML - for those activities with direct capability dependency on Retail Platform deployment</a:t>
            </a:r>
          </a:p>
          <a:p>
            <a:pPr marL="292234" lvl="1" indent="-292234">
              <a:lnSpc>
                <a:spcPct val="120000"/>
              </a:lnSpc>
              <a:spcBef>
                <a:spcPts val="331"/>
              </a:spcBef>
              <a:spcAft>
                <a:spcPts val="220"/>
              </a:spcAft>
              <a:buAutoNum type="arabicPeriod"/>
            </a:pPr>
            <a:r>
              <a:rPr lang="en-AU" sz="1433" b="1">
                <a:cs typeface="Segoe UI Semilight"/>
              </a:rPr>
              <a:t>Timing of participant implementation</a:t>
            </a:r>
            <a:r>
              <a:rPr lang="en-AU" sz="1433">
                <a:cs typeface="Segoe UI Semilight"/>
              </a:rPr>
              <a:t> of capability delivered with Retail Platform, including B2M via API capability</a:t>
            </a:r>
          </a:p>
          <a:p>
            <a:pPr marL="292234" lvl="1" indent="-292234">
              <a:lnSpc>
                <a:spcPct val="120000"/>
              </a:lnSpc>
              <a:spcBef>
                <a:spcPts val="331"/>
              </a:spcBef>
              <a:spcAft>
                <a:spcPts val="220"/>
              </a:spcAft>
              <a:buAutoNum type="arabicPeriod"/>
            </a:pPr>
            <a:r>
              <a:rPr lang="en-AU" sz="1433" b="1">
                <a:cs typeface="Segoe UI Semilight"/>
              </a:rPr>
              <a:t>Rescheduling</a:t>
            </a:r>
            <a:r>
              <a:rPr lang="en-AU" sz="1433">
                <a:cs typeface="Segoe UI Semilight"/>
              </a:rPr>
              <a:t> Industry Test involvement and resourcing</a:t>
            </a:r>
          </a:p>
          <a:p>
            <a:pPr marL="292234" lvl="1" indent="-292234">
              <a:lnSpc>
                <a:spcPct val="120000"/>
              </a:lnSpc>
              <a:spcBef>
                <a:spcPts val="331"/>
              </a:spcBef>
              <a:spcAft>
                <a:spcPts val="441"/>
              </a:spcAft>
              <a:buAutoNum type="arabicPeriod"/>
            </a:pPr>
            <a:r>
              <a:rPr lang="en-AU" sz="1433" b="1">
                <a:cs typeface="Segoe UI Semilight"/>
              </a:rPr>
              <a:t>Rescheduling</a:t>
            </a:r>
            <a:r>
              <a:rPr lang="en-AU" sz="1433">
                <a:cs typeface="Segoe UI Semilight"/>
              </a:rPr>
              <a:t> planned cutover activity</a:t>
            </a:r>
          </a:p>
        </p:txBody>
      </p:sp>
    </p:spTree>
    <p:extLst>
      <p:ext uri="{BB962C8B-B14F-4D97-AF65-F5344CB8AC3E}">
        <p14:creationId xmlns:p14="http://schemas.microsoft.com/office/powerpoint/2010/main" val="201888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50494"/>
            <a:ext cx="10255424" cy="1310695"/>
          </a:xfrm>
        </p:spPr>
        <p:txBody>
          <a:bodyPr/>
          <a:lstStyle/>
          <a:p>
            <a:r>
              <a:rPr lang="en-AU"/>
              <a:t>Summary of feedback received to date</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p:txBody>
          <a:bodyPr>
            <a:normAutofit fontScale="77500" lnSpcReduction="20000"/>
          </a:bodyPr>
          <a:lstStyle/>
          <a:p>
            <a:r>
              <a:rPr lang="en-AU" sz="2500"/>
              <a:t>NB this will be updated for presentation at the RWG.</a:t>
            </a:r>
          </a:p>
          <a:p>
            <a:endParaRPr lang="en-AU" sz="1800"/>
          </a:p>
          <a:p>
            <a:pPr lvl="0"/>
            <a:r>
              <a:rPr lang="en-AU"/>
              <a:t>General industry support for the AEMO to progress toward May 31 go-live with March checkpoint (as at 04-Feb)</a:t>
            </a:r>
          </a:p>
          <a:p>
            <a:pPr lvl="0"/>
            <a:r>
              <a:rPr lang="en-AU"/>
              <a:t>No participant has identified a blocker with either date, but a number of participants have flagged the earlier date as preferred to provide additional time for participant testing and other readiness activities</a:t>
            </a:r>
          </a:p>
          <a:p>
            <a:pPr lvl="0"/>
            <a:r>
              <a:rPr lang="en-AU"/>
              <a:t>Some Participants have requested that in the case where 31-May-21 become unfeasible, AEMO will consider going live as soon after the 31-May-21 as possible rather than reverting directly to Option 2 – 21-Jun-21</a:t>
            </a:r>
          </a:p>
          <a:p>
            <a:pPr lvl="0"/>
            <a:r>
              <a:rPr lang="en-AU"/>
              <a:t>MTP impacts understood, participants assessing changes to their programs and transition timings</a:t>
            </a:r>
          </a:p>
          <a:p>
            <a:pPr lvl="0"/>
            <a:r>
              <a:rPr lang="en-AU"/>
              <a:t>Clarity on checkpoint approach, criteria and timings to be provided to industry  </a:t>
            </a:r>
          </a:p>
          <a:p>
            <a:pPr lvl="0"/>
            <a:r>
              <a:rPr lang="en-AU"/>
              <a:t>Participant concerns on impact to delivery and timing to other regulatory reforms</a:t>
            </a:r>
          </a:p>
          <a:p>
            <a:pPr lvl="0"/>
            <a:r>
              <a:rPr lang="en-AU"/>
              <a:t>Participant changes may be required to transition plans (timing and approach) to mitigate capacity concerns</a:t>
            </a:r>
          </a:p>
          <a:p>
            <a:pPr lvl="0"/>
            <a:r>
              <a:rPr lang="en-AU"/>
              <a:t>Approaches and environment support for the conduct of bi-lateral testing being evaluated by participants to support their planned timelines</a:t>
            </a:r>
          </a:p>
          <a:p>
            <a:endParaRPr lang="en-AU"/>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15</a:t>
            </a:fld>
            <a:endParaRPr lang="en-AU"/>
          </a:p>
        </p:txBody>
      </p:sp>
      <p:sp>
        <p:nvSpPr>
          <p:cNvPr id="6" name="Rectangle: Rounded Corners 5">
            <a:extLst>
              <a:ext uri="{FF2B5EF4-FFF2-40B4-BE49-F238E27FC236}">
                <a16:creationId xmlns:a16="http://schemas.microsoft.com/office/drawing/2014/main" id="{20CD9985-DAB3-4363-896F-BFC07A8420CD}"/>
              </a:ext>
            </a:extLst>
          </p:cNvPr>
          <p:cNvSpPr/>
          <p:nvPr/>
        </p:nvSpPr>
        <p:spPr>
          <a:xfrm>
            <a:off x="8007055" y="0"/>
            <a:ext cx="2684758" cy="90477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Note: Drafted prior to final feedback received.</a:t>
            </a:r>
          </a:p>
        </p:txBody>
      </p:sp>
    </p:spTree>
    <p:extLst>
      <p:ext uri="{BB962C8B-B14F-4D97-AF65-F5344CB8AC3E}">
        <p14:creationId xmlns:p14="http://schemas.microsoft.com/office/powerpoint/2010/main" val="270754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5575-6DF2-4550-A244-21360595ABCE}"/>
              </a:ext>
            </a:extLst>
          </p:cNvPr>
          <p:cNvSpPr>
            <a:spLocks noGrp="1"/>
          </p:cNvSpPr>
          <p:nvPr>
            <p:ph type="title"/>
          </p:nvPr>
        </p:nvSpPr>
        <p:spPr/>
        <p:txBody>
          <a:bodyPr/>
          <a:lstStyle/>
          <a:p>
            <a:r>
              <a:rPr lang="en-AU"/>
              <a:t>Next Steps</a:t>
            </a:r>
          </a:p>
        </p:txBody>
      </p:sp>
      <p:sp>
        <p:nvSpPr>
          <p:cNvPr id="3" name="Content Placeholder 2">
            <a:extLst>
              <a:ext uri="{FF2B5EF4-FFF2-40B4-BE49-F238E27FC236}">
                <a16:creationId xmlns:a16="http://schemas.microsoft.com/office/drawing/2014/main" id="{2A488F62-2CAB-4A46-91B4-34AED943CB36}"/>
              </a:ext>
            </a:extLst>
          </p:cNvPr>
          <p:cNvSpPr>
            <a:spLocks noGrp="1"/>
          </p:cNvSpPr>
          <p:nvPr>
            <p:ph idx="1"/>
          </p:nvPr>
        </p:nvSpPr>
        <p:spPr>
          <a:xfrm>
            <a:off x="511822" y="1736801"/>
            <a:ext cx="9668168" cy="4994286"/>
          </a:xfrm>
        </p:spPr>
        <p:txBody>
          <a:bodyPr>
            <a:normAutofit/>
          </a:bodyPr>
          <a:lstStyle/>
          <a:p>
            <a:pPr>
              <a:lnSpc>
                <a:spcPct val="100000"/>
              </a:lnSpc>
              <a:spcBef>
                <a:spcPts val="661"/>
              </a:spcBef>
            </a:pPr>
            <a:r>
              <a:rPr lang="en-AU" sz="1984" b="1"/>
              <a:t>Executive Forum – 11-Feb-21</a:t>
            </a:r>
          </a:p>
          <a:p>
            <a:pPr lvl="1">
              <a:lnSpc>
                <a:spcPct val="100000"/>
              </a:lnSpc>
              <a:spcBef>
                <a:spcPts val="661"/>
              </a:spcBef>
            </a:pPr>
            <a:r>
              <a:rPr lang="en-AU" sz="2400"/>
              <a:t>AEMO to confirm Retail timeline including pre-prod and Settlements dates </a:t>
            </a:r>
            <a:endParaRPr lang="en-AU"/>
          </a:p>
          <a:p>
            <a:pPr lvl="1">
              <a:lnSpc>
                <a:spcPct val="100000"/>
              </a:lnSpc>
              <a:spcBef>
                <a:spcPts val="661"/>
              </a:spcBef>
            </a:pPr>
            <a:r>
              <a:rPr lang="en-AU"/>
              <a:t>Summarise options feedback </a:t>
            </a:r>
          </a:p>
          <a:p>
            <a:pPr lvl="1">
              <a:lnSpc>
                <a:spcPct val="100000"/>
              </a:lnSpc>
              <a:spcBef>
                <a:spcPts val="661"/>
              </a:spcBef>
            </a:pPr>
            <a:r>
              <a:rPr lang="en-AU"/>
              <a:t>AEMO to confirm criteria that will be reported against at PCF in March</a:t>
            </a:r>
          </a:p>
          <a:p>
            <a:pPr lvl="1">
              <a:lnSpc>
                <a:spcPct val="100000"/>
              </a:lnSpc>
              <a:spcBef>
                <a:spcPts val="661"/>
              </a:spcBef>
            </a:pPr>
            <a:endParaRPr lang="en-AU"/>
          </a:p>
          <a:p>
            <a:pPr marL="200482" lvl="1">
              <a:lnSpc>
                <a:spcPct val="100000"/>
              </a:lnSpc>
              <a:spcBef>
                <a:spcPts val="661"/>
              </a:spcBef>
            </a:pPr>
            <a:r>
              <a:rPr lang="en-AU" sz="1984" b="1"/>
              <a:t>PCF – 18-Mar-21</a:t>
            </a:r>
          </a:p>
          <a:p>
            <a:pPr lvl="1">
              <a:lnSpc>
                <a:spcPct val="100000"/>
              </a:lnSpc>
              <a:spcBef>
                <a:spcPts val="661"/>
              </a:spcBef>
            </a:pPr>
            <a:r>
              <a:rPr lang="en-AU" sz="2400"/>
              <a:t>AEMO will discuss the status of the checkpoint criteria</a:t>
            </a:r>
          </a:p>
          <a:p>
            <a:pPr lvl="1">
              <a:lnSpc>
                <a:spcPct val="100000"/>
              </a:lnSpc>
              <a:spcBef>
                <a:spcPts val="661"/>
              </a:spcBef>
            </a:pPr>
            <a:r>
              <a:rPr lang="en-AU" sz="2400"/>
              <a:t>Status will be provided in advance of the meeting</a:t>
            </a:r>
          </a:p>
          <a:p>
            <a:pPr lvl="1">
              <a:lnSpc>
                <a:spcPct val="100000"/>
              </a:lnSpc>
              <a:spcBef>
                <a:spcPts val="661"/>
              </a:spcBef>
            </a:pPr>
            <a:endParaRPr lang="en-AU"/>
          </a:p>
        </p:txBody>
      </p:sp>
      <p:sp>
        <p:nvSpPr>
          <p:cNvPr id="4" name="Date Placeholder 3">
            <a:extLst>
              <a:ext uri="{FF2B5EF4-FFF2-40B4-BE49-F238E27FC236}">
                <a16:creationId xmlns:a16="http://schemas.microsoft.com/office/drawing/2014/main" id="{57ABF7EF-FE33-4AF7-AFB1-A2FCC8216BF2}"/>
              </a:ext>
            </a:extLst>
          </p:cNvPr>
          <p:cNvSpPr>
            <a:spLocks noGrp="1"/>
          </p:cNvSpPr>
          <p:nvPr>
            <p:ph type="dt" sz="half" idx="10"/>
          </p:nvPr>
        </p:nvSpPr>
        <p:spPr>
          <a:xfrm>
            <a:off x="8338593" y="7006699"/>
            <a:ext cx="1435269" cy="402483"/>
          </a:xfrm>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E5A3EAFD-D27D-400B-A214-4849B67FAFEE}"/>
              </a:ext>
            </a:extLst>
          </p:cNvPr>
          <p:cNvSpPr>
            <a:spLocks noGrp="1"/>
          </p:cNvSpPr>
          <p:nvPr>
            <p:ph type="sldNum" sz="quarter" idx="12"/>
          </p:nvPr>
        </p:nvSpPr>
        <p:spPr/>
        <p:txBody>
          <a:bodyPr/>
          <a:lstStyle/>
          <a:p>
            <a:fld id="{4EC81F68-4976-451A-B2E9-79BCBD2F70CC}" type="slidenum">
              <a:rPr lang="en-AU" smtClean="0"/>
              <a:t>16</a:t>
            </a:fld>
            <a:endParaRPr lang="en-AU"/>
          </a:p>
        </p:txBody>
      </p:sp>
    </p:spTree>
    <p:extLst>
      <p:ext uri="{BB962C8B-B14F-4D97-AF65-F5344CB8AC3E}">
        <p14:creationId xmlns:p14="http://schemas.microsoft.com/office/powerpoint/2010/main" val="235374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Industry Testing Update </a:t>
            </a:r>
            <a:br>
              <a:rPr lang="en-AU" sz="5250"/>
            </a:b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17</a:t>
            </a:fld>
            <a:endParaRPr lang="en-AU"/>
          </a:p>
        </p:txBody>
      </p:sp>
    </p:spTree>
    <p:extLst>
      <p:ext uri="{BB962C8B-B14F-4D97-AF65-F5344CB8AC3E}">
        <p14:creationId xmlns:p14="http://schemas.microsoft.com/office/powerpoint/2010/main" val="1897403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DD250-CDB1-4538-9C9B-5B55102B91CF}"/>
              </a:ext>
            </a:extLst>
          </p:cNvPr>
          <p:cNvSpPr>
            <a:spLocks noGrp="1"/>
          </p:cNvSpPr>
          <p:nvPr>
            <p:ph type="title"/>
          </p:nvPr>
        </p:nvSpPr>
        <p:spPr/>
        <p:txBody>
          <a:bodyPr/>
          <a:lstStyle/>
          <a:p>
            <a:r>
              <a:rPr lang="en-AU" sz="3850"/>
              <a:t>ITWG Update  - Topics for Discussion with RWG</a:t>
            </a:r>
            <a:endParaRPr lang="en-AU"/>
          </a:p>
        </p:txBody>
      </p:sp>
      <p:sp>
        <p:nvSpPr>
          <p:cNvPr id="6" name="Content Placeholder 5">
            <a:extLst>
              <a:ext uri="{FF2B5EF4-FFF2-40B4-BE49-F238E27FC236}">
                <a16:creationId xmlns:a16="http://schemas.microsoft.com/office/drawing/2014/main" id="{7D6F8C62-7AEA-403E-97F6-D35503B07D12}"/>
              </a:ext>
            </a:extLst>
          </p:cNvPr>
          <p:cNvSpPr>
            <a:spLocks noGrp="1"/>
          </p:cNvSpPr>
          <p:nvPr>
            <p:ph idx="1"/>
          </p:nvPr>
        </p:nvSpPr>
        <p:spPr/>
        <p:txBody>
          <a:bodyPr vert="horz" lIns="91440" tIns="45720" rIns="91440" bIns="45720" rtlCol="0" anchor="t">
            <a:normAutofit fontScale="92500"/>
          </a:bodyPr>
          <a:lstStyle/>
          <a:p>
            <a:pPr marL="0" indent="0">
              <a:buNone/>
            </a:pPr>
            <a:r>
              <a:rPr lang="en-AU" sz="2450" b="1">
                <a:cs typeface="Segoe UI Semilight"/>
              </a:rPr>
              <a:t>5MS Staging Environment</a:t>
            </a:r>
          </a:p>
          <a:p>
            <a:pPr marL="200025" indent="-200025">
              <a:lnSpc>
                <a:spcPct val="100000"/>
              </a:lnSpc>
            </a:pPr>
            <a:r>
              <a:rPr lang="en-AU" sz="2450">
                <a:cs typeface="Segoe UI Semilight"/>
              </a:rPr>
              <a:t>Outage on the 02 Feb – 03 Feb to allow for security protocols to be updated. </a:t>
            </a:r>
          </a:p>
          <a:p>
            <a:pPr marL="200025" indent="-200025">
              <a:lnSpc>
                <a:spcPct val="100000"/>
              </a:lnSpc>
            </a:pPr>
            <a:r>
              <a:rPr lang="en-AU" sz="2450">
                <a:cs typeface="Segoe UI Semilight"/>
              </a:rPr>
              <a:t>Outage scheduled 08 Feb -12 Feb to move MDM to the ‘end state’ platform</a:t>
            </a:r>
          </a:p>
          <a:p>
            <a:pPr marL="200025" indent="-200025">
              <a:lnSpc>
                <a:spcPct val="100000"/>
              </a:lnSpc>
            </a:pPr>
            <a:r>
              <a:rPr lang="en-AU" sz="2450">
                <a:cs typeface="Segoe UI Semilight"/>
              </a:rPr>
              <a:t>5 minute settlement run being completed for participants who want to test with a fresh example.  </a:t>
            </a:r>
          </a:p>
          <a:p>
            <a:pPr marL="200025" indent="-200025">
              <a:lnSpc>
                <a:spcPct val="100000"/>
              </a:lnSpc>
            </a:pPr>
            <a:r>
              <a:rPr lang="en-AU" sz="2450">
                <a:cs typeface="Segoe UI Semilight"/>
              </a:rPr>
              <a:t>Participant use of Staging environment for Bi-Lateral testing</a:t>
            </a:r>
          </a:p>
          <a:p>
            <a:pPr marL="0" indent="0">
              <a:lnSpc>
                <a:spcPct val="100000"/>
              </a:lnSpc>
              <a:buNone/>
            </a:pPr>
            <a:r>
              <a:rPr lang="en-AU" sz="2450" b="1">
                <a:cs typeface="Segoe UI Semilight"/>
              </a:rPr>
              <a:t>Invitation Industry Test </a:t>
            </a:r>
          </a:p>
          <a:p>
            <a:pPr>
              <a:lnSpc>
                <a:spcPct val="100000"/>
              </a:lnSpc>
            </a:pPr>
            <a:r>
              <a:rPr lang="en-AU" sz="2450">
                <a:cs typeface="Segoe UI Semilight"/>
              </a:rPr>
              <a:t>Rescheduling participation to address participant timing and resourcing.</a:t>
            </a:r>
          </a:p>
          <a:p>
            <a:pPr marL="0" indent="0">
              <a:lnSpc>
                <a:spcPct val="100000"/>
              </a:lnSpc>
              <a:buNone/>
            </a:pPr>
            <a:r>
              <a:rPr lang="en-AU" sz="2450" b="1">
                <a:cs typeface="Segoe UI Semilight"/>
              </a:rPr>
              <a:t>Settlements Industry Test Approach</a:t>
            </a:r>
          </a:p>
          <a:p>
            <a:pPr>
              <a:lnSpc>
                <a:spcPct val="100000"/>
              </a:lnSpc>
            </a:pPr>
            <a:r>
              <a:rPr lang="en-AU" sz="2450">
                <a:cs typeface="Segoe UI Semilight"/>
              </a:rPr>
              <a:t>Aligning  settlement runs with current and new MDM platforms</a:t>
            </a:r>
          </a:p>
        </p:txBody>
      </p:sp>
      <p:sp>
        <p:nvSpPr>
          <p:cNvPr id="4" name="Slide Number Placeholder 3">
            <a:extLst>
              <a:ext uri="{FF2B5EF4-FFF2-40B4-BE49-F238E27FC236}">
                <a16:creationId xmlns:a16="http://schemas.microsoft.com/office/drawing/2014/main" id="{23A09151-835F-4176-BA09-2E6B8FED5C3E}"/>
              </a:ext>
            </a:extLst>
          </p:cNvPr>
          <p:cNvSpPr>
            <a:spLocks noGrp="1"/>
          </p:cNvSpPr>
          <p:nvPr>
            <p:ph type="sldNum" sz="quarter" idx="12"/>
          </p:nvPr>
        </p:nvSpPr>
        <p:spPr/>
        <p:txBody>
          <a:bodyPr/>
          <a:lstStyle/>
          <a:p>
            <a:fld id="{4EC81F68-4976-451A-B2E9-79BCBD2F70CC}" type="slidenum">
              <a:rPr lang="en-AU" smtClean="0"/>
              <a:pPr/>
              <a:t>18</a:t>
            </a:fld>
            <a:endParaRPr lang="en-AU"/>
          </a:p>
        </p:txBody>
      </p:sp>
    </p:spTree>
    <p:extLst>
      <p:ext uri="{BB962C8B-B14F-4D97-AF65-F5344CB8AC3E}">
        <p14:creationId xmlns:p14="http://schemas.microsoft.com/office/powerpoint/2010/main" val="122902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291084" y="366916"/>
            <a:ext cx="9918277" cy="1042731"/>
          </a:xfrm>
        </p:spPr>
        <p:txBody>
          <a:bodyPr vert="horz" lIns="80189" tIns="40094" rIns="80189" bIns="40094" rtlCol="0" anchor="b" anchorCtr="0">
            <a:normAutofit/>
          </a:bodyPr>
          <a:lstStyle/>
          <a:p>
            <a:r>
              <a:rPr lang="en-AU" sz="3157"/>
              <a:t>5MS Staging Environment – 29 January  2021</a:t>
            </a:r>
            <a:endParaRPr lang="en-AU" sz="3508">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19</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0A62B7F-C2B1-4AF0-AC70-5CF7A0B6C2B9}"/>
              </a:ext>
            </a:extLst>
          </p:cNvPr>
          <p:cNvSpPr txBox="1"/>
          <p:nvPr/>
        </p:nvSpPr>
        <p:spPr>
          <a:xfrm>
            <a:off x="5436219" y="7579158"/>
            <a:ext cx="753546" cy="173253"/>
          </a:xfrm>
          <a:prstGeom prst="rect">
            <a:avLst/>
          </a:prstGeom>
          <a:noFill/>
          <a:ln>
            <a:noFill/>
          </a:ln>
        </p:spPr>
        <p:txBody>
          <a:bodyPr wrap="square" rtlCol="0">
            <a:spAutoFit/>
          </a:bodyPr>
          <a:lstStyle/>
          <a:p>
            <a:r>
              <a:rPr lang="en-AU" sz="526"/>
              <a:t>Forecasting, SD/CD</a:t>
            </a:r>
          </a:p>
        </p:txBody>
      </p:sp>
      <p:graphicFrame>
        <p:nvGraphicFramePr>
          <p:cNvPr id="4" name="Table 3">
            <a:extLst>
              <a:ext uri="{FF2B5EF4-FFF2-40B4-BE49-F238E27FC236}">
                <a16:creationId xmlns:a16="http://schemas.microsoft.com/office/drawing/2014/main" id="{D45DADC0-205B-4B5C-9955-E9B920625579}"/>
              </a:ext>
            </a:extLst>
          </p:cNvPr>
          <p:cNvGraphicFramePr>
            <a:graphicFrameLocks noGrp="1"/>
          </p:cNvGraphicFramePr>
          <p:nvPr/>
        </p:nvGraphicFramePr>
        <p:xfrm>
          <a:off x="665301" y="2127991"/>
          <a:ext cx="9903114" cy="2971747"/>
        </p:xfrm>
        <a:graphic>
          <a:graphicData uri="http://schemas.openxmlformats.org/drawingml/2006/table">
            <a:tbl>
              <a:tblPr>
                <a:tableStyleId>{5C22544A-7EE6-4342-B048-85BDC9FD1C3A}</a:tableStyleId>
              </a:tblPr>
              <a:tblGrid>
                <a:gridCol w="751885">
                  <a:extLst>
                    <a:ext uri="{9D8B030D-6E8A-4147-A177-3AD203B41FA5}">
                      <a16:colId xmlns:a16="http://schemas.microsoft.com/office/drawing/2014/main" val="1934691659"/>
                    </a:ext>
                  </a:extLst>
                </a:gridCol>
                <a:gridCol w="5621048">
                  <a:extLst>
                    <a:ext uri="{9D8B030D-6E8A-4147-A177-3AD203B41FA5}">
                      <a16:colId xmlns:a16="http://schemas.microsoft.com/office/drawing/2014/main" val="4043616495"/>
                    </a:ext>
                  </a:extLst>
                </a:gridCol>
                <a:gridCol w="775890">
                  <a:extLst>
                    <a:ext uri="{9D8B030D-6E8A-4147-A177-3AD203B41FA5}">
                      <a16:colId xmlns:a16="http://schemas.microsoft.com/office/drawing/2014/main" val="3558298120"/>
                    </a:ext>
                  </a:extLst>
                </a:gridCol>
                <a:gridCol w="2754291">
                  <a:extLst>
                    <a:ext uri="{9D8B030D-6E8A-4147-A177-3AD203B41FA5}">
                      <a16:colId xmlns:a16="http://schemas.microsoft.com/office/drawing/2014/main" val="1560747917"/>
                    </a:ext>
                  </a:extLst>
                </a:gridCol>
              </a:tblGrid>
              <a:tr h="347730">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Issue ID​</a:t>
                      </a:r>
                    </a:p>
                  </a:txBody>
                  <a:tcPr marL="7685" marR="7685" marT="7685" marB="0" anchor="ctr">
                    <a:solidFill>
                      <a:schemeClr val="accent2"/>
                    </a:solidFill>
                  </a:tcPr>
                </a:tc>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Description​</a:t>
                      </a:r>
                    </a:p>
                  </a:txBody>
                  <a:tcPr marL="7685" marR="7685" marT="7685" marB="0" anchor="ctr">
                    <a:solidFill>
                      <a:schemeClr val="accent2"/>
                    </a:solidFill>
                  </a:tcPr>
                </a:tc>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Status​</a:t>
                      </a:r>
                    </a:p>
                  </a:txBody>
                  <a:tcPr marL="7685" marR="7685" marT="7685" marB="0" anchor="ctr">
                    <a:solidFill>
                      <a:schemeClr val="accent2"/>
                    </a:solidFill>
                  </a:tcPr>
                </a:tc>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Action​</a:t>
                      </a:r>
                    </a:p>
                  </a:txBody>
                  <a:tcPr marL="7685" marR="7685" marT="7685" marB="0" anchor="ctr">
                    <a:solidFill>
                      <a:schemeClr val="accent2"/>
                    </a:solidFill>
                  </a:tcPr>
                </a:tc>
                <a:extLst>
                  <a:ext uri="{0D108BD9-81ED-4DB2-BD59-A6C34878D82A}">
                    <a16:rowId xmlns:a16="http://schemas.microsoft.com/office/drawing/2014/main" val="3427373280"/>
                  </a:ext>
                </a:extLst>
              </a:tr>
              <a:tr h="562991">
                <a:tc>
                  <a:txBody>
                    <a:bodyPr/>
                    <a:lstStyle/>
                    <a:p>
                      <a:pPr algn="l" rtl="0" fontAlgn="ctr"/>
                      <a:r>
                        <a:rPr lang="en-AU" sz="800" b="0" i="0" u="none" strike="noStrike">
                          <a:solidFill>
                            <a:srgbClr val="222324"/>
                          </a:solidFill>
                          <a:effectLst/>
                          <a:latin typeface="Segoe UI Semilight" panose="020B0402040204020203" pitchFamily="34" charset="0"/>
                        </a:rPr>
                        <a:t>2805</a:t>
                      </a:r>
                    </a:p>
                  </a:txBody>
                  <a:tcPr marL="7685" marR="7685" marT="7685" marB="0" anchor="ctr">
                    <a:solidFill>
                      <a:schemeClr val="bg1">
                        <a:lumMod val="95000"/>
                      </a:schemeClr>
                    </a:solidFill>
                  </a:tcPr>
                </a:tc>
                <a:tc>
                  <a:txBody>
                    <a:bodyPr/>
                    <a:lstStyle/>
                    <a:p>
                      <a:pPr algn="l" rtl="0" fontAlgn="ctr"/>
                      <a:r>
                        <a:rPr lang="en-AU" sz="800" u="none" strike="noStrike">
                          <a:effectLst/>
                        </a:rPr>
                        <a:t>Screen display issue only - An extra TNI2 field is getting displayed under Address Information section in NMI Master, Point in Time NMI Master Summary and NMI Discovery Type 1 and Type 2 search page.​</a:t>
                      </a:r>
                      <a:endParaRPr lang="en-AU" sz="8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algn="l" rtl="0" fontAlgn="ctr"/>
                      <a:r>
                        <a:rPr lang="en-AU" sz="800" u="none" strike="noStrike">
                          <a:effectLst/>
                        </a:rPr>
                        <a:t>In Progress</a:t>
                      </a:r>
                      <a:endParaRPr lang="en-AU" sz="8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algn="l" rtl="0" fontAlgn="ctr"/>
                      <a:r>
                        <a:rPr lang="en-AU" sz="800" u="none" strike="noStrike">
                          <a:effectLst/>
                        </a:rPr>
                        <a:t>It is a display issue only no functionality affected​</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a:solidFill>
                            <a:srgbClr val="222324"/>
                          </a:solidFill>
                          <a:effectLst/>
                          <a:latin typeface="Segoe UI Semilight" panose="020B0402040204020203" pitchFamily="34" charset="0"/>
                        </a:rPr>
                        <a:t>Release in staging planned for 2 Feb</a:t>
                      </a:r>
                    </a:p>
                    <a:p>
                      <a:pPr algn="l" rtl="0" fontAlgn="ctr"/>
                      <a:endParaRPr lang="en-AU" sz="8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extLst>
                  <a:ext uri="{0D108BD9-81ED-4DB2-BD59-A6C34878D82A}">
                    <a16:rowId xmlns:a16="http://schemas.microsoft.com/office/drawing/2014/main" val="511474729"/>
                  </a:ext>
                </a:extLst>
              </a:tr>
              <a:tr h="298054">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2856</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Staging: Cleanackhandler sometimes sends incorrect X-initiatingParticipantID request header</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In Progress</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No impact to participants</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Release in staging planned for 20 Feb</a:t>
                      </a:r>
                    </a:p>
                  </a:txBody>
                  <a:tcPr marL="7685" marR="7685" marT="7685" marB="0" anchor="ctr">
                    <a:solidFill>
                      <a:schemeClr val="bg1">
                        <a:lumMod val="85000"/>
                      </a:schemeClr>
                    </a:solidFill>
                  </a:tcPr>
                </a:tc>
                <a:extLst>
                  <a:ext uri="{0D108BD9-81ED-4DB2-BD59-A6C34878D82A}">
                    <a16:rowId xmlns:a16="http://schemas.microsoft.com/office/drawing/2014/main" val="1745500061"/>
                  </a:ext>
                </a:extLst>
              </a:tr>
              <a:tr h="368533">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2880</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Event Only Nack from Participant Results in a badack</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In Progress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Acknoledge the firel from MSATS browser to remove the badack</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Release in staging planned for 2 Feb</a:t>
                      </a:r>
                    </a:p>
                  </a:txBody>
                  <a:tcPr marL="7685" marR="7685" marT="7685" marB="0" anchor="ctr">
                    <a:solidFill>
                      <a:schemeClr val="bg1">
                        <a:lumMod val="95000"/>
                      </a:schemeClr>
                    </a:solidFill>
                  </a:tcPr>
                </a:tc>
                <a:extLst>
                  <a:ext uri="{0D108BD9-81ED-4DB2-BD59-A6C34878D82A}">
                    <a16:rowId xmlns:a16="http://schemas.microsoft.com/office/drawing/2014/main" val="2058790123"/>
                  </a:ext>
                </a:extLst>
              </a:tr>
              <a:tr h="488816">
                <a:tc>
                  <a:txBody>
                    <a:bodyPr/>
                    <a:lstStyle/>
                    <a:p>
                      <a:pPr algn="l" rtl="0" fontAlgn="ctr"/>
                      <a:r>
                        <a:rPr lang="en-AU" sz="800" b="0" i="0" u="none" strike="noStrike">
                          <a:solidFill>
                            <a:srgbClr val="222324"/>
                          </a:solidFill>
                          <a:effectLst/>
                          <a:latin typeface="Segoe UI Semilight" panose="020B0402040204020203" pitchFamily="34" charset="0"/>
                        </a:rPr>
                        <a:t>3683</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300" kern="1200">
                          <a:solidFill>
                            <a:schemeClr val="dk1"/>
                          </a:solidFill>
                          <a:effectLst/>
                          <a:latin typeface="+mn-lt"/>
                          <a:ea typeface="+mn-ea"/>
                          <a:cs typeface="+mn-cs"/>
                        </a:rPr>
                        <a:t> </a:t>
                      </a:r>
                      <a:r>
                        <a:rPr lang="en-AU" sz="800" b="0" i="0" u="none" strike="noStrike" kern="1200">
                          <a:solidFill>
                            <a:srgbClr val="222324"/>
                          </a:solidFill>
                          <a:effectLst/>
                          <a:latin typeface="Segoe UI Semilight" panose="020B0402040204020203" pitchFamily="34" charset="0"/>
                          <a:ea typeface="+mn-ea"/>
                          <a:cs typeface="+mn-cs"/>
                        </a:rPr>
                        <a:t>Align systems and documentation on Market field within the B2M aseXML header </a:t>
                      </a:r>
                    </a:p>
                    <a:p>
                      <a:pPr algn="l" rtl="0" fontAlgn="ctr"/>
                      <a:endParaRPr lang="en-AU" sz="8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Does not affect all participants. This is an issue for participants who have considered &lt;Market&gt;NEM&lt;/Market? field as optional for .ack</a:t>
                      </a:r>
                    </a:p>
                    <a:p>
                      <a:pPr marL="0" algn="l" defTabSz="727510" rtl="0" eaLnBrk="1" fontAlgn="ctr" latinLnBrk="0" hangingPunct="1"/>
                      <a:endParaRPr lang="en-AU" sz="8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2619487932"/>
                  </a:ext>
                </a:extLst>
              </a:tr>
              <a:tr h="298054">
                <a:tc>
                  <a:txBody>
                    <a:bodyPr/>
                    <a:lstStyle/>
                    <a:p>
                      <a:pPr algn="l" rtl="0" fontAlgn="ctr"/>
                      <a:r>
                        <a:rPr lang="en-AU" sz="800" b="0" i="0" u="none" strike="noStrike">
                          <a:solidFill>
                            <a:srgbClr val="222324"/>
                          </a:solidFill>
                          <a:effectLst/>
                          <a:latin typeface="Segoe UI Semilight" panose="020B0402040204020203" pitchFamily="34" charset="0"/>
                        </a:rPr>
                        <a:t>New</a:t>
                      </a:r>
                    </a:p>
                  </a:txBody>
                  <a:tcPr marL="7685" marR="7685" marT="7685" marB="0" anchor="ctr">
                    <a:solidFill>
                      <a:schemeClr val="bg1">
                        <a:lumMod val="9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Issue with generation of new settlement run in wholesale due to NEM reports being out of sync with SIT</a:t>
                      </a:r>
                    </a:p>
                  </a:txBody>
                  <a:tcPr marL="7685" marR="7685" marT="7685" marB="0" anchor="ctr">
                    <a:solidFill>
                      <a:schemeClr val="bg1">
                        <a:lumMod val="9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Need to realign the data interchange NEM reports for settlements to reflect the most up to date reports.</a:t>
                      </a:r>
                    </a:p>
                  </a:txBody>
                  <a:tcPr marL="7685" marR="7685" marT="7685" marB="0" anchor="ctr">
                    <a:solidFill>
                      <a:schemeClr val="bg1">
                        <a:lumMod val="95000"/>
                      </a:schemeClr>
                    </a:solidFill>
                  </a:tcPr>
                </a:tc>
                <a:extLst>
                  <a:ext uri="{0D108BD9-81ED-4DB2-BD59-A6C34878D82A}">
                    <a16:rowId xmlns:a16="http://schemas.microsoft.com/office/drawing/2014/main" val="3553843743"/>
                  </a:ext>
                </a:extLst>
              </a:tr>
              <a:tr h="298054">
                <a:tc>
                  <a:txBody>
                    <a:bodyPr/>
                    <a:lstStyle/>
                    <a:p>
                      <a:pPr algn="l" rtl="0" fontAlgn="ctr"/>
                      <a:r>
                        <a:rPr lang="en-AU" sz="800" b="0" i="0" u="none" strike="noStrike">
                          <a:solidFill>
                            <a:srgbClr val="222324"/>
                          </a:solidFill>
                          <a:effectLst/>
                          <a:latin typeface="Segoe UI Semilight" panose="020B0402040204020203" pitchFamily="34" charset="0"/>
                        </a:rPr>
                        <a:t>3715</a:t>
                      </a:r>
                    </a:p>
                  </a:txBody>
                  <a:tcPr marL="7685" marR="7685" marT="7685" marB="0" anchor="ctr">
                    <a:solidFill>
                      <a:schemeClr val="bg1">
                        <a:lumMod val="8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B2B outbox batch handler is down in Staging</a:t>
                      </a:r>
                    </a:p>
                  </a:txBody>
                  <a:tcPr marL="7685" marR="7685" marT="7685" marB="0" anchor="ctr">
                    <a:solidFill>
                      <a:schemeClr val="bg1">
                        <a:lumMod val="8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Under investigation no B2B transactions are moving between participants</a:t>
                      </a:r>
                    </a:p>
                  </a:txBody>
                  <a:tcPr marL="7685" marR="7685" marT="7685" marB="0" anchor="ctr">
                    <a:solidFill>
                      <a:schemeClr val="bg1">
                        <a:lumMod val="85000"/>
                      </a:schemeClr>
                    </a:solidFill>
                  </a:tcPr>
                </a:tc>
                <a:extLst>
                  <a:ext uri="{0D108BD9-81ED-4DB2-BD59-A6C34878D82A}">
                    <a16:rowId xmlns:a16="http://schemas.microsoft.com/office/drawing/2014/main" val="3579451810"/>
                  </a:ext>
                </a:extLst>
              </a:tr>
              <a:tr h="298054">
                <a:tc>
                  <a:txBody>
                    <a:bodyPr/>
                    <a:lstStyle/>
                    <a:p>
                      <a:pPr algn="l" rtl="0" fontAlgn="ctr"/>
                      <a:r>
                        <a:rPr lang="en-AU" sz="800" b="0" i="0" u="none" strike="noStrike">
                          <a:solidFill>
                            <a:srgbClr val="222324"/>
                          </a:solidFill>
                          <a:effectLst/>
                          <a:latin typeface="Segoe UI Semilight" panose="020B0402040204020203" pitchFamily="34" charset="0"/>
                        </a:rPr>
                        <a:t>3716</a:t>
                      </a:r>
                    </a:p>
                  </a:txBody>
                  <a:tcPr marL="7685" marR="7685" marT="7685" marB="0" anchor="ctr">
                    <a:solidFill>
                      <a:schemeClr val="bg1">
                        <a:lumMod val="9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RM37 report request processing Failure</a:t>
                      </a:r>
                    </a:p>
                  </a:txBody>
                  <a:tcPr marL="7685" marR="7685" marT="7685" marB="0" anchor="ctr">
                    <a:solidFill>
                      <a:schemeClr val="bg1">
                        <a:lumMod val="9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This is the only report that we aware of that will not complete</a:t>
                      </a:r>
                    </a:p>
                  </a:txBody>
                  <a:tcPr marL="7685" marR="7685" marT="7685" marB="0" anchor="ctr">
                    <a:solidFill>
                      <a:schemeClr val="bg1">
                        <a:lumMod val="95000"/>
                      </a:schemeClr>
                    </a:solidFill>
                  </a:tcPr>
                </a:tc>
                <a:extLst>
                  <a:ext uri="{0D108BD9-81ED-4DB2-BD59-A6C34878D82A}">
                    <a16:rowId xmlns:a16="http://schemas.microsoft.com/office/drawing/2014/main" val="1425089290"/>
                  </a:ext>
                </a:extLst>
              </a:tr>
            </a:tbl>
          </a:graphicData>
        </a:graphic>
      </p:graphicFrame>
    </p:spTree>
    <p:extLst>
      <p:ext uri="{BB962C8B-B14F-4D97-AF65-F5344CB8AC3E}">
        <p14:creationId xmlns:p14="http://schemas.microsoft.com/office/powerpoint/2010/main" val="2626279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BB28-3040-4B10-89F4-307C54368A36}"/>
              </a:ext>
            </a:extLst>
          </p:cNvPr>
          <p:cNvSpPr>
            <a:spLocks noGrp="1"/>
          </p:cNvSpPr>
          <p:nvPr>
            <p:ph type="title"/>
          </p:nvPr>
        </p:nvSpPr>
        <p:spPr>
          <a:xfrm>
            <a:off x="218194" y="251845"/>
            <a:ext cx="10255423" cy="1042731"/>
          </a:xfrm>
        </p:spPr>
        <p:txBody>
          <a:bodyPr>
            <a:normAutofit fontScale="90000"/>
          </a:bodyPr>
          <a:lstStyle/>
          <a:p>
            <a:r>
              <a:rPr lang="en-AU"/>
              <a:t>AEMO Pre-Prod 5MS Bidding Service Defects only – </a:t>
            </a:r>
            <a:r>
              <a:rPr lang="en-AU" sz="2806"/>
              <a:t>29 -Jan-21</a:t>
            </a:r>
            <a:endParaRPr lang="en-AU"/>
          </a:p>
        </p:txBody>
      </p:sp>
      <p:sp>
        <p:nvSpPr>
          <p:cNvPr id="3" name="Slide Number Placeholder 2">
            <a:extLst>
              <a:ext uri="{FF2B5EF4-FFF2-40B4-BE49-F238E27FC236}">
                <a16:creationId xmlns:a16="http://schemas.microsoft.com/office/drawing/2014/main" id="{F4C113E8-86D9-4D39-817A-BCFF375131AA}"/>
              </a:ext>
            </a:extLst>
          </p:cNvPr>
          <p:cNvSpPr>
            <a:spLocks noGrp="1"/>
          </p:cNvSpPr>
          <p:nvPr>
            <p:ph type="sldNum" sz="quarter" idx="12"/>
          </p:nvPr>
        </p:nvSpPr>
        <p:spPr/>
        <p:txBody>
          <a:bodyPr/>
          <a:lstStyle/>
          <a:p>
            <a:fld id="{4EC81F68-4976-451A-B2E9-79BCBD2F70CC}" type="slidenum">
              <a:rPr lang="en-AU" smtClean="0"/>
              <a:t>20</a:t>
            </a:fld>
            <a:endParaRPr lang="en-AU"/>
          </a:p>
        </p:txBody>
      </p:sp>
      <p:graphicFrame>
        <p:nvGraphicFramePr>
          <p:cNvPr id="4" name="Table 3">
            <a:extLst>
              <a:ext uri="{FF2B5EF4-FFF2-40B4-BE49-F238E27FC236}">
                <a16:creationId xmlns:a16="http://schemas.microsoft.com/office/drawing/2014/main" id="{003F9ADD-9F59-4D88-8A68-7F04DE227959}"/>
              </a:ext>
            </a:extLst>
          </p:cNvPr>
          <p:cNvGraphicFramePr>
            <a:graphicFrameLocks noGrp="1"/>
          </p:cNvGraphicFramePr>
          <p:nvPr>
            <p:extLst>
              <p:ext uri="{D42A27DB-BD31-4B8C-83A1-F6EECF244321}">
                <p14:modId xmlns:p14="http://schemas.microsoft.com/office/powerpoint/2010/main" val="1601603521"/>
              </p:ext>
            </p:extLst>
          </p:nvPr>
        </p:nvGraphicFramePr>
        <p:xfrm>
          <a:off x="395374" y="2702478"/>
          <a:ext cx="9901064" cy="910475"/>
        </p:xfrm>
        <a:graphic>
          <a:graphicData uri="http://schemas.openxmlformats.org/drawingml/2006/table">
            <a:tbl>
              <a:tblPr firstRow="1" firstCol="1" bandRow="1">
                <a:tableStyleId>{9DCAF9ED-07DC-4A11-8D7F-57B35C25682E}</a:tableStyleId>
              </a:tblPr>
              <a:tblGrid>
                <a:gridCol w="756486">
                  <a:extLst>
                    <a:ext uri="{9D8B030D-6E8A-4147-A177-3AD203B41FA5}">
                      <a16:colId xmlns:a16="http://schemas.microsoft.com/office/drawing/2014/main" val="2550719078"/>
                    </a:ext>
                  </a:extLst>
                </a:gridCol>
                <a:gridCol w="5618020">
                  <a:extLst>
                    <a:ext uri="{9D8B030D-6E8A-4147-A177-3AD203B41FA5}">
                      <a16:colId xmlns:a16="http://schemas.microsoft.com/office/drawing/2014/main" val="3376174735"/>
                    </a:ext>
                  </a:extLst>
                </a:gridCol>
                <a:gridCol w="1268226">
                  <a:extLst>
                    <a:ext uri="{9D8B030D-6E8A-4147-A177-3AD203B41FA5}">
                      <a16:colId xmlns:a16="http://schemas.microsoft.com/office/drawing/2014/main" val="2801716075"/>
                    </a:ext>
                  </a:extLst>
                </a:gridCol>
                <a:gridCol w="2258332">
                  <a:extLst>
                    <a:ext uri="{9D8B030D-6E8A-4147-A177-3AD203B41FA5}">
                      <a16:colId xmlns:a16="http://schemas.microsoft.com/office/drawing/2014/main" val="3987322804"/>
                    </a:ext>
                  </a:extLst>
                </a:gridCol>
              </a:tblGrid>
              <a:tr h="347484">
                <a:tc>
                  <a:txBody>
                    <a:bodyPr/>
                    <a:lstStyle/>
                    <a:p>
                      <a:pPr>
                        <a:spcAft>
                          <a:spcPts val="0"/>
                        </a:spcAft>
                      </a:pPr>
                      <a:r>
                        <a:rPr lang="en-AU" sz="1000">
                          <a:effectLst/>
                        </a:rPr>
                        <a:t>Issue ID​</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Description​</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Status​</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Action​</a:t>
                      </a:r>
                      <a:endParaRPr lang="en-AU" sz="1000">
                        <a:effectLst/>
                        <a:latin typeface="Calibri" panose="020F0502020204030204" pitchFamily="34" charset="0"/>
                        <a:ea typeface="Calibri" panose="020F0502020204030204" pitchFamily="34" charset="0"/>
                      </a:endParaRPr>
                    </a:p>
                  </a:txBody>
                  <a:tcPr marL="7796" marR="7796" marT="7796" marB="0" anchor="ctr"/>
                </a:tc>
                <a:extLst>
                  <a:ext uri="{0D108BD9-81ED-4DB2-BD59-A6C34878D82A}">
                    <a16:rowId xmlns:a16="http://schemas.microsoft.com/office/drawing/2014/main" val="1662328109"/>
                  </a:ext>
                </a:extLst>
              </a:tr>
              <a:tr h="562991">
                <a:tc>
                  <a:txBody>
                    <a:bodyPr/>
                    <a:lstStyle/>
                    <a:p>
                      <a:pPr>
                        <a:spcAft>
                          <a:spcPts val="0"/>
                        </a:spcAft>
                      </a:pPr>
                      <a:r>
                        <a:rPr lang="en-AU" sz="1000">
                          <a:effectLst/>
                          <a:latin typeface="Calibri" panose="020F0502020204030204" pitchFamily="34" charset="0"/>
                          <a:ea typeface="Calibri" panose="020F0502020204030204" pitchFamily="34" charset="0"/>
                        </a:rPr>
                        <a:t>001</a:t>
                      </a:r>
                    </a:p>
                  </a:txBody>
                  <a:tcPr marL="7796" marR="7796" marT="7796" marB="0" anchor="ctr"/>
                </a:tc>
                <a:tc>
                  <a:txBody>
                    <a:bodyPr/>
                    <a:lstStyle/>
                    <a:p>
                      <a:pPr>
                        <a:spcAft>
                          <a:spcPts val="0"/>
                        </a:spcAft>
                      </a:pPr>
                      <a:r>
                        <a:rPr lang="en-AU" sz="1000">
                          <a:effectLst/>
                        </a:rPr>
                        <a:t>Web bidding screens issue.  If a user enters a band availability that is too high (higher than the maximum capacity of the unit), or a ramp down rate that is too high (higher than the registered maximum ramp rate), then the web screens will highlight an adjacent cell as the source of the error. </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In Progress</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AEMO to confirm timeline for fix, currently estimated for mid Feb-21</a:t>
                      </a:r>
                      <a:endParaRPr lang="en-AU" sz="1000">
                        <a:effectLst/>
                        <a:latin typeface="Calibri" panose="020F0502020204030204" pitchFamily="34" charset="0"/>
                        <a:ea typeface="Calibri" panose="020F0502020204030204" pitchFamily="34" charset="0"/>
                      </a:endParaRPr>
                    </a:p>
                  </a:txBody>
                  <a:tcPr marL="7796" marR="7796" marT="7796" marB="0" anchor="ctr"/>
                </a:tc>
                <a:extLst>
                  <a:ext uri="{0D108BD9-81ED-4DB2-BD59-A6C34878D82A}">
                    <a16:rowId xmlns:a16="http://schemas.microsoft.com/office/drawing/2014/main" val="2916744125"/>
                  </a:ext>
                </a:extLst>
              </a:tr>
            </a:tbl>
          </a:graphicData>
        </a:graphic>
      </p:graphicFrame>
      <p:sp>
        <p:nvSpPr>
          <p:cNvPr id="5" name="TextBox 4">
            <a:extLst>
              <a:ext uri="{FF2B5EF4-FFF2-40B4-BE49-F238E27FC236}">
                <a16:creationId xmlns:a16="http://schemas.microsoft.com/office/drawing/2014/main" id="{960F4906-F830-4ACB-B9E9-945DDE8FC8D0}"/>
              </a:ext>
            </a:extLst>
          </p:cNvPr>
          <p:cNvSpPr txBox="1"/>
          <p:nvPr/>
        </p:nvSpPr>
        <p:spPr>
          <a:xfrm>
            <a:off x="5223530" y="6063586"/>
            <a:ext cx="5468282" cy="578363"/>
          </a:xfrm>
          <a:prstGeom prst="rect">
            <a:avLst/>
          </a:prstGeom>
          <a:noFill/>
        </p:spPr>
        <p:txBody>
          <a:bodyPr wrap="square" rtlCol="0">
            <a:spAutoFit/>
          </a:bodyPr>
          <a:lstStyle/>
          <a:p>
            <a:r>
              <a:rPr lang="en-AU" sz="1579"/>
              <a:t>This table only refers to defects in the AEMO pre-production environment related to the 5MS Bidding Service.</a:t>
            </a:r>
          </a:p>
        </p:txBody>
      </p:sp>
    </p:spTree>
    <p:extLst>
      <p:ext uri="{BB962C8B-B14F-4D97-AF65-F5344CB8AC3E}">
        <p14:creationId xmlns:p14="http://schemas.microsoft.com/office/powerpoint/2010/main" val="303320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TFG/MTP Update</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Blaine Miner</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21</a:t>
            </a:fld>
            <a:endParaRPr lang="en-AU"/>
          </a:p>
        </p:txBody>
      </p:sp>
    </p:spTree>
    <p:extLst>
      <p:ext uri="{BB962C8B-B14F-4D97-AF65-F5344CB8AC3E}">
        <p14:creationId xmlns:p14="http://schemas.microsoft.com/office/powerpoint/2010/main" val="13619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a:xfrm>
            <a:off x="206547" y="150494"/>
            <a:ext cx="7894138" cy="1310695"/>
          </a:xfrm>
        </p:spPr>
        <p:txBody>
          <a:bodyPr vert="horz" lIns="91440" tIns="45720" rIns="91440" bIns="45720" rtlCol="0" anchor="b" anchorCtr="0">
            <a:normAutofit/>
          </a:bodyPr>
          <a:lstStyle/>
          <a:p>
            <a:r>
              <a:rPr lang="en-AU" sz="3850"/>
              <a:t>TFG/MTP Update</a:t>
            </a:r>
            <a:endParaRPr lang="en-AU"/>
          </a:p>
        </p:txBody>
      </p:sp>
      <p:sp>
        <p:nvSpPr>
          <p:cNvPr id="7" name="TextBox 6">
            <a:extLst>
              <a:ext uri="{FF2B5EF4-FFF2-40B4-BE49-F238E27FC236}">
                <a16:creationId xmlns:a16="http://schemas.microsoft.com/office/drawing/2014/main" id="{38A73FB9-5AE0-4ED8-A843-4779600B3C00}"/>
              </a:ext>
            </a:extLst>
          </p:cNvPr>
          <p:cNvSpPr txBox="1"/>
          <p:nvPr/>
        </p:nvSpPr>
        <p:spPr>
          <a:xfrm>
            <a:off x="206548" y="1672393"/>
            <a:ext cx="7544168" cy="5294850"/>
          </a:xfrm>
          <a:prstGeom prst="rect">
            <a:avLst/>
          </a:prstGeom>
        </p:spPr>
        <p:txBody>
          <a:bodyPr vert="horz" lIns="91440" tIns="45720" rIns="91440" bIns="45720" rtlCol="0" anchor="t">
            <a:normAutofit fontScale="92500" lnSpcReduction="20000"/>
          </a:bodyPr>
          <a:lstStyle/>
          <a:p>
            <a:pPr marL="285750" indent="-200025" defTabSz="801929">
              <a:lnSpc>
                <a:spcPct val="110000"/>
              </a:lnSpc>
              <a:spcBef>
                <a:spcPts val="600"/>
              </a:spcBef>
              <a:spcAft>
                <a:spcPts val="600"/>
              </a:spcAft>
              <a:buFont typeface="Arial" panose="020B0604020202020204" pitchFamily="34" charset="0"/>
              <a:buChar char="•"/>
            </a:pPr>
            <a:r>
              <a:rPr lang="en-AU" sz="2000"/>
              <a:t>TFG meeting held on Friday 29th Jan</a:t>
            </a:r>
          </a:p>
          <a:p>
            <a:pPr marL="742950" lvl="1" indent="-200025" defTabSz="801929">
              <a:lnSpc>
                <a:spcPct val="110000"/>
              </a:lnSpc>
              <a:spcBef>
                <a:spcPts val="600"/>
              </a:spcBef>
              <a:spcAft>
                <a:spcPts val="600"/>
              </a:spcAft>
              <a:buFont typeface="Arial" panose="020B0604020202020204" pitchFamily="34" charset="0"/>
              <a:buChar char="•"/>
            </a:pPr>
            <a:r>
              <a:rPr lang="en-AU" sz="2000"/>
              <a:t>Agenda:</a:t>
            </a:r>
            <a:endParaRPr lang="en-AU" sz="2000">
              <a:cs typeface="Segoe UI Semilight"/>
            </a:endParaRPr>
          </a:p>
          <a:p>
            <a:pPr marL="1200150" lvl="2" indent="-285750" defTabSz="801929">
              <a:buFont typeface="Arial" panose="020B0604020202020204" pitchFamily="34" charset="0"/>
              <a:buChar char="•"/>
            </a:pPr>
            <a:r>
              <a:rPr lang="en-AU" sz="2000">
                <a:ea typeface="+mn-lt"/>
                <a:cs typeface="+mn-lt"/>
              </a:rPr>
              <a:t>Previous actions</a:t>
            </a:r>
          </a:p>
          <a:p>
            <a:pPr marL="1200150" lvl="2" indent="-285750" defTabSz="801929">
              <a:buFont typeface="Arial" panose="020B0604020202020204" pitchFamily="34" charset="0"/>
              <a:buChar char="•"/>
            </a:pPr>
            <a:r>
              <a:rPr lang="en-AU" sz="2000">
                <a:ea typeface="+mn-lt"/>
                <a:cs typeface="+mn-lt"/>
              </a:rPr>
              <a:t>Delay to AEMO’s MDM &amp; Settlement Solutions</a:t>
            </a:r>
          </a:p>
          <a:p>
            <a:pPr marL="1200150" lvl="2" indent="-285750" defTabSz="801929">
              <a:buFont typeface="Arial" panose="020B0604020202020204" pitchFamily="34" charset="0"/>
              <a:buChar char="•"/>
            </a:pPr>
            <a:r>
              <a:rPr lang="en-AU" sz="2000">
                <a:solidFill>
                  <a:srgbClr val="FF0000"/>
                </a:solidFill>
                <a:ea typeface="+mn-lt"/>
                <a:cs typeface="+mn-lt"/>
              </a:rPr>
              <a:t>Proposed changes to the MTP</a:t>
            </a:r>
          </a:p>
          <a:p>
            <a:pPr marL="1200150" lvl="2" indent="-285750" defTabSz="801929">
              <a:buFont typeface="Arial" panose="020B0604020202020204" pitchFamily="34" charset="0"/>
              <a:buChar char="•"/>
            </a:pPr>
            <a:r>
              <a:rPr lang="en-AU" sz="2000">
                <a:ea typeface="+mn-lt"/>
                <a:cs typeface="+mn-lt"/>
              </a:rPr>
              <a:t>Risk Review</a:t>
            </a:r>
          </a:p>
          <a:p>
            <a:pPr marL="1200150" lvl="2" indent="-285750" defTabSz="801929">
              <a:buFont typeface="Arial" panose="020B0604020202020204" pitchFamily="34" charset="0"/>
              <a:buChar char="•"/>
            </a:pPr>
            <a:r>
              <a:rPr lang="en-AU" sz="2000">
                <a:solidFill>
                  <a:srgbClr val="FF0000"/>
                </a:solidFill>
                <a:ea typeface="+mn-lt"/>
                <a:cs typeface="+mn-lt"/>
              </a:rPr>
              <a:t>Rollout Plan Summary</a:t>
            </a:r>
          </a:p>
          <a:p>
            <a:pPr marL="1200150" lvl="2" indent="-285750" defTabSz="801929">
              <a:buFont typeface="Arial" panose="020B0604020202020204" pitchFamily="34" charset="0"/>
              <a:buChar char="•"/>
            </a:pPr>
            <a:r>
              <a:rPr lang="en-AU" sz="2000">
                <a:solidFill>
                  <a:srgbClr val="FF0000"/>
                </a:solidFill>
                <a:ea typeface="+mn-lt"/>
                <a:cs typeface="+mn-lt"/>
              </a:rPr>
              <a:t>Upcoming MTP Activities</a:t>
            </a:r>
          </a:p>
          <a:p>
            <a:pPr marL="1200150" lvl="2" indent="-285750" defTabSz="801929">
              <a:buFont typeface="Arial" panose="020B0604020202020204" pitchFamily="34" charset="0"/>
              <a:buChar char="•"/>
            </a:pPr>
            <a:r>
              <a:rPr lang="en-AU" sz="2000">
                <a:ea typeface="+mn-lt"/>
                <a:cs typeface="+mn-lt"/>
              </a:rPr>
              <a:t>Cross boundary metering arrangements </a:t>
            </a:r>
          </a:p>
          <a:p>
            <a:pPr marL="1200150" lvl="2" indent="-285750" defTabSz="801929">
              <a:buFont typeface="Arial" panose="020B0604020202020204" pitchFamily="34" charset="0"/>
              <a:buChar char="•"/>
            </a:pPr>
            <a:r>
              <a:rPr lang="en-AU" sz="2000">
                <a:ea typeface="+mn-lt"/>
                <a:cs typeface="+mn-lt"/>
              </a:rPr>
              <a:t>GLOPOOL TFG requirements</a:t>
            </a:r>
          </a:p>
          <a:p>
            <a:pPr marL="1200150" lvl="2" indent="-285750" defTabSz="801929">
              <a:buFont typeface="Arial" panose="020B0604020202020204" pitchFamily="34" charset="0"/>
              <a:buChar char="•"/>
            </a:pPr>
            <a:r>
              <a:rPr lang="en-AU" sz="2100">
                <a:ea typeface="+mn-lt"/>
                <a:cs typeface="+mn-lt"/>
              </a:rPr>
              <a:t>MTP CATS transaction volume management update</a:t>
            </a:r>
          </a:p>
          <a:p>
            <a:pPr marL="285750" indent="-285750" defTabSz="801929">
              <a:buFont typeface="Arial" panose="020B0604020202020204" pitchFamily="34" charset="0"/>
              <a:buChar char="•"/>
            </a:pPr>
            <a:endParaRPr lang="en-AU" sz="2000">
              <a:solidFill>
                <a:srgbClr val="FF0000"/>
              </a:solidFill>
              <a:ea typeface="+mn-lt"/>
              <a:cs typeface="+mn-lt"/>
            </a:endParaRPr>
          </a:p>
          <a:p>
            <a:pPr marL="285750" indent="-285750" defTabSz="801929">
              <a:buFont typeface="Arial" panose="020B0604020202020204" pitchFamily="34" charset="0"/>
              <a:buChar char="•"/>
            </a:pPr>
            <a:r>
              <a:rPr lang="en-AU" sz="2000">
                <a:ea typeface="+mn-lt"/>
                <a:cs typeface="+mn-lt"/>
              </a:rPr>
              <a:t>Next meeting Thursday 11th Feb</a:t>
            </a:r>
          </a:p>
          <a:p>
            <a:pPr marL="742950" lvl="1" indent="-285750" defTabSz="801929">
              <a:buFont typeface="Arial" panose="020B0604020202020204" pitchFamily="34" charset="0"/>
              <a:buChar char="•"/>
            </a:pPr>
            <a:r>
              <a:rPr lang="en-AU" sz="2000">
                <a:ea typeface="+mn-lt"/>
                <a:cs typeface="+mn-lt"/>
              </a:rPr>
              <a:t>Focus areas</a:t>
            </a:r>
          </a:p>
          <a:p>
            <a:pPr marL="1200150" lvl="2" indent="-285750" defTabSz="801929">
              <a:buFont typeface="Arial" panose="020B0604020202020204" pitchFamily="34" charset="0"/>
              <a:buChar char="•"/>
            </a:pPr>
            <a:r>
              <a:rPr lang="en-AU" sz="2000">
                <a:ea typeface="+mn-lt"/>
                <a:cs typeface="+mn-lt"/>
              </a:rPr>
              <a:t>Industry feedback to AEMO delay options</a:t>
            </a:r>
          </a:p>
          <a:p>
            <a:pPr marL="1657350" lvl="3" indent="-285750" defTabSz="801929">
              <a:buFont typeface="Arial" panose="020B0604020202020204" pitchFamily="34" charset="0"/>
              <a:buChar char="•"/>
            </a:pPr>
            <a:r>
              <a:rPr lang="en-AU" sz="2000">
                <a:ea typeface="+mn-lt"/>
                <a:cs typeface="+mn-lt"/>
              </a:rPr>
              <a:t>Potential transition implications</a:t>
            </a:r>
          </a:p>
          <a:p>
            <a:pPr marL="1200150" lvl="2" indent="-285750" defTabSz="801929">
              <a:buFont typeface="Arial" panose="020B0604020202020204" pitchFamily="34" charset="0"/>
              <a:buChar char="•"/>
            </a:pPr>
            <a:r>
              <a:rPr lang="en-AU" sz="2000">
                <a:ea typeface="+mn-lt"/>
                <a:cs typeface="+mn-lt"/>
              </a:rPr>
              <a:t>CATS transaction volume estimate assumptions</a:t>
            </a:r>
          </a:p>
          <a:p>
            <a:pPr marL="1657350" lvl="3" indent="-285750" defTabSz="801929">
              <a:buFont typeface="Arial" panose="020B0604020202020204" pitchFamily="34" charset="0"/>
              <a:buChar char="•"/>
            </a:pPr>
            <a:r>
              <a:rPr lang="en-AU" sz="2000">
                <a:ea typeface="+mn-lt"/>
                <a:cs typeface="+mn-lt"/>
              </a:rPr>
              <a:t>Inclusion into the MSDR Data Transition WG</a:t>
            </a:r>
          </a:p>
          <a:p>
            <a:pPr marL="1200150" lvl="2" indent="-285750" defTabSz="801929">
              <a:buFont typeface="Arial" panose="020B0604020202020204" pitchFamily="34" charset="0"/>
              <a:buChar char="•"/>
            </a:pPr>
            <a:r>
              <a:rPr lang="en-AU" sz="2000">
                <a:solidFill>
                  <a:srgbClr val="FF0000"/>
                </a:solidFill>
                <a:ea typeface="+mn-lt"/>
                <a:cs typeface="+mn-lt"/>
              </a:rPr>
              <a:t>Requests from the RWG?</a:t>
            </a:r>
          </a:p>
        </p:txBody>
      </p:sp>
      <p:pic>
        <p:nvPicPr>
          <p:cNvPr id="4" name="Graphic 3" descr="Group brainstorm">
            <a:extLst>
              <a:ext uri="{FF2B5EF4-FFF2-40B4-BE49-F238E27FC236}">
                <a16:creationId xmlns:a16="http://schemas.microsoft.com/office/drawing/2014/main" id="{C91DB057-6388-4ED2-B15C-C1E43C4980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99354" y="3172129"/>
            <a:ext cx="3706222" cy="3706222"/>
          </a:xfrm>
          <a:prstGeom prst="rect">
            <a:avLst/>
          </a:prstGeom>
        </p:spPr>
      </p:pic>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a:xfrm>
            <a:off x="9956751" y="7006699"/>
            <a:ext cx="505220" cy="402483"/>
          </a:xfrm>
        </p:spPr>
        <p:txBody>
          <a:bodyPr vert="horz" lIns="91440" tIns="45720" rIns="91440" bIns="45720" rtlCol="0" anchor="ctr">
            <a:normAutofit/>
          </a:bodyPr>
          <a:lstStyle/>
          <a:p>
            <a:pPr>
              <a:spcAft>
                <a:spcPts val="600"/>
              </a:spcAft>
            </a:pPr>
            <a:fld id="{4EC81F68-4976-451A-B2E9-79BCBD2F70CC}" type="slidenum">
              <a:rPr lang="en-AU" smtClean="0"/>
              <a:pPr>
                <a:spcAft>
                  <a:spcPts val="600"/>
                </a:spcAft>
              </a:pPr>
              <a:t>22</a:t>
            </a:fld>
            <a:endParaRPr lang="en-AU"/>
          </a:p>
        </p:txBody>
      </p:sp>
    </p:spTree>
    <p:extLst>
      <p:ext uri="{BB962C8B-B14F-4D97-AF65-F5344CB8AC3E}">
        <p14:creationId xmlns:p14="http://schemas.microsoft.com/office/powerpoint/2010/main" val="108220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6DDD-DDB8-42BD-B4BF-D2C179D7184F}"/>
              </a:ext>
            </a:extLst>
          </p:cNvPr>
          <p:cNvSpPr>
            <a:spLocks noGrp="1"/>
          </p:cNvSpPr>
          <p:nvPr>
            <p:ph type="title"/>
          </p:nvPr>
        </p:nvSpPr>
        <p:spPr/>
        <p:txBody>
          <a:bodyPr>
            <a:normAutofit/>
          </a:bodyPr>
          <a:lstStyle/>
          <a:p>
            <a:r>
              <a:rPr lang="en-AU"/>
              <a:t>Proposed Changes to the MTP</a:t>
            </a:r>
            <a:endParaRPr lang="en-AU" sz="1800"/>
          </a:p>
        </p:txBody>
      </p:sp>
      <p:graphicFrame>
        <p:nvGraphicFramePr>
          <p:cNvPr id="5" name="Table 5">
            <a:extLst>
              <a:ext uri="{FF2B5EF4-FFF2-40B4-BE49-F238E27FC236}">
                <a16:creationId xmlns:a16="http://schemas.microsoft.com/office/drawing/2014/main" id="{D1095CD5-CD12-46D7-9EB1-A7284C8F5B72}"/>
              </a:ext>
            </a:extLst>
          </p:cNvPr>
          <p:cNvGraphicFramePr>
            <a:graphicFrameLocks noGrp="1"/>
          </p:cNvGraphicFramePr>
          <p:nvPr>
            <p:ph idx="1"/>
          </p:nvPr>
        </p:nvGraphicFramePr>
        <p:xfrm>
          <a:off x="60929" y="1506073"/>
          <a:ext cx="10582948" cy="5974080"/>
        </p:xfrm>
        <a:graphic>
          <a:graphicData uri="http://schemas.openxmlformats.org/drawingml/2006/table">
            <a:tbl>
              <a:tblPr firstRow="1" bandRow="1">
                <a:tableStyleId>{5C22544A-7EE6-4342-B048-85BDC9FD1C3A}</a:tableStyleId>
              </a:tblPr>
              <a:tblGrid>
                <a:gridCol w="1365023">
                  <a:extLst>
                    <a:ext uri="{9D8B030D-6E8A-4147-A177-3AD203B41FA5}">
                      <a16:colId xmlns:a16="http://schemas.microsoft.com/office/drawing/2014/main" val="2817304428"/>
                    </a:ext>
                  </a:extLst>
                </a:gridCol>
                <a:gridCol w="1514601">
                  <a:extLst>
                    <a:ext uri="{9D8B030D-6E8A-4147-A177-3AD203B41FA5}">
                      <a16:colId xmlns:a16="http://schemas.microsoft.com/office/drawing/2014/main" val="2710216400"/>
                    </a:ext>
                  </a:extLst>
                </a:gridCol>
                <a:gridCol w="3690492">
                  <a:extLst>
                    <a:ext uri="{9D8B030D-6E8A-4147-A177-3AD203B41FA5}">
                      <a16:colId xmlns:a16="http://schemas.microsoft.com/office/drawing/2014/main" val="1637395584"/>
                    </a:ext>
                  </a:extLst>
                </a:gridCol>
                <a:gridCol w="993341">
                  <a:extLst>
                    <a:ext uri="{9D8B030D-6E8A-4147-A177-3AD203B41FA5}">
                      <a16:colId xmlns:a16="http://schemas.microsoft.com/office/drawing/2014/main" val="773721079"/>
                    </a:ext>
                  </a:extLst>
                </a:gridCol>
                <a:gridCol w="3019491">
                  <a:extLst>
                    <a:ext uri="{9D8B030D-6E8A-4147-A177-3AD203B41FA5}">
                      <a16:colId xmlns:a16="http://schemas.microsoft.com/office/drawing/2014/main" val="2393846058"/>
                    </a:ext>
                  </a:extLst>
                </a:gridCol>
              </a:tblGrid>
              <a:tr h="370840">
                <a:tc>
                  <a:txBody>
                    <a:bodyPr/>
                    <a:lstStyle/>
                    <a:p>
                      <a:pPr algn="ctr"/>
                      <a:r>
                        <a:rPr lang="en-AU" sz="1200"/>
                        <a:t>Category</a:t>
                      </a:r>
                    </a:p>
                  </a:txBody>
                  <a:tcPr anchor="ctr"/>
                </a:tc>
                <a:tc>
                  <a:txBody>
                    <a:bodyPr/>
                    <a:lstStyle/>
                    <a:p>
                      <a:pPr algn="ctr"/>
                      <a:r>
                        <a:rPr lang="en-AU" sz="1200"/>
                        <a:t>Activity ID</a:t>
                      </a:r>
                    </a:p>
                  </a:txBody>
                  <a:tcPr anchor="ctr"/>
                </a:tc>
                <a:tc>
                  <a:txBody>
                    <a:bodyPr/>
                    <a:lstStyle/>
                    <a:p>
                      <a:pPr algn="ctr"/>
                      <a:r>
                        <a:rPr lang="en-AU" sz="1200"/>
                        <a:t>Activity Description</a:t>
                      </a:r>
                    </a:p>
                  </a:txBody>
                  <a:tcPr anchor="ctr"/>
                </a:tc>
                <a:tc>
                  <a:txBody>
                    <a:bodyPr/>
                    <a:lstStyle/>
                    <a:p>
                      <a:pPr algn="ctr"/>
                      <a:r>
                        <a:rPr lang="en-AU" sz="1200">
                          <a:solidFill>
                            <a:schemeClr val="bg1"/>
                          </a:solidFill>
                        </a:rPr>
                        <a:t>Change Type</a:t>
                      </a:r>
                    </a:p>
                  </a:txBody>
                  <a:tcPr anchor="ctr">
                    <a:solidFill>
                      <a:schemeClr val="accent1"/>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bg1"/>
                          </a:solidFill>
                        </a:rPr>
                        <a:t>Change Detail</a:t>
                      </a:r>
                    </a:p>
                  </a:txBody>
                  <a:tcPr anchor="ctr">
                    <a:solidFill>
                      <a:schemeClr val="accent1"/>
                    </a:solidFill>
                  </a:tcPr>
                </a:tc>
                <a:extLst>
                  <a:ext uri="{0D108BD9-81ED-4DB2-BD59-A6C34878D82A}">
                    <a16:rowId xmlns:a16="http://schemas.microsoft.com/office/drawing/2014/main" val="4195989688"/>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Meter Installation &amp; Reconfiguration</a:t>
                      </a:r>
                    </a:p>
                  </a:txBody>
                  <a:tcPr/>
                </a:tc>
                <a:tc>
                  <a:txBody>
                    <a:bodyPr/>
                    <a:lstStyle/>
                    <a:p>
                      <a:pPr algn="l"/>
                      <a:r>
                        <a:rPr lang="en-AU" sz="1100"/>
                        <a:t>A19a</a:t>
                      </a:r>
                    </a:p>
                  </a:txBody>
                  <a:tcPr/>
                </a:tc>
                <a:tc>
                  <a:txBody>
                    <a:bodyPr/>
                    <a:lstStyle/>
                    <a:p>
                      <a:pPr marL="0" algn="l" defTabSz="801929" rtl="0" eaLnBrk="1" fontAlgn="t" latinLnBrk="0" hangingPunct="1"/>
                      <a:r>
                        <a:rPr lang="en-AU" sz="1100" b="0" i="0" kern="1200">
                          <a:solidFill>
                            <a:schemeClr val="dk1"/>
                          </a:solidFill>
                          <a:effectLst/>
                          <a:latin typeface="+mn-lt"/>
                          <a:ea typeface="+mn-ea"/>
                          <a:cs typeface="+mn-cs"/>
                        </a:rPr>
                        <a:t>Provide progress and amendments to ‘Known’ Cross Boundary forward plans to AEMO every 2mths</a:t>
                      </a:r>
                    </a:p>
                  </a:txBody>
                  <a:tcPr marL="6350" marR="6350" marT="6350"/>
                </a:tc>
                <a:tc>
                  <a:txBody>
                    <a:bodyPr/>
                    <a:lstStyle/>
                    <a:p>
                      <a:pPr algn="ctr"/>
                      <a:r>
                        <a:rPr lang="en-AU" sz="1100">
                          <a:solidFill>
                            <a:srgbClr val="FF0000"/>
                          </a:solidFill>
                        </a:rPr>
                        <a:t>New activity</a:t>
                      </a:r>
                    </a:p>
                  </a:txBody>
                  <a:tcPr/>
                </a:tc>
                <a:tc>
                  <a:txBody>
                    <a:bodyPr/>
                    <a:lstStyle/>
                    <a:p>
                      <a:pPr algn="l"/>
                      <a:r>
                        <a:rPr lang="en-AU" sz="1100">
                          <a:solidFill>
                            <a:schemeClr val="tx1"/>
                          </a:solidFill>
                        </a:rPr>
                        <a:t>MC Rollout plans required for Cross Boundary meters (Known) meters</a:t>
                      </a:r>
                    </a:p>
                  </a:txBody>
                  <a:tcPr/>
                </a:tc>
                <a:extLst>
                  <a:ext uri="{0D108BD9-81ED-4DB2-BD59-A6C34878D82A}">
                    <a16:rowId xmlns:a16="http://schemas.microsoft.com/office/drawing/2014/main" val="4258171704"/>
                  </a:ext>
                </a:extLst>
              </a:tr>
              <a:tr h="370840">
                <a:tc>
                  <a:txBody>
                    <a:bodyPr/>
                    <a:lstStyle/>
                    <a:p>
                      <a:endParaRPr lang="en-AU" sz="1100"/>
                    </a:p>
                  </a:txBody>
                  <a:tcPr/>
                </a:tc>
                <a:tc>
                  <a:txBody>
                    <a:bodyPr/>
                    <a:lstStyle/>
                    <a:p>
                      <a:pPr algn="l"/>
                      <a:r>
                        <a:rPr lang="en-AU" sz="1100"/>
                        <a:t>A31</a:t>
                      </a:r>
                    </a:p>
                  </a:txBody>
                  <a:tcPr/>
                </a:tc>
                <a:tc>
                  <a:txBody>
                    <a:bodyPr/>
                    <a:lstStyle/>
                    <a:p>
                      <a:r>
                        <a:rPr lang="en-AU" sz="1100" b="0" i="0" kern="1200">
                          <a:solidFill>
                            <a:schemeClr val="dk1"/>
                          </a:solidFill>
                          <a:effectLst/>
                          <a:latin typeface="+mn-lt"/>
                          <a:ea typeface="+mn-ea"/>
                          <a:cs typeface="+mn-cs"/>
                        </a:rPr>
                        <a:t>For any registered ‘Special Site’ (as defined in the ‘Special Sites and Technology Related conditions within the National Electricity Market Version 1.2) </a:t>
                      </a:r>
                      <a:r>
                        <a:rPr lang="en-AU" sz="1100" b="0" i="0" kern="1200">
                          <a:solidFill>
                            <a:srgbClr val="FF0000"/>
                          </a:solidFill>
                          <a:effectLst/>
                          <a:latin typeface="+mn-lt"/>
                          <a:ea typeface="+mn-ea"/>
                          <a:cs typeface="+mn-cs"/>
                        </a:rPr>
                        <a:t>or any Logical NMI</a:t>
                      </a:r>
                      <a:r>
                        <a:rPr lang="en-AU" sz="1100" b="0" i="0" kern="1200">
                          <a:solidFill>
                            <a:schemeClr val="dk1"/>
                          </a:solidFill>
                          <a:effectLst/>
                          <a:latin typeface="+mn-lt"/>
                          <a:ea typeface="+mn-ea"/>
                          <a:cs typeface="+mn-cs"/>
                        </a:rPr>
                        <a:t>, update and distribute algorithms adjusted for introduction of 5 minute interval length to AEMO, FRMP and LNSP for approval.</a:t>
                      </a:r>
                      <a:endParaRPr lang="en-AU" sz="1100"/>
                    </a:p>
                  </a:txBody>
                  <a:tcPr/>
                </a:tc>
                <a:tc>
                  <a:txBody>
                    <a:bodyPr/>
                    <a:lstStyle/>
                    <a:p>
                      <a:pPr algn="ctr"/>
                      <a:r>
                        <a:rPr lang="en-AU" sz="1100"/>
                        <a:t>Change to description</a:t>
                      </a:r>
                    </a:p>
                  </a:txBody>
                  <a:tcPr/>
                </a:tc>
                <a:tc>
                  <a:txBody>
                    <a:bodyPr/>
                    <a:lstStyle/>
                    <a:p>
                      <a:pPr algn="l"/>
                      <a:r>
                        <a:rPr lang="en-AU" sz="1100"/>
                        <a:t>Addition of “…</a:t>
                      </a:r>
                      <a:r>
                        <a:rPr lang="en-AU" sz="1100">
                          <a:solidFill>
                            <a:srgbClr val="FF0000"/>
                          </a:solidFill>
                        </a:rPr>
                        <a:t>or any Logical NMI</a:t>
                      </a:r>
                      <a:r>
                        <a:rPr lang="en-AU" sz="1100"/>
                        <a:t>…”</a:t>
                      </a:r>
                    </a:p>
                  </a:txBody>
                  <a:tcPr/>
                </a:tc>
                <a:extLst>
                  <a:ext uri="{0D108BD9-81ED-4DB2-BD59-A6C34878D82A}">
                    <a16:rowId xmlns:a16="http://schemas.microsoft.com/office/drawing/2014/main" val="1901391392"/>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Meter Data Delivery</a:t>
                      </a:r>
                    </a:p>
                  </a:txBody>
                  <a:tcPr/>
                </a:tc>
                <a:tc>
                  <a:txBody>
                    <a:bodyPr/>
                    <a:lstStyle/>
                    <a:p>
                      <a:pPr algn="l"/>
                      <a:r>
                        <a:rPr lang="en-AU" sz="1100"/>
                        <a:t>A32a, A37a, A42a, A52b, A58b, A64b, A70b, A82a</a:t>
                      </a:r>
                    </a:p>
                  </a:txBody>
                  <a:tcPr/>
                </a:tc>
                <a:tc>
                  <a:txBody>
                    <a:bodyPr/>
                    <a:lstStyle/>
                    <a:p>
                      <a:r>
                        <a:rPr lang="en-AU" sz="1100" b="0" i="0" kern="1200">
                          <a:solidFill>
                            <a:schemeClr val="dk1"/>
                          </a:solidFill>
                          <a:effectLst/>
                          <a:latin typeface="+mn-lt"/>
                          <a:ea typeface="+mn-ea"/>
                          <a:cs typeface="+mn-cs"/>
                        </a:rPr>
                        <a:t>Provide datastream conversion plans to convert Net datastreams to register level to AEMO every 2mths</a:t>
                      </a:r>
                      <a:endParaRPr lang="en-AU" sz="1100"/>
                    </a:p>
                  </a:txBody>
                  <a:tcPr/>
                </a:tc>
                <a:tc>
                  <a:txBody>
                    <a:bodyPr/>
                    <a:lstStyle/>
                    <a:p>
                      <a:pPr algn="ctr"/>
                      <a:r>
                        <a:rPr lang="en-AU" sz="1100">
                          <a:solidFill>
                            <a:srgbClr val="FF0000"/>
                          </a:solidFill>
                        </a:rPr>
                        <a:t>New activities</a:t>
                      </a:r>
                    </a:p>
                  </a:txBody>
                  <a:tcPr/>
                </a:tc>
                <a:tc>
                  <a:txBody>
                    <a:bodyPr/>
                    <a:lstStyle/>
                    <a:p>
                      <a:r>
                        <a:rPr lang="en-AU" sz="1100"/>
                        <a:t>MDPs to provide conversion plans from 1 Mar 2021 every 2mths</a:t>
                      </a:r>
                    </a:p>
                  </a:txBody>
                  <a:tcPr/>
                </a:tc>
                <a:extLst>
                  <a:ext uri="{0D108BD9-81ED-4DB2-BD59-A6C34878D82A}">
                    <a16:rowId xmlns:a16="http://schemas.microsoft.com/office/drawing/2014/main" val="2049652183"/>
                  </a:ext>
                </a:extLst>
              </a:tr>
              <a:tr h="370840">
                <a:tc>
                  <a:txBody>
                    <a:bodyPr/>
                    <a:lstStyle/>
                    <a:p>
                      <a:endParaRPr lang="en-AU" sz="1100"/>
                    </a:p>
                  </a:txBody>
                  <a:tcPr/>
                </a:tc>
                <a:tc>
                  <a:txBody>
                    <a:bodyPr/>
                    <a:lstStyle/>
                    <a:p>
                      <a:pPr algn="l"/>
                      <a:r>
                        <a:rPr lang="en-AU" sz="1100"/>
                        <a:t>A35, A41, A46, A50, A56, A62, A68, A74, A86, A92</a:t>
                      </a:r>
                    </a:p>
                  </a:txBody>
                  <a:tcPr/>
                </a:tc>
                <a:tc>
                  <a:txBody>
                    <a:bodyPr/>
                    <a:lstStyle/>
                    <a:p>
                      <a:r>
                        <a:rPr lang="en-AU" sz="1100" b="0" i="0" kern="1200">
                          <a:solidFill>
                            <a:schemeClr val="dk1"/>
                          </a:solidFill>
                          <a:effectLst/>
                          <a:latin typeface="+mn-lt"/>
                          <a:ea typeface="+mn-ea"/>
                          <a:cs typeface="+mn-cs"/>
                        </a:rPr>
                        <a:t>5min metering data delivered to AEMO (MDFF) (Export and import (active (kWh) and reactive (kVarh)) energy metering data as applicable) </a:t>
                      </a:r>
                      <a:endParaRPr lang="en-AU" sz="1100"/>
                    </a:p>
                  </a:txBody>
                  <a:tcPr/>
                </a:tc>
                <a:tc>
                  <a:txBody>
                    <a:bodyPr/>
                    <a:lstStyle/>
                    <a:p>
                      <a:pPr algn="ctr"/>
                      <a:r>
                        <a:rPr lang="en-AU" sz="1100"/>
                        <a:t>Change Transition Start Date</a:t>
                      </a:r>
                    </a:p>
                  </a:txBody>
                  <a:tcPr/>
                </a:tc>
                <a:tc>
                  <a:txBody>
                    <a:bodyPr/>
                    <a:lstStyle/>
                    <a:p>
                      <a:pPr algn="l"/>
                      <a:r>
                        <a:rPr lang="en-AU" sz="1100"/>
                        <a:t>Transition Start Date changed from 1 Apr 2021 to </a:t>
                      </a:r>
                      <a:r>
                        <a:rPr lang="en-AU" sz="1100">
                          <a:solidFill>
                            <a:srgbClr val="FF0000"/>
                          </a:solidFill>
                        </a:rPr>
                        <a:t>22 June 2021</a:t>
                      </a:r>
                    </a:p>
                  </a:txBody>
                  <a:tcPr/>
                </a:tc>
                <a:extLst>
                  <a:ext uri="{0D108BD9-81ED-4DB2-BD59-A6C34878D82A}">
                    <a16:rowId xmlns:a16="http://schemas.microsoft.com/office/drawing/2014/main" val="2484675091"/>
                  </a:ext>
                </a:extLst>
              </a:tr>
              <a:tr h="370840">
                <a:tc>
                  <a:txBody>
                    <a:bodyPr/>
                    <a:lstStyle/>
                    <a:p>
                      <a:endParaRPr lang="en-AU" sz="1100"/>
                    </a:p>
                  </a:txBody>
                  <a:tcPr/>
                </a:tc>
                <a:tc>
                  <a:txBody>
                    <a:bodyPr/>
                    <a:lstStyle/>
                    <a:p>
                      <a:pPr algn="l"/>
                      <a:r>
                        <a:rPr lang="en-AU" sz="1100"/>
                        <a:t>A52a, A58a, A64a, A70a</a:t>
                      </a:r>
                    </a:p>
                  </a:txBody>
                  <a:tcPr/>
                </a:tc>
                <a:tc>
                  <a:txBody>
                    <a:bodyPr/>
                    <a:lstStyle/>
                    <a:p>
                      <a:r>
                        <a:rPr lang="en-AU" sz="1100"/>
                        <a:t>Provide progress and amendments to forward plans to AEMO and industry every 2mths</a:t>
                      </a:r>
                    </a:p>
                  </a:txBody>
                  <a:tcPr/>
                </a:tc>
                <a:tc>
                  <a:txBody>
                    <a:bodyPr/>
                    <a:lstStyle/>
                    <a:p>
                      <a:pPr algn="ctr"/>
                      <a:r>
                        <a:rPr lang="en-AU" sz="1100"/>
                        <a:t>Change in frequency</a:t>
                      </a:r>
                    </a:p>
                  </a:txBody>
                  <a:tcPr/>
                </a:tc>
                <a:tc>
                  <a:txBody>
                    <a:bodyPr/>
                    <a:lstStyle/>
                    <a:p>
                      <a:pPr algn="l"/>
                      <a:r>
                        <a:rPr lang="en-AU" sz="1100">
                          <a:solidFill>
                            <a:schemeClr val="tx1"/>
                          </a:solidFill>
                        </a:rPr>
                        <a:t>Proposing to change frequency to every 2mths, to align to other rollout plan requirements</a:t>
                      </a:r>
                    </a:p>
                  </a:txBody>
                  <a:tcPr/>
                </a:tc>
                <a:extLst>
                  <a:ext uri="{0D108BD9-81ED-4DB2-BD59-A6C34878D82A}">
                    <a16:rowId xmlns:a16="http://schemas.microsoft.com/office/drawing/2014/main" val="467971982"/>
                  </a:ext>
                </a:extLst>
              </a:tr>
              <a:tr h="370840">
                <a:tc>
                  <a:txBody>
                    <a:bodyPr/>
                    <a:lstStyle/>
                    <a:p>
                      <a:endParaRPr lang="en-AU" sz="1100"/>
                    </a:p>
                  </a:txBody>
                  <a:tcPr/>
                </a:tc>
                <a:tc>
                  <a:txBody>
                    <a:bodyPr/>
                    <a:lstStyle/>
                    <a:p>
                      <a:pPr algn="l"/>
                      <a:r>
                        <a:rPr lang="en-AU" sz="1100"/>
                        <a:t>A36, A40, A45, A51, A57, A63, A69, A75</a:t>
                      </a:r>
                    </a:p>
                  </a:txBody>
                  <a:tcPr/>
                </a:tc>
                <a:tc>
                  <a:txBody>
                    <a:bodyPr/>
                    <a:lstStyle/>
                    <a:p>
                      <a:r>
                        <a:rPr lang="en-AU" sz="1100" b="0" i="0" kern="1200">
                          <a:solidFill>
                            <a:schemeClr val="dk1"/>
                          </a:solidFill>
                          <a:effectLst/>
                          <a:latin typeface="+mn-lt"/>
                          <a:ea typeface="+mn-ea"/>
                          <a:cs typeface="+mn-cs"/>
                        </a:rPr>
                        <a:t>Create/activate export and import (active (kWh) and reactive (kVarh)) energy datastreams in CNDS table</a:t>
                      </a:r>
                      <a:endParaRPr lang="en-AU" sz="1100"/>
                    </a:p>
                  </a:txBody>
                  <a:tcPr/>
                </a:tc>
                <a:tc>
                  <a:txBody>
                    <a:bodyPr/>
                    <a:lstStyle/>
                    <a:p>
                      <a:pPr algn="ctr"/>
                      <a:r>
                        <a:rPr lang="en-AU" sz="1100"/>
                        <a:t>Change Transition Start Date</a:t>
                      </a:r>
                    </a:p>
                  </a:txBody>
                  <a:tcPr/>
                </a:tc>
                <a:tc>
                  <a:txBody>
                    <a:bodyPr/>
                    <a:lstStyle/>
                    <a:p>
                      <a:pPr lvl="0" algn="l">
                        <a:buNone/>
                      </a:pPr>
                      <a:r>
                        <a:rPr lang="en-AU" sz="1100" b="0" i="0" u="none" strike="noStrike" noProof="0">
                          <a:latin typeface="Segoe UI Semilight"/>
                        </a:rPr>
                        <a:t>Transition Start Date changed from 9 Mar 2021 to </a:t>
                      </a:r>
                      <a:r>
                        <a:rPr lang="en-AU" sz="1100" b="0" i="0" u="none" strike="noStrike" noProof="0">
                          <a:solidFill>
                            <a:srgbClr val="FF0000"/>
                          </a:solidFill>
                          <a:latin typeface="Segoe UI Semilight"/>
                        </a:rPr>
                        <a:t>1 June 2021</a:t>
                      </a:r>
                      <a:endParaRPr lang="en-US" sz="1400">
                        <a:solidFill>
                          <a:srgbClr val="FF0000"/>
                        </a:solidFill>
                      </a:endParaRPr>
                    </a:p>
                  </a:txBody>
                  <a:tcPr/>
                </a:tc>
                <a:extLst>
                  <a:ext uri="{0D108BD9-81ED-4DB2-BD59-A6C34878D82A}">
                    <a16:rowId xmlns:a16="http://schemas.microsoft.com/office/drawing/2014/main" val="2075975614"/>
                  </a:ext>
                </a:extLst>
              </a:tr>
              <a:tr h="370840">
                <a:tc>
                  <a:txBody>
                    <a:bodyPr/>
                    <a:lstStyle/>
                    <a:p>
                      <a:endParaRPr lang="en-AU" sz="1100"/>
                    </a:p>
                  </a:txBody>
                  <a:tcPr/>
                </a:tc>
                <a:tc>
                  <a:txBody>
                    <a:bodyPr/>
                    <a:lstStyle/>
                    <a:p>
                      <a:pPr algn="l"/>
                      <a:r>
                        <a:rPr lang="en-AU" sz="1100"/>
                        <a:t>A94</a:t>
                      </a:r>
                    </a:p>
                  </a:txBody>
                  <a:tcPr/>
                </a:tc>
                <a:tc>
                  <a:txBody>
                    <a:bodyPr/>
                    <a:lstStyle/>
                    <a:p>
                      <a:r>
                        <a:rPr lang="en-AU" sz="1100" b="0" i="0" kern="1200">
                          <a:solidFill>
                            <a:schemeClr val="dk1"/>
                          </a:solidFill>
                          <a:effectLst/>
                          <a:latin typeface="+mn-lt"/>
                          <a:ea typeface="+mn-ea"/>
                          <a:cs typeface="+mn-cs"/>
                        </a:rPr>
                        <a:t>Meter data delivery of 30min interval reads only in MDFF to AEMO</a:t>
                      </a:r>
                      <a:endParaRPr lang="en-AU" sz="1100"/>
                    </a:p>
                  </a:txBody>
                  <a:tcPr/>
                </a:tc>
                <a:tc>
                  <a:txBody>
                    <a:bodyPr/>
                    <a:lstStyle/>
                    <a:p>
                      <a:pPr algn="ctr"/>
                      <a:r>
                        <a:rPr lang="en-AU" sz="1100"/>
                        <a:t>Change Transition Start Date</a:t>
                      </a:r>
                    </a:p>
                  </a:txBody>
                  <a:tcPr/>
                </a:tc>
                <a:tc>
                  <a:txBody>
                    <a:bodyPr/>
                    <a:lstStyle/>
                    <a:p>
                      <a:pPr lvl="0" algn="l">
                        <a:buNone/>
                      </a:pPr>
                      <a:r>
                        <a:rPr lang="en-AU" sz="1100" b="0" i="0" u="none" strike="noStrike" noProof="0">
                          <a:latin typeface="Segoe UI Semilight"/>
                        </a:rPr>
                        <a:t>Transition Start Date changed from 9 Mar 2021 to </a:t>
                      </a:r>
                      <a:r>
                        <a:rPr lang="en-AU" sz="1100" b="0" i="0" u="none" strike="noStrike" noProof="0">
                          <a:solidFill>
                            <a:srgbClr val="FF0000"/>
                          </a:solidFill>
                          <a:latin typeface="Segoe UI Semilight"/>
                        </a:rPr>
                        <a:t>1 June 2021</a:t>
                      </a:r>
                      <a:endParaRPr lang="en-US" sz="1400">
                        <a:solidFill>
                          <a:srgbClr val="FF0000"/>
                        </a:solidFill>
                      </a:endParaRPr>
                    </a:p>
                  </a:txBody>
                  <a:tcPr/>
                </a:tc>
                <a:extLst>
                  <a:ext uri="{0D108BD9-81ED-4DB2-BD59-A6C34878D82A}">
                    <a16:rowId xmlns:a16="http://schemas.microsoft.com/office/drawing/2014/main" val="1405521535"/>
                  </a:ext>
                </a:extLst>
              </a:tr>
              <a:tr h="370840">
                <a:tc>
                  <a:txBody>
                    <a:bodyPr/>
                    <a:lstStyle/>
                    <a:p>
                      <a:r>
                        <a:rPr lang="en-AU" sz="1100"/>
                        <a:t>MSATS Standing Data Creation &amp; Maintenance</a:t>
                      </a:r>
                    </a:p>
                  </a:txBody>
                  <a:tcPr/>
                </a:tc>
                <a:tc>
                  <a:txBody>
                    <a:bodyPr/>
                    <a:lstStyle/>
                    <a:p>
                      <a:pPr algn="l"/>
                      <a:r>
                        <a:rPr lang="en-AU" sz="1100"/>
                        <a:t>A95, A96, A97</a:t>
                      </a:r>
                    </a:p>
                  </a:txBody>
                  <a:tcPr/>
                </a:tc>
                <a:tc>
                  <a:txBody>
                    <a:bodyPr/>
                    <a:lstStyle/>
                    <a:p>
                      <a:r>
                        <a:rPr lang="en-AU" sz="1100"/>
                        <a:t>Create Cross Boundary NMIs, including associated datastreams and registers</a:t>
                      </a:r>
                    </a:p>
                  </a:txBody>
                  <a:tcPr/>
                </a:tc>
                <a:tc>
                  <a:txBody>
                    <a:bodyPr/>
                    <a:lstStyle/>
                    <a:p>
                      <a:pPr algn="ctr"/>
                      <a:r>
                        <a:rPr lang="en-AU" sz="1100"/>
                        <a:t>Change Transition Start Date</a:t>
                      </a:r>
                    </a:p>
                  </a:txBody>
                  <a:tcPr/>
                </a:tc>
                <a:tc>
                  <a:txBody>
                    <a:bodyPr/>
                    <a:lstStyle/>
                    <a:p>
                      <a:pPr lvl="0" algn="l">
                        <a:buNone/>
                      </a:pPr>
                      <a:r>
                        <a:rPr lang="en-AU" sz="1100" b="0" i="0" u="none" strike="noStrike" noProof="0">
                          <a:latin typeface="Segoe UI Semilight"/>
                        </a:rPr>
                        <a:t>Transition Start Date changed from 9 Mar 2021 to </a:t>
                      </a:r>
                      <a:r>
                        <a:rPr lang="en-AU" sz="1100" b="0" i="0" u="none" strike="noStrike" noProof="0">
                          <a:solidFill>
                            <a:srgbClr val="FF0000"/>
                          </a:solidFill>
                          <a:latin typeface="Segoe UI Semilight"/>
                        </a:rPr>
                        <a:t>1 June 2021</a:t>
                      </a:r>
                      <a:endParaRPr lang="en-US" sz="1400">
                        <a:solidFill>
                          <a:srgbClr val="FF0000"/>
                        </a:solidFill>
                      </a:endParaRPr>
                    </a:p>
                  </a:txBody>
                  <a:tcPr/>
                </a:tc>
                <a:extLst>
                  <a:ext uri="{0D108BD9-81ED-4DB2-BD59-A6C34878D82A}">
                    <a16:rowId xmlns:a16="http://schemas.microsoft.com/office/drawing/2014/main" val="1460471754"/>
                  </a:ext>
                </a:extLst>
              </a:tr>
              <a:tr h="370840">
                <a:tc>
                  <a:txBody>
                    <a:bodyPr/>
                    <a:lstStyle/>
                    <a:p>
                      <a:endParaRPr lang="en-AU" sz="1100"/>
                    </a:p>
                  </a:txBody>
                  <a:tcPr/>
                </a:tc>
                <a:tc>
                  <a:txBody>
                    <a:bodyPr/>
                    <a:lstStyle/>
                    <a:p>
                      <a:pPr algn="l"/>
                      <a:r>
                        <a:rPr lang="en-AU" sz="1100"/>
                        <a:t>A95a, A99a</a:t>
                      </a:r>
                    </a:p>
                  </a:txBody>
                  <a:tcPr/>
                </a:tc>
                <a:tc>
                  <a:txBody>
                    <a:bodyPr/>
                    <a:lstStyle/>
                    <a:p>
                      <a:r>
                        <a:rPr lang="en-AU" sz="1100"/>
                        <a:t>Provide NMI Create plans for Cross Boundary and NCONUML to AEMO every 2mths</a:t>
                      </a:r>
                    </a:p>
                  </a:txBody>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a:solidFill>
                            <a:srgbClr val="FF0000"/>
                          </a:solidFill>
                        </a:rPr>
                        <a:t>New activities</a:t>
                      </a:r>
                    </a:p>
                  </a:txBody>
                  <a:tcPr/>
                </a:tc>
                <a:tc>
                  <a:txBody>
                    <a:bodyPr/>
                    <a:lstStyle/>
                    <a:p>
                      <a:pPr lvl="0" algn="l">
                        <a:buNone/>
                      </a:pPr>
                      <a:r>
                        <a:rPr lang="en-US" sz="1100">
                          <a:solidFill>
                            <a:schemeClr val="tx1"/>
                          </a:solidFill>
                        </a:rPr>
                        <a:t>NMI Create plans to be provided from 1 Mar 2021</a:t>
                      </a:r>
                    </a:p>
                  </a:txBody>
                  <a:tcPr/>
                </a:tc>
                <a:extLst>
                  <a:ext uri="{0D108BD9-81ED-4DB2-BD59-A6C34878D82A}">
                    <a16:rowId xmlns:a16="http://schemas.microsoft.com/office/drawing/2014/main" val="1108892715"/>
                  </a:ext>
                </a:extLst>
              </a:tr>
            </a:tbl>
          </a:graphicData>
        </a:graphic>
      </p:graphicFrame>
      <p:sp>
        <p:nvSpPr>
          <p:cNvPr id="4" name="Slide Number Placeholder 3">
            <a:extLst>
              <a:ext uri="{FF2B5EF4-FFF2-40B4-BE49-F238E27FC236}">
                <a16:creationId xmlns:a16="http://schemas.microsoft.com/office/drawing/2014/main" id="{B1942DCA-067A-478B-A4CA-3DC81890CB32}"/>
              </a:ext>
            </a:extLst>
          </p:cNvPr>
          <p:cNvSpPr>
            <a:spLocks noGrp="1"/>
          </p:cNvSpPr>
          <p:nvPr>
            <p:ph type="sldNum" sz="quarter" idx="12"/>
          </p:nvPr>
        </p:nvSpPr>
        <p:spPr/>
        <p:txBody>
          <a:bodyPr/>
          <a:lstStyle/>
          <a:p>
            <a:fld id="{4EC81F68-4976-451A-B2E9-79BCBD2F70CC}" type="slidenum">
              <a:rPr lang="en-AU" smtClean="0"/>
              <a:t>23</a:t>
            </a:fld>
            <a:endParaRPr lang="en-AU"/>
          </a:p>
        </p:txBody>
      </p:sp>
    </p:spTree>
    <p:extLst>
      <p:ext uri="{BB962C8B-B14F-4D97-AF65-F5344CB8AC3E}">
        <p14:creationId xmlns:p14="http://schemas.microsoft.com/office/powerpoint/2010/main" val="714527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6DDD-DDB8-42BD-B4BF-D2C179D7184F}"/>
              </a:ext>
            </a:extLst>
          </p:cNvPr>
          <p:cNvSpPr>
            <a:spLocks noGrp="1"/>
          </p:cNvSpPr>
          <p:nvPr>
            <p:ph type="title"/>
          </p:nvPr>
        </p:nvSpPr>
        <p:spPr/>
        <p:txBody>
          <a:bodyPr>
            <a:normAutofit/>
          </a:bodyPr>
          <a:lstStyle/>
          <a:p>
            <a:r>
              <a:rPr lang="en-AU"/>
              <a:t>Proposed Changes to the MTP</a:t>
            </a:r>
            <a:endParaRPr lang="en-AU" sz="1800"/>
          </a:p>
        </p:txBody>
      </p:sp>
      <p:graphicFrame>
        <p:nvGraphicFramePr>
          <p:cNvPr id="5" name="Table 5">
            <a:extLst>
              <a:ext uri="{FF2B5EF4-FFF2-40B4-BE49-F238E27FC236}">
                <a16:creationId xmlns:a16="http://schemas.microsoft.com/office/drawing/2014/main" id="{D1095CD5-CD12-46D7-9EB1-A7284C8F5B72}"/>
              </a:ext>
            </a:extLst>
          </p:cNvPr>
          <p:cNvGraphicFramePr>
            <a:graphicFrameLocks noGrp="1"/>
          </p:cNvGraphicFramePr>
          <p:nvPr>
            <p:ph idx="1"/>
          </p:nvPr>
        </p:nvGraphicFramePr>
        <p:xfrm>
          <a:off x="60929" y="1614771"/>
          <a:ext cx="10582944" cy="3688080"/>
        </p:xfrm>
        <a:graphic>
          <a:graphicData uri="http://schemas.openxmlformats.org/drawingml/2006/table">
            <a:tbl>
              <a:tblPr firstRow="1" bandRow="1">
                <a:tableStyleId>{5C22544A-7EE6-4342-B048-85BDC9FD1C3A}</a:tableStyleId>
              </a:tblPr>
              <a:tblGrid>
                <a:gridCol w="1583674">
                  <a:extLst>
                    <a:ext uri="{9D8B030D-6E8A-4147-A177-3AD203B41FA5}">
                      <a16:colId xmlns:a16="http://schemas.microsoft.com/office/drawing/2014/main" val="2817304428"/>
                    </a:ext>
                  </a:extLst>
                </a:gridCol>
                <a:gridCol w="1400685">
                  <a:extLst>
                    <a:ext uri="{9D8B030D-6E8A-4147-A177-3AD203B41FA5}">
                      <a16:colId xmlns:a16="http://schemas.microsoft.com/office/drawing/2014/main" val="2710216400"/>
                    </a:ext>
                  </a:extLst>
                </a:gridCol>
                <a:gridCol w="3585755">
                  <a:extLst>
                    <a:ext uri="{9D8B030D-6E8A-4147-A177-3AD203B41FA5}">
                      <a16:colId xmlns:a16="http://schemas.microsoft.com/office/drawing/2014/main" val="1637395584"/>
                    </a:ext>
                  </a:extLst>
                </a:gridCol>
                <a:gridCol w="993340">
                  <a:extLst>
                    <a:ext uri="{9D8B030D-6E8A-4147-A177-3AD203B41FA5}">
                      <a16:colId xmlns:a16="http://schemas.microsoft.com/office/drawing/2014/main" val="773721079"/>
                    </a:ext>
                  </a:extLst>
                </a:gridCol>
                <a:gridCol w="3019490">
                  <a:extLst>
                    <a:ext uri="{9D8B030D-6E8A-4147-A177-3AD203B41FA5}">
                      <a16:colId xmlns:a16="http://schemas.microsoft.com/office/drawing/2014/main" val="2393846058"/>
                    </a:ext>
                  </a:extLst>
                </a:gridCol>
              </a:tblGrid>
              <a:tr h="370840">
                <a:tc>
                  <a:txBody>
                    <a:bodyPr/>
                    <a:lstStyle/>
                    <a:p>
                      <a:pPr algn="ctr"/>
                      <a:r>
                        <a:rPr lang="en-AU" sz="1300"/>
                        <a:t>Category</a:t>
                      </a:r>
                    </a:p>
                  </a:txBody>
                  <a:tcPr anchor="ctr"/>
                </a:tc>
                <a:tc>
                  <a:txBody>
                    <a:bodyPr/>
                    <a:lstStyle/>
                    <a:p>
                      <a:pPr algn="ctr"/>
                      <a:r>
                        <a:rPr lang="en-AU" sz="1300"/>
                        <a:t>Activity ID</a:t>
                      </a:r>
                    </a:p>
                  </a:txBody>
                  <a:tcPr anchor="ctr"/>
                </a:tc>
                <a:tc>
                  <a:txBody>
                    <a:bodyPr/>
                    <a:lstStyle/>
                    <a:p>
                      <a:pPr algn="ctr"/>
                      <a:r>
                        <a:rPr lang="en-AU" sz="1300"/>
                        <a:t>Activity Description</a:t>
                      </a:r>
                    </a:p>
                  </a:txBody>
                  <a:tcPr anchor="ctr"/>
                </a:tc>
                <a:tc>
                  <a:txBody>
                    <a:bodyPr/>
                    <a:lstStyle/>
                    <a:p>
                      <a:pPr algn="ctr"/>
                      <a:r>
                        <a:rPr lang="en-AU" sz="1300">
                          <a:solidFill>
                            <a:schemeClr val="bg1"/>
                          </a:solidFill>
                        </a:rPr>
                        <a:t>Change Type</a:t>
                      </a:r>
                    </a:p>
                  </a:txBody>
                  <a:tcPr anchor="ctr">
                    <a:solidFill>
                      <a:schemeClr val="accent1"/>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300">
                          <a:solidFill>
                            <a:schemeClr val="bg1"/>
                          </a:solidFill>
                        </a:rPr>
                        <a:t>Change Detail</a:t>
                      </a:r>
                    </a:p>
                  </a:txBody>
                  <a:tcPr anchor="ctr">
                    <a:solidFill>
                      <a:schemeClr val="accent1"/>
                    </a:solidFill>
                  </a:tcPr>
                </a:tc>
                <a:extLst>
                  <a:ext uri="{0D108BD9-81ED-4DB2-BD59-A6C34878D82A}">
                    <a16:rowId xmlns:a16="http://schemas.microsoft.com/office/drawing/2014/main" val="4195989688"/>
                  </a:ext>
                </a:extLst>
              </a:tr>
              <a:tr h="370840">
                <a:tc>
                  <a:txBody>
                    <a:bodyPr/>
                    <a:lstStyle/>
                    <a:p>
                      <a:r>
                        <a:rPr lang="en-AU" sz="1200"/>
                        <a:t>MSATS Standing Data Creation &amp; Maintenance</a:t>
                      </a:r>
                    </a:p>
                  </a:txBody>
                  <a:tcPr/>
                </a:tc>
                <a:tc>
                  <a:txBody>
                    <a:bodyPr/>
                    <a:lstStyle/>
                    <a:p>
                      <a:pPr algn="l"/>
                      <a:r>
                        <a:rPr lang="en-AU" sz="1200"/>
                        <a:t>A99, A100, A101</a:t>
                      </a:r>
                    </a:p>
                  </a:txBody>
                  <a:tcPr/>
                </a:tc>
                <a:tc>
                  <a:txBody>
                    <a:bodyPr/>
                    <a:lstStyle/>
                    <a:p>
                      <a:r>
                        <a:rPr lang="en-AU" sz="1200"/>
                        <a:t>Create NCONUML NMIs, including associated datastreams and registers</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9 Mar 2021 to </a:t>
                      </a:r>
                      <a:r>
                        <a:rPr lang="en-AU" sz="1200" b="0" i="0" u="none" strike="noStrike" noProof="0">
                          <a:solidFill>
                            <a:srgbClr val="FF0000"/>
                          </a:solidFill>
                          <a:latin typeface="+mn-lt"/>
                        </a:rPr>
                        <a:t>1 June 2021</a:t>
                      </a:r>
                      <a:endParaRPr lang="en-US" sz="1200">
                        <a:solidFill>
                          <a:srgbClr val="FF0000"/>
                        </a:solidFill>
                      </a:endParaRPr>
                    </a:p>
                  </a:txBody>
                  <a:tcPr/>
                </a:tc>
                <a:extLst>
                  <a:ext uri="{0D108BD9-81ED-4DB2-BD59-A6C34878D82A}">
                    <a16:rowId xmlns:a16="http://schemas.microsoft.com/office/drawing/2014/main" val="4258171704"/>
                  </a:ext>
                </a:extLst>
              </a:tr>
              <a:tr h="370839">
                <a:tc>
                  <a:txBody>
                    <a:bodyPr/>
                    <a:lstStyle/>
                    <a:p>
                      <a:pPr lvl="0">
                        <a:buNone/>
                      </a:pPr>
                      <a:endParaRPr lang="en-AU" sz="1200"/>
                    </a:p>
                  </a:txBody>
                  <a:tcPr/>
                </a:tc>
                <a:tc>
                  <a:txBody>
                    <a:bodyPr/>
                    <a:lstStyle/>
                    <a:p>
                      <a:pPr lvl="0" algn="l">
                        <a:buNone/>
                      </a:pPr>
                      <a:r>
                        <a:rPr lang="en-AU" sz="1200" b="0" i="0" u="none" strike="noStrike" noProof="0">
                          <a:latin typeface="Segoe UI Semilight"/>
                        </a:rPr>
                        <a:t>A102, A104, A106, A108, A110, A112, A114</a:t>
                      </a:r>
                      <a:endParaRPr lang="en-US"/>
                    </a:p>
                  </a:txBody>
                  <a:tcPr/>
                </a:tc>
                <a:tc>
                  <a:txBody>
                    <a:bodyPr/>
                    <a:lstStyle/>
                    <a:p>
                      <a:pPr lvl="0">
                        <a:buNone/>
                      </a:pPr>
                      <a:r>
                        <a:rPr lang="en-AU" sz="1200" b="0" i="0" u="none" strike="noStrike" noProof="0">
                          <a:latin typeface="Segoe UI Semilight"/>
                        </a:rPr>
                        <a:t>Ensure capability to receive and process new NMI classification codes</a:t>
                      </a:r>
                      <a:endParaRPr lang="en-US"/>
                    </a:p>
                  </a:txBody>
                  <a:tcPr/>
                </a:tc>
                <a:tc>
                  <a:txBody>
                    <a:bodyPr/>
                    <a:lstStyle/>
                    <a:p>
                      <a:pPr lvl="0" algn="ctr">
                        <a:buNone/>
                      </a:pPr>
                      <a:r>
                        <a:rPr lang="en-AU" sz="1200" b="0" i="0" u="none" strike="noStrike" noProof="0">
                          <a:latin typeface="Segoe UI Semilight"/>
                        </a:rPr>
                        <a:t>Change </a:t>
                      </a:r>
                      <a:endParaRPr lang="en-US"/>
                    </a:p>
                    <a:p>
                      <a:pPr lvl="0" algn="ctr">
                        <a:buNone/>
                      </a:pPr>
                      <a:r>
                        <a:rPr lang="en-AU" sz="1200" b="0" i="0" u="none" strike="noStrike" noProof="0">
                          <a:latin typeface="Segoe UI Semilight"/>
                        </a:rPr>
                        <a:t>Transition End Date</a:t>
                      </a:r>
                      <a:endParaRPr lang="en-US"/>
                    </a:p>
                  </a:txBody>
                  <a:tcPr/>
                </a:tc>
                <a:tc>
                  <a:txBody>
                    <a:bodyPr/>
                    <a:lstStyle/>
                    <a:p>
                      <a:pPr lvl="0" algn="l">
                        <a:buNone/>
                      </a:pPr>
                      <a:r>
                        <a:rPr lang="en-AU" sz="1200" b="0" i="0" u="none" strike="noStrike" noProof="0">
                          <a:latin typeface="+mn-lt"/>
                        </a:rPr>
                        <a:t>Transition End Date changed from 30 Apr 2021 to </a:t>
                      </a:r>
                      <a:r>
                        <a:rPr lang="en-AU" sz="1200" b="0" i="0" u="none" strike="noStrike" noProof="0">
                          <a:solidFill>
                            <a:srgbClr val="FF0000"/>
                          </a:solidFill>
                          <a:latin typeface="+mn-lt"/>
                        </a:rPr>
                        <a:t>31 May 2021</a:t>
                      </a:r>
                      <a:endParaRPr lang="en-US" sz="1200">
                        <a:solidFill>
                          <a:srgbClr val="FF0000"/>
                        </a:solidFill>
                      </a:endParaRPr>
                    </a:p>
                  </a:txBody>
                  <a:tcPr/>
                </a:tc>
                <a:extLst>
                  <a:ext uri="{0D108BD9-81ED-4DB2-BD59-A6C34878D82A}">
                    <a16:rowId xmlns:a16="http://schemas.microsoft.com/office/drawing/2014/main" val="3964535616"/>
                  </a:ext>
                </a:extLst>
              </a:tr>
              <a:tr h="370840">
                <a:tc>
                  <a:txBody>
                    <a:bodyPr/>
                    <a:lstStyle/>
                    <a:p>
                      <a:endParaRPr lang="en-AU" sz="1200"/>
                    </a:p>
                  </a:txBody>
                  <a:tcPr/>
                </a:tc>
                <a:tc>
                  <a:txBody>
                    <a:bodyPr/>
                    <a:lstStyle/>
                    <a:p>
                      <a:pPr algn="l"/>
                      <a:r>
                        <a:rPr lang="en-AU" sz="1200"/>
                        <a:t>A103, A105, A107, A109, A111, A113, A115</a:t>
                      </a:r>
                    </a:p>
                  </a:txBody>
                  <a:tcPr/>
                </a:tc>
                <a:tc>
                  <a:txBody>
                    <a:bodyPr/>
                    <a:lstStyle/>
                    <a:p>
                      <a:r>
                        <a:rPr lang="en-AU" sz="1200"/>
                        <a:t>Update NMI Class Codes for existing NMIs as required</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1 May 2021 to </a:t>
                      </a:r>
                      <a:r>
                        <a:rPr lang="en-AU" sz="1200" b="0" i="0" u="none" strike="noStrike" noProof="0">
                          <a:solidFill>
                            <a:srgbClr val="FF0000"/>
                          </a:solidFill>
                          <a:latin typeface="+mn-lt"/>
                        </a:rPr>
                        <a:t>1 June 2021</a:t>
                      </a:r>
                      <a:endParaRPr lang="en-US" sz="1200">
                        <a:solidFill>
                          <a:srgbClr val="FF0000"/>
                        </a:solidFill>
                      </a:endParaRPr>
                    </a:p>
                  </a:txBody>
                  <a:tcPr/>
                </a:tc>
                <a:extLst>
                  <a:ext uri="{0D108BD9-81ED-4DB2-BD59-A6C34878D82A}">
                    <a16:rowId xmlns:a16="http://schemas.microsoft.com/office/drawing/2014/main" val="803126277"/>
                  </a:ext>
                </a:extLst>
              </a:tr>
              <a:tr h="370840">
                <a:tc>
                  <a:txBody>
                    <a:bodyPr/>
                    <a:lstStyle/>
                    <a:p>
                      <a:endParaRPr lang="en-AU" sz="1200"/>
                    </a:p>
                  </a:txBody>
                  <a:tcPr/>
                </a:tc>
                <a:tc>
                  <a:txBody>
                    <a:bodyPr/>
                    <a:lstStyle/>
                    <a:p>
                      <a:pPr algn="l"/>
                      <a:r>
                        <a:rPr lang="en-AU" sz="1200"/>
                        <a:t>A119</a:t>
                      </a:r>
                    </a:p>
                  </a:txBody>
                  <a:tcPr/>
                </a:tc>
                <a:tc>
                  <a:txBody>
                    <a:bodyPr/>
                    <a:lstStyle/>
                    <a:p>
                      <a:r>
                        <a:rPr lang="en-AU" sz="1200"/>
                        <a:t>Ensure all Sample meters have a Datastream type code of 'P' and are attached to a Profile</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9 Mar 2021 to </a:t>
                      </a:r>
                      <a:r>
                        <a:rPr lang="en-AU" sz="1200" b="0" i="0" u="none" strike="noStrike" noProof="0">
                          <a:solidFill>
                            <a:srgbClr val="FF0000"/>
                          </a:solidFill>
                          <a:latin typeface="+mn-lt"/>
                        </a:rPr>
                        <a:t>1 June 2021</a:t>
                      </a:r>
                      <a:endParaRPr lang="en-US" sz="1200">
                        <a:solidFill>
                          <a:srgbClr val="FF0000"/>
                        </a:solidFill>
                      </a:endParaRPr>
                    </a:p>
                  </a:txBody>
                  <a:tcPr/>
                </a:tc>
                <a:extLst>
                  <a:ext uri="{0D108BD9-81ED-4DB2-BD59-A6C34878D82A}">
                    <a16:rowId xmlns:a16="http://schemas.microsoft.com/office/drawing/2014/main" val="1901391392"/>
                  </a:ext>
                </a:extLst>
              </a:tr>
              <a:tr h="370840">
                <a:tc>
                  <a:txBody>
                    <a:bodyPr/>
                    <a:lstStyle/>
                    <a:p>
                      <a:endParaRPr lang="en-AU" sz="1200"/>
                    </a:p>
                  </a:txBody>
                  <a:tcPr/>
                </a:tc>
                <a:tc>
                  <a:txBody>
                    <a:bodyPr/>
                    <a:lstStyle/>
                    <a:p>
                      <a:pPr algn="l"/>
                      <a:r>
                        <a:rPr lang="en-AU" sz="1200"/>
                        <a:t>A120</a:t>
                      </a:r>
                    </a:p>
                  </a:txBody>
                  <a:tcPr/>
                </a:tc>
                <a:tc>
                  <a:txBody>
                    <a:bodyPr/>
                    <a:lstStyle/>
                    <a:p>
                      <a:r>
                        <a:rPr lang="en-AU" sz="1200"/>
                        <a:t>Update Datastream type codes from 1-4 to 'I' or 'N' as required</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9 Mar 2021 to </a:t>
                      </a:r>
                      <a:r>
                        <a:rPr lang="en-AU" sz="1200" b="0" i="0" u="none" strike="noStrike" noProof="0">
                          <a:solidFill>
                            <a:srgbClr val="FF0000"/>
                          </a:solidFill>
                          <a:latin typeface="+mn-lt"/>
                        </a:rPr>
                        <a:t>1 June 2021</a:t>
                      </a:r>
                      <a:endParaRPr lang="en-US" sz="1200">
                        <a:solidFill>
                          <a:srgbClr val="FF0000"/>
                        </a:solidFill>
                      </a:endParaRPr>
                    </a:p>
                  </a:txBody>
                  <a:tcPr/>
                </a:tc>
                <a:extLst>
                  <a:ext uri="{0D108BD9-81ED-4DB2-BD59-A6C34878D82A}">
                    <a16:rowId xmlns:a16="http://schemas.microsoft.com/office/drawing/2014/main" val="3211042351"/>
                  </a:ext>
                </a:extLst>
              </a:tr>
            </a:tbl>
          </a:graphicData>
        </a:graphic>
      </p:graphicFrame>
      <p:sp>
        <p:nvSpPr>
          <p:cNvPr id="4" name="Slide Number Placeholder 3">
            <a:extLst>
              <a:ext uri="{FF2B5EF4-FFF2-40B4-BE49-F238E27FC236}">
                <a16:creationId xmlns:a16="http://schemas.microsoft.com/office/drawing/2014/main" id="{B1942DCA-067A-478B-A4CA-3DC81890CB32}"/>
              </a:ext>
            </a:extLst>
          </p:cNvPr>
          <p:cNvSpPr>
            <a:spLocks noGrp="1"/>
          </p:cNvSpPr>
          <p:nvPr>
            <p:ph type="sldNum" sz="quarter" idx="12"/>
          </p:nvPr>
        </p:nvSpPr>
        <p:spPr/>
        <p:txBody>
          <a:bodyPr/>
          <a:lstStyle/>
          <a:p>
            <a:fld id="{4EC81F68-4976-451A-B2E9-79BCBD2F70CC}" type="slidenum">
              <a:rPr lang="en-AU" smtClean="0"/>
              <a:t>24</a:t>
            </a:fld>
            <a:endParaRPr lang="en-AU"/>
          </a:p>
        </p:txBody>
      </p:sp>
    </p:spTree>
    <p:extLst>
      <p:ext uri="{BB962C8B-B14F-4D97-AF65-F5344CB8AC3E}">
        <p14:creationId xmlns:p14="http://schemas.microsoft.com/office/powerpoint/2010/main" val="3610625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Upcoming MTP Activities</a:t>
            </a:r>
            <a:br>
              <a:rPr lang="en-AU"/>
            </a:br>
            <a:r>
              <a:rPr lang="en-AU" sz="1800"/>
              <a:t>(Assumes Option 1 MDM Go-Live Dates)</a:t>
            </a:r>
            <a:endParaRPr lang="en-AU"/>
          </a:p>
        </p:txBody>
      </p:sp>
      <p:graphicFrame>
        <p:nvGraphicFramePr>
          <p:cNvPr id="5" name="Table 5">
            <a:extLst>
              <a:ext uri="{FF2B5EF4-FFF2-40B4-BE49-F238E27FC236}">
                <a16:creationId xmlns:a16="http://schemas.microsoft.com/office/drawing/2014/main" id="{B4749FEA-DB41-4E08-ADEC-4FC9C98B61DE}"/>
              </a:ext>
            </a:extLst>
          </p:cNvPr>
          <p:cNvGraphicFramePr>
            <a:graphicFrameLocks noGrp="1"/>
          </p:cNvGraphicFramePr>
          <p:nvPr>
            <p:ph idx="1"/>
          </p:nvPr>
        </p:nvGraphicFramePr>
        <p:xfrm>
          <a:off x="0" y="1625020"/>
          <a:ext cx="10601226" cy="5227320"/>
        </p:xfrm>
        <a:graphic>
          <a:graphicData uri="http://schemas.openxmlformats.org/drawingml/2006/table">
            <a:tbl>
              <a:tblPr firstRow="1" bandRow="1">
                <a:tableStyleId>{5C22544A-7EE6-4342-B048-85BDC9FD1C3A}</a:tableStyleId>
              </a:tblPr>
              <a:tblGrid>
                <a:gridCol w="6229532">
                  <a:extLst>
                    <a:ext uri="{9D8B030D-6E8A-4147-A177-3AD203B41FA5}">
                      <a16:colId xmlns:a16="http://schemas.microsoft.com/office/drawing/2014/main" val="116888471"/>
                    </a:ext>
                  </a:extLst>
                </a:gridCol>
                <a:gridCol w="1455142">
                  <a:extLst>
                    <a:ext uri="{9D8B030D-6E8A-4147-A177-3AD203B41FA5}">
                      <a16:colId xmlns:a16="http://schemas.microsoft.com/office/drawing/2014/main" val="4048816944"/>
                    </a:ext>
                  </a:extLst>
                </a:gridCol>
                <a:gridCol w="2916552">
                  <a:extLst>
                    <a:ext uri="{9D8B030D-6E8A-4147-A177-3AD203B41FA5}">
                      <a16:colId xmlns:a16="http://schemas.microsoft.com/office/drawing/2014/main" val="2964596239"/>
                    </a:ext>
                  </a:extLst>
                </a:gridCol>
              </a:tblGrid>
              <a:tr h="370840">
                <a:tc>
                  <a:txBody>
                    <a:bodyPr/>
                    <a:lstStyle/>
                    <a:p>
                      <a:pPr algn="ctr"/>
                      <a:r>
                        <a:rPr lang="en-AU" sz="1200"/>
                        <a:t>Description</a:t>
                      </a:r>
                    </a:p>
                  </a:txBody>
                  <a:tcPr>
                    <a:solidFill>
                      <a:srgbClr val="002060"/>
                    </a:solidFill>
                  </a:tcPr>
                </a:tc>
                <a:tc>
                  <a:txBody>
                    <a:bodyPr/>
                    <a:lstStyle/>
                    <a:p>
                      <a:pPr algn="ctr"/>
                      <a:r>
                        <a:rPr lang="en-AU" sz="1200"/>
                        <a:t>Date</a:t>
                      </a:r>
                    </a:p>
                  </a:txBody>
                  <a:tcPr>
                    <a:solidFill>
                      <a:srgbClr val="002060"/>
                    </a:solidFill>
                  </a:tcPr>
                </a:tc>
                <a:tc>
                  <a:txBody>
                    <a:bodyPr/>
                    <a:lstStyle/>
                    <a:p>
                      <a:pPr lvl="0" algn="ctr">
                        <a:buNone/>
                      </a:pPr>
                      <a:r>
                        <a:rPr lang="en-AU" sz="1200" b="1" i="0" u="none" strike="noStrike" noProof="0">
                          <a:latin typeface="Segoe UI Semilight"/>
                        </a:rPr>
                        <a:t>Activity ID</a:t>
                      </a:r>
                      <a:endParaRPr lang="en-US" sz="1200" b="1" i="0" u="none" strike="noStrike" noProof="0">
                        <a:latin typeface="Segoe UI Semilight"/>
                      </a:endParaRPr>
                    </a:p>
                  </a:txBody>
                  <a:tcPr>
                    <a:solidFill>
                      <a:srgbClr val="002060"/>
                    </a:solidFill>
                  </a:tcPr>
                </a:tc>
                <a:extLst>
                  <a:ext uri="{0D108BD9-81ED-4DB2-BD59-A6C34878D82A}">
                    <a16:rowId xmlns:a16="http://schemas.microsoft.com/office/drawing/2014/main" val="2493088496"/>
                  </a:ext>
                </a:extLst>
              </a:tr>
              <a:tr h="370840">
                <a:tc>
                  <a:txBody>
                    <a:bodyPr/>
                    <a:lstStyle/>
                    <a:p>
                      <a:r>
                        <a:rPr lang="en-AU" sz="1200">
                          <a:solidFill>
                            <a:srgbClr val="FF0000"/>
                          </a:solidFill>
                        </a:rPr>
                        <a:t>MPs</a:t>
                      </a:r>
                      <a:r>
                        <a:rPr lang="en-AU" sz="1200">
                          <a:solidFill>
                            <a:schemeClr val="tx1"/>
                          </a:solidFill>
                        </a:rPr>
                        <a:t> to provide progress and amendments to forward plans for Type 1-3, subset of 4 and ‘known’ cross boundary meters to AEMO</a:t>
                      </a:r>
                    </a:p>
                  </a:txBody>
                  <a:tcPr>
                    <a:solidFill>
                      <a:schemeClr val="bg1">
                        <a:lumMod val="95000"/>
                      </a:schemeClr>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AU" sz="1200">
                          <a:solidFill>
                            <a:schemeClr val="tx1"/>
                          </a:solidFill>
                        </a:rPr>
                        <a:t>A3a, A8a, A13a, A19a</a:t>
                      </a:r>
                      <a:endParaRPr lang="en-US" sz="1200">
                        <a:solidFill>
                          <a:schemeClr val="tx1"/>
                        </a:solidFill>
                      </a:endParaRPr>
                    </a:p>
                  </a:txBody>
                  <a:tcPr>
                    <a:solidFill>
                      <a:schemeClr val="bg1">
                        <a:lumMod val="95000"/>
                      </a:schemeClr>
                    </a:solidFill>
                  </a:tcPr>
                </a:tc>
                <a:extLst>
                  <a:ext uri="{0D108BD9-81ED-4DB2-BD59-A6C34878D82A}">
                    <a16:rowId xmlns:a16="http://schemas.microsoft.com/office/drawing/2014/main" val="1157584682"/>
                  </a:ext>
                </a:extLst>
              </a:tr>
              <a:tr h="370840">
                <a:tc>
                  <a:txBody>
                    <a:bodyPr/>
                    <a:lstStyle/>
                    <a:p>
                      <a:r>
                        <a:rPr lang="en-AU" sz="1200">
                          <a:solidFill>
                            <a:srgbClr val="FF0000"/>
                          </a:solidFill>
                        </a:rPr>
                        <a:t>MDPs</a:t>
                      </a:r>
                      <a:r>
                        <a:rPr lang="en-AU" sz="1200">
                          <a:solidFill>
                            <a:schemeClr val="tx1"/>
                          </a:solidFill>
                        </a:rPr>
                        <a:t> to provide progress and amendments to forward plans for Type 4, 4A, VICAMI and Sample meters to AEMO</a:t>
                      </a:r>
                    </a:p>
                  </a:txBody>
                  <a:tcPr>
                    <a:solidFill>
                      <a:schemeClr val="bg1">
                        <a:lumMod val="85000"/>
                      </a:schemeClr>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AU" sz="1200">
                          <a:solidFill>
                            <a:schemeClr val="tx1"/>
                          </a:solidFill>
                        </a:rPr>
                        <a:t>A52a, A58a, A64a, A70a</a:t>
                      </a:r>
                      <a:endParaRPr lang="en-US" sz="1200">
                        <a:solidFill>
                          <a:schemeClr val="tx1"/>
                        </a:solidFill>
                      </a:endParaRPr>
                    </a:p>
                  </a:txBody>
                  <a:tcPr>
                    <a:solidFill>
                      <a:schemeClr val="bg1">
                        <a:lumMod val="85000"/>
                      </a:schemeClr>
                    </a:solidFill>
                  </a:tcPr>
                </a:tc>
                <a:extLst>
                  <a:ext uri="{0D108BD9-81ED-4DB2-BD59-A6C34878D82A}">
                    <a16:rowId xmlns:a16="http://schemas.microsoft.com/office/drawing/2014/main" val="215753199"/>
                  </a:ext>
                </a:extLst>
              </a:tr>
              <a:tr h="370840">
                <a:tc>
                  <a:txBody>
                    <a:bodyPr/>
                    <a:lstStyle/>
                    <a:p>
                      <a:r>
                        <a:rPr lang="en-AU" sz="1200">
                          <a:solidFill>
                            <a:srgbClr val="FF0000"/>
                          </a:solidFill>
                        </a:rPr>
                        <a:t>MDPs</a:t>
                      </a:r>
                      <a:r>
                        <a:rPr lang="en-AU" sz="1200">
                          <a:solidFill>
                            <a:schemeClr val="tx1"/>
                          </a:solidFill>
                        </a:rPr>
                        <a:t> to provide datastream conversion plans to convert Net datastreams to register level</a:t>
                      </a:r>
                    </a:p>
                  </a:txBody>
                  <a:tcPr>
                    <a:solidFill>
                      <a:schemeClr val="bg1"/>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AU" sz="1200" kern="1200">
                          <a:solidFill>
                            <a:schemeClr val="dk1"/>
                          </a:solidFill>
                          <a:latin typeface="+mn-lt"/>
                          <a:ea typeface="+mn-ea"/>
                          <a:cs typeface="+mn-cs"/>
                        </a:rPr>
                        <a:t>A32a, A37a, A42a</a:t>
                      </a:r>
                      <a:endParaRPr lang="en-US" sz="1200" kern="1200">
                        <a:solidFill>
                          <a:schemeClr val="dk1"/>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1131617472"/>
                  </a:ext>
                </a:extLst>
              </a:tr>
              <a:tr h="370840">
                <a:tc>
                  <a:txBody>
                    <a:bodyPr/>
                    <a:lstStyle/>
                    <a:p>
                      <a:r>
                        <a:rPr lang="en-AU" sz="1200">
                          <a:solidFill>
                            <a:srgbClr val="FF0000"/>
                          </a:solidFill>
                        </a:rPr>
                        <a:t>LNSPs</a:t>
                      </a:r>
                      <a:r>
                        <a:rPr lang="en-AU" sz="1200">
                          <a:solidFill>
                            <a:schemeClr val="tx1"/>
                          </a:solidFill>
                        </a:rPr>
                        <a:t> to provide NMI Create plans for Cross Boundary and NCONUMLs to AEMO</a:t>
                      </a:r>
                    </a:p>
                  </a:txBody>
                  <a:tcPr>
                    <a:solidFill>
                      <a:schemeClr val="bg1">
                        <a:lumMod val="85000"/>
                      </a:schemeClr>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US" sz="1200">
                          <a:solidFill>
                            <a:schemeClr val="tx1"/>
                          </a:solidFill>
                        </a:rPr>
                        <a:t>A95a, A99a</a:t>
                      </a:r>
                    </a:p>
                  </a:txBody>
                  <a:tcPr>
                    <a:solidFill>
                      <a:schemeClr val="bg1">
                        <a:lumMod val="85000"/>
                      </a:schemeClr>
                    </a:solidFill>
                  </a:tcPr>
                </a:tc>
                <a:extLst>
                  <a:ext uri="{0D108BD9-81ED-4DB2-BD59-A6C34878D82A}">
                    <a16:rowId xmlns:a16="http://schemas.microsoft.com/office/drawing/2014/main" val="1551372971"/>
                  </a:ext>
                </a:extLst>
              </a:tr>
              <a:tr h="370840">
                <a:tc>
                  <a:txBody>
                    <a:bodyPr/>
                    <a:lstStyle/>
                    <a:p>
                      <a:pPr lvl="0">
                        <a:buNone/>
                      </a:pPr>
                      <a:r>
                        <a:rPr lang="en-AU" sz="1200">
                          <a:solidFill>
                            <a:schemeClr val="bg1"/>
                          </a:solidFill>
                        </a:rPr>
                        <a:t>MPs to update the Meter Read Type code with RWDA or RWDD, as applicable</a:t>
                      </a:r>
                      <a:endParaRPr lang="en-US" sz="1600"/>
                    </a:p>
                  </a:txBody>
                  <a:tcPr>
                    <a:solidFill>
                      <a:srgbClr val="FF0000"/>
                    </a:solidFill>
                  </a:tcPr>
                </a:tc>
                <a:tc>
                  <a:txBody>
                    <a:bodyPr/>
                    <a:lstStyle/>
                    <a:p>
                      <a:pPr marL="0" marR="0" lvl="0" indent="0" algn="ctr" rtl="0">
                        <a:lnSpc>
                          <a:spcPct val="100000"/>
                        </a:lnSpc>
                        <a:spcBef>
                          <a:spcPts val="0"/>
                        </a:spcBef>
                        <a:spcAft>
                          <a:spcPts val="0"/>
                        </a:spcAft>
                        <a:buClrTx/>
                        <a:buSzTx/>
                        <a:buFontTx/>
                        <a:buNone/>
                      </a:pPr>
                      <a:r>
                        <a:rPr lang="en-AU" sz="1200">
                          <a:solidFill>
                            <a:schemeClr val="bg1"/>
                          </a:solidFill>
                        </a:rPr>
                        <a:t>From 9 March 2021</a:t>
                      </a:r>
                      <a:endParaRPr lang="en-AU" sz="1600"/>
                    </a:p>
                  </a:txBody>
                  <a:tcPr>
                    <a:solidFill>
                      <a:srgbClr val="FF0000"/>
                    </a:solidFill>
                  </a:tcPr>
                </a:tc>
                <a:tc>
                  <a:txBody>
                    <a:bodyPr/>
                    <a:lstStyle/>
                    <a:p>
                      <a:pPr lvl="0">
                        <a:buNone/>
                      </a:pPr>
                      <a:r>
                        <a:rPr lang="en-US" sz="1200">
                          <a:solidFill>
                            <a:schemeClr val="bg1"/>
                          </a:solidFill>
                        </a:rPr>
                        <a:t>A36b, A40b, A45b, A51a, A57b, A63b, A69b, A75b</a:t>
                      </a:r>
                      <a:endParaRPr lang="en-US" sz="1600"/>
                    </a:p>
                  </a:txBody>
                  <a:tcPr>
                    <a:solidFill>
                      <a:srgbClr val="FF0000"/>
                    </a:solidFill>
                  </a:tcPr>
                </a:tc>
                <a:extLst>
                  <a:ext uri="{0D108BD9-81ED-4DB2-BD59-A6C34878D82A}">
                    <a16:rowId xmlns:a16="http://schemas.microsoft.com/office/drawing/2014/main" val="1712342577"/>
                  </a:ext>
                </a:extLst>
              </a:tr>
              <a:tr h="370840">
                <a:tc>
                  <a:txBody>
                    <a:bodyPr/>
                    <a:lstStyle/>
                    <a:p>
                      <a:r>
                        <a:rPr lang="en-AU" sz="1200">
                          <a:solidFill>
                            <a:srgbClr val="FF0000"/>
                          </a:solidFill>
                        </a:rPr>
                        <a:t>MCs</a:t>
                      </a:r>
                      <a:r>
                        <a:rPr lang="en-AU" sz="1200">
                          <a:solidFill>
                            <a:schemeClr val="tx1"/>
                          </a:solidFill>
                        </a:rPr>
                        <a:t> to</a:t>
                      </a:r>
                      <a:r>
                        <a:rPr lang="en-AU" sz="1200"/>
                        <a:t> ensure that details of the Inventory Table, calculation methodologies and Agreed Loads are agreed prior to implementation by relevant Registered Participants </a:t>
                      </a:r>
                    </a:p>
                  </a:txBody>
                  <a:tcPr>
                    <a:solidFill>
                      <a:schemeClr val="bg1">
                        <a:lumMod val="85000"/>
                      </a:schemeClr>
                    </a:solidFill>
                  </a:tcPr>
                </a:tc>
                <a:tc>
                  <a:txBody>
                    <a:bodyPr/>
                    <a:lstStyle/>
                    <a:p>
                      <a:pPr algn="ctr"/>
                      <a:r>
                        <a:rPr lang="en-AU" sz="1200">
                          <a:solidFill>
                            <a:schemeClr val="bg1"/>
                          </a:solidFill>
                        </a:rPr>
                        <a:t>By 31 March 2021</a:t>
                      </a:r>
                    </a:p>
                  </a:txBody>
                  <a:tcPr>
                    <a:solidFill>
                      <a:srgbClr val="FF0000"/>
                    </a:solidFill>
                  </a:tcPr>
                </a:tc>
                <a:tc>
                  <a:txBody>
                    <a:bodyPr/>
                    <a:lstStyle/>
                    <a:p>
                      <a:pPr lvl="0">
                        <a:buNone/>
                      </a:pPr>
                      <a:r>
                        <a:rPr lang="en-AU" sz="1200"/>
                        <a:t>A87</a:t>
                      </a:r>
                      <a:endParaRPr lang="en-US" sz="1200"/>
                    </a:p>
                  </a:txBody>
                  <a:tcPr>
                    <a:solidFill>
                      <a:schemeClr val="bg1">
                        <a:lumMod val="85000"/>
                      </a:schemeClr>
                    </a:solidFill>
                  </a:tcPr>
                </a:tc>
                <a:extLst>
                  <a:ext uri="{0D108BD9-81ED-4DB2-BD59-A6C34878D82A}">
                    <a16:rowId xmlns:a16="http://schemas.microsoft.com/office/drawing/2014/main" val="723622651"/>
                  </a:ext>
                </a:extLst>
              </a:tr>
              <a:tr h="370840">
                <a:tc>
                  <a:txBody>
                    <a:bodyPr/>
                    <a:lstStyle/>
                    <a:p>
                      <a:r>
                        <a:rPr lang="en-AU" sz="1200">
                          <a:solidFill>
                            <a:srgbClr val="FF0000"/>
                          </a:solidFill>
                        </a:rPr>
                        <a:t>MCs</a:t>
                      </a:r>
                      <a:r>
                        <a:rPr lang="en-AU" sz="1200"/>
                        <a:t> to provide visibility of the approach / timeframe for required meter replacement or reconfiguration for ‘Unknown’ Cross Boundary meters</a:t>
                      </a:r>
                    </a:p>
                  </a:txBody>
                  <a:tcP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bg1"/>
                          </a:solidFill>
                        </a:rPr>
                        <a:t>By 31 March 2021</a:t>
                      </a:r>
                    </a:p>
                  </a:txBody>
                  <a:tcPr>
                    <a:solidFill>
                      <a:srgbClr val="FF0000"/>
                    </a:solidFill>
                  </a:tcPr>
                </a:tc>
                <a:tc>
                  <a:txBody>
                    <a:bodyPr/>
                    <a:lstStyle/>
                    <a:p>
                      <a:pPr lvl="0">
                        <a:buNone/>
                      </a:pPr>
                      <a:r>
                        <a:rPr lang="en-US" sz="1200"/>
                        <a:t>A23</a:t>
                      </a:r>
                    </a:p>
                  </a:txBody>
                  <a:tcPr>
                    <a:solidFill>
                      <a:schemeClr val="bg1">
                        <a:lumMod val="95000"/>
                      </a:schemeClr>
                    </a:solidFill>
                  </a:tcPr>
                </a:tc>
                <a:extLst>
                  <a:ext uri="{0D108BD9-81ED-4DB2-BD59-A6C34878D82A}">
                    <a16:rowId xmlns:a16="http://schemas.microsoft.com/office/drawing/2014/main" val="2141757201"/>
                  </a:ext>
                </a:extLst>
              </a:tr>
              <a:tr h="370840">
                <a:tc>
                  <a:txBody>
                    <a:bodyPr/>
                    <a:lstStyle/>
                    <a:p>
                      <a:r>
                        <a:rPr lang="en-AU" sz="1200">
                          <a:solidFill>
                            <a:srgbClr val="FF0000"/>
                          </a:solidFill>
                        </a:rPr>
                        <a:t>Participants</a:t>
                      </a:r>
                      <a:r>
                        <a:rPr lang="en-AU" sz="1200"/>
                        <a:t> to establish agreements to allow the delivery of 5min metering data pre 1 Oct 2021 between NSP, Retailer, MDP and AEMO, as applicable</a:t>
                      </a:r>
                    </a:p>
                  </a:txBody>
                  <a:tcPr>
                    <a:solidFill>
                      <a:schemeClr val="bg1">
                        <a:lumMod val="85000"/>
                      </a:schemeClr>
                    </a:solidFill>
                  </a:tcPr>
                </a:tc>
                <a:tc>
                  <a:txBody>
                    <a:bodyPr/>
                    <a:lstStyle/>
                    <a:p>
                      <a:pPr algn="ctr"/>
                      <a:r>
                        <a:rPr lang="en-AU" sz="1200">
                          <a:solidFill>
                            <a:schemeClr val="tx1"/>
                          </a:solidFill>
                        </a:rPr>
                        <a:t>By 31 May 2021</a:t>
                      </a:r>
                    </a:p>
                  </a:txBody>
                  <a:tcPr>
                    <a:solidFill>
                      <a:schemeClr val="bg1">
                        <a:lumMod val="85000"/>
                      </a:schemeClr>
                    </a:solidFill>
                  </a:tcPr>
                </a:tc>
                <a:tc>
                  <a:txBody>
                    <a:bodyPr/>
                    <a:lstStyle/>
                    <a:p>
                      <a:pPr lvl="0">
                        <a:buNone/>
                      </a:pPr>
                      <a:r>
                        <a:rPr lang="en-AU" sz="1200"/>
                        <a:t>A32, A37, A42, A47, A53, A59, A65, A71, A84, A88</a:t>
                      </a:r>
                      <a:endParaRPr lang="en-US" sz="1200"/>
                    </a:p>
                  </a:txBody>
                  <a:tcPr>
                    <a:solidFill>
                      <a:schemeClr val="bg1">
                        <a:lumMod val="85000"/>
                      </a:schemeClr>
                    </a:solidFill>
                  </a:tcPr>
                </a:tc>
                <a:extLst>
                  <a:ext uri="{0D108BD9-81ED-4DB2-BD59-A6C34878D82A}">
                    <a16:rowId xmlns:a16="http://schemas.microsoft.com/office/drawing/2014/main" val="3319209400"/>
                  </a:ext>
                </a:extLst>
              </a:tr>
              <a:tr h="370840">
                <a:tc>
                  <a:txBody>
                    <a:bodyPr/>
                    <a:lstStyle/>
                    <a:p>
                      <a:r>
                        <a:rPr lang="en-AU" sz="1200">
                          <a:solidFill>
                            <a:srgbClr val="FF0000"/>
                          </a:solidFill>
                        </a:rPr>
                        <a:t>AEMO</a:t>
                      </a:r>
                      <a:r>
                        <a:rPr lang="en-AU" sz="1200">
                          <a:solidFill>
                            <a:schemeClr val="tx1"/>
                          </a:solidFill>
                        </a:rPr>
                        <a:t> to establish agreements with MDPs to allow the delivery of 5min metering data pre 1 Oct 2021 for B2M purposes</a:t>
                      </a:r>
                    </a:p>
                  </a:txBody>
                  <a:tcP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By 31 May 2021</a:t>
                      </a:r>
                    </a:p>
                  </a:txBody>
                  <a:tcPr>
                    <a:solidFill>
                      <a:schemeClr val="bg1">
                        <a:lumMod val="95000"/>
                      </a:schemeClr>
                    </a:solidFill>
                  </a:tcPr>
                </a:tc>
                <a:tc>
                  <a:txBody>
                    <a:bodyPr/>
                    <a:lstStyle/>
                    <a:p>
                      <a:pPr marL="0" marR="0" lvl="0" indent="0" algn="l" rtl="0">
                        <a:lnSpc>
                          <a:spcPct val="100000"/>
                        </a:lnSpc>
                        <a:spcBef>
                          <a:spcPts val="0"/>
                        </a:spcBef>
                        <a:spcAft>
                          <a:spcPts val="0"/>
                        </a:spcAft>
                        <a:buClrTx/>
                        <a:buSzTx/>
                        <a:buFontTx/>
                        <a:buNone/>
                      </a:pPr>
                      <a:r>
                        <a:rPr lang="en-AU" sz="1200">
                          <a:solidFill>
                            <a:schemeClr val="tx1"/>
                          </a:solidFill>
                        </a:rPr>
                        <a:t>A34, A39, A44, A49, A55, A61, A67, A73, A85, A91</a:t>
                      </a:r>
                      <a:endParaRPr lang="en-US" sz="1200">
                        <a:solidFill>
                          <a:schemeClr val="tx1"/>
                        </a:solidFill>
                      </a:endParaRPr>
                    </a:p>
                  </a:txBody>
                  <a:tcPr>
                    <a:solidFill>
                      <a:schemeClr val="bg1">
                        <a:lumMod val="95000"/>
                      </a:schemeClr>
                    </a:solidFill>
                  </a:tcPr>
                </a:tc>
                <a:extLst>
                  <a:ext uri="{0D108BD9-81ED-4DB2-BD59-A6C34878D82A}">
                    <a16:rowId xmlns:a16="http://schemas.microsoft.com/office/drawing/2014/main" val="4235162714"/>
                  </a:ext>
                </a:extLst>
              </a:tr>
              <a:tr h="370840">
                <a:tc>
                  <a:txBody>
                    <a:bodyPr/>
                    <a:lstStyle/>
                    <a:p>
                      <a:pPr lvl="0">
                        <a:buNone/>
                      </a:pPr>
                      <a:r>
                        <a:rPr lang="en-AU" sz="1200">
                          <a:solidFill>
                            <a:srgbClr val="FF0000"/>
                          </a:solidFill>
                        </a:rPr>
                        <a:t>MDPs</a:t>
                      </a:r>
                      <a:r>
                        <a:rPr lang="en-AU" sz="1200">
                          <a:solidFill>
                            <a:schemeClr val="tx1"/>
                          </a:solidFill>
                        </a:rPr>
                        <a:t> to create/convert export and import Active (kWh) and Reactive (kVarh) energy datastreams, where applicable, in the CNDS table</a:t>
                      </a:r>
                      <a:endParaRPr lang="en-US" sz="1200">
                        <a:solidFill>
                          <a:schemeClr val="tx1"/>
                        </a:solidFill>
                      </a:endParaRPr>
                    </a:p>
                  </a:txBody>
                  <a:tcPr>
                    <a:solidFill>
                      <a:schemeClr val="bg1">
                        <a:lumMod val="85000"/>
                      </a:schemeClr>
                    </a:solidFill>
                  </a:tcPr>
                </a:tc>
                <a:tc>
                  <a:txBody>
                    <a:bodyPr/>
                    <a:lstStyle/>
                    <a:p>
                      <a:pPr marL="0" marR="0" lvl="0" indent="0" algn="ctr" rtl="0">
                        <a:lnSpc>
                          <a:spcPct val="100000"/>
                        </a:lnSpc>
                        <a:spcBef>
                          <a:spcPts val="0"/>
                        </a:spcBef>
                        <a:spcAft>
                          <a:spcPts val="0"/>
                        </a:spcAft>
                        <a:buClrTx/>
                        <a:buSzTx/>
                        <a:buFontTx/>
                        <a:buNone/>
                      </a:pPr>
                      <a:r>
                        <a:rPr lang="en-AU" sz="1200">
                          <a:solidFill>
                            <a:schemeClr val="tx1"/>
                          </a:solidFill>
                        </a:rPr>
                        <a:t>From 31 May 2021</a:t>
                      </a:r>
                    </a:p>
                  </a:txBody>
                  <a:tcPr>
                    <a:solidFill>
                      <a:schemeClr val="bg1">
                        <a:lumMod val="85000"/>
                      </a:schemeClr>
                    </a:solidFill>
                  </a:tcPr>
                </a:tc>
                <a:tc>
                  <a:txBody>
                    <a:bodyPr/>
                    <a:lstStyle/>
                    <a:p>
                      <a:pPr lvl="0">
                        <a:buNone/>
                      </a:pPr>
                      <a:r>
                        <a:rPr lang="en-AU" sz="1200">
                          <a:solidFill>
                            <a:schemeClr val="tx1"/>
                          </a:solidFill>
                        </a:rPr>
                        <a:t>A36, A40, AA45, A51, A57, AA63, A69, A75</a:t>
                      </a:r>
                      <a:endParaRPr lang="en-US" sz="1200">
                        <a:solidFill>
                          <a:schemeClr val="tx1"/>
                        </a:solidFill>
                      </a:endParaRPr>
                    </a:p>
                  </a:txBody>
                  <a:tcPr>
                    <a:solidFill>
                      <a:schemeClr val="bg1">
                        <a:lumMod val="85000"/>
                      </a:schemeClr>
                    </a:solidFill>
                  </a:tcPr>
                </a:tc>
                <a:extLst>
                  <a:ext uri="{0D108BD9-81ED-4DB2-BD59-A6C34878D82A}">
                    <a16:rowId xmlns:a16="http://schemas.microsoft.com/office/drawing/2014/main" val="3441185319"/>
                  </a:ext>
                </a:extLst>
              </a:tr>
              <a:tr h="370840">
                <a:tc>
                  <a:txBody>
                    <a:bodyPr/>
                    <a:lstStyle/>
                    <a:p>
                      <a:pPr lvl="0">
                        <a:buNone/>
                      </a:pPr>
                      <a:r>
                        <a:rPr lang="en-AU" sz="1200">
                          <a:solidFill>
                            <a:srgbClr val="FF0000"/>
                          </a:solidFill>
                        </a:rPr>
                        <a:t>MDPs</a:t>
                      </a:r>
                      <a:r>
                        <a:rPr lang="en-AU" sz="1200"/>
                        <a:t> to deliver tier 1 basic meter metering data (Actuals, Subs and Forward Estimates) to AEMO</a:t>
                      </a:r>
                      <a:endParaRPr lang="en-US" sz="1200"/>
                    </a:p>
                  </a:txBody>
                  <a:tcPr>
                    <a:solidFill>
                      <a:schemeClr val="bg1">
                        <a:lumMod val="95000"/>
                      </a:schemeClr>
                    </a:solidFill>
                  </a:tcPr>
                </a:tc>
                <a:tc>
                  <a:txBody>
                    <a:bodyPr/>
                    <a:lstStyle/>
                    <a:p>
                      <a:pPr algn="ctr"/>
                      <a:r>
                        <a:rPr lang="en-AU" sz="1200">
                          <a:solidFill>
                            <a:schemeClr val="tx1"/>
                          </a:solidFill>
                        </a:rPr>
                        <a:t>By 30 June 2021</a:t>
                      </a:r>
                    </a:p>
                  </a:txBody>
                  <a:tcPr>
                    <a:solidFill>
                      <a:schemeClr val="bg1">
                        <a:lumMod val="95000"/>
                      </a:schemeClr>
                    </a:solidFill>
                  </a:tcPr>
                </a:tc>
                <a:tc>
                  <a:txBody>
                    <a:bodyPr/>
                    <a:lstStyle/>
                    <a:p>
                      <a:pPr lvl="0">
                        <a:buNone/>
                      </a:pPr>
                      <a:r>
                        <a:rPr lang="en-US" sz="1200"/>
                        <a:t>A93</a:t>
                      </a:r>
                    </a:p>
                  </a:txBody>
                  <a:tcPr>
                    <a:solidFill>
                      <a:schemeClr val="bg1">
                        <a:lumMod val="95000"/>
                      </a:schemeClr>
                    </a:solidFill>
                  </a:tcPr>
                </a:tc>
                <a:extLst>
                  <a:ext uri="{0D108BD9-81ED-4DB2-BD59-A6C34878D82A}">
                    <a16:rowId xmlns:a16="http://schemas.microsoft.com/office/drawing/2014/main" val="4241217548"/>
                  </a:ext>
                </a:extLst>
              </a:tr>
            </a:tbl>
          </a:graphicData>
        </a:graphic>
      </p:graphicFrame>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25</a:t>
            </a:fld>
            <a:endParaRPr lang="en-AU"/>
          </a:p>
        </p:txBody>
      </p:sp>
    </p:spTree>
    <p:extLst>
      <p:ext uri="{BB962C8B-B14F-4D97-AF65-F5344CB8AC3E}">
        <p14:creationId xmlns:p14="http://schemas.microsoft.com/office/powerpoint/2010/main" val="276719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Metering rollout plans – Industry response rate (Tranche 1 meters)</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26</a:t>
            </a:fld>
            <a:endParaRPr lang="en-AU"/>
          </a:p>
        </p:txBody>
      </p:sp>
      <p:graphicFrame>
        <p:nvGraphicFramePr>
          <p:cNvPr id="8" name="Table 8">
            <a:extLst>
              <a:ext uri="{FF2B5EF4-FFF2-40B4-BE49-F238E27FC236}">
                <a16:creationId xmlns:a16="http://schemas.microsoft.com/office/drawing/2014/main" id="{D51EDE63-F050-452B-849E-1F25A442A621}"/>
              </a:ext>
            </a:extLst>
          </p:cNvPr>
          <p:cNvGraphicFramePr>
            <a:graphicFrameLocks noGrp="1"/>
          </p:cNvGraphicFramePr>
          <p:nvPr/>
        </p:nvGraphicFramePr>
        <p:xfrm>
          <a:off x="572482" y="2444992"/>
          <a:ext cx="9546847" cy="4005870"/>
        </p:xfrm>
        <a:graphic>
          <a:graphicData uri="http://schemas.openxmlformats.org/drawingml/2006/table">
            <a:tbl>
              <a:tblPr firstRow="1" bandRow="1">
                <a:tableStyleId>{5C22544A-7EE6-4342-B048-85BDC9FD1C3A}</a:tableStyleId>
              </a:tblPr>
              <a:tblGrid>
                <a:gridCol w="3479413">
                  <a:extLst>
                    <a:ext uri="{9D8B030D-6E8A-4147-A177-3AD203B41FA5}">
                      <a16:colId xmlns:a16="http://schemas.microsoft.com/office/drawing/2014/main" val="1218900251"/>
                    </a:ext>
                  </a:extLst>
                </a:gridCol>
                <a:gridCol w="2926414">
                  <a:extLst>
                    <a:ext uri="{9D8B030D-6E8A-4147-A177-3AD203B41FA5}">
                      <a16:colId xmlns:a16="http://schemas.microsoft.com/office/drawing/2014/main" val="858865562"/>
                    </a:ext>
                  </a:extLst>
                </a:gridCol>
                <a:gridCol w="3141020">
                  <a:extLst>
                    <a:ext uri="{9D8B030D-6E8A-4147-A177-3AD203B41FA5}">
                      <a16:colId xmlns:a16="http://schemas.microsoft.com/office/drawing/2014/main" val="3228268990"/>
                    </a:ext>
                  </a:extLst>
                </a:gridCol>
              </a:tblGrid>
              <a:tr h="259842">
                <a:tc>
                  <a:txBody>
                    <a:bodyPr/>
                    <a:lstStyle/>
                    <a:p>
                      <a:pPr algn="ctr" fontAlgn="t"/>
                      <a:r>
                        <a:rPr lang="en-AU" sz="1200" u="none" strike="noStrike">
                          <a:solidFill>
                            <a:schemeClr val="lt1"/>
                          </a:solidFill>
                          <a:effectLst/>
                        </a:rPr>
                        <a:t>Organisation</a:t>
                      </a:r>
                      <a:endParaRPr lang="en-AU" sz="12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fontAlgn="t"/>
                      <a:r>
                        <a:rPr lang="en-AU" sz="1200" u="none" strike="noStrike">
                          <a:solidFill>
                            <a:schemeClr val="lt1"/>
                          </a:solidFill>
                          <a:effectLst/>
                        </a:rPr>
                        <a:t>Rollout plan provided at some stage?</a:t>
                      </a:r>
                      <a:endParaRPr lang="en-AU" sz="1200" b="0" i="0" u="none" strike="noStrike">
                        <a:solidFill>
                          <a:srgbClr val="FFFFFF"/>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fontAlgn="t"/>
                      <a:r>
                        <a:rPr lang="en-AU" sz="1200" u="none" strike="noStrike">
                          <a:solidFill>
                            <a:schemeClr val="lt1"/>
                          </a:solidFill>
                          <a:effectLst/>
                        </a:rPr>
                        <a:t>Rollout plan update provided in latest round?</a:t>
                      </a:r>
                      <a:endParaRPr lang="en-AU" sz="1200" b="0" i="0" u="none" strike="noStrike">
                        <a:solidFill>
                          <a:srgbClr val="FFFFFF"/>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842337890"/>
                  </a:ext>
                </a:extLst>
              </a:tr>
              <a:tr h="288156">
                <a:tc>
                  <a:txBody>
                    <a:bodyPr/>
                    <a:lstStyle/>
                    <a:p>
                      <a:pPr algn="l" fontAlgn="ctr"/>
                      <a:r>
                        <a:rPr lang="en-AU" sz="1100" u="none" strike="noStrike">
                          <a:effectLst/>
                        </a:rPr>
                        <a:t>Mondo</a:t>
                      </a:r>
                      <a:endParaRPr lang="en-AU" sz="1100" b="0" i="0" u="none" strike="noStrike">
                        <a:solidFill>
                          <a:srgbClr val="000000"/>
                        </a:solidFill>
                        <a:effectLst/>
                        <a:latin typeface="Calibri" panose="020F0502020204030204" pitchFamily="34" charset="0"/>
                      </a:endParaRPr>
                    </a:p>
                  </a:txBody>
                  <a:tcPr marL="45720" marR="45720" anchor="ctr">
                    <a:lnT w="12700" cap="flat" cmpd="sng" algn="ctr">
                      <a:solidFill>
                        <a:schemeClr val="tx1"/>
                      </a:solidFill>
                      <a:prstDash val="solid"/>
                      <a:round/>
                      <a:headEnd type="none" w="med" len="med"/>
                      <a:tailEnd type="none" w="med" len="med"/>
                    </a:lnT>
                    <a:solidFill>
                      <a:srgbClr val="92D05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lnT w="12700" cap="flat" cmpd="sng" algn="ctr">
                      <a:solidFill>
                        <a:schemeClr val="tx1"/>
                      </a:solidFill>
                      <a:prstDash val="solid"/>
                      <a:round/>
                      <a:headEnd type="none" w="med" len="med"/>
                      <a:tailEnd type="none" w="med" len="med"/>
                    </a:lnT>
                    <a:solidFill>
                      <a:srgbClr val="92D05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2127813115"/>
                  </a:ext>
                </a:extLst>
              </a:tr>
              <a:tr h="288156">
                <a:tc>
                  <a:txBody>
                    <a:bodyPr/>
                    <a:lstStyle/>
                    <a:p>
                      <a:pPr algn="l" fontAlgn="ctr"/>
                      <a:r>
                        <a:rPr lang="en-AU" sz="1100" u="none" strike="noStrike">
                          <a:effectLst/>
                        </a:rPr>
                        <a:t>Origin</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extLst>
                  <a:ext uri="{0D108BD9-81ED-4DB2-BD59-A6C34878D82A}">
                    <a16:rowId xmlns:a16="http://schemas.microsoft.com/office/drawing/2014/main" val="4181694110"/>
                  </a:ext>
                </a:extLst>
              </a:tr>
              <a:tr h="288156">
                <a:tc>
                  <a:txBody>
                    <a:bodyPr/>
                    <a:lstStyle/>
                    <a:p>
                      <a:pPr algn="l" fontAlgn="ctr"/>
                      <a:r>
                        <a:rPr lang="en-AU" sz="1100" u="none" strike="noStrike">
                          <a:effectLst/>
                        </a:rPr>
                        <a:t>PLUS ES</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extLst>
                  <a:ext uri="{0D108BD9-81ED-4DB2-BD59-A6C34878D82A}">
                    <a16:rowId xmlns:a16="http://schemas.microsoft.com/office/drawing/2014/main" val="2376602957"/>
                  </a:ext>
                </a:extLst>
              </a:tr>
              <a:tr h="288156">
                <a:tc>
                  <a:txBody>
                    <a:bodyPr/>
                    <a:lstStyle/>
                    <a:p>
                      <a:pPr algn="l" fontAlgn="ctr"/>
                      <a:r>
                        <a:rPr lang="en-AU" sz="1100" u="none" strike="noStrike">
                          <a:effectLst/>
                        </a:rPr>
                        <a:t>TransGrid</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1444090719"/>
                  </a:ext>
                </a:extLst>
              </a:tr>
              <a:tr h="288156">
                <a:tc>
                  <a:txBody>
                    <a:bodyPr/>
                    <a:lstStyle/>
                    <a:p>
                      <a:pPr algn="l" fontAlgn="ctr"/>
                      <a:r>
                        <a:rPr lang="en-AU" sz="1100" u="none" strike="noStrike">
                          <a:effectLst/>
                        </a:rPr>
                        <a:t>Yurika</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92D05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4169449935"/>
                  </a:ext>
                </a:extLst>
              </a:tr>
              <a:tr h="288156">
                <a:tc>
                  <a:txBody>
                    <a:bodyPr/>
                    <a:lstStyle/>
                    <a:p>
                      <a:pPr algn="l" fontAlgn="ctr"/>
                      <a:r>
                        <a:rPr lang="en-AU" sz="1100" u="none" strike="noStrike">
                          <a:effectLst/>
                        </a:rPr>
                        <a:t>Ausgrid</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862723754"/>
                  </a:ext>
                </a:extLst>
              </a:tr>
              <a:tr h="288156">
                <a:tc>
                  <a:txBody>
                    <a:bodyPr/>
                    <a:lstStyle/>
                    <a:p>
                      <a:pPr algn="l" fontAlgn="ctr"/>
                      <a:r>
                        <a:rPr lang="en-AU" sz="1100" u="none" strike="noStrike">
                          <a:effectLst/>
                        </a:rPr>
                        <a:t>AusNet Services</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4455299"/>
                  </a:ext>
                </a:extLst>
              </a:tr>
              <a:tr h="288156">
                <a:tc>
                  <a:txBody>
                    <a:bodyPr/>
                    <a:lstStyle/>
                    <a:p>
                      <a:pPr algn="l" fontAlgn="ctr"/>
                      <a:r>
                        <a:rPr lang="en-AU" sz="1100" u="none" strike="noStrike">
                          <a:effectLst/>
                        </a:rPr>
                        <a:t>ElectraNet</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2539999927"/>
                  </a:ext>
                </a:extLst>
              </a:tr>
              <a:tr h="288156">
                <a:tc>
                  <a:txBody>
                    <a:bodyPr/>
                    <a:lstStyle/>
                    <a:p>
                      <a:pPr algn="l" fontAlgn="ctr"/>
                      <a:r>
                        <a:rPr lang="en-AU" sz="1100" u="none" strike="noStrike">
                          <a:effectLst/>
                        </a:rPr>
                        <a:t>Intellihub</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2691778887"/>
                  </a:ext>
                </a:extLst>
              </a:tr>
              <a:tr h="288156">
                <a:tc>
                  <a:txBody>
                    <a:bodyPr/>
                    <a:lstStyle/>
                    <a:p>
                      <a:pPr algn="l" fontAlgn="ctr"/>
                      <a:r>
                        <a:rPr lang="en-AU" sz="1100" u="none" strike="noStrike">
                          <a:effectLst/>
                        </a:rPr>
                        <a:t>Powerlink</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effectLst/>
                        </a:rPr>
                        <a:t>Y*</a:t>
                      </a:r>
                      <a:endParaRPr lang="en-AU" sz="1100" b="0" i="0" u="none" strike="noStrike">
                        <a:solidFill>
                          <a:srgbClr val="000000"/>
                        </a:solidFill>
                        <a:effectLst/>
                        <a:latin typeface="Calibri" panose="020F0502020204030204" pitchFamily="34" charset="0"/>
                      </a:endParaRPr>
                    </a:p>
                  </a:txBody>
                  <a:tcPr marL="45720" marR="45720" anchor="ctr">
                    <a:solidFill>
                      <a:srgbClr val="FFFF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3465860663"/>
                  </a:ext>
                </a:extLst>
              </a:tr>
              <a:tr h="288156">
                <a:tc>
                  <a:txBody>
                    <a:bodyPr/>
                    <a:lstStyle/>
                    <a:p>
                      <a:pPr algn="l" fontAlgn="ctr"/>
                      <a:r>
                        <a:rPr lang="en-AU" sz="1100" u="none" strike="noStrike">
                          <a:solidFill>
                            <a:schemeClr val="bg1"/>
                          </a:solidFill>
                          <a:effectLst/>
                        </a:rPr>
                        <a:t>Metropolis</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2926244602"/>
                  </a:ext>
                </a:extLst>
              </a:tr>
              <a:tr h="288156">
                <a:tc>
                  <a:txBody>
                    <a:bodyPr/>
                    <a:lstStyle/>
                    <a:p>
                      <a:pPr algn="l" fontAlgn="ctr"/>
                      <a:r>
                        <a:rPr lang="en-AU" sz="1100" u="none" strike="noStrike">
                          <a:solidFill>
                            <a:schemeClr val="bg1"/>
                          </a:solidFill>
                          <a:effectLst/>
                        </a:rPr>
                        <a:t>Powermetric</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3090706939"/>
                  </a:ext>
                </a:extLst>
              </a:tr>
              <a:tr h="288156">
                <a:tc>
                  <a:txBody>
                    <a:bodyPr/>
                    <a:lstStyle/>
                    <a:p>
                      <a:pPr algn="l" fontAlgn="ctr"/>
                      <a:r>
                        <a:rPr lang="en-AU" sz="1100" u="none" strike="noStrike">
                          <a:solidFill>
                            <a:schemeClr val="bg1"/>
                          </a:solidFill>
                          <a:effectLst/>
                        </a:rPr>
                        <a:t>TasNetworks</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tc>
                  <a:txBody>
                    <a:bodyPr/>
                    <a:lstStyle/>
                    <a:p>
                      <a:pPr algn="ctr" fontAlgn="ctr"/>
                      <a:r>
                        <a:rPr lang="en-AU" sz="1100" u="none" strike="noStrike">
                          <a:solidFill>
                            <a:schemeClr val="bg1"/>
                          </a:solidFill>
                          <a:effectLst/>
                        </a:rPr>
                        <a:t>N</a:t>
                      </a:r>
                      <a:endParaRPr lang="en-AU" sz="1100" b="0" i="0" u="none" strike="noStrike">
                        <a:solidFill>
                          <a:schemeClr val="bg1"/>
                        </a:solidFill>
                        <a:effectLst/>
                        <a:latin typeface="Calibri" panose="020F0502020204030204" pitchFamily="34" charset="0"/>
                      </a:endParaRPr>
                    </a:p>
                  </a:txBody>
                  <a:tcPr marL="45720" marR="45720" anchor="ctr">
                    <a:solidFill>
                      <a:srgbClr val="FF0000"/>
                    </a:solidFill>
                  </a:tcPr>
                </a:tc>
                <a:extLst>
                  <a:ext uri="{0D108BD9-81ED-4DB2-BD59-A6C34878D82A}">
                    <a16:rowId xmlns:a16="http://schemas.microsoft.com/office/drawing/2014/main" val="3917864"/>
                  </a:ext>
                </a:extLst>
              </a:tr>
            </a:tbl>
          </a:graphicData>
        </a:graphic>
      </p:graphicFrame>
      <p:sp>
        <p:nvSpPr>
          <p:cNvPr id="10" name="Content Placeholder 2">
            <a:extLst>
              <a:ext uri="{FF2B5EF4-FFF2-40B4-BE49-F238E27FC236}">
                <a16:creationId xmlns:a16="http://schemas.microsoft.com/office/drawing/2014/main" id="{FA04154F-6494-47BD-AB0A-72AB2C053A9C}"/>
              </a:ext>
            </a:extLst>
          </p:cNvPr>
          <p:cNvSpPr>
            <a:spLocks noGrp="1"/>
          </p:cNvSpPr>
          <p:nvPr>
            <p:ph idx="1"/>
          </p:nvPr>
        </p:nvSpPr>
        <p:spPr>
          <a:xfrm>
            <a:off x="229842" y="1746504"/>
            <a:ext cx="10255425" cy="5358384"/>
          </a:xfrm>
        </p:spPr>
        <p:txBody>
          <a:bodyPr vert="horz" lIns="91440" tIns="45720" rIns="91440" bIns="45720" rtlCol="0" anchor="t">
            <a:normAutofit/>
          </a:bodyPr>
          <a:lstStyle/>
          <a:p>
            <a:pPr marL="200025" indent="-200025"/>
            <a:r>
              <a:rPr lang="en-AU" sz="1300">
                <a:cs typeface="Segoe UI Semilight"/>
              </a:rPr>
              <a:t>Out of the 13 top MCs with Tranche 1 meters, 10 MCs representing approximately 90% of Tranche 1 meters have provided their metering rollout plans, five of which are in the template format. Only three MCs have provided updates on their rollout plan in the latest update.</a:t>
            </a:r>
          </a:p>
        </p:txBody>
      </p:sp>
    </p:spTree>
    <p:extLst>
      <p:ext uri="{BB962C8B-B14F-4D97-AF65-F5344CB8AC3E}">
        <p14:creationId xmlns:p14="http://schemas.microsoft.com/office/powerpoint/2010/main" val="318391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A04154F-6494-47BD-AB0A-72AB2C053A9C}"/>
              </a:ext>
            </a:extLst>
          </p:cNvPr>
          <p:cNvSpPr>
            <a:spLocks noGrp="1"/>
          </p:cNvSpPr>
          <p:nvPr>
            <p:ph idx="1"/>
          </p:nvPr>
        </p:nvSpPr>
        <p:spPr>
          <a:xfrm>
            <a:off x="229842" y="1800143"/>
            <a:ext cx="10255425" cy="5358384"/>
          </a:xfrm>
        </p:spPr>
        <p:txBody>
          <a:bodyPr vert="horz" lIns="91440" tIns="45720" rIns="91440" bIns="45720" rtlCol="0" anchor="t">
            <a:normAutofit/>
          </a:bodyPr>
          <a:lstStyle/>
          <a:p>
            <a:pPr marL="200025" indent="-200025"/>
            <a:r>
              <a:rPr lang="en-AU" sz="1300">
                <a:cs typeface="Segoe UI Semilight"/>
              </a:rPr>
              <a:t>Out of the 14 MDPs with Tranche 2 meters, 10 have provided their Tranche 2 metering rollout plan, nine of which are in the template format. Only seven MDPs have provided updates on their rollout plan in the latest update.</a:t>
            </a:r>
          </a:p>
        </p:txBody>
      </p:sp>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Metering rollout plans – Industry response rate (Tranche 2 meters)</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27</a:t>
            </a:fld>
            <a:endParaRPr lang="en-AU"/>
          </a:p>
        </p:txBody>
      </p:sp>
      <p:graphicFrame>
        <p:nvGraphicFramePr>
          <p:cNvPr id="8" name="Table 8">
            <a:extLst>
              <a:ext uri="{FF2B5EF4-FFF2-40B4-BE49-F238E27FC236}">
                <a16:creationId xmlns:a16="http://schemas.microsoft.com/office/drawing/2014/main" id="{D51EDE63-F050-452B-849E-1F25A442A621}"/>
              </a:ext>
            </a:extLst>
          </p:cNvPr>
          <p:cNvGraphicFramePr>
            <a:graphicFrameLocks noGrp="1"/>
          </p:cNvGraphicFramePr>
          <p:nvPr/>
        </p:nvGraphicFramePr>
        <p:xfrm>
          <a:off x="733366" y="2499961"/>
          <a:ext cx="9225077" cy="3958748"/>
        </p:xfrm>
        <a:graphic>
          <a:graphicData uri="http://schemas.openxmlformats.org/drawingml/2006/table">
            <a:tbl>
              <a:tblPr firstRow="1" bandRow="1">
                <a:tableStyleId>{5C22544A-7EE6-4342-B048-85BDC9FD1C3A}</a:tableStyleId>
              </a:tblPr>
              <a:tblGrid>
                <a:gridCol w="2476291">
                  <a:extLst>
                    <a:ext uri="{9D8B030D-6E8A-4147-A177-3AD203B41FA5}">
                      <a16:colId xmlns:a16="http://schemas.microsoft.com/office/drawing/2014/main" val="1218900251"/>
                    </a:ext>
                  </a:extLst>
                </a:gridCol>
                <a:gridCol w="3286820">
                  <a:extLst>
                    <a:ext uri="{9D8B030D-6E8A-4147-A177-3AD203B41FA5}">
                      <a16:colId xmlns:a16="http://schemas.microsoft.com/office/drawing/2014/main" val="858865562"/>
                    </a:ext>
                  </a:extLst>
                </a:gridCol>
                <a:gridCol w="3461966">
                  <a:extLst>
                    <a:ext uri="{9D8B030D-6E8A-4147-A177-3AD203B41FA5}">
                      <a16:colId xmlns:a16="http://schemas.microsoft.com/office/drawing/2014/main" val="3228268990"/>
                    </a:ext>
                  </a:extLst>
                </a:gridCol>
              </a:tblGrid>
              <a:tr h="331628">
                <a:tc>
                  <a:txBody>
                    <a:bodyPr/>
                    <a:lstStyle/>
                    <a:p>
                      <a:pPr marL="0" algn="ctr" defTabSz="801929" rtl="0" eaLnBrk="1" fontAlgn="t" latinLnBrk="0" hangingPunct="1"/>
                      <a:r>
                        <a:rPr lang="en-AU" sz="1200" b="1" u="none" strike="noStrike" kern="1200">
                          <a:solidFill>
                            <a:schemeClr val="lt1"/>
                          </a:solidFill>
                          <a:effectLst/>
                          <a:latin typeface="+mn-lt"/>
                          <a:ea typeface="+mn-ea"/>
                          <a:cs typeface="+mn-cs"/>
                        </a:rPr>
                        <a:t>Organisation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fontAlgn="t"/>
                      <a:r>
                        <a:rPr lang="en-AU" sz="1200" u="none" strike="noStrike">
                          <a:solidFill>
                            <a:schemeClr val="lt1"/>
                          </a:solidFill>
                          <a:effectLst/>
                        </a:rPr>
                        <a:t>Rollout plan provided at some stage?</a:t>
                      </a:r>
                      <a:endParaRPr lang="en-AU" sz="1200" b="0" i="0" u="none" strike="noStrike">
                        <a:solidFill>
                          <a:srgbClr val="FFFFFF"/>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fontAlgn="t"/>
                      <a:r>
                        <a:rPr lang="en-AU" sz="1200" u="none" strike="noStrike">
                          <a:solidFill>
                            <a:schemeClr val="lt1"/>
                          </a:solidFill>
                          <a:effectLst/>
                        </a:rPr>
                        <a:t>Rollout plan update provided in latest round?</a:t>
                      </a:r>
                      <a:endParaRPr lang="en-AU" sz="1200" b="0" i="0" u="none" strike="noStrike">
                        <a:solidFill>
                          <a:srgbClr val="FFFFFF"/>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842337890"/>
                  </a:ext>
                </a:extLst>
              </a:tr>
              <a:tr h="246531">
                <a:tc>
                  <a:txBody>
                    <a:bodyPr/>
                    <a:lstStyle/>
                    <a:p>
                      <a:pPr marL="0" algn="l" defTabSz="801929" rtl="0" eaLnBrk="1" fontAlgn="ctr" latinLnBrk="0" hangingPunct="1"/>
                      <a:r>
                        <a:rPr lang="en-AU" sz="1100" u="none" strike="noStrike" kern="1200">
                          <a:solidFill>
                            <a:schemeClr val="tx1"/>
                          </a:solidFill>
                          <a:effectLst/>
                          <a:latin typeface="+mn-lt"/>
                          <a:ea typeface="+mn-ea"/>
                          <a:cs typeface="+mn-cs"/>
                        </a:rPr>
                        <a:t>CitiPower Powercor</a:t>
                      </a:r>
                    </a:p>
                  </a:txBody>
                  <a:tcPr marL="45720" marR="45720" anchor="b">
                    <a:lnT w="12700" cap="flat" cmpd="sng" algn="ctr">
                      <a:solidFill>
                        <a:schemeClr val="tx1"/>
                      </a:solidFill>
                      <a:prstDash val="solid"/>
                      <a:round/>
                      <a:headEnd type="none" w="med" len="med"/>
                      <a:tailEnd type="none" w="med" len="med"/>
                    </a:lnT>
                    <a:solidFill>
                      <a:srgbClr val="92D050"/>
                    </a:solidFill>
                  </a:tcPr>
                </a:tc>
                <a:tc>
                  <a:txBody>
                    <a:bodyPr/>
                    <a:lstStyle/>
                    <a:p>
                      <a:pPr marL="0" algn="ctr" defTabSz="801929" rtl="0" eaLnBrk="1" fontAlgn="ctr" latinLnBrk="0" hangingPunct="1"/>
                      <a:r>
                        <a:rPr lang="en-AU" sz="1100" u="none" strike="noStrike" kern="1200">
                          <a:solidFill>
                            <a:schemeClr val="tx1"/>
                          </a:solidFill>
                          <a:effectLst/>
                          <a:latin typeface="+mn-lt"/>
                          <a:ea typeface="+mn-ea"/>
                          <a:cs typeface="+mn-cs"/>
                        </a:rPr>
                        <a:t>Y</a:t>
                      </a:r>
                    </a:p>
                  </a:txBody>
                  <a:tcPr marL="45720" marR="45720" anchor="ctr">
                    <a:lnT w="12700" cap="flat" cmpd="sng" algn="ctr">
                      <a:solidFill>
                        <a:schemeClr val="tx1"/>
                      </a:solidFill>
                      <a:prstDash val="solid"/>
                      <a:round/>
                      <a:headEnd type="none" w="med" len="med"/>
                      <a:tailEnd type="none" w="med" len="med"/>
                    </a:lnT>
                    <a:solidFill>
                      <a:srgbClr val="92D050"/>
                    </a:solidFill>
                  </a:tcPr>
                </a:tc>
                <a:tc>
                  <a:txBody>
                    <a:bodyPr/>
                    <a:lstStyle/>
                    <a:p>
                      <a:pPr marL="0" algn="ctr" defTabSz="801929" rtl="0" eaLnBrk="1" fontAlgn="ctr" latinLnBrk="0" hangingPunct="1"/>
                      <a:r>
                        <a:rPr lang="en-AU" sz="1100" u="none" strike="noStrike" kern="1200">
                          <a:solidFill>
                            <a:schemeClr val="tx1"/>
                          </a:solidFill>
                          <a:effectLst/>
                          <a:latin typeface="+mn-lt"/>
                          <a:ea typeface="+mn-ea"/>
                          <a:cs typeface="+mn-cs"/>
                        </a:rPr>
                        <a:t>Y</a:t>
                      </a:r>
                    </a:p>
                  </a:txBody>
                  <a:tcPr marL="45720" marR="45720" anchor="ct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2376602957"/>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Jemena</a:t>
                      </a:r>
                    </a:p>
                  </a:txBody>
                  <a:tcPr marL="45720" marR="45720" anchor="b">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extLst>
                  <a:ext uri="{0D108BD9-81ED-4DB2-BD59-A6C34878D82A}">
                    <a16:rowId xmlns:a16="http://schemas.microsoft.com/office/drawing/2014/main" val="3742475623"/>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Mondo</a:t>
                      </a:r>
                    </a:p>
                  </a:txBody>
                  <a:tcPr marL="45720" marR="45720" anchor="b">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extLst>
                  <a:ext uri="{0D108BD9-81ED-4DB2-BD59-A6C34878D82A}">
                    <a16:rowId xmlns:a16="http://schemas.microsoft.com/office/drawing/2014/main" val="3870912961"/>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PLUS ES</a:t>
                      </a:r>
                    </a:p>
                  </a:txBody>
                  <a:tcPr marL="45720" marR="45720" anchor="b">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extLst>
                  <a:ext uri="{0D108BD9-81ED-4DB2-BD59-A6C34878D82A}">
                    <a16:rowId xmlns:a16="http://schemas.microsoft.com/office/drawing/2014/main" val="3126364373"/>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Secure Meters</a:t>
                      </a:r>
                    </a:p>
                  </a:txBody>
                  <a:tcPr marL="45720" marR="45720" anchor="b">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extLst>
                  <a:ext uri="{0D108BD9-81ED-4DB2-BD59-A6C34878D82A}">
                    <a16:rowId xmlns:a16="http://schemas.microsoft.com/office/drawing/2014/main" val="2557415034"/>
                  </a:ext>
                </a:extLst>
              </a:tr>
              <a:tr h="246531">
                <a:tc>
                  <a:txBody>
                    <a:bodyPr/>
                    <a:lstStyle/>
                    <a:p>
                      <a:pPr marL="0" algn="l" defTabSz="801929" rtl="0" eaLnBrk="1" fontAlgn="ctr" latinLnBrk="0" hangingPunct="1"/>
                      <a:r>
                        <a:rPr lang="en-AU" sz="1100" u="none" strike="noStrike" kern="1200">
                          <a:solidFill>
                            <a:schemeClr val="tx1"/>
                          </a:solidFill>
                          <a:effectLst/>
                          <a:latin typeface="+mn-lt"/>
                          <a:ea typeface="+mn-ea"/>
                          <a:cs typeface="+mn-cs"/>
                        </a:rPr>
                        <a:t>United Energy</a:t>
                      </a:r>
                    </a:p>
                  </a:txBody>
                  <a:tcPr marL="45720" marR="45720" anchor="b">
                    <a:solidFill>
                      <a:srgbClr val="92D050"/>
                    </a:solidFill>
                  </a:tcPr>
                </a:tc>
                <a:tc>
                  <a:txBody>
                    <a:bodyPr/>
                    <a:lstStyle/>
                    <a:p>
                      <a:pPr marL="0" algn="ctr" defTabSz="801929" rtl="0" eaLnBrk="1" fontAlgn="ctr" latinLnBrk="0" hangingPunct="1"/>
                      <a:r>
                        <a:rPr lang="en-AU" sz="1100" u="none" strike="noStrike" kern="1200">
                          <a:solidFill>
                            <a:schemeClr val="tx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tx1"/>
                          </a:solidFill>
                          <a:effectLst/>
                          <a:latin typeface="+mn-lt"/>
                          <a:ea typeface="+mn-ea"/>
                          <a:cs typeface="+mn-cs"/>
                        </a:rPr>
                        <a:t>Y</a:t>
                      </a:r>
                    </a:p>
                  </a:txBody>
                  <a:tcPr marL="45720" marR="45720" anchor="ctr">
                    <a:solidFill>
                      <a:srgbClr val="92D050"/>
                    </a:solidFill>
                  </a:tcPr>
                </a:tc>
                <a:extLst>
                  <a:ext uri="{0D108BD9-81ED-4DB2-BD59-A6C34878D82A}">
                    <a16:rowId xmlns:a16="http://schemas.microsoft.com/office/drawing/2014/main" val="2691778887"/>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Vector</a:t>
                      </a:r>
                    </a:p>
                  </a:txBody>
                  <a:tcPr marL="45720" marR="45720" anchor="b">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extLst>
                  <a:ext uri="{0D108BD9-81ED-4DB2-BD59-A6C34878D82A}">
                    <a16:rowId xmlns:a16="http://schemas.microsoft.com/office/drawing/2014/main" val="3111595340"/>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Intellihub</a:t>
                      </a:r>
                    </a:p>
                  </a:txBody>
                  <a:tcPr marL="45720" marR="45720" anchor="b">
                    <a:solidFill>
                      <a:srgbClr val="FFFF0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2893521022"/>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Yurika</a:t>
                      </a:r>
                    </a:p>
                  </a:txBody>
                  <a:tcPr marL="45720" marR="45720" anchor="b">
                    <a:solidFill>
                      <a:srgbClr val="FFFF0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463165089"/>
                  </a:ext>
                </a:extLst>
              </a:tr>
              <a:tr h="246531">
                <a:tc>
                  <a:txBody>
                    <a:bodyPr/>
                    <a:lstStyle/>
                    <a:p>
                      <a:pPr marL="0" algn="l" defTabSz="801929" rtl="0" eaLnBrk="1" fontAlgn="ctr" latinLnBrk="0" hangingPunct="1"/>
                      <a:r>
                        <a:rPr lang="en-AU" sz="1100" u="none" strike="noStrike" kern="1200">
                          <a:solidFill>
                            <a:schemeClr val="dk1"/>
                          </a:solidFill>
                          <a:effectLst/>
                          <a:latin typeface="+mn-lt"/>
                          <a:ea typeface="+mn-ea"/>
                          <a:cs typeface="+mn-cs"/>
                        </a:rPr>
                        <a:t>Ausnet Services</a:t>
                      </a:r>
                    </a:p>
                  </a:txBody>
                  <a:tcPr marL="45720" marR="45720" anchor="b">
                    <a:solidFill>
                      <a:srgbClr val="FFFF00"/>
                    </a:solidFill>
                  </a:tcPr>
                </a:tc>
                <a:tc>
                  <a:txBody>
                    <a:bodyPr/>
                    <a:lstStyle/>
                    <a:p>
                      <a:pPr marL="0" algn="ctr" defTabSz="801929" rtl="0" eaLnBrk="1" fontAlgn="ctr" latinLnBrk="0" hangingPunct="1"/>
                      <a:r>
                        <a:rPr lang="en-AU" sz="1100" u="none" strike="noStrike" kern="1200">
                          <a:solidFill>
                            <a:schemeClr val="dk1"/>
                          </a:solidFill>
                          <a:effectLst/>
                          <a:latin typeface="+mn-lt"/>
                          <a:ea typeface="+mn-ea"/>
                          <a:cs typeface="+mn-cs"/>
                        </a:rPr>
                        <a:t>Y*</a:t>
                      </a:r>
                    </a:p>
                  </a:txBody>
                  <a:tcPr marL="45720" marR="45720" anchor="ctr">
                    <a:solidFill>
                      <a:srgbClr val="92D05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1127496922"/>
                  </a:ext>
                </a:extLst>
              </a:tr>
              <a:tr h="246531">
                <a:tc>
                  <a:txBody>
                    <a:bodyPr/>
                    <a:lstStyle/>
                    <a:p>
                      <a:pPr marL="0" algn="l" defTabSz="801929" rtl="0" eaLnBrk="1" fontAlgn="ctr" latinLnBrk="0" hangingPunct="1"/>
                      <a:r>
                        <a:rPr lang="en-AU" sz="1100" u="none" strike="noStrike" kern="1200">
                          <a:solidFill>
                            <a:schemeClr val="bg1"/>
                          </a:solidFill>
                          <a:effectLst/>
                          <a:latin typeface="+mn-lt"/>
                          <a:ea typeface="+mn-ea"/>
                          <a:cs typeface="+mn-cs"/>
                        </a:rPr>
                        <a:t>ActewAGL Distribution</a:t>
                      </a:r>
                    </a:p>
                  </a:txBody>
                  <a:tcPr marL="45720" marR="45720" anchor="b">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3205367742"/>
                  </a:ext>
                </a:extLst>
              </a:tr>
              <a:tr h="246531">
                <a:tc>
                  <a:txBody>
                    <a:bodyPr/>
                    <a:lstStyle/>
                    <a:p>
                      <a:pPr marL="0" algn="l" defTabSz="801929" rtl="0" eaLnBrk="1" fontAlgn="ctr" latinLnBrk="0" hangingPunct="1"/>
                      <a:r>
                        <a:rPr lang="en-AU" sz="1100" u="none" strike="noStrike" kern="1200">
                          <a:solidFill>
                            <a:schemeClr val="bg1"/>
                          </a:solidFill>
                          <a:effectLst/>
                          <a:latin typeface="+mn-lt"/>
                          <a:ea typeface="+mn-ea"/>
                          <a:cs typeface="+mn-cs"/>
                        </a:rPr>
                        <a:t>Essential Energy</a:t>
                      </a:r>
                    </a:p>
                  </a:txBody>
                  <a:tcPr marL="45720" marR="45720" anchor="b">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456732012"/>
                  </a:ext>
                </a:extLst>
              </a:tr>
              <a:tr h="246531">
                <a:tc>
                  <a:txBody>
                    <a:bodyPr/>
                    <a:lstStyle/>
                    <a:p>
                      <a:pPr marL="0" algn="l" defTabSz="801929" rtl="0" eaLnBrk="1" fontAlgn="ctr" latinLnBrk="0" hangingPunct="1"/>
                      <a:r>
                        <a:rPr lang="en-AU" sz="1100" u="none" strike="noStrike" kern="1200">
                          <a:solidFill>
                            <a:schemeClr val="bg1"/>
                          </a:solidFill>
                          <a:effectLst/>
                          <a:latin typeface="+mn-lt"/>
                          <a:ea typeface="+mn-ea"/>
                          <a:cs typeface="+mn-cs"/>
                        </a:rPr>
                        <a:t>Metropolis Metering Services</a:t>
                      </a:r>
                    </a:p>
                  </a:txBody>
                  <a:tcPr marL="45720" marR="45720" anchor="b">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2264398008"/>
                  </a:ext>
                </a:extLst>
              </a:tr>
              <a:tr h="246531">
                <a:tc>
                  <a:txBody>
                    <a:bodyPr/>
                    <a:lstStyle/>
                    <a:p>
                      <a:pPr marL="0" algn="l" defTabSz="801929" rtl="0" eaLnBrk="1" fontAlgn="ctr" latinLnBrk="0" hangingPunct="1"/>
                      <a:r>
                        <a:rPr lang="en-AU" sz="1100" u="none" strike="noStrike" kern="1200">
                          <a:solidFill>
                            <a:schemeClr val="bg1"/>
                          </a:solidFill>
                          <a:effectLst/>
                          <a:latin typeface="+mn-lt"/>
                          <a:ea typeface="+mn-ea"/>
                          <a:cs typeface="+mn-cs"/>
                        </a:rPr>
                        <a:t>Powermetric</a:t>
                      </a:r>
                    </a:p>
                  </a:txBody>
                  <a:tcPr marL="45720" marR="45720" anchor="b">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tc>
                  <a:txBody>
                    <a:bodyPr/>
                    <a:lstStyle/>
                    <a:p>
                      <a:pPr marL="0" algn="ctr" defTabSz="801929" rtl="0" eaLnBrk="1" fontAlgn="ctr" latinLnBrk="0" hangingPunct="1"/>
                      <a:r>
                        <a:rPr lang="en-AU" sz="1100" u="none" strike="noStrike" kern="1200">
                          <a:solidFill>
                            <a:schemeClr val="bg1"/>
                          </a:solidFill>
                          <a:effectLst/>
                          <a:latin typeface="+mn-lt"/>
                          <a:ea typeface="+mn-ea"/>
                          <a:cs typeface="+mn-cs"/>
                        </a:rPr>
                        <a:t>N</a:t>
                      </a:r>
                    </a:p>
                  </a:txBody>
                  <a:tcPr marL="45720" marR="45720" anchor="ctr">
                    <a:solidFill>
                      <a:srgbClr val="FF0000"/>
                    </a:solidFill>
                  </a:tcPr>
                </a:tc>
                <a:extLst>
                  <a:ext uri="{0D108BD9-81ED-4DB2-BD59-A6C34878D82A}">
                    <a16:rowId xmlns:a16="http://schemas.microsoft.com/office/drawing/2014/main" val="313863280"/>
                  </a:ext>
                </a:extLst>
              </a:tr>
            </a:tbl>
          </a:graphicData>
        </a:graphic>
      </p:graphicFrame>
    </p:spTree>
    <p:extLst>
      <p:ext uri="{BB962C8B-B14F-4D97-AF65-F5344CB8AC3E}">
        <p14:creationId xmlns:p14="http://schemas.microsoft.com/office/powerpoint/2010/main" val="2671038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Metering rollout plan provision schedule</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28</a:t>
            </a:fld>
            <a:endParaRPr lang="en-AU"/>
          </a:p>
        </p:txBody>
      </p:sp>
      <p:graphicFrame>
        <p:nvGraphicFramePr>
          <p:cNvPr id="12" name="Table 8">
            <a:extLst>
              <a:ext uri="{FF2B5EF4-FFF2-40B4-BE49-F238E27FC236}">
                <a16:creationId xmlns:a16="http://schemas.microsoft.com/office/drawing/2014/main" id="{076795B9-BDDE-45E8-BF06-A1B66C4F1B76}"/>
              </a:ext>
            </a:extLst>
          </p:cNvPr>
          <p:cNvGraphicFramePr>
            <a:graphicFrameLocks noGrp="1"/>
          </p:cNvGraphicFramePr>
          <p:nvPr/>
        </p:nvGraphicFramePr>
        <p:xfrm>
          <a:off x="477884" y="3626540"/>
          <a:ext cx="9478867" cy="3657600"/>
        </p:xfrm>
        <a:graphic>
          <a:graphicData uri="http://schemas.openxmlformats.org/drawingml/2006/table">
            <a:tbl>
              <a:tblPr firstRow="1" bandRow="1">
                <a:tableStyleId>{5C22544A-7EE6-4342-B048-85BDC9FD1C3A}</a:tableStyleId>
              </a:tblPr>
              <a:tblGrid>
                <a:gridCol w="3554495">
                  <a:extLst>
                    <a:ext uri="{9D8B030D-6E8A-4147-A177-3AD203B41FA5}">
                      <a16:colId xmlns:a16="http://schemas.microsoft.com/office/drawing/2014/main" val="2412554766"/>
                    </a:ext>
                  </a:extLst>
                </a:gridCol>
                <a:gridCol w="5924372">
                  <a:extLst>
                    <a:ext uri="{9D8B030D-6E8A-4147-A177-3AD203B41FA5}">
                      <a16:colId xmlns:a16="http://schemas.microsoft.com/office/drawing/2014/main" val="858865562"/>
                    </a:ext>
                  </a:extLst>
                </a:gridCol>
              </a:tblGrid>
              <a:tr h="254587">
                <a:tc>
                  <a:txBody>
                    <a:bodyPr/>
                    <a:lstStyle/>
                    <a:p>
                      <a:pPr marL="0" marR="0" lvl="0" indent="0" algn="ctr" defTabSz="801929" rtl="0" eaLnBrk="1" fontAlgn="t" latinLnBrk="0" hangingPunct="1">
                        <a:lnSpc>
                          <a:spcPct val="100000"/>
                        </a:lnSpc>
                        <a:spcBef>
                          <a:spcPts val="0"/>
                        </a:spcBef>
                        <a:spcAft>
                          <a:spcPts val="0"/>
                        </a:spcAft>
                        <a:buClrTx/>
                        <a:buSzTx/>
                        <a:buFontTx/>
                        <a:buNone/>
                        <a:tabLst/>
                        <a:defRPr/>
                      </a:pPr>
                      <a:r>
                        <a:rPr lang="en-AU" sz="1400" b="1" i="0" u="none" strike="noStrike">
                          <a:solidFill>
                            <a:schemeClr val="bg1"/>
                          </a:solidFill>
                          <a:effectLst/>
                          <a:latin typeface="+mn-lt"/>
                        </a:rPr>
                        <a:t>Update #</a:t>
                      </a:r>
                    </a:p>
                  </a:txBody>
                  <a:tcPr marL="45720" marR="45720" anchor="ctr"/>
                </a:tc>
                <a:tc>
                  <a:txBody>
                    <a:bodyPr/>
                    <a:lstStyle/>
                    <a:p>
                      <a:pPr marL="0" marR="0" lvl="0" indent="0" algn="ctr" defTabSz="801929" rtl="0" eaLnBrk="1" fontAlgn="t" latinLnBrk="0" hangingPunct="1">
                        <a:lnSpc>
                          <a:spcPct val="100000"/>
                        </a:lnSpc>
                        <a:spcBef>
                          <a:spcPts val="0"/>
                        </a:spcBef>
                        <a:spcAft>
                          <a:spcPts val="0"/>
                        </a:spcAft>
                        <a:buClrTx/>
                        <a:buSzTx/>
                        <a:buFontTx/>
                        <a:buNone/>
                        <a:tabLst/>
                        <a:defRPr/>
                      </a:pPr>
                      <a:r>
                        <a:rPr lang="en-AU" sz="1400" b="1" i="0" u="none" strike="noStrike">
                          <a:solidFill>
                            <a:schemeClr val="bg1"/>
                          </a:solidFill>
                          <a:effectLst/>
                          <a:latin typeface="+mn-lt"/>
                        </a:rPr>
                        <a:t>Provide rollout plans by</a:t>
                      </a:r>
                    </a:p>
                  </a:txBody>
                  <a:tcPr marL="45720" marR="45720" anchor="ctr"/>
                </a:tc>
                <a:extLst>
                  <a:ext uri="{0D108BD9-81ED-4DB2-BD59-A6C34878D82A}">
                    <a16:rowId xmlns:a16="http://schemas.microsoft.com/office/drawing/2014/main" val="1842337890"/>
                  </a:ext>
                </a:extLst>
              </a:tr>
              <a:tr h="254587">
                <a:tc>
                  <a:txBody>
                    <a:bodyPr/>
                    <a:lstStyle/>
                    <a:p>
                      <a:pPr algn="ctr" fontAlgn="t"/>
                      <a:r>
                        <a:rPr lang="en-AU" sz="1400" b="0" i="0" u="none" strike="noStrike">
                          <a:solidFill>
                            <a:srgbClr val="000000"/>
                          </a:solidFill>
                          <a:effectLst/>
                          <a:latin typeface="+mn-lt"/>
                        </a:rPr>
                        <a:t>3</a:t>
                      </a:r>
                    </a:p>
                  </a:txBody>
                  <a:tcPr marL="45720" marR="45720" anchor="ctr"/>
                </a:tc>
                <a:tc>
                  <a:txBody>
                    <a:bodyPr/>
                    <a:lstStyle/>
                    <a:p>
                      <a:pPr algn="ctr" fontAlgn="t"/>
                      <a:r>
                        <a:rPr lang="en-AU" sz="1400" b="0" i="0" u="none" strike="noStrike">
                          <a:solidFill>
                            <a:srgbClr val="000000"/>
                          </a:solidFill>
                          <a:effectLst/>
                          <a:latin typeface="+mn-lt"/>
                        </a:rPr>
                        <a:t>01-Mar-21</a:t>
                      </a:r>
                    </a:p>
                  </a:txBody>
                  <a:tcPr marL="45720" marR="45720" anchor="ctr"/>
                </a:tc>
                <a:extLst>
                  <a:ext uri="{0D108BD9-81ED-4DB2-BD59-A6C34878D82A}">
                    <a16:rowId xmlns:a16="http://schemas.microsoft.com/office/drawing/2014/main" val="4211073073"/>
                  </a:ext>
                </a:extLst>
              </a:tr>
              <a:tr h="254587">
                <a:tc>
                  <a:txBody>
                    <a:bodyPr/>
                    <a:lstStyle/>
                    <a:p>
                      <a:pPr algn="ctr" fontAlgn="b"/>
                      <a:r>
                        <a:rPr lang="en-AU" sz="1400" b="0" i="0" u="none" strike="noStrike">
                          <a:solidFill>
                            <a:srgbClr val="000000"/>
                          </a:solidFill>
                          <a:effectLst/>
                          <a:latin typeface="+mn-lt"/>
                        </a:rPr>
                        <a:t>4</a:t>
                      </a:r>
                    </a:p>
                  </a:txBody>
                  <a:tcPr marL="45720" marR="45720" anchor="ctr"/>
                </a:tc>
                <a:tc>
                  <a:txBody>
                    <a:bodyPr/>
                    <a:lstStyle/>
                    <a:p>
                      <a:pPr algn="ctr" fontAlgn="b"/>
                      <a:r>
                        <a:rPr lang="en-AU" sz="1400" b="0" i="0" u="none" strike="noStrike">
                          <a:solidFill>
                            <a:srgbClr val="000000"/>
                          </a:solidFill>
                          <a:effectLst/>
                          <a:latin typeface="+mn-lt"/>
                        </a:rPr>
                        <a:t>01-May-21</a:t>
                      </a:r>
                    </a:p>
                  </a:txBody>
                  <a:tcPr marL="45720" marR="45720" anchor="ctr"/>
                </a:tc>
                <a:extLst>
                  <a:ext uri="{0D108BD9-81ED-4DB2-BD59-A6C34878D82A}">
                    <a16:rowId xmlns:a16="http://schemas.microsoft.com/office/drawing/2014/main" val="2127813115"/>
                  </a:ext>
                </a:extLst>
              </a:tr>
              <a:tr h="254587">
                <a:tc>
                  <a:txBody>
                    <a:bodyPr/>
                    <a:lstStyle/>
                    <a:p>
                      <a:pPr algn="ctr" fontAlgn="b"/>
                      <a:r>
                        <a:rPr lang="en-AU" sz="1400" b="0" i="0" u="none" strike="noStrike">
                          <a:solidFill>
                            <a:srgbClr val="000000"/>
                          </a:solidFill>
                          <a:effectLst/>
                          <a:latin typeface="+mn-lt"/>
                        </a:rPr>
                        <a:t>5</a:t>
                      </a:r>
                    </a:p>
                  </a:txBody>
                  <a:tcPr marL="45720" marR="45720" anchor="ctr"/>
                </a:tc>
                <a:tc>
                  <a:txBody>
                    <a:bodyPr/>
                    <a:lstStyle/>
                    <a:p>
                      <a:pPr algn="ctr" fontAlgn="b"/>
                      <a:r>
                        <a:rPr lang="en-AU" sz="1400" b="0" i="0" u="none" strike="noStrike">
                          <a:solidFill>
                            <a:srgbClr val="000000"/>
                          </a:solidFill>
                          <a:effectLst/>
                          <a:latin typeface="+mn-lt"/>
                        </a:rPr>
                        <a:t>01-Jul-21</a:t>
                      </a:r>
                    </a:p>
                  </a:txBody>
                  <a:tcPr marL="45720" marR="45720" anchor="ctr"/>
                </a:tc>
                <a:extLst>
                  <a:ext uri="{0D108BD9-81ED-4DB2-BD59-A6C34878D82A}">
                    <a16:rowId xmlns:a16="http://schemas.microsoft.com/office/drawing/2014/main" val="2376602957"/>
                  </a:ext>
                </a:extLst>
              </a:tr>
              <a:tr h="254587">
                <a:tc>
                  <a:txBody>
                    <a:bodyPr/>
                    <a:lstStyle/>
                    <a:p>
                      <a:pPr algn="ctr" fontAlgn="b"/>
                      <a:r>
                        <a:rPr lang="en-AU" sz="1400" b="0" i="0" u="none" strike="noStrike">
                          <a:solidFill>
                            <a:srgbClr val="000000"/>
                          </a:solidFill>
                          <a:effectLst/>
                          <a:latin typeface="+mn-lt"/>
                        </a:rPr>
                        <a:t>6</a:t>
                      </a:r>
                    </a:p>
                  </a:txBody>
                  <a:tcPr marL="45720" marR="45720" anchor="ctr"/>
                </a:tc>
                <a:tc>
                  <a:txBody>
                    <a:bodyPr/>
                    <a:lstStyle/>
                    <a:p>
                      <a:pPr algn="ctr" fontAlgn="b"/>
                      <a:r>
                        <a:rPr lang="en-AU" sz="1400" b="0" i="0" u="none" strike="noStrike">
                          <a:solidFill>
                            <a:srgbClr val="000000"/>
                          </a:solidFill>
                          <a:effectLst/>
                          <a:latin typeface="+mn-lt"/>
                        </a:rPr>
                        <a:t>01-Sep-21</a:t>
                      </a:r>
                    </a:p>
                  </a:txBody>
                  <a:tcPr marL="45720" marR="45720" anchor="ctr"/>
                </a:tc>
                <a:extLst>
                  <a:ext uri="{0D108BD9-81ED-4DB2-BD59-A6C34878D82A}">
                    <a16:rowId xmlns:a16="http://schemas.microsoft.com/office/drawing/2014/main" val="2691778887"/>
                  </a:ext>
                </a:extLst>
              </a:tr>
              <a:tr h="254587">
                <a:tc>
                  <a:txBody>
                    <a:bodyPr/>
                    <a:lstStyle/>
                    <a:p>
                      <a:pPr algn="ctr" fontAlgn="b"/>
                      <a:r>
                        <a:rPr lang="en-AU" sz="1400" b="0" i="0" u="none" strike="noStrike">
                          <a:solidFill>
                            <a:srgbClr val="000000"/>
                          </a:solidFill>
                          <a:effectLst/>
                          <a:latin typeface="+mn-lt"/>
                        </a:rPr>
                        <a:t>7</a:t>
                      </a:r>
                    </a:p>
                  </a:txBody>
                  <a:tcPr marL="45720" marR="45720" anchor="ctr"/>
                </a:tc>
                <a:tc>
                  <a:txBody>
                    <a:bodyPr/>
                    <a:lstStyle/>
                    <a:p>
                      <a:pPr algn="ctr" fontAlgn="b"/>
                      <a:r>
                        <a:rPr lang="en-AU" sz="1400" b="0" i="0" u="none" strike="noStrike">
                          <a:solidFill>
                            <a:srgbClr val="000000"/>
                          </a:solidFill>
                          <a:effectLst/>
                          <a:latin typeface="+mn-lt"/>
                        </a:rPr>
                        <a:t>01-Nov-21</a:t>
                      </a:r>
                    </a:p>
                  </a:txBody>
                  <a:tcPr marL="45720" marR="45720" anchor="ctr"/>
                </a:tc>
                <a:extLst>
                  <a:ext uri="{0D108BD9-81ED-4DB2-BD59-A6C34878D82A}">
                    <a16:rowId xmlns:a16="http://schemas.microsoft.com/office/drawing/2014/main" val="1487739687"/>
                  </a:ext>
                </a:extLst>
              </a:tr>
              <a:tr h="254587">
                <a:tc>
                  <a:txBody>
                    <a:bodyPr/>
                    <a:lstStyle/>
                    <a:p>
                      <a:pPr algn="ctr" fontAlgn="b"/>
                      <a:r>
                        <a:rPr lang="en-AU" sz="1400" b="0" i="0" u="none" strike="noStrike">
                          <a:solidFill>
                            <a:srgbClr val="000000"/>
                          </a:solidFill>
                          <a:effectLst/>
                          <a:latin typeface="+mn-lt"/>
                        </a:rPr>
                        <a:t>8</a:t>
                      </a:r>
                    </a:p>
                  </a:txBody>
                  <a:tcPr marL="45720" marR="45720" anchor="ctr"/>
                </a:tc>
                <a:tc>
                  <a:txBody>
                    <a:bodyPr/>
                    <a:lstStyle/>
                    <a:p>
                      <a:pPr algn="ctr" fontAlgn="b"/>
                      <a:r>
                        <a:rPr lang="en-AU" sz="1400" b="0" i="0" u="none" strike="noStrike">
                          <a:solidFill>
                            <a:srgbClr val="000000"/>
                          </a:solidFill>
                          <a:effectLst/>
                          <a:latin typeface="+mn-lt"/>
                        </a:rPr>
                        <a:t>01-Jan-22</a:t>
                      </a:r>
                    </a:p>
                  </a:txBody>
                  <a:tcPr marL="45720" marR="45720" anchor="ctr"/>
                </a:tc>
                <a:extLst>
                  <a:ext uri="{0D108BD9-81ED-4DB2-BD59-A6C34878D82A}">
                    <a16:rowId xmlns:a16="http://schemas.microsoft.com/office/drawing/2014/main" val="3465860663"/>
                  </a:ext>
                </a:extLst>
              </a:tr>
              <a:tr h="254587">
                <a:tc>
                  <a:txBody>
                    <a:bodyPr/>
                    <a:lstStyle/>
                    <a:p>
                      <a:pPr algn="ctr" fontAlgn="b"/>
                      <a:r>
                        <a:rPr lang="en-AU" sz="1400" b="0" i="0" u="none" strike="noStrike">
                          <a:solidFill>
                            <a:srgbClr val="000000"/>
                          </a:solidFill>
                          <a:effectLst/>
                          <a:latin typeface="+mn-lt"/>
                        </a:rPr>
                        <a:t>9</a:t>
                      </a:r>
                    </a:p>
                  </a:txBody>
                  <a:tcPr marL="45720" marR="45720" anchor="ctr"/>
                </a:tc>
                <a:tc>
                  <a:txBody>
                    <a:bodyPr/>
                    <a:lstStyle/>
                    <a:p>
                      <a:pPr algn="ctr" fontAlgn="b"/>
                      <a:r>
                        <a:rPr lang="en-AU" sz="1400" b="0" i="0" u="none" strike="noStrike">
                          <a:solidFill>
                            <a:srgbClr val="000000"/>
                          </a:solidFill>
                          <a:effectLst/>
                          <a:latin typeface="+mn-lt"/>
                        </a:rPr>
                        <a:t>01-Mar-22</a:t>
                      </a:r>
                    </a:p>
                  </a:txBody>
                  <a:tcPr marL="45720" marR="45720" anchor="ctr"/>
                </a:tc>
                <a:extLst>
                  <a:ext uri="{0D108BD9-81ED-4DB2-BD59-A6C34878D82A}">
                    <a16:rowId xmlns:a16="http://schemas.microsoft.com/office/drawing/2014/main" val="1444090719"/>
                  </a:ext>
                </a:extLst>
              </a:tr>
              <a:tr h="254587">
                <a:tc>
                  <a:txBody>
                    <a:bodyPr/>
                    <a:lstStyle/>
                    <a:p>
                      <a:pPr algn="ctr" fontAlgn="b"/>
                      <a:r>
                        <a:rPr lang="en-AU" sz="1400" b="0" i="0" u="none" strike="noStrike">
                          <a:solidFill>
                            <a:srgbClr val="000000"/>
                          </a:solidFill>
                          <a:effectLst/>
                          <a:latin typeface="+mn-lt"/>
                        </a:rPr>
                        <a:t>10</a:t>
                      </a:r>
                    </a:p>
                  </a:txBody>
                  <a:tcPr marL="45720" marR="45720" anchor="ctr"/>
                </a:tc>
                <a:tc>
                  <a:txBody>
                    <a:bodyPr/>
                    <a:lstStyle/>
                    <a:p>
                      <a:pPr algn="ctr" fontAlgn="b"/>
                      <a:r>
                        <a:rPr lang="en-AU" sz="1400" b="0" i="0" u="none" strike="noStrike">
                          <a:solidFill>
                            <a:srgbClr val="000000"/>
                          </a:solidFill>
                          <a:effectLst/>
                          <a:latin typeface="+mn-lt"/>
                        </a:rPr>
                        <a:t>01-May-22</a:t>
                      </a:r>
                    </a:p>
                  </a:txBody>
                  <a:tcPr marL="45720" marR="45720" anchor="ctr"/>
                </a:tc>
                <a:extLst>
                  <a:ext uri="{0D108BD9-81ED-4DB2-BD59-A6C34878D82A}">
                    <a16:rowId xmlns:a16="http://schemas.microsoft.com/office/drawing/2014/main" val="456732012"/>
                  </a:ext>
                </a:extLst>
              </a:tr>
              <a:tr h="254587">
                <a:tc>
                  <a:txBody>
                    <a:bodyPr/>
                    <a:lstStyle/>
                    <a:p>
                      <a:pPr algn="ctr" fontAlgn="b"/>
                      <a:r>
                        <a:rPr lang="en-AU" sz="1400" b="0" i="0" u="none" strike="noStrike">
                          <a:solidFill>
                            <a:srgbClr val="000000"/>
                          </a:solidFill>
                          <a:effectLst/>
                          <a:latin typeface="+mn-lt"/>
                        </a:rPr>
                        <a:t>11</a:t>
                      </a:r>
                    </a:p>
                  </a:txBody>
                  <a:tcPr marL="45720" marR="45720" anchor="ctr"/>
                </a:tc>
                <a:tc>
                  <a:txBody>
                    <a:bodyPr/>
                    <a:lstStyle/>
                    <a:p>
                      <a:pPr algn="ctr" fontAlgn="b"/>
                      <a:r>
                        <a:rPr lang="en-AU" sz="1400" b="0" i="0" u="none" strike="noStrike">
                          <a:solidFill>
                            <a:srgbClr val="000000"/>
                          </a:solidFill>
                          <a:effectLst/>
                          <a:latin typeface="+mn-lt"/>
                        </a:rPr>
                        <a:t>01-Jul-22</a:t>
                      </a:r>
                    </a:p>
                  </a:txBody>
                  <a:tcPr marL="45720" marR="45720" anchor="ctr"/>
                </a:tc>
                <a:extLst>
                  <a:ext uri="{0D108BD9-81ED-4DB2-BD59-A6C34878D82A}">
                    <a16:rowId xmlns:a16="http://schemas.microsoft.com/office/drawing/2014/main" val="259747966"/>
                  </a:ext>
                </a:extLst>
              </a:tr>
              <a:tr h="254587">
                <a:tc>
                  <a:txBody>
                    <a:bodyPr/>
                    <a:lstStyle/>
                    <a:p>
                      <a:pPr algn="ctr" fontAlgn="b"/>
                      <a:r>
                        <a:rPr lang="en-AU" sz="1400" b="0" i="0" u="none" strike="noStrike">
                          <a:solidFill>
                            <a:srgbClr val="000000"/>
                          </a:solidFill>
                          <a:effectLst/>
                          <a:latin typeface="+mn-lt"/>
                        </a:rPr>
                        <a:t>12</a:t>
                      </a:r>
                    </a:p>
                  </a:txBody>
                  <a:tcPr marL="45720" marR="45720" anchor="ctr"/>
                </a:tc>
                <a:tc>
                  <a:txBody>
                    <a:bodyPr/>
                    <a:lstStyle/>
                    <a:p>
                      <a:pPr algn="ctr" fontAlgn="b"/>
                      <a:r>
                        <a:rPr lang="en-AU" sz="1400" b="0" i="0" u="none" strike="noStrike">
                          <a:solidFill>
                            <a:srgbClr val="000000"/>
                          </a:solidFill>
                          <a:effectLst/>
                          <a:latin typeface="+mn-lt"/>
                        </a:rPr>
                        <a:t>01-Sep-22</a:t>
                      </a:r>
                    </a:p>
                  </a:txBody>
                  <a:tcPr marL="45720" marR="45720" anchor="ctr"/>
                </a:tc>
                <a:extLst>
                  <a:ext uri="{0D108BD9-81ED-4DB2-BD59-A6C34878D82A}">
                    <a16:rowId xmlns:a16="http://schemas.microsoft.com/office/drawing/2014/main" val="862723754"/>
                  </a:ext>
                </a:extLst>
              </a:tr>
              <a:tr h="254587">
                <a:tc>
                  <a:txBody>
                    <a:bodyPr/>
                    <a:lstStyle/>
                    <a:p>
                      <a:pPr algn="ctr" fontAlgn="b"/>
                      <a:r>
                        <a:rPr lang="en-AU" sz="1400" b="0" i="0" u="none" strike="noStrike">
                          <a:solidFill>
                            <a:srgbClr val="000000"/>
                          </a:solidFill>
                          <a:effectLst/>
                          <a:latin typeface="+mn-lt"/>
                        </a:rPr>
                        <a:t>13</a:t>
                      </a:r>
                    </a:p>
                  </a:txBody>
                  <a:tcPr marL="45720" marR="45720" anchor="ctr"/>
                </a:tc>
                <a:tc>
                  <a:txBody>
                    <a:bodyPr/>
                    <a:lstStyle/>
                    <a:p>
                      <a:pPr algn="ctr" fontAlgn="b"/>
                      <a:r>
                        <a:rPr lang="en-AU" sz="1400" b="0" i="0" u="none" strike="noStrike">
                          <a:solidFill>
                            <a:srgbClr val="000000"/>
                          </a:solidFill>
                          <a:effectLst/>
                          <a:latin typeface="+mn-lt"/>
                        </a:rPr>
                        <a:t>01-Nov-22</a:t>
                      </a:r>
                    </a:p>
                  </a:txBody>
                  <a:tcPr marL="45720" marR="45720" anchor="ctr"/>
                </a:tc>
                <a:extLst>
                  <a:ext uri="{0D108BD9-81ED-4DB2-BD59-A6C34878D82A}">
                    <a16:rowId xmlns:a16="http://schemas.microsoft.com/office/drawing/2014/main" val="1924783617"/>
                  </a:ext>
                </a:extLst>
              </a:tr>
            </a:tbl>
          </a:graphicData>
        </a:graphic>
      </p:graphicFrame>
      <p:sp>
        <p:nvSpPr>
          <p:cNvPr id="13" name="Content Placeholder 2">
            <a:extLst>
              <a:ext uri="{FF2B5EF4-FFF2-40B4-BE49-F238E27FC236}">
                <a16:creationId xmlns:a16="http://schemas.microsoft.com/office/drawing/2014/main" id="{607F9368-2C5D-4866-92C9-09CE38C51FCF}"/>
              </a:ext>
            </a:extLst>
          </p:cNvPr>
          <p:cNvSpPr>
            <a:spLocks noGrp="1"/>
          </p:cNvSpPr>
          <p:nvPr>
            <p:ph idx="1"/>
          </p:nvPr>
        </p:nvSpPr>
        <p:spPr>
          <a:xfrm>
            <a:off x="206546" y="1622678"/>
            <a:ext cx="10255425" cy="1565022"/>
          </a:xfrm>
        </p:spPr>
        <p:txBody>
          <a:bodyPr vert="horz" lIns="91440" tIns="45720" rIns="91440" bIns="45720" rtlCol="0" anchor="t">
            <a:noAutofit/>
          </a:bodyPr>
          <a:lstStyle/>
          <a:p>
            <a:pPr marL="200025" indent="-200025"/>
            <a:r>
              <a:rPr lang="en-AU" sz="1300">
                <a:cs typeface="Segoe UI Semilight"/>
              </a:rPr>
              <a:t>Please provide metering rollout plan updates according to the below schedule. </a:t>
            </a:r>
            <a:r>
              <a:rPr lang="en-AU" sz="1300" u="sng">
                <a:cs typeface="Segoe UI Semilight"/>
              </a:rPr>
              <a:t>Please include relevant participant IDs when submitting rollout plans. </a:t>
            </a:r>
          </a:p>
          <a:p>
            <a:pPr marL="200025" indent="-200025"/>
            <a:r>
              <a:rPr lang="en-AU" sz="1300">
                <a:cs typeface="Segoe UI Semilight"/>
              </a:rPr>
              <a:t> This schedule applies for all metering rollout plans:</a:t>
            </a:r>
          </a:p>
          <a:p>
            <a:pPr lvl="1" fontAlgn="t"/>
            <a:r>
              <a:rPr lang="en-AU" sz="1300"/>
              <a:t>MCs to provide MP installation and reconfiguration plans for Type 1-3, subset of type 4 meters, type 7 and known cross boundary</a:t>
            </a:r>
          </a:p>
          <a:p>
            <a:pPr lvl="1" fontAlgn="t"/>
            <a:r>
              <a:rPr lang="en-AU" sz="1300"/>
              <a:t>MDP 5-min data delivery for new and repl. 4/4A, VIC AMI, SAMPLE meters</a:t>
            </a:r>
          </a:p>
          <a:p>
            <a:pPr lvl="1" fontAlgn="t"/>
            <a:r>
              <a:rPr lang="en-AU" sz="1300"/>
              <a:t>MDP conversion plans for Type 1-3, subset type 4, type 7 and existing cross boundary datastreams to register level</a:t>
            </a:r>
          </a:p>
          <a:p>
            <a:pPr lvl="1" fontAlgn="t"/>
            <a:r>
              <a:rPr lang="en-AU" sz="1300"/>
              <a:t>LNSP NCONUML and cross boundary NMI creation plans</a:t>
            </a:r>
          </a:p>
          <a:p>
            <a:pPr marL="400965" lvl="1" indent="0" fontAlgn="t">
              <a:buNone/>
            </a:pPr>
            <a:endParaRPr lang="en-AU" sz="1300"/>
          </a:p>
          <a:p>
            <a:pPr marL="600990" lvl="1" indent="-200025"/>
            <a:endParaRPr lang="en-AU" sz="1300">
              <a:cs typeface="Segoe UI Semilight"/>
            </a:endParaRPr>
          </a:p>
          <a:p>
            <a:pPr marL="600990" lvl="1" indent="-200025"/>
            <a:endParaRPr lang="en-AU" sz="1300" b="1">
              <a:cs typeface="Segoe UI Semilight"/>
            </a:endParaRPr>
          </a:p>
          <a:p>
            <a:pPr marL="600990" lvl="1" indent="-200025"/>
            <a:endParaRPr lang="en-AU" sz="1300">
              <a:cs typeface="Segoe UI Semilight"/>
            </a:endParaRPr>
          </a:p>
          <a:p>
            <a:pPr marL="200025" indent="-200025"/>
            <a:endParaRPr lang="en-AU" sz="1300">
              <a:cs typeface="Segoe UI Semilight"/>
            </a:endParaRPr>
          </a:p>
        </p:txBody>
      </p:sp>
    </p:spTree>
    <p:extLst>
      <p:ext uri="{BB962C8B-B14F-4D97-AF65-F5344CB8AC3E}">
        <p14:creationId xmlns:p14="http://schemas.microsoft.com/office/powerpoint/2010/main" val="227736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F20C-C1E4-4CE2-B96E-0249819759FC}"/>
              </a:ext>
            </a:extLst>
          </p:cNvPr>
          <p:cNvSpPr>
            <a:spLocks noGrp="1"/>
          </p:cNvSpPr>
          <p:nvPr>
            <p:ph type="title"/>
          </p:nvPr>
        </p:nvSpPr>
        <p:spPr/>
        <p:txBody>
          <a:bodyPr/>
          <a:lstStyle/>
          <a:p>
            <a:r>
              <a:rPr lang="en-AU"/>
              <a:t>Industry Risks and Issues Register</a:t>
            </a:r>
          </a:p>
        </p:txBody>
      </p:sp>
      <p:sp>
        <p:nvSpPr>
          <p:cNvPr id="3" name="Text Placeholder 2">
            <a:extLst>
              <a:ext uri="{FF2B5EF4-FFF2-40B4-BE49-F238E27FC236}">
                <a16:creationId xmlns:a16="http://schemas.microsoft.com/office/drawing/2014/main" id="{40DF487D-6B61-4BEA-A87E-6A0A13ECEF60}"/>
              </a:ext>
            </a:extLst>
          </p:cNvPr>
          <p:cNvSpPr>
            <a:spLocks noGrp="1"/>
          </p:cNvSpPr>
          <p:nvPr>
            <p:ph type="body" idx="1"/>
          </p:nvPr>
        </p:nvSpPr>
        <p:spPr/>
        <p:txBody>
          <a:bodyPr/>
          <a:lstStyle/>
          <a:p>
            <a:r>
              <a:rPr lang="en-AU"/>
              <a:t>Anne-Marie McCague </a:t>
            </a:r>
          </a:p>
        </p:txBody>
      </p:sp>
      <p:sp>
        <p:nvSpPr>
          <p:cNvPr id="4" name="Slide Number Placeholder 3">
            <a:extLst>
              <a:ext uri="{FF2B5EF4-FFF2-40B4-BE49-F238E27FC236}">
                <a16:creationId xmlns:a16="http://schemas.microsoft.com/office/drawing/2014/main" id="{4F25CEDA-539B-442F-A260-00047AC2CE70}"/>
              </a:ext>
            </a:extLst>
          </p:cNvPr>
          <p:cNvSpPr>
            <a:spLocks noGrp="1"/>
          </p:cNvSpPr>
          <p:nvPr>
            <p:ph type="sldNum" sz="quarter" idx="12"/>
          </p:nvPr>
        </p:nvSpPr>
        <p:spPr/>
        <p:txBody>
          <a:bodyPr/>
          <a:lstStyle/>
          <a:p>
            <a:fld id="{4EC81F68-4976-451A-B2E9-79BCBD2F70CC}" type="slidenum">
              <a:rPr lang="en-AU" smtClean="0"/>
              <a:pPr/>
              <a:t>29</a:t>
            </a:fld>
            <a:endParaRPr lang="en-AU"/>
          </a:p>
        </p:txBody>
      </p:sp>
    </p:spTree>
    <p:extLst>
      <p:ext uri="{BB962C8B-B14F-4D97-AF65-F5344CB8AC3E}">
        <p14:creationId xmlns:p14="http://schemas.microsoft.com/office/powerpoint/2010/main" val="113610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33A9-8C86-4DCC-8C43-74659C4DEFF5}"/>
              </a:ext>
            </a:extLst>
          </p:cNvPr>
          <p:cNvSpPr>
            <a:spLocks noGrp="1"/>
          </p:cNvSpPr>
          <p:nvPr>
            <p:ph type="title"/>
          </p:nvPr>
        </p:nvSpPr>
        <p:spPr/>
        <p:txBody>
          <a:bodyPr/>
          <a:lstStyle/>
          <a:p>
            <a:r>
              <a:rPr lang="en-AU"/>
              <a:t>Purpose of the session	</a:t>
            </a:r>
          </a:p>
        </p:txBody>
      </p:sp>
      <p:sp>
        <p:nvSpPr>
          <p:cNvPr id="3" name="Content Placeholder 2">
            <a:extLst>
              <a:ext uri="{FF2B5EF4-FFF2-40B4-BE49-F238E27FC236}">
                <a16:creationId xmlns:a16="http://schemas.microsoft.com/office/drawing/2014/main" id="{76637D5B-DA17-4EDF-B150-373BC855D342}"/>
              </a:ext>
            </a:extLst>
          </p:cNvPr>
          <p:cNvSpPr>
            <a:spLocks noGrp="1"/>
          </p:cNvSpPr>
          <p:nvPr>
            <p:ph idx="1"/>
          </p:nvPr>
        </p:nvSpPr>
        <p:spPr/>
        <p:txBody>
          <a:bodyPr/>
          <a:lstStyle/>
          <a:p>
            <a:r>
              <a:rPr lang="en-AU"/>
              <a:t>A full Readiness and Systems risk review was undertaken at RWG in January 2021</a:t>
            </a:r>
          </a:p>
          <a:p>
            <a:r>
              <a:rPr lang="en-AU"/>
              <a:t>This session focuses on:</a:t>
            </a:r>
          </a:p>
          <a:p>
            <a:pPr lvl="1"/>
            <a:r>
              <a:rPr lang="en-AU"/>
              <a:t>news risks that are related to Readiness or Systems that have been raised as a result of the Retail go-live delay</a:t>
            </a:r>
          </a:p>
          <a:p>
            <a:pPr lvl="1"/>
            <a:r>
              <a:rPr lang="en-AU"/>
              <a:t>those existing Readiness / Systems that are impacted by the Retail go-live delay</a:t>
            </a:r>
          </a:p>
        </p:txBody>
      </p:sp>
      <p:sp>
        <p:nvSpPr>
          <p:cNvPr id="4" name="Slide Number Placeholder 3">
            <a:extLst>
              <a:ext uri="{FF2B5EF4-FFF2-40B4-BE49-F238E27FC236}">
                <a16:creationId xmlns:a16="http://schemas.microsoft.com/office/drawing/2014/main" id="{09ABDF06-CB3C-4368-AC97-C6ED261A089B}"/>
              </a:ext>
            </a:extLst>
          </p:cNvPr>
          <p:cNvSpPr>
            <a:spLocks noGrp="1"/>
          </p:cNvSpPr>
          <p:nvPr>
            <p:ph type="sldNum" sz="quarter" idx="12"/>
          </p:nvPr>
        </p:nvSpPr>
        <p:spPr/>
        <p:txBody>
          <a:bodyPr/>
          <a:lstStyle/>
          <a:p>
            <a:fld id="{4EC81F68-4976-451A-B2E9-79BCBD2F70CC}" type="slidenum">
              <a:rPr lang="en-AU" smtClean="0"/>
              <a:t>30</a:t>
            </a:fld>
            <a:endParaRPr lang="en-AU"/>
          </a:p>
        </p:txBody>
      </p:sp>
    </p:spTree>
    <p:extLst>
      <p:ext uri="{BB962C8B-B14F-4D97-AF65-F5344CB8AC3E}">
        <p14:creationId xmlns:p14="http://schemas.microsoft.com/office/powerpoint/2010/main" val="2089909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New Risks (1/2)</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31</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nvGraphicFramePr>
        <p:xfrm>
          <a:off x="445402" y="1599430"/>
          <a:ext cx="9801008" cy="3813436"/>
        </p:xfrm>
        <a:graphic>
          <a:graphicData uri="http://schemas.openxmlformats.org/drawingml/2006/table">
            <a:tbl>
              <a:tblPr firstRow="1" bandRow="1">
                <a:tableStyleId>{21E4AEA4-8DFA-4A89-87EB-49C32662AFE0}</a:tableStyleId>
              </a:tblPr>
              <a:tblGrid>
                <a:gridCol w="687246">
                  <a:extLst>
                    <a:ext uri="{9D8B030D-6E8A-4147-A177-3AD203B41FA5}">
                      <a16:colId xmlns:a16="http://schemas.microsoft.com/office/drawing/2014/main" val="1172097240"/>
                    </a:ext>
                  </a:extLst>
                </a:gridCol>
                <a:gridCol w="3161570">
                  <a:extLst>
                    <a:ext uri="{9D8B030D-6E8A-4147-A177-3AD203B41FA5}">
                      <a16:colId xmlns:a16="http://schemas.microsoft.com/office/drawing/2014/main" val="3319107231"/>
                    </a:ext>
                  </a:extLst>
                </a:gridCol>
                <a:gridCol w="833556">
                  <a:extLst>
                    <a:ext uri="{9D8B030D-6E8A-4147-A177-3AD203B41FA5}">
                      <a16:colId xmlns:a16="http://schemas.microsoft.com/office/drawing/2014/main" val="2832367002"/>
                    </a:ext>
                  </a:extLst>
                </a:gridCol>
                <a:gridCol w="857797">
                  <a:extLst>
                    <a:ext uri="{9D8B030D-6E8A-4147-A177-3AD203B41FA5}">
                      <a16:colId xmlns:a16="http://schemas.microsoft.com/office/drawing/2014/main" val="2948922669"/>
                    </a:ext>
                  </a:extLst>
                </a:gridCol>
                <a:gridCol w="4260839">
                  <a:extLst>
                    <a:ext uri="{9D8B030D-6E8A-4147-A177-3AD203B41FA5}">
                      <a16:colId xmlns:a16="http://schemas.microsoft.com/office/drawing/2014/main" val="902862149"/>
                    </a:ext>
                  </a:extLst>
                </a:gridCol>
              </a:tblGrid>
              <a:tr h="503978">
                <a:tc>
                  <a:txBody>
                    <a:bodyPr/>
                    <a:lstStyle/>
                    <a:p>
                      <a:r>
                        <a:rPr lang="en-US" sz="1300"/>
                        <a:t>Risk ID</a:t>
                      </a:r>
                    </a:p>
                  </a:txBody>
                  <a:tcPr marL="100796" marR="100796" marT="50398" marB="50398"/>
                </a:tc>
                <a:tc>
                  <a:txBody>
                    <a:bodyPr/>
                    <a:lstStyle/>
                    <a:p>
                      <a:r>
                        <a:rPr lang="en-US" sz="1300"/>
                        <a:t>Description</a:t>
                      </a:r>
                    </a:p>
                  </a:txBody>
                  <a:tcPr marL="100796" marR="100796" marT="50398" marB="50398"/>
                </a:tc>
                <a:tc>
                  <a:txBody>
                    <a:bodyPr/>
                    <a:lstStyle/>
                    <a:p>
                      <a:r>
                        <a:rPr lang="en-US" sz="1300"/>
                        <a:t>Inherent Rating</a:t>
                      </a:r>
                    </a:p>
                  </a:txBody>
                  <a:tcPr marL="100796" marR="100796" marT="50398" marB="50398"/>
                </a:tc>
                <a:tc>
                  <a:txBody>
                    <a:bodyPr/>
                    <a:lstStyle/>
                    <a:p>
                      <a:r>
                        <a:rPr lang="en-US" sz="1300"/>
                        <a:t>Residual Rating</a:t>
                      </a:r>
                    </a:p>
                  </a:txBody>
                  <a:tcPr marL="100796" marR="100796" marT="50398" marB="50398"/>
                </a:tc>
                <a:tc>
                  <a:txBody>
                    <a:bodyPr/>
                    <a:lstStyle/>
                    <a:p>
                      <a:r>
                        <a:rPr lang="en-US" sz="1300"/>
                        <a:t>Comments </a:t>
                      </a:r>
                    </a:p>
                  </a:txBody>
                  <a:tcPr marL="100796" marR="100796" marT="50398" marB="50398"/>
                </a:tc>
                <a:extLst>
                  <a:ext uri="{0D108BD9-81ED-4DB2-BD59-A6C34878D82A}">
                    <a16:rowId xmlns:a16="http://schemas.microsoft.com/office/drawing/2014/main" val="383693094"/>
                  </a:ext>
                </a:extLst>
              </a:tr>
              <a:tr h="3309458">
                <a:tc>
                  <a:txBody>
                    <a:bodyPr/>
                    <a:lstStyle/>
                    <a:p>
                      <a:r>
                        <a:rPr lang="en-US" sz="1300"/>
                        <a:t>R34 </a:t>
                      </a:r>
                      <a:r>
                        <a:rPr lang="en-US" sz="1300" strike="noStrike"/>
                        <a:t>(NEW)</a:t>
                      </a:r>
                      <a:endParaRPr lang="en-US" sz="1300"/>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b="1" u="sng" strike="noStrike" noProof="0"/>
                        <a:t>Delay to AEMO 5MS Retail impacts participants readiness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300" b="0" u="none" strike="noStrike" noProof="0"/>
                        <a:t>There is a risk that the delayed availability of the 5MS Retail solution impacts participants readiness programs resulting in delays in some participants programs. </a:t>
                      </a:r>
                    </a:p>
                  </a:txBody>
                  <a:tcPr marL="100796" marR="100796" marT="50398" marB="50398">
                    <a:solidFill>
                      <a:srgbClr val="EDEDEF"/>
                    </a:solidFill>
                  </a:tcPr>
                </a:tc>
                <a:tc>
                  <a:txBody>
                    <a:bodyPr/>
                    <a:lstStyle/>
                    <a:p>
                      <a:r>
                        <a:rPr lang="en-US" sz="1300"/>
                        <a:t>Critical</a:t>
                      </a:r>
                    </a:p>
                  </a:txBody>
                  <a:tcPr marL="100796" marR="100796" marT="50398" marB="50398">
                    <a:solidFill>
                      <a:srgbClr val="FF0000"/>
                    </a:solidFill>
                  </a:tcPr>
                </a:tc>
                <a:tc>
                  <a:txBody>
                    <a:bodyPr/>
                    <a:lstStyle/>
                    <a:p>
                      <a:r>
                        <a:rPr lang="en-US" sz="1300"/>
                        <a:t>TBD</a:t>
                      </a:r>
                    </a:p>
                  </a:txBody>
                  <a:tcPr marL="100796" marR="100796" marT="50398" marB="50398">
                    <a:solidFill>
                      <a:srgbClr val="CECCCE"/>
                    </a:solidFill>
                  </a:tcPr>
                </a:tc>
                <a:tc>
                  <a:txBody>
                    <a:bodyPr/>
                    <a:lstStyle/>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Inherent Likelihood: Possible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Inherent Consequence: Major</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Residual Likelihood: to be determined after feedback received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Residual Consequence: to be determined after feedback received </a:t>
                      </a:r>
                    </a:p>
                    <a:p>
                      <a:pPr marL="0" marR="0" lvl="0" indent="0" algn="l" defTabSz="685800" rtl="0" eaLnBrk="1" latinLnBrk="0" hangingPunct="1">
                        <a:lnSpc>
                          <a:spcPct val="100000"/>
                        </a:lnSpc>
                        <a:spcBef>
                          <a:spcPts val="0"/>
                        </a:spcBef>
                        <a:spcAft>
                          <a:spcPts val="600"/>
                        </a:spcAft>
                        <a:buFont typeface="Arial" panose="020B0604020202020204" pitchFamily="34" charset="0"/>
                        <a:buNone/>
                      </a:pPr>
                      <a:r>
                        <a:rPr lang="en-US" sz="1300" b="1"/>
                        <a:t>Actions: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Mitigation measures to be identified should there be an impact</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Risk rating to be reviewed post Readiness Round 6 results and timeline decision</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Enhanced bilateral testing in 5MS Staging Environment being investigated</a:t>
                      </a:r>
                    </a:p>
                  </a:txBody>
                  <a:tcPr marL="100796" marR="100796" marT="50398" marB="50398">
                    <a:solidFill>
                      <a:srgbClr val="EDEDEF"/>
                    </a:solidFill>
                  </a:tcPr>
                </a:tc>
                <a:extLst>
                  <a:ext uri="{0D108BD9-81ED-4DB2-BD59-A6C34878D82A}">
                    <a16:rowId xmlns:a16="http://schemas.microsoft.com/office/drawing/2014/main" val="421263825"/>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sp>
        <p:nvSpPr>
          <p:cNvPr id="9" name="Rectangle 8">
            <a:extLst>
              <a:ext uri="{FF2B5EF4-FFF2-40B4-BE49-F238E27FC236}">
                <a16:creationId xmlns:a16="http://schemas.microsoft.com/office/drawing/2014/main" id="{A6D3BF1D-EA69-4EB0-81C5-0F65BEC26B9C}"/>
              </a:ext>
            </a:extLst>
          </p:cNvPr>
          <p:cNvSpPr/>
          <p:nvPr/>
        </p:nvSpPr>
        <p:spPr>
          <a:xfrm>
            <a:off x="5212320" y="3576277"/>
            <a:ext cx="248786" cy="397673"/>
          </a:xfrm>
          <a:prstGeom prst="rect">
            <a:avLst/>
          </a:prstGeom>
        </p:spPr>
        <p:txBody>
          <a:bodyPr wrap="none">
            <a:spAutoFit/>
          </a:bodyPr>
          <a:lstStyle/>
          <a:p>
            <a:r>
              <a:rPr lang="en-AU" sz="1984">
                <a:solidFill>
                  <a:srgbClr val="000000"/>
                </a:solidFill>
                <a:latin typeface="Times New Roman" panose="02020603050405020304" pitchFamily="18" charset="0"/>
              </a:rPr>
              <a:t> </a:t>
            </a:r>
            <a:endParaRPr lang="en-AU"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07610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normAutofit/>
          </a:bodyPr>
          <a:lstStyle/>
          <a:p>
            <a:r>
              <a:rPr lang="en-AU" sz="3527"/>
              <a:t>New Risks (2/2)</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32</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nvGraphicFramePr>
        <p:xfrm>
          <a:off x="424325" y="1520219"/>
          <a:ext cx="9801008" cy="5829350"/>
        </p:xfrm>
        <a:graphic>
          <a:graphicData uri="http://schemas.openxmlformats.org/drawingml/2006/table">
            <a:tbl>
              <a:tblPr firstRow="1" bandRow="1">
                <a:tableStyleId>{21E4AEA4-8DFA-4A89-87EB-49C32662AFE0}</a:tableStyleId>
              </a:tblPr>
              <a:tblGrid>
                <a:gridCol w="657150">
                  <a:extLst>
                    <a:ext uri="{9D8B030D-6E8A-4147-A177-3AD203B41FA5}">
                      <a16:colId xmlns:a16="http://schemas.microsoft.com/office/drawing/2014/main" val="1172097240"/>
                    </a:ext>
                  </a:extLst>
                </a:gridCol>
                <a:gridCol w="3191665">
                  <a:extLst>
                    <a:ext uri="{9D8B030D-6E8A-4147-A177-3AD203B41FA5}">
                      <a16:colId xmlns:a16="http://schemas.microsoft.com/office/drawing/2014/main" val="3319107231"/>
                    </a:ext>
                  </a:extLst>
                </a:gridCol>
                <a:gridCol w="946772">
                  <a:extLst>
                    <a:ext uri="{9D8B030D-6E8A-4147-A177-3AD203B41FA5}">
                      <a16:colId xmlns:a16="http://schemas.microsoft.com/office/drawing/2014/main" val="2832367002"/>
                    </a:ext>
                  </a:extLst>
                </a:gridCol>
                <a:gridCol w="833502">
                  <a:extLst>
                    <a:ext uri="{9D8B030D-6E8A-4147-A177-3AD203B41FA5}">
                      <a16:colId xmlns:a16="http://schemas.microsoft.com/office/drawing/2014/main" val="1887811758"/>
                    </a:ext>
                  </a:extLst>
                </a:gridCol>
                <a:gridCol w="4171919">
                  <a:extLst>
                    <a:ext uri="{9D8B030D-6E8A-4147-A177-3AD203B41FA5}">
                      <a16:colId xmlns:a16="http://schemas.microsoft.com/office/drawing/2014/main" val="902862149"/>
                    </a:ext>
                  </a:extLst>
                </a:gridCol>
              </a:tblGrid>
              <a:tr h="470380">
                <a:tc>
                  <a:txBody>
                    <a:bodyPr/>
                    <a:lstStyle/>
                    <a:p>
                      <a:r>
                        <a:rPr lang="en-US" sz="1200"/>
                        <a:t>Risk ID</a:t>
                      </a:r>
                    </a:p>
                  </a:txBody>
                  <a:tcPr marL="100796" marR="100796" marT="50398" marB="50398"/>
                </a:tc>
                <a:tc>
                  <a:txBody>
                    <a:bodyPr/>
                    <a:lstStyle/>
                    <a:p>
                      <a:r>
                        <a:rPr lang="en-US" sz="1200"/>
                        <a:t>Description</a:t>
                      </a:r>
                    </a:p>
                  </a:txBody>
                  <a:tcPr marL="100796" marR="100796" marT="50398" marB="50398"/>
                </a:tc>
                <a:tc>
                  <a:txBody>
                    <a:bodyPr/>
                    <a:lstStyle/>
                    <a:p>
                      <a:r>
                        <a:rPr lang="en-US" sz="1200"/>
                        <a:t>Inherent Rating</a:t>
                      </a:r>
                    </a:p>
                  </a:txBody>
                  <a:tcPr marL="100796" marR="100796" marT="50398" marB="50398"/>
                </a:tc>
                <a:tc>
                  <a:txBody>
                    <a:bodyPr/>
                    <a:lstStyle/>
                    <a:p>
                      <a:r>
                        <a:rPr lang="en-US" sz="1200"/>
                        <a:t>Residual Rating</a:t>
                      </a:r>
                    </a:p>
                  </a:txBody>
                  <a:tcPr marL="100796" marR="100796" marT="50398" marB="50398"/>
                </a:tc>
                <a:tc>
                  <a:txBody>
                    <a:bodyPr/>
                    <a:lstStyle/>
                    <a:p>
                      <a:r>
                        <a:rPr lang="en-US" sz="1200"/>
                        <a:t>Comments </a:t>
                      </a:r>
                    </a:p>
                  </a:txBody>
                  <a:tcPr marL="100796" marR="100796" marT="50398" marB="50398"/>
                </a:tc>
                <a:extLst>
                  <a:ext uri="{0D108BD9-81ED-4DB2-BD59-A6C34878D82A}">
                    <a16:rowId xmlns:a16="http://schemas.microsoft.com/office/drawing/2014/main" val="383693094"/>
                  </a:ext>
                </a:extLst>
              </a:tr>
              <a:tr h="3326257">
                <a:tc>
                  <a:txBody>
                    <a:bodyPr/>
                    <a:lstStyle/>
                    <a:p>
                      <a:r>
                        <a:rPr lang="en-US" sz="1200" strike="noStrike"/>
                        <a:t>R35</a:t>
                      </a:r>
                    </a:p>
                    <a:p>
                      <a:r>
                        <a:rPr lang="en-US" sz="1200" strike="noStrike"/>
                        <a:t>(NEW)</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Compression of window for transition 5-min metering data delivery</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There is a risk that the compression of the Metering Transition Plan results in the transition of NMIs to 5-min granularity at an unsustainable rate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200" b="0" u="none" strike="noStrike" noProof="0"/>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200" b="0" u="none" strike="noStrike" noProof="0"/>
                    </a:p>
                  </a:txBody>
                  <a:tcPr marL="100796" marR="100796" marT="50398" marB="50398">
                    <a:solidFill>
                      <a:srgbClr val="EDEDEF"/>
                    </a:solidFill>
                  </a:tcPr>
                </a:tc>
                <a:tc>
                  <a:txBody>
                    <a:bodyPr/>
                    <a:lstStyle/>
                    <a:p>
                      <a:r>
                        <a:rPr lang="en-US" sz="1200" strike="noStrike"/>
                        <a:t>Significant</a:t>
                      </a:r>
                    </a:p>
                  </a:txBody>
                  <a:tcPr marL="100796" marR="100796" marT="50398" marB="50398">
                    <a:solidFill>
                      <a:schemeClr val="accent4"/>
                    </a:solidFill>
                  </a:tcPr>
                </a:tc>
                <a:tc>
                  <a:txBody>
                    <a:bodyPr/>
                    <a:lstStyle/>
                    <a:p>
                      <a:r>
                        <a:rPr lang="en-US" sz="1200" strike="noStrike"/>
                        <a:t>Medium</a:t>
                      </a:r>
                    </a:p>
                  </a:txBody>
                  <a:tcPr marL="100796" marR="100796" marT="50398" marB="50398">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Inherent Likelihood: Possible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Inherent Consequence: Major</a:t>
                      </a:r>
                    </a:p>
                    <a:p>
                      <a:pPr marL="0" marR="0" lvl="0" indent="0" algn="l" defTabSz="685800" rtl="0" eaLnBrk="1" latinLnBrk="0" hangingPunct="1">
                        <a:lnSpc>
                          <a:spcPct val="100000"/>
                        </a:lnSpc>
                        <a:spcBef>
                          <a:spcPts val="600"/>
                        </a:spcBef>
                        <a:spcAft>
                          <a:spcPts val="0"/>
                        </a:spcAft>
                        <a:buFont typeface="Arial" panose="020B0604020202020204" pitchFamily="34" charset="0"/>
                        <a:buNone/>
                      </a:pPr>
                      <a:r>
                        <a:rPr lang="en-US" sz="1200" b="1"/>
                        <a:t>Actions</a:t>
                      </a:r>
                      <a:r>
                        <a:rPr lang="en-US" sz="1200"/>
                        <a:t>:</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200"/>
                        <a:t>Update Metering Transition Plan to reflect capability availability dates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200"/>
                        <a:t>Support delivery of 5-minute metering data from Retail platform deployment maximise transition window – under consideration</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200"/>
                        <a:t>Align Participant readiness reporting to updated MTP dates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200"/>
                        <a:t>Industry to prioritise activation of 5MS essential meters when planning rollouts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200"/>
                        <a:t>Monitor participant impacts and programs via readiness reporting and RWG interaction </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endParaRPr lang="en-US" sz="12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Consequence: Major</a:t>
                      </a:r>
                    </a:p>
                  </a:txBody>
                  <a:tcPr marL="100796" marR="100796" marT="50398" marB="50398">
                    <a:solidFill>
                      <a:srgbClr val="EDEDEF"/>
                    </a:solidFill>
                  </a:tcPr>
                </a:tc>
                <a:extLst>
                  <a:ext uri="{0D108BD9-81ED-4DB2-BD59-A6C34878D82A}">
                    <a16:rowId xmlns:a16="http://schemas.microsoft.com/office/drawing/2014/main" val="3718332069"/>
                  </a:ext>
                </a:extLst>
              </a:tr>
              <a:tr h="2032713">
                <a:tc>
                  <a:txBody>
                    <a:bodyPr/>
                    <a:lstStyle/>
                    <a:p>
                      <a:r>
                        <a:rPr lang="en-US" sz="1200"/>
                        <a:t>R36</a:t>
                      </a:r>
                    </a:p>
                    <a:p>
                      <a:r>
                        <a:rPr lang="en-US" sz="1200" strike="noStrike"/>
                        <a:t>(NEW)</a:t>
                      </a:r>
                      <a:endParaRPr lang="en-US" sz="1200"/>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Compressed MTP transition windows for the population of NCONUML NMIs impacts the accuracy of UFE Reporting</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Risk that a subset of the MTP standing data and NCONUML  population activities are dependent on capability made available by the deployment of the Retail Platform, will not be completed prior to the UFE soft start  on 1/10/21 resulting in less available data to calculate UFE accurately</a:t>
                      </a:r>
                    </a:p>
                  </a:txBody>
                  <a:tcPr marL="100796" marR="100796" marT="50398" marB="50398"/>
                </a:tc>
                <a:tc>
                  <a:txBody>
                    <a:bodyPr/>
                    <a:lstStyle/>
                    <a:p>
                      <a:r>
                        <a:rPr lang="en-US" sz="1200"/>
                        <a:t>Medium</a:t>
                      </a:r>
                    </a:p>
                  </a:txBody>
                  <a:tcPr marL="100796" marR="100796" marT="50398" marB="50398">
                    <a:solidFill>
                      <a:srgbClr val="FFFF9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Medium</a:t>
                      </a:r>
                    </a:p>
                    <a:p>
                      <a:endParaRPr lang="en-US" sz="1200"/>
                    </a:p>
                  </a:txBody>
                  <a:tcPr marL="100796" marR="100796" marT="50398" marB="50398">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Inherent Likelihood: Possible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Inherent Consequence: Moderate</a:t>
                      </a:r>
                    </a:p>
                    <a:p>
                      <a:pPr marL="0" marR="0" lvl="0" indent="0" algn="l" defTabSz="685800" rtl="0" eaLnBrk="1" latinLnBrk="0" hangingPunct="1">
                        <a:lnSpc>
                          <a:spcPct val="100000"/>
                        </a:lnSpc>
                        <a:spcBef>
                          <a:spcPts val="600"/>
                        </a:spcBef>
                        <a:spcAft>
                          <a:spcPts val="0"/>
                        </a:spcAft>
                        <a:buFont typeface="Arial" panose="020B0604020202020204" pitchFamily="34" charset="0"/>
                        <a:buNone/>
                      </a:pPr>
                      <a:r>
                        <a:rPr lang="en-US" sz="1200" b="1"/>
                        <a:t>Actions</a:t>
                      </a:r>
                      <a:r>
                        <a:rPr lang="en-US" sz="1200"/>
                        <a:t>:</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Update Metering Transition Plan to reflect impacted activity transition windows for participants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Assessment of accuracy impacts for UFE based on participant readiness reporting against revised timeframes </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US" sz="12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Consequence: Moderate</a:t>
                      </a:r>
                    </a:p>
                  </a:txBody>
                  <a:tcPr marL="100796" marR="100796" marT="50398" marB="50398"/>
                </a:tc>
                <a:extLst>
                  <a:ext uri="{0D108BD9-81ED-4DB2-BD59-A6C34878D82A}">
                    <a16:rowId xmlns:a16="http://schemas.microsoft.com/office/drawing/2014/main" val="2180317373"/>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sp>
        <p:nvSpPr>
          <p:cNvPr id="9" name="Rectangle 8">
            <a:extLst>
              <a:ext uri="{FF2B5EF4-FFF2-40B4-BE49-F238E27FC236}">
                <a16:creationId xmlns:a16="http://schemas.microsoft.com/office/drawing/2014/main" id="{A6D3BF1D-EA69-4EB0-81C5-0F65BEC26B9C}"/>
              </a:ext>
            </a:extLst>
          </p:cNvPr>
          <p:cNvSpPr/>
          <p:nvPr/>
        </p:nvSpPr>
        <p:spPr>
          <a:xfrm>
            <a:off x="5212320" y="3576277"/>
            <a:ext cx="248786" cy="397673"/>
          </a:xfrm>
          <a:prstGeom prst="rect">
            <a:avLst/>
          </a:prstGeom>
        </p:spPr>
        <p:txBody>
          <a:bodyPr wrap="none">
            <a:spAutoFit/>
          </a:bodyPr>
          <a:lstStyle/>
          <a:p>
            <a:r>
              <a:rPr lang="en-AU" sz="1984">
                <a:solidFill>
                  <a:srgbClr val="000000"/>
                </a:solidFill>
                <a:latin typeface="Times New Roman" panose="02020603050405020304" pitchFamily="18" charset="0"/>
              </a:rPr>
              <a:t> </a:t>
            </a:r>
            <a:endParaRPr lang="en-AU"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204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Impact to Existing Risks</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33</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3580542439"/>
              </p:ext>
            </p:extLst>
          </p:nvPr>
        </p:nvGraphicFramePr>
        <p:xfrm>
          <a:off x="408355" y="1627361"/>
          <a:ext cx="9801006" cy="5364075"/>
        </p:xfrm>
        <a:graphic>
          <a:graphicData uri="http://schemas.openxmlformats.org/drawingml/2006/table">
            <a:tbl>
              <a:tblPr firstRow="1" bandRow="1">
                <a:tableStyleId>{21E4AEA4-8DFA-4A89-87EB-49C32662AFE0}</a:tableStyleId>
              </a:tblPr>
              <a:tblGrid>
                <a:gridCol w="678729">
                  <a:extLst>
                    <a:ext uri="{9D8B030D-6E8A-4147-A177-3AD203B41FA5}">
                      <a16:colId xmlns:a16="http://schemas.microsoft.com/office/drawing/2014/main" val="1172097240"/>
                    </a:ext>
                  </a:extLst>
                </a:gridCol>
                <a:gridCol w="3527848">
                  <a:extLst>
                    <a:ext uri="{9D8B030D-6E8A-4147-A177-3AD203B41FA5}">
                      <a16:colId xmlns:a16="http://schemas.microsoft.com/office/drawing/2014/main" val="3319107231"/>
                    </a:ext>
                  </a:extLst>
                </a:gridCol>
                <a:gridCol w="1003933">
                  <a:extLst>
                    <a:ext uri="{9D8B030D-6E8A-4147-A177-3AD203B41FA5}">
                      <a16:colId xmlns:a16="http://schemas.microsoft.com/office/drawing/2014/main" val="2832367002"/>
                    </a:ext>
                  </a:extLst>
                </a:gridCol>
                <a:gridCol w="4590496">
                  <a:extLst>
                    <a:ext uri="{9D8B030D-6E8A-4147-A177-3AD203B41FA5}">
                      <a16:colId xmlns:a16="http://schemas.microsoft.com/office/drawing/2014/main" val="902862149"/>
                    </a:ext>
                  </a:extLst>
                </a:gridCol>
              </a:tblGrid>
              <a:tr h="662271">
                <a:tc>
                  <a:txBody>
                    <a:bodyPr/>
                    <a:lstStyle/>
                    <a:p>
                      <a:r>
                        <a:rPr lang="en-US" sz="1200"/>
                        <a:t>Risk ID</a:t>
                      </a:r>
                    </a:p>
                  </a:txBody>
                  <a:tcPr marL="100796" marR="100796" marT="50398" marB="50398"/>
                </a:tc>
                <a:tc>
                  <a:txBody>
                    <a:bodyPr/>
                    <a:lstStyle/>
                    <a:p>
                      <a:r>
                        <a:rPr lang="en-US" sz="1200"/>
                        <a:t>Description</a:t>
                      </a:r>
                    </a:p>
                  </a:txBody>
                  <a:tcPr marL="100796" marR="100796" marT="50398" marB="50398"/>
                </a:tc>
                <a:tc>
                  <a:txBody>
                    <a:bodyPr/>
                    <a:lstStyle/>
                    <a:p>
                      <a:r>
                        <a:rPr lang="en-US" sz="1200"/>
                        <a:t>Residual Rating (Proposed)</a:t>
                      </a:r>
                    </a:p>
                  </a:txBody>
                  <a:tcPr marL="100796" marR="100796" marT="50398" marB="50398"/>
                </a:tc>
                <a:tc>
                  <a:txBody>
                    <a:bodyPr/>
                    <a:lstStyle/>
                    <a:p>
                      <a:r>
                        <a:rPr lang="en-US" sz="1200"/>
                        <a:t>Comments </a:t>
                      </a:r>
                    </a:p>
                  </a:txBody>
                  <a:tcPr marL="100796" marR="100796" marT="50398" marB="50398"/>
                </a:tc>
                <a:extLst>
                  <a:ext uri="{0D108BD9-81ED-4DB2-BD59-A6C34878D82A}">
                    <a16:rowId xmlns:a16="http://schemas.microsoft.com/office/drawing/2014/main" val="383693094"/>
                  </a:ext>
                </a:extLst>
              </a:tr>
              <a:tr h="2050044">
                <a:tc>
                  <a:txBody>
                    <a:bodyPr/>
                    <a:lstStyle/>
                    <a:p>
                      <a:r>
                        <a:rPr lang="en-US" sz="1200"/>
                        <a:t>R11</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The AEMO business and operations are not ready for 5MS Rule Commencement on 1 Oct 21</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The AEMO business may not be ready to deliver the full extent of the 5MS deliverables by 5MS and GS rule commencement including business processes and resource training, results in failure of Go Live for 5MS and GS Program</a:t>
                      </a:r>
                    </a:p>
                  </a:txBody>
                  <a:tcPr marL="100796" marR="100796" marT="50398" marB="50398"/>
                </a:tc>
                <a:tc>
                  <a:txBody>
                    <a:bodyPr/>
                    <a:lstStyle/>
                    <a:p>
                      <a:r>
                        <a:rPr lang="en-US" sz="1200"/>
                        <a:t>Medium</a:t>
                      </a:r>
                    </a:p>
                  </a:txBody>
                  <a:tcPr marL="100796" marR="100796" marT="50398" marB="50398">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While the changes in Retail and Settlements date do impact AEMO’s 5MS Program, the focus of this risk is on the AEMO business readiness. The impact of the changes in dates for retail and settlements to AEMO’s business and operational readiness to support 5-min expected to be minor.</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2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200" b="1"/>
                        <a:t>Actions: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Proposing that trend should be changed to Worsened until results of Readiness Round 6 have been reviewed</a:t>
                      </a:r>
                    </a:p>
                  </a:txBody>
                  <a:tcPr marL="100796" marR="100796" marT="50398" marB="50398"/>
                </a:tc>
                <a:extLst>
                  <a:ext uri="{0D108BD9-81ED-4DB2-BD59-A6C34878D82A}">
                    <a16:rowId xmlns:a16="http://schemas.microsoft.com/office/drawing/2014/main" val="1829969299"/>
                  </a:ext>
                </a:extLst>
              </a:tr>
              <a:tr h="2639091">
                <a:tc>
                  <a:txBody>
                    <a:bodyPr/>
                    <a:lstStyle/>
                    <a:p>
                      <a:r>
                        <a:rPr lang="en-US" sz="1200"/>
                        <a:t>R28</a:t>
                      </a:r>
                    </a:p>
                  </a:txBody>
                  <a:tcPr/>
                </a:tc>
                <a:tc>
                  <a:txBody>
                    <a:bodyPr/>
                    <a:lstStyle/>
                    <a:p>
                      <a:pPr lvl="0" algn="l">
                        <a:lnSpc>
                          <a:spcPct val="100000"/>
                        </a:lnSpc>
                        <a:spcBef>
                          <a:spcPts val="0"/>
                        </a:spcBef>
                        <a:spcAft>
                          <a:spcPts val="0"/>
                        </a:spcAft>
                        <a:buNone/>
                      </a:pPr>
                      <a:r>
                        <a:rPr lang="en-AU" sz="1200" b="1" u="sng" strike="noStrike" noProof="0"/>
                        <a:t>AEMO Systems Deployment Cutover Risk</a:t>
                      </a:r>
                    </a:p>
                    <a:p>
                      <a:pPr lvl="0" algn="l">
                        <a:lnSpc>
                          <a:spcPct val="100000"/>
                        </a:lnSpc>
                        <a:spcBef>
                          <a:spcPts val="0"/>
                        </a:spcBef>
                        <a:spcAft>
                          <a:spcPts val="0"/>
                        </a:spcAft>
                        <a:buNone/>
                      </a:pPr>
                      <a:r>
                        <a:rPr lang="en-AU" sz="1200" u="none" strike="noStrike" noProof="0"/>
                        <a:t>The current approach to the AEMO systems deployments elements of the cutover has the Retail stream (the most complex and riskiest) going first on 9 March, then both the Dispatch and Settlements systems deployments together 3 weeks later on 1 April. There is a risk that the Retail deployment could lead to push back on the following deliveries from the 5MS program, the AEMO business and/or market participants.</a:t>
                      </a:r>
                    </a:p>
                  </a:txBody>
                  <a:tcPr/>
                </a:tc>
                <a:tc>
                  <a:txBody>
                    <a:bodyPr/>
                    <a:lstStyle/>
                    <a:p>
                      <a:r>
                        <a:rPr lang="en-US" sz="1200"/>
                        <a:t>Medium</a:t>
                      </a:r>
                    </a:p>
                  </a:txBody>
                  <a:tcPr>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This specific risk was mitigated through moving the Settlements date to 19-Apr-21</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200"/>
                        <a:t>The change to the Retail Go-Live requires reconsideration of the Settlements Go-Live date </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200"/>
                        <a:t>Trend is improving since the Settlement dependencies on Retail have been removed.</a:t>
                      </a:r>
                    </a:p>
                    <a:p>
                      <a:pPr marL="92075" marR="0" lvl="0" indent="-92075" algn="l" rtl="0" eaLnBrk="1" latinLnBrk="0" hangingPunct="1">
                        <a:lnSpc>
                          <a:spcPct val="100000"/>
                        </a:lnSpc>
                        <a:spcBef>
                          <a:spcPts val="0"/>
                        </a:spcBef>
                        <a:spcAft>
                          <a:spcPts val="0"/>
                        </a:spcAft>
                        <a:buFont typeface="Arial" panose="020B0604020202020204" pitchFamily="34" charset="0"/>
                        <a:buChar char="•"/>
                      </a:pPr>
                      <a:endParaRPr lang="en-US" sz="12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200" b="1"/>
                        <a:t>Actions:</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200"/>
                        <a:t>Remove the dependencies between the go-live of Retail and Settlements solutions, enabling Settlements solution to go-live before retail solution. Conduct additional Settlements testing to facilitate this </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200"/>
                        <a:t>Bidding system deployment is still separate from both Settlements and  Retail system. </a:t>
                      </a:r>
                    </a:p>
                  </a:txBody>
                  <a:tcPr/>
                </a:tc>
                <a:extLst>
                  <a:ext uri="{0D108BD9-81ED-4DB2-BD59-A6C34878D82A}">
                    <a16:rowId xmlns:a16="http://schemas.microsoft.com/office/drawing/2014/main" val="529017905"/>
                  </a:ext>
                </a:extLst>
              </a:tr>
            </a:tbl>
          </a:graphicData>
        </a:graphic>
      </p:graphicFrame>
      <p:cxnSp>
        <p:nvCxnSpPr>
          <p:cNvPr id="12" name="Straight Arrow Connector 11">
            <a:extLst>
              <a:ext uri="{FF2B5EF4-FFF2-40B4-BE49-F238E27FC236}">
                <a16:creationId xmlns:a16="http://schemas.microsoft.com/office/drawing/2014/main" id="{3D41742C-A3F5-4AEE-B414-B29502DE066D}"/>
              </a:ext>
            </a:extLst>
          </p:cNvPr>
          <p:cNvCxnSpPr>
            <a:cxnSpLocks/>
          </p:cNvCxnSpPr>
          <p:nvPr/>
        </p:nvCxnSpPr>
        <p:spPr>
          <a:xfrm>
            <a:off x="5154906" y="3027115"/>
            <a:ext cx="0" cy="3973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9" name="Straight Arrow Connector 18">
            <a:extLst>
              <a:ext uri="{FF2B5EF4-FFF2-40B4-BE49-F238E27FC236}">
                <a16:creationId xmlns:a16="http://schemas.microsoft.com/office/drawing/2014/main" id="{9E3D6497-3F77-45C1-9F4A-6A665D365666}"/>
              </a:ext>
            </a:extLst>
          </p:cNvPr>
          <p:cNvCxnSpPr>
            <a:cxnSpLocks/>
          </p:cNvCxnSpPr>
          <p:nvPr/>
        </p:nvCxnSpPr>
        <p:spPr>
          <a:xfrm flipV="1">
            <a:off x="5115238" y="5128386"/>
            <a:ext cx="0" cy="4102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9941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D6023-94FD-4D43-88D3-3ABA78A47D50}"/>
              </a:ext>
            </a:extLst>
          </p:cNvPr>
          <p:cNvSpPr>
            <a:spLocks noGrp="1"/>
          </p:cNvSpPr>
          <p:nvPr>
            <p:ph type="sldNum" sz="quarter" idx="12"/>
          </p:nvPr>
        </p:nvSpPr>
        <p:spPr/>
        <p:txBody>
          <a:bodyPr/>
          <a:lstStyle/>
          <a:p>
            <a:fld id="{4EC81F68-4976-451A-B2E9-79BCBD2F70CC}" type="slidenum">
              <a:rPr lang="en-AU" smtClean="0"/>
              <a:t>34</a:t>
            </a:fld>
            <a:endParaRPr lang="en-AU"/>
          </a:p>
        </p:txBody>
      </p:sp>
      <p:sp>
        <p:nvSpPr>
          <p:cNvPr id="4" name="Text Placeholder 3">
            <a:extLst>
              <a:ext uri="{FF2B5EF4-FFF2-40B4-BE49-F238E27FC236}">
                <a16:creationId xmlns:a16="http://schemas.microsoft.com/office/drawing/2014/main" id="{F5EB12DD-4E56-48BB-834D-6008B659D60F}"/>
              </a:ext>
            </a:extLst>
          </p:cNvPr>
          <p:cNvSpPr>
            <a:spLocks noGrp="1"/>
          </p:cNvSpPr>
          <p:nvPr>
            <p:ph type="body" sz="quarter" idx="13"/>
          </p:nvPr>
        </p:nvSpPr>
        <p:spPr>
          <a:xfrm>
            <a:off x="3686400" y="2495667"/>
            <a:ext cx="6775200" cy="6202800"/>
          </a:xfrm>
        </p:spPr>
        <p:txBody>
          <a:bodyPr>
            <a:normAutofit/>
          </a:bodyPr>
          <a:lstStyle/>
          <a:p>
            <a:pPr marL="0" indent="0">
              <a:buNone/>
            </a:pPr>
            <a:r>
              <a:rPr lang="en-AU" sz="4000"/>
              <a:t>Any other risks or issues to be raised?</a:t>
            </a:r>
          </a:p>
        </p:txBody>
      </p:sp>
      <p:pic>
        <p:nvPicPr>
          <p:cNvPr id="6" name="Graphic 5" descr="Question mark">
            <a:extLst>
              <a:ext uri="{FF2B5EF4-FFF2-40B4-BE49-F238E27FC236}">
                <a16:creationId xmlns:a16="http://schemas.microsoft.com/office/drawing/2014/main" id="{310EA4D5-2713-4E21-AA0A-0CAF44FDCA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836" y="2030931"/>
            <a:ext cx="3101256" cy="3101256"/>
          </a:xfrm>
          <a:prstGeom prst="rect">
            <a:avLst/>
          </a:prstGeom>
        </p:spPr>
      </p:pic>
    </p:spTree>
    <p:extLst>
      <p:ext uri="{BB962C8B-B14F-4D97-AF65-F5344CB8AC3E}">
        <p14:creationId xmlns:p14="http://schemas.microsoft.com/office/powerpoint/2010/main" val="3649204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Procedure update </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Simon Tu</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35</a:t>
            </a:fld>
            <a:endParaRPr lang="en-AU"/>
          </a:p>
        </p:txBody>
      </p:sp>
    </p:spTree>
    <p:extLst>
      <p:ext uri="{BB962C8B-B14F-4D97-AF65-F5344CB8AC3E}">
        <p14:creationId xmlns:p14="http://schemas.microsoft.com/office/powerpoint/2010/main" val="251062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62912" y="206173"/>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36</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579664719"/>
              </p:ext>
            </p:extLst>
          </p:nvPr>
        </p:nvGraphicFramePr>
        <p:xfrm>
          <a:off x="85341" y="1866824"/>
          <a:ext cx="10541898" cy="3730416"/>
        </p:xfrm>
        <a:graphic>
          <a:graphicData uri="http://schemas.openxmlformats.org/drawingml/2006/table">
            <a:tbl>
              <a:tblPr firstRow="1" bandRow="1">
                <a:tableStyleId>{5C22544A-7EE6-4342-B048-85BDC9FD1C3A}</a:tableStyleId>
              </a:tblPr>
              <a:tblGrid>
                <a:gridCol w="3783274">
                  <a:extLst>
                    <a:ext uri="{9D8B030D-6E8A-4147-A177-3AD203B41FA5}">
                      <a16:colId xmlns:a16="http://schemas.microsoft.com/office/drawing/2014/main" val="325043150"/>
                    </a:ext>
                  </a:extLst>
                </a:gridCol>
                <a:gridCol w="4883499">
                  <a:extLst>
                    <a:ext uri="{9D8B030D-6E8A-4147-A177-3AD203B41FA5}">
                      <a16:colId xmlns:a16="http://schemas.microsoft.com/office/drawing/2014/main" val="2074518550"/>
                    </a:ext>
                  </a:extLst>
                </a:gridCol>
                <a:gridCol w="1875125">
                  <a:extLst>
                    <a:ext uri="{9D8B030D-6E8A-4147-A177-3AD203B41FA5}">
                      <a16:colId xmlns:a16="http://schemas.microsoft.com/office/drawing/2014/main" val="1402844314"/>
                    </a:ext>
                  </a:extLst>
                </a:gridCol>
              </a:tblGrid>
              <a:tr h="251794">
                <a:tc>
                  <a:txBody>
                    <a:bodyPr/>
                    <a:lstStyle/>
                    <a:p>
                      <a:pPr algn="ctr" fontAlgn="ctr"/>
                      <a:r>
                        <a:rPr lang="en-AU" sz="13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Status</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Final Determination Date</a:t>
                      </a:r>
                    </a:p>
                  </a:txBody>
                  <a:tcPr marL="5431" marR="5431" marT="5431"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p>
                  </a:txBody>
                  <a:tcPr marL="5431" marR="5431" marT="5431" marB="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highlight>
                            <a:srgbClr val="FFFF00"/>
                          </a:highlight>
                          <a:latin typeface="Calibri Light"/>
                          <a:ea typeface="+mn-ea"/>
                          <a:cs typeface="Calibri Light"/>
                        </a:rPr>
                        <a:t>Consultation to commence  Feb-2021</a:t>
                      </a: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The consolidation of Procedures will not be a full consultation as the Procedures (BAU and 5MS/GS) have already gone through their respective formal consultations.  </a:t>
                      </a:r>
                    </a:p>
                  </a:txBody>
                  <a:tcPr marL="5431" marR="5431" marT="5431" marB="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Jun-2021</a:t>
                      </a: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263558">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Update to published settlement formulas</a:t>
                      </a:r>
                      <a:r>
                        <a:rPr lang="en-AU" sz="1400" b="1" i="0" u="none" strike="noStrike" kern="1200">
                          <a:solidFill>
                            <a:srgbClr val="FF0000"/>
                          </a:solidFill>
                          <a:effectLst/>
                          <a:latin typeface="Calibri Light"/>
                          <a:ea typeface="+mn-ea"/>
                          <a:cs typeface="Calibri Light"/>
                        </a:rPr>
                        <a:t>*</a:t>
                      </a: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highlight>
                            <a:srgbClr val="FFFF00"/>
                          </a:highlight>
                          <a:latin typeface="Calibri Light"/>
                          <a:hlinkClick r:id="rId3"/>
                        </a:rPr>
                        <a:t>5MS/GS &amp; Customer Switching B2M Consultation</a:t>
                      </a:r>
                      <a:r>
                        <a:rPr lang="en-AU" sz="1300" b="0" i="0" u="none" strike="noStrike" kern="1200">
                          <a:solidFill>
                            <a:srgbClr val="000000"/>
                          </a:solidFill>
                          <a:effectLst/>
                          <a:latin typeface="Calibri Light"/>
                          <a:ea typeface="+mn-ea"/>
                          <a:cs typeface="Calibri Light"/>
                        </a:rPr>
                        <a:t> commenced  </a:t>
                      </a:r>
                      <a:r>
                        <a:rPr lang="en-AU" sz="1300" b="0" i="0" u="none" strike="noStrike" kern="1200">
                          <a:solidFill>
                            <a:srgbClr val="000000"/>
                          </a:solidFill>
                          <a:effectLst/>
                          <a:highlight>
                            <a:srgbClr val="FFFF00"/>
                          </a:highlight>
                          <a:latin typeface="Calibri Light"/>
                          <a:ea typeface="+mn-ea"/>
                          <a:cs typeface="Calibri Light"/>
                        </a:rPr>
                        <a:t>12-</a:t>
                      </a:r>
                      <a:r>
                        <a:rPr lang="en-AU" sz="1300" b="0" i="0" u="none" strike="noStrike" kern="1200">
                          <a:solidFill>
                            <a:srgbClr val="000000"/>
                          </a:solidFill>
                          <a:effectLst/>
                          <a:latin typeface="Calibri Light"/>
                          <a:ea typeface="+mn-ea"/>
                          <a:cs typeface="Calibri Light"/>
                        </a:rPr>
                        <a:t>Jan-2021</a:t>
                      </a: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highlight>
                            <a:srgbClr val="FFFF00"/>
                          </a:highlight>
                          <a:latin typeface="Calibri Light"/>
                          <a:ea typeface="+mn-ea"/>
                          <a:cs typeface="Calibri Light"/>
                        </a:rPr>
                        <a:t>17-</a:t>
                      </a:r>
                      <a:r>
                        <a:rPr lang="en-AU" sz="1300" b="0" i="0" u="none" strike="noStrike" kern="1200" noProof="0">
                          <a:solidFill>
                            <a:srgbClr val="000000"/>
                          </a:solidFill>
                          <a:effectLst/>
                          <a:latin typeface="Calibri Light"/>
                          <a:ea typeface="+mn-ea"/>
                          <a:cs typeface="Calibri Light"/>
                        </a:rPr>
                        <a:t>May-2021 </a:t>
                      </a:r>
                    </a:p>
                  </a:txBody>
                  <a:tcPr marL="5431" marR="5431" marT="5431" marB="0" anchor="ctr">
                    <a:solidFill>
                      <a:srgbClr val="E8E9EA"/>
                    </a:solidFill>
                  </a:tcPr>
                </a:tc>
                <a:extLst>
                  <a:ext uri="{0D108BD9-81ED-4DB2-BD59-A6C34878D82A}">
                    <a16:rowId xmlns:a16="http://schemas.microsoft.com/office/drawing/2014/main" val="1948449902"/>
                  </a:ext>
                </a:extLst>
              </a:tr>
              <a:tr h="368996">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Cross Boundary (CB) connections, inclusion of cross boundary energy formulas and a Change Request type for CB updates update </a:t>
                      </a:r>
                      <a:r>
                        <a:rPr lang="en-AU" sz="1400" b="1" i="0" u="none" strike="noStrike" kern="1200">
                          <a:solidFill>
                            <a:srgbClr val="FF0000"/>
                          </a:solidFill>
                          <a:effectLst/>
                          <a:latin typeface="Calibri Light"/>
                          <a:ea typeface="+mn-ea"/>
                          <a:cs typeface="Calibri Light"/>
                        </a:rPr>
                        <a:t>*</a:t>
                      </a:r>
                    </a:p>
                  </a:txBody>
                  <a:tcPr marL="5431" marR="5431" marT="5431" marB="0" anchor="ctr">
                    <a:solidFill>
                      <a:srgbClr val="F2F2F2"/>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highlight>
                            <a:srgbClr val="FFFF00"/>
                          </a:highlight>
                          <a:latin typeface="Calibri Light"/>
                          <a:hlinkClick r:id="rId3"/>
                        </a:rPr>
                        <a:t>5MS/GS &amp; Customer Switching B2M Consultation</a:t>
                      </a:r>
                      <a:r>
                        <a:rPr lang="en-AU" sz="1300" b="0" i="0" u="none" strike="noStrike" kern="1200" noProof="0">
                          <a:solidFill>
                            <a:srgbClr val="000000"/>
                          </a:solidFill>
                          <a:effectLst/>
                          <a:latin typeface="Calibri Light"/>
                        </a:rPr>
                        <a:t> commenced  </a:t>
                      </a:r>
                      <a:r>
                        <a:rPr lang="en-AU" sz="1300" b="0" i="0" u="none" strike="noStrike" kern="1200" noProof="0">
                          <a:solidFill>
                            <a:srgbClr val="000000"/>
                          </a:solidFill>
                          <a:effectLst/>
                          <a:highlight>
                            <a:srgbClr val="FFFF00"/>
                          </a:highlight>
                          <a:latin typeface="Calibri Light"/>
                        </a:rPr>
                        <a:t>12-</a:t>
                      </a:r>
                      <a:r>
                        <a:rPr lang="en-AU" sz="1300" b="0" i="0" u="none" strike="noStrike" kern="1200" noProof="0">
                          <a:solidFill>
                            <a:srgbClr val="000000"/>
                          </a:solidFill>
                          <a:effectLst/>
                          <a:latin typeface="Calibri Light"/>
                        </a:rPr>
                        <a:t>Jan-2021</a:t>
                      </a:r>
                      <a:endParaRPr lang="en-US"/>
                    </a:p>
                  </a:txBody>
                  <a:tcPr marL="5431" marR="5431" marT="5431" marB="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highlight>
                            <a:srgbClr val="FFFF00"/>
                          </a:highlight>
                          <a:latin typeface="Calibri Light"/>
                          <a:ea typeface="+mn-ea"/>
                          <a:cs typeface="Calibri Light"/>
                        </a:rPr>
                        <a:t>17-</a:t>
                      </a:r>
                      <a:r>
                        <a:rPr lang="en-AU" sz="1300" b="0" i="0" u="none" strike="noStrike" kern="1200" noProof="0">
                          <a:solidFill>
                            <a:srgbClr val="000000"/>
                          </a:solidFill>
                          <a:effectLst/>
                          <a:latin typeface="Calibri Light"/>
                          <a:ea typeface="+mn-ea"/>
                          <a:cs typeface="Calibri Light"/>
                        </a:rPr>
                        <a:t>May-2021</a:t>
                      </a:r>
                    </a:p>
                  </a:txBody>
                  <a:tcPr marL="5431" marR="5431" marT="5431" marB="0" anchor="ctr">
                    <a:solidFill>
                      <a:srgbClr val="F2F2F2"/>
                    </a:solid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5431" marR="5431" marT="5431" marB="0" anchor="ctr">
                    <a:solidFill>
                      <a:srgbClr val="FFFF00"/>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highlight>
                            <a:srgbClr val="FFFF00"/>
                          </a:highlight>
                          <a:latin typeface="Calibri Light"/>
                          <a:hlinkClick r:id="rId3"/>
                        </a:rPr>
                        <a:t>5MS/GS &amp; Customer Switching B2M Consultation</a:t>
                      </a:r>
                      <a:r>
                        <a:rPr lang="en-AU" sz="1300" b="0" i="0" u="none" strike="noStrike" kern="1200" noProof="0">
                          <a:solidFill>
                            <a:srgbClr val="000000"/>
                          </a:solidFill>
                          <a:effectLst/>
                          <a:latin typeface="Calibri Light"/>
                        </a:rPr>
                        <a:t> commenced  </a:t>
                      </a:r>
                      <a:r>
                        <a:rPr lang="en-AU" sz="1300" b="0" i="0" u="none" strike="noStrike" kern="1200" noProof="0">
                          <a:solidFill>
                            <a:srgbClr val="000000"/>
                          </a:solidFill>
                          <a:effectLst/>
                          <a:highlight>
                            <a:srgbClr val="FFFF00"/>
                          </a:highlight>
                          <a:latin typeface="Calibri Light"/>
                        </a:rPr>
                        <a:t>12-</a:t>
                      </a:r>
                      <a:r>
                        <a:rPr lang="en-AU" sz="1300" b="0" i="0" u="none" strike="noStrike" kern="1200" noProof="0">
                          <a:solidFill>
                            <a:srgbClr val="000000"/>
                          </a:solidFill>
                          <a:effectLst/>
                          <a:latin typeface="Calibri Light"/>
                        </a:rPr>
                        <a:t>Jan-2021</a:t>
                      </a:r>
                    </a:p>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rPr>
                        <a:t>Related to Endeavour Energy’s feedback of the Aug-2020 Metering ICF Package update of the MDFF Specification to remove the ‘N’ quality flag.</a:t>
                      </a:r>
                      <a:endParaRPr lang="en-US" sz="1400"/>
                    </a:p>
                  </a:txBody>
                  <a:tcPr marL="5715" marR="5715" marT="5715" marB="0" anchor="ctr">
                    <a:solidFill>
                      <a:srgbClr val="FFFF00"/>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highlight>
                            <a:srgbClr val="FFFF00"/>
                          </a:highlight>
                          <a:latin typeface="Calibri Light"/>
                          <a:ea typeface="+mn-ea"/>
                          <a:cs typeface="Calibri Light"/>
                        </a:rPr>
                        <a:t>17-</a:t>
                      </a:r>
                      <a:r>
                        <a:rPr lang="en-AU" sz="1300" b="0" i="0" u="none" strike="noStrike" kern="1200" noProof="0">
                          <a:solidFill>
                            <a:srgbClr val="000000"/>
                          </a:solidFill>
                          <a:effectLst/>
                          <a:latin typeface="Calibri Light"/>
                          <a:ea typeface="+mn-ea"/>
                          <a:cs typeface="Calibri Light"/>
                        </a:rPr>
                        <a:t>May-2021</a:t>
                      </a:r>
                    </a:p>
                  </a:txBody>
                  <a:tcPr marL="5431" marR="5431" marT="5431" marB="0" anchor="ctr">
                    <a:solidFill>
                      <a:srgbClr val="FFFF00"/>
                    </a:solidFill>
                  </a:tcPr>
                </a:tc>
                <a:extLst>
                  <a:ext uri="{0D108BD9-81ED-4DB2-BD59-A6C34878D82A}">
                    <a16:rowId xmlns:a16="http://schemas.microsoft.com/office/drawing/2014/main" val="41500222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5-minute load profile and RM reports</a:t>
                      </a: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Consultation commenced 12-Oct-2021. Part of the </a:t>
                      </a:r>
                      <a:r>
                        <a:rPr lang="en-AU" sz="1300" b="0" i="0" u="none" strike="noStrike" kern="1200">
                          <a:solidFill>
                            <a:srgbClr val="000000"/>
                          </a:solidFill>
                          <a:effectLst/>
                          <a:latin typeface="Calibri Light"/>
                          <a:ea typeface="+mn-ea"/>
                          <a:cs typeface="Calibri Light"/>
                          <a:hlinkClick r:id="rId4"/>
                        </a:rPr>
                        <a:t>Retail Procedures (Wholesale Demand Response)</a:t>
                      </a:r>
                      <a:r>
                        <a:rPr lang="en-AU" sz="1300" b="0" i="0" u="none" strike="noStrike" kern="1200">
                          <a:solidFill>
                            <a:srgbClr val="000000"/>
                          </a:solidFill>
                          <a:effectLst/>
                          <a:latin typeface="Calibri Light"/>
                          <a:ea typeface="+mn-ea"/>
                          <a:cs typeface="Calibri Light"/>
                        </a:rPr>
                        <a:t> consultation. </a:t>
                      </a:r>
                    </a:p>
                  </a:txBody>
                  <a:tcPr marL="5715" marR="5715" marT="5715" marB="0" anchor="ctr">
                    <a:solidFill>
                      <a:srgbClr val="E8E9EA"/>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Mar-2021</a:t>
                      </a:r>
                    </a:p>
                  </a:txBody>
                  <a:tcPr marL="5431" marR="5431" marT="5431" marB="0" anchor="ctr">
                    <a:solidFill>
                      <a:srgbClr val="E8E9EA"/>
                    </a:solidFill>
                  </a:tcPr>
                </a:tc>
                <a:extLst>
                  <a:ext uri="{0D108BD9-81ED-4DB2-BD59-A6C34878D82A}">
                    <a16:rowId xmlns:a16="http://schemas.microsoft.com/office/drawing/2014/main" val="646321274"/>
                  </a:ext>
                </a:extLst>
              </a:tr>
            </a:tbl>
          </a:graphicData>
        </a:graphic>
      </p:graphicFrame>
      <p:sp>
        <p:nvSpPr>
          <p:cNvPr id="3" name="TextBox 2">
            <a:extLst>
              <a:ext uri="{FF2B5EF4-FFF2-40B4-BE49-F238E27FC236}">
                <a16:creationId xmlns:a16="http://schemas.microsoft.com/office/drawing/2014/main" id="{84609115-CDAF-48E1-B5CE-A27F6677DB68}"/>
              </a:ext>
            </a:extLst>
          </p:cNvPr>
          <p:cNvSpPr txBox="1"/>
          <p:nvPr/>
        </p:nvSpPr>
        <p:spPr>
          <a:xfrm>
            <a:off x="8335434" y="6880253"/>
            <a:ext cx="1934504" cy="849913"/>
          </a:xfrm>
          <a:prstGeom prst="rect">
            <a:avLst/>
          </a:prstGeom>
          <a:noFill/>
        </p:spPr>
        <p:txBody>
          <a:bodyPr wrap="none" rtlCol="0">
            <a:spAutoFit/>
          </a:bodyPr>
          <a:lstStyle/>
          <a:p>
            <a:r>
              <a:rPr lang="en-AU" sz="1200" i="1">
                <a:solidFill>
                  <a:srgbClr val="000000"/>
                </a:solidFill>
                <a:highlight>
                  <a:srgbClr val="FFFF00"/>
                </a:highlight>
                <a:latin typeface="Calibri Light" panose="020F0302020204030204" pitchFamily="34" charset="0"/>
                <a:cs typeface="Calibri Light" panose="020F0302020204030204" pitchFamily="34" charset="0"/>
              </a:rPr>
              <a:t>Updated  from last RWG</a:t>
            </a:r>
            <a:endParaRPr lang="en-AU" sz="1200" b="1" i="1">
              <a:solidFill>
                <a:srgbClr val="FF0000"/>
              </a:solidFill>
              <a:latin typeface="Calibri Light" panose="020F0302020204030204" pitchFamily="34" charset="0"/>
              <a:cs typeface="Calibri Light" panose="020F0302020204030204" pitchFamily="34" charset="0"/>
            </a:endParaRPr>
          </a:p>
          <a:p>
            <a:r>
              <a:rPr lang="en-AU" sz="1200" b="1" i="1">
                <a:solidFill>
                  <a:srgbClr val="FF0000"/>
                </a:solidFill>
                <a:latin typeface="Calibri Light" panose="020F0302020204030204" pitchFamily="34" charset="0"/>
                <a:cs typeface="Calibri Light" panose="020F0302020204030204" pitchFamily="34" charset="0"/>
              </a:rPr>
              <a:t>*</a:t>
            </a:r>
            <a:r>
              <a:rPr lang="en-AU" sz="1200" i="1">
                <a:solidFill>
                  <a:srgbClr val="000000"/>
                </a:solidFill>
                <a:latin typeface="Calibri Light" panose="020F0302020204030204" pitchFamily="34" charset="0"/>
                <a:cs typeface="Calibri Light" panose="020F0302020204030204" pitchFamily="34" charset="0"/>
              </a:rPr>
              <a:t>raised by the 5MS Program</a:t>
            </a:r>
          </a:p>
          <a:p>
            <a:r>
              <a:rPr lang="en-AU" sz="1200" b="1">
                <a:solidFill>
                  <a:srgbClr val="FF0000"/>
                </a:solidFill>
                <a:latin typeface="Calibri Light"/>
                <a:cs typeface="Calibri Light"/>
              </a:rPr>
              <a:t># </a:t>
            </a:r>
            <a:r>
              <a:rPr lang="en-AU" sz="1200" i="1">
                <a:solidFill>
                  <a:srgbClr val="000000"/>
                </a:solidFill>
                <a:latin typeface="Calibri Light" panose="020F0302020204030204" pitchFamily="34" charset="0"/>
                <a:cs typeface="Calibri Light" panose="020F0302020204030204" pitchFamily="34" charset="0"/>
              </a:rPr>
              <a:t>aseXML schema impact</a:t>
            </a:r>
          </a:p>
          <a:p>
            <a:r>
              <a:rPr lang="en-AU" sz="1323" i="1">
                <a:solidFill>
                  <a:srgbClr val="000000"/>
                </a:solidFill>
                <a:highlight>
                  <a:srgbClr val="FFFF00"/>
                </a:highligh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771207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37</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44999" y="6849663"/>
            <a:ext cx="2081788" cy="692497"/>
          </a:xfrm>
          <a:prstGeom prst="rect">
            <a:avLst/>
          </a:prstGeom>
          <a:noFill/>
        </p:spPr>
        <p:txBody>
          <a:bodyPr wrap="none" rtlCol="0">
            <a:spAutoFit/>
          </a:bodyPr>
          <a:lstStyle/>
          <a:p>
            <a:r>
              <a:rPr lang="en-AU" sz="1300" i="1">
                <a:solidFill>
                  <a:srgbClr val="000000"/>
                </a:solidFill>
                <a:highlight>
                  <a:srgbClr val="FFFF00"/>
                </a:highlight>
                <a:latin typeface="Calibri Light" panose="020F0302020204030204" pitchFamily="34" charset="0"/>
                <a:cs typeface="Calibri Light" panose="020F0302020204030204" pitchFamily="34" charset="0"/>
              </a:rPr>
              <a:t>Updated  from last RWG</a:t>
            </a:r>
            <a:endParaRPr lang="en-AU" sz="1300" b="1" i="1">
              <a:solidFill>
                <a:srgbClr val="FF0000"/>
              </a:solidFill>
              <a:latin typeface="Calibri Light" panose="020F0302020204030204" pitchFamily="34" charset="0"/>
              <a:cs typeface="Calibri Light" panose="020F0302020204030204" pitchFamily="34" charset="0"/>
            </a:endParaRPr>
          </a:p>
          <a:p>
            <a:r>
              <a:rPr lang="en-AU" sz="1300" b="1" i="1">
                <a:solidFill>
                  <a:srgbClr val="FF0000"/>
                </a:solidFill>
                <a:latin typeface="Calibri Light" panose="020F0302020204030204" pitchFamily="34" charset="0"/>
                <a:cs typeface="Calibri Light" panose="020F0302020204030204" pitchFamily="34" charset="0"/>
              </a:rPr>
              <a:t>*</a:t>
            </a:r>
            <a:r>
              <a:rPr lang="en-AU" sz="1300" i="1">
                <a:solidFill>
                  <a:srgbClr val="000000"/>
                </a:solidFill>
                <a:latin typeface="Calibri Light" panose="020F0302020204030204" pitchFamily="34" charset="0"/>
                <a:cs typeface="Calibri Light" panose="020F0302020204030204" pitchFamily="34" charset="0"/>
              </a:rPr>
              <a:t>raised by the 5MS Program</a:t>
            </a:r>
          </a:p>
          <a:p>
            <a:r>
              <a:rPr lang="en-AU" sz="1300" b="1">
                <a:solidFill>
                  <a:srgbClr val="FF0000"/>
                </a:solidFill>
                <a:latin typeface="Calibri Light"/>
                <a:cs typeface="Calibri Light"/>
              </a:rPr>
              <a:t># </a:t>
            </a:r>
            <a:r>
              <a:rPr lang="en-AU" sz="1300" i="1">
                <a:solidFill>
                  <a:srgbClr val="000000"/>
                </a:solidFill>
                <a:latin typeface="Calibri Light" panose="020F0302020204030204" pitchFamily="34" charset="0"/>
                <a:cs typeface="Calibri Light" panose="020F0302020204030204" pitchFamily="34" charset="0"/>
              </a:rPr>
              <a:t>aseXML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extLst>
              <p:ext uri="{D42A27DB-BD31-4B8C-83A1-F6EECF244321}">
                <p14:modId xmlns:p14="http://schemas.microsoft.com/office/powerpoint/2010/main" val="3600315027"/>
              </p:ext>
            </p:extLst>
          </p:nvPr>
        </p:nvGraphicFramePr>
        <p:xfrm>
          <a:off x="132517" y="1700604"/>
          <a:ext cx="10541897" cy="5141020"/>
        </p:xfrm>
        <a:graphic>
          <a:graphicData uri="http://schemas.openxmlformats.org/drawingml/2006/table">
            <a:tbl>
              <a:tblPr firstRow="1" bandRow="1">
                <a:tableStyleId>{5C22544A-7EE6-4342-B048-85BDC9FD1C3A}</a:tableStyleId>
              </a:tblPr>
              <a:tblGrid>
                <a:gridCol w="3090241">
                  <a:extLst>
                    <a:ext uri="{9D8B030D-6E8A-4147-A177-3AD203B41FA5}">
                      <a16:colId xmlns:a16="http://schemas.microsoft.com/office/drawing/2014/main" val="325043150"/>
                    </a:ext>
                  </a:extLst>
                </a:gridCol>
                <a:gridCol w="3367882">
                  <a:extLst>
                    <a:ext uri="{9D8B030D-6E8A-4147-A177-3AD203B41FA5}">
                      <a16:colId xmlns:a16="http://schemas.microsoft.com/office/drawing/2014/main" val="2074518550"/>
                    </a:ext>
                  </a:extLst>
                </a:gridCol>
                <a:gridCol w="2041887">
                  <a:extLst>
                    <a:ext uri="{9D8B030D-6E8A-4147-A177-3AD203B41FA5}">
                      <a16:colId xmlns:a16="http://schemas.microsoft.com/office/drawing/2014/main" val="3915063128"/>
                    </a:ext>
                  </a:extLst>
                </a:gridCol>
                <a:gridCol w="2041887">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p>
                  </a:txBody>
                  <a:tcPr marL="5431" marR="5431" marT="5431" marB="0" anchor="ctr">
                    <a:solidFill>
                      <a:schemeClr val="bg1">
                        <a:lumMod val="9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263558">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Update to published settlement formulas</a:t>
                      </a:r>
                      <a:r>
                        <a:rPr lang="en-AU" sz="16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solidFill>
                      <a:srgbClr val="E8E9EA"/>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rgbClr val="E8E9EA"/>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rgbClr val="E8E9EA"/>
                    </a:solidFill>
                  </a:tcPr>
                </a:tc>
                <a:extLst>
                  <a:ext uri="{0D108BD9-81ED-4DB2-BD59-A6C34878D82A}">
                    <a16:rowId xmlns:a16="http://schemas.microsoft.com/office/drawing/2014/main" val="1948449902"/>
                  </a:ext>
                </a:extLst>
              </a:tr>
              <a:tr h="232696">
                <a:tc>
                  <a:txBody>
                    <a:bodyPr/>
                    <a:lstStyle/>
                    <a:p>
                      <a:pPr marL="0" lvl="0" indent="0" algn="l"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Cross Boundary (CB) connections, inclusion of cross boundary energy formulas</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5431" marR="5431" marT="5431" marB="0" anchor="ctr">
                    <a:solidFill>
                      <a:srgbClr val="F2F2F2"/>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solidFill>
                      <a:srgbClr val="F2F2F2"/>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solidFill>
                      <a:srgbClr val="F2F2F2"/>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solidFill>
                      <a:srgbClr val="F2F2F2"/>
                    </a:solid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36000" marR="36000" marT="36000" marB="36000" anchor="ctr">
                    <a:solidFill>
                      <a:srgbClr val="FFFF00"/>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solidFill>
                      <a:srgbClr val="FFFF00"/>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solidFill>
                      <a:srgbClr val="FFFF00"/>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solidFill>
                      <a:srgbClr val="FFFF00"/>
                    </a:solidFill>
                  </a:tcPr>
                </a:tc>
                <a:extLst>
                  <a:ext uri="{0D108BD9-81ED-4DB2-BD59-A6C34878D82A}">
                    <a16:rowId xmlns:a16="http://schemas.microsoft.com/office/drawing/2014/main" val="306811284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 minute load profile and RM reports</a:t>
                      </a:r>
                    </a:p>
                  </a:txBody>
                  <a:tcPr marL="36000" marR="36000" marT="36000" marB="3600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5MLP included in RM20 and RM25 reports</a:t>
                      </a:r>
                    </a:p>
                  </a:txBody>
                  <a:tcPr marL="72000" marR="36000" marT="36000" marB="36000" anchor="ctr">
                    <a:solidFill>
                      <a:srgbClr val="E8E9EA"/>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R27</a:t>
                      </a:r>
                      <a:r>
                        <a:rPr lang="en-AU" sz="1300" b="0" i="0" u="none" strike="noStrike" kern="1200">
                          <a:solidFill>
                            <a:srgbClr val="000000"/>
                          </a:solidFill>
                          <a:effectLst/>
                          <a:latin typeface="Calibri Light"/>
                          <a:ea typeface="+mn-ea"/>
                          <a:cs typeface="Calibri Light"/>
                        </a:rPr>
                        <a:t> - 31-Oct-20 - Existing Settlements Reports @5-min: RM16, RM17, RM20, RM21, RM22, RM26</a:t>
                      </a:r>
                    </a:p>
                  </a:txBody>
                  <a:tcPr marL="72000" marR="36000" marT="36000" marB="36000" anchor="ctr">
                    <a:solidFill>
                      <a:srgbClr val="E8E9EA"/>
                    </a:solidFill>
                  </a:tcPr>
                </a:tc>
                <a:tc>
                  <a:txBody>
                    <a:bodyPr/>
                    <a:lstStyle/>
                    <a:p>
                      <a:pPr marL="0" marR="0" lvl="0" indent="0" algn="l" defTabSz="801929">
                        <a:lnSpc>
                          <a:spcPct val="100000"/>
                        </a:lnSpc>
                        <a:spcBef>
                          <a:spcPts val="600"/>
                        </a:spcBef>
                        <a:spcAft>
                          <a:spcPts val="1200"/>
                        </a:spcAft>
                        <a:buNone/>
                      </a:pPr>
                      <a:r>
                        <a:rPr lang="en-AU" sz="1300" b="0" i="0" u="none" strike="noStrike" kern="1200" noProof="0">
                          <a:solidFill>
                            <a:srgbClr val="000000"/>
                          </a:solidFill>
                          <a:effectLst/>
                          <a:latin typeface="Calibri Light"/>
                        </a:rPr>
                        <a:t>N/A</a:t>
                      </a:r>
                      <a:endParaRPr lang="en-US"/>
                    </a:p>
                  </a:txBody>
                  <a:tcPr marL="5431" marR="5431" marT="5431" marB="0" anchor="ctr">
                    <a:solidFill>
                      <a:srgbClr val="E8E9EA"/>
                    </a:solidFill>
                  </a:tcPr>
                </a:tc>
                <a:extLst>
                  <a:ext uri="{0D108BD9-81ED-4DB2-BD59-A6C34878D82A}">
                    <a16:rowId xmlns:a16="http://schemas.microsoft.com/office/drawing/2014/main" val="646321274"/>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Proposed procedural change to MDFF quality flag (N flag)</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Rejection of B2M MTRD MDFF meter reads where quality flag is ‘N’.</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Results in B2M MTRD Transactions with the status of ‘Partial’ or ‘Rejected’.</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buFont typeface="Arial" panose="020B0604020202020204" pitchFamily="34" charset="0"/>
                        <a:buNone/>
                      </a:pPr>
                      <a:r>
                        <a:rPr lang="en-AU" sz="1300" b="1" i="0" u="none" strike="noStrike" kern="1200">
                          <a:solidFill>
                            <a:srgbClr val="000000"/>
                          </a:solidFill>
                          <a:effectLst/>
                          <a:latin typeface="Calibri Light"/>
                          <a:ea typeface="+mn-ea"/>
                          <a:cs typeface="Calibri Light"/>
                        </a:rPr>
                        <a:t>R1</a:t>
                      </a:r>
                      <a:r>
                        <a:rPr lang="en-AU" sz="1300" b="0" i="0" u="none" strike="noStrike" kern="1200">
                          <a:solidFill>
                            <a:srgbClr val="000000"/>
                          </a:solidFill>
                          <a:effectLst/>
                          <a:latin typeface="Calibri Light"/>
                          <a:ea typeface="+mn-ea"/>
                          <a:cs typeface="Calibri Light"/>
                        </a:rPr>
                        <a:t> - 1-Dec-19 - Support for new B2M MTRD validations.</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Participant Mkt Systems must not send ‘N’ for B2B or B2M MTRDs. </a:t>
                      </a:r>
                    </a:p>
                  </a:txBody>
                  <a:tcPr marL="5431" marR="5431" marT="5431" marB="0" anchor="ctr">
                    <a:solidFill>
                      <a:schemeClr val="bg1">
                        <a:lumMod val="75000"/>
                      </a:schemeClr>
                    </a:solidFill>
                  </a:tcPr>
                </a:tc>
                <a:extLst>
                  <a:ext uri="{0D108BD9-81ED-4DB2-BD59-A6C34878D82A}">
                    <a16:rowId xmlns:a16="http://schemas.microsoft.com/office/drawing/2014/main" val="4226120452"/>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end user details from inventory table</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75000"/>
                      </a:schemeClr>
                    </a:solidFill>
                  </a:tcPr>
                </a:tc>
                <a:extLst>
                  <a:ext uri="{0D108BD9-81ED-4DB2-BD59-A6C34878D82A}">
                    <a16:rowId xmlns:a16="http://schemas.microsoft.com/office/drawing/2014/main" val="3851033615"/>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register ID = suffix requirement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noProof="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Material participant readiness activity impact as the existing requirement is to be retained.</a:t>
                      </a:r>
                    </a:p>
                  </a:txBody>
                  <a:tcPr marL="5431" marR="5431" marT="5431" marB="0" anchor="ctr">
                    <a:solidFill>
                      <a:schemeClr val="bg1">
                        <a:lumMod val="75000"/>
                      </a:schemeClr>
                    </a:solidFill>
                  </a:tcPr>
                </a:tc>
                <a:extLst>
                  <a:ext uri="{0D108BD9-81ED-4DB2-BD59-A6C34878D82A}">
                    <a16:rowId xmlns:a16="http://schemas.microsoft.com/office/drawing/2014/main" val="3901090912"/>
                  </a:ext>
                </a:extLst>
              </a:tr>
            </a:tbl>
          </a:graphicData>
        </a:graphic>
      </p:graphicFrame>
    </p:spTree>
    <p:extLst>
      <p:ext uri="{BB962C8B-B14F-4D97-AF65-F5344CB8AC3E}">
        <p14:creationId xmlns:p14="http://schemas.microsoft.com/office/powerpoint/2010/main" val="437785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38</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04801" y="7050625"/>
            <a:ext cx="2081788" cy="492443"/>
          </a:xfrm>
          <a:prstGeom prst="rect">
            <a:avLst/>
          </a:prstGeom>
          <a:noFill/>
        </p:spPr>
        <p:txBody>
          <a:bodyPr wrap="none" rtlCol="0">
            <a:spAutoFit/>
          </a:bodyPr>
          <a:lstStyle/>
          <a:p>
            <a:r>
              <a:rPr lang="en-AU" sz="1300" b="1" i="1">
                <a:solidFill>
                  <a:srgbClr val="FF0000"/>
                </a:solidFill>
                <a:latin typeface="Calibri Light" panose="020F0302020204030204" pitchFamily="34" charset="0"/>
                <a:cs typeface="Calibri Light" panose="020F0302020204030204" pitchFamily="34" charset="0"/>
              </a:rPr>
              <a:t>*</a:t>
            </a:r>
            <a:r>
              <a:rPr lang="en-AU" sz="1300" i="1">
                <a:solidFill>
                  <a:srgbClr val="000000"/>
                </a:solidFill>
                <a:latin typeface="Calibri Light" panose="020F0302020204030204" pitchFamily="34" charset="0"/>
                <a:cs typeface="Calibri Light" panose="020F0302020204030204" pitchFamily="34" charset="0"/>
              </a:rPr>
              <a:t>raised by the 5MS Program</a:t>
            </a:r>
          </a:p>
          <a:p>
            <a:r>
              <a:rPr lang="en-AU" sz="1300" b="1">
                <a:solidFill>
                  <a:srgbClr val="FF0000"/>
                </a:solidFill>
                <a:latin typeface="Calibri Light"/>
                <a:cs typeface="Calibri Light"/>
              </a:rPr>
              <a:t># </a:t>
            </a:r>
            <a:r>
              <a:rPr lang="en-AU" sz="1300" i="1">
                <a:solidFill>
                  <a:srgbClr val="000000"/>
                </a:solidFill>
                <a:latin typeface="Calibri Light" panose="020F0302020204030204" pitchFamily="34" charset="0"/>
                <a:cs typeface="Calibri Light" panose="020F0302020204030204" pitchFamily="34" charset="0"/>
              </a:rPr>
              <a:t>aseXML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extLst>
              <p:ext uri="{D42A27DB-BD31-4B8C-83A1-F6EECF244321}">
                <p14:modId xmlns:p14="http://schemas.microsoft.com/office/powerpoint/2010/main" val="217376041"/>
              </p:ext>
            </p:extLst>
          </p:nvPr>
        </p:nvGraphicFramePr>
        <p:xfrm>
          <a:off x="168901" y="1655223"/>
          <a:ext cx="10541892" cy="5080189"/>
        </p:xfrm>
        <a:graphic>
          <a:graphicData uri="http://schemas.openxmlformats.org/drawingml/2006/table">
            <a:tbl>
              <a:tblPr firstRow="1" bandRow="1">
                <a:tableStyleId>{5C22544A-7EE6-4342-B048-85BDC9FD1C3A}</a:tableStyleId>
              </a:tblPr>
              <a:tblGrid>
                <a:gridCol w="2567085">
                  <a:extLst>
                    <a:ext uri="{9D8B030D-6E8A-4147-A177-3AD203B41FA5}">
                      <a16:colId xmlns:a16="http://schemas.microsoft.com/office/drawing/2014/main" val="325043150"/>
                    </a:ext>
                  </a:extLst>
                </a:gridCol>
                <a:gridCol w="3891035">
                  <a:extLst>
                    <a:ext uri="{9D8B030D-6E8A-4147-A177-3AD203B41FA5}">
                      <a16:colId xmlns:a16="http://schemas.microsoft.com/office/drawing/2014/main" val="2074518550"/>
                    </a:ext>
                  </a:extLst>
                </a:gridCol>
                <a:gridCol w="1618569">
                  <a:extLst>
                    <a:ext uri="{9D8B030D-6E8A-4147-A177-3AD203B41FA5}">
                      <a16:colId xmlns:a16="http://schemas.microsoft.com/office/drawing/2014/main" val="3915063128"/>
                    </a:ext>
                  </a:extLst>
                </a:gridCol>
                <a:gridCol w="2465203">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Proposal for RWD</a:t>
                      </a:r>
                    </a:p>
                  </a:txBody>
                  <a:tcPr marL="5431" marR="5431" marT="5431" marB="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a:solidFill>
                            <a:srgbClr val="000000"/>
                          </a:solidFill>
                          <a:effectLst/>
                          <a:latin typeface="Calibri Light"/>
                          <a:ea typeface="+mn-ea"/>
                          <a:cs typeface="Calibri Light"/>
                        </a:rPr>
                        <a:t>N/A</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err="1">
                          <a:solidFill>
                            <a:srgbClr val="000000"/>
                          </a:solidFill>
                          <a:effectLst/>
                          <a:latin typeface="Calibri Light"/>
                          <a:ea typeface="+mn-ea"/>
                          <a:cs typeface="Calibri Light"/>
                        </a:rPr>
                        <a:t>ReadTypeCode</a:t>
                      </a:r>
                      <a:r>
                        <a:rPr lang="en-AU" sz="1300" b="0" i="0" u="none" strike="noStrike" kern="1200">
                          <a:solidFill>
                            <a:srgbClr val="000000"/>
                          </a:solidFill>
                          <a:effectLst/>
                          <a:latin typeface="Calibri Light"/>
                          <a:ea typeface="+mn-ea"/>
                          <a:cs typeface="Calibri Light"/>
                        </a:rPr>
                        <a:t> amended from ‘Optional’ to ‘Required’. Fourth character added to identify whether a meter is capable of reading at five-minute granularity.</a:t>
                      </a:r>
                    </a:p>
                    <a:p>
                      <a:pPr>
                        <a:spcAft>
                          <a:spcPts val="0"/>
                        </a:spcAft>
                      </a:pPr>
                      <a:r>
                        <a:rPr lang="en-AU" sz="1300" b="0" i="0" u="none" strike="noStrike" kern="1200">
                          <a:solidFill>
                            <a:srgbClr val="000000"/>
                          </a:solidFill>
                          <a:effectLst/>
                          <a:latin typeface="Calibri Light"/>
                          <a:ea typeface="+mn-ea"/>
                          <a:cs typeface="Calibri Light"/>
                        </a:rPr>
                        <a:t>4th char field is already avail for data updates in PROD</a:t>
                      </a:r>
                    </a:p>
                  </a:txBody>
                  <a:tcPr marL="5715" marR="5715" marT="5715" marB="0" anchor="ctr">
                    <a:solidFill>
                      <a:schemeClr val="bg1">
                        <a:lumMod val="75000"/>
                      </a:schemeClr>
                    </a:solidFill>
                  </a:tcPr>
                </a:tc>
                <a:extLst>
                  <a:ext uri="{0D108BD9-81ED-4DB2-BD59-A6C34878D82A}">
                    <a16:rowId xmlns:a16="http://schemas.microsoft.com/office/drawing/2014/main" val="1421962289"/>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TNI 2 for cross-boundary meters</a:t>
                      </a:r>
                      <a:r>
                        <a:rPr lang="en-AU" sz="1600" b="1" i="0" u="none" strike="noStrike" kern="1200">
                          <a:solidFill>
                            <a:srgbClr val="FF0000"/>
                          </a:solidFill>
                          <a:effectLst/>
                          <a:latin typeface="Calibri Light"/>
                          <a:ea typeface="+mn-ea"/>
                          <a:cs typeface="Calibri Light"/>
                        </a:rPr>
                        <a:t> *#</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CATS CR support for TNI2 field.</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MSATS Browser to support display TNI2 for NMI Discovery Transactions.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t>
                      </a:r>
                      <a:r>
                        <a:rPr lang="en-AU" sz="1300" b="0" i="0" u="none" strike="noStrike" kern="1200" err="1">
                          <a:solidFill>
                            <a:srgbClr val="000000"/>
                          </a:solidFill>
                          <a:effectLst/>
                          <a:latin typeface="Calibri Light"/>
                          <a:ea typeface="+mn-ea"/>
                          <a:cs typeface="Calibri Light"/>
                        </a:rPr>
                        <a:t>aseXML</a:t>
                      </a:r>
                      <a:r>
                        <a:rPr lang="en-AU" sz="1300" b="0" i="0" u="none" strike="noStrike" kern="1200">
                          <a:solidFill>
                            <a:srgbClr val="000000"/>
                          </a:solidFill>
                          <a:effectLst/>
                          <a:latin typeface="Calibri Light"/>
                          <a:ea typeface="+mn-ea"/>
                          <a:cs typeface="Calibri Light"/>
                        </a:rPr>
                        <a:t> schema support extension to support TNI2 inclusion (r39).</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R18</a:t>
                      </a:r>
                      <a:r>
                        <a:rPr lang="en-AU" sz="1300" b="0" i="0" u="none" strike="noStrike" kern="1200">
                          <a:solidFill>
                            <a:srgbClr val="000000"/>
                          </a:solidFill>
                          <a:effectLst/>
                          <a:latin typeface="Calibri Light"/>
                          <a:ea typeface="+mn-ea"/>
                          <a:cs typeface="Calibri Light"/>
                        </a:rPr>
                        <a:t> and </a:t>
                      </a:r>
                      <a:r>
                        <a:rPr lang="en-AU" sz="1300" b="1" i="0" u="none" strike="noStrike" kern="1200">
                          <a:solidFill>
                            <a:srgbClr val="000000"/>
                          </a:solidFill>
                          <a:effectLst/>
                          <a:latin typeface="Calibri Light"/>
                          <a:ea typeface="+mn-ea"/>
                          <a:cs typeface="Calibri Light"/>
                        </a:rPr>
                        <a:t>R19</a:t>
                      </a:r>
                      <a:r>
                        <a:rPr lang="en-AU" sz="1300" b="0" i="0" u="none" strike="noStrike" kern="1200">
                          <a:solidFill>
                            <a:srgbClr val="000000"/>
                          </a:solidFill>
                          <a:effectLst/>
                          <a:latin typeface="Calibri Light"/>
                          <a:ea typeface="+mn-ea"/>
                          <a:cs typeface="Calibri Light"/>
                        </a:rPr>
                        <a:t> - 31-Aug-20 - Support for TNI2 for CATS CRs.</a:t>
                      </a:r>
                    </a:p>
                  </a:txBody>
                  <a:tcPr marL="72000" marR="36000" marT="36000" marB="3600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ea typeface="+mn-ea"/>
                          <a:cs typeface="Calibri Light"/>
                        </a:rPr>
                        <a:t>TNI Code assigned, by AEMO, however Participants to undertake the generation of associated CR2xxx transactions, </a:t>
                      </a:r>
                      <a:r>
                        <a:rPr lang="en-AU" sz="1300" b="0" i="0" u="none" strike="noStrike" kern="1200">
                          <a:solidFill>
                            <a:srgbClr val="000000"/>
                          </a:solidFill>
                          <a:effectLst/>
                          <a:latin typeface="Calibri Light"/>
                          <a:ea typeface="+mn-ea"/>
                          <a:cs typeface="Calibri Light"/>
                        </a:rPr>
                        <a:t>to register a cross boundary meter using TNI 2. Migration to r39 aseXML necessitated.</a:t>
                      </a:r>
                    </a:p>
                  </a:txBody>
                  <a:tcPr marL="5431" marR="5431" marT="5431" marB="0" anchor="ctr">
                    <a:solidFill>
                      <a:schemeClr val="bg1">
                        <a:lumMod val="75000"/>
                      </a:schemeClr>
                    </a:solidFill>
                  </a:tcPr>
                </a:tc>
                <a:extLst>
                  <a:ext uri="{0D108BD9-81ED-4DB2-BD59-A6C34878D82A}">
                    <a16:rowId xmlns:a16="http://schemas.microsoft.com/office/drawing/2014/main" val="467452775"/>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New NCONUML NMI Class codes available in list for SORD </a:t>
                      </a:r>
                      <a:r>
                        <a:rPr lang="en-AU" sz="1600" b="1" i="0" u="none" strike="noStrike" kern="1200">
                          <a:solidFill>
                            <a:srgbClr val="FF0000"/>
                          </a:solidFill>
                          <a:effectLst/>
                          <a:latin typeface="Calibri Light"/>
                          <a:ea typeface="+mn-ea"/>
                          <a:cs typeface="Calibri Light"/>
                        </a:rPr>
                        <a: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Likely B2B schema change.</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AEMO confirms that the Electricity B2B changes for v3.5 will be made available in pre-production in September or early October 2021. The changes will be in pre-production for a minimum of 4 weeks.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5MS will have to merge the changes from Electricity B2B for the GS May 2022 release.</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TBD</a:t>
                      </a:r>
                    </a:p>
                  </a:txBody>
                  <a:tcPr marL="72000" marR="36000" marT="36000" marB="36000" anchor="ctr">
                    <a:solidFill>
                      <a:schemeClr val="bg1">
                        <a:lumMod val="75000"/>
                      </a:schemeClr>
                    </a:solidFill>
                  </a:tcPr>
                </a:tc>
                <a:tc>
                  <a:txBody>
                    <a:bodyPr/>
                    <a:lstStyle/>
                    <a:p>
                      <a:r>
                        <a:rPr lang="en-AU" sz="1300" b="0" i="0" u="none" strike="noStrike" kern="1200">
                          <a:solidFill>
                            <a:srgbClr val="000000"/>
                          </a:solidFill>
                          <a:effectLst/>
                          <a:latin typeface="Calibri Light"/>
                          <a:ea typeface="+mn-ea"/>
                          <a:cs typeface="Calibri Light"/>
                        </a:rPr>
                        <a:t>10-Nov-2021 effective date decided as part of the regulator implementation  roadmap. </a:t>
                      </a:r>
                    </a:p>
                  </a:txBody>
                  <a:tcPr marL="5431" marR="5431" marT="5431" marB="0" anchor="ctr">
                    <a:solidFill>
                      <a:schemeClr val="bg1">
                        <a:lumMod val="75000"/>
                      </a:schemeClr>
                    </a:solidFill>
                  </a:tcPr>
                </a:tc>
                <a:extLst>
                  <a:ext uri="{0D108BD9-81ED-4DB2-BD59-A6C34878D82A}">
                    <a16:rowId xmlns:a16="http://schemas.microsoft.com/office/drawing/2014/main" val="1115453898"/>
                  </a:ext>
                </a:extLst>
              </a:tr>
            </a:tbl>
          </a:graphicData>
        </a:graphic>
      </p:graphicFrame>
    </p:spTree>
    <p:extLst>
      <p:ext uri="{BB962C8B-B14F-4D97-AF65-F5344CB8AC3E}">
        <p14:creationId xmlns:p14="http://schemas.microsoft.com/office/powerpoint/2010/main" val="1692719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Dispatch / Bidding Update</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Ian Devaney</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39</a:t>
            </a:fld>
            <a:endParaRPr lang="en-AU"/>
          </a:p>
        </p:txBody>
      </p:sp>
    </p:spTree>
    <p:extLst>
      <p:ext uri="{BB962C8B-B14F-4D97-AF65-F5344CB8AC3E}">
        <p14:creationId xmlns:p14="http://schemas.microsoft.com/office/powerpoint/2010/main" val="197704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0494"/>
            <a:ext cx="10255424" cy="1310695"/>
          </a:xfrm>
        </p:spPr>
        <p:txBody>
          <a:bodyPr>
            <a:normAutofit/>
          </a:bodyPr>
          <a:lstStyle/>
          <a:p>
            <a:r>
              <a:rPr lang="en-AU"/>
              <a:t>Agenda</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p:txBody>
          <a:bodyPr/>
          <a:lstStyle/>
          <a:p>
            <a:fld id="{4EC81F68-4976-451A-B2E9-79BCBD2F70CC}" type="slidenum">
              <a:rPr lang="en-AU" smtClean="0"/>
              <a:t>4</a:t>
            </a:fld>
            <a:endParaRPr lang="en-AU"/>
          </a:p>
        </p:txBody>
      </p:sp>
      <p:graphicFrame>
        <p:nvGraphicFramePr>
          <p:cNvPr id="7" name="Content Placeholder 4">
            <a:extLst>
              <a:ext uri="{FF2B5EF4-FFF2-40B4-BE49-F238E27FC236}">
                <a16:creationId xmlns:a16="http://schemas.microsoft.com/office/drawing/2014/main" id="{8123C230-F64B-4E1C-BF3C-B9190A362E64}"/>
              </a:ext>
            </a:extLst>
          </p:cNvPr>
          <p:cNvGraphicFramePr>
            <a:graphicFrameLocks noGrp="1"/>
          </p:cNvGraphicFramePr>
          <p:nvPr>
            <p:ph idx="1"/>
            <p:extLst>
              <p:ext uri="{D42A27DB-BD31-4B8C-83A1-F6EECF244321}">
                <p14:modId xmlns:p14="http://schemas.microsoft.com/office/powerpoint/2010/main" val="3655175870"/>
              </p:ext>
            </p:extLst>
          </p:nvPr>
        </p:nvGraphicFramePr>
        <p:xfrm>
          <a:off x="488583" y="1987256"/>
          <a:ext cx="9691352" cy="4493376"/>
        </p:xfrm>
        <a:graphic>
          <a:graphicData uri="http://schemas.openxmlformats.org/drawingml/2006/table">
            <a:tbl>
              <a:tblPr firstRow="1" firstCol="1" bandRow="1">
                <a:tableStyleId>{FABFCF23-3B69-468F-B69F-88F6DE6A72F2}</a:tableStyleId>
              </a:tblPr>
              <a:tblGrid>
                <a:gridCol w="234315">
                  <a:extLst>
                    <a:ext uri="{9D8B030D-6E8A-4147-A177-3AD203B41FA5}">
                      <a16:colId xmlns:a16="http://schemas.microsoft.com/office/drawing/2014/main" val="2731405603"/>
                    </a:ext>
                  </a:extLst>
                </a:gridCol>
                <a:gridCol w="1449069">
                  <a:extLst>
                    <a:ext uri="{9D8B030D-6E8A-4147-A177-3AD203B41FA5}">
                      <a16:colId xmlns:a16="http://schemas.microsoft.com/office/drawing/2014/main" val="2742214927"/>
                    </a:ext>
                  </a:extLst>
                </a:gridCol>
                <a:gridCol w="6026615">
                  <a:extLst>
                    <a:ext uri="{9D8B030D-6E8A-4147-A177-3AD203B41FA5}">
                      <a16:colId xmlns:a16="http://schemas.microsoft.com/office/drawing/2014/main" val="2530892986"/>
                    </a:ext>
                  </a:extLst>
                </a:gridCol>
                <a:gridCol w="1981353">
                  <a:extLst>
                    <a:ext uri="{9D8B030D-6E8A-4147-A177-3AD203B41FA5}">
                      <a16:colId xmlns:a16="http://schemas.microsoft.com/office/drawing/2014/main" val="799105775"/>
                    </a:ext>
                  </a:extLst>
                </a:gridCol>
              </a:tblGrid>
              <a:tr h="249632">
                <a:tc>
                  <a:txBody>
                    <a:bodyPr/>
                    <a:lstStyle/>
                    <a:p>
                      <a:pPr algn="ctr">
                        <a:spcBef>
                          <a:spcPts val="100"/>
                        </a:spcBef>
                        <a:spcAft>
                          <a:spcPts val="100"/>
                        </a:spcAft>
                        <a:tabLst>
                          <a:tab pos="252095" algn="l"/>
                          <a:tab pos="504190" algn="l"/>
                          <a:tab pos="756285" algn="l"/>
                        </a:tabLst>
                      </a:pPr>
                      <a:r>
                        <a:rPr lang="en-AU" sz="1100" cap="all">
                          <a:effectLst/>
                        </a:rPr>
                        <a:t>#</a:t>
                      </a:r>
                      <a:endParaRPr lang="en-AU" sz="1100" b="0">
                        <a:solidFill>
                          <a:schemeClr val="bg1"/>
                        </a:solidFill>
                        <a:effectLst/>
                        <a:latin typeface="+mn-lt"/>
                        <a:ea typeface="Times New Roman" panose="02020603050405020304" pitchFamily="18" charset="0"/>
                        <a:cs typeface="Arial"/>
                      </a:endParaRPr>
                    </a:p>
                  </a:txBody>
                  <a:tcPr marL="32659" marR="32659" marT="32659" marB="32659" anchor="ctr"/>
                </a:tc>
                <a:tc>
                  <a:txBody>
                    <a:bodyPr/>
                    <a:lstStyle/>
                    <a:p>
                      <a:pPr algn="ctr">
                        <a:spcBef>
                          <a:spcPts val="100"/>
                        </a:spcBef>
                        <a:spcAft>
                          <a:spcPts val="100"/>
                        </a:spcAft>
                        <a:tabLst>
                          <a:tab pos="252095" algn="l"/>
                          <a:tab pos="504190" algn="l"/>
                          <a:tab pos="756285" algn="l"/>
                        </a:tabLst>
                      </a:pPr>
                      <a:r>
                        <a:rPr lang="en-AU" sz="1100" cap="all">
                          <a:effectLst/>
                        </a:rPr>
                        <a:t>Time</a:t>
                      </a:r>
                      <a:endParaRPr lang="en-AU" sz="1100" b="1">
                        <a:solidFill>
                          <a:schemeClr val="bg1"/>
                        </a:solidFill>
                        <a:effectLst/>
                        <a:latin typeface="+mn-lt"/>
                        <a:ea typeface="Times New Roman" panose="02020603050405020304" pitchFamily="18" charset="0"/>
                        <a:cs typeface="Arial"/>
                      </a:endParaRPr>
                    </a:p>
                  </a:txBody>
                  <a:tcPr marL="0" marR="62215" marT="0" marB="0" anchor="ctr"/>
                </a:tc>
                <a:tc>
                  <a:txBody>
                    <a:bodyPr/>
                    <a:lstStyle/>
                    <a:p>
                      <a:pPr algn="ctr">
                        <a:spcBef>
                          <a:spcPts val="100"/>
                        </a:spcBef>
                        <a:spcAft>
                          <a:spcPts val="100"/>
                        </a:spcAft>
                        <a:tabLst>
                          <a:tab pos="252095" algn="l"/>
                          <a:tab pos="504190" algn="l"/>
                          <a:tab pos="756285" algn="l"/>
                        </a:tabLst>
                      </a:pPr>
                      <a:r>
                        <a:rPr lang="en-AU" sz="1100" cap="all">
                          <a:effectLst/>
                        </a:rPr>
                        <a:t>AGENDA ITEM</a:t>
                      </a:r>
                      <a:endParaRPr lang="en-AU" sz="1100" b="1">
                        <a:solidFill>
                          <a:schemeClr val="bg1"/>
                        </a:solidFill>
                        <a:effectLst/>
                        <a:latin typeface="+mn-lt"/>
                        <a:ea typeface="Times New Roman" panose="02020603050405020304" pitchFamily="18" charset="0"/>
                        <a:cs typeface="Arial"/>
                      </a:endParaRPr>
                    </a:p>
                  </a:txBody>
                  <a:tcPr marL="0" marR="62215" marT="0" marB="0" anchor="ctr"/>
                </a:tc>
                <a:tc>
                  <a:txBody>
                    <a:bodyPr/>
                    <a:lstStyle/>
                    <a:p>
                      <a:pPr algn="ctr">
                        <a:spcBef>
                          <a:spcPts val="100"/>
                        </a:spcBef>
                        <a:spcAft>
                          <a:spcPts val="100"/>
                        </a:spcAft>
                        <a:tabLst>
                          <a:tab pos="252095" algn="l"/>
                          <a:tab pos="504190" algn="l"/>
                          <a:tab pos="756285" algn="l"/>
                        </a:tabLst>
                      </a:pPr>
                      <a:r>
                        <a:rPr lang="en-AU" sz="1100" cap="all">
                          <a:effectLst/>
                        </a:rPr>
                        <a:t>Responsible</a:t>
                      </a:r>
                      <a:endParaRPr lang="en-AU" sz="1100" b="1">
                        <a:solidFill>
                          <a:schemeClr val="bg1"/>
                        </a:solidFill>
                        <a:effectLst/>
                        <a:latin typeface="+mn-lt"/>
                        <a:ea typeface="Times New Roman" panose="02020603050405020304" pitchFamily="18" charset="0"/>
                        <a:cs typeface="Arial"/>
                      </a:endParaRPr>
                    </a:p>
                  </a:txBody>
                  <a:tcPr marL="0" marR="62215" marT="0" marB="0" anchor="ctr"/>
                </a:tc>
                <a:extLst>
                  <a:ext uri="{0D108BD9-81ED-4DB2-BD59-A6C34878D82A}">
                    <a16:rowId xmlns:a16="http://schemas.microsoft.com/office/drawing/2014/main" val="2827111066"/>
                  </a:ext>
                </a:extLst>
              </a:tr>
              <a:tr h="249632">
                <a:tc>
                  <a:txBody>
                    <a:bodyPr/>
                    <a:lstStyle/>
                    <a:p>
                      <a:pPr>
                        <a:spcAft>
                          <a:spcPts val="0"/>
                        </a:spcAft>
                      </a:pPr>
                      <a:r>
                        <a:rPr lang="en-AU" sz="1100">
                          <a:effectLst/>
                        </a:rPr>
                        <a:t>1</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10:00 – 10:05</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Welcome, introduction and apologies</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Greg Minney</a:t>
                      </a:r>
                      <a:endParaRPr lang="en-AU" sz="1100">
                        <a:effectLst/>
                        <a:latin typeface="Calibri"/>
                        <a:ea typeface="Calibri" panose="020F0502020204030204" pitchFamily="34" charset="0"/>
                      </a:endParaRPr>
                    </a:p>
                  </a:txBody>
                  <a:tcPr marL="59055" marR="88900" marT="29845" marB="29845" anchor="ctr"/>
                </a:tc>
                <a:extLst>
                  <a:ext uri="{0D108BD9-81ED-4DB2-BD59-A6C34878D82A}">
                    <a16:rowId xmlns:a16="http://schemas.microsoft.com/office/drawing/2014/main" val="3938203928"/>
                  </a:ext>
                </a:extLst>
              </a:tr>
              <a:tr h="249632">
                <a:tc>
                  <a:txBody>
                    <a:bodyPr/>
                    <a:lstStyle/>
                    <a:p>
                      <a:pPr>
                        <a:spcAft>
                          <a:spcPts val="0"/>
                        </a:spcAft>
                      </a:pPr>
                      <a:r>
                        <a:rPr lang="en-AU" sz="1100">
                          <a:effectLst/>
                        </a:rPr>
                        <a:t>2</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10:05 – 10:10</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Agenda</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Greg Minney</a:t>
                      </a:r>
                      <a:endParaRPr lang="en-AU" sz="1100">
                        <a:effectLst/>
                        <a:latin typeface="Calibri"/>
                        <a:ea typeface="Calibri" panose="020F0502020204030204" pitchFamily="34" charset="0"/>
                      </a:endParaRPr>
                    </a:p>
                  </a:txBody>
                  <a:tcPr marL="59055" marR="88900" marT="29845" marB="29845" anchor="ctr"/>
                </a:tc>
                <a:extLst>
                  <a:ext uri="{0D108BD9-81ED-4DB2-BD59-A6C34878D82A}">
                    <a16:rowId xmlns:a16="http://schemas.microsoft.com/office/drawing/2014/main" val="49275113"/>
                  </a:ext>
                </a:extLst>
              </a:tr>
              <a:tr h="249632">
                <a:tc>
                  <a:txBody>
                    <a:bodyPr/>
                    <a:lstStyle/>
                    <a:p>
                      <a:pPr>
                        <a:spcAft>
                          <a:spcPts val="0"/>
                        </a:spcAft>
                      </a:pPr>
                      <a:r>
                        <a:rPr lang="en-AU" sz="1100">
                          <a:effectLst/>
                        </a:rPr>
                        <a:t>3</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10:10-10:15</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Minutes/Actions </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Anne-Marie McCague</a:t>
                      </a:r>
                      <a:endParaRPr lang="en-AU" sz="1100">
                        <a:effectLst/>
                        <a:latin typeface="Calibri"/>
                        <a:ea typeface="Calibri" panose="020F0502020204030204" pitchFamily="34" charset="0"/>
                      </a:endParaRPr>
                    </a:p>
                  </a:txBody>
                  <a:tcPr marL="59055" marR="88900" marT="29845" marB="29845" anchor="ctr"/>
                </a:tc>
                <a:extLst>
                  <a:ext uri="{0D108BD9-81ED-4DB2-BD59-A6C34878D82A}">
                    <a16:rowId xmlns:a16="http://schemas.microsoft.com/office/drawing/2014/main" val="1214457166"/>
                  </a:ext>
                </a:extLst>
              </a:tr>
              <a:tr h="249632">
                <a:tc gridSpan="4">
                  <a:txBody>
                    <a:bodyPr/>
                    <a:lstStyle/>
                    <a:p>
                      <a:pPr algn="ctr">
                        <a:spcAft>
                          <a:spcPts val="0"/>
                        </a:spcAft>
                      </a:pPr>
                      <a:r>
                        <a:rPr lang="en-AU" sz="1100">
                          <a:effectLst/>
                        </a:rPr>
                        <a:t>General Update</a:t>
                      </a:r>
                      <a:endParaRPr lang="en-AU" sz="1100">
                        <a:effectLst/>
                        <a:latin typeface="Calibri"/>
                        <a:ea typeface="Calibri" panose="020F0502020204030204" pitchFamily="34" charset="0"/>
                      </a:endParaRPr>
                    </a:p>
                  </a:txBody>
                  <a:tcPr marL="29845" marR="29845" marT="29845" marB="2984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49632">
                <a:tc>
                  <a:txBody>
                    <a:bodyPr/>
                    <a:lstStyle/>
                    <a:p>
                      <a:pPr marL="0" algn="l" defTabSz="801929" rtl="0" eaLnBrk="1" latinLnBrk="0" hangingPunct="1">
                        <a:spcAft>
                          <a:spcPts val="0"/>
                        </a:spcAft>
                      </a:pPr>
                      <a:r>
                        <a:rPr lang="en-AU" sz="1100" kern="1200">
                          <a:effectLst/>
                        </a:rPr>
                        <a:t>4</a:t>
                      </a:r>
                      <a:endParaRPr lang="en-AU" sz="1100" b="0" kern="1200">
                        <a:solidFill>
                          <a:srgbClr val="000000"/>
                        </a:solidFill>
                        <a:effectLst/>
                        <a:latin typeface="Calibri"/>
                        <a:ea typeface="Calibri" panose="020F0502020204030204" pitchFamily="34" charset="0"/>
                        <a:cs typeface="+mn-cs"/>
                      </a:endParaRPr>
                    </a:p>
                  </a:txBody>
                  <a:tcPr marL="29845" marR="29845" marT="29845" marB="29845" anchor="ctr"/>
                </a:tc>
                <a:tc>
                  <a:txBody>
                    <a:bodyPr/>
                    <a:lstStyle/>
                    <a:p>
                      <a:pPr marL="0" algn="l" defTabSz="801929" rtl="0" eaLnBrk="1" latinLnBrk="0" hangingPunct="1">
                        <a:spcAft>
                          <a:spcPts val="0"/>
                        </a:spcAft>
                      </a:pPr>
                      <a:r>
                        <a:rPr lang="en-AU" sz="1100" kern="1200">
                          <a:effectLst/>
                        </a:rPr>
                        <a:t>10:15 – 10:30</a:t>
                      </a:r>
                      <a:endParaRPr lang="en-AU" sz="1100" b="0" kern="1200">
                        <a:solidFill>
                          <a:srgbClr val="000000"/>
                        </a:solidFill>
                        <a:effectLst/>
                        <a:latin typeface="Calibri"/>
                        <a:ea typeface="Calibri" panose="020F0502020204030204" pitchFamily="34" charset="0"/>
                        <a:cs typeface="+mn-cs"/>
                      </a:endParaRPr>
                    </a:p>
                  </a:txBody>
                  <a:tcPr marL="59055" marR="59055" marT="29845" marB="29845" anchor="ctr"/>
                </a:tc>
                <a:tc>
                  <a:txBody>
                    <a:bodyPr/>
                    <a:lstStyle/>
                    <a:p>
                      <a:pPr marL="0" algn="l" defTabSz="801929" rtl="0" eaLnBrk="1" latinLnBrk="0" hangingPunct="1">
                        <a:spcAft>
                          <a:spcPts val="0"/>
                        </a:spcAft>
                      </a:pPr>
                      <a:r>
                        <a:rPr lang="en-AU" sz="1100" kern="1200">
                          <a:effectLst/>
                        </a:rPr>
                        <a:t>5MS Program Update</a:t>
                      </a:r>
                      <a:endParaRPr lang="en-AU" sz="1100" b="0" kern="1200">
                        <a:solidFill>
                          <a:srgbClr val="000000"/>
                        </a:solidFill>
                        <a:effectLst/>
                        <a:latin typeface="Calibri"/>
                        <a:ea typeface="Calibri" panose="020F0502020204030204" pitchFamily="34" charset="0"/>
                        <a:cs typeface="+mn-cs"/>
                      </a:endParaRPr>
                    </a:p>
                  </a:txBody>
                  <a:tcPr marL="59055" marR="59055" marT="29845" marB="29845" anchor="ctr"/>
                </a:tc>
                <a:tc>
                  <a:txBody>
                    <a:bodyPr/>
                    <a:lstStyle/>
                    <a:p>
                      <a:pPr marL="0" algn="l" defTabSz="801929" rtl="0" eaLnBrk="1" latinLnBrk="0" hangingPunct="1">
                        <a:spcAft>
                          <a:spcPts val="0"/>
                        </a:spcAft>
                      </a:pPr>
                      <a:r>
                        <a:rPr lang="en-AU" sz="1100" kern="1200">
                          <a:effectLst/>
                        </a:rPr>
                        <a:t>Greg Minney</a:t>
                      </a:r>
                      <a:endParaRPr lang="en-AU" sz="1100" b="0" kern="1200">
                        <a:solidFill>
                          <a:srgbClr val="000000"/>
                        </a:solidFill>
                        <a:effectLst/>
                        <a:latin typeface="Calibri"/>
                        <a:ea typeface="Calibri" panose="020F0502020204030204" pitchFamily="34" charset="0"/>
                        <a:cs typeface="+mn-cs"/>
                      </a:endParaRPr>
                    </a:p>
                  </a:txBody>
                  <a:tcPr marL="59055" marR="59055" marT="29845" marB="29845" anchor="ctr"/>
                </a:tc>
                <a:extLst>
                  <a:ext uri="{0D108BD9-81ED-4DB2-BD59-A6C34878D82A}">
                    <a16:rowId xmlns:a16="http://schemas.microsoft.com/office/drawing/2014/main" val="4032131487"/>
                  </a:ext>
                </a:extLst>
              </a:tr>
              <a:tr h="249632">
                <a:tc>
                  <a:txBody>
                    <a:bodyPr/>
                    <a:lstStyle/>
                    <a:p>
                      <a:pPr>
                        <a:spcAft>
                          <a:spcPts val="0"/>
                        </a:spcAft>
                      </a:pPr>
                      <a:r>
                        <a:rPr lang="en-AU" sz="1100">
                          <a:effectLst/>
                        </a:rPr>
                        <a:t>5</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10:30 – 10:40</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Industry Testing Update</a:t>
                      </a:r>
                      <a:endParaRPr lang="en-AU" sz="1100">
                        <a:effectLst/>
                        <a:latin typeface="Calibri" panose="020F0502020204030204" pitchFamily="34" charset="0"/>
                        <a:ea typeface="Calibri" panose="020F0502020204030204" pitchFamily="34" charset="0"/>
                      </a:endParaRPr>
                    </a:p>
                  </a:txBody>
                  <a:tcPr marL="59055" marR="59055" marT="29845" marB="29845" anchor="ctr"/>
                </a:tc>
                <a:tc>
                  <a:txBody>
                    <a:bodyPr/>
                    <a:lstStyle/>
                    <a:p>
                      <a:pPr>
                        <a:spcAft>
                          <a:spcPts val="0"/>
                        </a:spcAft>
                      </a:pPr>
                      <a:r>
                        <a:rPr lang="en-AU" sz="1100">
                          <a:effectLst/>
                        </a:rPr>
                        <a:t>Tui Grant</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234357970"/>
                  </a:ext>
                </a:extLst>
              </a:tr>
              <a:tr h="249632">
                <a:tc>
                  <a:txBody>
                    <a:bodyPr/>
                    <a:lstStyle/>
                    <a:p>
                      <a:pPr>
                        <a:spcAft>
                          <a:spcPts val="0"/>
                        </a:spcAft>
                      </a:pPr>
                      <a:r>
                        <a:rPr lang="en-AU" sz="1100">
                          <a:effectLst/>
                        </a:rPr>
                        <a:t>6</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10:40 – 11:00 </a:t>
                      </a:r>
                      <a:endParaRPr lang="en-US"/>
                    </a:p>
                  </a:txBody>
                  <a:tcPr marL="59055" marR="59055" marT="29845" marB="29845" anchor="ctr"/>
                </a:tc>
                <a:tc>
                  <a:txBody>
                    <a:bodyPr/>
                    <a:lstStyle/>
                    <a:p>
                      <a:pPr>
                        <a:spcAft>
                          <a:spcPts val="0"/>
                        </a:spcAft>
                      </a:pPr>
                      <a:r>
                        <a:rPr lang="en-AU" sz="1100">
                          <a:effectLst/>
                        </a:rPr>
                        <a:t>TFG/ MTP Update</a:t>
                      </a:r>
                      <a:endParaRPr lang="en-AU" sz="1100">
                        <a:effectLst/>
                        <a:latin typeface="Calibri" panose="020F0502020204030204" pitchFamily="34" charset="0"/>
                        <a:ea typeface="Calibri" panose="020F0502020204030204" pitchFamily="34" charset="0"/>
                      </a:endParaRPr>
                    </a:p>
                  </a:txBody>
                  <a:tcPr marL="59055" marR="59055" marT="29845" marB="29845" anchor="ctr"/>
                </a:tc>
                <a:tc>
                  <a:txBody>
                    <a:bodyPr/>
                    <a:lstStyle/>
                    <a:p>
                      <a:pPr>
                        <a:spcAft>
                          <a:spcPts val="0"/>
                        </a:spcAft>
                      </a:pPr>
                      <a:r>
                        <a:rPr lang="en-AU" sz="1100">
                          <a:effectLst/>
                        </a:rPr>
                        <a:t>Blaine Miner</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3411428090"/>
                  </a:ext>
                </a:extLst>
              </a:tr>
              <a:tr h="249632">
                <a:tc>
                  <a:txBody>
                    <a:bodyPr/>
                    <a:lstStyle/>
                    <a:p>
                      <a:pPr>
                        <a:spcAft>
                          <a:spcPts val="0"/>
                        </a:spcAft>
                      </a:pPr>
                      <a:r>
                        <a:rPr lang="en-AU" sz="1100">
                          <a:effectLst/>
                        </a:rPr>
                        <a:t>7</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11:00 – 11:10</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Industry Risks and Issues Register</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Anne-Marie McCague</a:t>
                      </a:r>
                      <a:endParaRPr lang="en-AU" sz="1100" err="1">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1400509413"/>
                  </a:ext>
                </a:extLst>
              </a:tr>
              <a:tr h="249632">
                <a:tc>
                  <a:txBody>
                    <a:bodyPr/>
                    <a:lstStyle/>
                    <a:p>
                      <a:pPr>
                        <a:spcAft>
                          <a:spcPts val="0"/>
                        </a:spcAft>
                      </a:pPr>
                      <a:r>
                        <a:rPr lang="en-AU" sz="1100">
                          <a:effectLst/>
                        </a:rPr>
                        <a:t>8</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11:10 – 11:15</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Procedure update </a:t>
                      </a:r>
                      <a:endParaRPr lang="en-AU" sz="1100">
                        <a:effectLst/>
                        <a:latin typeface="Calibri" panose="020F0502020204030204" pitchFamily="34" charset="0"/>
                        <a:ea typeface="Calibri" panose="020F0502020204030204" pitchFamily="34" charset="0"/>
                      </a:endParaRPr>
                    </a:p>
                  </a:txBody>
                  <a:tcPr marL="59055" marR="59055" marT="29845" marB="29845" anchor="ctr"/>
                </a:tc>
                <a:tc>
                  <a:txBody>
                    <a:bodyPr/>
                    <a:lstStyle/>
                    <a:p>
                      <a:pPr>
                        <a:spcAft>
                          <a:spcPts val="0"/>
                        </a:spcAft>
                      </a:pPr>
                      <a:r>
                        <a:rPr lang="en-AU" sz="1100">
                          <a:effectLst/>
                        </a:rPr>
                        <a:t>Simon Tu</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1969481906"/>
                  </a:ext>
                </a:extLst>
              </a:tr>
              <a:tr h="249632">
                <a:tc gridSpan="4">
                  <a:txBody>
                    <a:bodyPr/>
                    <a:lstStyle/>
                    <a:p>
                      <a:pPr algn="ctr">
                        <a:spcAft>
                          <a:spcPts val="0"/>
                        </a:spcAft>
                      </a:pPr>
                      <a:r>
                        <a:rPr lang="en-AU" sz="1100">
                          <a:effectLst/>
                        </a:rPr>
                        <a:t>Dispatch / Bidding Readiness</a:t>
                      </a:r>
                      <a:endParaRPr lang="en-AU" sz="1100">
                        <a:effectLst/>
                        <a:latin typeface="Calibri"/>
                        <a:ea typeface="Calibri" panose="020F0502020204030204" pitchFamily="34" charset="0"/>
                      </a:endParaRPr>
                    </a:p>
                  </a:txBody>
                  <a:tcPr marL="29845" marR="29845" marT="29845" marB="2984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9808572"/>
                  </a:ext>
                </a:extLst>
              </a:tr>
              <a:tr h="249632">
                <a:tc>
                  <a:txBody>
                    <a:bodyPr/>
                    <a:lstStyle/>
                    <a:p>
                      <a:pPr>
                        <a:spcAft>
                          <a:spcPts val="0"/>
                        </a:spcAft>
                      </a:pPr>
                      <a:r>
                        <a:rPr lang="en-AU" sz="1100">
                          <a:effectLst/>
                        </a:rPr>
                        <a:t>9</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11:15 – 11:25</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Dispatch / Bidding Update</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Ian Devaney</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4147175088"/>
                  </a:ext>
                </a:extLst>
              </a:tr>
              <a:tr h="249632">
                <a:tc gridSpan="4">
                  <a:txBody>
                    <a:bodyPr/>
                    <a:lstStyle/>
                    <a:p>
                      <a:pPr algn="ctr">
                        <a:spcAft>
                          <a:spcPts val="0"/>
                        </a:spcAft>
                      </a:pPr>
                      <a:r>
                        <a:rPr lang="en-AU" sz="1100">
                          <a:effectLst/>
                        </a:rPr>
                        <a:t>Settlements Readiness</a:t>
                      </a:r>
                      <a:endParaRPr lang="en-AU" sz="1100">
                        <a:effectLst/>
                        <a:latin typeface="Calibri"/>
                        <a:ea typeface="Calibri" panose="020F0502020204030204" pitchFamily="34" charset="0"/>
                      </a:endParaRPr>
                    </a:p>
                  </a:txBody>
                  <a:tcPr marL="29845" marR="29845" marT="29845" marB="2984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4274884"/>
                  </a:ext>
                </a:extLst>
              </a:tr>
              <a:tr h="249632">
                <a:tc>
                  <a:txBody>
                    <a:bodyPr/>
                    <a:lstStyle/>
                    <a:p>
                      <a:pPr>
                        <a:spcAft>
                          <a:spcPts val="0"/>
                        </a:spcAft>
                      </a:pPr>
                      <a:r>
                        <a:rPr lang="en-AU" sz="1100">
                          <a:effectLst/>
                        </a:rPr>
                        <a:t>10</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11:25 – 11:35</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Settlements Update</a:t>
                      </a:r>
                      <a:endParaRPr lang="en-AU" sz="1100">
                        <a:effectLst/>
                        <a:latin typeface="Calibri" panose="020F0502020204030204" pitchFamily="34" charset="0"/>
                        <a:ea typeface="Calibri" panose="020F0502020204030204" pitchFamily="34" charset="0"/>
                      </a:endParaRPr>
                    </a:p>
                  </a:txBody>
                  <a:tcPr marL="59055" marR="59055" marT="29845" marB="29845" anchor="ctr"/>
                </a:tc>
                <a:tc>
                  <a:txBody>
                    <a:bodyPr/>
                    <a:lstStyle/>
                    <a:p>
                      <a:pPr>
                        <a:spcAft>
                          <a:spcPts val="0"/>
                        </a:spcAft>
                      </a:pPr>
                      <a:r>
                        <a:rPr lang="en-AU" sz="1100">
                          <a:effectLst/>
                        </a:rPr>
                        <a:t>Mark Hillaby</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3431106789"/>
                  </a:ext>
                </a:extLst>
              </a:tr>
              <a:tr h="249632">
                <a:tc gridSpan="4">
                  <a:txBody>
                    <a:bodyPr/>
                    <a:lstStyle/>
                    <a:p>
                      <a:pPr algn="ctr">
                        <a:spcAft>
                          <a:spcPts val="0"/>
                        </a:spcAft>
                      </a:pPr>
                      <a:r>
                        <a:rPr lang="en-AU" sz="1100">
                          <a:effectLst/>
                        </a:rPr>
                        <a:t>Meeting Closing Items</a:t>
                      </a:r>
                      <a:endParaRPr lang="en-AU" sz="1100">
                        <a:effectLst/>
                        <a:latin typeface="Calibri"/>
                        <a:ea typeface="Calibri" panose="020F0502020204030204" pitchFamily="34" charset="0"/>
                      </a:endParaRPr>
                    </a:p>
                  </a:txBody>
                  <a:tcPr marL="29845" marR="29845" marT="29845" marB="2984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8230259"/>
                  </a:ext>
                </a:extLst>
              </a:tr>
              <a:tr h="249632">
                <a:tc>
                  <a:txBody>
                    <a:bodyPr/>
                    <a:lstStyle/>
                    <a:p>
                      <a:r>
                        <a:rPr lang="en-AU" sz="1100">
                          <a:effectLst/>
                        </a:rPr>
                        <a:t>11</a:t>
                      </a:r>
                      <a:endParaRPr lang="en-AU" sz="1100">
                        <a:effectLst/>
                        <a:latin typeface="Times New Roman"/>
                      </a:endParaRPr>
                    </a:p>
                  </a:txBody>
                  <a:tcPr marL="29845" marR="29845" marT="29845" marB="29845" anchor="ctr"/>
                </a:tc>
                <a:tc>
                  <a:txBody>
                    <a:bodyPr/>
                    <a:lstStyle/>
                    <a:p>
                      <a:pPr>
                        <a:spcAft>
                          <a:spcPts val="0"/>
                        </a:spcAft>
                      </a:pPr>
                      <a:r>
                        <a:rPr lang="en-AU" sz="1100">
                          <a:effectLst/>
                        </a:rPr>
                        <a:t>11:35 – 11:45</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Readiness Survey</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Austin Tan</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2001315760"/>
                  </a:ext>
                </a:extLst>
              </a:tr>
              <a:tr h="249632">
                <a:tc>
                  <a:txBody>
                    <a:bodyPr/>
                    <a:lstStyle/>
                    <a:p>
                      <a:pPr>
                        <a:spcAft>
                          <a:spcPts val="0"/>
                        </a:spcAft>
                      </a:pPr>
                      <a:r>
                        <a:rPr lang="en-AU" sz="1100">
                          <a:effectLst/>
                        </a:rPr>
                        <a:t>12</a:t>
                      </a:r>
                      <a:endParaRPr lang="en-AU" sz="1100">
                        <a:effectLst/>
                        <a:latin typeface="Calibri"/>
                        <a:ea typeface="Calibri" panose="020F0502020204030204" pitchFamily="34" charset="0"/>
                      </a:endParaRPr>
                    </a:p>
                  </a:txBody>
                  <a:tcPr marL="29845" marR="29845" marT="29845" marB="29845" anchor="ctr"/>
                </a:tc>
                <a:tc>
                  <a:txBody>
                    <a:bodyPr/>
                    <a:lstStyle/>
                    <a:p>
                      <a:pPr>
                        <a:spcAft>
                          <a:spcPts val="0"/>
                        </a:spcAft>
                      </a:pPr>
                      <a:r>
                        <a:rPr lang="en-AU" sz="1100">
                          <a:effectLst/>
                        </a:rPr>
                        <a:t>11:45 – 11:50</a:t>
                      </a:r>
                      <a:endParaRPr lang="en-AU" sz="1100">
                        <a:effectLst/>
                        <a:latin typeface="Calibri" panose="020F0502020204030204" pitchFamily="34" charset="0"/>
                        <a:ea typeface="Calibri" panose="020F0502020204030204" pitchFamily="34" charset="0"/>
                      </a:endParaRPr>
                    </a:p>
                  </a:txBody>
                  <a:tcPr marL="59055" marR="59055" marT="29845" marB="29845" anchor="ctr"/>
                </a:tc>
                <a:tc>
                  <a:txBody>
                    <a:bodyPr/>
                    <a:lstStyle/>
                    <a:p>
                      <a:pPr>
                        <a:spcAft>
                          <a:spcPts val="0"/>
                        </a:spcAft>
                      </a:pPr>
                      <a:r>
                        <a:rPr lang="en-AU" sz="1100">
                          <a:effectLst/>
                        </a:rPr>
                        <a:t>Forward Plan and Other Business</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Greg Minney</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744203247"/>
                  </a:ext>
                </a:extLst>
              </a:tr>
              <a:tr h="249632">
                <a:tc>
                  <a:txBody>
                    <a:bodyPr/>
                    <a:lstStyle/>
                    <a:p>
                      <a:pPr>
                        <a:spcAft>
                          <a:spcPts val="0"/>
                        </a:spcAft>
                      </a:pPr>
                      <a:r>
                        <a:rPr lang="en-AU" sz="1100">
                          <a:effectLst/>
                        </a:rPr>
                        <a:t>13</a:t>
                      </a:r>
                      <a:endParaRPr lang="en-AU" sz="1100">
                        <a:effectLst/>
                        <a:latin typeface="Calibri"/>
                        <a:ea typeface="Calibri" panose="020F0502020204030204" pitchFamily="34" charset="0"/>
                      </a:endParaRPr>
                    </a:p>
                  </a:txBody>
                  <a:tcPr marL="29845" marR="29845" marT="29845" marB="29845" anchor="ctr"/>
                </a:tc>
                <a:tc>
                  <a:txBody>
                    <a:bodyPr/>
                    <a:lstStyle/>
                    <a:p>
                      <a:r>
                        <a:rPr lang="en-AU" sz="1100"/>
                        <a:t>11:50</a:t>
                      </a:r>
                      <a:endParaRPr lang="en-AU" sz="1100">
                        <a:latin typeface="Calibri"/>
                        <a:cs typeface="Calibri"/>
                      </a:endParaRPr>
                    </a:p>
                  </a:txBody>
                  <a:tcPr marL="59055" marR="59055" marT="29845" marB="29845" anchor="ctr"/>
                </a:tc>
                <a:tc>
                  <a:txBody>
                    <a:bodyPr/>
                    <a:lstStyle/>
                    <a:p>
                      <a:pPr>
                        <a:spcAft>
                          <a:spcPts val="0"/>
                        </a:spcAft>
                      </a:pPr>
                      <a:r>
                        <a:rPr lang="en-AU" sz="1100">
                          <a:effectLst/>
                        </a:rPr>
                        <a:t>Meeting Close</a:t>
                      </a:r>
                      <a:endParaRPr lang="en-AU" sz="1100">
                        <a:effectLst/>
                        <a:latin typeface="Calibri"/>
                        <a:ea typeface="Calibri" panose="020F0502020204030204" pitchFamily="34" charset="0"/>
                      </a:endParaRPr>
                    </a:p>
                  </a:txBody>
                  <a:tcPr marL="59055" marR="59055" marT="29845" marB="29845" anchor="ctr"/>
                </a:tc>
                <a:tc>
                  <a:txBody>
                    <a:bodyPr/>
                    <a:lstStyle/>
                    <a:p>
                      <a:pPr>
                        <a:spcAft>
                          <a:spcPts val="0"/>
                        </a:spcAft>
                      </a:pPr>
                      <a:r>
                        <a:rPr lang="en-AU" sz="1100">
                          <a:effectLst/>
                        </a:rPr>
                        <a:t>Greg Minney</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3052396016"/>
                  </a:ext>
                </a:extLst>
              </a:tr>
            </a:tbl>
          </a:graphicData>
        </a:graphic>
      </p:graphicFrame>
    </p:spTree>
    <p:extLst>
      <p:ext uri="{BB962C8B-B14F-4D97-AF65-F5344CB8AC3E}">
        <p14:creationId xmlns:p14="http://schemas.microsoft.com/office/powerpoint/2010/main" val="416678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600"/>
              <a:t>Bidding / Dispatch</a:t>
            </a:r>
            <a:br>
              <a:rPr lang="en-AU"/>
            </a:br>
            <a:r>
              <a:rPr lang="en-AU" sz="2646"/>
              <a:t>Staging, Pre-production &amp; Production timelines</a:t>
            </a:r>
            <a:endParaRPr lang="en-AU" sz="3968"/>
          </a:p>
        </p:txBody>
      </p:sp>
      <p:sp>
        <p:nvSpPr>
          <p:cNvPr id="65" name="Arrow: Right 64">
            <a:extLst>
              <a:ext uri="{FF2B5EF4-FFF2-40B4-BE49-F238E27FC236}">
                <a16:creationId xmlns:a16="http://schemas.microsoft.com/office/drawing/2014/main" id="{45C786C7-2598-4536-B4A5-68707D9E03F9}"/>
              </a:ext>
            </a:extLst>
          </p:cNvPr>
          <p:cNvSpPr/>
          <p:nvPr/>
        </p:nvSpPr>
        <p:spPr>
          <a:xfrm>
            <a:off x="1996130" y="3342724"/>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0" name="Arrow: Right 69">
            <a:extLst>
              <a:ext uri="{FF2B5EF4-FFF2-40B4-BE49-F238E27FC236}">
                <a16:creationId xmlns:a16="http://schemas.microsoft.com/office/drawing/2014/main" id="{EFBE4EC3-01E4-47EB-91D3-C885746F959B}"/>
              </a:ext>
            </a:extLst>
          </p:cNvPr>
          <p:cNvSpPr/>
          <p:nvPr/>
        </p:nvSpPr>
        <p:spPr>
          <a:xfrm>
            <a:off x="1996130" y="2570991"/>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1944473"/>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330507" y="2697708"/>
            <a:ext cx="1665624"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581479" y="3442103"/>
            <a:ext cx="1414651" cy="307777"/>
          </a:xfrm>
          <a:prstGeom prst="rect">
            <a:avLst/>
          </a:prstGeom>
          <a:noFill/>
        </p:spPr>
        <p:txBody>
          <a:bodyPr wrap="square" rtlCol="0">
            <a:spAutoFit/>
          </a:bodyPr>
          <a:lstStyle/>
          <a:p>
            <a:pPr algn="ctr"/>
            <a:r>
              <a:rPr lang="en-AU" sz="1400" b="1"/>
              <a:t>PRODUCTION</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2398180581"/>
              </p:ext>
            </p:extLst>
          </p:nvPr>
        </p:nvGraphicFramePr>
        <p:xfrm>
          <a:off x="2006209" y="2714143"/>
          <a:ext cx="5073383" cy="259274"/>
        </p:xfrm>
        <a:graphic>
          <a:graphicData uri="http://schemas.openxmlformats.org/drawingml/2006/table">
            <a:tbl>
              <a:tblPr firstRow="1" bandRow="1">
                <a:tableStyleId>{5C22544A-7EE6-4342-B048-85BDC9FD1C3A}</a:tableStyleId>
              </a:tblPr>
              <a:tblGrid>
                <a:gridCol w="1873806">
                  <a:extLst>
                    <a:ext uri="{9D8B030D-6E8A-4147-A177-3AD203B41FA5}">
                      <a16:colId xmlns:a16="http://schemas.microsoft.com/office/drawing/2014/main" val="97459750"/>
                    </a:ext>
                  </a:extLst>
                </a:gridCol>
                <a:gridCol w="3199577">
                  <a:extLst>
                    <a:ext uri="{9D8B030D-6E8A-4147-A177-3AD203B41FA5}">
                      <a16:colId xmlns:a16="http://schemas.microsoft.com/office/drawing/2014/main" val="3520758818"/>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extLst>
              <p:ext uri="{D42A27DB-BD31-4B8C-83A1-F6EECF244321}">
                <p14:modId xmlns:p14="http://schemas.microsoft.com/office/powerpoint/2010/main" val="2631902074"/>
              </p:ext>
            </p:extLst>
          </p:nvPr>
        </p:nvGraphicFramePr>
        <p:xfrm>
          <a:off x="2006350" y="3475985"/>
          <a:ext cx="6098002" cy="268436"/>
        </p:xfrm>
        <a:graphic>
          <a:graphicData uri="http://schemas.openxmlformats.org/drawingml/2006/table">
            <a:tbl>
              <a:tblPr firstRow="1" bandRow="1">
                <a:tableStyleId>{5C22544A-7EE6-4342-B048-85BDC9FD1C3A}</a:tableStyleId>
              </a:tblPr>
              <a:tblGrid>
                <a:gridCol w="3380016">
                  <a:extLst>
                    <a:ext uri="{9D8B030D-6E8A-4147-A177-3AD203B41FA5}">
                      <a16:colId xmlns:a16="http://schemas.microsoft.com/office/drawing/2014/main" val="97459750"/>
                    </a:ext>
                  </a:extLst>
                </a:gridCol>
                <a:gridCol w="2717986">
                  <a:extLst>
                    <a:ext uri="{9D8B030D-6E8A-4147-A177-3AD203B41FA5}">
                      <a16:colId xmlns:a16="http://schemas.microsoft.com/office/drawing/2014/main" val="1036072466"/>
                    </a:ext>
                  </a:extLst>
                </a:gridCol>
              </a:tblGrid>
              <a:tr h="263749">
                <a:tc>
                  <a:txBody>
                    <a:bodyPr/>
                    <a:lstStyle/>
                    <a:p>
                      <a:endParaRPr lang="en-AU" sz="110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0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1952825"/>
            <a:ext cx="6108222" cy="25870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200" b="1"/>
              <a:t>01 Oct 2021</a:t>
            </a:r>
          </a:p>
        </p:txBody>
      </p:sp>
      <p:sp>
        <p:nvSpPr>
          <p:cNvPr id="84" name="TextBox 83">
            <a:extLst>
              <a:ext uri="{FF2B5EF4-FFF2-40B4-BE49-F238E27FC236}">
                <a16:creationId xmlns:a16="http://schemas.microsoft.com/office/drawing/2014/main" id="{7B2400D9-DE7D-45CE-9B09-D4490F95642F}"/>
              </a:ext>
            </a:extLst>
          </p:cNvPr>
          <p:cNvSpPr txBox="1"/>
          <p:nvPr/>
        </p:nvSpPr>
        <p:spPr>
          <a:xfrm>
            <a:off x="6054704" y="2695300"/>
            <a:ext cx="1045205" cy="276999"/>
          </a:xfrm>
          <a:prstGeom prst="rect">
            <a:avLst/>
          </a:prstGeom>
          <a:noFill/>
        </p:spPr>
        <p:txBody>
          <a:bodyPr wrap="square" rtlCol="0">
            <a:spAutoFit/>
          </a:bodyPr>
          <a:lstStyle/>
          <a:p>
            <a:r>
              <a:rPr lang="en-AU" sz="1200" b="1">
                <a:solidFill>
                  <a:schemeClr val="bg1"/>
                </a:solidFill>
              </a:rPr>
              <a:t>05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518147" y="2694310"/>
            <a:ext cx="1414651" cy="276999"/>
          </a:xfrm>
          <a:prstGeom prst="rect">
            <a:avLst/>
          </a:prstGeom>
          <a:noFill/>
        </p:spPr>
        <p:txBody>
          <a:bodyPr wrap="square" rtlCol="0">
            <a:spAutoFit/>
          </a:bodyPr>
          <a:lstStyle/>
          <a:p>
            <a:pPr algn="r"/>
            <a:r>
              <a:rPr lang="en-AU" sz="1200" b="1">
                <a:solidFill>
                  <a:schemeClr val="bg1"/>
                </a:solidFill>
              </a:rPr>
              <a:t>29 Nov 2020</a:t>
            </a:r>
          </a:p>
        </p:txBody>
      </p:sp>
      <p:sp>
        <p:nvSpPr>
          <p:cNvPr id="88" name="TextBox 87">
            <a:extLst>
              <a:ext uri="{FF2B5EF4-FFF2-40B4-BE49-F238E27FC236}">
                <a16:creationId xmlns:a16="http://schemas.microsoft.com/office/drawing/2014/main" id="{AB7A6F59-9927-4DE7-93CB-C89D32DEF997}"/>
              </a:ext>
            </a:extLst>
          </p:cNvPr>
          <p:cNvSpPr txBox="1"/>
          <p:nvPr/>
        </p:nvSpPr>
        <p:spPr>
          <a:xfrm>
            <a:off x="4390815" y="3468202"/>
            <a:ext cx="976024" cy="261610"/>
          </a:xfrm>
          <a:prstGeom prst="rect">
            <a:avLst/>
          </a:prstGeom>
          <a:noFill/>
        </p:spPr>
        <p:txBody>
          <a:bodyPr wrap="square" rtlCol="0">
            <a:spAutoFit/>
          </a:bodyPr>
          <a:lstStyle/>
          <a:p>
            <a:pPr algn="r"/>
            <a:r>
              <a:rPr lang="en-AU" sz="1100" b="1">
                <a:solidFill>
                  <a:schemeClr val="bg1"/>
                </a:solidFill>
              </a:rPr>
              <a:t>01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6910346" y="3466236"/>
            <a:ext cx="1183631" cy="276999"/>
          </a:xfrm>
          <a:prstGeom prst="rect">
            <a:avLst/>
          </a:prstGeom>
          <a:noFill/>
        </p:spPr>
        <p:txBody>
          <a:bodyPr wrap="square" rtlCol="0">
            <a:spAutoFit/>
          </a:bodyPr>
          <a:lstStyle/>
          <a:p>
            <a:pPr algn="r"/>
            <a:r>
              <a:rPr lang="en-AU" sz="1200" b="1">
                <a:solidFill>
                  <a:schemeClr val="bg1"/>
                </a:solidFill>
              </a:rPr>
              <a:t>01 Oct 2021</a:t>
            </a:r>
          </a:p>
        </p:txBody>
      </p:sp>
      <p:graphicFrame>
        <p:nvGraphicFramePr>
          <p:cNvPr id="17" name="Table 74">
            <a:extLst>
              <a:ext uri="{FF2B5EF4-FFF2-40B4-BE49-F238E27FC236}">
                <a16:creationId xmlns:a16="http://schemas.microsoft.com/office/drawing/2014/main" id="{0DD17A4B-9032-4320-BA74-7C00D6EECE1A}"/>
              </a:ext>
            </a:extLst>
          </p:cNvPr>
          <p:cNvGraphicFramePr>
            <a:graphicFrameLocks noGrp="1"/>
          </p:cNvGraphicFramePr>
          <p:nvPr>
            <p:extLst>
              <p:ext uri="{D42A27DB-BD31-4B8C-83A1-F6EECF244321}">
                <p14:modId xmlns:p14="http://schemas.microsoft.com/office/powerpoint/2010/main" val="3456990920"/>
              </p:ext>
            </p:extLst>
          </p:nvPr>
        </p:nvGraphicFramePr>
        <p:xfrm>
          <a:off x="2116798" y="4824576"/>
          <a:ext cx="6558757" cy="2595817"/>
        </p:xfrm>
        <a:graphic>
          <a:graphicData uri="http://schemas.openxmlformats.org/drawingml/2006/table">
            <a:tbl>
              <a:tblPr firstRow="1" bandRow="1">
                <a:tableStyleId>{21E4AEA4-8DFA-4A89-87EB-49C32662AFE0}</a:tableStyleId>
              </a:tblPr>
              <a:tblGrid>
                <a:gridCol w="1924619">
                  <a:extLst>
                    <a:ext uri="{9D8B030D-6E8A-4147-A177-3AD203B41FA5}">
                      <a16:colId xmlns:a16="http://schemas.microsoft.com/office/drawing/2014/main" val="2943470909"/>
                    </a:ext>
                  </a:extLst>
                </a:gridCol>
                <a:gridCol w="2666511">
                  <a:extLst>
                    <a:ext uri="{9D8B030D-6E8A-4147-A177-3AD203B41FA5}">
                      <a16:colId xmlns:a16="http://schemas.microsoft.com/office/drawing/2014/main" val="1389889875"/>
                    </a:ext>
                  </a:extLst>
                </a:gridCol>
                <a:gridCol w="1967627">
                  <a:extLst>
                    <a:ext uri="{9D8B030D-6E8A-4147-A177-3AD203B41FA5}">
                      <a16:colId xmlns:a16="http://schemas.microsoft.com/office/drawing/2014/main" val="3982084691"/>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BIDDING TRANSITION</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76943683"/>
                  </a:ext>
                </a:extLst>
              </a:tr>
              <a:tr h="580951">
                <a:tc>
                  <a:txBody>
                    <a:bodyPr/>
                    <a:lstStyle/>
                    <a:p>
                      <a:pPr algn="l"/>
                      <a:r>
                        <a:rPr lang="en-AU" sz="1100" b="1" kern="1200">
                          <a:solidFill>
                            <a:schemeClr val="dk1"/>
                          </a:solidFill>
                          <a:effectLst/>
                          <a:latin typeface="+mn-lt"/>
                          <a:ea typeface="+mn-ea"/>
                          <a:cs typeface="+mn-cs"/>
                        </a:rPr>
                        <a:t>30-minute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(txt)</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 (Legacy)</a:t>
                      </a:r>
                      <a:endParaRPr lang="en-AU" sz="1100"/>
                    </a:p>
                  </a:txBody>
                  <a:tcPr marL="39683" marR="39683" marT="50398" marB="50398">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1" kern="1200">
                          <a:solidFill>
                            <a:schemeClr val="tx1"/>
                          </a:solidFill>
                          <a:latin typeface="+mn-lt"/>
                          <a:ea typeface="+mn-ea"/>
                          <a:cs typeface="+mn-cs"/>
                        </a:rPr>
                        <a:t>30-minute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(txt)</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(Legacy)</a:t>
                      </a:r>
                    </a:p>
                    <a:p>
                      <a:pPr marL="0" algn="l" defTabSz="685800" rtl="0" eaLnBrk="1" latinLnBrk="0" hangingPunct="1">
                        <a:spcBef>
                          <a:spcPts val="200"/>
                        </a:spcBef>
                      </a:pPr>
                      <a:endParaRPr lang="en-AU" sz="1100" b="0" kern="1200">
                        <a:solidFill>
                          <a:schemeClr val="tx1"/>
                        </a:solidFill>
                        <a:latin typeface="+mn-lt"/>
                        <a:ea typeface="+mn-ea"/>
                        <a:cs typeface="+mn-cs"/>
                      </a:endParaRPr>
                    </a:p>
                    <a:p>
                      <a:pPr marL="0" algn="l" defTabSz="685800" rtl="0" eaLnBrk="1" latinLnBrk="0" hangingPunct="1">
                        <a:spcBef>
                          <a:spcPts val="200"/>
                        </a:spcBef>
                      </a:pPr>
                      <a:r>
                        <a:rPr lang="en-AU" sz="1100" b="1" kern="1200">
                          <a:solidFill>
                            <a:schemeClr val="tx1"/>
                          </a:solidFill>
                          <a:latin typeface="+mn-lt"/>
                          <a:ea typeface="+mn-ea"/>
                          <a:cs typeface="+mn-cs"/>
                        </a:rPr>
                        <a:t>5-minute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(JSON)</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(5MS)</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API</a:t>
                      </a:r>
                    </a:p>
                    <a:p>
                      <a:pPr marL="0" algn="l" rtl="0" eaLnBrk="1" latinLnBrk="0" hangingPunct="1">
                        <a:spcBef>
                          <a:spcPts val="200"/>
                        </a:spcBef>
                      </a:pPr>
                      <a:endParaRPr lang="en-AU" sz="1100" b="0" kern="1200">
                        <a:solidFill>
                          <a:schemeClr val="tx1"/>
                        </a:solidFill>
                        <a:latin typeface="+mn-lt"/>
                        <a:ea typeface="+mn-ea"/>
                        <a:cs typeface="+mn-cs"/>
                      </a:endParaRPr>
                    </a:p>
                    <a:p>
                      <a:pPr marL="0" algn="l" rtl="0" eaLnBrk="1" latinLnBrk="0" hangingPunct="1">
                        <a:spcBef>
                          <a:spcPts val="200"/>
                        </a:spcBef>
                      </a:pPr>
                      <a:r>
                        <a:rPr lang="en-AU" sz="1100" b="0" i="1" kern="1200">
                          <a:solidFill>
                            <a:schemeClr val="tx1"/>
                          </a:solidFill>
                          <a:latin typeface="+mn-lt"/>
                          <a:ea typeface="+mn-ea"/>
                          <a:cs typeface="+mn-cs"/>
                        </a:rPr>
                        <a:t>*</a:t>
                      </a:r>
                      <a:r>
                        <a:rPr lang="en-AU" sz="1100" b="0" i="1" u="none" strike="noStrike" kern="1200" noProof="0"/>
                        <a:t>Each 5-minute bid within each half hour must be identical, giving the same effect as the submission of a 30-minute bid.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b="1" kern="1200">
                          <a:solidFill>
                            <a:schemeClr val="dk1"/>
                          </a:solidFill>
                          <a:effectLst/>
                          <a:latin typeface="+mn-lt"/>
                          <a:ea typeface="+mn-ea"/>
                          <a:cs typeface="+mn-cs"/>
                        </a:rPr>
                        <a:t>5-minute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(JSON)</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API</a:t>
                      </a:r>
                    </a:p>
                    <a:p>
                      <a:pPr algn="l"/>
                      <a:endParaRPr lang="en-AU" sz="1100" kern="1200">
                        <a:solidFill>
                          <a:schemeClr val="dk1"/>
                        </a:solidFill>
                        <a:effectLst/>
                        <a:latin typeface="+mn-lt"/>
                        <a:ea typeface="+mn-ea"/>
                        <a:cs typeface="+mn-cs"/>
                      </a:endParaRPr>
                    </a:p>
                    <a:p>
                      <a:pPr algn="l"/>
                      <a:r>
                        <a:rPr lang="en-AU" sz="1100" i="1" kern="1200">
                          <a:solidFill>
                            <a:schemeClr val="dk1"/>
                          </a:solidFill>
                          <a:effectLst/>
                          <a:latin typeface="+mn-lt"/>
                          <a:ea typeface="+mn-ea"/>
                          <a:cs typeface="+mn-cs"/>
                        </a:rPr>
                        <a:t>*30-minute bid emulation restriction lifted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 name="TextBox 2">
            <a:extLst>
              <a:ext uri="{FF2B5EF4-FFF2-40B4-BE49-F238E27FC236}">
                <a16:creationId xmlns:a16="http://schemas.microsoft.com/office/drawing/2014/main" id="{A2BD0E21-84EE-4361-9EB8-69979E8B1D23}"/>
              </a:ext>
            </a:extLst>
          </p:cNvPr>
          <p:cNvSpPr txBox="1"/>
          <p:nvPr/>
        </p:nvSpPr>
        <p:spPr>
          <a:xfrm>
            <a:off x="2050592" y="4523775"/>
            <a:ext cx="7503795" cy="307777"/>
          </a:xfrm>
          <a:prstGeom prst="rect">
            <a:avLst/>
          </a:prstGeom>
          <a:noFill/>
          <a:ln>
            <a:noFill/>
          </a:ln>
        </p:spPr>
        <p:txBody>
          <a:bodyPr wrap="square" rtlCol="0" anchor="ctr">
            <a:spAutoFit/>
          </a:bodyPr>
          <a:lstStyle/>
          <a:p>
            <a:r>
              <a:rPr lang="en-AU" sz="1400" b="1"/>
              <a:t>LEGEND</a:t>
            </a:r>
          </a:p>
        </p:txBody>
      </p:sp>
      <p:sp>
        <p:nvSpPr>
          <p:cNvPr id="19" name="Speech Bubble: Rectangle with Corners Rounded 18">
            <a:extLst>
              <a:ext uri="{FF2B5EF4-FFF2-40B4-BE49-F238E27FC236}">
                <a16:creationId xmlns:a16="http://schemas.microsoft.com/office/drawing/2014/main" id="{D087306B-BAF4-4BB8-BE13-A78522338037}"/>
              </a:ext>
            </a:extLst>
          </p:cNvPr>
          <p:cNvSpPr/>
          <p:nvPr/>
        </p:nvSpPr>
        <p:spPr>
          <a:xfrm>
            <a:off x="8413770" y="1569416"/>
            <a:ext cx="1950052" cy="92383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36000" tIns="216000" rIns="36000" bIns="50398" numCol="1" spcCol="0" rtlCol="0" fromWordArt="0" anchor="ctr" anchorCtr="0" forceAA="0" compatLnSpc="1">
            <a:prstTxWarp prst="textNoShape">
              <a:avLst/>
            </a:prstTxWarp>
            <a:noAutofit/>
          </a:bodyPr>
          <a:lstStyle/>
          <a:p>
            <a:pPr algn="ctr"/>
            <a:r>
              <a:rPr lang="en-AU" sz="1200"/>
              <a:t>For business continuity reasons, 30-mins offers and bids will be accepted until 01 Oct 21</a:t>
            </a:r>
          </a:p>
          <a:p>
            <a:pPr algn="ctr"/>
            <a:endParaRPr lang="en-AU" sz="1200">
              <a:solidFill>
                <a:schemeClr val="bg1"/>
              </a:solidFill>
            </a:endParaRPr>
          </a:p>
        </p:txBody>
      </p:sp>
    </p:spTree>
    <p:extLst>
      <p:ext uri="{BB962C8B-B14F-4D97-AF65-F5344CB8AC3E}">
        <p14:creationId xmlns:p14="http://schemas.microsoft.com/office/powerpoint/2010/main" val="1472375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F2C0-924D-4A6E-8416-AB9530629098}"/>
              </a:ext>
            </a:extLst>
          </p:cNvPr>
          <p:cNvSpPr>
            <a:spLocks noGrp="1"/>
          </p:cNvSpPr>
          <p:nvPr>
            <p:ph type="title"/>
          </p:nvPr>
        </p:nvSpPr>
        <p:spPr/>
        <p:txBody>
          <a:bodyPr/>
          <a:lstStyle/>
          <a:p>
            <a:r>
              <a:rPr lang="en-AU"/>
              <a:t>Systems Workstream – Dispatch &amp; Operations</a:t>
            </a:r>
          </a:p>
        </p:txBody>
      </p:sp>
      <p:sp>
        <p:nvSpPr>
          <p:cNvPr id="4" name="Slide Number Placeholder 3">
            <a:extLst>
              <a:ext uri="{FF2B5EF4-FFF2-40B4-BE49-F238E27FC236}">
                <a16:creationId xmlns:a16="http://schemas.microsoft.com/office/drawing/2014/main" id="{57AAC6FE-57BC-4D36-A291-9AE6A92E5F2B}"/>
              </a:ext>
            </a:extLst>
          </p:cNvPr>
          <p:cNvSpPr>
            <a:spLocks noGrp="1"/>
          </p:cNvSpPr>
          <p:nvPr>
            <p:ph type="sldNum" sz="quarter" idx="12"/>
          </p:nvPr>
        </p:nvSpPr>
        <p:spPr/>
        <p:txBody>
          <a:bodyPr/>
          <a:lstStyle/>
          <a:p>
            <a:fld id="{4EC81F68-4976-451A-B2E9-79BCBD2F70CC}" type="slidenum">
              <a:rPr lang="en-AU" smtClean="0"/>
              <a:t>41</a:t>
            </a:fld>
            <a:endParaRPr lang="en-AU"/>
          </a:p>
        </p:txBody>
      </p:sp>
      <p:graphicFrame>
        <p:nvGraphicFramePr>
          <p:cNvPr id="5" name="Table 4">
            <a:extLst>
              <a:ext uri="{FF2B5EF4-FFF2-40B4-BE49-F238E27FC236}">
                <a16:creationId xmlns:a16="http://schemas.microsoft.com/office/drawing/2014/main" id="{F0068E10-BF21-407F-A31F-56F1E3C95837}"/>
              </a:ext>
            </a:extLst>
          </p:cNvPr>
          <p:cNvGraphicFramePr>
            <a:graphicFrameLocks noGrp="1"/>
          </p:cNvGraphicFramePr>
          <p:nvPr>
            <p:extLst>
              <p:ext uri="{D42A27DB-BD31-4B8C-83A1-F6EECF244321}">
                <p14:modId xmlns:p14="http://schemas.microsoft.com/office/powerpoint/2010/main" val="577927412"/>
              </p:ext>
            </p:extLst>
          </p:nvPr>
        </p:nvGraphicFramePr>
        <p:xfrm>
          <a:off x="306123" y="1960934"/>
          <a:ext cx="10079536" cy="4820300"/>
        </p:xfrm>
        <a:graphic>
          <a:graphicData uri="http://schemas.openxmlformats.org/drawingml/2006/table">
            <a:tbl>
              <a:tblPr/>
              <a:tblGrid>
                <a:gridCol w="2370956">
                  <a:extLst>
                    <a:ext uri="{9D8B030D-6E8A-4147-A177-3AD203B41FA5}">
                      <a16:colId xmlns:a16="http://schemas.microsoft.com/office/drawing/2014/main" val="2753517068"/>
                    </a:ext>
                  </a:extLst>
                </a:gridCol>
                <a:gridCol w="947190">
                  <a:extLst>
                    <a:ext uri="{9D8B030D-6E8A-4147-A177-3AD203B41FA5}">
                      <a16:colId xmlns:a16="http://schemas.microsoft.com/office/drawing/2014/main" val="1816529705"/>
                    </a:ext>
                  </a:extLst>
                </a:gridCol>
                <a:gridCol w="777411">
                  <a:extLst>
                    <a:ext uri="{9D8B030D-6E8A-4147-A177-3AD203B41FA5}">
                      <a16:colId xmlns:a16="http://schemas.microsoft.com/office/drawing/2014/main" val="4152914529"/>
                    </a:ext>
                  </a:extLst>
                </a:gridCol>
                <a:gridCol w="750604">
                  <a:extLst>
                    <a:ext uri="{9D8B030D-6E8A-4147-A177-3AD203B41FA5}">
                      <a16:colId xmlns:a16="http://schemas.microsoft.com/office/drawing/2014/main" val="3634353533"/>
                    </a:ext>
                  </a:extLst>
                </a:gridCol>
                <a:gridCol w="643375">
                  <a:extLst>
                    <a:ext uri="{9D8B030D-6E8A-4147-A177-3AD203B41FA5}">
                      <a16:colId xmlns:a16="http://schemas.microsoft.com/office/drawing/2014/main" val="1557756831"/>
                    </a:ext>
                  </a:extLst>
                </a:gridCol>
                <a:gridCol w="643375">
                  <a:extLst>
                    <a:ext uri="{9D8B030D-6E8A-4147-A177-3AD203B41FA5}">
                      <a16:colId xmlns:a16="http://schemas.microsoft.com/office/drawing/2014/main" val="682923064"/>
                    </a:ext>
                  </a:extLst>
                </a:gridCol>
                <a:gridCol w="643375">
                  <a:extLst>
                    <a:ext uri="{9D8B030D-6E8A-4147-A177-3AD203B41FA5}">
                      <a16:colId xmlns:a16="http://schemas.microsoft.com/office/drawing/2014/main" val="2911342083"/>
                    </a:ext>
                  </a:extLst>
                </a:gridCol>
                <a:gridCol w="810176">
                  <a:extLst>
                    <a:ext uri="{9D8B030D-6E8A-4147-A177-3AD203B41FA5}">
                      <a16:colId xmlns:a16="http://schemas.microsoft.com/office/drawing/2014/main" val="4206179401"/>
                    </a:ext>
                  </a:extLst>
                </a:gridCol>
                <a:gridCol w="813152">
                  <a:extLst>
                    <a:ext uri="{9D8B030D-6E8A-4147-A177-3AD203B41FA5}">
                      <a16:colId xmlns:a16="http://schemas.microsoft.com/office/drawing/2014/main" val="1859269275"/>
                    </a:ext>
                  </a:extLst>
                </a:gridCol>
                <a:gridCol w="786345">
                  <a:extLst>
                    <a:ext uri="{9D8B030D-6E8A-4147-A177-3AD203B41FA5}">
                      <a16:colId xmlns:a16="http://schemas.microsoft.com/office/drawing/2014/main" val="1908183758"/>
                    </a:ext>
                  </a:extLst>
                </a:gridCol>
                <a:gridCol w="893577">
                  <a:extLst>
                    <a:ext uri="{9D8B030D-6E8A-4147-A177-3AD203B41FA5}">
                      <a16:colId xmlns:a16="http://schemas.microsoft.com/office/drawing/2014/main" val="1220152084"/>
                    </a:ext>
                  </a:extLst>
                </a:gridCol>
              </a:tblGrid>
              <a:tr h="188283">
                <a:tc rowSpan="2">
                  <a:txBody>
                    <a:bodyPr/>
                    <a:lstStyle/>
                    <a:p>
                      <a:pPr algn="ctr" fontAlgn="t"/>
                      <a:r>
                        <a:rPr lang="en-AU" sz="1000" b="1" i="0" u="none" strike="noStrike">
                          <a:solidFill>
                            <a:srgbClr val="000000"/>
                          </a:solidFill>
                          <a:effectLst/>
                          <a:latin typeface="Calibri" panose="020F0502020204030204" pitchFamily="34" charset="0"/>
                        </a:rPr>
                        <a:t>5 MINUTE SETTLEMENT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277844008"/>
                  </a:ext>
                </a:extLst>
              </a:tr>
              <a:tr h="376564">
                <a:tc vMerge="1">
                  <a:txBody>
                    <a:bodyPr/>
                    <a:lstStyle/>
                    <a:p>
                      <a:endParaRPr lang="en-AU"/>
                    </a:p>
                  </a:txBody>
                  <a:tcPr/>
                </a:tc>
                <a:tc>
                  <a:txBody>
                    <a:bodyPr/>
                    <a:lstStyle/>
                    <a:p>
                      <a:pPr algn="ctr" fontAlgn="t"/>
                      <a:r>
                        <a:rPr lang="en-AU" sz="1000" b="1" i="0" u="none" strike="noStrike">
                          <a:solidFill>
                            <a:srgbClr val="000000"/>
                          </a:solidFill>
                          <a:effectLst/>
                          <a:latin typeface="Calibri" panose="020F0502020204030204" pitchFamily="34" charset="0"/>
                        </a:rPr>
                        <a:t>Internal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SWG</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External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Draft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Final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User</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85303"/>
                  </a:ext>
                </a:extLst>
              </a:tr>
              <a:tr h="197696">
                <a:tc gridSpan="11">
                  <a:txBody>
                    <a:bodyPr/>
                    <a:lstStyle/>
                    <a:p>
                      <a:pPr algn="l" fontAlgn="t"/>
                      <a:r>
                        <a:rPr lang="en-AU" sz="1000" b="1" i="0" u="none" strike="noStrike">
                          <a:solidFill>
                            <a:srgbClr val="000000"/>
                          </a:solidFill>
                          <a:effectLst/>
                          <a:latin typeface="Calibri" panose="020F0502020204030204" pitchFamily="34" charset="0"/>
                        </a:rPr>
                        <a:t>DISPATCH and OPERATIONS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8131294"/>
                  </a:ext>
                </a:extLst>
              </a:tr>
              <a:tr h="263595">
                <a:tc gridSpan="11">
                  <a:txBody>
                    <a:bodyPr/>
                    <a:lstStyle/>
                    <a:p>
                      <a:pPr algn="ctr" fontAlgn="ctr"/>
                      <a:r>
                        <a:rPr lang="en-AU" sz="1000" b="1" i="0" u="none" strike="noStrike">
                          <a:solidFill>
                            <a:srgbClr val="000000"/>
                          </a:solidFill>
                          <a:effectLst/>
                          <a:latin typeface="Calibri" panose="020F0502020204030204" pitchFamily="34" charset="0"/>
                        </a:rPr>
                        <a:t>PACKAGE 1 - Bidding FTP and API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97708058"/>
                  </a:ext>
                </a:extLst>
              </a:tr>
              <a:tr h="188283">
                <a:tc>
                  <a:txBody>
                    <a:bodyPr/>
                    <a:lstStyle/>
                    <a:p>
                      <a:pPr algn="l" fontAlgn="t"/>
                      <a:r>
                        <a:rPr lang="en-AU" sz="1000" b="0" i="0" u="none" strike="noStrike">
                          <a:solidFill>
                            <a:srgbClr val="000000"/>
                          </a:solidFill>
                          <a:effectLst/>
                          <a:latin typeface="Calibri" panose="020F0502020204030204" pitchFamily="34" charset="0"/>
                        </a:rPr>
                        <a:t>Transition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51313466"/>
                  </a:ext>
                </a:extLst>
              </a:tr>
              <a:tr h="188283">
                <a:tc>
                  <a:txBody>
                    <a:bodyPr/>
                    <a:lstStyle/>
                    <a:p>
                      <a:pPr algn="l" fontAlgn="t"/>
                      <a:r>
                        <a:rPr lang="en-AU" sz="1000" b="0" i="0" u="none" strike="noStrike">
                          <a:solidFill>
                            <a:srgbClr val="000000"/>
                          </a:solidFill>
                          <a:effectLst/>
                          <a:latin typeface="Calibri" panose="020F0502020204030204" pitchFamily="34" charset="0"/>
                        </a:rPr>
                        <a:t>Bidding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36858277"/>
                  </a:ext>
                </a:extLst>
              </a:tr>
              <a:tr h="188283">
                <a:tc>
                  <a:txBody>
                    <a:bodyPr/>
                    <a:lstStyle/>
                    <a:p>
                      <a:pPr algn="l" fontAlgn="t"/>
                      <a:r>
                        <a:rPr lang="en-AU" sz="1000" b="0" i="0" u="none" strike="noStrike">
                          <a:solidFill>
                            <a:srgbClr val="000000"/>
                          </a:solidFill>
                          <a:effectLst/>
                          <a:latin typeface="Calibri" panose="020F0502020204030204" pitchFamily="34" charset="0"/>
                        </a:rPr>
                        <a:t>Bidding Format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049749"/>
                  </a:ext>
                </a:extLst>
              </a:tr>
              <a:tr h="291837">
                <a:tc gridSpan="11">
                  <a:txBody>
                    <a:bodyPr/>
                    <a:lstStyle/>
                    <a:p>
                      <a:pPr algn="ctr" fontAlgn="ctr"/>
                      <a:r>
                        <a:rPr lang="en-AU" sz="1000" b="1" i="0" u="none" strike="noStrike">
                          <a:solidFill>
                            <a:srgbClr val="000000"/>
                          </a:solidFill>
                          <a:effectLst/>
                          <a:latin typeface="Calibri" panose="020F0502020204030204" pitchFamily="34" charset="0"/>
                        </a:rPr>
                        <a:t>PACKAGE 2 - Bidding Web UI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98634379"/>
                  </a:ext>
                </a:extLst>
              </a:tr>
              <a:tr h="188283">
                <a:tc>
                  <a:txBody>
                    <a:bodyPr/>
                    <a:lstStyle/>
                    <a:p>
                      <a:pPr algn="l" fontAlgn="t"/>
                      <a:r>
                        <a:rPr lang="en-AU" sz="1000" b="0" i="0" u="none" strike="noStrike">
                          <a:solidFill>
                            <a:srgbClr val="000000"/>
                          </a:solidFill>
                          <a:effectLst/>
                          <a:latin typeface="Calibri" panose="020F0502020204030204" pitchFamily="34" charset="0"/>
                        </a:rPr>
                        <a:t>Bidding Web UI and APIs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Jan-19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panose="020F0502020204030204" pitchFamily="34" charset="0"/>
                        </a:rPr>
                        <a:t>16-Dec-19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305700"/>
                  </a:ext>
                </a:extLst>
              </a:tr>
              <a:tr h="254181">
                <a:tc gridSpan="11">
                  <a:txBody>
                    <a:bodyPr/>
                    <a:lstStyle/>
                    <a:p>
                      <a:pPr algn="ctr" fontAlgn="ctr"/>
                      <a:r>
                        <a:rPr lang="en-AU" sz="1000" b="1" i="0" u="none" strike="noStrike">
                          <a:solidFill>
                            <a:srgbClr val="000000"/>
                          </a:solidFill>
                          <a:effectLst/>
                          <a:latin typeface="Calibri" panose="020F0502020204030204" pitchFamily="34" charset="0"/>
                        </a:rPr>
                        <a:t>PACKAGE 3 - Dispatch, Pre-dispatch and PASA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67399325"/>
                  </a:ext>
                </a:extLst>
              </a:tr>
              <a:tr h="188283">
                <a:tc>
                  <a:txBody>
                    <a:bodyPr/>
                    <a:lstStyle/>
                    <a:p>
                      <a:pPr algn="l" fontAlgn="t"/>
                      <a:r>
                        <a:rPr lang="en-AU" sz="1000" b="0" i="0" u="none" strike="noStrike">
                          <a:solidFill>
                            <a:srgbClr val="000000"/>
                          </a:solidFill>
                          <a:effectLst/>
                          <a:latin typeface="Calibri" panose="020F0502020204030204" pitchFamily="34" charset="0"/>
                        </a:rPr>
                        <a:t>Dispatch</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8446229"/>
                  </a:ext>
                </a:extLst>
              </a:tr>
              <a:tr h="188283">
                <a:tc>
                  <a:txBody>
                    <a:bodyPr/>
                    <a:lstStyle/>
                    <a:p>
                      <a:pPr algn="l" fontAlgn="t"/>
                      <a:r>
                        <a:rPr lang="en-AU" sz="1000" b="0" i="0" u="none" strike="noStrike">
                          <a:solidFill>
                            <a:srgbClr val="000000"/>
                          </a:solidFill>
                          <a:effectLst/>
                          <a:latin typeface="Calibri" panose="020F0502020204030204" pitchFamily="34" charset="0"/>
                        </a:rPr>
                        <a:t>Predispatch P30/7DAY</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26994082"/>
                  </a:ext>
                </a:extLst>
              </a:tr>
              <a:tr h="188283">
                <a:tc>
                  <a:txBody>
                    <a:bodyPr/>
                    <a:lstStyle/>
                    <a:p>
                      <a:pPr algn="l" fontAlgn="t"/>
                      <a:r>
                        <a:rPr lang="en-AU" sz="1000" b="0" i="0" u="none" strike="noStrike">
                          <a:solidFill>
                            <a:srgbClr val="000000"/>
                          </a:solidFill>
                          <a:effectLst/>
                          <a:latin typeface="Calibri" panose="020F0502020204030204" pitchFamily="34" charset="0"/>
                        </a:rPr>
                        <a:t>Pre-dispatch P5 (FSIP and 5MPD Price Sens.)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0E8EA"/>
                    </a:solidFill>
                  </a:tcPr>
                </a:tc>
                <a:tc>
                  <a:txBody>
                    <a:bodyPr/>
                    <a:lstStyle/>
                    <a:p>
                      <a:pPr algn="ctr" fontAlgn="t"/>
                      <a:r>
                        <a:rPr lang="en-AU" sz="1000" b="1" i="0" u="none" strike="noStrike">
                          <a:solidFill>
                            <a:srgbClr val="000000"/>
                          </a:solidFill>
                          <a:effectLst/>
                          <a:latin typeface="Calibri" panose="020F0502020204030204" pitchFamily="34" charset="0"/>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4">
                        <a:lumMod val="20000"/>
                        <a:lumOff val="80000"/>
                      </a:schemeClr>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6122287"/>
                  </a:ext>
                </a:extLst>
              </a:tr>
              <a:tr h="188283">
                <a:tc>
                  <a:txBody>
                    <a:bodyPr/>
                    <a:lstStyle/>
                    <a:p>
                      <a:pPr algn="l" fontAlgn="t"/>
                      <a:r>
                        <a:rPr lang="en-AU" sz="1000" b="0" i="0" u="none" strike="noStrike">
                          <a:solidFill>
                            <a:srgbClr val="000000"/>
                          </a:solidFill>
                          <a:effectLst/>
                          <a:latin typeface="Calibri" panose="020F0502020204030204" pitchFamily="34" charset="0"/>
                        </a:rPr>
                        <a:t>ST and PD PASA</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143273"/>
                  </a:ext>
                </a:extLst>
              </a:tr>
              <a:tr h="263595">
                <a:tc gridSpan="11">
                  <a:txBody>
                    <a:bodyPr/>
                    <a:lstStyle/>
                    <a:p>
                      <a:pPr algn="ctr" fontAlgn="ctr"/>
                      <a:r>
                        <a:rPr lang="en-AU" sz="1000" b="1" i="0" u="none" strike="noStrike">
                          <a:solidFill>
                            <a:srgbClr val="000000"/>
                          </a:solidFill>
                          <a:effectLst/>
                          <a:latin typeface="Calibri" panose="020F0502020204030204" pitchFamily="34" charset="0"/>
                        </a:rPr>
                        <a:t>PACKAGE 4 - Pricing and Miscellaneous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84848260"/>
                  </a:ext>
                </a:extLst>
              </a:tr>
              <a:tr h="183451">
                <a:tc>
                  <a:txBody>
                    <a:bodyPr/>
                    <a:lstStyle/>
                    <a:p>
                      <a:pPr algn="l" fontAlgn="t"/>
                      <a:r>
                        <a:rPr lang="en-AU" sz="1000" b="0" i="0" u="none" strike="noStrike">
                          <a:solidFill>
                            <a:srgbClr val="000000"/>
                          </a:solidFill>
                          <a:effectLst/>
                          <a:latin typeface="Calibri" panose="020F0502020204030204" pitchFamily="34" charset="0"/>
                        </a:rPr>
                        <a:t>Trading Price / Price Revision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panose="020F0502020204030204" pitchFamily="34" charset="0"/>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3148491"/>
                  </a:ext>
                </a:extLst>
              </a:tr>
              <a:tr h="188283">
                <a:tc>
                  <a:txBody>
                    <a:bodyPr/>
                    <a:lstStyle/>
                    <a:p>
                      <a:pPr algn="l" fontAlgn="t"/>
                      <a:r>
                        <a:rPr lang="en-AU" sz="1000" b="0" i="0" u="none" strike="noStrike">
                          <a:solidFill>
                            <a:srgbClr val="000000"/>
                          </a:solidFill>
                          <a:effectLst/>
                          <a:latin typeface="Calibri" panose="020F0502020204030204" pitchFamily="34" charset="0"/>
                        </a:rPr>
                        <a:t>Administered Pricing and CPT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panose="020F0502020204030204" pitchFamily="34" charset="0"/>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829155"/>
                  </a:ext>
                </a:extLst>
              </a:tr>
              <a:tr h="188283">
                <a:tc>
                  <a:txBody>
                    <a:bodyPr/>
                    <a:lstStyle/>
                    <a:p>
                      <a:pPr algn="l" fontAlgn="t"/>
                      <a:r>
                        <a:rPr lang="en-AU" sz="1000" b="0" i="0" u="none" strike="noStrike">
                          <a:solidFill>
                            <a:srgbClr val="000000"/>
                          </a:solidFill>
                          <a:effectLst/>
                          <a:latin typeface="Calibri" panose="020F0502020204030204" pitchFamily="34" charset="0"/>
                        </a:rPr>
                        <a:t>Suspension Pricing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panose="020F0502020204030204" pitchFamily="34" charset="0"/>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12766932"/>
                  </a:ext>
                </a:extLst>
              </a:tr>
              <a:tr h="188283">
                <a:tc>
                  <a:txBody>
                    <a:bodyPr/>
                    <a:lstStyle/>
                    <a:p>
                      <a:pPr algn="l" fontAlgn="t"/>
                      <a:r>
                        <a:rPr lang="en-AU" sz="1000" b="0" i="0" u="none" strike="noStrike">
                          <a:solidFill>
                            <a:srgbClr val="000000"/>
                          </a:solidFill>
                          <a:effectLst/>
                          <a:latin typeface="Calibri" panose="020F0502020204030204" pitchFamily="34" charset="0"/>
                        </a:rPr>
                        <a:t>Negative Residue Management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Jun-19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0216860"/>
                  </a:ext>
                </a:extLst>
              </a:tr>
              <a:tr h="188283">
                <a:tc>
                  <a:txBody>
                    <a:bodyPr/>
                    <a:lstStyle/>
                    <a:p>
                      <a:pPr algn="l" fontAlgn="t"/>
                      <a:r>
                        <a:rPr lang="en-AU" sz="1000" b="0" i="0" u="none" strike="noStrike">
                          <a:solidFill>
                            <a:srgbClr val="000000"/>
                          </a:solidFill>
                          <a:effectLst/>
                          <a:latin typeface="Calibri" panose="020F0502020204030204" pitchFamily="34" charset="0"/>
                        </a:rPr>
                        <a:t>RERT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212952"/>
                  </a:ext>
                </a:extLst>
              </a:tr>
              <a:tr h="344006">
                <a:tc gridSpan="11">
                  <a:txBody>
                    <a:bodyPr/>
                    <a:lstStyle/>
                    <a:p>
                      <a:pPr algn="ctr" fontAlgn="ctr"/>
                      <a:r>
                        <a:rPr lang="en-AU" sz="1000" b="1" i="0" u="none" strike="noStrike">
                          <a:solidFill>
                            <a:srgbClr val="000000"/>
                          </a:solidFill>
                          <a:effectLst/>
                          <a:latin typeface="Calibri" panose="020F0502020204030204" pitchFamily="34" charset="0"/>
                        </a:rPr>
                        <a:t>PACKAGE 5 - Full Data Model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80466857"/>
                  </a:ext>
                </a:extLst>
              </a:tr>
              <a:tr h="197696">
                <a:tc>
                  <a:txBody>
                    <a:bodyPr/>
                    <a:lstStyle/>
                    <a:p>
                      <a:pPr algn="l" fontAlgn="t"/>
                      <a:r>
                        <a:rPr lang="en-AU" sz="10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marL="0" algn="ctr" defTabSz="685800" rtl="0" eaLnBrk="1" fontAlgn="t" latinLnBrk="0" hangingPunct="1"/>
                      <a:r>
                        <a:rPr lang="en-AU" sz="1000" b="0" i="0" u="none" strike="noStrike" kern="1200">
                          <a:solidFill>
                            <a:srgbClr val="000000"/>
                          </a:solidFill>
                          <a:effectLst/>
                          <a:latin typeface="Calibri" panose="020F0502020204030204" pitchFamily="34" charset="0"/>
                          <a:ea typeface="+mn-ea"/>
                          <a:cs typeface="+mn-cs"/>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497347"/>
                  </a:ext>
                </a:extLst>
              </a:tr>
            </a:tbl>
          </a:graphicData>
        </a:graphic>
      </p:graphicFrame>
      <p:sp>
        <p:nvSpPr>
          <p:cNvPr id="9" name="Title 1">
            <a:extLst>
              <a:ext uri="{FF2B5EF4-FFF2-40B4-BE49-F238E27FC236}">
                <a16:creationId xmlns:a16="http://schemas.microsoft.com/office/drawing/2014/main" id="{0E1896DC-0EA7-4894-92D0-65DDA36AA097}"/>
              </a:ext>
            </a:extLst>
          </p:cNvPr>
          <p:cNvSpPr txBox="1">
            <a:spLocks/>
          </p:cNvSpPr>
          <p:nvPr/>
        </p:nvSpPr>
        <p:spPr>
          <a:xfrm>
            <a:off x="8517788" y="6146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20-11-2020</a:t>
            </a:r>
          </a:p>
        </p:txBody>
      </p:sp>
      <p:sp>
        <p:nvSpPr>
          <p:cNvPr id="11" name="Date Placeholder 3">
            <a:extLst>
              <a:ext uri="{FF2B5EF4-FFF2-40B4-BE49-F238E27FC236}">
                <a16:creationId xmlns:a16="http://schemas.microsoft.com/office/drawing/2014/main" id="{602D11F8-A827-4D68-8A11-DD6CA7C94288}"/>
              </a:ext>
            </a:extLst>
          </p:cNvPr>
          <p:cNvSpPr>
            <a:spLocks noGrp="1"/>
          </p:cNvSpPr>
          <p:nvPr>
            <p:ph type="dt" sz="half" idx="10"/>
          </p:nvPr>
        </p:nvSpPr>
        <p:spPr>
          <a:xfrm>
            <a:off x="8157160" y="7006700"/>
            <a:ext cx="1435269" cy="402483"/>
          </a:xfrm>
        </p:spPr>
        <p:txBody>
          <a:bodyPr/>
          <a:lstStyle/>
          <a:p>
            <a:fld id="{7A2107B3-3FE4-4C31-9B4E-A3C583FFA43A}" type="datetime1">
              <a:rPr lang="en-AU" smtClean="0"/>
              <a:t>9/02/2021</a:t>
            </a:fld>
            <a:endParaRPr lang="en-AU"/>
          </a:p>
        </p:txBody>
      </p:sp>
    </p:spTree>
    <p:extLst>
      <p:ext uri="{BB962C8B-B14F-4D97-AF65-F5344CB8AC3E}">
        <p14:creationId xmlns:p14="http://schemas.microsoft.com/office/powerpoint/2010/main" val="3805504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6741-822B-4D70-B72B-95167FF5C190}"/>
              </a:ext>
            </a:extLst>
          </p:cNvPr>
          <p:cNvSpPr>
            <a:spLocks noGrp="1"/>
          </p:cNvSpPr>
          <p:nvPr>
            <p:ph type="title"/>
          </p:nvPr>
        </p:nvSpPr>
        <p:spPr/>
        <p:txBody>
          <a:bodyPr/>
          <a:lstStyle/>
          <a:p>
            <a:r>
              <a:rPr lang="en-AU"/>
              <a:t>Pre-Production Status Updates</a:t>
            </a:r>
            <a:br>
              <a:rPr lang="en-AU"/>
            </a:br>
            <a:r>
              <a:rPr lang="en-AU"/>
              <a:t>Performance Testing</a:t>
            </a:r>
          </a:p>
        </p:txBody>
      </p:sp>
      <p:sp>
        <p:nvSpPr>
          <p:cNvPr id="3" name="Content Placeholder 2">
            <a:extLst>
              <a:ext uri="{FF2B5EF4-FFF2-40B4-BE49-F238E27FC236}">
                <a16:creationId xmlns:a16="http://schemas.microsoft.com/office/drawing/2014/main" id="{F4832C05-70CE-40EF-AA6B-45AA162D2B87}"/>
              </a:ext>
            </a:extLst>
          </p:cNvPr>
          <p:cNvSpPr>
            <a:spLocks noGrp="1"/>
          </p:cNvSpPr>
          <p:nvPr>
            <p:ph idx="1"/>
          </p:nvPr>
        </p:nvSpPr>
        <p:spPr>
          <a:xfrm>
            <a:off x="206546" y="1823571"/>
            <a:ext cx="10255425" cy="4796544"/>
          </a:xfrm>
        </p:spPr>
        <p:txBody>
          <a:bodyPr vert="horz" lIns="91440" tIns="45720" rIns="91440" bIns="45720" rtlCol="0" anchor="t">
            <a:normAutofit/>
          </a:bodyPr>
          <a:lstStyle/>
          <a:p>
            <a:pPr marL="200025" indent="-200025"/>
            <a:r>
              <a:rPr lang="en-AU" sz="2450"/>
              <a:t>Performance testing of the new 5-Minute bidding service commenced this month.  Industry has been sent an advisory relating to these activities.</a:t>
            </a:r>
          </a:p>
          <a:p>
            <a:pPr marL="200025" indent="-200025"/>
            <a:r>
              <a:rPr lang="en-AU" sz="2450"/>
              <a:t>No impact to industry testing is expect or has been observed during our first round of testing.</a:t>
            </a:r>
          </a:p>
        </p:txBody>
      </p:sp>
      <p:sp>
        <p:nvSpPr>
          <p:cNvPr id="4" name="Slide Number Placeholder 3">
            <a:extLst>
              <a:ext uri="{FF2B5EF4-FFF2-40B4-BE49-F238E27FC236}">
                <a16:creationId xmlns:a16="http://schemas.microsoft.com/office/drawing/2014/main" id="{2265576D-22C6-4413-A0C0-CC7D6271EE97}"/>
              </a:ext>
            </a:extLst>
          </p:cNvPr>
          <p:cNvSpPr>
            <a:spLocks noGrp="1"/>
          </p:cNvSpPr>
          <p:nvPr>
            <p:ph type="sldNum" sz="quarter" idx="12"/>
          </p:nvPr>
        </p:nvSpPr>
        <p:spPr/>
        <p:txBody>
          <a:bodyPr/>
          <a:lstStyle/>
          <a:p>
            <a:fld id="{4EC81F68-4976-451A-B2E9-79BCBD2F70CC}" type="slidenum">
              <a:rPr lang="en-AU" smtClean="0"/>
              <a:t>42</a:t>
            </a:fld>
            <a:endParaRPr lang="en-AU"/>
          </a:p>
        </p:txBody>
      </p:sp>
    </p:spTree>
    <p:extLst>
      <p:ext uri="{BB962C8B-B14F-4D97-AF65-F5344CB8AC3E}">
        <p14:creationId xmlns:p14="http://schemas.microsoft.com/office/powerpoint/2010/main" val="4065496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6741-822B-4D70-B72B-95167FF5C190}"/>
              </a:ext>
            </a:extLst>
          </p:cNvPr>
          <p:cNvSpPr>
            <a:spLocks noGrp="1"/>
          </p:cNvSpPr>
          <p:nvPr>
            <p:ph type="title"/>
          </p:nvPr>
        </p:nvSpPr>
        <p:spPr>
          <a:xfrm>
            <a:off x="206547" y="150494"/>
            <a:ext cx="10408444" cy="1310695"/>
          </a:xfrm>
        </p:spPr>
        <p:txBody>
          <a:bodyPr/>
          <a:lstStyle/>
          <a:p>
            <a:r>
              <a:rPr lang="en-AU"/>
              <a:t>Remediation work on the Bidding Service</a:t>
            </a:r>
          </a:p>
        </p:txBody>
      </p:sp>
      <p:sp>
        <p:nvSpPr>
          <p:cNvPr id="3" name="Content Placeholder 2">
            <a:extLst>
              <a:ext uri="{FF2B5EF4-FFF2-40B4-BE49-F238E27FC236}">
                <a16:creationId xmlns:a16="http://schemas.microsoft.com/office/drawing/2014/main" id="{F4832C05-70CE-40EF-AA6B-45AA162D2B87}"/>
              </a:ext>
            </a:extLst>
          </p:cNvPr>
          <p:cNvSpPr>
            <a:spLocks noGrp="1"/>
          </p:cNvSpPr>
          <p:nvPr>
            <p:ph idx="1"/>
          </p:nvPr>
        </p:nvSpPr>
        <p:spPr>
          <a:xfrm>
            <a:off x="206546" y="1590261"/>
            <a:ext cx="10255425" cy="5029854"/>
          </a:xfrm>
        </p:spPr>
        <p:txBody>
          <a:bodyPr vert="horz" lIns="91440" tIns="45720" rIns="91440" bIns="45720" rtlCol="0" anchor="t">
            <a:normAutofit fontScale="85000" lnSpcReduction="20000"/>
          </a:bodyPr>
          <a:lstStyle/>
          <a:p>
            <a:pPr lvl="0"/>
            <a:r>
              <a:rPr lang="en-AU"/>
              <a:t>Error message change when an Energy bid is submitted with exceeding MFP.</a:t>
            </a:r>
          </a:p>
          <a:p>
            <a:pPr lvl="1"/>
            <a:r>
              <a:rPr lang="en-AU"/>
              <a:t>Currently states – “Band prices must be greater than or equal to market floor price"</a:t>
            </a:r>
          </a:p>
          <a:p>
            <a:pPr lvl="1"/>
            <a:r>
              <a:rPr lang="en-AU"/>
              <a:t>This has now been changed to – “Band prices must be greater than or equal to market floor price XXX“</a:t>
            </a:r>
          </a:p>
          <a:p>
            <a:pPr marL="400965" lvl="1" indent="0">
              <a:buNone/>
            </a:pPr>
            <a:endParaRPr lang="en-AU"/>
          </a:p>
          <a:p>
            <a:pPr lvl="0"/>
            <a:r>
              <a:rPr lang="en-AU"/>
              <a:t>Error message change when a bid is submitted with </a:t>
            </a:r>
            <a:r>
              <a:rPr lang="en-AU" err="1"/>
              <a:t>rampdown</a:t>
            </a:r>
            <a:r>
              <a:rPr lang="en-AU"/>
              <a:t> rate exceeding registered values</a:t>
            </a:r>
          </a:p>
          <a:p>
            <a:pPr lvl="1"/>
            <a:r>
              <a:rPr lang="en-AU"/>
              <a:t>Was titled: "Invalid </a:t>
            </a:r>
            <a:r>
              <a:rPr lang="en-AU" err="1"/>
              <a:t>Rampuprate</a:t>
            </a:r>
            <a:r>
              <a:rPr lang="en-AU"/>
              <a:t>", this has now changed to “Invalid </a:t>
            </a:r>
            <a:r>
              <a:rPr lang="en-AU" err="1"/>
              <a:t>Rampdownrate</a:t>
            </a:r>
            <a:r>
              <a:rPr lang="en-AU"/>
              <a:t>” </a:t>
            </a:r>
          </a:p>
          <a:p>
            <a:pPr marL="400965" lvl="1" indent="0">
              <a:buNone/>
            </a:pPr>
            <a:endParaRPr lang="en-AU"/>
          </a:p>
          <a:p>
            <a:pPr lvl="0"/>
            <a:r>
              <a:rPr lang="en-AU"/>
              <a:t>Get Bid API</a:t>
            </a:r>
          </a:p>
          <a:p>
            <a:pPr lvl="1"/>
            <a:r>
              <a:rPr lang="en-AU"/>
              <a:t>When Fast start profile and rebid explanation did not have a value it used to give the response for get bid with a null tag.”{}”</a:t>
            </a:r>
          </a:p>
          <a:p>
            <a:pPr lvl="1"/>
            <a:r>
              <a:rPr lang="en-AU"/>
              <a:t>This tag has been removed and fast start profile and rebid explanation is only populated in the response for a “get bid” when there is a value for Fast start profile.</a:t>
            </a:r>
          </a:p>
          <a:p>
            <a:pPr marL="400965" lvl="1" indent="0">
              <a:buNone/>
            </a:pPr>
            <a:endParaRPr lang="en-AU"/>
          </a:p>
          <a:p>
            <a:pPr lvl="0"/>
            <a:r>
              <a:rPr lang="en-AU"/>
              <a:t>Get Bids API</a:t>
            </a:r>
          </a:p>
          <a:p>
            <a:pPr lvl="1"/>
            <a:r>
              <a:rPr lang="en-AU"/>
              <a:t>The trading date in the “get bids” response has changed from YYYY-MM-DD 00:00:00 to YYYY-MM-DD.</a:t>
            </a:r>
          </a:p>
          <a:p>
            <a:pPr lvl="1"/>
            <a:r>
              <a:rPr lang="en-AU"/>
              <a:t>The null tag for rebid explanation {} has now been removed from the response.</a:t>
            </a:r>
          </a:p>
          <a:p>
            <a:pPr marL="200025" indent="-200025"/>
            <a:endParaRPr lang="en-AU" sz="2450"/>
          </a:p>
        </p:txBody>
      </p:sp>
      <p:sp>
        <p:nvSpPr>
          <p:cNvPr id="4" name="Slide Number Placeholder 3">
            <a:extLst>
              <a:ext uri="{FF2B5EF4-FFF2-40B4-BE49-F238E27FC236}">
                <a16:creationId xmlns:a16="http://schemas.microsoft.com/office/drawing/2014/main" id="{2265576D-22C6-4413-A0C0-CC7D6271EE97}"/>
              </a:ext>
            </a:extLst>
          </p:cNvPr>
          <p:cNvSpPr>
            <a:spLocks noGrp="1"/>
          </p:cNvSpPr>
          <p:nvPr>
            <p:ph type="sldNum" sz="quarter" idx="12"/>
          </p:nvPr>
        </p:nvSpPr>
        <p:spPr/>
        <p:txBody>
          <a:bodyPr/>
          <a:lstStyle/>
          <a:p>
            <a:fld id="{4EC81F68-4976-451A-B2E9-79BCBD2F70CC}" type="slidenum">
              <a:rPr lang="en-AU" smtClean="0"/>
              <a:t>43</a:t>
            </a:fld>
            <a:endParaRPr lang="en-AU"/>
          </a:p>
        </p:txBody>
      </p:sp>
    </p:spTree>
    <p:extLst>
      <p:ext uri="{BB962C8B-B14F-4D97-AF65-F5344CB8AC3E}">
        <p14:creationId xmlns:p14="http://schemas.microsoft.com/office/powerpoint/2010/main" val="2440833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6741-822B-4D70-B72B-95167FF5C190}"/>
              </a:ext>
            </a:extLst>
          </p:cNvPr>
          <p:cNvSpPr>
            <a:spLocks noGrp="1"/>
          </p:cNvSpPr>
          <p:nvPr>
            <p:ph type="title"/>
          </p:nvPr>
        </p:nvSpPr>
        <p:spPr>
          <a:xfrm>
            <a:off x="206547" y="150494"/>
            <a:ext cx="10408444" cy="1310695"/>
          </a:xfrm>
        </p:spPr>
        <p:txBody>
          <a:bodyPr/>
          <a:lstStyle/>
          <a:p>
            <a:r>
              <a:rPr lang="en-AU"/>
              <a:t>Remediation work on the Web Bidding Screens</a:t>
            </a:r>
          </a:p>
        </p:txBody>
      </p:sp>
      <p:sp>
        <p:nvSpPr>
          <p:cNvPr id="3" name="Content Placeholder 2">
            <a:extLst>
              <a:ext uri="{FF2B5EF4-FFF2-40B4-BE49-F238E27FC236}">
                <a16:creationId xmlns:a16="http://schemas.microsoft.com/office/drawing/2014/main" id="{F4832C05-70CE-40EF-AA6B-45AA162D2B87}"/>
              </a:ext>
            </a:extLst>
          </p:cNvPr>
          <p:cNvSpPr>
            <a:spLocks noGrp="1"/>
          </p:cNvSpPr>
          <p:nvPr>
            <p:ph idx="1"/>
          </p:nvPr>
        </p:nvSpPr>
        <p:spPr>
          <a:xfrm>
            <a:off x="206546" y="1590260"/>
            <a:ext cx="10255425" cy="5317435"/>
          </a:xfrm>
        </p:spPr>
        <p:txBody>
          <a:bodyPr vert="horz" lIns="91440" tIns="45720" rIns="91440" bIns="45720" rtlCol="0" anchor="t">
            <a:normAutofit fontScale="70000" lnSpcReduction="20000"/>
          </a:bodyPr>
          <a:lstStyle/>
          <a:p>
            <a:pPr lvl="0"/>
            <a:r>
              <a:rPr lang="en-AU"/>
              <a:t>Enabled for MNSP to up-load a JSON file.</a:t>
            </a:r>
          </a:p>
          <a:p>
            <a:pPr marL="0" lvl="0" indent="0">
              <a:buNone/>
            </a:pPr>
            <a:endParaRPr lang="en-AU"/>
          </a:p>
          <a:p>
            <a:pPr lvl="0"/>
            <a:r>
              <a:rPr lang="en-AU"/>
              <a:t>“Upload bid File” functionality is used in web bidding there were no information about where errors located in the submitted JSON files. These errors will be visible to the user in the web screen upon the new release.</a:t>
            </a:r>
          </a:p>
          <a:p>
            <a:pPr marL="0" lvl="0" indent="0">
              <a:buNone/>
            </a:pPr>
            <a:endParaRPr lang="en-AU"/>
          </a:p>
          <a:p>
            <a:pPr lvl="0"/>
            <a:r>
              <a:rPr lang="en-AU"/>
              <a:t>In the current version the error indicators do not point to the right place regarding the specific error, this has been remediated. </a:t>
            </a:r>
          </a:p>
          <a:p>
            <a:pPr lvl="1"/>
            <a:r>
              <a:rPr lang="en-AU"/>
              <a:t>Example if  </a:t>
            </a:r>
            <a:r>
              <a:rPr lang="en-AU" err="1"/>
              <a:t>Rampdown</a:t>
            </a:r>
            <a:r>
              <a:rPr lang="en-AU"/>
              <a:t> indicator has an invalid value when submitted, there will correct highlight against that field, currently this was not the case.</a:t>
            </a:r>
          </a:p>
          <a:p>
            <a:pPr marL="400965" lvl="1" indent="0">
              <a:buNone/>
            </a:pPr>
            <a:endParaRPr lang="en-AU"/>
          </a:p>
          <a:p>
            <a:pPr lvl="0"/>
            <a:r>
              <a:rPr lang="en-AU"/>
              <a:t>User are able to enter negative and real numbers for “Daily Energy Constraint”, “Fast Start Min Load”, T1, T2, T3 and T4 fields.  This has been remediated by restricting the user by implementing checking processes on for the screens ensuring users are unable to enter negative and real numbers for these fields.</a:t>
            </a:r>
          </a:p>
          <a:p>
            <a:pPr marL="0" lvl="0" indent="0">
              <a:buNone/>
            </a:pPr>
            <a:endParaRPr lang="en-AU"/>
          </a:p>
          <a:p>
            <a:pPr lvl="0"/>
            <a:r>
              <a:rPr lang="en-AU"/>
              <a:t>Improvements have been made on the tab functionality, it was observed that on occasions the tab key would to not function.</a:t>
            </a:r>
          </a:p>
          <a:p>
            <a:pPr marL="0" lvl="0" indent="0">
              <a:buNone/>
            </a:pPr>
            <a:endParaRPr lang="en-AU"/>
          </a:p>
          <a:p>
            <a:pPr lvl="0"/>
            <a:r>
              <a:rPr lang="en-AU"/>
              <a:t>Participant can pre-fill DUID and Service Type on the first screen.  This pre-fill information is then preserved when “Enter Bid” is clicked.  However, on the “Enter Bid” screen, if the participant changes the “Trading Date”, then, the pre-filled DUID would not be retained, this will be remediated, upon next release.</a:t>
            </a:r>
          </a:p>
          <a:p>
            <a:pPr marL="200025" indent="-200025"/>
            <a:endParaRPr lang="en-AU" sz="2450"/>
          </a:p>
        </p:txBody>
      </p:sp>
      <p:sp>
        <p:nvSpPr>
          <p:cNvPr id="4" name="Slide Number Placeholder 3">
            <a:extLst>
              <a:ext uri="{FF2B5EF4-FFF2-40B4-BE49-F238E27FC236}">
                <a16:creationId xmlns:a16="http://schemas.microsoft.com/office/drawing/2014/main" id="{2265576D-22C6-4413-A0C0-CC7D6271EE97}"/>
              </a:ext>
            </a:extLst>
          </p:cNvPr>
          <p:cNvSpPr>
            <a:spLocks noGrp="1"/>
          </p:cNvSpPr>
          <p:nvPr>
            <p:ph type="sldNum" sz="quarter" idx="12"/>
          </p:nvPr>
        </p:nvSpPr>
        <p:spPr/>
        <p:txBody>
          <a:bodyPr/>
          <a:lstStyle/>
          <a:p>
            <a:fld id="{4EC81F68-4976-451A-B2E9-79BCBD2F70CC}" type="slidenum">
              <a:rPr lang="en-AU" smtClean="0"/>
              <a:t>44</a:t>
            </a:fld>
            <a:endParaRPr lang="en-AU"/>
          </a:p>
        </p:txBody>
      </p:sp>
    </p:spTree>
    <p:extLst>
      <p:ext uri="{BB962C8B-B14F-4D97-AF65-F5344CB8AC3E}">
        <p14:creationId xmlns:p14="http://schemas.microsoft.com/office/powerpoint/2010/main" val="1481554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9A47-93B5-4E82-B3F1-D26D933912B0}"/>
              </a:ext>
            </a:extLst>
          </p:cNvPr>
          <p:cNvSpPr>
            <a:spLocks noGrp="1"/>
          </p:cNvSpPr>
          <p:nvPr>
            <p:ph type="title"/>
          </p:nvPr>
        </p:nvSpPr>
        <p:spPr>
          <a:xfrm>
            <a:off x="206547" y="150494"/>
            <a:ext cx="9404178" cy="1310695"/>
          </a:xfrm>
        </p:spPr>
        <p:txBody>
          <a:bodyPr/>
          <a:lstStyle/>
          <a:p>
            <a:r>
              <a:rPr lang="en-AU"/>
              <a:t>5MS Bidding Service Go-live Plan</a:t>
            </a:r>
          </a:p>
        </p:txBody>
      </p:sp>
      <p:sp>
        <p:nvSpPr>
          <p:cNvPr id="4" name="Slide Number Placeholder 3">
            <a:extLst>
              <a:ext uri="{FF2B5EF4-FFF2-40B4-BE49-F238E27FC236}">
                <a16:creationId xmlns:a16="http://schemas.microsoft.com/office/drawing/2014/main" id="{136DE055-F368-434A-B353-C941280E20BE}"/>
              </a:ext>
            </a:extLst>
          </p:cNvPr>
          <p:cNvSpPr>
            <a:spLocks noGrp="1"/>
          </p:cNvSpPr>
          <p:nvPr>
            <p:ph type="sldNum" sz="quarter" idx="12"/>
          </p:nvPr>
        </p:nvSpPr>
        <p:spPr/>
        <p:txBody>
          <a:bodyPr/>
          <a:lstStyle/>
          <a:p>
            <a:fld id="{4EC81F68-4976-451A-B2E9-79BCBD2F70CC}" type="slidenum">
              <a:rPr lang="en-AU" smtClean="0"/>
              <a:t>45</a:t>
            </a:fld>
            <a:endParaRPr lang="en-AU"/>
          </a:p>
        </p:txBody>
      </p:sp>
      <p:graphicFrame>
        <p:nvGraphicFramePr>
          <p:cNvPr id="7" name="Table 5">
            <a:extLst>
              <a:ext uri="{FF2B5EF4-FFF2-40B4-BE49-F238E27FC236}">
                <a16:creationId xmlns:a16="http://schemas.microsoft.com/office/drawing/2014/main" id="{EBE1ABC0-CAD7-4D12-A625-C3860E5A0CDE}"/>
              </a:ext>
            </a:extLst>
          </p:cNvPr>
          <p:cNvGraphicFramePr>
            <a:graphicFrameLocks noGrp="1"/>
          </p:cNvGraphicFramePr>
          <p:nvPr>
            <p:ph idx="1"/>
            <p:extLst>
              <p:ext uri="{D42A27DB-BD31-4B8C-83A1-F6EECF244321}">
                <p14:modId xmlns:p14="http://schemas.microsoft.com/office/powerpoint/2010/main" val="4187224750"/>
              </p:ext>
            </p:extLst>
          </p:nvPr>
        </p:nvGraphicFramePr>
        <p:xfrm>
          <a:off x="970001" y="3607831"/>
          <a:ext cx="7877269" cy="2139126"/>
        </p:xfrm>
        <a:graphic>
          <a:graphicData uri="http://schemas.openxmlformats.org/drawingml/2006/table">
            <a:tbl>
              <a:tblPr firstRow="1" bandRow="1">
                <a:tableStyleId>{5C22544A-7EE6-4342-B048-85BDC9FD1C3A}</a:tableStyleId>
              </a:tblPr>
              <a:tblGrid>
                <a:gridCol w="3425850">
                  <a:extLst>
                    <a:ext uri="{9D8B030D-6E8A-4147-A177-3AD203B41FA5}">
                      <a16:colId xmlns:a16="http://schemas.microsoft.com/office/drawing/2014/main" val="2817304428"/>
                    </a:ext>
                  </a:extLst>
                </a:gridCol>
                <a:gridCol w="4451419">
                  <a:extLst>
                    <a:ext uri="{9D8B030D-6E8A-4147-A177-3AD203B41FA5}">
                      <a16:colId xmlns:a16="http://schemas.microsoft.com/office/drawing/2014/main" val="2710216400"/>
                    </a:ext>
                  </a:extLst>
                </a:gridCol>
              </a:tblGrid>
              <a:tr h="348378">
                <a:tc>
                  <a:txBody>
                    <a:bodyPr/>
                    <a:lstStyle/>
                    <a:p>
                      <a:pPr>
                        <a:spcBef>
                          <a:spcPts val="500"/>
                        </a:spcBef>
                        <a:spcAft>
                          <a:spcPts val="300"/>
                        </a:spcAft>
                        <a:tabLst>
                          <a:tab pos="1425575" algn="ctr"/>
                        </a:tabLst>
                      </a:pPr>
                      <a:r>
                        <a:rPr lang="en-AU" sz="1400">
                          <a:effectLst/>
                        </a:rPr>
                        <a:t>Milestone</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Date</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4195989688"/>
                  </a:ext>
                </a:extLst>
              </a:tr>
              <a:tr h="447687">
                <a:tc>
                  <a:txBody>
                    <a:bodyPr/>
                    <a:lstStyle/>
                    <a:p>
                      <a:pPr>
                        <a:spcBef>
                          <a:spcPts val="500"/>
                        </a:spcBef>
                        <a:spcAft>
                          <a:spcPts val="300"/>
                        </a:spcAft>
                      </a:pPr>
                      <a:r>
                        <a:rPr lang="en-AU" sz="1400">
                          <a:effectLst/>
                        </a:rPr>
                        <a:t>Initial engagement with the RWG</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12 January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4258171704"/>
                  </a:ext>
                </a:extLst>
              </a:tr>
              <a:tr h="447687">
                <a:tc>
                  <a:txBody>
                    <a:bodyPr/>
                    <a:lstStyle/>
                    <a:p>
                      <a:pPr>
                        <a:spcBef>
                          <a:spcPts val="500"/>
                        </a:spcBef>
                        <a:spcAft>
                          <a:spcPts val="300"/>
                        </a:spcAft>
                      </a:pPr>
                      <a:r>
                        <a:rPr lang="en-AU" sz="1400">
                          <a:effectLst/>
                        </a:rPr>
                        <a:t>Publish draft for industry feedback</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8 February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1901391392"/>
                  </a:ext>
                </a:extLst>
              </a:tr>
              <a:tr h="447687">
                <a:tc>
                  <a:txBody>
                    <a:bodyPr/>
                    <a:lstStyle/>
                    <a:p>
                      <a:pPr>
                        <a:spcBef>
                          <a:spcPts val="500"/>
                        </a:spcBef>
                        <a:spcAft>
                          <a:spcPts val="300"/>
                        </a:spcAft>
                      </a:pPr>
                      <a:r>
                        <a:rPr lang="en-AU" sz="1400">
                          <a:effectLst/>
                        </a:rPr>
                        <a:t>Deadline for industry feedback</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22 February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2049652183"/>
                  </a:ext>
                </a:extLst>
              </a:tr>
              <a:tr h="447687">
                <a:tc>
                  <a:txBody>
                    <a:bodyPr/>
                    <a:lstStyle/>
                    <a:p>
                      <a:pPr>
                        <a:spcBef>
                          <a:spcPts val="500"/>
                        </a:spcBef>
                        <a:spcAft>
                          <a:spcPts val="300"/>
                        </a:spcAft>
                      </a:pPr>
                      <a:r>
                        <a:rPr lang="en-AU" sz="1400">
                          <a:effectLst/>
                        </a:rPr>
                        <a:t>Publish final plan</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8 March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2484675091"/>
                  </a:ext>
                </a:extLst>
              </a:tr>
            </a:tbl>
          </a:graphicData>
        </a:graphic>
      </p:graphicFrame>
      <p:sp>
        <p:nvSpPr>
          <p:cNvPr id="8" name="Content Placeholder 2">
            <a:extLst>
              <a:ext uri="{FF2B5EF4-FFF2-40B4-BE49-F238E27FC236}">
                <a16:creationId xmlns:a16="http://schemas.microsoft.com/office/drawing/2014/main" id="{F5D11D43-D70F-4A4B-8280-53DE9DB339FF}"/>
              </a:ext>
            </a:extLst>
          </p:cNvPr>
          <p:cNvSpPr txBox="1">
            <a:spLocks/>
          </p:cNvSpPr>
          <p:nvPr/>
        </p:nvSpPr>
        <p:spPr>
          <a:xfrm>
            <a:off x="206546" y="1590260"/>
            <a:ext cx="10255425" cy="5317435"/>
          </a:xfrm>
          <a:prstGeom prst="rect">
            <a:avLst/>
          </a:prstGeom>
        </p:spPr>
        <p:txBody>
          <a:bodyPr vert="horz" lIns="91440" tIns="45720" rIns="91440" bIns="45720"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AU" sz="1800"/>
              <a:t>The draft 5MS Bidding service go-live plan was published on Monday 8 February 2021. Please respond by COB Friday 22 February 2021 with any comments. </a:t>
            </a:r>
          </a:p>
          <a:p>
            <a:endParaRPr lang="en-AU" sz="1800"/>
          </a:p>
          <a:p>
            <a:pPr marL="200025" indent="-200025"/>
            <a:r>
              <a:rPr lang="en-AU" sz="1800"/>
              <a:t>The final document will be issued on Monday 8 March 2021</a:t>
            </a:r>
          </a:p>
        </p:txBody>
      </p:sp>
    </p:spTree>
    <p:extLst>
      <p:ext uri="{BB962C8B-B14F-4D97-AF65-F5344CB8AC3E}">
        <p14:creationId xmlns:p14="http://schemas.microsoft.com/office/powerpoint/2010/main" val="4211091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Settlements Update </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Mark Hillaby</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46</a:t>
            </a:fld>
            <a:endParaRPr lang="en-AU"/>
          </a:p>
        </p:txBody>
      </p:sp>
    </p:spTree>
    <p:extLst>
      <p:ext uri="{BB962C8B-B14F-4D97-AF65-F5344CB8AC3E}">
        <p14:creationId xmlns:p14="http://schemas.microsoft.com/office/powerpoint/2010/main" val="4129510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t>Settlements Workstream Update</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00000"/>
              </a:lnSpc>
              <a:spcBef>
                <a:spcPts val="1200"/>
              </a:spcBef>
              <a:spcAft>
                <a:spcPts val="1200"/>
              </a:spcAft>
            </a:pPr>
            <a:r>
              <a:rPr lang="en-AU" sz="2000">
                <a:cs typeface="Segoe UI Semilight"/>
              </a:rPr>
              <a:t>Settlements timeline under review as a result in the delay of the Retail Go-Live </a:t>
            </a:r>
          </a:p>
          <a:p>
            <a:pPr marL="200025" indent="-200025">
              <a:lnSpc>
                <a:spcPct val="100000"/>
              </a:lnSpc>
              <a:spcBef>
                <a:spcPts val="1200"/>
              </a:spcBef>
              <a:spcAft>
                <a:spcPts val="1200"/>
              </a:spcAft>
            </a:pPr>
            <a:r>
              <a:rPr lang="en-AU" sz="2000">
                <a:cs typeface="Segoe UI Semilight"/>
              </a:rPr>
              <a:t>Update to be provided during RWG</a:t>
            </a:r>
          </a:p>
          <a:p>
            <a:pPr marL="0" indent="0">
              <a:lnSpc>
                <a:spcPct val="100000"/>
              </a:lnSpc>
              <a:spcBef>
                <a:spcPts val="1200"/>
              </a:spcBef>
              <a:spcAft>
                <a:spcPts val="1200"/>
              </a:spcAft>
              <a:buNone/>
            </a:pPr>
            <a:endParaRPr lang="en-AU" sz="2000">
              <a:cs typeface="Segoe UI Semiligh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47</a:t>
            </a:fld>
            <a:endParaRPr lang="en-AU"/>
          </a:p>
        </p:txBody>
      </p:sp>
    </p:spTree>
    <p:extLst>
      <p:ext uri="{BB962C8B-B14F-4D97-AF65-F5344CB8AC3E}">
        <p14:creationId xmlns:p14="http://schemas.microsoft.com/office/powerpoint/2010/main" val="2318314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718F-BED7-429B-896A-55E1DAFE38A4}"/>
              </a:ext>
            </a:extLst>
          </p:cNvPr>
          <p:cNvSpPr>
            <a:spLocks noGrp="1"/>
          </p:cNvSpPr>
          <p:nvPr>
            <p:ph type="title"/>
          </p:nvPr>
        </p:nvSpPr>
        <p:spPr/>
        <p:txBody>
          <a:bodyPr>
            <a:normAutofit/>
          </a:bodyPr>
          <a:lstStyle/>
          <a:p>
            <a:r>
              <a:rPr lang="en-AU" sz="4464"/>
              <a:t>Readiness Survey</a:t>
            </a:r>
          </a:p>
        </p:txBody>
      </p:sp>
      <p:sp>
        <p:nvSpPr>
          <p:cNvPr id="3" name="Text Placeholder 2">
            <a:extLst>
              <a:ext uri="{FF2B5EF4-FFF2-40B4-BE49-F238E27FC236}">
                <a16:creationId xmlns:a16="http://schemas.microsoft.com/office/drawing/2014/main" id="{F83E5909-9146-464F-873A-CC80E1308854}"/>
              </a:ext>
            </a:extLst>
          </p:cNvPr>
          <p:cNvSpPr>
            <a:spLocks noGrp="1"/>
          </p:cNvSpPr>
          <p:nvPr>
            <p:ph type="body" idx="1"/>
          </p:nvPr>
        </p:nvSpPr>
        <p:spPr/>
        <p:txBody>
          <a:bodyPr>
            <a:normAutofit/>
          </a:bodyPr>
          <a:lstStyle/>
          <a:p>
            <a:r>
              <a:rPr lang="en-AU" i="1"/>
              <a:t>Austin Tan</a:t>
            </a:r>
            <a:endParaRPr lang="en-AU" sz="2315" i="1"/>
          </a:p>
        </p:txBody>
      </p:sp>
      <p:sp>
        <p:nvSpPr>
          <p:cNvPr id="6" name="Slide Number Placeholder 5">
            <a:extLst>
              <a:ext uri="{FF2B5EF4-FFF2-40B4-BE49-F238E27FC236}">
                <a16:creationId xmlns:a16="http://schemas.microsoft.com/office/drawing/2014/main" id="{15B6E056-BB66-449C-8BE0-8E008AD20A1C}"/>
              </a:ext>
            </a:extLst>
          </p:cNvPr>
          <p:cNvSpPr>
            <a:spLocks noGrp="1"/>
          </p:cNvSpPr>
          <p:nvPr>
            <p:ph type="sldNum" sz="quarter" idx="12"/>
          </p:nvPr>
        </p:nvSpPr>
        <p:spPr/>
        <p:txBody>
          <a:bodyPr/>
          <a:lstStyle/>
          <a:p>
            <a:fld id="{4EC81F68-4976-451A-B2E9-79BCBD2F70CC}" type="slidenum">
              <a:rPr lang="en-AU" smtClean="0"/>
              <a:pPr/>
              <a:t>48</a:t>
            </a:fld>
            <a:endParaRPr lang="en-AU"/>
          </a:p>
        </p:txBody>
      </p:sp>
    </p:spTree>
    <p:extLst>
      <p:ext uri="{BB962C8B-B14F-4D97-AF65-F5344CB8AC3E}">
        <p14:creationId xmlns:p14="http://schemas.microsoft.com/office/powerpoint/2010/main" val="1213485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t>Readiness survey – new questions</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00000"/>
              </a:lnSpc>
              <a:spcBef>
                <a:spcPts val="1200"/>
              </a:spcBef>
              <a:spcAft>
                <a:spcPts val="1200"/>
              </a:spcAft>
            </a:pPr>
            <a:r>
              <a:rPr lang="en-AU" sz="2000">
                <a:cs typeface="Segoe UI Semilight"/>
              </a:rPr>
              <a:t>At the last RWG, AEMO was asked to consider if there was any new questions that should be added to the readiness survey.</a:t>
            </a:r>
          </a:p>
          <a:p>
            <a:pPr marL="200025" indent="-200025">
              <a:lnSpc>
                <a:spcPct val="100000"/>
              </a:lnSpc>
              <a:spcBef>
                <a:spcPts val="1200"/>
              </a:spcBef>
              <a:spcAft>
                <a:spcPts val="1200"/>
              </a:spcAft>
            </a:pPr>
            <a:r>
              <a:rPr lang="en-AU" sz="2000">
                <a:cs typeface="Segoe UI Semilight"/>
              </a:rPr>
              <a:t>New questions were added relating to:</a:t>
            </a:r>
          </a:p>
          <a:p>
            <a:pPr marL="600990" lvl="1" indent="-200025">
              <a:lnSpc>
                <a:spcPct val="100000"/>
              </a:lnSpc>
              <a:spcBef>
                <a:spcPts val="1200"/>
              </a:spcBef>
              <a:spcAft>
                <a:spcPts val="1200"/>
              </a:spcAft>
            </a:pPr>
            <a:r>
              <a:rPr lang="en-AU" sz="1649">
                <a:cs typeface="Segoe UI Semilight"/>
              </a:rPr>
              <a:t>Bilateral testing for retail and wholesale processes</a:t>
            </a:r>
          </a:p>
          <a:p>
            <a:pPr marL="600990" lvl="1" indent="-200025">
              <a:lnSpc>
                <a:spcPct val="100000"/>
              </a:lnSpc>
              <a:spcBef>
                <a:spcPts val="1200"/>
              </a:spcBef>
              <a:spcAft>
                <a:spcPts val="1200"/>
              </a:spcAft>
            </a:pPr>
            <a:r>
              <a:rPr lang="en-AU" sz="1649">
                <a:cs typeface="Segoe UI Semilight"/>
              </a:rPr>
              <a:t>Generators participation in the bidding transition period, and use of the pre-production environment for industry testing</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49</a:t>
            </a:fld>
            <a:endParaRPr lang="en-AU"/>
          </a:p>
        </p:txBody>
      </p:sp>
    </p:spTree>
    <p:extLst>
      <p:ext uri="{BB962C8B-B14F-4D97-AF65-F5344CB8AC3E}">
        <p14:creationId xmlns:p14="http://schemas.microsoft.com/office/powerpoint/2010/main" val="357176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Minutes &amp; Actions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343352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223203" cy="1310695"/>
          </a:xfrm>
        </p:spPr>
        <p:txBody>
          <a:bodyPr/>
          <a:lstStyle/>
          <a:p>
            <a:r>
              <a:rPr lang="en-AU"/>
              <a:t>Readiness reporting – 2021 schedule</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50</a:t>
            </a:fld>
            <a:endParaRPr lang="en-AU"/>
          </a:p>
        </p:txBody>
      </p:sp>
      <p:sp>
        <p:nvSpPr>
          <p:cNvPr id="6" name="Rectangle 5">
            <a:extLst>
              <a:ext uri="{FF2B5EF4-FFF2-40B4-BE49-F238E27FC236}">
                <a16:creationId xmlns:a16="http://schemas.microsoft.com/office/drawing/2014/main" id="{C7B875E0-9275-4FDF-83ED-736C6EBA39B2}"/>
              </a:ext>
            </a:extLst>
          </p:cNvPr>
          <p:cNvSpPr/>
          <p:nvPr/>
        </p:nvSpPr>
        <p:spPr>
          <a:xfrm>
            <a:off x="371766" y="1897112"/>
            <a:ext cx="9223202" cy="646331"/>
          </a:xfrm>
          <a:prstGeom prst="rect">
            <a:avLst/>
          </a:prstGeom>
        </p:spPr>
        <p:txBody>
          <a:bodyPr wrap="square">
            <a:spAutoFit/>
          </a:bodyPr>
          <a:lstStyle/>
          <a:p>
            <a:pPr marL="200482" indent="-200482" defTabSz="801929">
              <a:spcBef>
                <a:spcPts val="1200"/>
              </a:spcBef>
              <a:spcAft>
                <a:spcPts val="1200"/>
              </a:spcAft>
              <a:buFont typeface="Arial" panose="020B0604020202020204" pitchFamily="34" charset="0"/>
              <a:buChar char="•"/>
            </a:pPr>
            <a:r>
              <a:rPr lang="en-AU"/>
              <a:t>The sixth readiness survey was released on Tuesday 2 February. Please respond by this Thursday 11 February. Survey results will be presented at the next RWG on 2 March. </a:t>
            </a:r>
          </a:p>
        </p:txBody>
      </p:sp>
      <p:graphicFrame>
        <p:nvGraphicFramePr>
          <p:cNvPr id="9" name="Table 8">
            <a:extLst>
              <a:ext uri="{FF2B5EF4-FFF2-40B4-BE49-F238E27FC236}">
                <a16:creationId xmlns:a16="http://schemas.microsoft.com/office/drawing/2014/main" id="{C895937B-2C76-4BCE-A846-43F77242CED7}"/>
              </a:ext>
            </a:extLst>
          </p:cNvPr>
          <p:cNvGraphicFramePr>
            <a:graphicFrameLocks noGrp="1"/>
          </p:cNvGraphicFramePr>
          <p:nvPr>
            <p:extLst>
              <p:ext uri="{D42A27DB-BD31-4B8C-83A1-F6EECF244321}">
                <p14:modId xmlns:p14="http://schemas.microsoft.com/office/powerpoint/2010/main" val="3433052301"/>
              </p:ext>
            </p:extLst>
          </p:nvPr>
        </p:nvGraphicFramePr>
        <p:xfrm>
          <a:off x="535703" y="3564141"/>
          <a:ext cx="9421048" cy="2369521"/>
        </p:xfrm>
        <a:graphic>
          <a:graphicData uri="http://schemas.openxmlformats.org/drawingml/2006/table">
            <a:tbl>
              <a:tblPr firstRow="1" bandRow="1">
                <a:tableStyleId>{5C22544A-7EE6-4342-B048-85BDC9FD1C3A}</a:tableStyleId>
              </a:tblPr>
              <a:tblGrid>
                <a:gridCol w="1345864">
                  <a:extLst>
                    <a:ext uri="{9D8B030D-6E8A-4147-A177-3AD203B41FA5}">
                      <a16:colId xmlns:a16="http://schemas.microsoft.com/office/drawing/2014/main" val="3772430316"/>
                    </a:ext>
                  </a:extLst>
                </a:gridCol>
                <a:gridCol w="1345864">
                  <a:extLst>
                    <a:ext uri="{9D8B030D-6E8A-4147-A177-3AD203B41FA5}">
                      <a16:colId xmlns:a16="http://schemas.microsoft.com/office/drawing/2014/main" val="2747550846"/>
                    </a:ext>
                  </a:extLst>
                </a:gridCol>
                <a:gridCol w="1345864">
                  <a:extLst>
                    <a:ext uri="{9D8B030D-6E8A-4147-A177-3AD203B41FA5}">
                      <a16:colId xmlns:a16="http://schemas.microsoft.com/office/drawing/2014/main" val="1295551168"/>
                    </a:ext>
                  </a:extLst>
                </a:gridCol>
                <a:gridCol w="1345864">
                  <a:extLst>
                    <a:ext uri="{9D8B030D-6E8A-4147-A177-3AD203B41FA5}">
                      <a16:colId xmlns:a16="http://schemas.microsoft.com/office/drawing/2014/main" val="1596845985"/>
                    </a:ext>
                  </a:extLst>
                </a:gridCol>
                <a:gridCol w="1345864">
                  <a:extLst>
                    <a:ext uri="{9D8B030D-6E8A-4147-A177-3AD203B41FA5}">
                      <a16:colId xmlns:a16="http://schemas.microsoft.com/office/drawing/2014/main" val="298723750"/>
                    </a:ext>
                  </a:extLst>
                </a:gridCol>
                <a:gridCol w="1345864">
                  <a:extLst>
                    <a:ext uri="{9D8B030D-6E8A-4147-A177-3AD203B41FA5}">
                      <a16:colId xmlns:a16="http://schemas.microsoft.com/office/drawing/2014/main" val="266799204"/>
                    </a:ext>
                  </a:extLst>
                </a:gridCol>
                <a:gridCol w="1345864">
                  <a:extLst>
                    <a:ext uri="{9D8B030D-6E8A-4147-A177-3AD203B41FA5}">
                      <a16:colId xmlns:a16="http://schemas.microsoft.com/office/drawing/2014/main" val="1514327807"/>
                    </a:ext>
                  </a:extLst>
                </a:gridCol>
              </a:tblGrid>
              <a:tr h="613429">
                <a:tc>
                  <a:txBody>
                    <a:bodyPr/>
                    <a:lstStyle/>
                    <a:p>
                      <a:pPr algn="l" fontAlgn="b"/>
                      <a:r>
                        <a:rPr lang="en-AU" sz="1400" b="1" i="0" u="none" strike="noStrike">
                          <a:solidFill>
                            <a:schemeClr val="bg1"/>
                          </a:solidFill>
                          <a:effectLst/>
                          <a:latin typeface="+mn-lt"/>
                        </a:rPr>
                        <a:t>Readiness reporting</a:t>
                      </a:r>
                    </a:p>
                  </a:txBody>
                  <a:tcPr>
                    <a:solidFill>
                      <a:schemeClr val="accent2"/>
                    </a:solidFill>
                  </a:tcPr>
                </a:tc>
                <a:tc>
                  <a:txBody>
                    <a:bodyPr/>
                    <a:lstStyle/>
                    <a:p>
                      <a:pPr algn="l" fontAlgn="b"/>
                      <a:r>
                        <a:rPr lang="en-AU" sz="1400" b="1" i="0" u="none" strike="noStrike">
                          <a:solidFill>
                            <a:schemeClr val="bg1"/>
                          </a:solidFill>
                          <a:effectLst/>
                          <a:latin typeface="+mn-lt"/>
                        </a:rPr>
                        <a:t>Survey released</a:t>
                      </a:r>
                    </a:p>
                  </a:txBody>
                  <a:tcPr>
                    <a:solidFill>
                      <a:schemeClr val="accent2"/>
                    </a:solidFill>
                  </a:tcPr>
                </a:tc>
                <a:tc>
                  <a:txBody>
                    <a:bodyPr/>
                    <a:lstStyle/>
                    <a:p>
                      <a:pPr algn="l" fontAlgn="b"/>
                      <a:r>
                        <a:rPr lang="en-AU" sz="1400" b="1" i="0" u="none" strike="noStrike">
                          <a:solidFill>
                            <a:schemeClr val="bg1"/>
                          </a:solidFill>
                          <a:effectLst/>
                          <a:latin typeface="+mn-lt"/>
                        </a:rPr>
                        <a:t>Survey responses due</a:t>
                      </a:r>
                    </a:p>
                  </a:txBody>
                  <a:tcPr>
                    <a:solidFill>
                      <a:schemeClr val="accent2"/>
                    </a:solidFill>
                  </a:tcPr>
                </a:tc>
                <a:tc>
                  <a:txBody>
                    <a:bodyPr/>
                    <a:lstStyle/>
                    <a:p>
                      <a:pPr algn="l" fontAlgn="b"/>
                      <a:r>
                        <a:rPr lang="en-AU" sz="1400" b="1" i="0" u="none" strike="noStrike">
                          <a:solidFill>
                            <a:schemeClr val="bg1"/>
                          </a:solidFill>
                          <a:effectLst/>
                          <a:latin typeface="+mn-lt"/>
                        </a:rPr>
                        <a:t>Distribute results</a:t>
                      </a:r>
                    </a:p>
                  </a:txBody>
                  <a:tcPr>
                    <a:solidFill>
                      <a:schemeClr val="accent2"/>
                    </a:solidFill>
                  </a:tcPr>
                </a:tc>
                <a:tc>
                  <a:txBody>
                    <a:bodyPr/>
                    <a:lstStyle/>
                    <a:p>
                      <a:pPr algn="l" fontAlgn="b"/>
                      <a:r>
                        <a:rPr lang="en-AU" sz="1400" b="1" i="0" u="none" strike="noStrike">
                          <a:solidFill>
                            <a:schemeClr val="bg1"/>
                          </a:solidFill>
                          <a:effectLst/>
                          <a:latin typeface="+mn-lt"/>
                        </a:rPr>
                        <a:t>Discuss at RWG meeting</a:t>
                      </a:r>
                    </a:p>
                  </a:txBody>
                  <a:tcPr>
                    <a:solidFill>
                      <a:schemeClr val="accent2"/>
                    </a:solidFill>
                  </a:tcPr>
                </a:tc>
                <a:tc>
                  <a:txBody>
                    <a:bodyPr/>
                    <a:lstStyle/>
                    <a:p>
                      <a:pPr algn="l" fontAlgn="b"/>
                      <a:r>
                        <a:rPr lang="en-AU" sz="1400" b="1" i="0" u="none" strike="noStrike">
                          <a:solidFill>
                            <a:schemeClr val="bg1"/>
                          </a:solidFill>
                          <a:effectLst/>
                          <a:latin typeface="+mn-lt"/>
                        </a:rPr>
                        <a:t>Discuss at PCF</a:t>
                      </a:r>
                    </a:p>
                  </a:txBody>
                  <a:tcPr>
                    <a:solidFill>
                      <a:schemeClr val="accent2"/>
                    </a:solidFill>
                  </a:tcPr>
                </a:tc>
                <a:tc>
                  <a:txBody>
                    <a:bodyPr/>
                    <a:lstStyle/>
                    <a:p>
                      <a:pPr algn="l" fontAlgn="b"/>
                      <a:r>
                        <a:rPr lang="en-AU" sz="1400" b="1" i="0" u="none" strike="noStrike">
                          <a:solidFill>
                            <a:schemeClr val="bg1"/>
                          </a:solidFill>
                          <a:effectLst/>
                          <a:latin typeface="+mn-lt"/>
                        </a:rPr>
                        <a:t>Discuss at EF</a:t>
                      </a:r>
                    </a:p>
                  </a:txBody>
                  <a:tcPr>
                    <a:solidFill>
                      <a:schemeClr val="accent2"/>
                    </a:solidFill>
                  </a:tcPr>
                </a:tc>
                <a:extLst>
                  <a:ext uri="{0D108BD9-81ED-4DB2-BD59-A6C34878D82A}">
                    <a16:rowId xmlns:a16="http://schemas.microsoft.com/office/drawing/2014/main" val="3570800556"/>
                  </a:ext>
                </a:extLst>
              </a:tr>
              <a:tr h="439023">
                <a:tc>
                  <a:txBody>
                    <a:bodyPr/>
                    <a:lstStyle/>
                    <a:p>
                      <a:pPr algn="l" fontAlgn="b"/>
                      <a:r>
                        <a:rPr lang="en-AU" sz="1400" b="0" i="0" u="none" strike="noStrike">
                          <a:solidFill>
                            <a:srgbClr val="000000"/>
                          </a:solidFill>
                          <a:effectLst/>
                          <a:latin typeface="+mn-lt"/>
                        </a:rPr>
                        <a:t>Round #6</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02-Feb-21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11-Feb-21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25-Feb-21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02-Mar-21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18-Feb-21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25-Mar-21</a:t>
                      </a:r>
                    </a:p>
                  </a:txBody>
                  <a:tcPr anchor="ctr">
                    <a:solidFill>
                      <a:schemeClr val="bg1">
                        <a:lumMod val="95000"/>
                      </a:schemeClr>
                    </a:solidFill>
                  </a:tcPr>
                </a:tc>
                <a:extLst>
                  <a:ext uri="{0D108BD9-81ED-4DB2-BD59-A6C34878D82A}">
                    <a16:rowId xmlns:a16="http://schemas.microsoft.com/office/drawing/2014/main" val="1187528572"/>
                  </a:ext>
                </a:extLst>
              </a:tr>
              <a:tr h="439023">
                <a:tc>
                  <a:txBody>
                    <a:bodyPr/>
                    <a:lstStyle/>
                    <a:p>
                      <a:pPr algn="l" fontAlgn="b"/>
                      <a:r>
                        <a:rPr lang="en-AU" sz="1400" b="0" i="0" u="none" strike="noStrike">
                          <a:solidFill>
                            <a:srgbClr val="000000"/>
                          </a:solidFill>
                          <a:effectLst/>
                          <a:latin typeface="+mn-lt"/>
                        </a:rPr>
                        <a:t>Round #7</a:t>
                      </a:r>
                    </a:p>
                  </a:txBody>
                  <a:tcPr anchor="ctr"/>
                </a:tc>
                <a:tc>
                  <a:txBody>
                    <a:bodyPr/>
                    <a:lstStyle/>
                    <a:p>
                      <a:pPr algn="l" fontAlgn="b"/>
                      <a:r>
                        <a:rPr lang="en-AU" sz="1400" b="0" i="0" u="none" strike="noStrike">
                          <a:solidFill>
                            <a:srgbClr val="000000"/>
                          </a:solidFill>
                          <a:effectLst/>
                          <a:latin typeface="+mn-lt"/>
                        </a:rPr>
                        <a:t>06-Apr-21</a:t>
                      </a:r>
                    </a:p>
                  </a:txBody>
                  <a:tcPr anchor="ctr"/>
                </a:tc>
                <a:tc>
                  <a:txBody>
                    <a:bodyPr/>
                    <a:lstStyle/>
                    <a:p>
                      <a:pPr algn="l" fontAlgn="b"/>
                      <a:r>
                        <a:rPr lang="en-AU" sz="1400" b="0" i="0" u="none" strike="noStrike">
                          <a:solidFill>
                            <a:srgbClr val="000000"/>
                          </a:solidFill>
                          <a:effectLst/>
                          <a:latin typeface="+mn-lt"/>
                        </a:rPr>
                        <a:t>15-Apr-21</a:t>
                      </a:r>
                    </a:p>
                  </a:txBody>
                  <a:tcPr anchor="ctr"/>
                </a:tc>
                <a:tc>
                  <a:txBody>
                    <a:bodyPr/>
                    <a:lstStyle/>
                    <a:p>
                      <a:pPr algn="l" fontAlgn="b"/>
                      <a:r>
                        <a:rPr lang="en-AU" sz="1400" b="0" i="0" u="none" strike="noStrike">
                          <a:solidFill>
                            <a:srgbClr val="000000"/>
                          </a:solidFill>
                          <a:effectLst/>
                          <a:latin typeface="+mn-lt"/>
                        </a:rPr>
                        <a:t>29-Apr-21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04-May-21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20-May-21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24-Jun-21</a:t>
                      </a:r>
                    </a:p>
                  </a:txBody>
                  <a:tcPr anchor="ctr"/>
                </a:tc>
                <a:extLst>
                  <a:ext uri="{0D108BD9-81ED-4DB2-BD59-A6C34878D82A}">
                    <a16:rowId xmlns:a16="http://schemas.microsoft.com/office/drawing/2014/main" val="479091809"/>
                  </a:ext>
                </a:extLst>
              </a:tr>
              <a:tr h="439023">
                <a:tc>
                  <a:txBody>
                    <a:bodyPr/>
                    <a:lstStyle/>
                    <a:p>
                      <a:pPr algn="l" fontAlgn="b"/>
                      <a:r>
                        <a:rPr lang="en-AU" sz="1400" b="0" i="0" u="none" strike="noStrike">
                          <a:solidFill>
                            <a:srgbClr val="000000"/>
                          </a:solidFill>
                          <a:effectLst/>
                          <a:latin typeface="+mn-lt"/>
                        </a:rPr>
                        <a:t>Round #8</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02-Jun-21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11-Jun-21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25-Jun-21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06-Jul-21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17-Jun-21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24-Jun-21</a:t>
                      </a:r>
                    </a:p>
                  </a:txBody>
                  <a:tcPr anchor="ctr">
                    <a:solidFill>
                      <a:schemeClr val="bg1">
                        <a:lumMod val="95000"/>
                      </a:schemeClr>
                    </a:solidFill>
                  </a:tcPr>
                </a:tc>
                <a:extLst>
                  <a:ext uri="{0D108BD9-81ED-4DB2-BD59-A6C34878D82A}">
                    <a16:rowId xmlns:a16="http://schemas.microsoft.com/office/drawing/2014/main" val="3497525406"/>
                  </a:ext>
                </a:extLst>
              </a:tr>
              <a:tr h="439023">
                <a:tc>
                  <a:txBody>
                    <a:bodyPr/>
                    <a:lstStyle/>
                    <a:p>
                      <a:pPr algn="l" fontAlgn="b"/>
                      <a:r>
                        <a:rPr lang="en-AU" sz="1400" b="0" i="0" u="none" strike="noStrike">
                          <a:solidFill>
                            <a:srgbClr val="000000"/>
                          </a:solidFill>
                          <a:effectLst/>
                          <a:latin typeface="+mn-lt"/>
                        </a:rPr>
                        <a:t>Round #9</a:t>
                      </a:r>
                    </a:p>
                  </a:txBody>
                  <a:tcPr anchor="ctr"/>
                </a:tc>
                <a:tc>
                  <a:txBody>
                    <a:bodyPr/>
                    <a:lstStyle/>
                    <a:p>
                      <a:pPr algn="l" fontAlgn="b"/>
                      <a:r>
                        <a:rPr lang="en-AU" sz="1400" b="0" i="0" u="none" strike="noStrike">
                          <a:solidFill>
                            <a:srgbClr val="000000"/>
                          </a:solidFill>
                          <a:effectLst/>
                          <a:latin typeface="+mn-lt"/>
                        </a:rPr>
                        <a:t>04-Aug-21</a:t>
                      </a:r>
                    </a:p>
                  </a:txBody>
                  <a:tcPr anchor="ctr"/>
                </a:tc>
                <a:tc>
                  <a:txBody>
                    <a:bodyPr/>
                    <a:lstStyle/>
                    <a:p>
                      <a:pPr algn="l" fontAlgn="b"/>
                      <a:r>
                        <a:rPr lang="en-AU" sz="1400" b="0" i="0" u="none" strike="noStrike">
                          <a:solidFill>
                            <a:srgbClr val="000000"/>
                          </a:solidFill>
                          <a:effectLst/>
                          <a:latin typeface="+mn-lt"/>
                        </a:rPr>
                        <a:t>13-Aug-21</a:t>
                      </a:r>
                    </a:p>
                  </a:txBody>
                  <a:tcPr anchor="ctr"/>
                </a:tc>
                <a:tc>
                  <a:txBody>
                    <a:bodyPr/>
                    <a:lstStyle/>
                    <a:p>
                      <a:pPr algn="l" fontAlgn="b"/>
                      <a:r>
                        <a:rPr lang="en-AU" sz="1400" b="0" i="0" u="none" strike="noStrike">
                          <a:solidFill>
                            <a:srgbClr val="000000"/>
                          </a:solidFill>
                          <a:effectLst/>
                          <a:latin typeface="+mn-lt"/>
                        </a:rPr>
                        <a:t>27-Aug-21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07-Sep-21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19-Aug-21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02-Sep-21</a:t>
                      </a:r>
                    </a:p>
                  </a:txBody>
                  <a:tcPr anchor="ctr"/>
                </a:tc>
                <a:extLst>
                  <a:ext uri="{0D108BD9-81ED-4DB2-BD59-A6C34878D82A}">
                    <a16:rowId xmlns:a16="http://schemas.microsoft.com/office/drawing/2014/main" val="4243539520"/>
                  </a:ext>
                </a:extLst>
              </a:tr>
            </a:tbl>
          </a:graphicData>
        </a:graphic>
      </p:graphicFrame>
    </p:spTree>
    <p:extLst>
      <p:ext uri="{BB962C8B-B14F-4D97-AF65-F5344CB8AC3E}">
        <p14:creationId xmlns:p14="http://schemas.microsoft.com/office/powerpoint/2010/main" val="3870720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Forward Plan and Other Business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51</a:t>
            </a:fld>
            <a:endParaRPr lang="en-AU"/>
          </a:p>
        </p:txBody>
      </p:sp>
    </p:spTree>
    <p:extLst>
      <p:ext uri="{BB962C8B-B14F-4D97-AF65-F5344CB8AC3E}">
        <p14:creationId xmlns:p14="http://schemas.microsoft.com/office/powerpoint/2010/main" val="3609966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13C0E-0E3C-46C7-8B0E-65672802CC36}"/>
              </a:ext>
            </a:extLst>
          </p:cNvPr>
          <p:cNvSpPr>
            <a:spLocks noGrp="1"/>
          </p:cNvSpPr>
          <p:nvPr>
            <p:ph type="title"/>
          </p:nvPr>
        </p:nvSpPr>
        <p:spPr/>
        <p:txBody>
          <a:bodyPr>
            <a:normAutofit/>
          </a:bodyPr>
          <a:lstStyle/>
          <a:p>
            <a:r>
              <a:rPr lang="en-AU" sz="3600"/>
              <a:t>RWG 2021 Proposed Topics </a:t>
            </a:r>
          </a:p>
        </p:txBody>
      </p:sp>
      <p:sp>
        <p:nvSpPr>
          <p:cNvPr id="4" name="Slide Number Placeholder 3">
            <a:extLst>
              <a:ext uri="{FF2B5EF4-FFF2-40B4-BE49-F238E27FC236}">
                <a16:creationId xmlns:a16="http://schemas.microsoft.com/office/drawing/2014/main" id="{EBA39710-AA65-4688-8769-30F50F6546E1}"/>
              </a:ext>
            </a:extLst>
          </p:cNvPr>
          <p:cNvSpPr>
            <a:spLocks noGrp="1"/>
          </p:cNvSpPr>
          <p:nvPr>
            <p:ph type="sldNum" sz="quarter" idx="12"/>
          </p:nvPr>
        </p:nvSpPr>
        <p:spPr/>
        <p:txBody>
          <a:bodyPr/>
          <a:lstStyle/>
          <a:p>
            <a:fld id="{4EC81F68-4976-451A-B2E9-79BCBD2F70CC}" type="slidenum">
              <a:rPr lang="en-AU" smtClean="0"/>
              <a:pPr/>
              <a:t>52</a:t>
            </a:fld>
            <a:endParaRPr lang="en-AU"/>
          </a:p>
        </p:txBody>
      </p:sp>
      <p:graphicFrame>
        <p:nvGraphicFramePr>
          <p:cNvPr id="7" name="Table 6">
            <a:extLst>
              <a:ext uri="{FF2B5EF4-FFF2-40B4-BE49-F238E27FC236}">
                <a16:creationId xmlns:a16="http://schemas.microsoft.com/office/drawing/2014/main" id="{5463E6F3-CECE-452F-83C9-5F804C2A1344}"/>
              </a:ext>
            </a:extLst>
          </p:cNvPr>
          <p:cNvGraphicFramePr>
            <a:graphicFrameLocks noGrp="1"/>
          </p:cNvGraphicFramePr>
          <p:nvPr>
            <p:extLst>
              <p:ext uri="{D42A27DB-BD31-4B8C-83A1-F6EECF244321}">
                <p14:modId xmlns:p14="http://schemas.microsoft.com/office/powerpoint/2010/main" val="1456477001"/>
              </p:ext>
            </p:extLst>
          </p:nvPr>
        </p:nvGraphicFramePr>
        <p:xfrm>
          <a:off x="206547" y="1482647"/>
          <a:ext cx="10255426" cy="5939084"/>
        </p:xfrm>
        <a:graphic>
          <a:graphicData uri="http://schemas.openxmlformats.org/drawingml/2006/table">
            <a:tbl>
              <a:tblPr firstRow="1" firstCol="1" bandRow="1">
                <a:tableStyleId>{9DCAF9ED-07DC-4A11-8D7F-57B35C25682E}</a:tableStyleId>
              </a:tblPr>
              <a:tblGrid>
                <a:gridCol w="1247283">
                  <a:extLst>
                    <a:ext uri="{9D8B030D-6E8A-4147-A177-3AD203B41FA5}">
                      <a16:colId xmlns:a16="http://schemas.microsoft.com/office/drawing/2014/main" val="655347099"/>
                    </a:ext>
                  </a:extLst>
                </a:gridCol>
                <a:gridCol w="3603257">
                  <a:extLst>
                    <a:ext uri="{9D8B030D-6E8A-4147-A177-3AD203B41FA5}">
                      <a16:colId xmlns:a16="http://schemas.microsoft.com/office/drawing/2014/main" val="1491621847"/>
                    </a:ext>
                  </a:extLst>
                </a:gridCol>
                <a:gridCol w="1247283">
                  <a:extLst>
                    <a:ext uri="{9D8B030D-6E8A-4147-A177-3AD203B41FA5}">
                      <a16:colId xmlns:a16="http://schemas.microsoft.com/office/drawing/2014/main" val="4282220732"/>
                    </a:ext>
                  </a:extLst>
                </a:gridCol>
                <a:gridCol w="4157603">
                  <a:extLst>
                    <a:ext uri="{9D8B030D-6E8A-4147-A177-3AD203B41FA5}">
                      <a16:colId xmlns:a16="http://schemas.microsoft.com/office/drawing/2014/main" val="3348495870"/>
                    </a:ext>
                  </a:extLst>
                </a:gridCol>
              </a:tblGrid>
              <a:tr h="360924">
                <a:tc>
                  <a:txBody>
                    <a:bodyPr/>
                    <a:lstStyle/>
                    <a:p>
                      <a:r>
                        <a:rPr lang="en-AU" sz="1400">
                          <a:effectLst/>
                        </a:rPr>
                        <a:t>Month</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a:effectLst/>
                        </a:rPr>
                        <a:t>Topics</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a:effectLst/>
                        </a:rPr>
                        <a:t>Month</a:t>
                      </a:r>
                      <a:endParaRPr lang="en-AU" sz="14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a:effectLst/>
                        </a:rPr>
                        <a:t>Topics</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7396714"/>
                  </a:ext>
                </a:extLst>
              </a:tr>
              <a:tr h="741624">
                <a:tc>
                  <a:txBody>
                    <a:bodyPr/>
                    <a:lstStyle/>
                    <a:p>
                      <a:pPr>
                        <a:spcAft>
                          <a:spcPts val="0"/>
                        </a:spcAft>
                      </a:pPr>
                      <a:r>
                        <a:rPr lang="en-AU" sz="1400">
                          <a:effectLst/>
                        </a:rPr>
                        <a:t>January</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400">
                          <a:effectLst/>
                        </a:rPr>
                        <a:t>Preparing for Retail Invitation Industry Test</a:t>
                      </a:r>
                    </a:p>
                    <a:p>
                      <a:pPr marL="342900" lvl="0" indent="-342900">
                        <a:spcAft>
                          <a:spcPts val="0"/>
                        </a:spcAft>
                        <a:buFont typeface="Wingdings" panose="05000000000000000000" pitchFamily="2" charset="2"/>
                        <a:buChar char="ü"/>
                        <a:tabLst>
                          <a:tab pos="457200" algn="l"/>
                        </a:tabLst>
                      </a:pPr>
                      <a:r>
                        <a:rPr lang="en-AU" sz="1400">
                          <a:effectLst/>
                        </a:rPr>
                        <a:t>Platform Go Lives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400" kern="1200">
                          <a:effectLst/>
                        </a:rPr>
                        <a:t>Market Commencement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400" kern="1200">
                          <a:effectLst/>
                        </a:rPr>
                        <a:t>Risk Review</a:t>
                      </a: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June</a:t>
                      </a:r>
                      <a:endParaRPr lang="en-AU" sz="14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Preparing for Market Trial </a:t>
                      </a:r>
                    </a:p>
                    <a:p>
                      <a:pPr marL="342900" lvl="0" indent="-342900">
                        <a:spcAft>
                          <a:spcPts val="0"/>
                        </a:spcAft>
                        <a:buFont typeface="+mj-lt"/>
                        <a:buAutoNum type="arabicPeriod"/>
                        <a:tabLst>
                          <a:tab pos="457200" algn="l"/>
                        </a:tabLst>
                      </a:pPr>
                      <a:r>
                        <a:rPr lang="en-AU" sz="1400">
                          <a:effectLst/>
                        </a:rPr>
                        <a:t>Metering rollout progress</a:t>
                      </a:r>
                    </a:p>
                    <a:p>
                      <a:pPr marL="342900" lvl="0" indent="-342900">
                        <a:spcAft>
                          <a:spcPts val="0"/>
                        </a:spcAft>
                        <a:buFont typeface="+mj-lt"/>
                        <a:buAutoNum type="arabicPeriod"/>
                        <a:tabLst>
                          <a:tab pos="457200" algn="l"/>
                        </a:tabLst>
                      </a:pPr>
                      <a:r>
                        <a:rPr lang="en-AU" sz="1400">
                          <a:effectLst/>
                        </a:rPr>
                        <a:t>Risk review – any Market Trial risks?</a:t>
                      </a:r>
                    </a:p>
                    <a:p>
                      <a:pPr marL="342900" lvl="0" indent="-342900">
                        <a:spcAft>
                          <a:spcPts val="0"/>
                        </a:spcAft>
                        <a:buFont typeface="+mj-lt"/>
                        <a:buAutoNum type="arabicPeriod"/>
                        <a:tabLst>
                          <a:tab pos="457200" algn="l"/>
                        </a:tabLst>
                      </a:pPr>
                      <a:r>
                        <a:rPr lang="en-AU" sz="1400">
                          <a:effectLst/>
                        </a:rPr>
                        <a:t>Approach to Global Settlements engagement</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4031897"/>
                  </a:ext>
                </a:extLst>
              </a:tr>
              <a:tr h="741624">
                <a:tc>
                  <a:txBody>
                    <a:bodyPr/>
                    <a:lstStyle/>
                    <a:p>
                      <a:pPr>
                        <a:spcAft>
                          <a:spcPts val="0"/>
                        </a:spcAft>
                      </a:pPr>
                      <a:r>
                        <a:rPr lang="en-AU" sz="1400">
                          <a:effectLst/>
                        </a:rPr>
                        <a:t>February</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400" kern="1200">
                          <a:solidFill>
                            <a:schemeClr val="dk1"/>
                          </a:solidFill>
                          <a:effectLst/>
                          <a:latin typeface="+mn-lt"/>
                          <a:ea typeface="+mn-ea"/>
                          <a:cs typeface="+mn-cs"/>
                        </a:rPr>
                        <a:t>Update on Retail systems go-live changes</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400" kern="1200">
                          <a:solidFill>
                            <a:schemeClr val="dk1"/>
                          </a:solidFill>
                          <a:effectLst/>
                          <a:latin typeface="+mn-lt"/>
                          <a:ea typeface="+mn-ea"/>
                          <a:cs typeface="+mn-cs"/>
                        </a:rPr>
                        <a:t>Metering Transition Preparation</a:t>
                      </a: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July</a:t>
                      </a:r>
                      <a:endParaRPr lang="en-AU" sz="14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Market Trial progress, </a:t>
                      </a:r>
                    </a:p>
                    <a:p>
                      <a:pPr marL="342900" lvl="0" indent="-342900">
                        <a:spcAft>
                          <a:spcPts val="0"/>
                        </a:spcAft>
                        <a:buFont typeface="+mj-lt"/>
                        <a:buAutoNum type="arabicPeriod"/>
                        <a:tabLst>
                          <a:tab pos="457200" algn="l"/>
                        </a:tabLst>
                      </a:pPr>
                      <a:r>
                        <a:rPr lang="en-AU" sz="1400">
                          <a:effectLst/>
                        </a:rPr>
                        <a:t>Readiness Reporting #8</a:t>
                      </a:r>
                    </a:p>
                    <a:p>
                      <a:pPr marL="342900" lvl="0" indent="-342900">
                        <a:spcAft>
                          <a:spcPts val="0"/>
                        </a:spcAft>
                        <a:buFont typeface="+mj-lt"/>
                        <a:buAutoNum type="arabicPeriod"/>
                        <a:tabLst>
                          <a:tab pos="457200" algn="l"/>
                        </a:tabLst>
                      </a:pPr>
                      <a:r>
                        <a:rPr lang="en-AU" sz="1400">
                          <a:effectLst/>
                        </a:rPr>
                        <a:t>Market Commencement Criteria</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3056136"/>
                  </a:ext>
                </a:extLst>
              </a:tr>
              <a:tr h="889949">
                <a:tc>
                  <a:txBody>
                    <a:bodyPr/>
                    <a:lstStyle/>
                    <a:p>
                      <a:pPr>
                        <a:spcAft>
                          <a:spcPts val="0"/>
                        </a:spcAft>
                      </a:pPr>
                      <a:r>
                        <a:rPr lang="en-AU" sz="1400">
                          <a:effectLst/>
                        </a:rPr>
                        <a:t>March</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Preparing for 5MS Bidding Cutover</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400">
                          <a:effectLst/>
                        </a:rPr>
                        <a:t>Settlements Industry Test </a:t>
                      </a:r>
                      <a:r>
                        <a:rPr lang="en-AU" sz="1400">
                          <a:solidFill>
                            <a:srgbClr val="FF0000"/>
                          </a:solidFill>
                          <a:effectLst/>
                        </a:rPr>
                        <a:t>(Subject to replanning)</a:t>
                      </a:r>
                    </a:p>
                    <a:p>
                      <a:pPr marL="342900" lvl="0" indent="-342900">
                        <a:spcAft>
                          <a:spcPts val="0"/>
                        </a:spcAft>
                        <a:buFont typeface="+mj-lt"/>
                        <a:buAutoNum type="arabicPeriod"/>
                        <a:tabLst>
                          <a:tab pos="457200" algn="l"/>
                        </a:tabLst>
                      </a:pPr>
                      <a:r>
                        <a:rPr lang="en-AU" sz="1400">
                          <a:effectLst/>
                        </a:rPr>
                        <a:t>Readiness Reporting #6</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August</a:t>
                      </a:r>
                      <a:endParaRPr lang="en-AU" sz="14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Market Trial progress</a:t>
                      </a:r>
                    </a:p>
                    <a:p>
                      <a:pPr marL="342900" lvl="0" indent="-342900">
                        <a:spcAft>
                          <a:spcPts val="0"/>
                        </a:spcAft>
                        <a:buFont typeface="+mj-lt"/>
                        <a:buAutoNum type="arabicPeriod"/>
                        <a:tabLst>
                          <a:tab pos="457200" algn="l"/>
                        </a:tabLst>
                      </a:pPr>
                      <a:r>
                        <a:rPr lang="en-AU" sz="1400">
                          <a:effectLst/>
                        </a:rPr>
                        <a:t>Go-Live risks</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3507623"/>
                  </a:ext>
                </a:extLst>
              </a:tr>
              <a:tr h="415310">
                <a:tc>
                  <a:txBody>
                    <a:bodyPr/>
                    <a:lstStyle/>
                    <a:p>
                      <a:pPr>
                        <a:spcAft>
                          <a:spcPts val="0"/>
                        </a:spcAft>
                      </a:pPr>
                      <a:r>
                        <a:rPr lang="en-AU" sz="1400">
                          <a:effectLst/>
                        </a:rPr>
                        <a:t>April</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Debrief on Bidding go-live </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400">
                          <a:effectLst/>
                        </a:rPr>
                        <a:t>Debrief on Settlements go-live </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400">
                          <a:effectLst/>
                        </a:rPr>
                        <a:t>Preparing for Settlements Cutover </a:t>
                      </a:r>
                      <a:r>
                        <a:rPr lang="en-AU" sz="1400">
                          <a:solidFill>
                            <a:srgbClr val="FF0000"/>
                          </a:solidFill>
                          <a:effectLst/>
                        </a:rPr>
                        <a:t>– new date TBC</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400">
                          <a:effectLst/>
                        </a:rPr>
                        <a:t>Metering provider implementation planning</a:t>
                      </a:r>
                    </a:p>
                    <a:p>
                      <a:pPr marL="342900" lvl="0" indent="-342900">
                        <a:spcAft>
                          <a:spcPts val="0"/>
                        </a:spcAft>
                        <a:buFont typeface="+mj-lt"/>
                        <a:buAutoNum type="arabicPeriod"/>
                        <a:tabLst>
                          <a:tab pos="457200" algn="l"/>
                        </a:tabLst>
                      </a:pPr>
                      <a:r>
                        <a:rPr lang="en-AU" sz="1400">
                          <a:effectLst/>
                        </a:rPr>
                        <a:t>Risk review</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September</a:t>
                      </a:r>
                      <a:endParaRPr lang="en-AU" sz="14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Results of Market Trial, </a:t>
                      </a:r>
                    </a:p>
                    <a:p>
                      <a:pPr marL="342900" lvl="0" indent="-342900">
                        <a:spcAft>
                          <a:spcPts val="0"/>
                        </a:spcAft>
                        <a:buFont typeface="+mj-lt"/>
                        <a:buAutoNum type="arabicPeriod"/>
                        <a:tabLst>
                          <a:tab pos="457200" algn="l"/>
                        </a:tabLst>
                      </a:pPr>
                      <a:r>
                        <a:rPr lang="en-AU" sz="1400">
                          <a:effectLst/>
                        </a:rPr>
                        <a:t>Preparing for 1 Oct – Ind Go-Live Plan review</a:t>
                      </a:r>
                    </a:p>
                    <a:p>
                      <a:pPr marL="342900" lvl="0" indent="-342900">
                        <a:spcAft>
                          <a:spcPts val="0"/>
                        </a:spcAft>
                        <a:buFont typeface="+mj-lt"/>
                        <a:buAutoNum type="arabicPeriod"/>
                        <a:tabLst>
                          <a:tab pos="457200" algn="l"/>
                        </a:tabLst>
                      </a:pPr>
                      <a:r>
                        <a:rPr lang="en-AU" sz="1400">
                          <a:effectLst/>
                        </a:rPr>
                        <a:t>Readiness Reporting #9</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9085073"/>
                  </a:ext>
                </a:extLst>
              </a:tr>
              <a:tr h="741624">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400">
                          <a:effectLst/>
                        </a:rPr>
                        <a:t>May</a:t>
                      </a:r>
                    </a:p>
                    <a:p>
                      <a:endParaRPr lang="en-AU" sz="1400"/>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Readiness Reporting #7</a:t>
                      </a:r>
                    </a:p>
                    <a:p>
                      <a:pPr marL="342900" lvl="0" indent="-342900">
                        <a:spcAft>
                          <a:spcPts val="0"/>
                        </a:spcAft>
                        <a:buFont typeface="+mj-lt"/>
                        <a:buAutoNum type="arabicPeriod"/>
                        <a:tabLst>
                          <a:tab pos="457200" algn="l"/>
                        </a:tabLst>
                      </a:pPr>
                      <a:r>
                        <a:rPr lang="en-AU" sz="1400">
                          <a:effectLst/>
                        </a:rPr>
                        <a:t>Approach to Global Settlements engagement</a:t>
                      </a:r>
                    </a:p>
                    <a:p>
                      <a:pPr marL="342900" lvl="0" indent="-342900">
                        <a:spcAft>
                          <a:spcPts val="0"/>
                        </a:spcAft>
                        <a:buFont typeface="+mj-lt"/>
                        <a:buAutoNum type="arabicPeriod"/>
                        <a:tabLst>
                          <a:tab pos="457200" algn="l"/>
                        </a:tabLst>
                      </a:pPr>
                      <a:r>
                        <a:rPr lang="en-AU" sz="1400">
                          <a:effectLst/>
                        </a:rPr>
                        <a:t>5MS Market Trial approach </a:t>
                      </a:r>
                    </a:p>
                    <a:p>
                      <a:pPr marL="342900" lvl="0" indent="-342900">
                        <a:spcAft>
                          <a:spcPts val="0"/>
                        </a:spcAft>
                        <a:buFont typeface="+mj-lt"/>
                        <a:buAutoNum type="arabicPeriod"/>
                        <a:tabLst>
                          <a:tab pos="457200" algn="l"/>
                        </a:tabLst>
                      </a:pPr>
                      <a:r>
                        <a:rPr lang="en-AU" sz="1400">
                          <a:effectLst/>
                        </a:rPr>
                        <a:t>Industry Go-Live plan approach</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October</a:t>
                      </a:r>
                      <a:endParaRPr lang="en-AU" sz="14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400">
                          <a:effectLst/>
                        </a:rPr>
                        <a:t>Debrief and reconfirmation of approach for Global Settlements</a:t>
                      </a:r>
                      <a:endParaRPr lang="en-AU" sz="14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4829307"/>
                  </a:ext>
                </a:extLst>
              </a:tr>
            </a:tbl>
          </a:graphicData>
        </a:graphic>
      </p:graphicFrame>
      <p:sp>
        <p:nvSpPr>
          <p:cNvPr id="6" name="Rectangle: Rounded Corners 5">
            <a:extLst>
              <a:ext uri="{FF2B5EF4-FFF2-40B4-BE49-F238E27FC236}">
                <a16:creationId xmlns:a16="http://schemas.microsoft.com/office/drawing/2014/main" id="{E495BFF9-C26E-4D39-B359-6420AB5324E7}"/>
              </a:ext>
            </a:extLst>
          </p:cNvPr>
          <p:cNvSpPr/>
          <p:nvPr/>
        </p:nvSpPr>
        <p:spPr>
          <a:xfrm>
            <a:off x="7141945" y="150493"/>
            <a:ext cx="2136808" cy="98177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To be revised once date changes are confirmed</a:t>
            </a:r>
          </a:p>
        </p:txBody>
      </p:sp>
    </p:spTree>
    <p:extLst>
      <p:ext uri="{BB962C8B-B14F-4D97-AF65-F5344CB8AC3E}">
        <p14:creationId xmlns:p14="http://schemas.microsoft.com/office/powerpoint/2010/main" val="773376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9AAF-3CCF-4DFD-98F7-6DBB566B4283}"/>
              </a:ext>
            </a:extLst>
          </p:cNvPr>
          <p:cNvSpPr>
            <a:spLocks noGrp="1"/>
          </p:cNvSpPr>
          <p:nvPr>
            <p:ph type="title"/>
          </p:nvPr>
        </p:nvSpPr>
        <p:spPr/>
        <p:txBody>
          <a:bodyPr>
            <a:normAutofit/>
          </a:bodyPr>
          <a:lstStyle/>
          <a:p>
            <a:r>
              <a:rPr lang="en-AU" sz="3600"/>
              <a:t>ITWG 2021 Proposed Topics</a:t>
            </a:r>
          </a:p>
        </p:txBody>
      </p:sp>
      <p:sp>
        <p:nvSpPr>
          <p:cNvPr id="4" name="Slide Number Placeholder 3">
            <a:extLst>
              <a:ext uri="{FF2B5EF4-FFF2-40B4-BE49-F238E27FC236}">
                <a16:creationId xmlns:a16="http://schemas.microsoft.com/office/drawing/2014/main" id="{1E8E5D10-A82B-4E5D-96A7-5114EDE1B92A}"/>
              </a:ext>
            </a:extLst>
          </p:cNvPr>
          <p:cNvSpPr>
            <a:spLocks noGrp="1"/>
          </p:cNvSpPr>
          <p:nvPr>
            <p:ph type="sldNum" sz="quarter" idx="12"/>
          </p:nvPr>
        </p:nvSpPr>
        <p:spPr/>
        <p:txBody>
          <a:bodyPr/>
          <a:lstStyle/>
          <a:p>
            <a:fld id="{4EC81F68-4976-451A-B2E9-79BCBD2F70CC}" type="slidenum">
              <a:rPr lang="en-AU" smtClean="0"/>
              <a:t>53</a:t>
            </a:fld>
            <a:endParaRPr lang="en-AU"/>
          </a:p>
        </p:txBody>
      </p:sp>
      <p:graphicFrame>
        <p:nvGraphicFramePr>
          <p:cNvPr id="5" name="Table 4">
            <a:extLst>
              <a:ext uri="{FF2B5EF4-FFF2-40B4-BE49-F238E27FC236}">
                <a16:creationId xmlns:a16="http://schemas.microsoft.com/office/drawing/2014/main" id="{4FBA156D-B86D-41AA-91D9-9F6011F042C2}"/>
              </a:ext>
            </a:extLst>
          </p:cNvPr>
          <p:cNvGraphicFramePr>
            <a:graphicFrameLocks noGrp="1"/>
          </p:cNvGraphicFramePr>
          <p:nvPr>
            <p:extLst>
              <p:ext uri="{D42A27DB-BD31-4B8C-83A1-F6EECF244321}">
                <p14:modId xmlns:p14="http://schemas.microsoft.com/office/powerpoint/2010/main" val="3522326210"/>
              </p:ext>
            </p:extLst>
          </p:nvPr>
        </p:nvGraphicFramePr>
        <p:xfrm>
          <a:off x="357809" y="1790299"/>
          <a:ext cx="9889433" cy="4003177"/>
        </p:xfrm>
        <a:graphic>
          <a:graphicData uri="http://schemas.openxmlformats.org/drawingml/2006/table">
            <a:tbl>
              <a:tblPr firstRow="1" firstCol="1" bandRow="1">
                <a:tableStyleId>{9DCAF9ED-07DC-4A11-8D7F-57B35C25682E}</a:tableStyleId>
              </a:tblPr>
              <a:tblGrid>
                <a:gridCol w="1203190">
                  <a:extLst>
                    <a:ext uri="{9D8B030D-6E8A-4147-A177-3AD203B41FA5}">
                      <a16:colId xmlns:a16="http://schemas.microsoft.com/office/drawing/2014/main" val="1500888152"/>
                    </a:ext>
                  </a:extLst>
                </a:gridCol>
                <a:gridCol w="3474646">
                  <a:extLst>
                    <a:ext uri="{9D8B030D-6E8A-4147-A177-3AD203B41FA5}">
                      <a16:colId xmlns:a16="http://schemas.microsoft.com/office/drawing/2014/main" val="3104618890"/>
                    </a:ext>
                  </a:extLst>
                </a:gridCol>
                <a:gridCol w="1202448">
                  <a:extLst>
                    <a:ext uri="{9D8B030D-6E8A-4147-A177-3AD203B41FA5}">
                      <a16:colId xmlns:a16="http://schemas.microsoft.com/office/drawing/2014/main" val="1982624946"/>
                    </a:ext>
                  </a:extLst>
                </a:gridCol>
                <a:gridCol w="4009149">
                  <a:extLst>
                    <a:ext uri="{9D8B030D-6E8A-4147-A177-3AD203B41FA5}">
                      <a16:colId xmlns:a16="http://schemas.microsoft.com/office/drawing/2014/main" val="577223302"/>
                    </a:ext>
                  </a:extLst>
                </a:gridCol>
              </a:tblGrid>
              <a:tr h="306858">
                <a:tc>
                  <a:txBody>
                    <a:bodyPr/>
                    <a:lstStyle/>
                    <a:p>
                      <a:pPr>
                        <a:spcAft>
                          <a:spcPts val="0"/>
                        </a:spcAft>
                      </a:pPr>
                      <a:r>
                        <a:rPr lang="en-AU" sz="1400">
                          <a:effectLst/>
                        </a:rPr>
                        <a:t>Month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Topics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Month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Topics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5234248"/>
                  </a:ext>
                </a:extLst>
              </a:tr>
              <a:tr h="640793">
                <a:tc>
                  <a:txBody>
                    <a:bodyPr/>
                    <a:lstStyle/>
                    <a:p>
                      <a:pPr>
                        <a:spcAft>
                          <a:spcPts val="0"/>
                        </a:spcAft>
                      </a:pPr>
                      <a:r>
                        <a:rPr lang="en-AU" sz="1400">
                          <a:effectLst/>
                        </a:rPr>
                        <a:t>January</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Retail invitation test plan</a:t>
                      </a:r>
                    </a:p>
                    <a:p>
                      <a:pPr marL="342900" indent="-342900">
                        <a:spcAft>
                          <a:spcPts val="0"/>
                        </a:spcAft>
                        <a:buFont typeface="+mj-lt"/>
                        <a:buAutoNum type="arabicPeriod"/>
                      </a:pPr>
                      <a:r>
                        <a:rPr lang="en-AU" sz="1400">
                          <a:effectLst/>
                        </a:rPr>
                        <a:t>Status of Dispatch and Bidding in Pre Prod</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June</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Final review of tests for market trials</a:t>
                      </a:r>
                    </a:p>
                    <a:p>
                      <a:pPr marL="342900" indent="-342900">
                        <a:spcAft>
                          <a:spcPts val="0"/>
                        </a:spcAft>
                        <a:buFont typeface="+mj-lt"/>
                        <a:buAutoNum type="arabicPeriod"/>
                      </a:pPr>
                      <a:r>
                        <a:rPr lang="en-AU" sz="1400">
                          <a:effectLst/>
                        </a:rPr>
                        <a:t>Review of production across all 5MS systems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4049603"/>
                  </a:ext>
                </a:extLst>
              </a:tr>
              <a:tr h="556879">
                <a:tc>
                  <a:txBody>
                    <a:bodyPr/>
                    <a:lstStyle/>
                    <a:p>
                      <a:pPr>
                        <a:spcAft>
                          <a:spcPts val="0"/>
                        </a:spcAft>
                      </a:pPr>
                      <a:r>
                        <a:rPr lang="en-AU" sz="1400">
                          <a:effectLst/>
                        </a:rPr>
                        <a:t>February</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Retail invitation test plan and participant involvement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July</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Results of Market Trials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3665598"/>
                  </a:ext>
                </a:extLst>
              </a:tr>
              <a:tr h="640793">
                <a:tc>
                  <a:txBody>
                    <a:bodyPr/>
                    <a:lstStyle/>
                    <a:p>
                      <a:pPr>
                        <a:spcAft>
                          <a:spcPts val="0"/>
                        </a:spcAft>
                      </a:pPr>
                      <a:r>
                        <a:rPr lang="en-AU" sz="1400">
                          <a:effectLst/>
                        </a:rPr>
                        <a:t>March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Settlement Platform industry testing</a:t>
                      </a:r>
                    </a:p>
                    <a:p>
                      <a:pPr marL="342900" indent="-342900">
                        <a:spcAft>
                          <a:spcPts val="0"/>
                        </a:spcAft>
                        <a:buFont typeface="+mj-lt"/>
                        <a:buAutoNum type="arabicPeriod"/>
                      </a:pPr>
                      <a:r>
                        <a:rPr lang="en-AU" sz="1400">
                          <a:effectLst/>
                        </a:rPr>
                        <a:t>Scope for the market trials</a:t>
                      </a:r>
                    </a:p>
                    <a:p>
                      <a:pPr marL="342900" indent="-342900">
                        <a:spcAft>
                          <a:spcPts val="0"/>
                        </a:spcAft>
                        <a:buFont typeface="+mj-lt"/>
                        <a:buAutoNum type="arabicPeriod"/>
                      </a:pPr>
                      <a:r>
                        <a:rPr lang="en-AU" sz="1400">
                          <a:effectLst/>
                        </a:rPr>
                        <a:t>Status of Retail in Production</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August</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Results of Market Trials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9322294"/>
                  </a:ext>
                </a:extLst>
              </a:tr>
              <a:tr h="892533">
                <a:tc>
                  <a:txBody>
                    <a:bodyPr/>
                    <a:lstStyle/>
                    <a:p>
                      <a:pPr>
                        <a:spcAft>
                          <a:spcPts val="0"/>
                        </a:spcAft>
                      </a:pPr>
                      <a:r>
                        <a:rPr lang="en-AU" sz="1400">
                          <a:effectLst/>
                        </a:rPr>
                        <a:t>April</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Test scenario review in preparation for market trials</a:t>
                      </a:r>
                    </a:p>
                    <a:p>
                      <a:pPr marL="342900" indent="-342900">
                        <a:spcAft>
                          <a:spcPts val="0"/>
                        </a:spcAft>
                        <a:buFont typeface="+mj-lt"/>
                        <a:buAutoNum type="arabicPeriod"/>
                      </a:pPr>
                      <a:r>
                        <a:rPr lang="en-AU" sz="1400">
                          <a:effectLst/>
                        </a:rPr>
                        <a:t>Status of Dispatch and Bidding in Production</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September</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General update on upcoming market start</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2407984"/>
                  </a:ext>
                </a:extLst>
              </a:tr>
              <a:tr h="640793">
                <a:tc>
                  <a:txBody>
                    <a:bodyPr/>
                    <a:lstStyle/>
                    <a:p>
                      <a:pPr>
                        <a:spcAft>
                          <a:spcPts val="0"/>
                        </a:spcAft>
                      </a:pPr>
                      <a:r>
                        <a:rPr lang="en-AU" sz="1400">
                          <a:effectLst/>
                        </a:rPr>
                        <a:t>May</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Review pairing and finalise market trials</a:t>
                      </a:r>
                    </a:p>
                    <a:p>
                      <a:pPr marL="342900" indent="-342900">
                        <a:spcAft>
                          <a:spcPts val="0"/>
                        </a:spcAft>
                        <a:buFont typeface="+mj-lt"/>
                        <a:buAutoNum type="arabicPeriod"/>
                      </a:pPr>
                      <a:r>
                        <a:rPr lang="en-AU" sz="1400">
                          <a:effectLst/>
                        </a:rPr>
                        <a:t>Status of Settlements in Production</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 </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AU" sz="1400">
                        <a:effectLst/>
                        <a:latin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754788"/>
                  </a:ext>
                </a:extLst>
              </a:tr>
            </a:tbl>
          </a:graphicData>
        </a:graphic>
      </p:graphicFrame>
      <p:sp>
        <p:nvSpPr>
          <p:cNvPr id="3" name="Rectangle: Rounded Corners 2">
            <a:extLst>
              <a:ext uri="{FF2B5EF4-FFF2-40B4-BE49-F238E27FC236}">
                <a16:creationId xmlns:a16="http://schemas.microsoft.com/office/drawing/2014/main" id="{92E489D3-AD39-41B4-AE5E-3E5A52342305}"/>
              </a:ext>
            </a:extLst>
          </p:cNvPr>
          <p:cNvSpPr/>
          <p:nvPr/>
        </p:nvSpPr>
        <p:spPr>
          <a:xfrm>
            <a:off x="7498080" y="664143"/>
            <a:ext cx="2136808" cy="98177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To be revised once date changes are confirmed</a:t>
            </a:r>
          </a:p>
        </p:txBody>
      </p:sp>
    </p:spTree>
    <p:extLst>
      <p:ext uri="{BB962C8B-B14F-4D97-AF65-F5344CB8AC3E}">
        <p14:creationId xmlns:p14="http://schemas.microsoft.com/office/powerpoint/2010/main" val="2249406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54</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562813" y="5485609"/>
            <a:ext cx="2893174" cy="533054"/>
          </a:xfrm>
          <a:prstGeom prst="rect">
            <a:avLst/>
          </a:prstGeom>
        </p:spPr>
        <p:txBody>
          <a:bodyPr vert="horz" lIns="56698" tIns="28349" rIns="56698" bIns="28349"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at 02/02/2021</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aphicFrame>
        <p:nvGraphicFramePr>
          <p:cNvPr id="14" name="Object 13">
            <a:extLst>
              <a:ext uri="{FF2B5EF4-FFF2-40B4-BE49-F238E27FC236}">
                <a16:creationId xmlns:a16="http://schemas.microsoft.com/office/drawing/2014/main" id="{2897094C-E0A6-4784-9252-70BE5866DA4E}"/>
              </a:ext>
            </a:extLst>
          </p:cNvPr>
          <p:cNvGraphicFramePr>
            <a:graphicFrameLocks noChangeAspect="1"/>
          </p:cNvGraphicFramePr>
          <p:nvPr>
            <p:extLst>
              <p:ext uri="{D42A27DB-BD31-4B8C-83A1-F6EECF244321}">
                <p14:modId xmlns:p14="http://schemas.microsoft.com/office/powerpoint/2010/main" val="3524259431"/>
              </p:ext>
            </p:extLst>
          </p:nvPr>
        </p:nvGraphicFramePr>
        <p:xfrm>
          <a:off x="8176215" y="635470"/>
          <a:ext cx="2052387" cy="6612389"/>
        </p:xfrm>
        <a:graphic>
          <a:graphicData uri="http://schemas.openxmlformats.org/presentationml/2006/ole">
            <mc:AlternateContent xmlns:mc="http://schemas.openxmlformats.org/markup-compatibility/2006">
              <mc:Choice xmlns:v="urn:schemas-microsoft-com:vml" Requires="v">
                <p:oleObj spid="_x0000_s110593" name="Worksheet" r:id="rId5" imgW="1689125" imgH="5441862" progId="Excel.Sheet.12">
                  <p:embed/>
                </p:oleObj>
              </mc:Choice>
              <mc:Fallback>
                <p:oleObj name="Worksheet" r:id="rId5" imgW="1689125" imgH="5441862" progId="Excel.Sheet.12">
                  <p:embed/>
                  <p:pic>
                    <p:nvPicPr>
                      <p:cNvPr id="14" name="Object 13">
                        <a:extLst>
                          <a:ext uri="{FF2B5EF4-FFF2-40B4-BE49-F238E27FC236}">
                            <a16:creationId xmlns:a16="http://schemas.microsoft.com/office/drawing/2014/main" id="{2897094C-E0A6-4784-9252-70BE5866DA4E}"/>
                          </a:ext>
                        </a:extLst>
                      </p:cNvPr>
                      <p:cNvPicPr/>
                      <p:nvPr/>
                    </p:nvPicPr>
                    <p:blipFill>
                      <a:blip r:embed="rId6"/>
                      <a:stretch>
                        <a:fillRect/>
                      </a:stretch>
                    </p:blipFill>
                    <p:spPr>
                      <a:xfrm>
                        <a:off x="8176215" y="635470"/>
                        <a:ext cx="2052387" cy="6612389"/>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2DFA5972-5358-461B-A95E-6F72365C41A7}"/>
              </a:ext>
            </a:extLst>
          </p:cNvPr>
          <p:cNvGrpSpPr/>
          <p:nvPr/>
        </p:nvGrpSpPr>
        <p:grpSpPr>
          <a:xfrm>
            <a:off x="5018709" y="350630"/>
            <a:ext cx="2741126" cy="6049423"/>
            <a:chOff x="5705512" y="274826"/>
            <a:chExt cx="2446614" cy="5827054"/>
          </a:xfrm>
        </p:grpSpPr>
        <p:graphicFrame>
          <p:nvGraphicFramePr>
            <p:cNvPr id="10" name="Object 9">
              <a:extLst>
                <a:ext uri="{FF2B5EF4-FFF2-40B4-BE49-F238E27FC236}">
                  <a16:creationId xmlns:a16="http://schemas.microsoft.com/office/drawing/2014/main" id="{517B2A65-2CFF-4319-AF03-3A04681CC0FD}"/>
                </a:ext>
              </a:extLst>
            </p:cNvPr>
            <p:cNvGraphicFramePr>
              <a:graphicFrameLocks noChangeAspect="1"/>
            </p:cNvGraphicFramePr>
            <p:nvPr>
              <p:extLst>
                <p:ext uri="{D42A27DB-BD31-4B8C-83A1-F6EECF244321}">
                  <p14:modId xmlns:p14="http://schemas.microsoft.com/office/powerpoint/2010/main" val="2396733228"/>
                </p:ext>
              </p:extLst>
            </p:nvPr>
          </p:nvGraphicFramePr>
          <p:xfrm>
            <a:off x="5705512" y="274826"/>
            <a:ext cx="2446614" cy="2005294"/>
          </p:xfrm>
          <a:graphic>
            <a:graphicData uri="http://schemas.openxmlformats.org/presentationml/2006/ole">
              <mc:AlternateContent xmlns:mc="http://schemas.openxmlformats.org/markup-compatibility/2006">
                <mc:Choice xmlns:v="urn:schemas-microsoft-com:vml" Requires="v">
                  <p:oleObj spid="_x0000_s110594" name="Worksheet" r:id="rId7" imgW="2006748" imgH="1644738" progId="Excel.Sheet.12">
                    <p:embed/>
                  </p:oleObj>
                </mc:Choice>
                <mc:Fallback>
                  <p:oleObj name="Worksheet" r:id="rId7" imgW="2006748" imgH="1644738" progId="Excel.Sheet.12">
                    <p:embed/>
                    <p:pic>
                      <p:nvPicPr>
                        <p:cNvPr id="10" name="Object 9">
                          <a:extLst>
                            <a:ext uri="{FF2B5EF4-FFF2-40B4-BE49-F238E27FC236}">
                              <a16:creationId xmlns:a16="http://schemas.microsoft.com/office/drawing/2014/main" id="{517B2A65-2CFF-4319-AF03-3A04681CC0FD}"/>
                            </a:ext>
                          </a:extLst>
                        </p:cNvPr>
                        <p:cNvPicPr/>
                        <p:nvPr/>
                      </p:nvPicPr>
                      <p:blipFill>
                        <a:blip r:embed="rId8"/>
                        <a:stretch>
                          <a:fillRect/>
                        </a:stretch>
                      </p:blipFill>
                      <p:spPr>
                        <a:xfrm>
                          <a:off x="5705512" y="274826"/>
                          <a:ext cx="2446614" cy="2005294"/>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F0FCD08-9E48-4603-A890-9AB8FADC42C2}"/>
                </a:ext>
              </a:extLst>
            </p:cNvPr>
            <p:cNvGraphicFramePr>
              <a:graphicFrameLocks noChangeAspect="1"/>
            </p:cNvGraphicFramePr>
            <p:nvPr>
              <p:extLst>
                <p:ext uri="{D42A27DB-BD31-4B8C-83A1-F6EECF244321}">
                  <p14:modId xmlns:p14="http://schemas.microsoft.com/office/powerpoint/2010/main" val="1948053287"/>
                </p:ext>
              </p:extLst>
            </p:nvPr>
          </p:nvGraphicFramePr>
          <p:xfrm>
            <a:off x="5705512" y="2185706"/>
            <a:ext cx="2446614" cy="2005294"/>
          </p:xfrm>
          <a:graphic>
            <a:graphicData uri="http://schemas.openxmlformats.org/presentationml/2006/ole">
              <mc:AlternateContent xmlns:mc="http://schemas.openxmlformats.org/markup-compatibility/2006">
                <mc:Choice xmlns:v="urn:schemas-microsoft-com:vml" Requires="v">
                  <p:oleObj spid="_x0000_s110595" name="Worksheet" r:id="rId9" imgW="2006748" imgH="1644738" progId="Excel.Sheet.12">
                    <p:embed/>
                  </p:oleObj>
                </mc:Choice>
                <mc:Fallback>
                  <p:oleObj name="Worksheet" r:id="rId9" imgW="2006748" imgH="1644738" progId="Excel.Sheet.12">
                    <p:embed/>
                    <p:pic>
                      <p:nvPicPr>
                        <p:cNvPr id="18" name="Object 17">
                          <a:extLst>
                            <a:ext uri="{FF2B5EF4-FFF2-40B4-BE49-F238E27FC236}">
                              <a16:creationId xmlns:a16="http://schemas.microsoft.com/office/drawing/2014/main" id="{DF0FCD08-9E48-4603-A890-9AB8FADC42C2}"/>
                            </a:ext>
                          </a:extLst>
                        </p:cNvPr>
                        <p:cNvPicPr/>
                        <p:nvPr/>
                      </p:nvPicPr>
                      <p:blipFill>
                        <a:blip r:embed="rId10"/>
                        <a:stretch>
                          <a:fillRect/>
                        </a:stretch>
                      </p:blipFill>
                      <p:spPr>
                        <a:xfrm>
                          <a:off x="5705512" y="2185706"/>
                          <a:ext cx="2446614" cy="200529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068A1E56-B48B-4101-A342-DC251D0CB51D}"/>
                </a:ext>
              </a:extLst>
            </p:cNvPr>
            <p:cNvGraphicFramePr>
              <a:graphicFrameLocks noChangeAspect="1"/>
            </p:cNvGraphicFramePr>
            <p:nvPr>
              <p:extLst>
                <p:ext uri="{D42A27DB-BD31-4B8C-83A1-F6EECF244321}">
                  <p14:modId xmlns:p14="http://schemas.microsoft.com/office/powerpoint/2010/main" val="4284664848"/>
                </p:ext>
              </p:extLst>
            </p:nvPr>
          </p:nvGraphicFramePr>
          <p:xfrm>
            <a:off x="5705512" y="4096586"/>
            <a:ext cx="2446614" cy="2005294"/>
          </p:xfrm>
          <a:graphic>
            <a:graphicData uri="http://schemas.openxmlformats.org/presentationml/2006/ole">
              <mc:AlternateContent xmlns:mc="http://schemas.openxmlformats.org/markup-compatibility/2006">
                <mc:Choice xmlns:v="urn:schemas-microsoft-com:vml" Requires="v">
                  <p:oleObj spid="_x0000_s110596" name="Worksheet" r:id="rId11" imgW="2006748" imgH="1644738" progId="Excel.Sheet.12">
                    <p:embed/>
                  </p:oleObj>
                </mc:Choice>
                <mc:Fallback>
                  <p:oleObj name="Worksheet" r:id="rId11" imgW="2006748" imgH="1644738" progId="Excel.Sheet.12">
                    <p:embed/>
                    <p:pic>
                      <p:nvPicPr>
                        <p:cNvPr id="19" name="Object 18">
                          <a:extLst>
                            <a:ext uri="{FF2B5EF4-FFF2-40B4-BE49-F238E27FC236}">
                              <a16:creationId xmlns:a16="http://schemas.microsoft.com/office/drawing/2014/main" id="{068A1E56-B48B-4101-A342-DC251D0CB51D}"/>
                            </a:ext>
                          </a:extLst>
                        </p:cNvPr>
                        <p:cNvPicPr/>
                        <p:nvPr/>
                      </p:nvPicPr>
                      <p:blipFill>
                        <a:blip r:embed="rId12"/>
                        <a:stretch>
                          <a:fillRect/>
                        </a:stretch>
                      </p:blipFill>
                      <p:spPr>
                        <a:xfrm>
                          <a:off x="5705512" y="4096586"/>
                          <a:ext cx="2446614" cy="2005294"/>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55</a:t>
            </a:fld>
            <a:endParaRPr lang="en-AU"/>
          </a:p>
        </p:txBody>
      </p:sp>
    </p:spTree>
    <p:extLst>
      <p:ext uri="{BB962C8B-B14F-4D97-AF65-F5344CB8AC3E}">
        <p14:creationId xmlns:p14="http://schemas.microsoft.com/office/powerpoint/2010/main" val="1885692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a:t>RWG Actions</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3414891785"/>
              </p:ext>
            </p:extLst>
          </p:nvPr>
        </p:nvGraphicFramePr>
        <p:xfrm>
          <a:off x="206547" y="2132682"/>
          <a:ext cx="10287551" cy="4226846"/>
        </p:xfrm>
        <a:graphic>
          <a:graphicData uri="http://schemas.openxmlformats.org/drawingml/2006/table">
            <a:tbl>
              <a:tblPr>
                <a:tableStyleId>{7DF18680-E054-41AD-8BC1-D1AEF772440D}</a:tableStyleId>
              </a:tblPr>
              <a:tblGrid>
                <a:gridCol w="730355">
                  <a:extLst>
                    <a:ext uri="{9D8B030D-6E8A-4147-A177-3AD203B41FA5}">
                      <a16:colId xmlns:a16="http://schemas.microsoft.com/office/drawing/2014/main" val="411289004"/>
                    </a:ext>
                  </a:extLst>
                </a:gridCol>
                <a:gridCol w="712269">
                  <a:extLst>
                    <a:ext uri="{9D8B030D-6E8A-4147-A177-3AD203B41FA5}">
                      <a16:colId xmlns:a16="http://schemas.microsoft.com/office/drawing/2014/main" val="1572276015"/>
                    </a:ext>
                  </a:extLst>
                </a:gridCol>
                <a:gridCol w="4488481">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394766">
                <a:tc>
                  <a:txBody>
                    <a:bodyPr/>
                    <a:lstStyle/>
                    <a:p>
                      <a:pPr marL="0" algn="l" defTabSz="801929" rtl="0" eaLnBrk="1" fontAlgn="b" latinLnBrk="0" hangingPunct="1"/>
                      <a:r>
                        <a:rPr lang="en-AU" sz="1400" u="none" strike="noStrike" kern="1200">
                          <a:solidFill>
                            <a:schemeClr val="bg1"/>
                          </a:solidFill>
                          <a:effectLst/>
                        </a:rPr>
                        <a:t>No.</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Status</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Action</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Comment</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extLst>
                  <a:ext uri="{0D108BD9-81ED-4DB2-BD59-A6C34878D82A}">
                    <a16:rowId xmlns:a16="http://schemas.microsoft.com/office/drawing/2014/main" val="3305108398"/>
                  </a:ext>
                </a:extLst>
              </a:tr>
              <a:tr h="587141">
                <a:tc>
                  <a:txBody>
                    <a:bodyPr/>
                    <a:lstStyle/>
                    <a:p>
                      <a:pPr algn="l" rtl="0" fontAlgn="base"/>
                      <a:r>
                        <a:rPr lang="en-AU" sz="1400" u="none" strike="noStrike" kern="1200">
                          <a:solidFill>
                            <a:schemeClr val="dk1"/>
                          </a:solidFill>
                          <a:effectLst/>
                          <a:latin typeface="+mn-lt"/>
                          <a:ea typeface="+mn-ea"/>
                          <a:cs typeface="+mn-cs"/>
                        </a:rPr>
                        <a:t>19.2.1 </a:t>
                      </a:r>
                    </a:p>
                  </a:txBody>
                  <a:tcPr anchor="ctr">
                    <a:solidFill>
                      <a:srgbClr val="D8D9DE"/>
                    </a:solidFill>
                  </a:tcPr>
                </a:tc>
                <a:tc>
                  <a:txBody>
                    <a:bodyPr/>
                    <a:lstStyle/>
                    <a:p>
                      <a:pPr algn="ctr" rtl="0" fontAlgn="base"/>
                      <a:r>
                        <a:rPr lang="en-AU" sz="1400" u="none" strike="noStrike" kern="1200">
                          <a:solidFill>
                            <a:schemeClr val="dk1"/>
                          </a:solidFill>
                          <a:effectLst/>
                          <a:latin typeface="+mn-lt"/>
                          <a:ea typeface="+mn-ea"/>
                          <a:cs typeface="+mn-cs"/>
                        </a:rPr>
                        <a:t>Closed</a:t>
                      </a:r>
                    </a:p>
                  </a:txBody>
                  <a:tcPr marL="72000" marR="72000" marT="72000" marB="72000"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AEMO to confirm that NCONUML NMI class codes related changes in the B2B schema relates to the NCONUML CustomerType field and not the ability for all NCONUML to use B2B (even if the field does not apply to them) </a:t>
                      </a:r>
                    </a:p>
                  </a:txBody>
                  <a:tcPr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Use existing process for requesting NCONUML NMIs until B2B changes come into effect.</a:t>
                      </a:r>
                      <a:endParaRPr lang="en-AU" sz="1400" u="none" strike="noStrike" kern="1200">
                        <a:solidFill>
                          <a:schemeClr val="dk1"/>
                        </a:solidFill>
                        <a:effectLst/>
                        <a:highlight>
                          <a:srgbClr val="FFFF00"/>
                        </a:highlight>
                        <a:latin typeface="+mn-lt"/>
                        <a:ea typeface="+mn-ea"/>
                        <a:cs typeface="+mn-cs"/>
                      </a:endParaRPr>
                    </a:p>
                  </a:txBody>
                  <a:tcPr marL="72000" marR="72000" marT="72000" marB="72000" anchor="ctr">
                    <a:solidFill>
                      <a:srgbClr val="D8D9DE"/>
                    </a:solidFill>
                  </a:tcPr>
                </a:tc>
                <a:extLst>
                  <a:ext uri="{0D108BD9-81ED-4DB2-BD59-A6C34878D82A}">
                    <a16:rowId xmlns:a16="http://schemas.microsoft.com/office/drawing/2014/main" val="3328587898"/>
                  </a:ext>
                </a:extLst>
              </a:tr>
              <a:tr h="587141">
                <a:tc>
                  <a:txBody>
                    <a:bodyPr/>
                    <a:lstStyle/>
                    <a:p>
                      <a:pPr algn="l" rtl="0" fontAlgn="base"/>
                      <a:r>
                        <a:rPr lang="en-AU" sz="1400" u="none" strike="noStrike" kern="1200">
                          <a:solidFill>
                            <a:schemeClr val="dk1"/>
                          </a:solidFill>
                          <a:effectLst/>
                          <a:latin typeface="+mn-lt"/>
                          <a:ea typeface="+mn-ea"/>
                          <a:cs typeface="+mn-cs"/>
                        </a:rPr>
                        <a:t>19.7.1 </a:t>
                      </a:r>
                    </a:p>
                  </a:txBody>
                  <a:tcPr anchor="ctr">
                    <a:solidFill>
                      <a:srgbClr val="F2F2F2"/>
                    </a:solidFill>
                  </a:tcPr>
                </a:tc>
                <a:tc>
                  <a:txBody>
                    <a:bodyPr/>
                    <a:lstStyle/>
                    <a:p>
                      <a:pPr algn="ctr" rtl="0" fontAlgn="base"/>
                      <a:r>
                        <a:rPr lang="en-AU" sz="1400" u="none" strike="noStrike" kern="1200">
                          <a:solidFill>
                            <a:schemeClr val="dk1"/>
                          </a:solidFill>
                          <a:effectLst/>
                          <a:latin typeface="+mn-lt"/>
                          <a:ea typeface="+mn-ea"/>
                          <a:cs typeface="+mn-cs"/>
                        </a:rPr>
                        <a:t>Closed </a:t>
                      </a:r>
                    </a:p>
                  </a:txBody>
                  <a:tcPr marL="72000" marR="72000" marT="72000" marB="72000"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MCs and MDPs who did not provide a rollout plan update to AEMO in Dec 2020 to forward one to the 5MS inbox as soon as possible </a:t>
                      </a:r>
                    </a:p>
                  </a:txBody>
                  <a:tcPr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Complete</a:t>
                      </a:r>
                    </a:p>
                  </a:txBody>
                  <a:tcPr marL="72000" marR="72000" marT="72000" marB="72000" anchor="ctr">
                    <a:solidFill>
                      <a:srgbClr val="F2F2F2"/>
                    </a:solidFill>
                  </a:tcPr>
                </a:tc>
                <a:extLst>
                  <a:ext uri="{0D108BD9-81ED-4DB2-BD59-A6C34878D82A}">
                    <a16:rowId xmlns:a16="http://schemas.microsoft.com/office/drawing/2014/main" val="3857291039"/>
                  </a:ext>
                </a:extLst>
              </a:tr>
              <a:tr h="587141">
                <a:tc>
                  <a:txBody>
                    <a:bodyPr/>
                    <a:lstStyle/>
                    <a:p>
                      <a:pPr algn="l" rtl="0" fontAlgn="base"/>
                      <a:r>
                        <a:rPr lang="en-AU" sz="1400" u="none" strike="noStrike" kern="1200">
                          <a:solidFill>
                            <a:schemeClr val="dk1"/>
                          </a:solidFill>
                          <a:effectLst/>
                          <a:latin typeface="+mn-lt"/>
                          <a:ea typeface="+mn-ea"/>
                          <a:cs typeface="+mn-cs"/>
                        </a:rPr>
                        <a:t>19.9.1 </a:t>
                      </a:r>
                    </a:p>
                  </a:txBody>
                  <a:tcPr anchor="ctr">
                    <a:solidFill>
                      <a:srgbClr val="D8D9DE"/>
                    </a:solidFill>
                  </a:tcPr>
                </a:tc>
                <a:tc>
                  <a:txBody>
                    <a:bodyPr/>
                    <a:lstStyle/>
                    <a:p>
                      <a:pPr algn="ctr" rtl="0" fontAlgn="base"/>
                      <a:r>
                        <a:rPr lang="en-AU" sz="1400" u="none" strike="noStrike" kern="1200">
                          <a:solidFill>
                            <a:schemeClr val="dk1"/>
                          </a:solidFill>
                          <a:effectLst/>
                          <a:latin typeface="+mn-lt"/>
                          <a:ea typeface="+mn-ea"/>
                          <a:cs typeface="+mn-cs"/>
                        </a:rPr>
                        <a:t>Closed</a:t>
                      </a:r>
                    </a:p>
                  </a:txBody>
                  <a:tcPr marL="72000" marR="72000" marT="72000" marB="72000"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AEMO to provide a list of the UAT Bidding Service defect fixes that will be put into pre-production in February 2021 before they are applied </a:t>
                      </a:r>
                    </a:p>
                  </a:txBody>
                  <a:tcPr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Update provided in this RWG. </a:t>
                      </a:r>
                    </a:p>
                  </a:txBody>
                  <a:tcPr marL="72000" marR="72000" marT="72000" marB="72000" anchor="ctr">
                    <a:solidFill>
                      <a:srgbClr val="D8D9DE"/>
                    </a:solidFill>
                  </a:tcPr>
                </a:tc>
                <a:extLst>
                  <a:ext uri="{0D108BD9-81ED-4DB2-BD59-A6C34878D82A}">
                    <a16:rowId xmlns:a16="http://schemas.microsoft.com/office/drawing/2014/main" val="554201858"/>
                  </a:ext>
                </a:extLst>
              </a:tr>
              <a:tr h="587141">
                <a:tc>
                  <a:txBody>
                    <a:bodyPr/>
                    <a:lstStyle/>
                    <a:p>
                      <a:pPr algn="l" rtl="0" fontAlgn="base"/>
                      <a:r>
                        <a:rPr lang="en-AU" sz="1400" u="none" strike="noStrike" kern="1200">
                          <a:solidFill>
                            <a:schemeClr val="dk1"/>
                          </a:solidFill>
                          <a:effectLst/>
                          <a:latin typeface="+mn-lt"/>
                          <a:ea typeface="+mn-ea"/>
                          <a:cs typeface="+mn-cs"/>
                        </a:rPr>
                        <a:t>19.13.1 </a:t>
                      </a:r>
                    </a:p>
                  </a:txBody>
                  <a:tcPr anchor="ctr">
                    <a:solidFill>
                      <a:srgbClr val="F2F2F2"/>
                    </a:solidFill>
                  </a:tcPr>
                </a:tc>
                <a:tc>
                  <a:txBody>
                    <a:bodyPr/>
                    <a:lstStyle/>
                    <a:p>
                      <a:pPr algn="ctr" rtl="0" fontAlgn="base"/>
                      <a:r>
                        <a:rPr lang="en-AU" sz="1400" u="none" strike="noStrike" kern="1200">
                          <a:solidFill>
                            <a:schemeClr val="dk1"/>
                          </a:solidFill>
                          <a:effectLst/>
                          <a:latin typeface="+mn-lt"/>
                          <a:ea typeface="+mn-ea"/>
                          <a:cs typeface="+mn-cs"/>
                        </a:rPr>
                        <a:t>Closed</a:t>
                      </a:r>
                    </a:p>
                  </a:txBody>
                  <a:tcPr marL="72000" marR="72000" marT="72000" marB="72000"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MDPs to advise if they are able to continue delivering metering data in MDMT in the event of a rollback during the retail cutover </a:t>
                      </a:r>
                    </a:p>
                  </a:txBody>
                  <a:tcPr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2 responses received. Both confirmed they would be in a position to use MDMT for a period of time after the scheduled go-live if rollback was necessary. AEMO will close action on understanding that all impacted MDPs have addressed this action.</a:t>
                      </a:r>
                    </a:p>
                  </a:txBody>
                  <a:tcPr marL="72000" marR="72000" marT="72000" marB="72000" anchor="ctr">
                    <a:solidFill>
                      <a:srgbClr val="F2F2F2"/>
                    </a:solidFill>
                  </a:tcPr>
                </a:tc>
                <a:extLst>
                  <a:ext uri="{0D108BD9-81ED-4DB2-BD59-A6C34878D82A}">
                    <a16:rowId xmlns:a16="http://schemas.microsoft.com/office/drawing/2014/main" val="3292398157"/>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64277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337358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20E55-6B46-4041-AA0A-A1C773FEC13C}"/>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4" name="Title 1">
            <a:extLst>
              <a:ext uri="{FF2B5EF4-FFF2-40B4-BE49-F238E27FC236}">
                <a16:creationId xmlns:a16="http://schemas.microsoft.com/office/drawing/2014/main" id="{7880C03E-48D7-452B-AE47-5333F0DB6F6B}"/>
              </a:ext>
            </a:extLst>
          </p:cNvPr>
          <p:cNvSpPr txBox="1">
            <a:spLocks/>
          </p:cNvSpPr>
          <p:nvPr/>
        </p:nvSpPr>
        <p:spPr>
          <a:xfrm>
            <a:off x="522805" y="799218"/>
            <a:ext cx="7442095" cy="610590"/>
          </a:xfrm>
          <a:prstGeom prst="rect">
            <a:avLst/>
          </a:prstGeom>
        </p:spPr>
        <p:txBody>
          <a:bodyPr vert="horz" lIns="75597" tIns="37798" rIns="75597" bIns="37798" rtlCol="0" anchor="b" anchorCtr="0">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527"/>
              <a:t>Revised Retail Go-Live Timeline</a:t>
            </a:r>
            <a:endParaRPr lang="en-AU" sz="3527">
              <a:highlight>
                <a:srgbClr val="FFFF00"/>
              </a:highlight>
            </a:endParaRPr>
          </a:p>
        </p:txBody>
      </p:sp>
      <p:sp>
        <p:nvSpPr>
          <p:cNvPr id="5" name="Content Placeholder 1">
            <a:extLst>
              <a:ext uri="{FF2B5EF4-FFF2-40B4-BE49-F238E27FC236}">
                <a16:creationId xmlns:a16="http://schemas.microsoft.com/office/drawing/2014/main" id="{ED8A7645-6B64-4395-A15A-B0F1C462B555}"/>
              </a:ext>
            </a:extLst>
          </p:cNvPr>
          <p:cNvSpPr txBox="1">
            <a:spLocks/>
          </p:cNvSpPr>
          <p:nvPr/>
        </p:nvSpPr>
        <p:spPr>
          <a:xfrm>
            <a:off x="522805" y="1560394"/>
            <a:ext cx="9467262" cy="5848788"/>
          </a:xfrm>
          <a:prstGeom prst="rect">
            <a:avLst/>
          </a:prstGeom>
          <a:ln>
            <a:noFill/>
          </a:ln>
        </p:spPr>
        <p:txBody>
          <a:bodyPr vert="horz" lIns="75597" tIns="37798" rIns="75597" bIns="3779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543" b="1">
                <a:latin typeface="Segoe UI Semilight" panose="020B0402040204020203" pitchFamily="34" charset="0"/>
                <a:cs typeface="Segoe UI Semilight" panose="020B0402040204020203" pitchFamily="34" charset="0"/>
              </a:rPr>
              <a:t>Critical path timeline indicates completion of Retail stream activities for a 31-May-21 go-live</a:t>
            </a:r>
          </a:p>
          <a:p>
            <a:pPr lvl="1"/>
            <a:r>
              <a:rPr lang="en-AU" sz="1543">
                <a:latin typeface="Segoe UI Semilight" panose="020B0402040204020203" pitchFamily="34" charset="0"/>
                <a:cs typeface="Segoe UI Semilight" panose="020B0402040204020203" pitchFamily="34" charset="0"/>
              </a:rPr>
              <a:t>Based on detailed planning and reasonable estimates, predicated on timely resolution of issues</a:t>
            </a:r>
          </a:p>
          <a:p>
            <a:r>
              <a:rPr lang="en-AU" sz="1543" b="1">
                <a:latin typeface="Segoe UI Semilight" panose="020B0402040204020203" pitchFamily="34" charset="0"/>
                <a:cs typeface="Segoe UI Semilight" panose="020B0402040204020203" pitchFamily="34" charset="0"/>
              </a:rPr>
              <a:t>Additional contingency could be added to improve certainty</a:t>
            </a:r>
          </a:p>
          <a:p>
            <a:pPr lvl="1"/>
            <a:r>
              <a:rPr lang="en-AU" sz="1543">
                <a:latin typeface="Segoe UI Semilight" panose="020B0402040204020203" pitchFamily="34" charset="0"/>
                <a:cs typeface="Segoe UI Semilight" panose="020B0402040204020203" pitchFamily="34" charset="0"/>
              </a:rPr>
              <a:t>Would result in a 21-Jun-21 go-live</a:t>
            </a:r>
          </a:p>
          <a:p>
            <a:pPr lvl="1"/>
            <a:r>
              <a:rPr lang="en-AU" sz="1543">
                <a:latin typeface="Segoe UI Semilight" panose="020B0402040204020203" pitchFamily="34" charset="0"/>
                <a:cs typeface="Segoe UI Semilight" panose="020B0402040204020203" pitchFamily="34" charset="0"/>
              </a:rPr>
              <a:t>Offers greater certainty in achieving Retail Go-Live date</a:t>
            </a:r>
          </a:p>
          <a:p>
            <a:pPr lvl="1"/>
            <a:r>
              <a:rPr lang="en-AU" sz="1543">
                <a:latin typeface="Segoe UI Semilight" panose="020B0402040204020203" pitchFamily="34" charset="0"/>
                <a:cs typeface="Segoe UI Semilight" panose="020B0402040204020203" pitchFamily="34" charset="0"/>
              </a:rPr>
              <a:t>Better meets participant objectives of date certainty</a:t>
            </a:r>
          </a:p>
          <a:p>
            <a:r>
              <a:rPr lang="en-AU" sz="1543" b="1">
                <a:latin typeface="Segoe UI Semilight" panose="020B0402040204020203" pitchFamily="34" charset="0"/>
                <a:cs typeface="Segoe UI Semilight" panose="020B0402040204020203" pitchFamily="34" charset="0"/>
              </a:rPr>
              <a:t>Consequences of late June go-live</a:t>
            </a:r>
          </a:p>
          <a:p>
            <a:pPr lvl="1"/>
            <a:r>
              <a:rPr lang="en-AU" sz="1543">
                <a:latin typeface="Segoe UI Semilight" panose="020B0402040204020203" pitchFamily="34" charset="0"/>
                <a:cs typeface="Segoe UI Semilight" panose="020B0402040204020203" pitchFamily="34" charset="0"/>
              </a:rPr>
              <a:t>Compresses the schedule through the remainder of the program to 5MS market go-live</a:t>
            </a:r>
          </a:p>
          <a:p>
            <a:pPr lvl="1"/>
            <a:r>
              <a:rPr lang="en-AU" sz="1543">
                <a:latin typeface="Segoe UI Semilight" panose="020B0402040204020203" pitchFamily="34" charset="0"/>
                <a:cs typeface="Segoe UI Semilight" panose="020B0402040204020203" pitchFamily="34" charset="0"/>
              </a:rPr>
              <a:t>Close to Market Trial start (05-Jul-21), creates resourcing conflict if stabilisation issues occur</a:t>
            </a:r>
          </a:p>
          <a:p>
            <a:pPr lvl="1"/>
            <a:r>
              <a:rPr lang="en-AU" sz="1543">
                <a:latin typeface="Segoe UI Semilight" panose="020B0402040204020203" pitchFamily="34" charset="0"/>
                <a:cs typeface="Segoe UI Semilight" panose="020B0402040204020203" pitchFamily="34" charset="0"/>
              </a:rPr>
              <a:t>Later to switch-on 5-min meter data collection capability – for AEMO, MDPs and Participants alike</a:t>
            </a:r>
          </a:p>
          <a:p>
            <a:pPr lvl="1"/>
            <a:r>
              <a:rPr lang="en-AU" sz="1543">
                <a:latin typeface="Segoe UI Semilight" panose="020B0402040204020203" pitchFamily="34" charset="0"/>
                <a:cs typeface="Segoe UI Semilight" panose="020B0402040204020203" pitchFamily="34" charset="0"/>
              </a:rPr>
              <a:t>Compresses participant time for UFE soft start transition activities</a:t>
            </a:r>
          </a:p>
          <a:p>
            <a:r>
              <a:rPr lang="en-AU" sz="1543" b="1">
                <a:latin typeface="Segoe UI Semilight" panose="020B0402040204020203" pitchFamily="34" charset="0"/>
                <a:cs typeface="Segoe UI Semilight" panose="020B0402040204020203" pitchFamily="34" charset="0"/>
              </a:rPr>
              <a:t>Options for Consideration</a:t>
            </a:r>
          </a:p>
          <a:p>
            <a:pPr lvl="1">
              <a:buFont typeface="+mj-lt"/>
              <a:buAutoNum type="arabicPeriod"/>
            </a:pPr>
            <a:r>
              <a:rPr lang="en-AU" sz="1543">
                <a:latin typeface="Segoe UI Semilight" panose="020B0402040204020203" pitchFamily="34" charset="0"/>
                <a:cs typeface="Segoe UI Semilight" panose="020B0402040204020203" pitchFamily="34" charset="0"/>
              </a:rPr>
              <a:t>31-May-21 go-live date with 21-Jun-21 as a fallback.  To be determined by a checkpoint in early March.</a:t>
            </a:r>
          </a:p>
          <a:p>
            <a:pPr lvl="1">
              <a:buAutoNum type="arabicPeriod"/>
            </a:pPr>
            <a:r>
              <a:rPr lang="en-AU" sz="1543">
                <a:latin typeface="Segoe UI Semilight" panose="020B0402040204020203" pitchFamily="34" charset="0"/>
                <a:cs typeface="Segoe UI Semilight" panose="020B0402040204020203" pitchFamily="34" charset="0"/>
              </a:rPr>
              <a:t>21-Jun-21</a:t>
            </a:r>
          </a:p>
          <a:p>
            <a:r>
              <a:rPr lang="en-AU" sz="1543" b="1">
                <a:latin typeface="Segoe UI Semilight" panose="020B0402040204020203" pitchFamily="34" charset="0"/>
                <a:cs typeface="Segoe UI Semilight" panose="020B0402040204020203" pitchFamily="34" charset="0"/>
              </a:rPr>
              <a:t>AEMO preference is for Option 1</a:t>
            </a:r>
          </a:p>
          <a:p>
            <a:pPr lvl="1"/>
            <a:r>
              <a:rPr lang="en-AU" sz="1543">
                <a:latin typeface="Segoe UI Semilight" panose="020B0402040204020203" pitchFamily="34" charset="0"/>
                <a:cs typeface="Segoe UI Semilight" panose="020B0402040204020203" pitchFamily="34" charset="0"/>
              </a:rPr>
              <a:t>Allows maximum time for transition activities after Retail Go-Live through to market go-live</a:t>
            </a:r>
          </a:p>
          <a:p>
            <a:r>
              <a:rPr lang="en-AU" sz="1543" b="1">
                <a:latin typeface="Segoe UI Semilight" panose="020B0402040204020203" pitchFamily="34" charset="0"/>
                <a:cs typeface="Segoe UI Semilight" panose="020B0402040204020203" pitchFamily="34" charset="0"/>
              </a:rPr>
              <a:t>Seeking participant views</a:t>
            </a:r>
          </a:p>
          <a:p>
            <a:pPr lvl="1"/>
            <a:r>
              <a:rPr lang="en-AU" sz="1543">
                <a:latin typeface="Segoe UI Semilight" panose="020B0402040204020203" pitchFamily="34" charset="0"/>
                <a:cs typeface="Segoe UI Semilight" panose="020B0402040204020203" pitchFamily="34" charset="0"/>
              </a:rPr>
              <a:t>Input is requested by Friday 05-Feb-21</a:t>
            </a:r>
          </a:p>
          <a:p>
            <a:pPr lvl="1"/>
            <a:r>
              <a:rPr lang="en-AU" sz="1543">
                <a:latin typeface="Segoe UI Semilight" panose="020B0402040204020203" pitchFamily="34" charset="0"/>
                <a:cs typeface="Segoe UI Semilight" panose="020B0402040204020203" pitchFamily="34" charset="0"/>
              </a:rPr>
              <a:t>Exec forum to be scheduled for 11-Feb-21 at 13:00</a:t>
            </a:r>
          </a:p>
          <a:p>
            <a:pPr lvl="1"/>
            <a:endParaRPr lang="en-AU" sz="1102">
              <a:highlight>
                <a:srgbClr val="FFFF00"/>
              </a:highligh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18163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2BF8-4947-4ADF-8C7C-A7B82464E054}"/>
              </a:ext>
            </a:extLst>
          </p:cNvPr>
          <p:cNvSpPr>
            <a:spLocks noGrp="1"/>
          </p:cNvSpPr>
          <p:nvPr>
            <p:ph type="title"/>
          </p:nvPr>
        </p:nvSpPr>
        <p:spPr/>
        <p:txBody>
          <a:bodyPr>
            <a:normAutofit/>
          </a:bodyPr>
          <a:lstStyle/>
          <a:p>
            <a:r>
              <a:rPr lang="en-AU" sz="3527"/>
              <a:t>Initial Impact Assessment  </a:t>
            </a:r>
            <a:br>
              <a:rPr lang="en-AU" sz="3527"/>
            </a:br>
            <a:r>
              <a:rPr lang="en-AU" sz="3527"/>
              <a:t>Key dates</a:t>
            </a:r>
          </a:p>
        </p:txBody>
      </p:sp>
      <p:sp>
        <p:nvSpPr>
          <p:cNvPr id="4" name="Date Placeholder 3">
            <a:extLst>
              <a:ext uri="{FF2B5EF4-FFF2-40B4-BE49-F238E27FC236}">
                <a16:creationId xmlns:a16="http://schemas.microsoft.com/office/drawing/2014/main" id="{660DF1C3-67DF-4D62-8C23-753C8F626627}"/>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61BFC735-D729-4B39-9862-1F70C6497744}"/>
              </a:ext>
            </a:extLst>
          </p:cNvPr>
          <p:cNvSpPr>
            <a:spLocks noGrp="1"/>
          </p:cNvSpPr>
          <p:nvPr>
            <p:ph type="sldNum" sz="quarter" idx="12"/>
          </p:nvPr>
        </p:nvSpPr>
        <p:spPr/>
        <p:txBody>
          <a:bodyPr/>
          <a:lstStyle/>
          <a:p>
            <a:fld id="{4EC81F68-4976-451A-B2E9-79BCBD2F70CC}" type="slidenum">
              <a:rPr lang="en-AU" smtClean="0"/>
              <a:t>9</a:t>
            </a:fld>
            <a:endParaRPr lang="en-AU"/>
          </a:p>
        </p:txBody>
      </p:sp>
      <p:graphicFrame>
        <p:nvGraphicFramePr>
          <p:cNvPr id="9" name="Table 9">
            <a:extLst>
              <a:ext uri="{FF2B5EF4-FFF2-40B4-BE49-F238E27FC236}">
                <a16:creationId xmlns:a16="http://schemas.microsoft.com/office/drawing/2014/main" id="{1A8D99FA-D370-4EA8-A195-62C3E5ADA2AB}"/>
              </a:ext>
            </a:extLst>
          </p:cNvPr>
          <p:cNvGraphicFramePr>
            <a:graphicFrameLocks noGrp="1"/>
          </p:cNvGraphicFramePr>
          <p:nvPr>
            <p:ph idx="1"/>
          </p:nvPr>
        </p:nvGraphicFramePr>
        <p:xfrm>
          <a:off x="511740" y="1568911"/>
          <a:ext cx="9668333" cy="5154160"/>
        </p:xfrm>
        <a:graphic>
          <a:graphicData uri="http://schemas.openxmlformats.org/drawingml/2006/table">
            <a:tbl>
              <a:tblPr firstRow="1" bandRow="1">
                <a:tableStyleId>{7DF18680-E054-41AD-8BC1-D1AEF772440D}</a:tableStyleId>
              </a:tblPr>
              <a:tblGrid>
                <a:gridCol w="1679262">
                  <a:extLst>
                    <a:ext uri="{9D8B030D-6E8A-4147-A177-3AD203B41FA5}">
                      <a16:colId xmlns:a16="http://schemas.microsoft.com/office/drawing/2014/main" val="1221529912"/>
                    </a:ext>
                  </a:extLst>
                </a:gridCol>
                <a:gridCol w="1078514">
                  <a:extLst>
                    <a:ext uri="{9D8B030D-6E8A-4147-A177-3AD203B41FA5}">
                      <a16:colId xmlns:a16="http://schemas.microsoft.com/office/drawing/2014/main" val="2345164422"/>
                    </a:ext>
                  </a:extLst>
                </a:gridCol>
                <a:gridCol w="1088593">
                  <a:extLst>
                    <a:ext uri="{9D8B030D-6E8A-4147-A177-3AD203B41FA5}">
                      <a16:colId xmlns:a16="http://schemas.microsoft.com/office/drawing/2014/main" val="53052652"/>
                    </a:ext>
                  </a:extLst>
                </a:gridCol>
                <a:gridCol w="5821964">
                  <a:extLst>
                    <a:ext uri="{9D8B030D-6E8A-4147-A177-3AD203B41FA5}">
                      <a16:colId xmlns:a16="http://schemas.microsoft.com/office/drawing/2014/main" val="2277902060"/>
                    </a:ext>
                  </a:extLst>
                </a:gridCol>
              </a:tblGrid>
              <a:tr h="373878">
                <a:tc>
                  <a:txBody>
                    <a:bodyPr/>
                    <a:lstStyle/>
                    <a:p>
                      <a:r>
                        <a:rPr lang="en-AU" sz="1300"/>
                        <a:t>Area</a:t>
                      </a:r>
                    </a:p>
                  </a:txBody>
                  <a:tcPr marL="100796" marR="100796" marT="50398" marB="50398" anchor="ctr">
                    <a:solidFill>
                      <a:schemeClr val="accent2"/>
                    </a:solidFill>
                  </a:tcPr>
                </a:tc>
                <a:tc>
                  <a:txBody>
                    <a:bodyPr/>
                    <a:lstStyle/>
                    <a:p>
                      <a:pPr algn="ctr"/>
                      <a:r>
                        <a:rPr lang="en-AU" sz="1300"/>
                        <a:t>Original Date</a:t>
                      </a:r>
                    </a:p>
                  </a:txBody>
                  <a:tcPr marL="39683" marR="39683" marT="50398" marB="50398" anchor="ctr">
                    <a:solidFill>
                      <a:schemeClr val="accent2"/>
                    </a:solidFill>
                  </a:tcPr>
                </a:tc>
                <a:tc>
                  <a:txBody>
                    <a:bodyPr/>
                    <a:lstStyle/>
                    <a:p>
                      <a:pPr algn="ctr"/>
                      <a:r>
                        <a:rPr lang="en-AU" sz="1300"/>
                        <a:t>New Date</a:t>
                      </a:r>
                    </a:p>
                  </a:txBody>
                  <a:tcPr marL="100796" marR="100796" marT="50398" marB="50398" anchor="ctr">
                    <a:solidFill>
                      <a:schemeClr val="accent2"/>
                    </a:solidFill>
                  </a:tcPr>
                </a:tc>
                <a:tc>
                  <a:txBody>
                    <a:bodyPr/>
                    <a:lstStyle/>
                    <a:p>
                      <a:r>
                        <a:rPr lang="en-AU" sz="1300"/>
                        <a:t>Implication</a:t>
                      </a:r>
                    </a:p>
                  </a:txBody>
                  <a:tcPr marL="100796" marR="100796" marT="50398" marB="50398" anchor="ctr">
                    <a:solidFill>
                      <a:schemeClr val="accent2"/>
                    </a:solidFill>
                  </a:tcPr>
                </a:tc>
                <a:extLst>
                  <a:ext uri="{0D108BD9-81ED-4DB2-BD59-A6C34878D82A}">
                    <a16:rowId xmlns:a16="http://schemas.microsoft.com/office/drawing/2014/main" val="3602050026"/>
                  </a:ext>
                </a:extLst>
              </a:tr>
              <a:tr h="582961">
                <a:tc>
                  <a:txBody>
                    <a:bodyPr/>
                    <a:lstStyle/>
                    <a:p>
                      <a:r>
                        <a:rPr lang="en-AU" sz="1300" b="1"/>
                        <a:t>5MS Rule Commencement</a:t>
                      </a:r>
                    </a:p>
                  </a:txBody>
                  <a:tcPr marL="100796" marR="100796" marT="50398" marB="50398" anchor="ctr"/>
                </a:tc>
                <a:tc>
                  <a:txBody>
                    <a:bodyPr/>
                    <a:lstStyle/>
                    <a:p>
                      <a:pPr algn="ctr"/>
                      <a:r>
                        <a:rPr lang="en-AU" sz="1300"/>
                        <a:t>1 Oct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to 5MS market start date</a:t>
                      </a:r>
                    </a:p>
                    <a:p>
                      <a:pPr marL="171450" indent="-171450">
                        <a:buFont typeface="Arial" panose="020B0604020202020204" pitchFamily="34" charset="0"/>
                        <a:buChar char="•"/>
                      </a:pPr>
                      <a:r>
                        <a:rPr lang="en-AU" sz="1300"/>
                        <a:t>Risk assessment requires review and re-rating to reflect revised schedule</a:t>
                      </a:r>
                    </a:p>
                  </a:txBody>
                  <a:tcPr marL="100796" marR="100796" marT="50398" marB="50398" anchor="ctr"/>
                </a:tc>
                <a:extLst>
                  <a:ext uri="{0D108BD9-81ED-4DB2-BD59-A6C34878D82A}">
                    <a16:rowId xmlns:a16="http://schemas.microsoft.com/office/drawing/2014/main" val="3930558811"/>
                  </a:ext>
                </a:extLst>
              </a:tr>
              <a:tr h="816146">
                <a:tc>
                  <a:txBody>
                    <a:bodyPr/>
                    <a:lstStyle/>
                    <a:p>
                      <a:r>
                        <a:rPr lang="en-AU" sz="1300" b="1"/>
                        <a:t>UFE soft start</a:t>
                      </a:r>
                    </a:p>
                  </a:txBody>
                  <a:tcPr marL="100796" marR="100796" marT="50398" marB="50398" anchor="ctr"/>
                </a:tc>
                <a:tc>
                  <a:txBody>
                    <a:bodyPr/>
                    <a:lstStyle/>
                    <a:p>
                      <a:pPr algn="ctr"/>
                      <a:r>
                        <a:rPr lang="en-AU" sz="1300"/>
                        <a:t>1 Oct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Compresses available DNSP population time for some UFE Standing data activities and may result in re-scheduling of activities</a:t>
                      </a:r>
                    </a:p>
                    <a:p>
                      <a:pPr marL="171450" indent="-171450">
                        <a:buFont typeface="Arial" panose="020B0604020202020204" pitchFamily="34" charset="0"/>
                        <a:buChar char="•"/>
                      </a:pPr>
                      <a:r>
                        <a:rPr lang="en-AU" sz="1300"/>
                        <a:t>Leads to potentially less accurate UFE on 1 Oct 21 soft start</a:t>
                      </a:r>
                    </a:p>
                  </a:txBody>
                  <a:tcPr marL="100796" marR="100796" marT="50398" marB="50398" anchor="ctr"/>
                </a:tc>
                <a:extLst>
                  <a:ext uri="{0D108BD9-81ED-4DB2-BD59-A6C34878D82A}">
                    <a16:rowId xmlns:a16="http://schemas.microsoft.com/office/drawing/2014/main" val="1293275636"/>
                  </a:ext>
                </a:extLst>
              </a:tr>
              <a:tr h="582961">
                <a:tc>
                  <a:txBody>
                    <a:bodyPr/>
                    <a:lstStyle/>
                    <a:p>
                      <a:r>
                        <a:rPr lang="en-AU" sz="1300" b="1"/>
                        <a:t>GS Rule Commencement</a:t>
                      </a:r>
                    </a:p>
                  </a:txBody>
                  <a:tcPr marL="100796" marR="100796" marT="50398" marB="50398" anchor="ctr"/>
                </a:tc>
                <a:tc>
                  <a:txBody>
                    <a:bodyPr/>
                    <a:lstStyle/>
                    <a:p>
                      <a:pPr algn="ctr"/>
                      <a:r>
                        <a:rPr lang="en-AU" sz="1300"/>
                        <a:t>1 May 22</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impact expected</a:t>
                      </a:r>
                    </a:p>
                  </a:txBody>
                  <a:tcPr marL="100796" marR="100796" marT="50398" marB="50398" anchor="ctr"/>
                </a:tc>
                <a:extLst>
                  <a:ext uri="{0D108BD9-81ED-4DB2-BD59-A6C34878D82A}">
                    <a16:rowId xmlns:a16="http://schemas.microsoft.com/office/drawing/2014/main" val="318985228"/>
                  </a:ext>
                </a:extLst>
              </a:tr>
              <a:tr h="582961">
                <a:tc>
                  <a:txBody>
                    <a:bodyPr/>
                    <a:lstStyle/>
                    <a:p>
                      <a:r>
                        <a:rPr lang="en-AU" sz="1300" b="1"/>
                        <a:t>5MS Market Trial</a:t>
                      </a:r>
                    </a:p>
                  </a:txBody>
                  <a:tcPr marL="100796" marR="100796" marT="50398" marB="50398" anchor="ctr"/>
                </a:tc>
                <a:tc>
                  <a:txBody>
                    <a:bodyPr/>
                    <a:lstStyle/>
                    <a:p>
                      <a:pPr algn="ctr"/>
                      <a:r>
                        <a:rPr lang="en-AU" sz="1300"/>
                        <a:t>5 July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to start date for 5MS market trial</a:t>
                      </a:r>
                    </a:p>
                    <a:p>
                      <a:pPr marL="171450" indent="-171450">
                        <a:buFont typeface="Arial" panose="020B0604020202020204" pitchFamily="34" charset="0"/>
                        <a:buChar char="•"/>
                      </a:pPr>
                      <a:r>
                        <a:rPr lang="en-AU" sz="1300"/>
                        <a:t>Acknowledge heightened risks around timely commencement</a:t>
                      </a:r>
                    </a:p>
                  </a:txBody>
                  <a:tcPr marL="100796" marR="100796" marT="50398" marB="50398" anchor="ctr"/>
                </a:tc>
                <a:extLst>
                  <a:ext uri="{0D108BD9-81ED-4DB2-BD59-A6C34878D82A}">
                    <a16:rowId xmlns:a16="http://schemas.microsoft.com/office/drawing/2014/main" val="1148210372"/>
                  </a:ext>
                </a:extLst>
              </a:tr>
              <a:tr h="582961">
                <a:tc>
                  <a:txBody>
                    <a:bodyPr/>
                    <a:lstStyle/>
                    <a:p>
                      <a:r>
                        <a:rPr lang="en-AU" sz="1300" b="1"/>
                        <a:t>Dispatch IT Go-Live</a:t>
                      </a:r>
                    </a:p>
                  </a:txBody>
                  <a:tcPr marL="100796" marR="100796" marT="50398" marB="50398" anchor="ctr"/>
                </a:tc>
                <a:tc>
                  <a:txBody>
                    <a:bodyPr/>
                    <a:lstStyle/>
                    <a:p>
                      <a:pPr algn="ctr"/>
                      <a:r>
                        <a:rPr lang="en-AU" sz="1300"/>
                        <a:t>1 Apr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impact expected</a:t>
                      </a:r>
                    </a:p>
                  </a:txBody>
                  <a:tcPr marL="100796" marR="100796" marT="50398" marB="50398" anchor="ctr"/>
                </a:tc>
                <a:extLst>
                  <a:ext uri="{0D108BD9-81ED-4DB2-BD59-A6C34878D82A}">
                    <a16:rowId xmlns:a16="http://schemas.microsoft.com/office/drawing/2014/main" val="2208866021"/>
                  </a:ext>
                </a:extLst>
              </a:tr>
              <a:tr h="816146">
                <a:tc>
                  <a:txBody>
                    <a:bodyPr/>
                    <a:lstStyle/>
                    <a:p>
                      <a:r>
                        <a:rPr lang="en-AU" sz="1300" b="1"/>
                        <a:t>Settlements IT Go-Live</a:t>
                      </a:r>
                    </a:p>
                  </a:txBody>
                  <a:tcPr marL="100796" marR="100796" marT="50398" marB="50398" anchor="ctr"/>
                </a:tc>
                <a:tc>
                  <a:txBody>
                    <a:bodyPr/>
                    <a:lstStyle/>
                    <a:p>
                      <a:pPr algn="ctr"/>
                      <a:r>
                        <a:rPr lang="en-AU" sz="1300"/>
                        <a:t>15 Apr 21</a:t>
                      </a:r>
                    </a:p>
                  </a:txBody>
                  <a:tcPr marL="100796" marR="100796" marT="50398" marB="50398" anchor="ctr"/>
                </a:tc>
                <a:tc>
                  <a:txBody>
                    <a:bodyPr/>
                    <a:lstStyle/>
                    <a:p>
                      <a:pPr algn="ctr"/>
                      <a:r>
                        <a:rPr lang="en-AU" sz="1300"/>
                        <a:t>Mid-May</a:t>
                      </a:r>
                    </a:p>
                  </a:txBody>
                  <a:tcPr marL="39683" marR="39683" marT="39683" marB="39683" anchor="ctr"/>
                </a:tc>
                <a:tc>
                  <a:txBody>
                    <a:bodyPr/>
                    <a:lstStyle/>
                    <a:p>
                      <a:pPr marL="171450" indent="-171450">
                        <a:buFont typeface="Arial" panose="020B0604020202020204" pitchFamily="34" charset="0"/>
                        <a:buChar char="•"/>
                      </a:pPr>
                      <a:r>
                        <a:rPr lang="en-AU" sz="1300"/>
                        <a:t>Will now go-live before Retail MDM</a:t>
                      </a:r>
                    </a:p>
                    <a:p>
                      <a:pPr marL="171450" indent="-171450">
                        <a:buFont typeface="Arial" panose="020B0604020202020204" pitchFamily="34" charset="0"/>
                        <a:buChar char="•"/>
                      </a:pPr>
                      <a:r>
                        <a:rPr lang="en-AU" sz="1300"/>
                        <a:t>Further testing required to allow for this</a:t>
                      </a:r>
                    </a:p>
                    <a:p>
                      <a:pPr marL="171450" indent="-171450">
                        <a:buFont typeface="Arial" panose="020B0604020202020204" pitchFamily="34" charset="0"/>
                        <a:buChar char="•"/>
                      </a:pPr>
                      <a:r>
                        <a:rPr lang="en-AU" sz="1300"/>
                        <a:t>Date currently being finalised, mid-May expected</a:t>
                      </a:r>
                    </a:p>
                  </a:txBody>
                  <a:tcPr marL="100796" marR="100796" marT="50398" marB="50398" anchor="ctr"/>
                </a:tc>
                <a:extLst>
                  <a:ext uri="{0D108BD9-81ED-4DB2-BD59-A6C34878D82A}">
                    <a16:rowId xmlns:a16="http://schemas.microsoft.com/office/drawing/2014/main" val="1770896769"/>
                  </a:ext>
                </a:extLst>
              </a:tr>
              <a:tr h="816146">
                <a:tc>
                  <a:txBody>
                    <a:bodyPr/>
                    <a:lstStyle/>
                    <a:p>
                      <a:r>
                        <a:rPr lang="en-AU" sz="1300" b="1"/>
                        <a:t>Regulatory roadmap</a:t>
                      </a:r>
                    </a:p>
                  </a:txBody>
                  <a:tcPr marL="100796" marR="100796" marT="50398" marB="50398" anchor="ctr"/>
                </a:tc>
                <a:tc>
                  <a:txBody>
                    <a:bodyPr/>
                    <a:lstStyle/>
                    <a:p>
                      <a:pPr algn="ctr"/>
                      <a:r>
                        <a:rPr lang="en-AU" sz="1300"/>
                        <a:t>Various</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currently anticipated to any dates: Customer Switching, WDR</a:t>
                      </a:r>
                    </a:p>
                    <a:p>
                      <a:pPr marL="171450" indent="-171450">
                        <a:buFont typeface="Arial" panose="020B0604020202020204" pitchFamily="34" charset="0"/>
                        <a:buChar char="•"/>
                      </a:pPr>
                      <a:r>
                        <a:rPr lang="en-AU" sz="1300"/>
                        <a:t>Regulatory roadmap session currently being arranged at which the overall view can be reviewed</a:t>
                      </a:r>
                    </a:p>
                  </a:txBody>
                  <a:tcPr marL="100796" marR="100796" marT="50398" marB="50398" anchor="ctr"/>
                </a:tc>
                <a:extLst>
                  <a:ext uri="{0D108BD9-81ED-4DB2-BD59-A6C34878D82A}">
                    <a16:rowId xmlns:a16="http://schemas.microsoft.com/office/drawing/2014/main" val="2674626990"/>
                  </a:ext>
                </a:extLst>
              </a:tr>
            </a:tbl>
          </a:graphicData>
        </a:graphic>
      </p:graphicFrame>
    </p:spTree>
    <p:extLst>
      <p:ext uri="{BB962C8B-B14F-4D97-AF65-F5344CB8AC3E}">
        <p14:creationId xmlns:p14="http://schemas.microsoft.com/office/powerpoint/2010/main" val="3760187947"/>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99eba8f5-7fec-4c00-afe1-f2f2944c28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3" ma:contentTypeDescription="Create a new document." ma:contentTypeScope="" ma:versionID="ee8aba6cab5b99e025c02aced6e13774">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a272ee55274d59add8dca59113327f00"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4CC2EC-CAC8-4A26-A8D1-80B9BB2C7078}">
  <ds:schemaRefs>
    <ds:schemaRef ds:uri="99eba8f5-7fec-4c00-afe1-f2f2944c28a7"/>
    <ds:schemaRef ds:uri="ff08f022-2cdc-49e5-914c-f7e666dadb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FB2CDB-D0BB-45BC-B6E5-BB8EDE8EB159}">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D0C81A-F611-4628-808C-6A66C58DF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56</Slides>
  <Notes>8</Notes>
  <HiddenSlides>0</HiddenSlide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AEMO 2018 A4 landscape</vt:lpstr>
      <vt:lpstr>AEMC Primary Presentation Template 16x9</vt:lpstr>
      <vt:lpstr>5MS &amp; GS Readiness Working Group #20 (incl. Systems Working Group)</vt:lpstr>
      <vt:lpstr>AEMO Competition Law  Meeting Protocol</vt:lpstr>
      <vt:lpstr>Agenda</vt:lpstr>
      <vt:lpstr>Agenda **Please disconnect from your workplace VPN for the WebEx call**</vt:lpstr>
      <vt:lpstr>Minutes &amp; Actions</vt:lpstr>
      <vt:lpstr>RWG Actions</vt:lpstr>
      <vt:lpstr>Program Update</vt:lpstr>
      <vt:lpstr>PowerPoint Presentation</vt:lpstr>
      <vt:lpstr>Initial Impact Assessment   Key dates</vt:lpstr>
      <vt:lpstr>5MS Program Timeline – Option 1 Level 1 and External Level 2 Milestones 1/2</vt:lpstr>
      <vt:lpstr>5MS Program Timeline – Option 2 Level 1 and External Level 2 Milestones 1/2</vt:lpstr>
      <vt:lpstr>External Milestones Impacted by Change – to be confirmed at Executive Forum 11-Feb</vt:lpstr>
      <vt:lpstr>Actions to mitigate participant program impacts</vt:lpstr>
      <vt:lpstr>Impacts to Participants</vt:lpstr>
      <vt:lpstr>Summary of feedback received to date</vt:lpstr>
      <vt:lpstr>Next Steps</vt:lpstr>
      <vt:lpstr>Industry Testing Update  </vt:lpstr>
      <vt:lpstr>ITWG Update  - Topics for Discussion with RWG</vt:lpstr>
      <vt:lpstr>5MS Staging Environment – 29 January  2021</vt:lpstr>
      <vt:lpstr>AEMO Pre-Prod 5MS Bidding Service Defects only – 29 -Jan-21</vt:lpstr>
      <vt:lpstr>TFG/MTP Update</vt:lpstr>
      <vt:lpstr>TFG/MTP Update</vt:lpstr>
      <vt:lpstr>Proposed Changes to the MTP</vt:lpstr>
      <vt:lpstr>Proposed Changes to the MTP</vt:lpstr>
      <vt:lpstr>Upcoming MTP Activities (Assumes Option 1 MDM Go-Live Dates)</vt:lpstr>
      <vt:lpstr>Metering rollout plans – Industry response rate (Tranche 1 meters)</vt:lpstr>
      <vt:lpstr>Metering rollout plans – Industry response rate (Tranche 2 meters)</vt:lpstr>
      <vt:lpstr>Metering rollout plan provision schedule</vt:lpstr>
      <vt:lpstr>Industry Risks and Issues Register</vt:lpstr>
      <vt:lpstr>Purpose of the session </vt:lpstr>
      <vt:lpstr>New Risks (1/2)</vt:lpstr>
      <vt:lpstr>New Risks (2/2)</vt:lpstr>
      <vt:lpstr>Impact to Existing Risks</vt:lpstr>
      <vt:lpstr>PowerPoint Presentation</vt:lpstr>
      <vt:lpstr>Procedure update </vt:lpstr>
      <vt:lpstr>5MS/GS-related procedure change log</vt:lpstr>
      <vt:lpstr>5MS/GS-related procedure change log – no change</vt:lpstr>
      <vt:lpstr>5MS/GS-related procedure change log – no change</vt:lpstr>
      <vt:lpstr>Dispatch / Bidding Update</vt:lpstr>
      <vt:lpstr>Bidding / Dispatch Staging, Pre-production &amp; Production timelines</vt:lpstr>
      <vt:lpstr>Systems Workstream – Dispatch &amp; Operations</vt:lpstr>
      <vt:lpstr>Pre-Production Status Updates Performance Testing</vt:lpstr>
      <vt:lpstr>Remediation work on the Bidding Service</vt:lpstr>
      <vt:lpstr>Remediation work on the Web Bidding Screens</vt:lpstr>
      <vt:lpstr>5MS Bidding Service Go-live Plan</vt:lpstr>
      <vt:lpstr>Settlements Update  </vt:lpstr>
      <vt:lpstr>Settlements Workstream Update</vt:lpstr>
      <vt:lpstr>Readiness Survey</vt:lpstr>
      <vt:lpstr>Readiness survey – new questions</vt:lpstr>
      <vt:lpstr>Readiness reporting – 2021 schedule</vt:lpstr>
      <vt:lpstr>Forward Plan and Other Business</vt:lpstr>
      <vt:lpstr>RWG 2021 Proposed Topics </vt:lpstr>
      <vt:lpstr>ITWG 2021 Proposed Topics</vt:lpstr>
      <vt:lpstr>Upcoming meetings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#18 (incl. Systems Working Group)</dc:title>
  <dc:creator>Carol Bosnjak</dc:creator>
  <cp:revision>2</cp:revision>
  <dcterms:created xsi:type="dcterms:W3CDTF">2020-12-07T05:18:22Z</dcterms:created>
  <dcterms:modified xsi:type="dcterms:W3CDTF">2021-02-09T23:52:13Z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