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8"/>
  </p:notesMasterIdLst>
  <p:sldIdLst>
    <p:sldId id="256" r:id="rId6"/>
    <p:sldId id="258" r:id="rId7"/>
    <p:sldId id="1386" r:id="rId8"/>
    <p:sldId id="1509" r:id="rId9"/>
    <p:sldId id="1394" r:id="rId10"/>
    <p:sldId id="1411" r:id="rId11"/>
    <p:sldId id="3797" r:id="rId12"/>
    <p:sldId id="1493" r:id="rId13"/>
    <p:sldId id="3798" r:id="rId14"/>
    <p:sldId id="1091" r:id="rId15"/>
    <p:sldId id="3799" r:id="rId16"/>
    <p:sldId id="3800" r:id="rId17"/>
    <p:sldId id="3801" r:id="rId18"/>
    <p:sldId id="3682" r:id="rId19"/>
    <p:sldId id="1516" r:id="rId20"/>
    <p:sldId id="3611" r:id="rId21"/>
    <p:sldId id="3804" r:id="rId22"/>
    <p:sldId id="3697" r:id="rId23"/>
    <p:sldId id="3817" r:id="rId24"/>
    <p:sldId id="3794" r:id="rId25"/>
    <p:sldId id="3617" r:id="rId26"/>
    <p:sldId id="1464" r:id="rId27"/>
    <p:sldId id="3812" r:id="rId28"/>
    <p:sldId id="3818" r:id="rId29"/>
    <p:sldId id="3613" r:id="rId30"/>
    <p:sldId id="3792" r:id="rId31"/>
    <p:sldId id="3793" r:id="rId32"/>
    <p:sldId id="3808" r:id="rId33"/>
    <p:sldId id="1492" r:id="rId34"/>
    <p:sldId id="1486" r:id="rId35"/>
    <p:sldId id="3603" r:id="rId36"/>
    <p:sldId id="3614" r:id="rId37"/>
    <p:sldId id="3783" r:id="rId38"/>
    <p:sldId id="1229" r:id="rId39"/>
    <p:sldId id="1551" r:id="rId40"/>
    <p:sldId id="3791" r:id="rId41"/>
    <p:sldId id="1550" r:id="rId42"/>
    <p:sldId id="3779" r:id="rId43"/>
    <p:sldId id="1391" r:id="rId44"/>
    <p:sldId id="3637" r:id="rId45"/>
    <p:sldId id="3638" r:id="rId46"/>
    <p:sldId id="3639" r:id="rId47"/>
    <p:sldId id="3606" r:id="rId48"/>
    <p:sldId id="1499" r:id="rId49"/>
    <p:sldId id="772" r:id="rId50"/>
    <p:sldId id="3795" r:id="rId51"/>
    <p:sldId id="3796" r:id="rId52"/>
    <p:sldId id="3630" r:id="rId53"/>
    <p:sldId id="3802" r:id="rId54"/>
    <p:sldId id="3805" r:id="rId55"/>
    <p:sldId id="3806" r:id="rId56"/>
    <p:sldId id="3807" r:id="rId57"/>
    <p:sldId id="3790" r:id="rId58"/>
    <p:sldId id="3803" r:id="rId59"/>
    <p:sldId id="1426" r:id="rId60"/>
    <p:sldId id="1500" r:id="rId61"/>
    <p:sldId id="813" r:id="rId62"/>
    <p:sldId id="3809" r:id="rId63"/>
    <p:sldId id="3811" r:id="rId64"/>
    <p:sldId id="3810" r:id="rId65"/>
    <p:sldId id="1504" r:id="rId66"/>
    <p:sldId id="3626" r:id="rId67"/>
    <p:sldId id="3627" r:id="rId68"/>
    <p:sldId id="1173" r:id="rId69"/>
    <p:sldId id="1410" r:id="rId70"/>
    <p:sldId id="3719" r:id="rId71"/>
    <p:sldId id="3634" r:id="rId72"/>
    <p:sldId id="3642" r:id="rId73"/>
    <p:sldId id="3813" r:id="rId74"/>
    <p:sldId id="3815" r:id="rId75"/>
    <p:sldId id="3816" r:id="rId76"/>
    <p:sldId id="1502" r:id="rId77"/>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8"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rodie" initials="EB" lastIdx="34" clrIdx="0">
    <p:extLst>
      <p:ext uri="{19B8F6BF-5375-455C-9EA6-DF929625EA0E}">
        <p15:presenceInfo xmlns:p15="http://schemas.microsoft.com/office/powerpoint/2012/main" userId="S-1-5-21-256186967-1468483519-2110688028-50135"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6" name="Austin Tan" initials="AT [2]" lastIdx="75" clrIdx="5">
    <p:extLst>
      <p:ext uri="{19B8F6BF-5375-455C-9EA6-DF929625EA0E}">
        <p15:presenceInfo xmlns:p15="http://schemas.microsoft.com/office/powerpoint/2012/main" userId="S::Austin.Tan@aemo.com.au::acfdf952-a0d3-46a7-9f50-60445baee262" providerId="AD"/>
      </p:ext>
    </p:extLst>
  </p:cmAuthor>
  <p:cmAuthor id="7" name="Monica Morona" initials="MM" lastIdx="4" clrIdx="6">
    <p:extLst>
      <p:ext uri="{19B8F6BF-5375-455C-9EA6-DF929625EA0E}">
        <p15:presenceInfo xmlns:p15="http://schemas.microsoft.com/office/powerpoint/2012/main" userId="S-1-5-21-256186967-1468483519-2110688028-65896"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9" name="Greg Minney" initials="GM [2]" lastIdx="28" clrIdx="8">
    <p:extLst>
      <p:ext uri="{19B8F6BF-5375-455C-9EA6-DF929625EA0E}">
        <p15:presenceInfo xmlns:p15="http://schemas.microsoft.com/office/powerpoint/2012/main" userId="S::Greg.Minney@aemo.com.au::e657595f-f519-43ef-a5ac-dcb6c666504e"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13" name="Pierre Fromager" initials="PF" lastIdx="1" clrIdx="12">
    <p:extLst>
      <p:ext uri="{19B8F6BF-5375-455C-9EA6-DF929625EA0E}">
        <p15:presenceInfo xmlns:p15="http://schemas.microsoft.com/office/powerpoint/2012/main" userId="S::pierre.fromager@aemo.com.au::fc3f266a-6e83-4cab-b9e8-25888680b1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4D6"/>
    <a:srgbClr val="FFF2CC"/>
    <a:srgbClr val="D8D9DE"/>
    <a:srgbClr val="D3F6C0"/>
    <a:srgbClr val="00B050"/>
    <a:srgbClr val="99FF33"/>
    <a:srgbClr val="F2F2F2"/>
    <a:srgbClr val="CECCCE"/>
    <a:srgbClr val="E8E9EA"/>
    <a:srgbClr val="EAC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B15D7-744E-078E-E26E-B6408E1E53BC}" v="2" dt="2021-03-02T10:33:43.364"/>
    <p1510:client id="{1A72026C-B7EF-4035-BA6C-2C6EDDAE0DC2}" vWet="2" dt="2021-03-01T23:16:42.733"/>
    <p1510:client id="{2F8AD0CB-B8E7-4D95-BB11-57E4BB4301D5}" v="4968" dt="2021-03-02T07:10:30.199"/>
    <p1510:client id="{7CD342E8-700E-4037-82A8-2CD755D4C90D}" v="571" dt="2021-03-01T21:19:43.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8"/>
        <p:guide pos="3368"/>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6%20Round%206%20-%20Feb%2021/Analysis%20-%20Round%206%20DRAF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EDF_DBA3AAC.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6%20Round%206%20-%20Feb%2021/Analysis%20-%20Round%206%20DRAF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01981729575174E-2"/>
          <c:y val="8.7304174720867836E-2"/>
          <c:w val="0.84706246322567402"/>
          <c:h val="0.6600059861602362"/>
        </c:manualLayout>
      </c:layout>
      <c:barChart>
        <c:barDir val="bar"/>
        <c:grouping val="percentStacked"/>
        <c:varyColors val="0"/>
        <c:ser>
          <c:idx val="0"/>
          <c:order val="0"/>
          <c:tx>
            <c:strRef>
              <c:f>'C6'!$CW$57</c:f>
              <c:strCache>
                <c:ptCount val="1"/>
                <c:pt idx="0">
                  <c:v>No change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'C6'!$CX$57</c:f>
              <c:numCache>
                <c:formatCode>General</c:formatCode>
                <c:ptCount val="1"/>
                <c:pt idx="0">
                  <c:v>42</c:v>
                </c:pt>
              </c:numCache>
            </c:numRef>
          </c:val>
          <c:extLst>
            <c:ext xmlns:c16="http://schemas.microsoft.com/office/drawing/2014/chart" uri="{C3380CC4-5D6E-409C-BE32-E72D297353CC}">
              <c16:uniqueId val="{00000000-A66B-4113-98A6-A6A81E9F9A84}"/>
            </c:ext>
          </c:extLst>
        </c:ser>
        <c:ser>
          <c:idx val="1"/>
          <c:order val="1"/>
          <c:tx>
            <c:strRef>
              <c:f>'C6'!$CW$58</c:f>
              <c:strCache>
                <c:ptCount val="1"/>
                <c:pt idx="0">
                  <c:v>Minor change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'C6'!$CX$58</c:f>
              <c:numCache>
                <c:formatCode>General</c:formatCode>
                <c:ptCount val="1"/>
                <c:pt idx="0">
                  <c:v>2</c:v>
                </c:pt>
              </c:numCache>
            </c:numRef>
          </c:val>
          <c:extLst>
            <c:ext xmlns:c16="http://schemas.microsoft.com/office/drawing/2014/chart" uri="{C3380CC4-5D6E-409C-BE32-E72D297353CC}">
              <c16:uniqueId val="{00000001-A66B-4113-98A6-A6A81E9F9A84}"/>
            </c:ext>
          </c:extLst>
        </c:ser>
        <c:ser>
          <c:idx val="2"/>
          <c:order val="2"/>
          <c:tx>
            <c:strRef>
              <c:f>'C6'!$CW$59</c:f>
              <c:strCache>
                <c:ptCount val="1"/>
                <c:pt idx="0">
                  <c:v>Major change</c:v>
                </c:pt>
              </c:strCache>
            </c:strRef>
          </c:tx>
          <c:spPr>
            <a:solidFill>
              <a:srgbClr val="FF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A66B-4113-98A6-A6A81E9F9A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'C6'!$CX$59</c:f>
              <c:numCache>
                <c:formatCode>General</c:formatCode>
                <c:ptCount val="1"/>
                <c:pt idx="0">
                  <c:v>1</c:v>
                </c:pt>
              </c:numCache>
            </c:numRef>
          </c:val>
          <c:extLst>
            <c:ext xmlns:c16="http://schemas.microsoft.com/office/drawing/2014/chart" uri="{C3380CC4-5D6E-409C-BE32-E72D297353CC}">
              <c16:uniqueId val="{00000003-A66B-4113-98A6-A6A81E9F9A84}"/>
            </c:ext>
          </c:extLst>
        </c:ser>
        <c:dLbls>
          <c:dLblPos val="ctr"/>
          <c:showLegendKey val="0"/>
          <c:showVal val="1"/>
          <c:showCatName val="0"/>
          <c:showSerName val="0"/>
          <c:showPercent val="0"/>
          <c:showBubbleSize val="0"/>
        </c:dLbls>
        <c:gapWidth val="150"/>
        <c:overlap val="100"/>
        <c:axId val="735875760"/>
        <c:axId val="735870184"/>
      </c:barChart>
      <c:catAx>
        <c:axId val="735875760"/>
        <c:scaling>
          <c:orientation val="minMax"/>
        </c:scaling>
        <c:delete val="1"/>
        <c:axPos val="l"/>
        <c:numFmt formatCode="General" sourceLinked="1"/>
        <c:majorTickMark val="none"/>
        <c:minorTickMark val="none"/>
        <c:tickLblPos val="nextTo"/>
        <c:crossAx val="735870184"/>
        <c:crosses val="autoZero"/>
        <c:auto val="1"/>
        <c:lblAlgn val="ctr"/>
        <c:lblOffset val="100"/>
        <c:noMultiLvlLbl val="0"/>
      </c:catAx>
      <c:valAx>
        <c:axId val="735870184"/>
        <c:scaling>
          <c:orientation val="minMax"/>
          <c:min val="0"/>
        </c:scaling>
        <c:delete val="1"/>
        <c:axPos val="b"/>
        <c:numFmt formatCode="0%" sourceLinked="1"/>
        <c:majorTickMark val="out"/>
        <c:minorTickMark val="none"/>
        <c:tickLblPos val="nextTo"/>
        <c:crossAx val="735875760"/>
        <c:crosses val="autoZero"/>
        <c:crossBetween val="between"/>
      </c:valAx>
      <c:spPr>
        <a:noFill/>
        <a:ln>
          <a:noFill/>
        </a:ln>
        <a:effectLst/>
      </c:spPr>
    </c:plotArea>
    <c:legend>
      <c:legendPos val="b"/>
      <c:layout>
        <c:manualLayout>
          <c:xMode val="edge"/>
          <c:yMode val="edge"/>
          <c:x val="5.2701458251110639E-2"/>
          <c:y val="0.68888075708022545"/>
          <c:w val="0.89538786703849393"/>
          <c:h val="0.282928219035803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75000"/>
          <a:lumOff val="2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35335174181293E-2"/>
          <c:y val="0.11582189067370294"/>
          <c:w val="0.81004052419798644"/>
          <c:h val="0.52241655924485586"/>
        </c:manualLayout>
      </c:layout>
      <c:barChart>
        <c:barDir val="bar"/>
        <c:grouping val="percentStacked"/>
        <c:varyColors val="0"/>
        <c:ser>
          <c:idx val="0"/>
          <c:order val="0"/>
          <c:tx>
            <c:strRef>
              <c:f>'C6'!$DM$57</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'C6'!$DN$57</c:f>
              <c:numCache>
                <c:formatCode>General</c:formatCode>
                <c:ptCount val="1"/>
                <c:pt idx="0">
                  <c:v>12</c:v>
                </c:pt>
              </c:numCache>
            </c:numRef>
          </c:val>
          <c:extLst>
            <c:ext xmlns:c16="http://schemas.microsoft.com/office/drawing/2014/chart" uri="{C3380CC4-5D6E-409C-BE32-E72D297353CC}">
              <c16:uniqueId val="{00000000-041D-490B-A410-AACCBA1C8942}"/>
            </c:ext>
          </c:extLst>
        </c:ser>
        <c:ser>
          <c:idx val="1"/>
          <c:order val="1"/>
          <c:tx>
            <c:strRef>
              <c:f>'C6'!$DM$58</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'C6'!$DN$58</c:f>
              <c:numCache>
                <c:formatCode>General</c:formatCode>
                <c:ptCount val="1"/>
                <c:pt idx="0">
                  <c:v>5</c:v>
                </c:pt>
              </c:numCache>
            </c:numRef>
          </c:val>
          <c:extLst>
            <c:ext xmlns:c16="http://schemas.microsoft.com/office/drawing/2014/chart" uri="{C3380CC4-5D6E-409C-BE32-E72D297353CC}">
              <c16:uniqueId val="{00000001-041D-490B-A410-AACCBA1C8942}"/>
            </c:ext>
          </c:extLst>
        </c:ser>
        <c:dLbls>
          <c:dLblPos val="ctr"/>
          <c:showLegendKey val="0"/>
          <c:showVal val="1"/>
          <c:showCatName val="0"/>
          <c:showSerName val="0"/>
          <c:showPercent val="0"/>
          <c:showBubbleSize val="0"/>
        </c:dLbls>
        <c:gapWidth val="150"/>
        <c:overlap val="100"/>
        <c:axId val="1427712400"/>
        <c:axId val="1427712728"/>
      </c:barChart>
      <c:catAx>
        <c:axId val="1427712400"/>
        <c:scaling>
          <c:orientation val="minMax"/>
        </c:scaling>
        <c:delete val="1"/>
        <c:axPos val="l"/>
        <c:numFmt formatCode="General" sourceLinked="1"/>
        <c:majorTickMark val="none"/>
        <c:minorTickMark val="none"/>
        <c:tickLblPos val="nextTo"/>
        <c:crossAx val="1427712728"/>
        <c:crosses val="autoZero"/>
        <c:auto val="1"/>
        <c:lblAlgn val="ctr"/>
        <c:lblOffset val="100"/>
        <c:noMultiLvlLbl val="0"/>
      </c:catAx>
      <c:valAx>
        <c:axId val="142771272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712400"/>
        <c:crosses val="autoZero"/>
        <c:crossBetween val="between"/>
      </c:valAx>
      <c:spPr>
        <a:noFill/>
        <a:ln>
          <a:noFill/>
        </a:ln>
        <a:effectLst/>
      </c:spPr>
    </c:plotArea>
    <c:legend>
      <c:legendPos val="b"/>
      <c:layout>
        <c:manualLayout>
          <c:xMode val="edge"/>
          <c:yMode val="edge"/>
          <c:x val="0.89214815013174842"/>
          <c:y val="0.25048365297126352"/>
          <c:w val="8.0334791556933016E-2"/>
          <c:h val="0.3525369781321583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76733901413015E-2"/>
          <c:y val="0.10719190439334254"/>
          <c:w val="0.82808560259104969"/>
          <c:h val="0.53104654552521624"/>
        </c:manualLayout>
      </c:layout>
      <c:barChart>
        <c:barDir val="bar"/>
        <c:grouping val="percentStacked"/>
        <c:varyColors val="0"/>
        <c:ser>
          <c:idx val="0"/>
          <c:order val="0"/>
          <c:tx>
            <c:strRef>
              <c:f>'C6'!$DM$57</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'C6'!$DT$57</c:f>
              <c:numCache>
                <c:formatCode>General</c:formatCode>
                <c:ptCount val="1"/>
                <c:pt idx="0">
                  <c:v>14</c:v>
                </c:pt>
              </c:numCache>
            </c:numRef>
          </c:val>
          <c:extLst>
            <c:ext xmlns:c16="http://schemas.microsoft.com/office/drawing/2014/chart" uri="{C3380CC4-5D6E-409C-BE32-E72D297353CC}">
              <c16:uniqueId val="{00000000-DBA8-4398-9E2D-6DA7AE7365BE}"/>
            </c:ext>
          </c:extLst>
        </c:ser>
        <c:ser>
          <c:idx val="1"/>
          <c:order val="1"/>
          <c:tx>
            <c:strRef>
              <c:f>'C6'!$DM$58</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'C6'!$DT$58</c:f>
              <c:numCache>
                <c:formatCode>General</c:formatCode>
                <c:ptCount val="1"/>
                <c:pt idx="0">
                  <c:v>3</c:v>
                </c:pt>
              </c:numCache>
            </c:numRef>
          </c:val>
          <c:extLst>
            <c:ext xmlns:c16="http://schemas.microsoft.com/office/drawing/2014/chart" uri="{C3380CC4-5D6E-409C-BE32-E72D297353CC}">
              <c16:uniqueId val="{00000001-DBA8-4398-9E2D-6DA7AE7365BE}"/>
            </c:ext>
          </c:extLst>
        </c:ser>
        <c:dLbls>
          <c:dLblPos val="ctr"/>
          <c:showLegendKey val="0"/>
          <c:showVal val="1"/>
          <c:showCatName val="0"/>
          <c:showSerName val="0"/>
          <c:showPercent val="0"/>
          <c:showBubbleSize val="0"/>
        </c:dLbls>
        <c:gapWidth val="150"/>
        <c:overlap val="100"/>
        <c:axId val="1427712400"/>
        <c:axId val="1427712728"/>
      </c:barChart>
      <c:catAx>
        <c:axId val="1427712400"/>
        <c:scaling>
          <c:orientation val="minMax"/>
        </c:scaling>
        <c:delete val="1"/>
        <c:axPos val="l"/>
        <c:numFmt formatCode="General" sourceLinked="1"/>
        <c:majorTickMark val="none"/>
        <c:minorTickMark val="none"/>
        <c:tickLblPos val="nextTo"/>
        <c:crossAx val="1427712728"/>
        <c:crosses val="autoZero"/>
        <c:auto val="1"/>
        <c:lblAlgn val="ctr"/>
        <c:lblOffset val="100"/>
        <c:noMultiLvlLbl val="0"/>
      </c:catAx>
      <c:valAx>
        <c:axId val="142771272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712400"/>
        <c:crosses val="autoZero"/>
        <c:crossBetween val="between"/>
      </c:valAx>
      <c:spPr>
        <a:noFill/>
        <a:ln>
          <a:noFill/>
        </a:ln>
        <a:effectLst/>
      </c:spPr>
    </c:plotArea>
    <c:legend>
      <c:legendPos val="b"/>
      <c:layout>
        <c:manualLayout>
          <c:xMode val="edge"/>
          <c:yMode val="edge"/>
          <c:x val="0.8955962067125911"/>
          <c:y val="0.21596370784982194"/>
          <c:w val="8.255804936637641E-2"/>
          <c:h val="0.3611669644125187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2/03/2021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7</a:t>
            </a:fld>
            <a:endParaRPr lang="en-AU"/>
          </a:p>
        </p:txBody>
      </p:sp>
    </p:spTree>
    <p:extLst>
      <p:ext uri="{BB962C8B-B14F-4D97-AF65-F5344CB8AC3E}">
        <p14:creationId xmlns:p14="http://schemas.microsoft.com/office/powerpoint/2010/main" val="144615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45</a:t>
            </a:fld>
            <a:endParaRPr lang="en-AU"/>
          </a:p>
        </p:txBody>
      </p:sp>
    </p:spTree>
    <p:extLst>
      <p:ext uri="{BB962C8B-B14F-4D97-AF65-F5344CB8AC3E}">
        <p14:creationId xmlns:p14="http://schemas.microsoft.com/office/powerpoint/2010/main" val="19320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47</a:t>
            </a:fld>
            <a:endParaRPr lang="en-AU"/>
          </a:p>
        </p:txBody>
      </p:sp>
    </p:spTree>
    <p:extLst>
      <p:ext uri="{BB962C8B-B14F-4D97-AF65-F5344CB8AC3E}">
        <p14:creationId xmlns:p14="http://schemas.microsoft.com/office/powerpoint/2010/main" val="417031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48</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56</a:t>
            </a:fld>
            <a:endParaRPr lang="en-AU"/>
          </a:p>
        </p:txBody>
      </p:sp>
    </p:spTree>
    <p:extLst>
      <p:ext uri="{BB962C8B-B14F-4D97-AF65-F5344CB8AC3E}">
        <p14:creationId xmlns:p14="http://schemas.microsoft.com/office/powerpoint/2010/main" val="217925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64</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17</a:t>
            </a:fld>
            <a:endParaRPr lang="en-AU"/>
          </a:p>
        </p:txBody>
      </p:sp>
    </p:spTree>
    <p:extLst>
      <p:ext uri="{BB962C8B-B14F-4D97-AF65-F5344CB8AC3E}">
        <p14:creationId xmlns:p14="http://schemas.microsoft.com/office/powerpoint/2010/main" val="163035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25</a:t>
            </a:fld>
            <a:endParaRPr lang="en-AU"/>
          </a:p>
        </p:txBody>
      </p:sp>
    </p:spTree>
    <p:extLst>
      <p:ext uri="{BB962C8B-B14F-4D97-AF65-F5344CB8AC3E}">
        <p14:creationId xmlns:p14="http://schemas.microsoft.com/office/powerpoint/2010/main" val="310433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29</a:t>
            </a:fld>
            <a:endParaRPr lang="en-AU"/>
          </a:p>
        </p:txBody>
      </p:sp>
    </p:spTree>
    <p:extLst>
      <p:ext uri="{BB962C8B-B14F-4D97-AF65-F5344CB8AC3E}">
        <p14:creationId xmlns:p14="http://schemas.microsoft.com/office/powerpoint/2010/main" val="74028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40</a:t>
            </a:fld>
            <a:endParaRPr lang="en-AU"/>
          </a:p>
        </p:txBody>
      </p:sp>
    </p:spTree>
    <p:extLst>
      <p:ext uri="{BB962C8B-B14F-4D97-AF65-F5344CB8AC3E}">
        <p14:creationId xmlns:p14="http://schemas.microsoft.com/office/powerpoint/2010/main" val="77684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41</a:t>
            </a:fld>
            <a:endParaRPr lang="en-AU"/>
          </a:p>
        </p:txBody>
      </p:sp>
    </p:spTree>
    <p:extLst>
      <p:ext uri="{BB962C8B-B14F-4D97-AF65-F5344CB8AC3E}">
        <p14:creationId xmlns:p14="http://schemas.microsoft.com/office/powerpoint/2010/main" val="113255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42</a:t>
            </a:fld>
            <a:endParaRPr lang="en-AU"/>
          </a:p>
        </p:txBody>
      </p:sp>
    </p:spTree>
    <p:extLst>
      <p:ext uri="{BB962C8B-B14F-4D97-AF65-F5344CB8AC3E}">
        <p14:creationId xmlns:p14="http://schemas.microsoft.com/office/powerpoint/2010/main" val="19828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44</a:t>
            </a:fld>
            <a:endParaRPr lang="en-AU"/>
          </a:p>
        </p:txBody>
      </p:sp>
    </p:spTree>
    <p:extLst>
      <p:ext uri="{BB962C8B-B14F-4D97-AF65-F5344CB8AC3E}">
        <p14:creationId xmlns:p14="http://schemas.microsoft.com/office/powerpoint/2010/main" val="2432587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2/03/2021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2/03/2021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2/03/2021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2/03/2021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2/03/2021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2/03/2021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2/03/2021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2/03/2021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2/03/2021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2/03/2021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2/03/2021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aemo.com.au/consultations/current-and-closed-consultations/5ms-gs-customer-switching-b2m-consultati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aemo.com.au/consultations/current-and-closed-consultations/retail-procedures-wholesale-demand-respons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hyperlink" Target="https://www.aemo.com.au/-/media/files/electricity/nem/5ms/systems-workstream/2019/format-and-validation-for-energy-fcas-and-mnsp-bids-and-offers.pdf?la=en&amp;hash=E84A826D659AB43D5E8EE0BF5BD67D26" TargetMode="External"/><Relationship Id="rId3" Type="http://schemas.openxmlformats.org/officeDocument/2006/relationships/hyperlink" Target="https://www.aemo.com.au/-/media/files/electricity/nem/5ms/systems-workstream/2021/emms-technical-specification-5ms-data-model-v5.pdf?la=en&amp;hash=6082642AE7F9904D422E9A74EA504E5A" TargetMode="External"/><Relationship Id="rId7" Type="http://schemas.openxmlformats.org/officeDocument/2006/relationships/hyperlink" Target="https://www.aemo.com.au/-/media/files/electricity/nem/5ms/systems-workstream/2020/emms-technical-specification---dispatch-and-operations-v6.pdf?la=en&amp;hash=215255F9CD0E835811119152332C18AE" TargetMode="External"/><Relationship Id="rId12" Type="http://schemas.openxmlformats.org/officeDocument/2006/relationships/hyperlink" Target="https://www.aemo.com.au/initiatives/major-programs/nem-five-minute-settlement-program-and-global-settlement/systems-workstream/systems-technical-documents" TargetMode="External"/><Relationship Id="rId2" Type="http://schemas.openxmlformats.org/officeDocument/2006/relationships/hyperlink" Target="https://www.aemo.com.au/-/media/files/electricity/nem/5ms/readiness-workstream/2020/final-bidding-transition-plan-v10-28-aug-20.pdf?la=en&amp;hash=751499C2B81043F8A8963E47FECE5593" TargetMode="External"/><Relationship Id="rId1" Type="http://schemas.openxmlformats.org/officeDocument/2006/relationships/slideLayout" Target="../slideLayouts/slideLayout3.xml"/><Relationship Id="rId6" Type="http://schemas.openxmlformats.org/officeDocument/2006/relationships/hyperlink" Target="https://www.aemo.com.au/-/media/files/electricity/nem/5ms/readiness-workstream/2020/5ms-bidding-transition-plan-faqs.pdf?la=en&amp;hash=B10DA415A4E6C2E4CFEDB0089F27B8B9" TargetMode="External"/><Relationship Id="rId11" Type="http://schemas.openxmlformats.org/officeDocument/2006/relationships/hyperlink" Target="https://www.aemo.com.au/initiatives/major-programs/nem-five-minute-settlement-program-and-global-settlement/readiness-workstream/key-readiness-documents" TargetMode="External"/><Relationship Id="rId5" Type="http://schemas.openxmlformats.org/officeDocument/2006/relationships/hyperlink" Target="https://www.aemo.com.au/-/media/files/market-it-systems/emms/2020/emms-release-faq-oct-2020-data-model-v5.pdf?la=en&amp;hash=C93F0A3C61B50C8D5D3FCC3B0B2650B6" TargetMode="External"/><Relationship Id="rId10" Type="http://schemas.openxmlformats.org/officeDocument/2006/relationships/hyperlink" Target="https://www.aemo.com.au/-/media/files/electricity/nem/it-systems-and-change/2020/guide-to-api-energy-and-fcas-bids-and-offers.pdf?la=en&amp;hash=21867FB175FDE609747E72AFB00D3C5C" TargetMode="External"/><Relationship Id="rId4" Type="http://schemas.openxmlformats.org/officeDocument/2006/relationships/hyperlink" Target="https://www.aemo.com.au/-/media/files/electricity/nem/5ms/readiness-workstream/2020/5ms-bidding-transition-plan-v10.xlsx?la=en&amp;hash=525B2969A9CE08BF6E6A3A6C4CBEED0C" TargetMode="External"/><Relationship Id="rId9" Type="http://schemas.openxmlformats.org/officeDocument/2006/relationships/hyperlink" Target="https://www.aemo.com.au/-/media/files/electricity/nem/5ms/systems-workstream/2020/guide-to-energy-and-fcas-bids-and-offers.pdf?la=en&amp;hash=44CC38E096EC7599D47350ED75EC0CFB"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hyperlink" Target="https://aemo.com.au/Electricity/National-Electricity-Market-NEM/Five-Minute-Settlement/Readiness-Workstream/Key-Readiness-Document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4.xml"/><Relationship Id="rId7" Type="http://schemas.openxmlformats.org/officeDocument/2006/relationships/package" Target="../embeddings/Microsoft_Excel_Worksheet_F92E253E.xlsx"/><Relationship Id="rId12"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emf"/><Relationship Id="rId11" Type="http://schemas.openxmlformats.org/officeDocument/2006/relationships/package" Target="../embeddings/Microsoft_Excel_Worksheet_C7CFEDFC.xlsx"/><Relationship Id="rId5" Type="http://schemas.openxmlformats.org/officeDocument/2006/relationships/package" Target="../embeddings/Microsoft_Excel_Worksheet_C90BE4FF.xlsx"/><Relationship Id="rId10" Type="http://schemas.openxmlformats.org/officeDocument/2006/relationships/image" Target="../media/image39.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_E4FD9EA9.xlsx"/></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5MS &amp; GS Readiness Working Group #21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Tuesday 2 March 2021</a:t>
            </a:r>
          </a:p>
          <a:p>
            <a:endParaRPr lang="en-AU">
              <a:latin typeface="+mj-lt"/>
              <a:cs typeface="Arial" panose="020B0604020202020204" pitchFamily="34" charset="0"/>
            </a:endParaRPr>
          </a:p>
          <a:p>
            <a:r>
              <a:rPr lang="en-AU" sz="1800" b="1">
                <a:latin typeface="+mj-lt"/>
                <a:cs typeface="Arial"/>
              </a:rPr>
              <a:t>WebEx only: </a:t>
            </a:r>
            <a:r>
              <a:rPr lang="en-AU" sz="18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a:t>
            </a:r>
            <a:br>
              <a:rPr lang="en-US">
                <a:latin typeface="Tw Cen MT"/>
              </a:rPr>
            </a:br>
            <a:r>
              <a:rPr lang="en-US" sz="4079">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1565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12-02-2021</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306123" y="1410445"/>
            <a:ext cx="8276952" cy="6047701"/>
          </a:xfrm>
          <a:prstGeom prst="rect">
            <a:avLst/>
          </a:prstGeom>
        </p:spPr>
      </p:pic>
      <p:sp>
        <p:nvSpPr>
          <p:cNvPr id="5" name="Rectangle 4">
            <a:extLst>
              <a:ext uri="{FF2B5EF4-FFF2-40B4-BE49-F238E27FC236}">
                <a16:creationId xmlns:a16="http://schemas.microsoft.com/office/drawing/2014/main" id="{A2B8DF21-770E-44A0-8478-5BEF027A6BF8}"/>
              </a:ext>
            </a:extLst>
          </p:cNvPr>
          <p:cNvSpPr/>
          <p:nvPr/>
        </p:nvSpPr>
        <p:spPr>
          <a:xfrm>
            <a:off x="8643000" y="1754483"/>
            <a:ext cx="1682763" cy="4068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984"/>
              <a:t>No changes</a:t>
            </a:r>
          </a:p>
        </p:txBody>
      </p:sp>
    </p:spTree>
    <p:extLst>
      <p:ext uri="{BB962C8B-B14F-4D97-AF65-F5344CB8AC3E}">
        <p14:creationId xmlns:p14="http://schemas.microsoft.com/office/powerpoint/2010/main" val="214356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A1FD-13EA-4EFE-AF46-C074C9D96D97}"/>
              </a:ext>
            </a:extLst>
          </p:cNvPr>
          <p:cNvSpPr>
            <a:spLocks noGrp="1"/>
          </p:cNvSpPr>
          <p:nvPr>
            <p:ph type="title"/>
          </p:nvPr>
        </p:nvSpPr>
        <p:spPr/>
        <p:txBody>
          <a:bodyPr/>
          <a:lstStyle/>
          <a:p>
            <a:r>
              <a:rPr lang="en-AU"/>
              <a:t>List of L1 and L2 Milestones impacted by change</a:t>
            </a:r>
          </a:p>
        </p:txBody>
      </p:sp>
      <p:sp>
        <p:nvSpPr>
          <p:cNvPr id="4" name="Date Placeholder 3">
            <a:extLst>
              <a:ext uri="{FF2B5EF4-FFF2-40B4-BE49-F238E27FC236}">
                <a16:creationId xmlns:a16="http://schemas.microsoft.com/office/drawing/2014/main" id="{D1EBDEA6-ACA5-4403-932F-87D1B676C00F}"/>
              </a:ext>
            </a:extLst>
          </p:cNvPr>
          <p:cNvSpPr>
            <a:spLocks noGrp="1"/>
          </p:cNvSpPr>
          <p:nvPr>
            <p:ph type="dt" sz="half" idx="10"/>
          </p:nvPr>
        </p:nvSpPr>
        <p:spPr/>
        <p:txBody>
          <a:bodyPr/>
          <a:lstStyle/>
          <a:p>
            <a:fld id="{FDEF3A66-B67E-4569-919D-CB6E78FCED42}" type="datetime1">
              <a:rPr lang="en-AU" smtClean="0"/>
              <a:t>2/03/2021</a:t>
            </a:fld>
            <a:endParaRPr lang="en-AU"/>
          </a:p>
        </p:txBody>
      </p:sp>
      <p:sp>
        <p:nvSpPr>
          <p:cNvPr id="5" name="Footer Placeholder 4">
            <a:extLst>
              <a:ext uri="{FF2B5EF4-FFF2-40B4-BE49-F238E27FC236}">
                <a16:creationId xmlns:a16="http://schemas.microsoft.com/office/drawing/2014/main" id="{96FFF702-8275-44FA-9955-16A13A84443C}"/>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B2A5C082-8F82-479E-8A28-80F9424E87FC}"/>
              </a:ext>
            </a:extLst>
          </p:cNvPr>
          <p:cNvSpPr>
            <a:spLocks noGrp="1"/>
          </p:cNvSpPr>
          <p:nvPr>
            <p:ph type="sldNum" sz="quarter" idx="12"/>
          </p:nvPr>
        </p:nvSpPr>
        <p:spPr/>
        <p:txBody>
          <a:bodyPr/>
          <a:lstStyle/>
          <a:p>
            <a:fld id="{4EC81F68-4976-451A-B2E9-79BCBD2F70CC}" type="slidenum">
              <a:rPr lang="en-AU" smtClean="0"/>
              <a:t>11</a:t>
            </a:fld>
            <a:endParaRPr lang="en-AU"/>
          </a:p>
        </p:txBody>
      </p:sp>
      <p:graphicFrame>
        <p:nvGraphicFramePr>
          <p:cNvPr id="9" name="Table 7">
            <a:extLst>
              <a:ext uri="{FF2B5EF4-FFF2-40B4-BE49-F238E27FC236}">
                <a16:creationId xmlns:a16="http://schemas.microsoft.com/office/drawing/2014/main" id="{64E53BBF-B961-4C31-9B85-8A9B528CB655}"/>
              </a:ext>
            </a:extLst>
          </p:cNvPr>
          <p:cNvGraphicFramePr>
            <a:graphicFrameLocks noGrp="1"/>
          </p:cNvGraphicFramePr>
          <p:nvPr/>
        </p:nvGraphicFramePr>
        <p:xfrm>
          <a:off x="607556" y="1542183"/>
          <a:ext cx="9476699" cy="5464522"/>
        </p:xfrm>
        <a:graphic>
          <a:graphicData uri="http://schemas.openxmlformats.org/drawingml/2006/table">
            <a:tbl>
              <a:tblPr firstRow="1" bandRow="1">
                <a:tableStyleId>{7DF18680-E054-41AD-8BC1-D1AEF772440D}</a:tableStyleId>
              </a:tblPr>
              <a:tblGrid>
                <a:gridCol w="791568">
                  <a:extLst>
                    <a:ext uri="{9D8B030D-6E8A-4147-A177-3AD203B41FA5}">
                      <a16:colId xmlns:a16="http://schemas.microsoft.com/office/drawing/2014/main" val="2111799822"/>
                    </a:ext>
                  </a:extLst>
                </a:gridCol>
                <a:gridCol w="5084405">
                  <a:extLst>
                    <a:ext uri="{9D8B030D-6E8A-4147-A177-3AD203B41FA5}">
                      <a16:colId xmlns:a16="http://schemas.microsoft.com/office/drawing/2014/main" val="3635233358"/>
                    </a:ext>
                  </a:extLst>
                </a:gridCol>
                <a:gridCol w="1200242">
                  <a:extLst>
                    <a:ext uri="{9D8B030D-6E8A-4147-A177-3AD203B41FA5}">
                      <a16:colId xmlns:a16="http://schemas.microsoft.com/office/drawing/2014/main" val="3219713578"/>
                    </a:ext>
                  </a:extLst>
                </a:gridCol>
                <a:gridCol w="1200242">
                  <a:extLst>
                    <a:ext uri="{9D8B030D-6E8A-4147-A177-3AD203B41FA5}">
                      <a16:colId xmlns:a16="http://schemas.microsoft.com/office/drawing/2014/main" val="1320448098"/>
                    </a:ext>
                  </a:extLst>
                </a:gridCol>
                <a:gridCol w="1200242">
                  <a:extLst>
                    <a:ext uri="{9D8B030D-6E8A-4147-A177-3AD203B41FA5}">
                      <a16:colId xmlns:a16="http://schemas.microsoft.com/office/drawing/2014/main" val="3982521692"/>
                    </a:ext>
                  </a:extLst>
                </a:gridCol>
              </a:tblGrid>
              <a:tr h="514557">
                <a:tc>
                  <a:txBody>
                    <a:bodyPr/>
                    <a:lstStyle/>
                    <a:p>
                      <a:pPr algn="ctr"/>
                      <a:r>
                        <a:rPr lang="en-AU" sz="1300"/>
                        <a:t>ID</a:t>
                      </a:r>
                    </a:p>
                  </a:txBody>
                  <a:tcPr marL="111109" marR="111109" marT="55554" marB="55554" anchor="ctr">
                    <a:solidFill>
                      <a:schemeClr val="accent2"/>
                    </a:solidFill>
                  </a:tcPr>
                </a:tc>
                <a:tc>
                  <a:txBody>
                    <a:bodyPr/>
                    <a:lstStyle/>
                    <a:p>
                      <a:r>
                        <a:rPr lang="en-AU" sz="1300"/>
                        <a:t>Milestone</a:t>
                      </a:r>
                    </a:p>
                  </a:txBody>
                  <a:tcPr marL="111109" marR="111109" marT="55554" marB="55554" anchor="ctr">
                    <a:solidFill>
                      <a:schemeClr val="accent2"/>
                    </a:solidFill>
                  </a:tcPr>
                </a:tc>
                <a:tc>
                  <a:txBody>
                    <a:bodyPr/>
                    <a:lstStyle/>
                    <a:p>
                      <a:pPr algn="ctr"/>
                      <a:r>
                        <a:rPr lang="en-AU" sz="1300"/>
                        <a:t>Previous Date</a:t>
                      </a:r>
                    </a:p>
                  </a:txBody>
                  <a:tcPr marL="43743" marR="111109" marT="55554" marB="55554" anchor="ctr">
                    <a:solidFill>
                      <a:schemeClr val="accent2"/>
                    </a:solidFill>
                  </a:tcPr>
                </a:tc>
                <a:tc>
                  <a:txBody>
                    <a:bodyPr/>
                    <a:lstStyle/>
                    <a:p>
                      <a:pPr algn="ctr"/>
                      <a:r>
                        <a:rPr lang="en-AU" sz="1300"/>
                        <a:t>Baselined Dates</a:t>
                      </a:r>
                    </a:p>
                  </a:txBody>
                  <a:tcPr marL="43743" marR="111109" marT="55554" marB="55554" anchor="ctr">
                    <a:solidFill>
                      <a:schemeClr val="accent2"/>
                    </a:solidFill>
                  </a:tcPr>
                </a:tc>
                <a:tc>
                  <a:txBody>
                    <a:bodyPr/>
                    <a:lstStyle/>
                    <a:p>
                      <a:pPr algn="ctr"/>
                      <a:r>
                        <a:rPr lang="en-AU" sz="1300"/>
                        <a:t>Owner</a:t>
                      </a:r>
                    </a:p>
                  </a:txBody>
                  <a:tcPr marL="111109" marR="111109" marT="55554" marB="55554" anchor="ctr">
                    <a:solidFill>
                      <a:schemeClr val="accent2"/>
                    </a:solidFill>
                  </a:tcPr>
                </a:tc>
                <a:extLst>
                  <a:ext uri="{0D108BD9-81ED-4DB2-BD59-A6C34878D82A}">
                    <a16:rowId xmlns:a16="http://schemas.microsoft.com/office/drawing/2014/main" val="618752355"/>
                  </a:ext>
                </a:extLst>
              </a:tr>
              <a:tr h="358158">
                <a:tc>
                  <a:txBody>
                    <a:bodyPr/>
                    <a:lstStyle/>
                    <a:p>
                      <a:pPr algn="ctr" rtl="0" fontAlgn="ctr"/>
                      <a:r>
                        <a:rPr lang="en-AU" sz="1300" b="1" u="none" strike="noStrike">
                          <a:effectLst/>
                        </a:rPr>
                        <a:t>L1-19</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l" rtl="0" fontAlgn="ctr"/>
                      <a:r>
                        <a:rPr lang="en-AU" sz="1300" b="1" u="none" strike="noStrike">
                          <a:effectLst/>
                        </a:rPr>
                        <a:t>AEMO (Retail) Metering Solution - Go-Live</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rtl="0" fontAlgn="ctr"/>
                      <a:r>
                        <a:rPr lang="en-AU" sz="1300" b="1" u="none" strike="noStrike">
                          <a:effectLst/>
                        </a:rPr>
                        <a:t>9-Mar-21</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rtl="0" fontAlgn="ctr"/>
                      <a:r>
                        <a:rPr lang="en-AU" sz="1300" b="1" u="none" strike="noStrike">
                          <a:effectLst/>
                        </a:rPr>
                        <a:t>31-May-21*</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a:r>
                        <a:rPr lang="en-AU" sz="1300" b="1"/>
                        <a:t>AEMO</a:t>
                      </a:r>
                      <a:endParaRPr lang="en-AU" sz="1300" b="1">
                        <a:latin typeface="+mn-lt"/>
                      </a:endParaRPr>
                    </a:p>
                  </a:txBody>
                  <a:tcPr marL="43743" marR="43743" marT="43743" marB="43743" anchor="ctr">
                    <a:solidFill>
                      <a:schemeClr val="accent2">
                        <a:lumMod val="10000"/>
                        <a:lumOff val="90000"/>
                      </a:schemeClr>
                    </a:solidFill>
                  </a:tcPr>
                </a:tc>
                <a:extLst>
                  <a:ext uri="{0D108BD9-81ED-4DB2-BD59-A6C34878D82A}">
                    <a16:rowId xmlns:a16="http://schemas.microsoft.com/office/drawing/2014/main" val="2267573105"/>
                  </a:ext>
                </a:extLst>
              </a:tr>
              <a:tr h="358158">
                <a:tc>
                  <a:txBody>
                    <a:bodyPr/>
                    <a:lstStyle/>
                    <a:p>
                      <a:pPr algn="ctr" rtl="0" fontAlgn="ctr"/>
                      <a:r>
                        <a:rPr lang="en-AU" sz="1300" u="none" strike="noStrike">
                          <a:effectLst/>
                        </a:rPr>
                        <a:t>L2-RE35</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Industry Go-Live Plan final - Release 3 - Retail MDM</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25-Jan-21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16-Apr-21</a:t>
                      </a:r>
                      <a:endParaRPr lang="en-AU" sz="1300" b="0" i="0" u="none" strike="noStrike">
                        <a:solidFill>
                          <a:srgbClr val="000000"/>
                        </a:solidFill>
                        <a:effectLst/>
                        <a:latin typeface="+mn-lt"/>
                      </a:endParaRP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2614021501"/>
                  </a:ext>
                </a:extLst>
              </a:tr>
              <a:tr h="490923">
                <a:tc>
                  <a:txBody>
                    <a:bodyPr/>
                    <a:lstStyle/>
                    <a:p>
                      <a:pPr algn="ctr" rtl="0" fontAlgn="ctr"/>
                      <a:r>
                        <a:rPr lang="en-AU" sz="1300" u="none" strike="noStrike">
                          <a:effectLst/>
                        </a:rPr>
                        <a:t>L2-M11 </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Industry Test Preparation completed by Participants for MDM and B2M Go-Live</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1-Feb-21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19-Apr-21</a:t>
                      </a:r>
                      <a:endParaRPr lang="en-AU" sz="1300" b="0" i="0" u="none" strike="noStrike">
                        <a:solidFill>
                          <a:srgbClr val="000000"/>
                        </a:solidFill>
                        <a:effectLst/>
                        <a:latin typeface="+mn-lt"/>
                      </a:endParaRPr>
                    </a:p>
                  </a:txBody>
                  <a:tcPr marL="43743" marR="43743" marT="43743" marB="43743" anchor="ctr"/>
                </a:tc>
                <a:tc>
                  <a:txBody>
                    <a:bodyPr/>
                    <a:lstStyle/>
                    <a:p>
                      <a:pPr algn="ctr"/>
                      <a:r>
                        <a:rPr lang="en-AU" sz="1300"/>
                        <a:t>Participants</a:t>
                      </a:r>
                      <a:endParaRPr lang="en-AU" sz="1300">
                        <a:latin typeface="+mn-lt"/>
                      </a:endParaRPr>
                    </a:p>
                  </a:txBody>
                  <a:tcPr marL="43743" marR="43743" marT="43743" marB="43743" anchor="ctr"/>
                </a:tc>
                <a:extLst>
                  <a:ext uri="{0D108BD9-81ED-4DB2-BD59-A6C34878D82A}">
                    <a16:rowId xmlns:a16="http://schemas.microsoft.com/office/drawing/2014/main" val="1699875278"/>
                  </a:ext>
                </a:extLst>
              </a:tr>
              <a:tr h="490923">
                <a:tc>
                  <a:txBody>
                    <a:bodyPr/>
                    <a:lstStyle/>
                    <a:p>
                      <a:pPr algn="ctr" rtl="0" fontAlgn="ctr"/>
                      <a:r>
                        <a:rPr lang="en-AU" sz="1300" u="none" strike="noStrike">
                          <a:effectLst/>
                        </a:rPr>
                        <a:t>L2-M12 </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Industry Test Preparation completed by AEMO for MDM and B2M Go-Live</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1-Feb-21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19-Apr-21</a:t>
                      </a:r>
                      <a:endParaRPr lang="en-AU" sz="1300" b="0" i="0" u="none" strike="noStrike">
                        <a:solidFill>
                          <a:srgbClr val="000000"/>
                        </a:solidFill>
                        <a:effectLst/>
                        <a:latin typeface="+mn-lt"/>
                      </a:endParaRPr>
                    </a:p>
                  </a:txBody>
                  <a:tcPr marL="43743" marR="43743" marT="43743" marB="43743" anchor="ctr"/>
                </a:tc>
                <a:tc>
                  <a:txBody>
                    <a:bodyPr/>
                    <a:lstStyle/>
                    <a:p>
                      <a:pPr algn="ct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3784158825"/>
                  </a:ext>
                </a:extLst>
              </a:tr>
              <a:tr h="358158">
                <a:tc>
                  <a:txBody>
                    <a:bodyPr/>
                    <a:lstStyle/>
                    <a:p>
                      <a:pPr algn="ctr" rtl="0" fontAlgn="ctr"/>
                      <a:r>
                        <a:rPr lang="en-AU" sz="1300" u="none" strike="noStrike">
                          <a:effectLst/>
                        </a:rPr>
                        <a:t>L2-RE29</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Retail MDM (incl. B2M) Invitation Industry Test Commences</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1-Feb-21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19-Apr-21</a:t>
                      </a:r>
                      <a:endParaRPr lang="en-AU" sz="1300" b="0" i="0" u="none" strike="noStrike">
                        <a:solidFill>
                          <a:srgbClr val="000000"/>
                        </a:solidFill>
                        <a:effectLst/>
                        <a:latin typeface="+mn-lt"/>
                      </a:endParaRPr>
                    </a:p>
                  </a:txBody>
                  <a:tcPr marL="43743" marR="43743" marT="43743" marB="43743" anchor="ctr"/>
                </a:tc>
                <a:tc>
                  <a:txBody>
                    <a:bodyPr/>
                    <a:lstStyle/>
                    <a:p>
                      <a:pPr algn="ct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3155691751"/>
                  </a:ext>
                </a:extLst>
              </a:tr>
              <a:tr h="358158">
                <a:tc>
                  <a:txBody>
                    <a:bodyPr/>
                    <a:lstStyle/>
                    <a:p>
                      <a:pPr algn="ctr" rtl="0" fontAlgn="ctr"/>
                      <a:r>
                        <a:rPr lang="en-AU" sz="1300" u="none" strike="noStrike">
                          <a:effectLst/>
                        </a:rPr>
                        <a:t>L2-RE30</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Retail MDM (incl. B2M) Invitation Industry Test Concludes</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3-Mar-21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21-May-21</a:t>
                      </a:r>
                      <a:endParaRPr lang="en-AU" sz="1300" b="0" i="0" u="none" strike="noStrike">
                        <a:solidFill>
                          <a:srgbClr val="000000"/>
                        </a:solidFill>
                        <a:effectLst/>
                        <a:latin typeface="+mn-lt"/>
                      </a:endParaRP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3964507057"/>
                  </a:ext>
                </a:extLst>
              </a:tr>
              <a:tr h="358158">
                <a:tc>
                  <a:txBody>
                    <a:bodyPr/>
                    <a:lstStyle/>
                    <a:p>
                      <a:pPr algn="ctr" rtl="0" fontAlgn="ctr"/>
                      <a:r>
                        <a:rPr lang="en-AU" sz="1300" u="none" strike="noStrike">
                          <a:effectLst/>
                        </a:rPr>
                        <a:t>L2-M24</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Retail MDM (incl. B2M) Go-Live</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9-Mar-21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31-May-21</a:t>
                      </a:r>
                      <a:endParaRPr lang="en-AU" sz="1300" b="0" i="0" u="none" strike="noStrike">
                        <a:solidFill>
                          <a:srgbClr val="000000"/>
                        </a:solidFill>
                        <a:effectLst/>
                        <a:latin typeface="+mn-lt"/>
                      </a:endParaRPr>
                    </a:p>
                  </a:txBody>
                  <a:tcPr marL="43743" marR="43743" marT="43743" marB="43743" anchor="ctr"/>
                </a:tc>
                <a:tc>
                  <a:txBody>
                    <a:bodyPr/>
                    <a:lstStyle/>
                    <a:p>
                      <a:pPr algn="ct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1309954116"/>
                  </a:ext>
                </a:extLst>
              </a:tr>
              <a:tr h="358158">
                <a:tc>
                  <a:txBody>
                    <a:bodyPr/>
                    <a:lstStyle/>
                    <a:p>
                      <a:pPr algn="ctr" rtl="0" fontAlgn="ctr"/>
                      <a:r>
                        <a:rPr lang="en-AU" sz="1300" u="none" strike="noStrike">
                          <a:effectLst/>
                        </a:rPr>
                        <a:t>L2-M10 </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5 minute files in MDFF format accepted by AEMO</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1-Apr-21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22-Jun-21</a:t>
                      </a:r>
                      <a:endParaRPr lang="en-AU" sz="1300" b="0" i="0" u="none" strike="noStrike">
                        <a:solidFill>
                          <a:srgbClr val="000000"/>
                        </a:solidFill>
                        <a:effectLst/>
                        <a:latin typeface="+mn-lt"/>
                      </a:endParaRPr>
                    </a:p>
                  </a:txBody>
                  <a:tcPr marL="43743" marR="43743" marT="43743" marB="43743" anchor="ctr"/>
                </a:tc>
                <a:tc>
                  <a:txBody>
                    <a:bodyPr/>
                    <a:lstStyle/>
                    <a:p>
                      <a:pPr algn="ct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1368256073"/>
                  </a:ext>
                </a:extLst>
              </a:tr>
              <a:tr h="358158">
                <a:tc>
                  <a:txBody>
                    <a:bodyPr/>
                    <a:lstStyle/>
                    <a:p>
                      <a:pPr algn="ctr" rtl="0" fontAlgn="ctr"/>
                      <a:r>
                        <a:rPr lang="en-AU" sz="1300" b="1" u="none" strike="noStrike">
                          <a:effectLst/>
                        </a:rPr>
                        <a:t>L1-22</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l" rtl="0" fontAlgn="ctr"/>
                      <a:r>
                        <a:rPr lang="en-AU" sz="1300" b="1" u="none" strike="noStrike">
                          <a:effectLst/>
                        </a:rPr>
                        <a:t>Settlements Platform Go-Live</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rtl="0" fontAlgn="ctr"/>
                      <a:r>
                        <a:rPr lang="en-AU" sz="1300" b="1" u="none" strike="noStrike">
                          <a:effectLst/>
                        </a:rPr>
                        <a:t>19-Apr-21</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rtl="0" fontAlgn="ctr"/>
                      <a:r>
                        <a:rPr lang="en-AU" sz="1300" b="1" u="none" strike="noStrike">
                          <a:effectLst/>
                        </a:rPr>
                        <a:t>17-May-21</a:t>
                      </a:r>
                      <a:endParaRPr lang="en-AU" sz="1300" b="1" i="0" u="none" strike="noStrike">
                        <a:solidFill>
                          <a:srgbClr val="000000"/>
                        </a:solidFill>
                        <a:effectLst/>
                        <a:latin typeface="+mn-lt"/>
                      </a:endParaRPr>
                    </a:p>
                  </a:txBody>
                  <a:tcPr marL="43743" marR="43743" marT="43743" marB="43743" anchor="ctr">
                    <a:solidFill>
                      <a:schemeClr val="accent2">
                        <a:lumMod val="10000"/>
                        <a:lumOff val="90000"/>
                      </a:schemeClr>
                    </a:solidFill>
                  </a:tcPr>
                </a:tc>
                <a:tc>
                  <a:txBody>
                    <a:bodyPr/>
                    <a:lstStyle/>
                    <a:p>
                      <a:pPr algn="ctr"/>
                      <a:r>
                        <a:rPr lang="en-AU" sz="1300" b="1"/>
                        <a:t>AEMO</a:t>
                      </a:r>
                      <a:endParaRPr lang="en-AU" sz="1300" b="1">
                        <a:latin typeface="+mn-lt"/>
                      </a:endParaRPr>
                    </a:p>
                  </a:txBody>
                  <a:tcPr marL="43743" marR="43743" marT="43743" marB="43743" anchor="ctr">
                    <a:solidFill>
                      <a:schemeClr val="accent2">
                        <a:lumMod val="10000"/>
                        <a:lumOff val="90000"/>
                      </a:schemeClr>
                    </a:solidFill>
                  </a:tcPr>
                </a:tc>
                <a:extLst>
                  <a:ext uri="{0D108BD9-81ED-4DB2-BD59-A6C34878D82A}">
                    <a16:rowId xmlns:a16="http://schemas.microsoft.com/office/drawing/2014/main" val="2236366705"/>
                  </a:ext>
                </a:extLst>
              </a:tr>
              <a:tr h="358158">
                <a:tc>
                  <a:txBody>
                    <a:bodyPr/>
                    <a:lstStyle/>
                    <a:p>
                      <a:pPr algn="ctr" rtl="0" fontAlgn="ctr"/>
                      <a:r>
                        <a:rPr lang="en-AU" sz="1300" u="none" strike="noStrike">
                          <a:effectLst/>
                        </a:rPr>
                        <a:t>L2-S10</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Settlements Industry Test preparation completed by participants </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17-Feb-21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22-Mar-21</a:t>
                      </a:r>
                      <a:endParaRPr lang="en-AU" sz="1300" b="0" i="0" u="none" strike="noStrike">
                        <a:solidFill>
                          <a:srgbClr val="000000"/>
                        </a:solidFill>
                        <a:effectLst/>
                        <a:latin typeface="+mn-lt"/>
                      </a:endParaRP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Participants</a:t>
                      </a:r>
                      <a:endParaRPr lang="en-AU" sz="1300">
                        <a:latin typeface="+mn-lt"/>
                      </a:endParaRPr>
                    </a:p>
                  </a:txBody>
                  <a:tcPr marL="43743" marR="43743" marT="43743" marB="43743" anchor="ctr"/>
                </a:tc>
                <a:extLst>
                  <a:ext uri="{0D108BD9-81ED-4DB2-BD59-A6C34878D82A}">
                    <a16:rowId xmlns:a16="http://schemas.microsoft.com/office/drawing/2014/main" val="1843925086"/>
                  </a:ext>
                </a:extLst>
              </a:tr>
              <a:tr h="386539">
                <a:tc>
                  <a:txBody>
                    <a:bodyPr/>
                    <a:lstStyle/>
                    <a:p>
                      <a:pPr algn="ctr" rtl="0" fontAlgn="ctr"/>
                      <a:r>
                        <a:rPr lang="en-AU" sz="1300" u="none" strike="noStrike">
                          <a:effectLst/>
                        </a:rPr>
                        <a:t>L2-S11</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Settlements Industry Test preparation completed by AEMO </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17-Feb-21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22-Mar-21</a:t>
                      </a: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21161927"/>
                  </a:ext>
                </a:extLst>
              </a:tr>
              <a:tr h="358158">
                <a:tc>
                  <a:txBody>
                    <a:bodyPr/>
                    <a:lstStyle/>
                    <a:p>
                      <a:pPr algn="ctr" rtl="0" fontAlgn="ctr"/>
                      <a:r>
                        <a:rPr lang="en-AU" sz="1300" u="none" strike="noStrike">
                          <a:effectLst/>
                        </a:rPr>
                        <a:t>L2-RE19</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Industry Go-Live Plan - Settlements finalised</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19-Mar-21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16-Apr-21</a:t>
                      </a:r>
                      <a:endParaRPr lang="en-AU" sz="1300" b="0" i="0" u="none" strike="noStrike">
                        <a:solidFill>
                          <a:srgbClr val="000000"/>
                        </a:solidFill>
                        <a:effectLst/>
                        <a:latin typeface="+mn-lt"/>
                      </a:endParaRP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1827996307"/>
                  </a:ext>
                </a:extLst>
              </a:tr>
              <a:tr h="358158">
                <a:tc>
                  <a:txBody>
                    <a:bodyPr/>
                    <a:lstStyle/>
                    <a:p>
                      <a:pPr algn="ctr" rtl="0" fontAlgn="ctr"/>
                      <a:r>
                        <a:rPr lang="en-AU" sz="1300" u="none" strike="noStrike">
                          <a:effectLst/>
                        </a:rPr>
                        <a:t>L2-RE32</a:t>
                      </a:r>
                      <a:endParaRPr lang="en-AU" sz="1300" b="0" i="0" u="none" strike="noStrike">
                        <a:solidFill>
                          <a:srgbClr val="000000"/>
                        </a:solidFill>
                        <a:effectLst/>
                        <a:latin typeface="+mn-lt"/>
                      </a:endParaRPr>
                    </a:p>
                  </a:txBody>
                  <a:tcPr marL="43743" marR="43743" marT="43743" marB="43743" anchor="ctr"/>
                </a:tc>
                <a:tc>
                  <a:txBody>
                    <a:bodyPr/>
                    <a:lstStyle/>
                    <a:p>
                      <a:pPr algn="l" rtl="0" fontAlgn="ctr"/>
                      <a:r>
                        <a:rPr lang="en-AU" sz="1300" u="none" strike="noStrike">
                          <a:effectLst/>
                        </a:rPr>
                        <a:t>Settlements Industry Test Concludes</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14-Apr-21</a:t>
                      </a:r>
                      <a:endParaRPr lang="en-AU" sz="1300" b="0" i="0" u="none" strike="noStrike">
                        <a:solidFill>
                          <a:srgbClr val="000000"/>
                        </a:solidFill>
                        <a:effectLst/>
                        <a:latin typeface="+mn-lt"/>
                      </a:endParaRPr>
                    </a:p>
                  </a:txBody>
                  <a:tcPr marL="43743" marR="43743" marT="43743" marB="43743" anchor="ctr"/>
                </a:tc>
                <a:tc>
                  <a:txBody>
                    <a:bodyPr/>
                    <a:lstStyle/>
                    <a:p>
                      <a:pPr algn="ctr" rtl="0" fontAlgn="ctr"/>
                      <a:r>
                        <a:rPr lang="en-AU" sz="1300" u="none" strike="noStrike">
                          <a:effectLst/>
                        </a:rPr>
                        <a:t>13-May-21</a:t>
                      </a:r>
                    </a:p>
                  </a:txBody>
                  <a:tcPr marL="43743" marR="43743" marT="43743" marB="4374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300"/>
                        <a:t>AEMO</a:t>
                      </a:r>
                      <a:endParaRPr lang="en-AU" sz="1300">
                        <a:latin typeface="+mn-lt"/>
                      </a:endParaRPr>
                    </a:p>
                  </a:txBody>
                  <a:tcPr marL="43743" marR="43743" marT="43743" marB="43743" anchor="ctr"/>
                </a:tc>
                <a:extLst>
                  <a:ext uri="{0D108BD9-81ED-4DB2-BD59-A6C34878D82A}">
                    <a16:rowId xmlns:a16="http://schemas.microsoft.com/office/drawing/2014/main" val="916809792"/>
                  </a:ext>
                </a:extLst>
              </a:tr>
            </a:tbl>
          </a:graphicData>
        </a:graphic>
      </p:graphicFrame>
      <p:sp>
        <p:nvSpPr>
          <p:cNvPr id="8" name="TextBox 7">
            <a:extLst>
              <a:ext uri="{FF2B5EF4-FFF2-40B4-BE49-F238E27FC236}">
                <a16:creationId xmlns:a16="http://schemas.microsoft.com/office/drawing/2014/main" id="{B3F7FF4A-F540-4A13-B902-F07968B9E055}"/>
              </a:ext>
            </a:extLst>
          </p:cNvPr>
          <p:cNvSpPr txBox="1"/>
          <p:nvPr/>
        </p:nvSpPr>
        <p:spPr>
          <a:xfrm>
            <a:off x="422299" y="7126772"/>
            <a:ext cx="5650499" cy="278987"/>
          </a:xfrm>
          <a:prstGeom prst="rect">
            <a:avLst/>
          </a:prstGeom>
          <a:noFill/>
        </p:spPr>
        <p:txBody>
          <a:bodyPr wrap="square" rtlCol="0">
            <a:spAutoFit/>
          </a:bodyPr>
          <a:lstStyle/>
          <a:p>
            <a:r>
              <a:rPr lang="en-AU" sz="1213"/>
              <a:t>* Confirmation of date is dependent upon status at the March Checkpoint</a:t>
            </a:r>
          </a:p>
        </p:txBody>
      </p:sp>
    </p:spTree>
    <p:extLst>
      <p:ext uri="{BB962C8B-B14F-4D97-AF65-F5344CB8AC3E}">
        <p14:creationId xmlns:p14="http://schemas.microsoft.com/office/powerpoint/2010/main" val="349780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Arrow: Right 131">
            <a:extLst>
              <a:ext uri="{FF2B5EF4-FFF2-40B4-BE49-F238E27FC236}">
                <a16:creationId xmlns:a16="http://schemas.microsoft.com/office/drawing/2014/main" id="{68829911-ED91-4B83-AD9A-1EB00B64B465}"/>
              </a:ext>
            </a:extLst>
          </p:cNvPr>
          <p:cNvSpPr/>
          <p:nvPr/>
        </p:nvSpPr>
        <p:spPr>
          <a:xfrm>
            <a:off x="386760" y="2563516"/>
            <a:ext cx="1095239" cy="44104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solidFill>
                <a:schemeClr val="bg1"/>
              </a:solidFill>
            </a:endParaRPr>
          </a:p>
        </p:txBody>
      </p: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8585332" y="3417439"/>
            <a:ext cx="793667" cy="793667"/>
          </a:xfrm>
          <a:prstGeom prst="ellipse">
            <a:avLst/>
          </a:prstGeom>
          <a:solidFill>
            <a:schemeClr val="accent6">
              <a:lumMod val="90000"/>
            </a:schemeClr>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862589" y="3415104"/>
            <a:ext cx="793667" cy="793667"/>
          </a:xfrm>
          <a:prstGeom prst="ellipse">
            <a:avLst/>
          </a:prstGeom>
          <a:solidFill>
            <a:schemeClr val="accent4"/>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479368" y="22873"/>
            <a:ext cx="9370220" cy="1310695"/>
          </a:xfrm>
        </p:spPr>
        <p:txBody>
          <a:bodyPr/>
          <a:lstStyle/>
          <a:p>
            <a:r>
              <a:rPr lang="en-AU"/>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9662481" y="7006700"/>
            <a:ext cx="476289" cy="402483"/>
          </a:xfrm>
        </p:spPr>
        <p:txBody>
          <a:bodyPr/>
          <a:lstStyle/>
          <a:p>
            <a:fld id="{4EC81F68-4976-451A-B2E9-79BCBD2F70CC}" type="slidenum">
              <a:rPr lang="en-AU" smtClean="0"/>
              <a:t>12</a:t>
            </a:fld>
            <a:endParaRPr lang="en-AU"/>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3544090" y="3412602"/>
            <a:ext cx="793667" cy="793667"/>
          </a:xfrm>
          <a:prstGeom prst="ellipse">
            <a:avLst/>
          </a:prstGeom>
          <a:solidFill>
            <a:schemeClr val="accent3"/>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2257067" y="3420526"/>
            <a:ext cx="793667" cy="793667"/>
          </a:xfrm>
          <a:prstGeom prst="ellipse">
            <a:avLst/>
          </a:prstGeom>
          <a:solidFill>
            <a:schemeClr val="accent2">
              <a:lumMod val="90000"/>
              <a:lumOff val="10000"/>
            </a:schemeClr>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824470" y="3412196"/>
            <a:ext cx="793667" cy="793667"/>
          </a:xfrm>
          <a:prstGeom prst="ellipse">
            <a:avLst/>
          </a:prstGeom>
          <a:solidFill>
            <a:schemeClr val="accent1"/>
          </a:solidFill>
          <a:ln>
            <a:noFill/>
          </a:ln>
        </p:spPr>
        <p:txBody>
          <a:bodyPr vert="horz" wrap="square" lIns="100796" tIns="50398" rIns="100796" bIns="50398" numCol="1" anchor="t" anchorCtr="0" compatLnSpc="1">
            <a:prstTxWarp prst="textNoShape">
              <a:avLst/>
            </a:prstTxWarp>
          </a:bodyPr>
          <a:lstStyle/>
          <a:p>
            <a:endParaRPr lang="en-US" sz="2646"/>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604711" y="3864670"/>
            <a:ext cx="656993"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3017441" y="3864670"/>
            <a:ext cx="515883"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4329374" y="3864670"/>
            <a:ext cx="555567"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5662102" y="3853167"/>
            <a:ext cx="59525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936892" y="3852386"/>
            <a:ext cx="59525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p:nvPr/>
        </p:nvCxnSpPr>
        <p:spPr>
          <a:xfrm flipV="1">
            <a:off x="8133936" y="3839236"/>
            <a:ext cx="436517" cy="4967"/>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B0DBE7F-5A11-49BE-8EA1-F61283AC9D67}"/>
              </a:ext>
            </a:extLst>
          </p:cNvPr>
          <p:cNvSpPr/>
          <p:nvPr/>
        </p:nvSpPr>
        <p:spPr>
          <a:xfrm>
            <a:off x="479368" y="4730422"/>
            <a:ext cx="1444207" cy="1555288"/>
          </a:xfrm>
          <a:prstGeom prst="rect">
            <a:avLst/>
          </a:prstGeom>
          <a:ln w="6350">
            <a:noFill/>
          </a:ln>
        </p:spPr>
        <p:txBody>
          <a:bodyPr wrap="square" lIns="39683" tIns="39683" rIns="39683" bIns="39683">
            <a:spAutoFit/>
          </a:bodyPr>
          <a:lstStyle/>
          <a:p>
            <a:pPr algn="ctr">
              <a:lnSpc>
                <a:spcPct val="95000"/>
              </a:lnSpc>
              <a:spcBef>
                <a:spcPts val="331"/>
              </a:spcBef>
              <a:spcAft>
                <a:spcPts val="331"/>
              </a:spcAft>
            </a:pPr>
            <a:r>
              <a:rPr lang="en-US" sz="1213" b="1"/>
              <a:t>18-Feb PCF</a:t>
            </a:r>
          </a:p>
          <a:p>
            <a:pPr marL="101494" indent="-101494">
              <a:spcBef>
                <a:spcPts val="661"/>
              </a:spcBef>
              <a:buFont typeface="Arial" panose="020B0604020202020204" pitchFamily="34" charset="0"/>
              <a:buChar char="•"/>
            </a:pPr>
            <a:r>
              <a:rPr lang="en-AU" sz="1102"/>
              <a:t>Forward Planning for Retail </a:t>
            </a:r>
          </a:p>
          <a:p>
            <a:pPr marL="101494" indent="-101494">
              <a:spcBef>
                <a:spcPts val="661"/>
              </a:spcBef>
              <a:buFont typeface="Arial" panose="020B0604020202020204" pitchFamily="34" charset="0"/>
              <a:buChar char="•"/>
            </a:pPr>
            <a:r>
              <a:rPr lang="en-AU" sz="1102"/>
              <a:t>Update on Interim Checkpoint Criteria Status</a:t>
            </a:r>
          </a:p>
          <a:p>
            <a:pPr algn="ctr">
              <a:lnSpc>
                <a:spcPct val="95000"/>
              </a:lnSpc>
              <a:spcBef>
                <a:spcPts val="331"/>
              </a:spcBef>
              <a:spcAft>
                <a:spcPts val="331"/>
              </a:spcAft>
            </a:pPr>
            <a:endParaRPr lang="en-US" sz="1323" b="1"/>
          </a:p>
        </p:txBody>
      </p:sp>
      <p:sp>
        <p:nvSpPr>
          <p:cNvPr id="55" name="Rectangle 54">
            <a:extLst>
              <a:ext uri="{FF2B5EF4-FFF2-40B4-BE49-F238E27FC236}">
                <a16:creationId xmlns:a16="http://schemas.microsoft.com/office/drawing/2014/main" id="{D306306B-F4B7-4C9B-96ED-835326FEC5B4}"/>
              </a:ext>
            </a:extLst>
          </p:cNvPr>
          <p:cNvSpPr/>
          <p:nvPr/>
        </p:nvSpPr>
        <p:spPr>
          <a:xfrm>
            <a:off x="3140379" y="2499637"/>
            <a:ext cx="1730149" cy="269626"/>
          </a:xfrm>
          <a:prstGeom prst="rect">
            <a:avLst/>
          </a:prstGeom>
        </p:spPr>
        <p:txBody>
          <a:bodyPr wrap="square">
            <a:spAutoFit/>
          </a:bodyPr>
          <a:lstStyle/>
          <a:p>
            <a:pPr algn="ctr">
              <a:lnSpc>
                <a:spcPct val="95000"/>
              </a:lnSpc>
              <a:spcBef>
                <a:spcPts val="331"/>
              </a:spcBef>
              <a:spcAft>
                <a:spcPts val="331"/>
              </a:spcAft>
            </a:pPr>
            <a:r>
              <a:rPr lang="en-US" sz="1213" b="1"/>
              <a:t>Week beginning 5-Apr</a:t>
            </a:r>
          </a:p>
        </p:txBody>
      </p: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1191004" y="4226023"/>
            <a:ext cx="0" cy="29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DC3188-CBF3-4B88-B97D-273F94EB5B2A}"/>
              </a:ext>
            </a:extLst>
          </p:cNvPr>
          <p:cNvSpPr/>
          <p:nvPr/>
        </p:nvSpPr>
        <p:spPr>
          <a:xfrm>
            <a:off x="1894422" y="4865633"/>
            <a:ext cx="1830308" cy="2115378"/>
          </a:xfrm>
          <a:prstGeom prst="rect">
            <a:avLst/>
          </a:prstGeom>
          <a:ln w="6350">
            <a:noFill/>
          </a:ln>
        </p:spPr>
        <p:txBody>
          <a:bodyPr wrap="square" lIns="39683" tIns="39683" rIns="39683" bIns="39683">
            <a:spAutoFit/>
          </a:bodyPr>
          <a:lstStyle/>
          <a:p>
            <a:pPr algn="ctr">
              <a:lnSpc>
                <a:spcPct val="95000"/>
              </a:lnSpc>
              <a:spcBef>
                <a:spcPts val="331"/>
              </a:spcBef>
            </a:pPr>
            <a:r>
              <a:rPr lang="en-US" sz="1213" b="1"/>
              <a:t>18-Mar PCF</a:t>
            </a:r>
          </a:p>
          <a:p>
            <a:pPr marL="101494" indent="-101494" fontAlgn="base">
              <a:spcBef>
                <a:spcPts val="661"/>
              </a:spcBef>
              <a:buFont typeface="Arial" panose="020B0604020202020204" pitchFamily="34" charset="0"/>
              <a:buChar char="•"/>
            </a:pPr>
            <a:r>
              <a:rPr lang="en-AU" sz="1102"/>
              <a:t>March Checkpoint Criteria – assessment and outcomes</a:t>
            </a:r>
          </a:p>
          <a:p>
            <a:pPr marL="101494" indent="-101494" fontAlgn="base">
              <a:spcBef>
                <a:spcPts val="661"/>
              </a:spcBef>
              <a:buFont typeface="Arial" panose="020B0604020202020204" pitchFamily="34" charset="0"/>
              <a:buChar char="•"/>
            </a:pPr>
            <a:r>
              <a:rPr lang="en-AU" sz="1102"/>
              <a:t>Pre-prod – status and go/no-go date</a:t>
            </a:r>
          </a:p>
          <a:p>
            <a:pPr marL="101494" indent="-101494" fontAlgn="base">
              <a:spcBef>
                <a:spcPts val="661"/>
              </a:spcBef>
              <a:buFont typeface="Arial" panose="020B0604020202020204" pitchFamily="34" charset="0"/>
              <a:buChar char="•"/>
            </a:pPr>
            <a:r>
              <a:rPr lang="en-AU" sz="1102"/>
              <a:t>Production go-live – checkpoint date and criteria, go/no-go date</a:t>
            </a:r>
          </a:p>
          <a:p>
            <a:pPr algn="ctr">
              <a:lnSpc>
                <a:spcPct val="95000"/>
              </a:lnSpc>
              <a:spcBef>
                <a:spcPts val="331"/>
              </a:spcBef>
              <a:spcAft>
                <a:spcPts val="331"/>
              </a:spcAft>
            </a:pPr>
            <a:endParaRPr lang="en-US" sz="1323" b="1"/>
          </a:p>
        </p:txBody>
      </p: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643821" y="4195599"/>
            <a:ext cx="5361" cy="63493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4066" y="3519812"/>
            <a:ext cx="619926" cy="619926"/>
          </a:xfrm>
          <a:prstGeom prst="rect">
            <a:avLst/>
          </a:prstGeom>
        </p:spPr>
      </p:pic>
      <p:sp>
        <p:nvSpPr>
          <p:cNvPr id="67" name="Rectangle 66">
            <a:extLst>
              <a:ext uri="{FF2B5EF4-FFF2-40B4-BE49-F238E27FC236}">
                <a16:creationId xmlns:a16="http://schemas.microsoft.com/office/drawing/2014/main" id="{1F26AF34-AD27-4C74-B478-576D50C6C923}"/>
              </a:ext>
            </a:extLst>
          </p:cNvPr>
          <p:cNvSpPr/>
          <p:nvPr/>
        </p:nvSpPr>
        <p:spPr>
          <a:xfrm>
            <a:off x="3018295" y="2745300"/>
            <a:ext cx="1880115" cy="261931"/>
          </a:xfrm>
          <a:prstGeom prst="rect">
            <a:avLst/>
          </a:prstGeom>
        </p:spPr>
        <p:txBody>
          <a:bodyPr wrap="square">
            <a:spAutoFit/>
          </a:bodyPr>
          <a:lstStyle/>
          <a:p>
            <a:pPr marL="101494" indent="-101494">
              <a:buFont typeface="Arial" panose="020B0604020202020204" pitchFamily="34" charset="0"/>
              <a:buChar char="•"/>
            </a:pPr>
            <a:r>
              <a:rPr lang="en-AU" sz="1102"/>
              <a:t>Pre-Prod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3953229" y="3132984"/>
            <a:ext cx="0" cy="32608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aphic 70" descr="Email">
            <a:extLst>
              <a:ext uri="{FF2B5EF4-FFF2-40B4-BE49-F238E27FC236}">
                <a16:creationId xmlns:a16="http://schemas.microsoft.com/office/drawing/2014/main" id="{09FACB26-4B69-4CF2-A61D-35AF2B1ADA5C}"/>
              </a:ext>
            </a:extLst>
          </p:cNvPr>
          <p:cNvGrpSpPr/>
          <p:nvPr/>
        </p:nvGrpSpPr>
        <p:grpSpPr>
          <a:xfrm>
            <a:off x="3724729" y="3548104"/>
            <a:ext cx="436517" cy="436517"/>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sz="1984"/>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sz="1984"/>
            </a:p>
          </p:txBody>
        </p:sp>
      </p:grpSp>
      <p:sp>
        <p:nvSpPr>
          <p:cNvPr id="75" name="Rectangle 74">
            <a:extLst>
              <a:ext uri="{FF2B5EF4-FFF2-40B4-BE49-F238E27FC236}">
                <a16:creationId xmlns:a16="http://schemas.microsoft.com/office/drawing/2014/main" id="{A76288BE-AD3D-4F49-BF6D-760CD89CFE56}"/>
              </a:ext>
            </a:extLst>
          </p:cNvPr>
          <p:cNvSpPr/>
          <p:nvPr/>
        </p:nvSpPr>
        <p:spPr>
          <a:xfrm>
            <a:off x="4548343" y="1766444"/>
            <a:ext cx="1730149" cy="923073"/>
          </a:xfrm>
          <a:prstGeom prst="rect">
            <a:avLst/>
          </a:prstGeom>
        </p:spPr>
        <p:txBody>
          <a:bodyPr wrap="square">
            <a:spAutoFit/>
          </a:bodyPr>
          <a:lstStyle/>
          <a:p>
            <a:pPr algn="ctr">
              <a:lnSpc>
                <a:spcPct val="95000"/>
              </a:lnSpc>
              <a:spcBef>
                <a:spcPts val="331"/>
              </a:spcBef>
              <a:spcAft>
                <a:spcPts val="331"/>
              </a:spcAft>
            </a:pPr>
            <a:r>
              <a:rPr lang="en-US" sz="1213" b="1"/>
              <a:t>19-Apr</a:t>
            </a:r>
          </a:p>
          <a:p>
            <a:pPr marL="101494" indent="-101494">
              <a:lnSpc>
                <a:spcPct val="95000"/>
              </a:lnSpc>
              <a:spcBef>
                <a:spcPts val="331"/>
              </a:spcBef>
              <a:spcAft>
                <a:spcPts val="331"/>
              </a:spcAft>
              <a:buFont typeface="Arial" panose="020B0604020202020204" pitchFamily="34" charset="0"/>
              <a:buChar char="•"/>
            </a:pPr>
            <a:r>
              <a:rPr lang="en-AU" sz="1102"/>
              <a:t>Retail Industry Testing Commences</a:t>
            </a:r>
          </a:p>
          <a:p>
            <a:pPr algn="ctr">
              <a:lnSpc>
                <a:spcPct val="95000"/>
              </a:lnSpc>
              <a:spcBef>
                <a:spcPts val="331"/>
              </a:spcBef>
              <a:spcAft>
                <a:spcPts val="331"/>
              </a:spcAft>
            </a:pPr>
            <a:endParaRPr lang="en-US" sz="1213"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5249343" y="2787242"/>
            <a:ext cx="7937" cy="6759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5523098-630F-4014-A1C4-0B87296745AA}"/>
              </a:ext>
            </a:extLst>
          </p:cNvPr>
          <p:cNvGrpSpPr/>
          <p:nvPr/>
        </p:nvGrpSpPr>
        <p:grpSpPr>
          <a:xfrm>
            <a:off x="5014195" y="3647578"/>
            <a:ext cx="532333" cy="267275"/>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sz="1984"/>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sz="1984"/>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sz="1984"/>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6143226" y="3416016"/>
            <a:ext cx="793667" cy="793667"/>
          </a:xfrm>
          <a:prstGeom prst="ellipse">
            <a:avLst/>
          </a:prstGeom>
          <a:solidFill>
            <a:schemeClr val="accent5"/>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973515" y="3601120"/>
            <a:ext cx="476200" cy="396833"/>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7393155" y="3417439"/>
            <a:ext cx="793667" cy="793667"/>
          </a:xfrm>
          <a:prstGeom prst="ellipse">
            <a:avLst/>
          </a:prstGeom>
          <a:solidFill>
            <a:schemeClr val="bg2">
              <a:lumMod val="50000"/>
            </a:schemeClr>
          </a:solidFill>
          <a:ln>
            <a:noFill/>
          </a:ln>
        </p:spPr>
        <p:txBody>
          <a:bodyPr vert="horz" wrap="square" lIns="100796" tIns="50398" rIns="100796" bIns="50398" numCol="1" anchor="t" anchorCtr="0" compatLnSpc="1">
            <a:prstTxWarp prst="textNoShape">
              <a:avLst/>
            </a:prstTxWarp>
          </a:bodyPr>
          <a:lstStyle/>
          <a:p>
            <a:endParaRPr lang="en-US" sz="2646"/>
          </a:p>
        </p:txBody>
      </p:sp>
      <p:cxnSp>
        <p:nvCxnSpPr>
          <p:cNvPr id="96" name="Straight Connector 95">
            <a:extLst>
              <a:ext uri="{FF2B5EF4-FFF2-40B4-BE49-F238E27FC236}">
                <a16:creationId xmlns:a16="http://schemas.microsoft.com/office/drawing/2014/main" id="{513F7C89-D7E0-48BE-8692-2897973F57E1}"/>
              </a:ext>
            </a:extLst>
          </p:cNvPr>
          <p:cNvCxnSpPr/>
          <p:nvPr/>
        </p:nvCxnSpPr>
        <p:spPr>
          <a:xfrm flipV="1">
            <a:off x="9254338" y="3826484"/>
            <a:ext cx="595250" cy="4967"/>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6E5E4EB5-18A5-416E-97D6-6BDDDD951D95}"/>
              </a:ext>
            </a:extLst>
          </p:cNvPr>
          <p:cNvSpPr/>
          <p:nvPr/>
        </p:nvSpPr>
        <p:spPr>
          <a:xfrm>
            <a:off x="6915661" y="2440957"/>
            <a:ext cx="1730149" cy="829971"/>
          </a:xfrm>
          <a:prstGeom prst="rect">
            <a:avLst/>
          </a:prstGeom>
        </p:spPr>
        <p:txBody>
          <a:bodyPr wrap="square">
            <a:spAutoFit/>
          </a:bodyPr>
          <a:lstStyle/>
          <a:p>
            <a:pPr algn="ctr">
              <a:lnSpc>
                <a:spcPct val="95000"/>
              </a:lnSpc>
              <a:spcBef>
                <a:spcPts val="331"/>
              </a:spcBef>
              <a:spcAft>
                <a:spcPts val="331"/>
              </a:spcAft>
            </a:pPr>
            <a:r>
              <a:rPr lang="en-US" sz="1213" b="1"/>
              <a:t>12-May [TBC]</a:t>
            </a:r>
          </a:p>
          <a:p>
            <a:pPr marL="101494" indent="-101494">
              <a:lnSpc>
                <a:spcPct val="95000"/>
              </a:lnSpc>
              <a:spcBef>
                <a:spcPts val="331"/>
              </a:spcBef>
              <a:spcAft>
                <a:spcPts val="331"/>
              </a:spcAft>
              <a:buFont typeface="Arial" panose="020B0604020202020204" pitchFamily="34" charset="0"/>
              <a:buChar char="•"/>
            </a:pPr>
            <a:r>
              <a:rPr lang="en-AU" sz="1102"/>
              <a:t>Retail Go/No-Go Communicated to PCF via email</a:t>
            </a:r>
            <a:endParaRPr lang="en-US" sz="1102"/>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7790815" y="3086107"/>
            <a:ext cx="0" cy="32608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8948" y="3548104"/>
            <a:ext cx="515883" cy="515883"/>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9636175" y="3508576"/>
            <a:ext cx="595250" cy="595250"/>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
        <p:nvSpPr>
          <p:cNvPr id="111" name="Rectangle 110">
            <a:extLst>
              <a:ext uri="{FF2B5EF4-FFF2-40B4-BE49-F238E27FC236}">
                <a16:creationId xmlns:a16="http://schemas.microsoft.com/office/drawing/2014/main" id="{53ADB208-0B1D-4D26-8AF5-DB20F70BFA0F}"/>
              </a:ext>
            </a:extLst>
          </p:cNvPr>
          <p:cNvSpPr/>
          <p:nvPr/>
        </p:nvSpPr>
        <p:spPr>
          <a:xfrm>
            <a:off x="5686044" y="4656687"/>
            <a:ext cx="1892903" cy="967316"/>
          </a:xfrm>
          <a:prstGeom prst="rect">
            <a:avLst/>
          </a:prstGeom>
        </p:spPr>
        <p:txBody>
          <a:bodyPr wrap="square">
            <a:spAutoFit/>
          </a:bodyPr>
          <a:lstStyle/>
          <a:p>
            <a:pPr algn="ctr"/>
            <a:r>
              <a:rPr lang="en-AU" sz="1213" b="1"/>
              <a:t>23-Apr PCF</a:t>
            </a:r>
          </a:p>
          <a:p>
            <a:pPr marL="101494" indent="-101494" fontAlgn="base">
              <a:spcBef>
                <a:spcPts val="661"/>
              </a:spcBef>
              <a:buFont typeface="Arial" panose="020B0604020202020204" pitchFamily="34" charset="0"/>
              <a:buChar char="•"/>
              <a:defRPr/>
            </a:pPr>
            <a:r>
              <a:rPr lang="en-AU" sz="1102"/>
              <a:t> April Checkpoint Criteria - assessment and outcomes</a:t>
            </a:r>
          </a:p>
          <a:p>
            <a:pPr marL="101494" indent="-101494" fontAlgn="base">
              <a:spcBef>
                <a:spcPts val="661"/>
              </a:spcBef>
              <a:buFont typeface="Arial" panose="020B0604020202020204" pitchFamily="34" charset="0"/>
              <a:buChar char="•"/>
            </a:pPr>
            <a:r>
              <a:rPr lang="en-AU" sz="1102"/>
              <a:t>Go/No-Go – confirm date </a:t>
            </a:r>
          </a:p>
        </p:txBody>
      </p:sp>
      <p:cxnSp>
        <p:nvCxnSpPr>
          <p:cNvPr id="112" name="Straight Arrow Connector 111">
            <a:extLst>
              <a:ext uri="{FF2B5EF4-FFF2-40B4-BE49-F238E27FC236}">
                <a16:creationId xmlns:a16="http://schemas.microsoft.com/office/drawing/2014/main" id="{41E33DBA-BD34-4646-AF95-F415D276DC6E}"/>
              </a:ext>
            </a:extLst>
          </p:cNvPr>
          <p:cNvCxnSpPr/>
          <p:nvPr/>
        </p:nvCxnSpPr>
        <p:spPr>
          <a:xfrm>
            <a:off x="6540059" y="4214194"/>
            <a:ext cx="0" cy="29970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7079" y="3536995"/>
            <a:ext cx="533329" cy="533329"/>
          </a:xfrm>
          <a:prstGeom prst="rect">
            <a:avLst/>
          </a:prstGeom>
        </p:spPr>
      </p:pic>
      <p:sp>
        <p:nvSpPr>
          <p:cNvPr id="115" name="Rectangle 114">
            <a:extLst>
              <a:ext uri="{FF2B5EF4-FFF2-40B4-BE49-F238E27FC236}">
                <a16:creationId xmlns:a16="http://schemas.microsoft.com/office/drawing/2014/main" id="{68FDC2ED-1817-4FA8-B298-C937E2A22FE0}"/>
              </a:ext>
            </a:extLst>
          </p:cNvPr>
          <p:cNvSpPr/>
          <p:nvPr/>
        </p:nvSpPr>
        <p:spPr>
          <a:xfrm>
            <a:off x="8114991" y="4654313"/>
            <a:ext cx="1822328" cy="1057084"/>
          </a:xfrm>
          <a:prstGeom prst="rect">
            <a:avLst/>
          </a:prstGeom>
        </p:spPr>
        <p:txBody>
          <a:bodyPr wrap="square">
            <a:spAutoFit/>
          </a:bodyPr>
          <a:lstStyle/>
          <a:p>
            <a:pPr algn="ctr"/>
            <a:r>
              <a:rPr lang="en-AU" sz="1213" b="1"/>
              <a:t>19-May PCF</a:t>
            </a:r>
          </a:p>
          <a:p>
            <a:pPr marL="101494" indent="-101494" fontAlgn="base">
              <a:spcBef>
                <a:spcPts val="661"/>
              </a:spcBef>
              <a:buFont typeface="Arial" panose="020B0604020202020204" pitchFamily="34" charset="0"/>
              <a:buChar char="•"/>
            </a:pPr>
            <a:r>
              <a:rPr lang="en-AU" sz="1102"/>
              <a:t>Confirming Go/No-Go</a:t>
            </a:r>
          </a:p>
          <a:p>
            <a:pPr marL="101494" indent="-101494" fontAlgn="base">
              <a:spcBef>
                <a:spcPts val="661"/>
              </a:spcBef>
              <a:buFont typeface="Arial" panose="020B0604020202020204" pitchFamily="34" charset="0"/>
              <a:buChar char="•"/>
            </a:pPr>
            <a:r>
              <a:rPr lang="en-AU" sz="1102"/>
              <a:t>Issue management</a:t>
            </a:r>
          </a:p>
          <a:p>
            <a:pPr marL="101494" indent="-101494" fontAlgn="base">
              <a:spcBef>
                <a:spcPts val="661"/>
              </a:spcBef>
              <a:buFont typeface="Arial" panose="020B0604020202020204" pitchFamily="34" charset="0"/>
              <a:buChar char="•"/>
            </a:pPr>
            <a:r>
              <a:rPr lang="en-AU" sz="1102"/>
              <a:t>Replanning (if necessary) </a:t>
            </a:r>
          </a:p>
        </p:txBody>
      </p:sp>
      <p:grpSp>
        <p:nvGrpSpPr>
          <p:cNvPr id="116" name="Group 115">
            <a:extLst>
              <a:ext uri="{FF2B5EF4-FFF2-40B4-BE49-F238E27FC236}">
                <a16:creationId xmlns:a16="http://schemas.microsoft.com/office/drawing/2014/main" id="{996E4805-20C5-4648-AE38-DDAC90C8D4B7}"/>
              </a:ext>
            </a:extLst>
          </p:cNvPr>
          <p:cNvGrpSpPr/>
          <p:nvPr/>
        </p:nvGrpSpPr>
        <p:grpSpPr>
          <a:xfrm>
            <a:off x="8724697" y="3544525"/>
            <a:ext cx="532910" cy="518706"/>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9026154" y="4226021"/>
            <a:ext cx="0" cy="299703"/>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3EFC6E5-C221-4301-96B1-5EB663C4BC36}"/>
              </a:ext>
            </a:extLst>
          </p:cNvPr>
          <p:cNvSpPr/>
          <p:nvPr/>
        </p:nvSpPr>
        <p:spPr>
          <a:xfrm>
            <a:off x="8996743" y="1827510"/>
            <a:ext cx="1570380" cy="1080873"/>
          </a:xfrm>
          <a:prstGeom prst="rect">
            <a:avLst/>
          </a:prstGeom>
        </p:spPr>
        <p:txBody>
          <a:bodyPr wrap="square" lIns="39683" rIns="39683">
            <a:spAutoFit/>
          </a:bodyPr>
          <a:lstStyle/>
          <a:p>
            <a:pPr algn="ctr">
              <a:lnSpc>
                <a:spcPct val="95000"/>
              </a:lnSpc>
              <a:spcBef>
                <a:spcPts val="331"/>
              </a:spcBef>
            </a:pPr>
            <a:r>
              <a:rPr lang="en-AU" sz="1213" b="1"/>
              <a:t>31-May</a:t>
            </a:r>
          </a:p>
          <a:p>
            <a:pPr marL="201239" indent="-99745" fontAlgn="base">
              <a:lnSpc>
                <a:spcPct val="95000"/>
              </a:lnSpc>
              <a:spcBef>
                <a:spcPts val="661"/>
              </a:spcBef>
              <a:spcAft>
                <a:spcPts val="331"/>
              </a:spcAft>
              <a:buFont typeface="Arial" panose="020B0604020202020204" pitchFamily="34" charset="0"/>
              <a:buChar char="•"/>
              <a:defRPr/>
            </a:pPr>
            <a:r>
              <a:rPr lang="en-AU" sz="1102"/>
              <a:t>5MS Retail / Metering</a:t>
            </a:r>
            <a:br>
              <a:rPr lang="en-AU" sz="1102"/>
            </a:br>
            <a:r>
              <a:rPr lang="en-AU" sz="1102"/>
              <a:t>Solution Go-Live</a:t>
            </a:r>
          </a:p>
          <a:p>
            <a:pPr algn="ctr">
              <a:lnSpc>
                <a:spcPct val="95000"/>
              </a:lnSpc>
              <a:spcBef>
                <a:spcPts val="331"/>
              </a:spcBef>
              <a:spcAft>
                <a:spcPts val="331"/>
              </a:spcAft>
            </a:pPr>
            <a:endParaRPr lang="en-US" sz="1102"/>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9933800" y="2918598"/>
            <a:ext cx="0" cy="59525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8500067-AD77-4B09-BB85-19154EE3055B}"/>
              </a:ext>
            </a:extLst>
          </p:cNvPr>
          <p:cNvSpPr txBox="1"/>
          <p:nvPr/>
        </p:nvSpPr>
        <p:spPr>
          <a:xfrm>
            <a:off x="329736" y="2649623"/>
            <a:ext cx="1231377" cy="245003"/>
          </a:xfrm>
          <a:prstGeom prst="rect">
            <a:avLst/>
          </a:prstGeom>
          <a:noFill/>
        </p:spPr>
        <p:txBody>
          <a:bodyPr wrap="square" rtlCol="0">
            <a:spAutoFit/>
          </a:bodyPr>
          <a:lstStyle/>
          <a:p>
            <a:r>
              <a:rPr lang="en-AU" sz="992" b="1">
                <a:solidFill>
                  <a:schemeClr val="bg1"/>
                </a:solidFill>
              </a:rPr>
              <a:t>Key milestones</a:t>
            </a:r>
          </a:p>
        </p:txBody>
      </p:sp>
      <p:sp>
        <p:nvSpPr>
          <p:cNvPr id="56" name="Arrow: Right 55">
            <a:extLst>
              <a:ext uri="{FF2B5EF4-FFF2-40B4-BE49-F238E27FC236}">
                <a16:creationId xmlns:a16="http://schemas.microsoft.com/office/drawing/2014/main" id="{0C7EDEBC-4094-49AA-8C02-838DFE5E1D1A}"/>
              </a:ext>
            </a:extLst>
          </p:cNvPr>
          <p:cNvSpPr/>
          <p:nvPr/>
        </p:nvSpPr>
        <p:spPr>
          <a:xfrm>
            <a:off x="386760" y="6367340"/>
            <a:ext cx="1576309" cy="44104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326536" y="6460640"/>
            <a:ext cx="1636532" cy="245003"/>
          </a:xfrm>
          <a:prstGeom prst="rect">
            <a:avLst/>
          </a:prstGeom>
          <a:noFill/>
        </p:spPr>
        <p:txBody>
          <a:bodyPr wrap="square" rtlCol="0">
            <a:spAutoFit/>
          </a:bodyPr>
          <a:lstStyle/>
          <a:p>
            <a:r>
              <a:rPr lang="en-AU" sz="992" b="1">
                <a:solidFill>
                  <a:schemeClr val="bg1"/>
                </a:solidFill>
              </a:rPr>
              <a:t>Communication timeline</a:t>
            </a:r>
          </a:p>
        </p:txBody>
      </p:sp>
    </p:spTree>
    <p:extLst>
      <p:ext uri="{BB962C8B-B14F-4D97-AF65-F5344CB8AC3E}">
        <p14:creationId xmlns:p14="http://schemas.microsoft.com/office/powerpoint/2010/main" val="4237870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85168-034E-4BE1-8064-F54519E7A1A0}"/>
              </a:ext>
            </a:extLst>
          </p:cNvPr>
          <p:cNvSpPr>
            <a:spLocks noGrp="1"/>
          </p:cNvSpPr>
          <p:nvPr>
            <p:ph type="title"/>
          </p:nvPr>
        </p:nvSpPr>
        <p:spPr/>
        <p:txBody>
          <a:bodyPr/>
          <a:lstStyle/>
          <a:p>
            <a:r>
              <a:rPr lang="en-AU"/>
              <a:t>Approach to Checkpoint Criteria</a:t>
            </a:r>
          </a:p>
        </p:txBody>
      </p:sp>
      <p:sp>
        <p:nvSpPr>
          <p:cNvPr id="3" name="Date Placeholder 2">
            <a:extLst>
              <a:ext uri="{FF2B5EF4-FFF2-40B4-BE49-F238E27FC236}">
                <a16:creationId xmlns:a16="http://schemas.microsoft.com/office/drawing/2014/main" id="{90A2ED4B-6A6D-4AF8-96BE-44280354C85E}"/>
              </a:ext>
            </a:extLst>
          </p:cNvPr>
          <p:cNvSpPr>
            <a:spLocks noGrp="1"/>
          </p:cNvSpPr>
          <p:nvPr>
            <p:ph type="dt" sz="half" idx="10"/>
          </p:nvPr>
        </p:nvSpPr>
        <p:spPr/>
        <p:txBody>
          <a:bodyPr/>
          <a:lstStyle/>
          <a:p>
            <a:fld id="{361B27D2-0EC4-4053-8C82-3A04EF401119}" type="datetime1">
              <a:rPr lang="en-AU" smtClean="0"/>
              <a:t>2/03/2021</a:t>
            </a:fld>
            <a:endParaRPr lang="en-AU"/>
          </a:p>
        </p:txBody>
      </p:sp>
      <p:sp>
        <p:nvSpPr>
          <p:cNvPr id="5" name="Slide Number Placeholder 4">
            <a:extLst>
              <a:ext uri="{FF2B5EF4-FFF2-40B4-BE49-F238E27FC236}">
                <a16:creationId xmlns:a16="http://schemas.microsoft.com/office/drawing/2014/main" id="{55410C63-B0BE-4C76-9D4C-753AFACE5203}"/>
              </a:ext>
            </a:extLst>
          </p:cNvPr>
          <p:cNvSpPr>
            <a:spLocks noGrp="1"/>
          </p:cNvSpPr>
          <p:nvPr>
            <p:ph type="sldNum" sz="quarter" idx="12"/>
          </p:nvPr>
        </p:nvSpPr>
        <p:spPr/>
        <p:txBody>
          <a:bodyPr/>
          <a:lstStyle/>
          <a:p>
            <a:fld id="{4EC81F68-4976-451A-B2E9-79BCBD2F70CC}" type="slidenum">
              <a:rPr lang="en-AU" smtClean="0"/>
              <a:t>13</a:t>
            </a:fld>
            <a:endParaRPr lang="en-AU"/>
          </a:p>
        </p:txBody>
      </p:sp>
      <p:sp>
        <p:nvSpPr>
          <p:cNvPr id="7" name="TextBox 6">
            <a:extLst>
              <a:ext uri="{FF2B5EF4-FFF2-40B4-BE49-F238E27FC236}">
                <a16:creationId xmlns:a16="http://schemas.microsoft.com/office/drawing/2014/main" id="{42667D3C-6BAF-4713-B533-73C5D72E4E33}"/>
              </a:ext>
            </a:extLst>
          </p:cNvPr>
          <p:cNvSpPr txBox="1"/>
          <p:nvPr/>
        </p:nvSpPr>
        <p:spPr>
          <a:xfrm>
            <a:off x="805061" y="1985675"/>
            <a:ext cx="9081690" cy="4801314"/>
          </a:xfrm>
          <a:prstGeom prst="rect">
            <a:avLst/>
          </a:prstGeom>
          <a:noFill/>
        </p:spPr>
        <p:txBody>
          <a:bodyPr wrap="square" rtlCol="0">
            <a:spAutoFit/>
          </a:bodyPr>
          <a:lstStyle/>
          <a:p>
            <a:r>
              <a:rPr lang="en-AU" b="1"/>
              <a:t>Assessment Approach</a:t>
            </a:r>
          </a:p>
          <a:p>
            <a:pPr marL="314982" indent="-314982">
              <a:buFont typeface="Arial" panose="020B0604020202020204" pitchFamily="34" charset="0"/>
              <a:buChar char="•"/>
            </a:pPr>
            <a:r>
              <a:rPr lang="en-AU"/>
              <a:t>Criteria represent activities that are due for completion by the end of February</a:t>
            </a:r>
          </a:p>
          <a:p>
            <a:pPr marL="314982" indent="-314982">
              <a:buFont typeface="Arial" panose="020B0604020202020204" pitchFamily="34" charset="0"/>
              <a:buChar char="•"/>
            </a:pPr>
            <a:endParaRPr lang="en-AU"/>
          </a:p>
          <a:p>
            <a:pPr marL="314982" indent="-314982">
              <a:buFont typeface="Arial" panose="020B0604020202020204" pitchFamily="34" charset="0"/>
              <a:buChar char="•"/>
            </a:pPr>
            <a:r>
              <a:rPr lang="en-AU"/>
              <a:t>Objective is for criteria to be fully met</a:t>
            </a:r>
          </a:p>
          <a:p>
            <a:pPr marL="818954" lvl="1" indent="-314982">
              <a:buFont typeface="Arial" panose="020B0604020202020204" pitchFamily="34" charset="0"/>
              <a:buChar char="•"/>
            </a:pPr>
            <a:r>
              <a:rPr lang="en-AU"/>
              <a:t>Reflects on-time completion of scheduled activities</a:t>
            </a:r>
          </a:p>
          <a:p>
            <a:pPr marL="314982" indent="-314982">
              <a:buFont typeface="Arial" panose="020B0604020202020204" pitchFamily="34" charset="0"/>
              <a:buChar char="•"/>
            </a:pPr>
            <a:endParaRPr lang="en-AU"/>
          </a:p>
          <a:p>
            <a:pPr marL="314982" indent="-314982">
              <a:buFont typeface="Arial" panose="020B0604020202020204" pitchFamily="34" charset="0"/>
              <a:buChar char="•"/>
            </a:pPr>
            <a:r>
              <a:rPr lang="en-AU"/>
              <a:t>If one (or more) criteria not fully achieved, then implications and remedies are assessed before broader conclusions are made</a:t>
            </a:r>
          </a:p>
          <a:p>
            <a:pPr marL="314982" indent="-314982">
              <a:buFont typeface="Arial" panose="020B0604020202020204" pitchFamily="34" charset="0"/>
              <a:buChar char="•"/>
            </a:pPr>
            <a:endParaRPr lang="en-AU"/>
          </a:p>
          <a:p>
            <a:pPr marL="314982" indent="-314982">
              <a:buFont typeface="Arial" panose="020B0604020202020204" pitchFamily="34" charset="0"/>
              <a:buChar char="•"/>
            </a:pPr>
            <a:r>
              <a:rPr lang="en-AU"/>
              <a:t>5MS Program objective is to maintain 31-May go-live and will work to find remedies if not all criteria are met</a:t>
            </a:r>
          </a:p>
          <a:p>
            <a:pPr marL="314982" indent="-314982">
              <a:buFont typeface="Arial" panose="020B0604020202020204" pitchFamily="34" charset="0"/>
              <a:buChar char="•"/>
            </a:pPr>
            <a:endParaRPr lang="en-AU"/>
          </a:p>
          <a:p>
            <a:pPr marL="314982" indent="-314982">
              <a:buFont typeface="Arial" panose="020B0604020202020204" pitchFamily="34" charset="0"/>
              <a:buChar char="•"/>
            </a:pPr>
            <a:r>
              <a:rPr lang="en-AU"/>
              <a:t>31-May target go-live will be deferred if criteria are not met and remedies are judged as insufficient</a:t>
            </a:r>
          </a:p>
          <a:p>
            <a:pPr marL="314982" indent="-314982">
              <a:buFont typeface="Arial" panose="020B0604020202020204" pitchFamily="34" charset="0"/>
              <a:buChar char="•"/>
            </a:pPr>
            <a:endParaRPr lang="en-AU"/>
          </a:p>
          <a:p>
            <a:pPr marL="314982" indent="-314982">
              <a:buFont typeface="Arial" panose="020B0604020202020204" pitchFamily="34" charset="0"/>
              <a:buChar char="•"/>
            </a:pPr>
            <a:r>
              <a:rPr lang="en-AU"/>
              <a:t>Criteria for April checkpoint will adopt a similar approach</a:t>
            </a:r>
          </a:p>
          <a:p>
            <a:pPr marL="314982" indent="-314982">
              <a:buFont typeface="Arial" panose="020B0604020202020204" pitchFamily="34" charset="0"/>
              <a:buChar char="•"/>
            </a:pPr>
            <a:endParaRPr lang="en-AU"/>
          </a:p>
        </p:txBody>
      </p:sp>
    </p:spTree>
    <p:extLst>
      <p:ext uri="{BB962C8B-B14F-4D97-AF65-F5344CB8AC3E}">
        <p14:creationId xmlns:p14="http://schemas.microsoft.com/office/powerpoint/2010/main" val="108750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4011-6D54-464F-AE0C-DC3FF601D1A6}"/>
              </a:ext>
            </a:extLst>
          </p:cNvPr>
          <p:cNvSpPr>
            <a:spLocks noGrp="1"/>
          </p:cNvSpPr>
          <p:nvPr>
            <p:ph type="title"/>
          </p:nvPr>
        </p:nvSpPr>
        <p:spPr>
          <a:xfrm>
            <a:off x="544252" y="803695"/>
            <a:ext cx="8125972" cy="926730"/>
          </a:xfrm>
        </p:spPr>
        <p:txBody>
          <a:bodyPr anchor="t">
            <a:normAutofit/>
          </a:bodyPr>
          <a:lstStyle/>
          <a:p>
            <a:r>
              <a:rPr lang="en-AU" sz="3527"/>
              <a:t>Checkpoint Criteria – Interim Status</a:t>
            </a:r>
            <a:endParaRPr lang="en-AU" sz="2805"/>
          </a:p>
        </p:txBody>
      </p:sp>
      <p:sp>
        <p:nvSpPr>
          <p:cNvPr id="33" name="Content Placeholder 2">
            <a:extLst>
              <a:ext uri="{FF2B5EF4-FFF2-40B4-BE49-F238E27FC236}">
                <a16:creationId xmlns:a16="http://schemas.microsoft.com/office/drawing/2014/main" id="{394E00A9-E47F-498D-81E5-CA832063D53E}"/>
              </a:ext>
            </a:extLst>
          </p:cNvPr>
          <p:cNvSpPr>
            <a:spLocks noGrp="1"/>
          </p:cNvSpPr>
          <p:nvPr>
            <p:ph idx="1"/>
          </p:nvPr>
        </p:nvSpPr>
        <p:spPr>
          <a:xfrm>
            <a:off x="728399" y="2387640"/>
            <a:ext cx="4417760" cy="3391410"/>
          </a:xfrm>
        </p:spPr>
        <p:txBody>
          <a:bodyPr>
            <a:normAutofit/>
          </a:bodyPr>
          <a:lstStyle/>
          <a:p>
            <a:pPr marL="0" indent="0">
              <a:buNone/>
            </a:pPr>
            <a:endParaRPr lang="en-AU" sz="1559"/>
          </a:p>
          <a:p>
            <a:pPr marL="267237" lvl="1" indent="0">
              <a:buNone/>
            </a:pPr>
            <a:endParaRPr lang="en-AU" sz="1559"/>
          </a:p>
          <a:p>
            <a:endParaRPr lang="en-AU" sz="1559"/>
          </a:p>
        </p:txBody>
      </p:sp>
      <p:sp>
        <p:nvSpPr>
          <p:cNvPr id="6" name="Slide Number Placeholder 5">
            <a:extLst>
              <a:ext uri="{FF2B5EF4-FFF2-40B4-BE49-F238E27FC236}">
                <a16:creationId xmlns:a16="http://schemas.microsoft.com/office/drawing/2014/main" id="{B5922F28-2936-43E0-B198-79695AE126E2}"/>
              </a:ext>
            </a:extLst>
          </p:cNvPr>
          <p:cNvSpPr>
            <a:spLocks noGrp="1"/>
          </p:cNvSpPr>
          <p:nvPr>
            <p:ph type="sldNum" sz="quarter" idx="12"/>
          </p:nvPr>
        </p:nvSpPr>
        <p:spPr/>
        <p:txBody>
          <a:bodyPr anchor="ctr">
            <a:normAutofit/>
          </a:bodyPr>
          <a:lstStyle/>
          <a:p>
            <a:pPr>
              <a:spcAft>
                <a:spcPts val="467"/>
              </a:spcAft>
            </a:pPr>
            <a:fld id="{4EC81F68-4976-451A-B2E9-79BCBD2F70CC}" type="slidenum">
              <a:rPr lang="en-AU" smtClean="0"/>
              <a:pPr>
                <a:spcAft>
                  <a:spcPts val="467"/>
                </a:spcAft>
              </a:pPr>
              <a:t>14</a:t>
            </a:fld>
            <a:endParaRPr lang="en-AU"/>
          </a:p>
        </p:txBody>
      </p:sp>
      <p:graphicFrame>
        <p:nvGraphicFramePr>
          <p:cNvPr id="8" name="Table 7">
            <a:extLst>
              <a:ext uri="{FF2B5EF4-FFF2-40B4-BE49-F238E27FC236}">
                <a16:creationId xmlns:a16="http://schemas.microsoft.com/office/drawing/2014/main" id="{5CE27FF9-EFDA-428B-8B70-1D5DC1C5F68B}"/>
              </a:ext>
            </a:extLst>
          </p:cNvPr>
          <p:cNvGraphicFramePr>
            <a:graphicFrameLocks/>
          </p:cNvGraphicFramePr>
          <p:nvPr/>
        </p:nvGraphicFramePr>
        <p:xfrm>
          <a:off x="324838" y="1730424"/>
          <a:ext cx="10042136" cy="5050982"/>
        </p:xfrm>
        <a:graphic>
          <a:graphicData uri="http://schemas.openxmlformats.org/drawingml/2006/table">
            <a:tbl>
              <a:tblPr firstRow="1" bandRow="1">
                <a:tableStyleId>{21E4AEA4-8DFA-4A89-87EB-49C32662AFE0}</a:tableStyleId>
              </a:tblPr>
              <a:tblGrid>
                <a:gridCol w="5021068">
                  <a:extLst>
                    <a:ext uri="{9D8B030D-6E8A-4147-A177-3AD203B41FA5}">
                      <a16:colId xmlns:a16="http://schemas.microsoft.com/office/drawing/2014/main" val="3435698330"/>
                    </a:ext>
                  </a:extLst>
                </a:gridCol>
                <a:gridCol w="5021068">
                  <a:extLst>
                    <a:ext uri="{9D8B030D-6E8A-4147-A177-3AD203B41FA5}">
                      <a16:colId xmlns:a16="http://schemas.microsoft.com/office/drawing/2014/main" val="2210415436"/>
                    </a:ext>
                  </a:extLst>
                </a:gridCol>
              </a:tblGrid>
              <a:tr h="408782">
                <a:tc>
                  <a:txBody>
                    <a:bodyPr/>
                    <a:lstStyle/>
                    <a:p>
                      <a:r>
                        <a:rPr lang="en-AU" sz="1500"/>
                        <a:t>Criteria</a:t>
                      </a:r>
                    </a:p>
                  </a:txBody>
                  <a:tcPr marL="100796" marR="100796" marT="50398" marB="50398" anchor="ctr"/>
                </a:tc>
                <a:tc>
                  <a:txBody>
                    <a:bodyPr/>
                    <a:lstStyle/>
                    <a:p>
                      <a:r>
                        <a:rPr lang="en-AU" sz="1500"/>
                        <a:t>Interim Status</a:t>
                      </a:r>
                    </a:p>
                  </a:txBody>
                  <a:tcPr marL="100796" marR="100796" marT="50398" marB="50398" anchor="ctr"/>
                </a:tc>
                <a:extLst>
                  <a:ext uri="{0D108BD9-81ED-4DB2-BD59-A6C34878D82A}">
                    <a16:rowId xmlns:a16="http://schemas.microsoft.com/office/drawing/2014/main" val="1898703268"/>
                  </a:ext>
                </a:extLst>
              </a:tr>
              <a:tr h="1175949">
                <a:tc>
                  <a:txBody>
                    <a:bodyPr/>
                    <a:lstStyle/>
                    <a:p>
                      <a:r>
                        <a:rPr lang="en-AU" sz="1500"/>
                        <a:t>Enterprise Azure migration successfully completed</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Migration completed in all five environments. Testing and defect fixing has recommenced. </a:t>
                      </a:r>
                    </a:p>
                    <a:p>
                      <a:pPr marL="342900" lvl="0" indent="-342900">
                        <a:buFont typeface="Symbol" panose="05050102010706020507" pitchFamily="18" charset="2"/>
                        <a:buChar char=""/>
                      </a:pPr>
                      <a:r>
                        <a:rPr lang="en-AU" sz="1500" kern="1200">
                          <a:solidFill>
                            <a:schemeClr val="dk1"/>
                          </a:solidFill>
                          <a:latin typeface="+mn-lt"/>
                          <a:ea typeface="+mn-ea"/>
                          <a:cs typeface="+mn-cs"/>
                        </a:rPr>
                        <a:t>Staging is now available for participants. Some teething issues but B2B is working for participant testing. Verbal update to be provided in meeting.</a:t>
                      </a:r>
                    </a:p>
                  </a:txBody>
                  <a:tcPr marL="0" marR="0" marT="0" marB="0" anchor="ctr"/>
                </a:tc>
                <a:extLst>
                  <a:ext uri="{0D108BD9-81ED-4DB2-BD59-A6C34878D82A}">
                    <a16:rowId xmlns:a16="http://schemas.microsoft.com/office/drawing/2014/main" val="520445928"/>
                  </a:ext>
                </a:extLst>
              </a:tr>
              <a:tr h="408782">
                <a:tc>
                  <a:txBody>
                    <a:bodyPr/>
                    <a:lstStyle/>
                    <a:p>
                      <a:r>
                        <a:rPr lang="en-AU" sz="1500"/>
                        <a:t>Build for critical defects completed</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In progress and currently on track.</a:t>
                      </a:r>
                    </a:p>
                  </a:txBody>
                  <a:tcPr marL="0" marR="0" marT="0" marB="0" anchor="ctr"/>
                </a:tc>
                <a:extLst>
                  <a:ext uri="{0D108BD9-81ED-4DB2-BD59-A6C34878D82A}">
                    <a16:rowId xmlns:a16="http://schemas.microsoft.com/office/drawing/2014/main" val="472960283"/>
                  </a:ext>
                </a:extLst>
              </a:tr>
              <a:tr h="1175949">
                <a:tc>
                  <a:txBody>
                    <a:bodyPr/>
                    <a:lstStyle/>
                    <a:p>
                      <a:r>
                        <a:rPr lang="en-AU" sz="1500"/>
                        <a:t>Target execution of test cases achieved, with no critical defects that cannot be remedied for 31 May go-live</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In progress but behind schedule, slowed by 2 x technical issues (one now resolved and one with a workaround being built). Will be a key item for assessment at the March checkpoint.</a:t>
                      </a:r>
                    </a:p>
                    <a:p>
                      <a:pPr marL="342900" lvl="0" indent="-342900">
                        <a:buFont typeface="Symbol" panose="05050102010706020507" pitchFamily="18" charset="2"/>
                        <a:buChar char=""/>
                      </a:pPr>
                      <a:r>
                        <a:rPr lang="en-AU" sz="1500" kern="1200">
                          <a:solidFill>
                            <a:schemeClr val="dk1"/>
                          </a:solidFill>
                          <a:latin typeface="+mn-lt"/>
                          <a:ea typeface="+mn-ea"/>
                          <a:cs typeface="+mn-cs"/>
                        </a:rPr>
                        <a:t>Test metrics (dashboard) to be made available to PCF</a:t>
                      </a:r>
                    </a:p>
                  </a:txBody>
                  <a:tcPr marL="0" marR="0" marT="0" marB="0" anchor="ctr"/>
                </a:tc>
                <a:extLst>
                  <a:ext uri="{0D108BD9-81ED-4DB2-BD59-A6C34878D82A}">
                    <a16:rowId xmlns:a16="http://schemas.microsoft.com/office/drawing/2014/main" val="2030791757"/>
                  </a:ext>
                </a:extLst>
              </a:tr>
              <a:tr h="705570">
                <a:tc>
                  <a:txBody>
                    <a:bodyPr/>
                    <a:lstStyle/>
                    <a:p>
                      <a:r>
                        <a:rPr lang="en-AU" sz="1500"/>
                        <a:t>Successful completion of Dress Rehearsal (DR2B)</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Scheduled for the end of February. </a:t>
                      </a:r>
                    </a:p>
                    <a:p>
                      <a:pPr marL="342900" lvl="0" indent="-342900">
                        <a:buFont typeface="Symbol" panose="05050102010706020507" pitchFamily="18" charset="2"/>
                        <a:buChar char=""/>
                      </a:pPr>
                      <a:r>
                        <a:rPr lang="en-AU" sz="1500" kern="1200">
                          <a:solidFill>
                            <a:schemeClr val="dk1"/>
                          </a:solidFill>
                          <a:latin typeface="+mn-lt"/>
                          <a:ea typeface="+mn-ea"/>
                          <a:cs typeface="+mn-cs"/>
                        </a:rPr>
                        <a:t>No current issues impeding on-time commencement before March.</a:t>
                      </a:r>
                    </a:p>
                  </a:txBody>
                  <a:tcPr marL="0" marR="0" marT="0" marB="0" anchor="ctr"/>
                </a:tc>
                <a:extLst>
                  <a:ext uri="{0D108BD9-81ED-4DB2-BD59-A6C34878D82A}">
                    <a16:rowId xmlns:a16="http://schemas.microsoft.com/office/drawing/2014/main" val="2620986745"/>
                  </a:ext>
                </a:extLst>
              </a:tr>
              <a:tr h="470380">
                <a:tc>
                  <a:txBody>
                    <a:bodyPr/>
                    <a:lstStyle/>
                    <a:p>
                      <a:r>
                        <a:rPr lang="en-AU" sz="1500"/>
                        <a:t>Pre-Production environment established</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In progress and on track for completion by end of February.</a:t>
                      </a:r>
                    </a:p>
                  </a:txBody>
                  <a:tcPr marL="0" marR="0" marT="0" marB="0" anchor="ctr"/>
                </a:tc>
                <a:extLst>
                  <a:ext uri="{0D108BD9-81ED-4DB2-BD59-A6C34878D82A}">
                    <a16:rowId xmlns:a16="http://schemas.microsoft.com/office/drawing/2014/main" val="274527440"/>
                  </a:ext>
                </a:extLst>
              </a:tr>
              <a:tr h="705570">
                <a:tc>
                  <a:txBody>
                    <a:bodyPr/>
                    <a:lstStyle/>
                    <a:p>
                      <a:r>
                        <a:rPr lang="en-AU" sz="1500"/>
                        <a:t>Performance remediation for RM11 &amp; RM16 completed, no new performance blockers</a:t>
                      </a:r>
                    </a:p>
                  </a:txBody>
                  <a:tcPr marL="100796" marR="100796" marT="50398" marB="50398" anchor="ctr"/>
                </a:tc>
                <a:tc>
                  <a:txBody>
                    <a:bodyPr/>
                    <a:lstStyle/>
                    <a:p>
                      <a:pPr marL="342900" lvl="0" indent="-342900">
                        <a:buFont typeface="Symbol" panose="05050102010706020507" pitchFamily="18" charset="2"/>
                        <a:buChar char=""/>
                      </a:pPr>
                      <a:r>
                        <a:rPr lang="en-AU" sz="1500" kern="1200">
                          <a:solidFill>
                            <a:schemeClr val="dk1"/>
                          </a:solidFill>
                          <a:latin typeface="+mn-lt"/>
                          <a:ea typeface="+mn-ea"/>
                          <a:cs typeface="+mn-cs"/>
                        </a:rPr>
                        <a:t>Remediation of RM11 &amp; RM16 satisfactory for go-live completed, planning underway for “day in the life” performance test mid-March.</a:t>
                      </a:r>
                    </a:p>
                  </a:txBody>
                  <a:tcPr marL="0" marR="0" marT="0" marB="0" anchor="ctr"/>
                </a:tc>
                <a:extLst>
                  <a:ext uri="{0D108BD9-81ED-4DB2-BD59-A6C34878D82A}">
                    <a16:rowId xmlns:a16="http://schemas.microsoft.com/office/drawing/2014/main" val="1644304899"/>
                  </a:ext>
                </a:extLst>
              </a:tr>
            </a:tbl>
          </a:graphicData>
        </a:graphic>
      </p:graphicFrame>
    </p:spTree>
    <p:extLst>
      <p:ext uri="{BB962C8B-B14F-4D97-AF65-F5344CB8AC3E}">
        <p14:creationId xmlns:p14="http://schemas.microsoft.com/office/powerpoint/2010/main" val="3414011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Readiness Report Round #6 </a:t>
            </a: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Austin Tan</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15</a:t>
            </a:fld>
            <a:endParaRPr lang="en-AU"/>
          </a:p>
        </p:txBody>
      </p:sp>
    </p:spTree>
    <p:extLst>
      <p:ext uri="{BB962C8B-B14F-4D97-AF65-F5344CB8AC3E}">
        <p14:creationId xmlns:p14="http://schemas.microsoft.com/office/powerpoint/2010/main" val="189740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FA0EF-EC6C-42FA-B5A5-BF444CB3ED41}"/>
              </a:ext>
            </a:extLst>
          </p:cNvPr>
          <p:cNvPicPr>
            <a:picLocks noChangeAspect="1"/>
          </p:cNvPicPr>
          <p:nvPr/>
        </p:nvPicPr>
        <p:blipFill>
          <a:blip r:embed="rId2"/>
          <a:stretch>
            <a:fillRect/>
          </a:stretch>
        </p:blipFill>
        <p:spPr>
          <a:xfrm>
            <a:off x="962171" y="5536573"/>
            <a:ext cx="3600694" cy="1856374"/>
          </a:xfrm>
          <a:prstGeom prst="rect">
            <a:avLst/>
          </a:prstGeom>
        </p:spPr>
      </p:pic>
      <p:sp>
        <p:nvSpPr>
          <p:cNvPr id="2" name="Title 1">
            <a:extLst>
              <a:ext uri="{FF2B5EF4-FFF2-40B4-BE49-F238E27FC236}">
                <a16:creationId xmlns:a16="http://schemas.microsoft.com/office/drawing/2014/main" id="{9EC163C5-F336-435D-9E60-48E249F3C592}"/>
              </a:ext>
            </a:extLst>
          </p:cNvPr>
          <p:cNvSpPr>
            <a:spLocks noGrp="1"/>
          </p:cNvSpPr>
          <p:nvPr>
            <p:ph type="title"/>
          </p:nvPr>
        </p:nvSpPr>
        <p:spPr>
          <a:xfrm>
            <a:off x="196734" y="-31608"/>
            <a:ext cx="10012627" cy="1310695"/>
          </a:xfrm>
        </p:spPr>
        <p:txBody>
          <a:bodyPr>
            <a:normAutofit/>
          </a:bodyPr>
          <a:lstStyle/>
          <a:p>
            <a:r>
              <a:rPr lang="en-US" sz="3600"/>
              <a:t>Summary of coverage, status and progress</a:t>
            </a:r>
            <a:endParaRPr lang="en-AU" sz="3600"/>
          </a:p>
        </p:txBody>
      </p:sp>
      <p:sp>
        <p:nvSpPr>
          <p:cNvPr id="3" name="Slide Number Placeholder 2">
            <a:extLst>
              <a:ext uri="{FF2B5EF4-FFF2-40B4-BE49-F238E27FC236}">
                <a16:creationId xmlns:a16="http://schemas.microsoft.com/office/drawing/2014/main" id="{0EB0A05D-DD29-4C6B-B395-B02E83FDF765}"/>
              </a:ext>
            </a:extLst>
          </p:cNvPr>
          <p:cNvSpPr>
            <a:spLocks noGrp="1"/>
          </p:cNvSpPr>
          <p:nvPr>
            <p:ph type="sldNum" sz="quarter" idx="12"/>
          </p:nvPr>
        </p:nvSpPr>
        <p:spPr/>
        <p:txBody>
          <a:bodyPr/>
          <a:lstStyle/>
          <a:p>
            <a:fld id="{4EC81F68-4976-451A-B2E9-79BCBD2F70CC}" type="slidenum">
              <a:rPr lang="en-AU" smtClean="0"/>
              <a:t>16</a:t>
            </a:fld>
            <a:endParaRPr lang="en-AU"/>
          </a:p>
        </p:txBody>
      </p:sp>
      <p:sp>
        <p:nvSpPr>
          <p:cNvPr id="7" name="TextBox 6">
            <a:extLst>
              <a:ext uri="{FF2B5EF4-FFF2-40B4-BE49-F238E27FC236}">
                <a16:creationId xmlns:a16="http://schemas.microsoft.com/office/drawing/2014/main" id="{5FABBF2F-6198-4AED-B6F2-DE36BFA04142}"/>
              </a:ext>
            </a:extLst>
          </p:cNvPr>
          <p:cNvSpPr txBox="1"/>
          <p:nvPr/>
        </p:nvSpPr>
        <p:spPr>
          <a:xfrm>
            <a:off x="793554" y="1823231"/>
            <a:ext cx="3879737" cy="577081"/>
          </a:xfrm>
          <a:prstGeom prst="rect">
            <a:avLst/>
          </a:prstGeom>
          <a:noFill/>
        </p:spPr>
        <p:txBody>
          <a:bodyPr wrap="square" lIns="91440" tIns="45720" rIns="91440" bIns="45720" rtlCol="0" anchor="t">
            <a:spAutoFit/>
          </a:bodyPr>
          <a:lstStyle/>
          <a:p>
            <a:pPr marL="88900" indent="-88900" algn="just">
              <a:buFont typeface="Arial" panose="020B0604020202020204" pitchFamily="34" charset="0"/>
              <a:buChar char="•"/>
            </a:pPr>
            <a:r>
              <a:rPr lang="en-AU" sz="1050"/>
              <a:t>Minor drop in response, with 45 respondents representing 87-100% of the industry. Response rate across all participant types provides representative industry coverage.</a:t>
            </a:r>
          </a:p>
        </p:txBody>
      </p:sp>
      <p:sp>
        <p:nvSpPr>
          <p:cNvPr id="9" name="TextBox 8">
            <a:extLst>
              <a:ext uri="{FF2B5EF4-FFF2-40B4-BE49-F238E27FC236}">
                <a16:creationId xmlns:a16="http://schemas.microsoft.com/office/drawing/2014/main" id="{6B9E7057-9250-4835-8467-9AA2134BB604}"/>
              </a:ext>
            </a:extLst>
          </p:cNvPr>
          <p:cNvSpPr txBox="1"/>
          <p:nvPr/>
        </p:nvSpPr>
        <p:spPr>
          <a:xfrm>
            <a:off x="5849905" y="1656477"/>
            <a:ext cx="4048352" cy="738664"/>
          </a:xfrm>
          <a:prstGeom prst="rect">
            <a:avLst/>
          </a:prstGeom>
          <a:noFill/>
        </p:spPr>
        <p:txBody>
          <a:bodyPr wrap="square" lIns="91440" tIns="45720" rIns="91440" bIns="45720" rtlCol="0" anchor="t">
            <a:spAutoFit/>
          </a:bodyPr>
          <a:lstStyle/>
          <a:p>
            <a:pPr marL="88900" indent="-88900" algn="just">
              <a:buFont typeface="Arial" panose="020B0604020202020204" pitchFamily="34" charset="0"/>
              <a:buChar char="•"/>
            </a:pPr>
            <a:r>
              <a:rPr lang="en-AU" sz="1050"/>
              <a:t>Half of participants have now commenced the testing phase of their program, increasing from 30% to 56% between rounds. All except three respondents noted that they are on track, 1 reporting "late" and 2 "at risk".</a:t>
            </a:r>
          </a:p>
        </p:txBody>
      </p:sp>
      <p:sp>
        <p:nvSpPr>
          <p:cNvPr id="11" name="TextBox 10">
            <a:extLst>
              <a:ext uri="{FF2B5EF4-FFF2-40B4-BE49-F238E27FC236}">
                <a16:creationId xmlns:a16="http://schemas.microsoft.com/office/drawing/2014/main" id="{FB35504A-8F48-480A-8B41-608AE864F197}"/>
              </a:ext>
            </a:extLst>
          </p:cNvPr>
          <p:cNvSpPr txBox="1"/>
          <p:nvPr/>
        </p:nvSpPr>
        <p:spPr>
          <a:xfrm>
            <a:off x="793554" y="4578775"/>
            <a:ext cx="4048352" cy="90024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AU" sz="1050"/>
              <a:t>The AEMO Bidding Platform was deployed for industry test on schedule. The AEMO Retail Platform deployment was rescheduled to May 2021, and the AEMO Settlement platform go-live was rescheduled to May 2021. A heightened risk profile is reflected as a result of these changes.</a:t>
            </a:r>
          </a:p>
        </p:txBody>
      </p:sp>
      <p:sp>
        <p:nvSpPr>
          <p:cNvPr id="13" name="TextBox 12">
            <a:extLst>
              <a:ext uri="{FF2B5EF4-FFF2-40B4-BE49-F238E27FC236}">
                <a16:creationId xmlns:a16="http://schemas.microsoft.com/office/drawing/2014/main" id="{35AB7E60-E60A-4BC3-98A5-DAFE136FEA5A}"/>
              </a:ext>
            </a:extLst>
          </p:cNvPr>
          <p:cNvSpPr txBox="1"/>
          <p:nvPr/>
        </p:nvSpPr>
        <p:spPr>
          <a:xfrm>
            <a:off x="5834067" y="4578775"/>
            <a:ext cx="4048352" cy="90024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AU" sz="1050"/>
              <a:t>Compared to the previous round of reporting, one participant was experiencing major changes in their ability to implement 5MS and GS due to COVID-19. Two other participants reported minor changes. The remaining participants reported no change. No impact was noted against overall program progression.</a:t>
            </a:r>
            <a:endParaRPr lang="en-AU" sz="1050">
              <a:cs typeface="Segoe UI Semilight"/>
            </a:endParaRPr>
          </a:p>
        </p:txBody>
      </p:sp>
      <p:pic>
        <p:nvPicPr>
          <p:cNvPr id="4" name="Picture 3">
            <a:extLst>
              <a:ext uri="{FF2B5EF4-FFF2-40B4-BE49-F238E27FC236}">
                <a16:creationId xmlns:a16="http://schemas.microsoft.com/office/drawing/2014/main" id="{B5C29CE8-093C-401A-BB9A-069646794232}"/>
              </a:ext>
            </a:extLst>
          </p:cNvPr>
          <p:cNvPicPr>
            <a:picLocks noChangeAspect="1"/>
          </p:cNvPicPr>
          <p:nvPr/>
        </p:nvPicPr>
        <p:blipFill>
          <a:blip r:embed="rId3"/>
          <a:stretch>
            <a:fillRect/>
          </a:stretch>
        </p:blipFill>
        <p:spPr>
          <a:xfrm>
            <a:off x="962170" y="2396836"/>
            <a:ext cx="3600695" cy="1943100"/>
          </a:xfrm>
          <a:prstGeom prst="rect">
            <a:avLst/>
          </a:prstGeom>
        </p:spPr>
      </p:pic>
      <p:pic>
        <p:nvPicPr>
          <p:cNvPr id="15" name="Picture 14">
            <a:extLst>
              <a:ext uri="{FF2B5EF4-FFF2-40B4-BE49-F238E27FC236}">
                <a16:creationId xmlns:a16="http://schemas.microsoft.com/office/drawing/2014/main" id="{151CBC80-B7E2-4B82-B425-7A8E92EF68C7}"/>
              </a:ext>
            </a:extLst>
          </p:cNvPr>
          <p:cNvPicPr>
            <a:picLocks noChangeAspect="1"/>
          </p:cNvPicPr>
          <p:nvPr/>
        </p:nvPicPr>
        <p:blipFill>
          <a:blip r:embed="rId4"/>
          <a:stretch>
            <a:fillRect/>
          </a:stretch>
        </p:blipFill>
        <p:spPr>
          <a:xfrm>
            <a:off x="6128947" y="2396836"/>
            <a:ext cx="3458595" cy="2000912"/>
          </a:xfrm>
          <a:prstGeom prst="rect">
            <a:avLst/>
          </a:prstGeom>
        </p:spPr>
      </p:pic>
      <p:graphicFrame>
        <p:nvGraphicFramePr>
          <p:cNvPr id="27" name="Chart 26">
            <a:extLst>
              <a:ext uri="{FF2B5EF4-FFF2-40B4-BE49-F238E27FC236}">
                <a16:creationId xmlns:a16="http://schemas.microsoft.com/office/drawing/2014/main" id="{2B35AA33-7F7A-4950-96A7-8F9F5902E7B3}"/>
              </a:ext>
            </a:extLst>
          </p:cNvPr>
          <p:cNvGraphicFramePr>
            <a:graphicFrameLocks/>
          </p:cNvGraphicFramePr>
          <p:nvPr>
            <p:extLst>
              <p:ext uri="{D42A27DB-BD31-4B8C-83A1-F6EECF244321}">
                <p14:modId xmlns:p14="http://schemas.microsoft.com/office/powerpoint/2010/main" val="465744776"/>
              </p:ext>
            </p:extLst>
          </p:nvPr>
        </p:nvGraphicFramePr>
        <p:xfrm>
          <a:off x="6128945" y="5536573"/>
          <a:ext cx="3458595" cy="10056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7364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DCD1-5F95-4ACD-BB41-3D728822628A}"/>
              </a:ext>
            </a:extLst>
          </p:cNvPr>
          <p:cNvSpPr>
            <a:spLocks noGrp="1"/>
          </p:cNvSpPr>
          <p:nvPr>
            <p:ph type="title"/>
          </p:nvPr>
        </p:nvSpPr>
        <p:spPr>
          <a:xfrm>
            <a:off x="206546" y="-75026"/>
            <a:ext cx="8957331" cy="1310695"/>
          </a:xfrm>
        </p:spPr>
        <p:txBody>
          <a:bodyPr>
            <a:normAutofit/>
          </a:bodyPr>
          <a:lstStyle/>
          <a:p>
            <a:r>
              <a:rPr lang="en-AU" sz="3600"/>
              <a:t>Critical Capability leading Indicators </a:t>
            </a:r>
          </a:p>
        </p:txBody>
      </p:sp>
      <p:sp>
        <p:nvSpPr>
          <p:cNvPr id="3" name="Date Placeholder 2">
            <a:extLst>
              <a:ext uri="{FF2B5EF4-FFF2-40B4-BE49-F238E27FC236}">
                <a16:creationId xmlns:a16="http://schemas.microsoft.com/office/drawing/2014/main" id="{B6BA299F-4249-469D-9EE8-1ED60FCE4A20}"/>
              </a:ext>
            </a:extLst>
          </p:cNvPr>
          <p:cNvSpPr>
            <a:spLocks noGrp="1"/>
          </p:cNvSpPr>
          <p:nvPr>
            <p:ph type="dt" sz="half" idx="10"/>
          </p:nvPr>
        </p:nvSpPr>
        <p:spPr/>
        <p:txBody>
          <a:bodyPr/>
          <a:lstStyle/>
          <a:p>
            <a:fld id="{361B27D2-0EC4-4053-8C82-3A04EF401119}" type="datetime1">
              <a:rPr lang="en-AU" smtClean="0"/>
              <a:t>2/03/2021</a:t>
            </a:fld>
            <a:endParaRPr lang="en-AU"/>
          </a:p>
        </p:txBody>
      </p:sp>
      <p:sp>
        <p:nvSpPr>
          <p:cNvPr id="4" name="Footer Placeholder 3">
            <a:extLst>
              <a:ext uri="{FF2B5EF4-FFF2-40B4-BE49-F238E27FC236}">
                <a16:creationId xmlns:a16="http://schemas.microsoft.com/office/drawing/2014/main" id="{7043BA36-710F-472A-B41C-6E4FED9DCA8C}"/>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4BC5202A-1310-41CC-BCC5-78D22413EAB5}"/>
              </a:ext>
            </a:extLst>
          </p:cNvPr>
          <p:cNvSpPr>
            <a:spLocks noGrp="1"/>
          </p:cNvSpPr>
          <p:nvPr>
            <p:ph type="sldNum" sz="quarter" idx="12"/>
          </p:nvPr>
        </p:nvSpPr>
        <p:spPr/>
        <p:txBody>
          <a:bodyPr/>
          <a:lstStyle/>
          <a:p>
            <a:fld id="{4EC81F68-4976-451A-B2E9-79BCBD2F70CC}" type="slidenum">
              <a:rPr lang="en-AU" smtClean="0"/>
              <a:t>17</a:t>
            </a:fld>
            <a:endParaRPr lang="en-AU"/>
          </a:p>
        </p:txBody>
      </p:sp>
      <p:sp>
        <p:nvSpPr>
          <p:cNvPr id="12" name="Rectangle 11">
            <a:extLst>
              <a:ext uri="{FF2B5EF4-FFF2-40B4-BE49-F238E27FC236}">
                <a16:creationId xmlns:a16="http://schemas.microsoft.com/office/drawing/2014/main" id="{9E6987BC-75BE-4CCF-9D02-81AFEA8064CD}"/>
              </a:ext>
            </a:extLst>
          </p:cNvPr>
          <p:cNvSpPr/>
          <p:nvPr/>
        </p:nvSpPr>
        <p:spPr>
          <a:xfrm>
            <a:off x="383012" y="5897245"/>
            <a:ext cx="9127754" cy="1310695"/>
          </a:xfrm>
          <a:prstGeom prst="rect">
            <a:avLst/>
          </a:prstGeom>
          <a:solidFill>
            <a:srgbClr val="E8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indent="-171450">
              <a:lnSpc>
                <a:spcPct val="150000"/>
              </a:lnSpc>
              <a:buFont typeface="Arial" panose="020B0604020202020204" pitchFamily="34" charset="0"/>
              <a:buChar char="•"/>
            </a:pPr>
            <a:r>
              <a:rPr lang="en-US" sz="1050">
                <a:solidFill>
                  <a:schemeClr val="tx1"/>
                </a:solidFill>
              </a:rPr>
              <a:t>Generation - </a:t>
            </a:r>
            <a:r>
              <a:rPr lang="en-AU" sz="1050">
                <a:solidFill>
                  <a:schemeClr val="tx1"/>
                </a:solidFill>
              </a:rPr>
              <a:t>One generator reported a 'late' status for their readiness to submit 5-min offers, noting that they expect to be on track by March 2021. </a:t>
            </a:r>
          </a:p>
          <a:p>
            <a:pPr marL="171450" indent="-171450">
              <a:lnSpc>
                <a:spcPct val="150000"/>
              </a:lnSpc>
              <a:buFont typeface="Arial" panose="020B0604020202020204" pitchFamily="34" charset="0"/>
              <a:buChar char="•"/>
            </a:pPr>
            <a:r>
              <a:rPr lang="en-US" sz="1050">
                <a:solidFill>
                  <a:schemeClr val="tx1"/>
                </a:solidFill>
              </a:rPr>
              <a:t>Essential meters – </a:t>
            </a:r>
            <a:r>
              <a:rPr lang="en-AU" sz="1050">
                <a:solidFill>
                  <a:schemeClr val="tx1"/>
                </a:solidFill>
              </a:rPr>
              <a:t>One MP/MC reported a late status for MTP activities relating to essential meters, however it was noted that there is a plan to deliver by the target dates. </a:t>
            </a:r>
            <a:r>
              <a:rPr lang="en-US" sz="1050">
                <a:solidFill>
                  <a:schemeClr val="tx1"/>
                </a:solidFill>
              </a:rPr>
              <a:t>All other MPs, MDPs and MCs are reporting on track. 1 MDP has reported completion of meter installation activities for Tranche 1 meters</a:t>
            </a:r>
            <a:endParaRPr lang="en-US" sz="1050">
              <a:solidFill>
                <a:schemeClr val="tx1"/>
              </a:solidFill>
              <a:cs typeface="Segoe UI Semilight"/>
            </a:endParaRPr>
          </a:p>
          <a:p>
            <a:pPr marL="171450" indent="-171450">
              <a:lnSpc>
                <a:spcPct val="150000"/>
              </a:lnSpc>
              <a:buFont typeface="Arial" panose="020B0604020202020204" pitchFamily="34" charset="0"/>
              <a:buChar char="•"/>
            </a:pPr>
            <a:r>
              <a:rPr lang="en-AU" sz="1050">
                <a:solidFill>
                  <a:schemeClr val="tx1"/>
                </a:solidFill>
              </a:rPr>
              <a:t>The AEMO retail platform and settlements platform go-live dates were rescheduled. These changes are not expected to impact 5MS commencement or 5MS Market Trial, but a heightened risk profile is noted.</a:t>
            </a:r>
            <a:endParaRPr lang="en-AU" sz="1050">
              <a:solidFill>
                <a:schemeClr val="tx1"/>
              </a:solidFill>
              <a:cs typeface="Segoe UI Semilight"/>
            </a:endParaRPr>
          </a:p>
          <a:p>
            <a:pPr marL="285750" indent="-285750">
              <a:lnSpc>
                <a:spcPct val="150000"/>
              </a:lnSpc>
              <a:buFont typeface="Arial" panose="020B0604020202020204" pitchFamily="34" charset="0"/>
              <a:buChar char="•"/>
            </a:pPr>
            <a:endParaRPr lang="en-AU" sz="1050">
              <a:solidFill>
                <a:schemeClr val="tx1"/>
              </a:solidFill>
            </a:endParaRPr>
          </a:p>
        </p:txBody>
      </p:sp>
      <p:graphicFrame>
        <p:nvGraphicFramePr>
          <p:cNvPr id="6" name="Table 5">
            <a:extLst>
              <a:ext uri="{FF2B5EF4-FFF2-40B4-BE49-F238E27FC236}">
                <a16:creationId xmlns:a16="http://schemas.microsoft.com/office/drawing/2014/main" id="{78F3DE45-05F4-43BB-A0E5-214938A50049}"/>
              </a:ext>
            </a:extLst>
          </p:cNvPr>
          <p:cNvGraphicFramePr>
            <a:graphicFrameLocks noGrp="1"/>
          </p:cNvGraphicFramePr>
          <p:nvPr>
            <p:extLst>
              <p:ext uri="{D42A27DB-BD31-4B8C-83A1-F6EECF244321}">
                <p14:modId xmlns:p14="http://schemas.microsoft.com/office/powerpoint/2010/main" val="3172175164"/>
              </p:ext>
            </p:extLst>
          </p:nvPr>
        </p:nvGraphicFramePr>
        <p:xfrm>
          <a:off x="639245" y="1507709"/>
          <a:ext cx="8615288" cy="4249417"/>
        </p:xfrm>
        <a:graphic>
          <a:graphicData uri="http://schemas.openxmlformats.org/drawingml/2006/table">
            <a:tbl>
              <a:tblPr/>
              <a:tblGrid>
                <a:gridCol w="781355">
                  <a:extLst>
                    <a:ext uri="{9D8B030D-6E8A-4147-A177-3AD203B41FA5}">
                      <a16:colId xmlns:a16="http://schemas.microsoft.com/office/drawing/2014/main" val="3189615506"/>
                    </a:ext>
                  </a:extLst>
                </a:gridCol>
                <a:gridCol w="1579696">
                  <a:extLst>
                    <a:ext uri="{9D8B030D-6E8A-4147-A177-3AD203B41FA5}">
                      <a16:colId xmlns:a16="http://schemas.microsoft.com/office/drawing/2014/main" val="4220895096"/>
                    </a:ext>
                  </a:extLst>
                </a:gridCol>
                <a:gridCol w="968201">
                  <a:extLst>
                    <a:ext uri="{9D8B030D-6E8A-4147-A177-3AD203B41FA5}">
                      <a16:colId xmlns:a16="http://schemas.microsoft.com/office/drawing/2014/main" val="2501988999"/>
                    </a:ext>
                  </a:extLst>
                </a:gridCol>
                <a:gridCol w="747383">
                  <a:extLst>
                    <a:ext uri="{9D8B030D-6E8A-4147-A177-3AD203B41FA5}">
                      <a16:colId xmlns:a16="http://schemas.microsoft.com/office/drawing/2014/main" val="2978894390"/>
                    </a:ext>
                  </a:extLst>
                </a:gridCol>
                <a:gridCol w="781355">
                  <a:extLst>
                    <a:ext uri="{9D8B030D-6E8A-4147-A177-3AD203B41FA5}">
                      <a16:colId xmlns:a16="http://schemas.microsoft.com/office/drawing/2014/main" val="2572266269"/>
                    </a:ext>
                  </a:extLst>
                </a:gridCol>
                <a:gridCol w="781355">
                  <a:extLst>
                    <a:ext uri="{9D8B030D-6E8A-4147-A177-3AD203B41FA5}">
                      <a16:colId xmlns:a16="http://schemas.microsoft.com/office/drawing/2014/main" val="1729155048"/>
                    </a:ext>
                  </a:extLst>
                </a:gridCol>
                <a:gridCol w="781355">
                  <a:extLst>
                    <a:ext uri="{9D8B030D-6E8A-4147-A177-3AD203B41FA5}">
                      <a16:colId xmlns:a16="http://schemas.microsoft.com/office/drawing/2014/main" val="2577049335"/>
                    </a:ext>
                  </a:extLst>
                </a:gridCol>
                <a:gridCol w="781355">
                  <a:extLst>
                    <a:ext uri="{9D8B030D-6E8A-4147-A177-3AD203B41FA5}">
                      <a16:colId xmlns:a16="http://schemas.microsoft.com/office/drawing/2014/main" val="2380601420"/>
                    </a:ext>
                  </a:extLst>
                </a:gridCol>
                <a:gridCol w="781355">
                  <a:extLst>
                    <a:ext uri="{9D8B030D-6E8A-4147-A177-3AD203B41FA5}">
                      <a16:colId xmlns:a16="http://schemas.microsoft.com/office/drawing/2014/main" val="3611712946"/>
                    </a:ext>
                  </a:extLst>
                </a:gridCol>
                <a:gridCol w="631878">
                  <a:extLst>
                    <a:ext uri="{9D8B030D-6E8A-4147-A177-3AD203B41FA5}">
                      <a16:colId xmlns:a16="http://schemas.microsoft.com/office/drawing/2014/main" val="1570428081"/>
                    </a:ext>
                  </a:extLst>
                </a:gridCol>
              </a:tblGrid>
              <a:tr h="243638">
                <a:tc gridSpan="10">
                  <a:txBody>
                    <a:bodyPr/>
                    <a:lstStyle/>
                    <a:p>
                      <a:pPr algn="ctr" fontAlgn="b"/>
                      <a:r>
                        <a:rPr lang="en-AU" sz="1000" b="1" i="0" u="none" strike="noStrike">
                          <a:solidFill>
                            <a:srgbClr val="FFFFFF"/>
                          </a:solidFill>
                          <a:effectLst/>
                          <a:latin typeface="Arial" panose="020B0604020202020204" pitchFamily="34" charset="0"/>
                        </a:rPr>
                        <a:t>5MS GS Essential Industry Capabilities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757171"/>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164354331"/>
                  </a:ext>
                </a:extLst>
              </a:tr>
              <a:tr h="223335">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AU"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68962"/>
                  </a:ext>
                </a:extLst>
              </a:tr>
              <a:tr h="238563">
                <a:tc rowSpan="2" gridSpan="2">
                  <a:txBody>
                    <a:bodyPr/>
                    <a:lstStyle/>
                    <a:p>
                      <a:pPr algn="ctr" fontAlgn="t"/>
                      <a:r>
                        <a:rPr lang="en-AU" sz="1050" b="1" i="0" u="none" strike="noStrike">
                          <a:solidFill>
                            <a:srgbClr val="FFFFFF"/>
                          </a:solidFill>
                          <a:effectLst/>
                          <a:latin typeface="Calibri" panose="020F0502020204030204" pitchFamily="34" charset="0"/>
                        </a:rPr>
                        <a:t>Essential capability</a:t>
                      </a:r>
                    </a:p>
                  </a:txBody>
                  <a:tcPr marL="0" marR="0" marT="0" marB="0">
                    <a:lnL w="6350" cap="flat" cmpd="sng" algn="ctr">
                      <a:solidFill>
                        <a:srgbClr val="000000"/>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rowSpan="2" hMerge="1">
                  <a:txBody>
                    <a:bodyPr/>
                    <a:lstStyle/>
                    <a:p>
                      <a:endParaRPr lang="en-AU"/>
                    </a:p>
                  </a:txBody>
                  <a:tcPr/>
                </a:tc>
                <a:tc rowSpan="2">
                  <a:txBody>
                    <a:bodyPr/>
                    <a:lstStyle/>
                    <a:p>
                      <a:pPr algn="ctr" fontAlgn="t"/>
                      <a:r>
                        <a:rPr lang="en-AU" sz="1050" b="1" i="0" u="none" strike="noStrike">
                          <a:solidFill>
                            <a:srgbClr val="FFFFFF"/>
                          </a:solidFill>
                          <a:effectLst/>
                          <a:latin typeface="Calibri" panose="020F0502020204030204" pitchFamily="34" charset="0"/>
                        </a:rPr>
                        <a:t>Relevant participants</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rowSpan="2">
                  <a:txBody>
                    <a:bodyPr/>
                    <a:lstStyle/>
                    <a:p>
                      <a:pPr algn="ctr" fontAlgn="t"/>
                      <a:r>
                        <a:rPr lang="en-AU" sz="1050" b="1" i="0" u="none" strike="noStrike">
                          <a:solidFill>
                            <a:srgbClr val="FFFFFF"/>
                          </a:solidFill>
                          <a:effectLst/>
                          <a:latin typeface="Calibri" panose="020F0502020204030204" pitchFamily="34" charset="0"/>
                        </a:rPr>
                        <a:t>Reporting criteria met</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gridSpan="6">
                  <a:txBody>
                    <a:bodyPr/>
                    <a:lstStyle/>
                    <a:p>
                      <a:pPr algn="ctr" fontAlgn="t"/>
                      <a:r>
                        <a:rPr lang="en-AU" sz="1050" b="1" i="0" u="none" strike="noStrike">
                          <a:solidFill>
                            <a:srgbClr val="FFFFFF"/>
                          </a:solidFill>
                          <a:effectLst/>
                          <a:latin typeface="Calibri" panose="020F0502020204030204" pitchFamily="34" charset="0"/>
                        </a:rPr>
                        <a:t>Number of participants</a:t>
                      </a:r>
                    </a:p>
                  </a:txBody>
                  <a:tcPr marL="0" marR="0" marT="0" marB="0">
                    <a:lnL w="6350" cap="flat" cmpd="sng" algn="ctr">
                      <a:solidFill>
                        <a:srgbClr val="AEAAAA"/>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EAAAA"/>
                      </a:solidFill>
                      <a:prstDash val="solid"/>
                      <a:round/>
                      <a:headEnd type="none" w="med" len="med"/>
                      <a:tailEnd type="none" w="med" len="med"/>
                    </a:lnB>
                    <a:solidFill>
                      <a:srgbClr val="002060"/>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58849070"/>
                  </a:ext>
                </a:extLst>
              </a:tr>
              <a:tr h="406064">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l" fontAlgn="t"/>
                      <a:r>
                        <a:rPr lang="en-AU" sz="1000" b="1" i="0" u="none" strike="noStrike">
                          <a:solidFill>
                            <a:srgbClr val="FFFFFF"/>
                          </a:solidFill>
                          <a:effectLst/>
                          <a:latin typeface="Calibri" panose="020F0502020204030204" pitchFamily="34" charset="0"/>
                        </a:rPr>
                        <a:t>On Track</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n-AU" sz="1000" b="1" i="0" u="none" strike="noStrike">
                          <a:solidFill>
                            <a:srgbClr val="FFFFFF"/>
                          </a:solidFill>
                          <a:effectLst/>
                          <a:latin typeface="Calibri" panose="020F0502020204030204" pitchFamily="34" charset="0"/>
                        </a:rPr>
                        <a:t>At Risk</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n-AU" sz="1000" b="1" i="0" u="none" strike="noStrike">
                          <a:solidFill>
                            <a:srgbClr val="FFFFFF"/>
                          </a:solidFill>
                          <a:effectLst/>
                          <a:latin typeface="Calibri" panose="020F0502020204030204" pitchFamily="34" charset="0"/>
                        </a:rPr>
                        <a:t>Late</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n-AU" sz="1000" b="1" i="0" u="none" strike="noStrike">
                          <a:solidFill>
                            <a:srgbClr val="FFFFFF"/>
                          </a:solidFill>
                          <a:effectLst/>
                          <a:latin typeface="Calibri" panose="020F0502020204030204" pitchFamily="34" charset="0"/>
                        </a:rPr>
                        <a:t>Not responded</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n-AU" sz="1000" b="1" i="0" u="none" strike="noStrike">
                          <a:solidFill>
                            <a:srgbClr val="FFFFFF"/>
                          </a:solidFill>
                          <a:effectLst/>
                          <a:latin typeface="Calibri" panose="020F0502020204030204" pitchFamily="34" charset="0"/>
                        </a:rPr>
                        <a:t>Remediation Plan?</a:t>
                      </a:r>
                    </a:p>
                  </a:txBody>
                  <a:tcPr marL="0" marR="0" marT="0" marB="0">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t"/>
                      <a:r>
                        <a:rPr lang="en-AU" sz="1000" b="1" i="0" u="none" strike="noStrike">
                          <a:solidFill>
                            <a:srgbClr val="FFFFFF"/>
                          </a:solidFill>
                          <a:effectLst/>
                          <a:latin typeface="Calibri" panose="020F0502020204030204" pitchFamily="34" charset="0"/>
                        </a:rPr>
                        <a:t>Escalation Required?</a:t>
                      </a:r>
                    </a:p>
                  </a:txBody>
                  <a:tcPr marL="0" marR="0" marT="0" marB="0">
                    <a:lnL w="6350" cap="flat" cmpd="sng" algn="ctr">
                      <a:solidFill>
                        <a:srgbClr val="AEAAAA"/>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EAAA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443902739"/>
                  </a:ext>
                </a:extLst>
              </a:tr>
              <a:tr h="390837">
                <a:tc gridSpan="2">
                  <a:txBody>
                    <a:bodyPr/>
                    <a:lstStyle/>
                    <a:p>
                      <a:pPr algn="l" fontAlgn="t"/>
                      <a:r>
                        <a:rPr lang="en-AU" sz="1050" b="0" i="0" u="none" strike="noStrike">
                          <a:solidFill>
                            <a:srgbClr val="000000"/>
                          </a:solidFill>
                          <a:effectLst/>
                          <a:latin typeface="Calibri" panose="020F0502020204030204" pitchFamily="34" charset="0"/>
                        </a:rPr>
                        <a:t>Generators and MNSPs are able to submit 5-min offers</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Generators / MNSPs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t"/>
                      <a:r>
                        <a:rPr lang="en-AU" sz="105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156859"/>
                  </a:ext>
                </a:extLst>
              </a:tr>
              <a:tr h="390837">
                <a:tc gridSpan="2">
                  <a:txBody>
                    <a:bodyPr/>
                    <a:lstStyle/>
                    <a:p>
                      <a:pPr algn="l" fontAlgn="t"/>
                      <a:r>
                        <a:rPr lang="en-AU" sz="1050" b="0" i="0" u="none" strike="noStrike">
                          <a:solidFill>
                            <a:srgbClr val="000000"/>
                          </a:solidFill>
                          <a:effectLst/>
                          <a:latin typeface="Calibri" panose="020F0502020204030204" pitchFamily="34" charset="0"/>
                        </a:rPr>
                        <a:t>All essential meters* are able to produce and store 5-min data</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MPs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AU" sz="1050" b="0" i="0" u="none" strike="noStrike">
                          <a:solidFill>
                            <a:srgbClr val="000000"/>
                          </a:solidFill>
                          <a:effectLst/>
                          <a:latin typeface="Calibri" panose="020F0502020204030204" pitchFamily="34" charset="0"/>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0422300"/>
                  </a:ext>
                </a:extLst>
              </a:tr>
              <a:tr h="437490">
                <a:tc gridSpan="2">
                  <a:txBody>
                    <a:bodyPr/>
                    <a:lstStyle/>
                    <a:p>
                      <a:pPr algn="l" fontAlgn="t"/>
                      <a:r>
                        <a:rPr lang="en-AU" sz="1050" b="0" i="0" u="none" strike="noStrike">
                          <a:solidFill>
                            <a:srgbClr val="000000"/>
                          </a:solidFill>
                          <a:effectLst/>
                          <a:latin typeface="Calibri" panose="020F0502020204030204" pitchFamily="34" charset="0"/>
                        </a:rPr>
                        <a:t>All essential meters* are able to produce and store 5-min data</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MCs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AU" sz="1050" b="0" i="0" u="none" strike="noStrike">
                          <a:solidFill>
                            <a:srgbClr val="000000"/>
                          </a:solidFill>
                          <a:effectLst/>
                          <a:latin typeface="Calibri" panose="020F0502020204030204" pitchFamily="34" charset="0"/>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42586890"/>
                  </a:ext>
                </a:extLst>
              </a:tr>
              <a:tr h="390837">
                <a:tc gridSpan="2">
                  <a:txBody>
                    <a:bodyPr/>
                    <a:lstStyle/>
                    <a:p>
                      <a:pPr algn="l" fontAlgn="t"/>
                      <a:r>
                        <a:rPr lang="en-AU" sz="1050" b="0" i="0" u="none" strike="noStrike">
                          <a:solidFill>
                            <a:srgbClr val="000000"/>
                          </a:solidFill>
                          <a:effectLst/>
                          <a:latin typeface="Calibri" panose="020F0502020204030204" pitchFamily="34" charset="0"/>
                        </a:rPr>
                        <a:t>All essential meters* are able to deliver 5-min metering data</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MDPs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510842"/>
                  </a:ext>
                </a:extLst>
              </a:tr>
              <a:tr h="746142">
                <a:tc gridSpan="2">
                  <a:txBody>
                    <a:bodyPr/>
                    <a:lstStyle/>
                    <a:p>
                      <a:pPr algn="l" fontAlgn="t"/>
                      <a:r>
                        <a:rPr lang="en-AU" sz="1050" b="0" i="0" u="none" strike="noStrike">
                          <a:solidFill>
                            <a:srgbClr val="000000"/>
                          </a:solidFill>
                          <a:effectLst/>
                          <a:latin typeface="Calibri" panose="020F0502020204030204" pitchFamily="34" charset="0"/>
                        </a:rPr>
                        <a:t>The 5-minute bidding and dispatch solution is deployed, including the web bidding interface</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AEMO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8424132"/>
                  </a:ext>
                </a:extLst>
              </a:tr>
              <a:tr h="390837">
                <a:tc gridSpan="2">
                  <a:txBody>
                    <a:bodyPr/>
                    <a:lstStyle/>
                    <a:p>
                      <a:pPr algn="l" fontAlgn="t"/>
                      <a:r>
                        <a:rPr lang="en-AU" sz="1050" b="0" i="0" u="none" strike="noStrike">
                          <a:solidFill>
                            <a:srgbClr val="000000"/>
                          </a:solidFill>
                          <a:effectLst/>
                          <a:latin typeface="Calibri" panose="020F0502020204030204" pitchFamily="34" charset="0"/>
                        </a:rPr>
                        <a:t>The Metering Data Management (MDM) solution is deployed</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AEMO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879424"/>
                  </a:ext>
                </a:extLst>
              </a:tr>
              <a:tr h="390837">
                <a:tc gridSpan="2">
                  <a:txBody>
                    <a:bodyPr/>
                    <a:lstStyle/>
                    <a:p>
                      <a:pPr algn="l" fontAlgn="t"/>
                      <a:r>
                        <a:rPr lang="en-AU" sz="1050" b="0" i="0" u="none" strike="noStrike">
                          <a:solidFill>
                            <a:srgbClr val="000000"/>
                          </a:solidFill>
                          <a:effectLst/>
                          <a:latin typeface="Calibri" panose="020F0502020204030204" pitchFamily="34" charset="0"/>
                        </a:rPr>
                        <a:t>The 5-minute settlements solution is deployed</a:t>
                      </a:r>
                    </a:p>
                  </a:txBody>
                  <a:tcPr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AU"/>
                    </a:p>
                  </a:txBody>
                  <a:tcPr/>
                </a:tc>
                <a:tc>
                  <a:txBody>
                    <a:bodyPr/>
                    <a:lstStyle/>
                    <a:p>
                      <a:pPr algn="ctr" fontAlgn="t"/>
                      <a:r>
                        <a:rPr lang="en-AU" sz="1050" b="0" i="0" u="none" strike="noStrike">
                          <a:solidFill>
                            <a:srgbClr val="000000"/>
                          </a:solidFill>
                          <a:effectLst/>
                          <a:latin typeface="Calibri" panose="020F0502020204030204" pitchFamily="34" charset="0"/>
                        </a:rPr>
                        <a:t>AEMO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Yes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50" b="0" i="0" u="none" strike="noStrike">
                          <a:solidFill>
                            <a:srgbClr val="000000"/>
                          </a:solidFill>
                          <a:effectLst/>
                          <a:latin typeface="Calibri" panose="020F0502020204030204" pitchFamily="34" charset="0"/>
                        </a:rPr>
                        <a:t>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722365"/>
                  </a:ext>
                </a:extLst>
              </a:tr>
            </a:tbl>
          </a:graphicData>
        </a:graphic>
      </p:graphicFrame>
    </p:spTree>
    <p:extLst>
      <p:ext uri="{BB962C8B-B14F-4D97-AF65-F5344CB8AC3E}">
        <p14:creationId xmlns:p14="http://schemas.microsoft.com/office/powerpoint/2010/main" val="80296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277576" y="381294"/>
            <a:ext cx="8334987" cy="1042731"/>
          </a:xfrm>
        </p:spPr>
        <p:txBody>
          <a:bodyPr>
            <a:normAutofit/>
          </a:bodyPr>
          <a:lstStyle/>
          <a:p>
            <a:r>
              <a:rPr lang="en-AU" sz="3157"/>
              <a:t>5MS Rule Commencement – Round 6- Draft</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8964604" y="6487749"/>
            <a:ext cx="378915" cy="320198"/>
          </a:xfrm>
        </p:spPr>
        <p:txBody>
          <a:bodyPr/>
          <a:lstStyle/>
          <a:p>
            <a:pPr defTabSz="801929">
              <a:defRPr/>
            </a:pPr>
            <a:fld id="{4EC81F68-4976-451A-B2E9-79BCBD2F70CC}" type="slidenum">
              <a:rPr lang="en-AU">
                <a:solidFill>
                  <a:srgbClr val="222324">
                    <a:tint val="75000"/>
                  </a:srgbClr>
                </a:solidFill>
                <a:latin typeface="Segoe UI Semilight"/>
              </a:rPr>
              <a:pPr defTabSz="801929">
                <a:defRPr/>
              </a:pPr>
              <a:t>18</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extLst>
              <p:ext uri="{D42A27DB-BD31-4B8C-83A1-F6EECF244321}">
                <p14:modId xmlns:p14="http://schemas.microsoft.com/office/powerpoint/2010/main" val="3507227891"/>
              </p:ext>
            </p:extLst>
          </p:nvPr>
        </p:nvGraphicFramePr>
        <p:xfrm>
          <a:off x="7718152" y="377459"/>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3251416117"/>
              </p:ext>
            </p:extLst>
          </p:nvPr>
        </p:nvGraphicFramePr>
        <p:xfrm>
          <a:off x="583988" y="1938392"/>
          <a:ext cx="9042332" cy="4553191"/>
        </p:xfrm>
        <a:graphic>
          <a:graphicData uri="http://schemas.openxmlformats.org/drawingml/2006/table">
            <a:tbl>
              <a:tblPr>
                <a:tableStyleId>{93296810-A885-4BE3-A3E7-6D5BEEA58F35}</a:tableStyleId>
              </a:tblPr>
              <a:tblGrid>
                <a:gridCol w="3214289">
                  <a:extLst>
                    <a:ext uri="{9D8B030D-6E8A-4147-A177-3AD203B41FA5}">
                      <a16:colId xmlns:a16="http://schemas.microsoft.com/office/drawing/2014/main" val="2629449130"/>
                    </a:ext>
                  </a:extLst>
                </a:gridCol>
                <a:gridCol w="874207">
                  <a:extLst>
                    <a:ext uri="{9D8B030D-6E8A-4147-A177-3AD203B41FA5}">
                      <a16:colId xmlns:a16="http://schemas.microsoft.com/office/drawing/2014/main" val="2571583907"/>
                    </a:ext>
                  </a:extLst>
                </a:gridCol>
                <a:gridCol w="4953836">
                  <a:extLst>
                    <a:ext uri="{9D8B030D-6E8A-4147-A177-3AD203B41FA5}">
                      <a16:colId xmlns:a16="http://schemas.microsoft.com/office/drawing/2014/main" val="2451703600"/>
                    </a:ext>
                  </a:extLst>
                </a:gridCol>
              </a:tblGrid>
              <a:tr h="416441">
                <a:tc>
                  <a:txBody>
                    <a:bodyPr/>
                    <a:lstStyle/>
                    <a:p>
                      <a:pPr algn="ctr" fontAlgn="b"/>
                      <a:r>
                        <a:rPr lang="en-AU" sz="1400" b="1" u="none" strike="noStrike" kern="1200">
                          <a:solidFill>
                            <a:schemeClr val="bg1"/>
                          </a:solidFill>
                          <a:effectLst/>
                        </a:rPr>
                        <a:t>Activity</a:t>
                      </a:r>
                      <a:endParaRPr lang="en-AU" sz="1400" b="1" i="0" u="none" strike="noStrike" kern="1200">
                        <a:solidFill>
                          <a:schemeClr val="bg1"/>
                        </a:solidFill>
                        <a:effectLst/>
                        <a:latin typeface="Calibri" panose="020F0502020204030204" pitchFamily="34" charset="0"/>
                        <a:ea typeface="+mn-ea"/>
                        <a:cs typeface="+mn-cs"/>
                      </a:endParaRPr>
                    </a:p>
                  </a:txBody>
                  <a:tcPr>
                    <a:solidFill>
                      <a:schemeClr val="accent5"/>
                    </a:solidFill>
                  </a:tcPr>
                </a:tc>
                <a:tc>
                  <a:txBody>
                    <a:bodyPr/>
                    <a:lstStyle/>
                    <a:p>
                      <a:pPr algn="ctr" fontAlgn="t"/>
                      <a:r>
                        <a:rPr lang="en-AU" sz="1400" b="1" u="none" strike="noStrike">
                          <a:solidFill>
                            <a:schemeClr val="bg1"/>
                          </a:solidFill>
                          <a:effectLst/>
                        </a:rPr>
                        <a:t>Status</a:t>
                      </a:r>
                      <a:endParaRPr lang="en-AU" sz="1400" b="1" i="0" u="none" strike="noStrike">
                        <a:solidFill>
                          <a:schemeClr val="bg1"/>
                        </a:solidFill>
                        <a:effectLst/>
                        <a:latin typeface="Calibri"/>
                      </a:endParaRPr>
                    </a:p>
                  </a:txBody>
                  <a:tcPr>
                    <a:solidFill>
                      <a:schemeClr val="accent5"/>
                    </a:solidFill>
                  </a:tcPr>
                </a:tc>
                <a:tc>
                  <a:txBody>
                    <a:bodyPr/>
                    <a:lstStyle/>
                    <a:p>
                      <a:pPr algn="ctr" fontAlgn="t"/>
                      <a:r>
                        <a:rPr lang="en-AU" sz="1400" b="1" u="none" strike="noStrike">
                          <a:solidFill>
                            <a:schemeClr val="bg1"/>
                          </a:solidFill>
                          <a:effectLst/>
                        </a:rPr>
                        <a:t>Comments</a:t>
                      </a:r>
                      <a:endParaRPr lang="en-AU" sz="1400" b="1" i="0" u="none" strike="noStrike">
                        <a:solidFill>
                          <a:schemeClr val="bg1"/>
                        </a:solidFill>
                        <a:effectLst/>
                        <a:latin typeface="Calibri"/>
                      </a:endParaRPr>
                    </a:p>
                  </a:txBody>
                  <a:tcPr>
                    <a:solidFill>
                      <a:schemeClr val="accent5"/>
                    </a:solidFill>
                  </a:tcPr>
                </a:tc>
                <a:extLst>
                  <a:ext uri="{0D108BD9-81ED-4DB2-BD59-A6C34878D82A}">
                    <a16:rowId xmlns:a16="http://schemas.microsoft.com/office/drawing/2014/main" val="1682879141"/>
                  </a:ext>
                </a:extLst>
              </a:tr>
              <a:tr h="1344926">
                <a:tc>
                  <a:txBody>
                    <a:bodyPr/>
                    <a:lstStyle/>
                    <a:p>
                      <a:pPr algn="l" fontAlgn="t"/>
                      <a:r>
                        <a:rPr lang="en-AU" sz="1100" u="none" strike="noStrike">
                          <a:effectLst/>
                        </a:rPr>
                        <a:t>AEMO Business Readiness for 5MS and GS (Part A)</a:t>
                      </a:r>
                      <a:endParaRPr lang="en-AU" sz="1100" b="0" i="0" u="none" strike="noStrike">
                        <a:solidFill>
                          <a:srgbClr val="000000"/>
                        </a:solidFill>
                        <a:effectLst/>
                        <a:latin typeface="Calibri" panose="020F0502020204030204" pitchFamily="34" charset="0"/>
                      </a:endParaRPr>
                    </a:p>
                  </a:txBody>
                  <a:tcPr anchor="ctr"/>
                </a:tc>
                <a:tc>
                  <a:txBody>
                    <a:bodyPr/>
                    <a:lstStyle/>
                    <a:p>
                      <a:pPr algn="ctr" fontAlgn="t"/>
                      <a:endParaRPr lang="en-AU" sz="1050" b="0" i="0" u="none" strike="noStrike">
                        <a:solidFill>
                          <a:srgbClr val="000000"/>
                        </a:solidFill>
                        <a:effectLst/>
                        <a:latin typeface="Calibri" panose="020F0502020204030204" pitchFamily="34" charset="0"/>
                      </a:endParaRPr>
                    </a:p>
                  </a:txBody>
                  <a:tcPr anchor="ctr">
                    <a:solidFill>
                      <a:schemeClr val="tx1"/>
                    </a:solidFill>
                  </a:tcPr>
                </a:tc>
                <a:tc>
                  <a:txBody>
                    <a:bodyPr/>
                    <a:lstStyle/>
                    <a:p>
                      <a:pPr marL="171450" indent="-171450" algn="l" fontAlgn="b">
                        <a:buFont typeface="Arial" panose="020B0604020202020204" pitchFamily="34" charset="0"/>
                        <a:buChar char="•"/>
                      </a:pPr>
                      <a:r>
                        <a:rPr lang="en-AU" sz="1100" u="none" strike="noStrike">
                          <a:effectLst/>
                        </a:rPr>
                        <a:t>Bidding platform operating successfully in Industry test, on schedule for 1 April Go-live. </a:t>
                      </a:r>
                    </a:p>
                    <a:p>
                      <a:pPr marL="171450" indent="-171450" algn="l" fontAlgn="b">
                        <a:buFont typeface="Arial" panose="020B0604020202020204" pitchFamily="34" charset="0"/>
                        <a:buChar char="•"/>
                      </a:pPr>
                      <a:r>
                        <a:rPr lang="en-AU" sz="1100" u="none" strike="noStrike">
                          <a:effectLst/>
                        </a:rPr>
                        <a:t>Retail Platform go-live rescheduled to 31 May, Settlements platform rescheduled to 17 May.  </a:t>
                      </a:r>
                    </a:p>
                    <a:p>
                      <a:pPr marL="628650" lvl="1" indent="-171450" algn="l" fontAlgn="b">
                        <a:buFont typeface="Arial" panose="020B0604020202020204" pitchFamily="34" charset="0"/>
                        <a:buChar char="•"/>
                      </a:pPr>
                      <a:r>
                        <a:rPr lang="en-AU" sz="1100" u="none" strike="noStrike">
                          <a:effectLst/>
                        </a:rPr>
                        <a:t>Rescheduling of platform deliveries is not expected to impact 5MS Rule commencement or 5MS market trials.</a:t>
                      </a:r>
                      <a:endParaRPr lang="en-AU" sz="1100" b="0" i="0" u="none" strike="noStrike">
                        <a:solidFill>
                          <a:srgbClr val="000000"/>
                        </a:solidFill>
                        <a:effectLst/>
                        <a:latin typeface="Calibri"/>
                      </a:endParaRPr>
                    </a:p>
                  </a:txBody>
                  <a:tcPr anchor="ctr"/>
                </a:tc>
                <a:extLst>
                  <a:ext uri="{0D108BD9-81ED-4DB2-BD59-A6C34878D82A}">
                    <a16:rowId xmlns:a16="http://schemas.microsoft.com/office/drawing/2014/main" val="4145844044"/>
                  </a:ext>
                </a:extLst>
              </a:tr>
              <a:tr h="956257">
                <a:tc>
                  <a:txBody>
                    <a:bodyPr/>
                    <a:lstStyle/>
                    <a:p>
                      <a:pPr algn="l" fontAlgn="t"/>
                      <a:r>
                        <a:rPr lang="en-AU" sz="1100" u="none" strike="noStrike">
                          <a:effectLst/>
                        </a:rPr>
                        <a:t>Essential Industry Capabilities for 5MS commencement (Part A)</a:t>
                      </a:r>
                      <a:endParaRPr lang="en-AU" sz="1100" b="0" i="0" u="none" strike="noStrike">
                        <a:solidFill>
                          <a:srgbClr val="000000"/>
                        </a:solidFill>
                        <a:effectLst/>
                        <a:latin typeface="Calibri" panose="020F0502020204030204" pitchFamily="34" charset="0"/>
                      </a:endParaRPr>
                    </a:p>
                  </a:txBody>
                  <a:tcPr anchor="ctr">
                    <a:solidFill>
                      <a:schemeClr val="accent5">
                        <a:lumMod val="20000"/>
                        <a:lumOff val="80000"/>
                      </a:schemeClr>
                    </a:solidFill>
                  </a:tcPr>
                </a:tc>
                <a:tc>
                  <a:txBody>
                    <a:bodyPr/>
                    <a:lstStyle/>
                    <a:p>
                      <a:pPr algn="ctr" fontAlgn="t"/>
                      <a:endParaRPr lang="en-AU" sz="1050" b="0" i="0" u="none" strike="noStrike">
                        <a:solidFill>
                          <a:srgbClr val="000000"/>
                        </a:solidFill>
                        <a:effectLst/>
                        <a:latin typeface="Calibri" panose="020F0502020204030204" pitchFamily="34" charset="0"/>
                      </a:endParaRPr>
                    </a:p>
                  </a:txBody>
                  <a:tcPr anchor="ctr">
                    <a:solidFill>
                      <a:schemeClr val="tx1"/>
                    </a:solidFill>
                  </a:tcPr>
                </a:tc>
                <a:tc>
                  <a:txBody>
                    <a:bodyPr/>
                    <a:lstStyle/>
                    <a:p>
                      <a:pPr marL="171450" indent="-171450" algn="l" fontAlgn="b">
                        <a:buFont typeface="Arial" panose="020B0604020202020204" pitchFamily="34" charset="0"/>
                        <a:buChar char="•"/>
                      </a:pPr>
                      <a:r>
                        <a:rPr lang="en-AU" sz="1100" u="none" strike="noStrike">
                          <a:effectLst/>
                        </a:rPr>
                        <a:t>On track for 1 Oct 21 commencement</a:t>
                      </a:r>
                    </a:p>
                    <a:p>
                      <a:pPr marL="171450" indent="-171450" algn="l" fontAlgn="b">
                        <a:buFont typeface="Arial" panose="020B0604020202020204" pitchFamily="34" charset="0"/>
                        <a:buChar char="•"/>
                      </a:pPr>
                      <a:r>
                        <a:rPr lang="en-AU" sz="1100" u="none" strike="noStrike">
                          <a:effectLst/>
                        </a:rPr>
                        <a:t>Metering Data Providers and MPs reporting on track with minor exceptions. </a:t>
                      </a:r>
                    </a:p>
                    <a:p>
                      <a:pPr marL="171450" indent="-171450" algn="l" fontAlgn="b">
                        <a:buFont typeface="Arial" panose="020B0604020202020204" pitchFamily="34" charset="0"/>
                        <a:buChar char="•"/>
                      </a:pPr>
                      <a:r>
                        <a:rPr lang="en-AU" sz="1100" u="none" strike="noStrike">
                          <a:effectLst/>
                        </a:rPr>
                        <a:t>Generators reporting on-track delivery.  </a:t>
                      </a:r>
                      <a:endParaRPr lang="en-AU" sz="1100" b="0" i="0" u="none" strike="noStrike">
                        <a:solidFill>
                          <a:srgbClr val="000000"/>
                        </a:solidFill>
                        <a:effectLst/>
                        <a:latin typeface="Calibri"/>
                      </a:endParaRPr>
                    </a:p>
                  </a:txBody>
                  <a:tcPr anchor="ctr">
                    <a:solidFill>
                      <a:schemeClr val="accent5">
                        <a:lumMod val="20000"/>
                        <a:lumOff val="80000"/>
                      </a:schemeClr>
                    </a:solidFill>
                  </a:tcPr>
                </a:tc>
                <a:extLst>
                  <a:ext uri="{0D108BD9-81ED-4DB2-BD59-A6C34878D82A}">
                    <a16:rowId xmlns:a16="http://schemas.microsoft.com/office/drawing/2014/main" val="326185240"/>
                  </a:ext>
                </a:extLst>
              </a:tr>
              <a:tr h="879310">
                <a:tc>
                  <a:txBody>
                    <a:bodyPr/>
                    <a:lstStyle/>
                    <a:p>
                      <a:pPr lvl="0" algn="l">
                        <a:buNone/>
                      </a:pPr>
                      <a:r>
                        <a:rPr lang="en-AU" sz="1800" b="1" i="0" u="none" strike="noStrike" noProof="0">
                          <a:effectLst/>
                          <a:latin typeface="Segoe UI Semilight"/>
                        </a:rPr>
                        <a:t>Summary: 5MS Rule Commencement</a:t>
                      </a:r>
                      <a:endParaRPr lang="en-US" sz="1800" b="1"/>
                    </a:p>
                  </a:txBody>
                  <a:tcPr anchor="ctr"/>
                </a:tc>
                <a:tc>
                  <a:txBody>
                    <a:bodyPr/>
                    <a:lstStyle/>
                    <a:p>
                      <a:pPr algn="ctr" fontAlgn="t"/>
                      <a:endParaRPr lang="en-AU" sz="1050" b="0" i="0" u="none" strike="noStrike">
                        <a:solidFill>
                          <a:srgbClr val="000000"/>
                        </a:solidFill>
                        <a:effectLst/>
                        <a:latin typeface="Calibri" panose="020F0502020204030204" pitchFamily="34" charset="0"/>
                      </a:endParaRPr>
                    </a:p>
                  </a:txBody>
                  <a:tcPr anchor="ctr">
                    <a:solidFill>
                      <a:schemeClr val="tx1"/>
                    </a:solidFill>
                  </a:tcPr>
                </a:tc>
                <a:tc>
                  <a:txBody>
                    <a:bodyPr/>
                    <a:lstStyle/>
                    <a:p>
                      <a:pPr marL="171450" lvl="0" indent="-171450" algn="l">
                        <a:buFont typeface="Arial" panose="020B0604020202020204" pitchFamily="34" charset="0"/>
                        <a:buChar char="•"/>
                      </a:pPr>
                      <a:r>
                        <a:rPr lang="en-AU" sz="1100" b="0" i="0" u="none" strike="noStrike" noProof="0">
                          <a:effectLst/>
                          <a:latin typeface="Segoe UI Semilight"/>
                        </a:rPr>
                        <a:t>Overall Industry and AEMO components of essential capability currently on track for 5MS Rule commencement.  </a:t>
                      </a:r>
                    </a:p>
                  </a:txBody>
                  <a:tcPr anchor="ctr"/>
                </a:tc>
                <a:extLst>
                  <a:ext uri="{0D108BD9-81ED-4DB2-BD59-A6C34878D82A}">
                    <a16:rowId xmlns:a16="http://schemas.microsoft.com/office/drawing/2014/main" val="1204976311"/>
                  </a:ext>
                </a:extLst>
              </a:tr>
              <a:tr h="956257">
                <a:tc>
                  <a:txBody>
                    <a:bodyPr/>
                    <a:lstStyle/>
                    <a:p>
                      <a:pPr lvl="0" algn="l">
                        <a:buNone/>
                      </a:pPr>
                      <a:r>
                        <a:rPr lang="en-AU" sz="1100" b="0" i="0" u="none" strike="noStrike" noProof="0">
                          <a:effectLst/>
                          <a:latin typeface="Segoe UI Semilight"/>
                        </a:rPr>
                        <a:t>Other industry capabilities for 5MS and GS (Part B)</a:t>
                      </a:r>
                      <a:endParaRPr lang="en-US" sz="2000"/>
                    </a:p>
                  </a:txBody>
                  <a:tcPr anchor="ctr">
                    <a:solidFill>
                      <a:schemeClr val="accent5">
                        <a:lumMod val="20000"/>
                        <a:lumOff val="80000"/>
                      </a:schemeClr>
                    </a:solidFill>
                  </a:tcPr>
                </a:tc>
                <a:tc>
                  <a:txBody>
                    <a:bodyPr/>
                    <a:lstStyle/>
                    <a:p>
                      <a:pPr lvl="0" algn="ctr">
                        <a:buNone/>
                      </a:pPr>
                      <a:endParaRPr lang="en-AU" sz="1050" b="0" i="0" u="none" strike="noStrike">
                        <a:solidFill>
                          <a:srgbClr val="000000"/>
                        </a:solidFill>
                        <a:effectLst/>
                        <a:latin typeface="Calibri"/>
                      </a:endParaRPr>
                    </a:p>
                  </a:txBody>
                  <a:tcPr anchor="ctr">
                    <a:solidFill>
                      <a:schemeClr val="tx1"/>
                    </a:solidFill>
                  </a:tcPr>
                </a:tc>
                <a:tc>
                  <a:txBody>
                    <a:bodyPr/>
                    <a:lstStyle/>
                    <a:p>
                      <a:pPr marL="171450" lvl="0" indent="-171450" algn="l">
                        <a:buFont typeface="Arial" panose="020B0604020202020204" pitchFamily="34" charset="0"/>
                        <a:buChar char="•"/>
                      </a:pPr>
                      <a:r>
                        <a:rPr lang="en-AU" sz="1100" b="0" i="0" u="none" strike="noStrike" noProof="0">
                          <a:effectLst/>
                          <a:latin typeface="Segoe UI Semilight"/>
                        </a:rPr>
                        <a:t>Other Participant readiness activities proceeding in line with 5MS rule commencement.   </a:t>
                      </a:r>
                    </a:p>
                    <a:p>
                      <a:pPr marL="171450" lvl="0" indent="-171450" algn="l">
                        <a:buFont typeface="Arial" panose="020B0604020202020204" pitchFamily="34" charset="0"/>
                        <a:buChar char="•"/>
                      </a:pPr>
                      <a:r>
                        <a:rPr lang="en-AU" sz="1100" b="0" i="0" u="none" strike="noStrike" noProof="0">
                          <a:effectLst/>
                          <a:latin typeface="Segoe UI Semilight"/>
                        </a:rPr>
                        <a:t>Individual participant readiness risks noted in regards Global Settlement population activities. No systemic issues noted</a:t>
                      </a:r>
                      <a:endParaRPr lang="en-US" sz="2000"/>
                    </a:p>
                  </a:txBody>
                  <a:tcPr anchor="ctr">
                    <a:solidFill>
                      <a:schemeClr val="accent5">
                        <a:lumMod val="20000"/>
                        <a:lumOff val="80000"/>
                      </a:schemeClr>
                    </a:solidFill>
                  </a:tcPr>
                </a:tc>
                <a:extLst>
                  <a:ext uri="{0D108BD9-81ED-4DB2-BD59-A6C34878D82A}">
                    <a16:rowId xmlns:a16="http://schemas.microsoft.com/office/drawing/2014/main" val="3469651296"/>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3929996" y="3884885"/>
            <a:ext cx="646487" cy="2424378"/>
            <a:chOff x="4119509" y="3478164"/>
            <a:chExt cx="546729" cy="2118094"/>
          </a:xfrm>
        </p:grpSpPr>
        <p:sp>
          <p:nvSpPr>
            <p:cNvPr id="9" name="Flowchart: Connector 8">
              <a:extLst>
                <a:ext uri="{FF2B5EF4-FFF2-40B4-BE49-F238E27FC236}">
                  <a16:creationId xmlns:a16="http://schemas.microsoft.com/office/drawing/2014/main" id="{BD9AD2AD-E384-4C0A-A54F-25EE689B787B}"/>
                </a:ext>
              </a:extLst>
            </p:cNvPr>
            <p:cNvSpPr/>
            <p:nvPr/>
          </p:nvSpPr>
          <p:spPr>
            <a:xfrm>
              <a:off x="4126238" y="3478164"/>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1100">
                  <a:solidFill>
                    <a:srgbClr val="FFFFFF"/>
                  </a:solidFill>
                </a:rPr>
                <a:t>On track   </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19509" y="5056258"/>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1100">
                  <a:solidFill>
                    <a:srgbClr val="FFFFFF"/>
                  </a:solidFill>
                </a:rPr>
                <a:t>On track   </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26238" y="4267211"/>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1100">
                  <a:solidFill>
                    <a:srgbClr val="FFFFFF"/>
                  </a:solidFill>
                </a:rPr>
                <a:t>On track   </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7774913" y="386614"/>
            <a:ext cx="315703" cy="1004915"/>
            <a:chOff x="3944236" y="5494678"/>
            <a:chExt cx="360000" cy="1145916"/>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3937956" y="2692287"/>
            <a:ext cx="622609" cy="598496"/>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1100">
                <a:solidFill>
                  <a:schemeClr val="tx1"/>
                </a:solidFill>
                <a:latin typeface="Segoe UI Semilight"/>
              </a:rPr>
              <a:t>Risk 1</a:t>
            </a:r>
          </a:p>
        </p:txBody>
      </p:sp>
      <p:sp>
        <p:nvSpPr>
          <p:cNvPr id="3" name="TextBox 2">
            <a:extLst>
              <a:ext uri="{FF2B5EF4-FFF2-40B4-BE49-F238E27FC236}">
                <a16:creationId xmlns:a16="http://schemas.microsoft.com/office/drawing/2014/main" id="{00B6D339-1157-48ED-A713-BCB06FBF660D}"/>
              </a:ext>
            </a:extLst>
          </p:cNvPr>
          <p:cNvSpPr txBox="1"/>
          <p:nvPr/>
        </p:nvSpPr>
        <p:spPr>
          <a:xfrm>
            <a:off x="534032" y="6647848"/>
            <a:ext cx="1628523" cy="281295"/>
          </a:xfrm>
          <a:prstGeom prst="rect">
            <a:avLst/>
          </a:prstGeom>
          <a:noFill/>
        </p:spPr>
        <p:txBody>
          <a:bodyPr wrap="none" rtlCol="0">
            <a:spAutoFit/>
          </a:bodyPr>
          <a:lstStyle/>
          <a:p>
            <a:r>
              <a:rPr lang="en-AU" sz="1228"/>
              <a:t>*** As At 22 Feb 2021</a:t>
            </a:r>
          </a:p>
        </p:txBody>
      </p:sp>
    </p:spTree>
    <p:extLst>
      <p:ext uri="{BB962C8B-B14F-4D97-AF65-F5344CB8AC3E}">
        <p14:creationId xmlns:p14="http://schemas.microsoft.com/office/powerpoint/2010/main" val="345236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243284" y="401194"/>
            <a:ext cx="6652672" cy="1042731"/>
          </a:xfrm>
        </p:spPr>
        <p:txBody>
          <a:bodyPr>
            <a:normAutofit/>
          </a:bodyPr>
          <a:lstStyle/>
          <a:p>
            <a:r>
              <a:rPr lang="en-AU" sz="2806"/>
              <a:t>Part A 5MS Essential Capability - Draft</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19</a:t>
            </a:fld>
            <a:endParaRPr lang="en-AU">
              <a:solidFill>
                <a:srgbClr val="222324">
                  <a:tint val="75000"/>
                </a:srgbClr>
              </a:solidFill>
              <a:latin typeface="Segoe UI Semilight"/>
            </a:endParaRPr>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extLst>
              <p:ext uri="{D42A27DB-BD31-4B8C-83A1-F6EECF244321}">
                <p14:modId xmlns:p14="http://schemas.microsoft.com/office/powerpoint/2010/main" val="1915103588"/>
              </p:ext>
            </p:extLst>
          </p:nvPr>
        </p:nvGraphicFramePr>
        <p:xfrm>
          <a:off x="399049" y="1774670"/>
          <a:ext cx="9729689" cy="5213364"/>
        </p:xfrm>
        <a:graphic>
          <a:graphicData uri="http://schemas.openxmlformats.org/drawingml/2006/table">
            <a:tbl>
              <a:tblPr firstRow="1" bandRow="1">
                <a:tableStyleId>{7DF18680-E054-41AD-8BC1-D1AEF772440D}</a:tableStyleId>
              </a:tblPr>
              <a:tblGrid>
                <a:gridCol w="1102262">
                  <a:extLst>
                    <a:ext uri="{9D8B030D-6E8A-4147-A177-3AD203B41FA5}">
                      <a16:colId xmlns:a16="http://schemas.microsoft.com/office/drawing/2014/main" val="1302584941"/>
                    </a:ext>
                  </a:extLst>
                </a:gridCol>
                <a:gridCol w="2980254">
                  <a:extLst>
                    <a:ext uri="{9D8B030D-6E8A-4147-A177-3AD203B41FA5}">
                      <a16:colId xmlns:a16="http://schemas.microsoft.com/office/drawing/2014/main" val="3914486943"/>
                    </a:ext>
                  </a:extLst>
                </a:gridCol>
                <a:gridCol w="791565">
                  <a:extLst>
                    <a:ext uri="{9D8B030D-6E8A-4147-A177-3AD203B41FA5}">
                      <a16:colId xmlns:a16="http://schemas.microsoft.com/office/drawing/2014/main" val="4100144419"/>
                    </a:ext>
                  </a:extLst>
                </a:gridCol>
                <a:gridCol w="4855608">
                  <a:extLst>
                    <a:ext uri="{9D8B030D-6E8A-4147-A177-3AD203B41FA5}">
                      <a16:colId xmlns:a16="http://schemas.microsoft.com/office/drawing/2014/main" val="3851802741"/>
                    </a:ext>
                  </a:extLst>
                </a:gridCol>
              </a:tblGrid>
              <a:tr h="434498">
                <a:tc>
                  <a:txBody>
                    <a:bodyPr/>
                    <a:lstStyle/>
                    <a:p>
                      <a:r>
                        <a:rPr lang="en-AU" sz="1100"/>
                        <a:t>Responsible Participant </a:t>
                      </a:r>
                    </a:p>
                  </a:txBody>
                  <a:tcPr anchor="ctr"/>
                </a:tc>
                <a:tc>
                  <a:txBody>
                    <a:bodyPr/>
                    <a:lstStyle/>
                    <a:p>
                      <a:r>
                        <a:rPr lang="en-AU" sz="1100"/>
                        <a:t>Essential Criteria</a:t>
                      </a:r>
                    </a:p>
                  </a:txBody>
                  <a:tcPr anchor="ctr"/>
                </a:tc>
                <a:tc>
                  <a:txBody>
                    <a:bodyPr/>
                    <a:lstStyle/>
                    <a:p>
                      <a:pPr algn="ctr"/>
                      <a:r>
                        <a:rPr lang="en-AU" sz="1100"/>
                        <a:t>Status</a:t>
                      </a:r>
                    </a:p>
                  </a:txBody>
                  <a:tcPr anchor="ctr"/>
                </a:tc>
                <a:tc>
                  <a:txBody>
                    <a:bodyPr/>
                    <a:lstStyle/>
                    <a:p>
                      <a:r>
                        <a:rPr lang="en-AU" sz="1100"/>
                        <a:t>Comments</a:t>
                      </a:r>
                    </a:p>
                  </a:txBody>
                  <a:tcPr anchor="ctr"/>
                </a:tc>
                <a:extLst>
                  <a:ext uri="{0D108BD9-81ED-4DB2-BD59-A6C34878D82A}">
                    <a16:rowId xmlns:a16="http://schemas.microsoft.com/office/drawing/2014/main" val="3883184238"/>
                  </a:ext>
                </a:extLst>
              </a:tr>
              <a:tr h="874588">
                <a:tc>
                  <a:txBody>
                    <a:bodyPr/>
                    <a:lstStyle/>
                    <a:p>
                      <a:pPr algn="ctr"/>
                      <a:r>
                        <a:rPr lang="en-AU" sz="1100" b="1"/>
                        <a:t>Generator</a:t>
                      </a:r>
                    </a:p>
                  </a:txBody>
                  <a:tcPr anchor="ctr"/>
                </a:tc>
                <a:tc>
                  <a:txBody>
                    <a:bodyPr/>
                    <a:lstStyle/>
                    <a:p>
                      <a:r>
                        <a:rPr lang="en-AU" sz="1100"/>
                        <a:t>Generators and MNSPs are able to submit 5-min offers</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a:t>16/17 Generators representing 95% of NEM volume reporting on-track.</a:t>
                      </a:r>
                    </a:p>
                    <a:p>
                      <a:pPr marL="171450" indent="-171450">
                        <a:buFont typeface="Arial" panose="020B0604020202020204" pitchFamily="34" charset="0"/>
                        <a:buChar char="•"/>
                      </a:pPr>
                      <a:r>
                        <a:rPr lang="en-AU" sz="1100"/>
                        <a:t>15/17 intend to participate in Market Trials. </a:t>
                      </a:r>
                    </a:p>
                    <a:p>
                      <a:pPr marL="171450" indent="-171450">
                        <a:buFont typeface="Arial" panose="020B0604020202020204" pitchFamily="34" charset="0"/>
                        <a:buChar char="•"/>
                      </a:pPr>
                      <a:r>
                        <a:rPr lang="en-AU" sz="1100"/>
                        <a:t>Average program completion in range 50-74%. </a:t>
                      </a:r>
                    </a:p>
                    <a:p>
                      <a:pPr marL="171450" indent="-171450">
                        <a:buFont typeface="Arial" panose="020B0604020202020204" pitchFamily="34" charset="0"/>
                        <a:buChar char="•"/>
                      </a:pPr>
                      <a:r>
                        <a:rPr lang="en-AU" sz="1100"/>
                        <a:t>12/17 intend to commence 5 minute bidding within transition period.</a:t>
                      </a:r>
                    </a:p>
                    <a:p>
                      <a:endParaRPr lang="en-AU" sz="1100">
                        <a:highlight>
                          <a:srgbClr val="FFFF00"/>
                        </a:highlight>
                      </a:endParaRPr>
                    </a:p>
                  </a:txBody>
                  <a:tcPr anchor="ctr"/>
                </a:tc>
                <a:extLst>
                  <a:ext uri="{0D108BD9-81ED-4DB2-BD59-A6C34878D82A}">
                    <a16:rowId xmlns:a16="http://schemas.microsoft.com/office/drawing/2014/main" val="4061172690"/>
                  </a:ext>
                </a:extLst>
              </a:tr>
              <a:tr h="717981">
                <a:tc>
                  <a:txBody>
                    <a:bodyPr/>
                    <a:lstStyle/>
                    <a:p>
                      <a:pPr algn="ctr"/>
                      <a:r>
                        <a:rPr lang="en-AU" sz="1100" b="1"/>
                        <a:t>MP, MC</a:t>
                      </a:r>
                    </a:p>
                  </a:txBody>
                  <a:tcPr anchor="ctr"/>
                </a:tc>
                <a:tc>
                  <a:txBody>
                    <a:bodyPr/>
                    <a:lstStyle/>
                    <a:p>
                      <a:r>
                        <a:rPr lang="en-AU" sz="1100"/>
                        <a:t>All essential meters* are able to produce and store 5-min data</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a:t>9/10 MPs reporting on track, 1 MP reporting “late” with identified remediation</a:t>
                      </a:r>
                    </a:p>
                    <a:p>
                      <a:pPr marL="171450" indent="-171450">
                        <a:buFont typeface="Arial" panose="020B0604020202020204" pitchFamily="34" charset="0"/>
                        <a:buChar char="•"/>
                      </a:pPr>
                      <a:r>
                        <a:rPr lang="en-AU" sz="1100"/>
                        <a:t>Rollout plans for all critical meters due 1 March</a:t>
                      </a:r>
                    </a:p>
                    <a:p>
                      <a:pPr marL="628650" lvl="1" indent="-171450">
                        <a:buFont typeface="Arial" panose="020B0604020202020204" pitchFamily="34" charset="0"/>
                        <a:buChar char="•"/>
                      </a:pPr>
                      <a:r>
                        <a:rPr lang="en-AU" sz="1100"/>
                        <a:t>1 MP has reported completion of meter installation activities</a:t>
                      </a:r>
                    </a:p>
                  </a:txBody>
                  <a:tcPr anchor="ctr"/>
                </a:tc>
                <a:extLst>
                  <a:ext uri="{0D108BD9-81ED-4DB2-BD59-A6C34878D82A}">
                    <a16:rowId xmlns:a16="http://schemas.microsoft.com/office/drawing/2014/main" val="2863320031"/>
                  </a:ext>
                </a:extLst>
              </a:tr>
              <a:tr h="601613">
                <a:tc>
                  <a:txBody>
                    <a:bodyPr/>
                    <a:lstStyle/>
                    <a:p>
                      <a:pPr algn="ctr"/>
                      <a:r>
                        <a:rPr lang="en-AU" sz="1100" b="1"/>
                        <a:t>MDP</a:t>
                      </a:r>
                    </a:p>
                  </a:txBody>
                  <a:tcPr anchor="ctr"/>
                </a:tc>
                <a:tc>
                  <a:txBody>
                    <a:bodyPr/>
                    <a:lstStyle/>
                    <a:p>
                      <a:r>
                        <a:rPr lang="en-AU" sz="1100"/>
                        <a:t>All essential meters* are able to deliver 5-min metering data</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a:t>3/3 MDPs for Essential meters are reporting programs on track. </a:t>
                      </a:r>
                    </a:p>
                    <a:p>
                      <a:pPr marL="628650" lvl="1" indent="-171450">
                        <a:buFont typeface="Arial" panose="020B0604020202020204" pitchFamily="34" charset="0"/>
                        <a:buChar char="•"/>
                      </a:pPr>
                      <a:r>
                        <a:rPr lang="en-AU" sz="1100"/>
                        <a:t>Rollout plans to be used to validate responses</a:t>
                      </a:r>
                    </a:p>
                  </a:txBody>
                  <a:tcPr anchor="ctr"/>
                </a:tc>
                <a:extLst>
                  <a:ext uri="{0D108BD9-81ED-4DB2-BD59-A6C34878D82A}">
                    <a16:rowId xmlns:a16="http://schemas.microsoft.com/office/drawing/2014/main" val="2437914078"/>
                  </a:ext>
                </a:extLst>
              </a:tr>
              <a:tr h="534893">
                <a:tc rowSpan="3">
                  <a:txBody>
                    <a:bodyPr/>
                    <a:lstStyle/>
                    <a:p>
                      <a:pPr algn="ctr"/>
                      <a:r>
                        <a:rPr lang="en-AU" sz="1100" b="1"/>
                        <a:t>AEMO</a:t>
                      </a:r>
                    </a:p>
                  </a:txBody>
                  <a:tcPr anchor="ctr"/>
                </a:tc>
                <a:tc>
                  <a:txBody>
                    <a:bodyPr/>
                    <a:lstStyle/>
                    <a:p>
                      <a:r>
                        <a:rPr lang="en-AU" sz="1100"/>
                        <a:t>The 5-minute bidding and dispatch solution, including the web bidding interface is deployed</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a:t>AEMO platform deployed for Industry test, on track for 1 April production deployment.</a:t>
                      </a:r>
                    </a:p>
                  </a:txBody>
                  <a:tcPr anchor="ctr"/>
                </a:tc>
                <a:extLst>
                  <a:ext uri="{0D108BD9-81ED-4DB2-BD59-A6C34878D82A}">
                    <a16:rowId xmlns:a16="http://schemas.microsoft.com/office/drawing/2014/main" val="805851165"/>
                  </a:ext>
                </a:extLst>
              </a:tr>
              <a:tr h="534893">
                <a:tc vMerge="1">
                  <a:txBody>
                    <a:bodyPr/>
                    <a:lstStyle/>
                    <a:p>
                      <a:endParaRPr lang="en-AU" sz="1050"/>
                    </a:p>
                  </a:txBody>
                  <a:tcPr/>
                </a:tc>
                <a:tc>
                  <a:txBody>
                    <a:bodyPr/>
                    <a:lstStyle/>
                    <a:p>
                      <a:r>
                        <a:rPr lang="en-AU" sz="1100"/>
                        <a:t>The Metering Data Management (MDM) solution is deployed</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b="1"/>
                        <a:t>Mitigation Action</a:t>
                      </a:r>
                      <a:r>
                        <a:rPr lang="en-AU" sz="1100"/>
                        <a:t>: Retail Platform Deployment rescheduled to 31 May, criteria rated Amber to reflect the increase in delivery risk  </a:t>
                      </a:r>
                    </a:p>
                  </a:txBody>
                  <a:tcPr anchor="ctr"/>
                </a:tc>
                <a:extLst>
                  <a:ext uri="{0D108BD9-81ED-4DB2-BD59-A6C34878D82A}">
                    <a16:rowId xmlns:a16="http://schemas.microsoft.com/office/drawing/2014/main" val="3823480913"/>
                  </a:ext>
                </a:extLst>
              </a:tr>
              <a:tr h="717981">
                <a:tc vMerge="1">
                  <a:txBody>
                    <a:bodyPr/>
                    <a:lstStyle/>
                    <a:p>
                      <a:endParaRPr lang="en-AU" sz="1050"/>
                    </a:p>
                  </a:txBody>
                  <a:tcPr/>
                </a:tc>
                <a:tc>
                  <a:txBody>
                    <a:bodyPr/>
                    <a:lstStyle/>
                    <a:p>
                      <a:r>
                        <a:rPr lang="en-AU" sz="1100"/>
                        <a:t>The 5-minute settlements solution is deployed</a:t>
                      </a:r>
                    </a:p>
                  </a:txBody>
                  <a:tcPr anchor="ctr"/>
                </a:tc>
                <a:tc>
                  <a:txBody>
                    <a:bodyPr/>
                    <a:lstStyle/>
                    <a:p>
                      <a:endParaRPr lang="en-AU" sz="1100"/>
                    </a:p>
                  </a:txBody>
                  <a:tcPr anchor="ctr">
                    <a:solidFill>
                      <a:schemeClr val="tx1"/>
                    </a:solidFill>
                  </a:tcPr>
                </a:tc>
                <a:tc>
                  <a:txBody>
                    <a:bodyPr/>
                    <a:lstStyle/>
                    <a:p>
                      <a:pPr marL="171450" indent="-171450">
                        <a:buFont typeface="Arial" panose="020B0604020202020204" pitchFamily="34" charset="0"/>
                        <a:buChar char="•"/>
                      </a:pPr>
                      <a:r>
                        <a:rPr lang="en-AU" sz="1100" b="1"/>
                        <a:t>Mitigation Action</a:t>
                      </a:r>
                      <a:r>
                        <a:rPr lang="en-AU" sz="1100"/>
                        <a:t>: AEMO Settlement Platform deployment rescheduled to 17</a:t>
                      </a:r>
                      <a:r>
                        <a:rPr lang="en-AU" sz="1100" baseline="30000"/>
                        <a:t>th</a:t>
                      </a:r>
                      <a:r>
                        <a:rPr lang="en-AU" sz="1100"/>
                        <a:t> May.  Industry test period extended to reflect changed order of platform deployment.  </a:t>
                      </a:r>
                    </a:p>
                    <a:p>
                      <a:pPr marL="171450" indent="-171450">
                        <a:buFont typeface="Arial" panose="020B0604020202020204" pitchFamily="34" charset="0"/>
                        <a:buChar char="•"/>
                      </a:pPr>
                      <a:r>
                        <a:rPr lang="en-AU" sz="1100" i="1"/>
                        <a:t>Certification testing of platform completed</a:t>
                      </a:r>
                    </a:p>
                  </a:txBody>
                  <a:tcPr anchor="ctr"/>
                </a:tc>
                <a:extLst>
                  <a:ext uri="{0D108BD9-81ED-4DB2-BD59-A6C34878D82A}">
                    <a16:rowId xmlns:a16="http://schemas.microsoft.com/office/drawing/2014/main" val="1850303073"/>
                  </a:ext>
                </a:extLst>
              </a:tr>
              <a:tr h="561375">
                <a:tc>
                  <a:txBody>
                    <a:bodyPr/>
                    <a:lstStyle/>
                    <a:p>
                      <a:pPr algn="ctr"/>
                      <a:r>
                        <a:rPr lang="en-AU" sz="1100" b="1"/>
                        <a:t>Summary - Essential Criteria</a:t>
                      </a:r>
                    </a:p>
                  </a:txBody>
                  <a:tcPr anchor="ctr"/>
                </a:tc>
                <a:tc>
                  <a:txBody>
                    <a:bodyPr/>
                    <a:lstStyle/>
                    <a:p>
                      <a:pPr algn="ctr"/>
                      <a:r>
                        <a:rPr lang="en-AU" sz="1100"/>
                        <a:t>-</a:t>
                      </a:r>
                    </a:p>
                  </a:txBody>
                  <a:tcPr anchor="ctr"/>
                </a:tc>
                <a:tc>
                  <a:txBody>
                    <a:bodyPr/>
                    <a:lstStyle/>
                    <a:p>
                      <a:pPr algn="ctr"/>
                      <a:r>
                        <a:rPr lang="en-AU" sz="1100"/>
                        <a:t>-</a:t>
                      </a:r>
                    </a:p>
                  </a:txBody>
                  <a:tcPr anchor="ctr">
                    <a:solidFill>
                      <a:srgbClr val="D8D9DE"/>
                    </a:solidFill>
                  </a:tcPr>
                </a:tc>
                <a:tc>
                  <a:txBody>
                    <a:bodyPr/>
                    <a:lstStyle/>
                    <a:p>
                      <a:pPr marL="171450" indent="-171450">
                        <a:buFont typeface="Arial" panose="020B0604020202020204" pitchFamily="34" charset="0"/>
                        <a:buChar char="•"/>
                      </a:pPr>
                      <a:r>
                        <a:rPr lang="en-AU" sz="1100"/>
                        <a:t>All components on track for delivery at 5MS rule commencement, AEMO Metering and Settlement rating reflects shift in planned go-lives and subsequent compression of transitional activity</a:t>
                      </a:r>
                    </a:p>
                  </a:txBody>
                  <a:tcPr anchor="ctr"/>
                </a:tc>
                <a:extLst>
                  <a:ext uri="{0D108BD9-81ED-4DB2-BD59-A6C34878D82A}">
                    <a16:rowId xmlns:a16="http://schemas.microsoft.com/office/drawing/2014/main" val="1638541548"/>
                  </a:ext>
                </a:extLst>
              </a:tr>
            </a:tbl>
          </a:graphicData>
        </a:graphic>
      </p:graphicFrame>
      <p:sp>
        <p:nvSpPr>
          <p:cNvPr id="13" name="Flowchart: Connector 12">
            <a:extLst>
              <a:ext uri="{FF2B5EF4-FFF2-40B4-BE49-F238E27FC236}">
                <a16:creationId xmlns:a16="http://schemas.microsoft.com/office/drawing/2014/main" id="{50F76A19-DB6F-4C51-8595-A7E9035F6743}"/>
              </a:ext>
            </a:extLst>
          </p:cNvPr>
          <p:cNvSpPr/>
          <p:nvPr/>
        </p:nvSpPr>
        <p:spPr>
          <a:xfrm>
            <a:off x="4644908" y="2406496"/>
            <a:ext cx="492103" cy="4921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rgbClr val="FFFFFF"/>
                </a:solidFill>
                <a:latin typeface="Segoe UI Semilight"/>
              </a:rPr>
              <a:t>On track</a:t>
            </a:r>
          </a:p>
        </p:txBody>
      </p:sp>
      <p:sp>
        <p:nvSpPr>
          <p:cNvPr id="17" name="Flowchart: Connector 16">
            <a:extLst>
              <a:ext uri="{FF2B5EF4-FFF2-40B4-BE49-F238E27FC236}">
                <a16:creationId xmlns:a16="http://schemas.microsoft.com/office/drawing/2014/main" id="{E457D720-25CD-49B6-95C1-40F80D0298B7}"/>
              </a:ext>
            </a:extLst>
          </p:cNvPr>
          <p:cNvSpPr/>
          <p:nvPr/>
        </p:nvSpPr>
        <p:spPr>
          <a:xfrm>
            <a:off x="4650151" y="3260416"/>
            <a:ext cx="492103" cy="4921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rgbClr val="FFFFFF"/>
                </a:solidFill>
                <a:latin typeface="Segoe UI Semilight"/>
              </a:rPr>
              <a:t>On track</a:t>
            </a:r>
          </a:p>
        </p:txBody>
      </p:sp>
      <p:sp>
        <p:nvSpPr>
          <p:cNvPr id="18" name="Flowchart: Connector 17">
            <a:extLst>
              <a:ext uri="{FF2B5EF4-FFF2-40B4-BE49-F238E27FC236}">
                <a16:creationId xmlns:a16="http://schemas.microsoft.com/office/drawing/2014/main" id="{CC7B465F-22CB-48D1-9EB7-7449827AF52A}"/>
              </a:ext>
            </a:extLst>
          </p:cNvPr>
          <p:cNvSpPr/>
          <p:nvPr/>
        </p:nvSpPr>
        <p:spPr>
          <a:xfrm>
            <a:off x="4647609" y="3941862"/>
            <a:ext cx="492103" cy="4921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rgbClr val="FFFFFF"/>
                </a:solidFill>
                <a:latin typeface="Segoe UI Semilight"/>
              </a:rPr>
              <a:t>On track</a:t>
            </a:r>
          </a:p>
        </p:txBody>
      </p:sp>
      <p:sp>
        <p:nvSpPr>
          <p:cNvPr id="19" name="Flowchart: Connector 18">
            <a:extLst>
              <a:ext uri="{FF2B5EF4-FFF2-40B4-BE49-F238E27FC236}">
                <a16:creationId xmlns:a16="http://schemas.microsoft.com/office/drawing/2014/main" id="{D032E887-E6A7-449B-A9C1-7F823FA50BC1}"/>
              </a:ext>
            </a:extLst>
          </p:cNvPr>
          <p:cNvSpPr/>
          <p:nvPr/>
        </p:nvSpPr>
        <p:spPr>
          <a:xfrm>
            <a:off x="4655324" y="4575699"/>
            <a:ext cx="492103" cy="4921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rgbClr val="FFFFFF"/>
                </a:solidFill>
                <a:latin typeface="Segoe UI Semilight"/>
              </a:rPr>
              <a:t>On track</a:t>
            </a:r>
          </a:p>
        </p:txBody>
      </p:sp>
      <p:sp>
        <p:nvSpPr>
          <p:cNvPr id="20" name="Flowchart: Connector 19">
            <a:extLst>
              <a:ext uri="{FF2B5EF4-FFF2-40B4-BE49-F238E27FC236}">
                <a16:creationId xmlns:a16="http://schemas.microsoft.com/office/drawing/2014/main" id="{9D831B41-ABD8-4DF8-B9B6-F2A691AE0CC4}"/>
              </a:ext>
            </a:extLst>
          </p:cNvPr>
          <p:cNvSpPr/>
          <p:nvPr/>
        </p:nvSpPr>
        <p:spPr>
          <a:xfrm>
            <a:off x="4644907" y="5148029"/>
            <a:ext cx="492103" cy="492103"/>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chemeClr val="tx1"/>
                </a:solidFill>
                <a:latin typeface="Segoe UI Semilight"/>
              </a:rPr>
              <a:t>Risk 1</a:t>
            </a:r>
          </a:p>
        </p:txBody>
      </p:sp>
      <p:sp>
        <p:nvSpPr>
          <p:cNvPr id="21" name="Flowchart: Connector 20">
            <a:extLst>
              <a:ext uri="{FF2B5EF4-FFF2-40B4-BE49-F238E27FC236}">
                <a16:creationId xmlns:a16="http://schemas.microsoft.com/office/drawing/2014/main" id="{34A65835-A38A-4DC9-983C-0156F088EAA7}"/>
              </a:ext>
            </a:extLst>
          </p:cNvPr>
          <p:cNvSpPr/>
          <p:nvPr/>
        </p:nvSpPr>
        <p:spPr>
          <a:xfrm>
            <a:off x="4644906" y="5779855"/>
            <a:ext cx="492103" cy="492103"/>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chemeClr val="tx1"/>
                </a:solidFill>
                <a:latin typeface="Segoe UI Semilight"/>
              </a:rPr>
              <a:t>Risk 1</a:t>
            </a:r>
          </a:p>
        </p:txBody>
      </p:sp>
      <p:graphicFrame>
        <p:nvGraphicFramePr>
          <p:cNvPr id="23" name="Table 22">
            <a:extLst>
              <a:ext uri="{FF2B5EF4-FFF2-40B4-BE49-F238E27FC236}">
                <a16:creationId xmlns:a16="http://schemas.microsoft.com/office/drawing/2014/main" id="{5F0BD7A6-4776-48B8-A97A-A3514E73CDF5}"/>
              </a:ext>
            </a:extLst>
          </p:cNvPr>
          <p:cNvGraphicFramePr>
            <a:graphicFrameLocks noGrp="1"/>
          </p:cNvGraphicFramePr>
          <p:nvPr>
            <p:extLst>
              <p:ext uri="{D42A27DB-BD31-4B8C-83A1-F6EECF244321}">
                <p14:modId xmlns:p14="http://schemas.microsoft.com/office/powerpoint/2010/main" val="2192516321"/>
              </p:ext>
            </p:extLst>
          </p:nvPr>
        </p:nvGraphicFramePr>
        <p:xfrm>
          <a:off x="7718152" y="322377"/>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24" name="Group 23">
            <a:extLst>
              <a:ext uri="{FF2B5EF4-FFF2-40B4-BE49-F238E27FC236}">
                <a16:creationId xmlns:a16="http://schemas.microsoft.com/office/drawing/2014/main" id="{5C1C0B8F-F3EB-4CB8-A3B9-7611AE648270}"/>
              </a:ext>
            </a:extLst>
          </p:cNvPr>
          <p:cNvGrpSpPr/>
          <p:nvPr/>
        </p:nvGrpSpPr>
        <p:grpSpPr>
          <a:xfrm>
            <a:off x="7774913" y="342549"/>
            <a:ext cx="315703" cy="1004915"/>
            <a:chOff x="3944236" y="5494678"/>
            <a:chExt cx="360000" cy="1145916"/>
          </a:xfrm>
        </p:grpSpPr>
        <p:sp>
          <p:nvSpPr>
            <p:cNvPr id="25" name="Flowchart: Connector 24">
              <a:extLst>
                <a:ext uri="{FF2B5EF4-FFF2-40B4-BE49-F238E27FC236}">
                  <a16:creationId xmlns:a16="http://schemas.microsoft.com/office/drawing/2014/main" id="{805F1BA4-CF4E-4C1F-901C-CA09E5AE2D84}"/>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26" name="Flowchart: Connector 25">
              <a:extLst>
                <a:ext uri="{FF2B5EF4-FFF2-40B4-BE49-F238E27FC236}">
                  <a16:creationId xmlns:a16="http://schemas.microsoft.com/office/drawing/2014/main" id="{133180B2-7483-41E4-988F-A9BD29D8E7E0}"/>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27" name="Flowchart: Connector 26">
              <a:extLst>
                <a:ext uri="{FF2B5EF4-FFF2-40B4-BE49-F238E27FC236}">
                  <a16:creationId xmlns:a16="http://schemas.microsoft.com/office/drawing/2014/main" id="{D6260E60-5DE1-4428-A651-7D4E291422C1}"/>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sp>
        <p:nvSpPr>
          <p:cNvPr id="29" name="TextBox 28">
            <a:extLst>
              <a:ext uri="{FF2B5EF4-FFF2-40B4-BE49-F238E27FC236}">
                <a16:creationId xmlns:a16="http://schemas.microsoft.com/office/drawing/2014/main" id="{4BA27F56-70EE-4B86-830E-459CDFC76B5F}"/>
              </a:ext>
            </a:extLst>
          </p:cNvPr>
          <p:cNvSpPr txBox="1"/>
          <p:nvPr/>
        </p:nvSpPr>
        <p:spPr>
          <a:xfrm>
            <a:off x="399049" y="7023514"/>
            <a:ext cx="1605801" cy="269934"/>
          </a:xfrm>
          <a:prstGeom prst="rect">
            <a:avLst/>
          </a:prstGeom>
          <a:noFill/>
        </p:spPr>
        <p:txBody>
          <a:bodyPr wrap="none" lIns="80189" tIns="40094" rIns="80189" bIns="40094" rtlCol="0" anchor="t">
            <a:spAutoFit/>
          </a:bodyPr>
          <a:lstStyle/>
          <a:p>
            <a:r>
              <a:rPr lang="en-AU" sz="1228"/>
              <a:t>*** As At 22 Feb 2021</a:t>
            </a:r>
          </a:p>
        </p:txBody>
      </p:sp>
      <p:sp>
        <p:nvSpPr>
          <p:cNvPr id="30" name="Flowchart: Connector 29">
            <a:extLst>
              <a:ext uri="{FF2B5EF4-FFF2-40B4-BE49-F238E27FC236}">
                <a16:creationId xmlns:a16="http://schemas.microsoft.com/office/drawing/2014/main" id="{3CD9DE91-80B0-4E15-AE86-674A56B6349F}"/>
              </a:ext>
            </a:extLst>
          </p:cNvPr>
          <p:cNvSpPr/>
          <p:nvPr/>
        </p:nvSpPr>
        <p:spPr>
          <a:xfrm>
            <a:off x="4655324" y="6411681"/>
            <a:ext cx="492103" cy="4921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50">
                <a:solidFill>
                  <a:srgbClr val="FFFFFF"/>
                </a:solidFill>
                <a:latin typeface="Segoe UI Semilight"/>
              </a:rPr>
              <a:t>On track</a:t>
            </a:r>
          </a:p>
        </p:txBody>
      </p:sp>
    </p:spTree>
    <p:extLst>
      <p:ext uri="{BB962C8B-B14F-4D97-AF65-F5344CB8AC3E}">
        <p14:creationId xmlns:p14="http://schemas.microsoft.com/office/powerpoint/2010/main" val="378831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D396CD-8649-4D7D-ABC4-764E4B5F5477}"/>
              </a:ext>
            </a:extLst>
          </p:cNvPr>
          <p:cNvSpPr/>
          <p:nvPr/>
        </p:nvSpPr>
        <p:spPr>
          <a:xfrm>
            <a:off x="123367" y="6054418"/>
            <a:ext cx="2205186" cy="686992"/>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AU" sz="1579">
              <a:solidFill>
                <a:srgbClr val="FFFFFF"/>
              </a:solidFill>
              <a:latin typeface="Segoe UI Semilight"/>
            </a:endParaRPr>
          </a:p>
        </p:txBody>
      </p:sp>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a:xfrm>
            <a:off x="206546" y="286560"/>
            <a:ext cx="8382885" cy="1042731"/>
          </a:xfrm>
        </p:spPr>
        <p:txBody>
          <a:bodyPr>
            <a:normAutofit/>
          </a:bodyPr>
          <a:lstStyle/>
          <a:p>
            <a:r>
              <a:rPr lang="en-AU" sz="3157"/>
              <a:t>Part B – Other Industry Capabilities - Draft </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20</a:t>
            </a:fld>
            <a:endParaRPr lang="en-AU">
              <a:solidFill>
                <a:srgbClr val="222324">
                  <a:tint val="75000"/>
                </a:srgbClr>
              </a:solidFill>
              <a:latin typeface="Segoe UI Semilight"/>
            </a:endParaRPr>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extLst>
              <p:ext uri="{D42A27DB-BD31-4B8C-83A1-F6EECF244321}">
                <p14:modId xmlns:p14="http://schemas.microsoft.com/office/powerpoint/2010/main" val="1095865304"/>
              </p:ext>
            </p:extLst>
          </p:nvPr>
        </p:nvGraphicFramePr>
        <p:xfrm>
          <a:off x="287352" y="1582655"/>
          <a:ext cx="9267608" cy="5888955"/>
        </p:xfrm>
        <a:graphic>
          <a:graphicData uri="http://schemas.openxmlformats.org/drawingml/2006/table">
            <a:tbl>
              <a:tblPr firstRow="1" bandRow="1">
                <a:tableStyleId>{7DF18680-E054-41AD-8BC1-D1AEF772440D}</a:tableStyleId>
              </a:tblPr>
              <a:tblGrid>
                <a:gridCol w="1049915">
                  <a:extLst>
                    <a:ext uri="{9D8B030D-6E8A-4147-A177-3AD203B41FA5}">
                      <a16:colId xmlns:a16="http://schemas.microsoft.com/office/drawing/2014/main" val="3462172089"/>
                    </a:ext>
                  </a:extLst>
                </a:gridCol>
                <a:gridCol w="2715088">
                  <a:extLst>
                    <a:ext uri="{9D8B030D-6E8A-4147-A177-3AD203B41FA5}">
                      <a16:colId xmlns:a16="http://schemas.microsoft.com/office/drawing/2014/main" val="702573530"/>
                    </a:ext>
                  </a:extLst>
                </a:gridCol>
                <a:gridCol w="596465">
                  <a:extLst>
                    <a:ext uri="{9D8B030D-6E8A-4147-A177-3AD203B41FA5}">
                      <a16:colId xmlns:a16="http://schemas.microsoft.com/office/drawing/2014/main" val="679785740"/>
                    </a:ext>
                  </a:extLst>
                </a:gridCol>
                <a:gridCol w="4906140">
                  <a:extLst>
                    <a:ext uri="{9D8B030D-6E8A-4147-A177-3AD203B41FA5}">
                      <a16:colId xmlns:a16="http://schemas.microsoft.com/office/drawing/2014/main" val="2121114831"/>
                    </a:ext>
                  </a:extLst>
                </a:gridCol>
              </a:tblGrid>
              <a:tr h="347484">
                <a:tc>
                  <a:txBody>
                    <a:bodyPr/>
                    <a:lstStyle/>
                    <a:p>
                      <a:r>
                        <a:rPr lang="en-AU" sz="1050"/>
                        <a:t>Responsible Participant </a:t>
                      </a:r>
                    </a:p>
                  </a:txBody>
                  <a:tcPr marL="31570" marR="31570" marT="40094" marB="40094" anchor="ctr"/>
                </a:tc>
                <a:tc>
                  <a:txBody>
                    <a:bodyPr/>
                    <a:lstStyle/>
                    <a:p>
                      <a:r>
                        <a:rPr lang="en-AU" sz="1050"/>
                        <a:t>Criteria</a:t>
                      </a:r>
                    </a:p>
                  </a:txBody>
                  <a:tcPr marL="31570" marR="31570" marT="40094" marB="40094" anchor="ctr"/>
                </a:tc>
                <a:tc>
                  <a:txBody>
                    <a:bodyPr/>
                    <a:lstStyle/>
                    <a:p>
                      <a:pPr algn="ctr"/>
                      <a:r>
                        <a:rPr lang="en-AU" sz="1050"/>
                        <a:t>Status</a:t>
                      </a:r>
                    </a:p>
                  </a:txBody>
                  <a:tcPr marL="31570" marR="31570" marT="40094" marB="40094" anchor="ctr"/>
                </a:tc>
                <a:tc>
                  <a:txBody>
                    <a:bodyPr/>
                    <a:lstStyle/>
                    <a:p>
                      <a:r>
                        <a:rPr lang="en-AU" sz="1050"/>
                        <a:t>Comments</a:t>
                      </a:r>
                    </a:p>
                  </a:txBody>
                  <a:tcPr marL="31570" marR="31570" marT="40094" marB="40094" anchor="ctr"/>
                </a:tc>
                <a:extLst>
                  <a:ext uri="{0D108BD9-81ED-4DB2-BD59-A6C34878D82A}">
                    <a16:rowId xmlns:a16="http://schemas.microsoft.com/office/drawing/2014/main" val="2237724404"/>
                  </a:ext>
                </a:extLst>
              </a:tr>
              <a:tr h="661556">
                <a:tc>
                  <a:txBody>
                    <a:bodyPr/>
                    <a:lstStyle/>
                    <a:p>
                      <a:pPr algn="ctr"/>
                      <a:r>
                        <a:rPr lang="en-AU" sz="1000" b="1"/>
                        <a:t>Retailer</a:t>
                      </a:r>
                    </a:p>
                  </a:txBody>
                  <a:tcPr marL="31570" marR="31570" marT="40094" marB="40094" anchor="ctr"/>
                </a:tc>
                <a:tc>
                  <a:txBody>
                    <a:bodyPr/>
                    <a:lstStyle/>
                    <a:p>
                      <a:pPr>
                        <a:spcAft>
                          <a:spcPts val="300"/>
                        </a:spcAft>
                      </a:pPr>
                      <a:r>
                        <a:rPr lang="en-AU" sz="1000"/>
                        <a:t>Receive and process 5-minute metering data.</a:t>
                      </a:r>
                    </a:p>
                    <a:p>
                      <a:r>
                        <a:rPr lang="en-AU" sz="1000"/>
                        <a:t>Receive and process 5-minute settlement data.</a:t>
                      </a:r>
                    </a:p>
                  </a:txBody>
                  <a:tcPr marL="31570" marR="31570" marT="40094" marB="40094" anchor="ctr"/>
                </a:tc>
                <a:tc>
                  <a:txBody>
                    <a:bodyPr/>
                    <a:lstStyle/>
                    <a:p>
                      <a:endParaRPr lang="en-AU" sz="1000"/>
                    </a:p>
                  </a:txBody>
                  <a:tcPr marL="31570" marR="31570" marT="40094" marB="40094" anchor="ctr">
                    <a:solidFill>
                      <a:schemeClr val="tx1"/>
                    </a:solidFill>
                  </a:tcPr>
                </a:tc>
                <a:tc>
                  <a:txBody>
                    <a:bodyPr/>
                    <a:lstStyle/>
                    <a:p>
                      <a:pPr marL="171450" indent="-171450">
                        <a:spcAft>
                          <a:spcPts val="300"/>
                        </a:spcAft>
                        <a:buFont typeface="Arial" panose="020B0604020202020204" pitchFamily="34" charset="0"/>
                        <a:buChar char="•"/>
                      </a:pPr>
                      <a:r>
                        <a:rPr lang="en-AU" sz="1000"/>
                        <a:t>All responding retailers (18, representing 95% of retail load)</a:t>
                      </a:r>
                      <a:r>
                        <a:rPr lang="en-AU" sz="1000" b="0"/>
                        <a:t> reporting ‘On track’.</a:t>
                      </a:r>
                    </a:p>
                    <a:p>
                      <a:pPr marL="171450" indent="-171450">
                        <a:spcAft>
                          <a:spcPts val="300"/>
                        </a:spcAft>
                        <a:buFont typeface="Arial" panose="020B0604020202020204" pitchFamily="34" charset="0"/>
                        <a:buChar char="•"/>
                      </a:pPr>
                      <a:r>
                        <a:rPr lang="en-AU" sz="1000"/>
                        <a:t>17/18 retailers plan to </a:t>
                      </a:r>
                      <a:r>
                        <a:rPr lang="en-AU" sz="1000" b="0"/>
                        <a:t>participate in Market trials. </a:t>
                      </a:r>
                    </a:p>
                    <a:p>
                      <a:pPr marL="171450" indent="-171450">
                        <a:spcAft>
                          <a:spcPts val="300"/>
                        </a:spcAft>
                        <a:buFont typeface="Arial" panose="020B0604020202020204" pitchFamily="34" charset="0"/>
                        <a:buChar char="•"/>
                      </a:pPr>
                      <a:r>
                        <a:rPr lang="en-AU" sz="1000"/>
                        <a:t>6/18 intend to perform in Bi-Lateral Testing. </a:t>
                      </a:r>
                    </a:p>
                    <a:p>
                      <a:pPr marL="171450" indent="-171450">
                        <a:spcAft>
                          <a:spcPts val="300"/>
                        </a:spcAft>
                        <a:buFont typeface="Arial" panose="020B0604020202020204" pitchFamily="34" charset="0"/>
                        <a:buChar char="•"/>
                      </a:pPr>
                      <a:r>
                        <a:rPr lang="en-AU" sz="1000"/>
                        <a:t>18/18 ‘On-track’ for 5 min settlement data, with 2 late for UFE Allocation</a:t>
                      </a:r>
                    </a:p>
                  </a:txBody>
                  <a:tcPr marL="31570" marR="31570" marT="40094" marB="40094" anchor="ctr"/>
                </a:tc>
                <a:extLst>
                  <a:ext uri="{0D108BD9-81ED-4DB2-BD59-A6C34878D82A}">
                    <a16:rowId xmlns:a16="http://schemas.microsoft.com/office/drawing/2014/main" val="2886843936"/>
                  </a:ext>
                </a:extLst>
              </a:tr>
              <a:tr h="273986">
                <a:tc rowSpan="2">
                  <a:txBody>
                    <a:bodyPr/>
                    <a:lstStyle/>
                    <a:p>
                      <a:pPr algn="ctr">
                        <a:lnSpc>
                          <a:spcPct val="100000"/>
                        </a:lnSpc>
                        <a:spcBef>
                          <a:spcPts val="0"/>
                        </a:spcBef>
                        <a:spcAft>
                          <a:spcPts val="0"/>
                        </a:spcAft>
                      </a:pPr>
                      <a:r>
                        <a:rPr lang="en-AU" sz="1000" b="1"/>
                        <a:t>DNSP</a:t>
                      </a:r>
                    </a:p>
                    <a:p>
                      <a:pPr algn="ctr">
                        <a:lnSpc>
                          <a:spcPct val="100000"/>
                        </a:lnSpc>
                        <a:spcBef>
                          <a:spcPts val="0"/>
                        </a:spcBef>
                        <a:spcAft>
                          <a:spcPts val="0"/>
                        </a:spcAft>
                      </a:pPr>
                      <a:endParaRPr lang="en-AU" sz="1000" b="1"/>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pPr>
                        <a:lnSpc>
                          <a:spcPct val="100000"/>
                        </a:lnSpc>
                        <a:spcBef>
                          <a:spcPts val="0"/>
                        </a:spcBef>
                        <a:spcAft>
                          <a:spcPts val="0"/>
                        </a:spcAft>
                      </a:pPr>
                      <a:endParaRPr lang="en-AU" sz="1000"/>
                    </a:p>
                  </a:txBody>
                  <a:tcPr marL="31570" marR="31570" marT="40094" marB="40094"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reporting</a:t>
                      </a:r>
                      <a:r>
                        <a:rPr lang="en-AU" sz="1000" b="0"/>
                        <a:t> ‘On track’</a:t>
                      </a:r>
                      <a:r>
                        <a:rPr lang="en-AU" sz="1000"/>
                        <a:t> to receive 5-minute data and planning on participating in market trials.  </a:t>
                      </a:r>
                    </a:p>
                  </a:txBody>
                  <a:tcPr marL="31570" marR="31570" marT="40094" marB="40094" anchor="ctr"/>
                </a:tc>
                <a:extLst>
                  <a:ext uri="{0D108BD9-81ED-4DB2-BD59-A6C34878D82A}">
                    <a16:rowId xmlns:a16="http://schemas.microsoft.com/office/drawing/2014/main" val="3585666908"/>
                  </a:ext>
                </a:extLst>
              </a:tr>
              <a:tr h="561320">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1000"/>
                        <a:t>Provide GS metering and standing data updates (incl. NCONUML).</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a:t>
                      </a:r>
                      <a:r>
                        <a:rPr lang="en-AU" sz="1000" b="0"/>
                        <a:t>reporting ‘On track</a:t>
                      </a:r>
                      <a:r>
                        <a:rPr lang="en-AU" sz="1000"/>
                        <a:t>’ with average program completion of 50-74%  </a:t>
                      </a:r>
                    </a:p>
                    <a:p>
                      <a:pPr marL="171450" indent="-171450">
                        <a:lnSpc>
                          <a:spcPct val="100000"/>
                        </a:lnSpc>
                        <a:spcBef>
                          <a:spcPts val="0"/>
                        </a:spcBef>
                        <a:spcAft>
                          <a:spcPts val="0"/>
                        </a:spcAft>
                        <a:buFont typeface="Arial" panose="020B0604020202020204" pitchFamily="34" charset="0"/>
                        <a:buChar char="•"/>
                      </a:pPr>
                      <a:r>
                        <a:rPr lang="en-AU" sz="1000"/>
                        <a:t>GS Standing Data updates reported as ‘On track’ (including NCONUML). </a:t>
                      </a:r>
                    </a:p>
                    <a:p>
                      <a:pPr marL="171450" indent="-171450">
                        <a:lnSpc>
                          <a:spcPct val="100000"/>
                        </a:lnSpc>
                        <a:spcBef>
                          <a:spcPts val="0"/>
                        </a:spcBef>
                        <a:spcAft>
                          <a:spcPts val="0"/>
                        </a:spcAft>
                        <a:buFont typeface="Arial" panose="020B0604020202020204" pitchFamily="34" charset="0"/>
                        <a:buChar char="•"/>
                      </a:pPr>
                      <a:r>
                        <a:rPr lang="en-AU" sz="1000"/>
                        <a:t>Type 7 Metering Data “On Track” </a:t>
                      </a:r>
                    </a:p>
                    <a:p>
                      <a:pPr marL="171450" indent="-171450">
                        <a:lnSpc>
                          <a:spcPct val="100000"/>
                        </a:lnSpc>
                        <a:spcBef>
                          <a:spcPts val="0"/>
                        </a:spcBef>
                        <a:spcAft>
                          <a:spcPts val="0"/>
                        </a:spcAft>
                        <a:buFont typeface="Arial" panose="020B0604020202020204" pitchFamily="34" charset="0"/>
                        <a:buChar char="•"/>
                      </a:pPr>
                      <a:r>
                        <a:rPr lang="en-AU" sz="1000"/>
                        <a:t>1 Participant reporting ‘At-risk’ for the delivery of NCONUML, </a:t>
                      </a:r>
                    </a:p>
                  </a:txBody>
                  <a:tcPr marL="31570" marR="31570" marT="40094" marB="40094" anchor="ctr"/>
                </a:tc>
                <a:extLst>
                  <a:ext uri="{0D108BD9-81ED-4DB2-BD59-A6C34878D82A}">
                    <a16:rowId xmlns:a16="http://schemas.microsoft.com/office/drawing/2014/main" val="905721622"/>
                  </a:ext>
                </a:extLst>
              </a:tr>
              <a:tr h="358129">
                <a:tc rowSpan="2">
                  <a:txBody>
                    <a:bodyPr/>
                    <a:lstStyle/>
                    <a:p>
                      <a:pPr algn="ctr"/>
                      <a:r>
                        <a:rPr lang="en-AU" sz="1000" b="1"/>
                        <a:t>TNSP</a:t>
                      </a:r>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TNSPs reporting ‘On track' to receive 5-minute data</a:t>
                      </a:r>
                    </a:p>
                    <a:p>
                      <a:pPr marL="171450" indent="-171450">
                        <a:buFont typeface="Arial" panose="020B0604020202020204" pitchFamily="34" charset="0"/>
                        <a:buChar char="•"/>
                      </a:pPr>
                      <a:r>
                        <a:rPr lang="en-AU" sz="1000">
                          <a:solidFill>
                            <a:schemeClr val="tx1"/>
                          </a:solidFill>
                        </a:rPr>
                        <a:t>2/6 have the intention to receive 5-minute data prior to the Rule commencement date</a:t>
                      </a:r>
                    </a:p>
                  </a:txBody>
                  <a:tcPr marL="31570" marR="31570" marT="40094" marB="40094" anchor="ctr"/>
                </a:tc>
                <a:extLst>
                  <a:ext uri="{0D108BD9-81ED-4DB2-BD59-A6C34878D82A}">
                    <a16:rowId xmlns:a16="http://schemas.microsoft.com/office/drawing/2014/main" val="1757833865"/>
                  </a:ext>
                </a:extLst>
              </a:tr>
              <a:tr h="233135">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000"/>
                        <a:t>Provide GS metering and standing data updates </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reporting ‘On track’.  </a:t>
                      </a:r>
                    </a:p>
                  </a:txBody>
                  <a:tcPr marL="31570" marR="31570" marT="40094" marB="40094" anchor="ctr"/>
                </a:tc>
                <a:extLst>
                  <a:ext uri="{0D108BD9-81ED-4DB2-BD59-A6C34878D82A}">
                    <a16:rowId xmlns:a16="http://schemas.microsoft.com/office/drawing/2014/main" val="4185138651"/>
                  </a:ext>
                </a:extLst>
              </a:tr>
              <a:tr h="561320">
                <a:tc rowSpan="3">
                  <a:txBody>
                    <a:bodyPr/>
                    <a:lstStyle/>
                    <a:p>
                      <a:pPr algn="ctr"/>
                      <a:r>
                        <a:rPr lang="en-AU" sz="1000" b="1"/>
                        <a:t>MDP</a:t>
                      </a:r>
                    </a:p>
                  </a:txBody>
                  <a:tcPr marL="31570" marR="31570" marT="40094" marB="40094" anchor="ctr"/>
                </a:tc>
                <a:tc>
                  <a:txBody>
                    <a:bodyPr/>
                    <a:lstStyle/>
                    <a:p>
                      <a:r>
                        <a:rPr lang="en-AU" sz="1000"/>
                        <a:t>Provide 5-minute metering data </a:t>
                      </a:r>
                      <a:r>
                        <a:rPr lang="en-AU" sz="1000" b="1"/>
                        <a:t>T1-3 distribution connected meters, type 7 meters. </a:t>
                      </a:r>
                    </a:p>
                  </a:txBody>
                  <a:tcPr marL="31570" marR="31570" marT="40094" marB="40094" anchor="ctr"/>
                </a:tc>
                <a:tc rowSpan="3">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16/17 MDPs reporting ‘On track’, representing 100% coverage of Tranche 1 NMIS</a:t>
                      </a:r>
                    </a:p>
                    <a:p>
                      <a:pPr marL="628650" lvl="1" indent="-171450">
                        <a:buFont typeface="Arial" panose="020B0604020202020204" pitchFamily="34" charset="0"/>
                        <a:buChar char="•"/>
                      </a:pPr>
                      <a:r>
                        <a:rPr lang="en-AU" sz="1000"/>
                        <a:t>1 participant ‘At risk’, recovery plan is in place </a:t>
                      </a:r>
                    </a:p>
                    <a:p>
                      <a:pPr marL="171450" indent="-171450">
                        <a:buFont typeface="Arial" panose="020B0604020202020204" pitchFamily="34" charset="0"/>
                        <a:buChar char="•"/>
                      </a:pPr>
                      <a:r>
                        <a:rPr lang="en-AU" sz="1000"/>
                        <a:t>17/17  MDPs report ‘On track’ for the delivery of interval metering data by 1 October, including 1 MDP flagging “A risk” for delivery of T1-3 customer meters </a:t>
                      </a:r>
                    </a:p>
                  </a:txBody>
                  <a:tcPr marL="31570" marR="31570" marT="40094" marB="40094" anchor="ctr"/>
                </a:tc>
                <a:extLst>
                  <a:ext uri="{0D108BD9-81ED-4DB2-BD59-A6C34878D82A}">
                    <a16:rowId xmlns:a16="http://schemas.microsoft.com/office/drawing/2014/main" val="1053141533"/>
                  </a:ext>
                </a:extLst>
              </a:tr>
              <a:tr h="609838">
                <a:tc vMerge="1">
                  <a:txBody>
                    <a:bodyPr/>
                    <a:lstStyle/>
                    <a:p>
                      <a:pPr algn="ctr"/>
                      <a:endParaRPr lang="en-AU" sz="1000" b="1"/>
                    </a:p>
                  </a:txBody>
                  <a:tcPr marL="36000" marR="36000" anchor="ctr"/>
                </a:tc>
                <a:tc>
                  <a:txBody>
                    <a:bodyPr/>
                    <a:lstStyle/>
                    <a:p>
                      <a:r>
                        <a:rPr lang="en-AU" sz="1000"/>
                        <a:t>Provide type 4, 4A, Vic Ami metering data at 5-minute granularity by 1 December 2022</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Majority of Roll-out scheduled to commence 3</a:t>
                      </a:r>
                      <a:r>
                        <a:rPr lang="en-AU" sz="1000" baseline="30000"/>
                        <a:t>rd</a:t>
                      </a:r>
                      <a:r>
                        <a:rPr lang="en-AU" sz="1000"/>
                        <a:t> quarter of 2021. </a:t>
                      </a:r>
                    </a:p>
                    <a:p>
                      <a:pPr marL="628650" lvl="1" indent="-171450">
                        <a:buFont typeface="Arial" panose="020B0604020202020204" pitchFamily="34" charset="0"/>
                        <a:buChar char="•"/>
                      </a:pPr>
                      <a:r>
                        <a:rPr lang="en-AU" sz="1000"/>
                        <a:t>Rollout plans requested from impacted participants by 1 March 2021</a:t>
                      </a:r>
                    </a:p>
                    <a:p>
                      <a:pPr marL="171450" indent="-171450">
                        <a:buFont typeface="Arial" panose="020B0604020202020204" pitchFamily="34" charset="0"/>
                        <a:buChar char="•"/>
                      </a:pPr>
                      <a:r>
                        <a:rPr lang="en-AU" sz="1000"/>
                        <a:t>100% of MDPs reporting ‘On track’ for interval meter delivery by Rule commencement. </a:t>
                      </a:r>
                    </a:p>
                  </a:txBody>
                  <a:tcPr marL="31570" marR="31570" marT="40094" marB="40094" anchor="ctr"/>
                </a:tc>
                <a:extLst>
                  <a:ext uri="{0D108BD9-81ED-4DB2-BD59-A6C34878D82A}">
                    <a16:rowId xmlns:a16="http://schemas.microsoft.com/office/drawing/2014/main" val="1633647725"/>
                  </a:ext>
                </a:extLst>
              </a:tr>
              <a:tr h="343040">
                <a:tc vMerge="1">
                  <a:txBody>
                    <a:bodyPr/>
                    <a:lstStyle/>
                    <a:p>
                      <a:pPr algn="ctr"/>
                      <a:endParaRPr lang="en-AU" sz="1000" b="1"/>
                    </a:p>
                  </a:txBody>
                  <a:tcPr marL="36000" marR="36000" anchor="ctr"/>
                </a:tc>
                <a:tc>
                  <a:txBody>
                    <a:bodyPr/>
                    <a:lstStyle/>
                    <a:p>
                      <a:r>
                        <a:rPr lang="en-AU" sz="1000"/>
                        <a:t>Provide basic metering data for tier 1 NMIs to AEMO.</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3 MDPs reporting ‘Completed’, 6 MDPs reporting “On Track” </a:t>
                      </a:r>
                    </a:p>
                    <a:p>
                      <a:pPr marL="171450" indent="-171450">
                        <a:buFont typeface="Arial" panose="020B0604020202020204" pitchFamily="34" charset="0"/>
                        <a:buChar char="•"/>
                      </a:pPr>
                      <a:r>
                        <a:rPr lang="en-AU" sz="1000"/>
                        <a:t>1 MDP reporting ‘Late’, with plan to commence delivery prior to 1 Oct</a:t>
                      </a:r>
                    </a:p>
                  </a:txBody>
                  <a:tcPr marL="31570" marR="31570" marT="40094" marB="40094" anchor="ctr"/>
                </a:tc>
                <a:extLst>
                  <a:ext uri="{0D108BD9-81ED-4DB2-BD59-A6C34878D82A}">
                    <a16:rowId xmlns:a16="http://schemas.microsoft.com/office/drawing/2014/main" val="1924814000"/>
                  </a:ext>
                </a:extLst>
              </a:tr>
              <a:tr h="44103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000" b="1"/>
                        <a:t>MP, MC</a:t>
                      </a:r>
                    </a:p>
                    <a:p>
                      <a:pPr algn="ctr"/>
                      <a:endParaRPr lang="en-AU" sz="1000" b="1"/>
                    </a:p>
                  </a:txBody>
                  <a:tcPr marL="31570" marR="31570" marT="40094" marB="40094" anchor="ctr"/>
                </a:tc>
                <a:tc>
                  <a:txBody>
                    <a:bodyPr/>
                    <a:lstStyle/>
                    <a:p>
                      <a:pPr algn="l"/>
                      <a:r>
                        <a:rPr lang="en-AU" sz="1000"/>
                        <a:t>All T1-3,4* meters are able to produce and store 5-minute data. </a:t>
                      </a:r>
                    </a:p>
                  </a:txBody>
                  <a:tcPr marL="31570" marR="31570" marT="40094" marB="40094" anchor="ctr"/>
                </a:tc>
                <a:tc>
                  <a:txBody>
                    <a:bodyPr/>
                    <a:lstStyle/>
                    <a:p>
                      <a:pPr algn="ctr"/>
                      <a:endParaRPr lang="en-AU" sz="1000">
                        <a:highlight>
                          <a:srgbClr val="FFFF00"/>
                        </a:highlight>
                      </a:endParaRPr>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18 /19 MPs representing tranche 1 meters reporting ‘On track’, 1 reporting ‘Late’ with a stated remediation plan</a:t>
                      </a:r>
                    </a:p>
                    <a:p>
                      <a:pPr marL="628650" lvl="1" indent="-171450">
                        <a:buFont typeface="Arial" panose="020B0604020202020204" pitchFamily="34" charset="0"/>
                        <a:buChar char="•"/>
                      </a:pPr>
                      <a:r>
                        <a:rPr lang="en-AU" sz="1000"/>
                        <a:t>Meter Installation confirmation of roll-out plans will be sought.</a:t>
                      </a:r>
                    </a:p>
                  </a:txBody>
                  <a:tcPr marL="31570" marR="31570" marT="40094" marB="40094" anchor="ctr"/>
                </a:tc>
                <a:extLst>
                  <a:ext uri="{0D108BD9-81ED-4DB2-BD59-A6C34878D82A}">
                    <a16:rowId xmlns:a16="http://schemas.microsoft.com/office/drawing/2014/main" val="413364890"/>
                  </a:ext>
                </a:extLst>
              </a:tr>
              <a:tr h="396278">
                <a:tc>
                  <a:txBody>
                    <a:bodyPr/>
                    <a:lstStyle/>
                    <a:p>
                      <a:pPr algn="ctr"/>
                      <a:r>
                        <a:rPr lang="en-AU" sz="1000" b="1"/>
                        <a:t>Summary</a:t>
                      </a:r>
                    </a:p>
                  </a:txBody>
                  <a:tcPr marL="31570" marR="31570" marT="40094" marB="40094" anchor="ctr"/>
                </a:tc>
                <a:tc>
                  <a:txBody>
                    <a:bodyPr/>
                    <a:lstStyle/>
                    <a:p>
                      <a:pPr algn="ctr"/>
                      <a:r>
                        <a:rPr lang="en-AU" sz="1000"/>
                        <a:t>-</a:t>
                      </a:r>
                    </a:p>
                    <a:p>
                      <a:pPr algn="ctr"/>
                      <a:endParaRPr lang="en-AU" sz="1000"/>
                    </a:p>
                    <a:p>
                      <a:pPr algn="ctr"/>
                      <a:endParaRPr lang="en-AU" sz="1000"/>
                    </a:p>
                  </a:txBody>
                  <a:tcPr marL="31570" marR="31570" marT="40094" marB="40094" anchor="ctr"/>
                </a:tc>
                <a:tc>
                  <a:txBody>
                    <a:bodyPr/>
                    <a:lstStyle/>
                    <a:p>
                      <a:pPr algn="ctr"/>
                      <a:r>
                        <a:rPr lang="en-AU" sz="1000"/>
                        <a:t>-</a:t>
                      </a:r>
                    </a:p>
                  </a:txBody>
                  <a:tcPr marL="31570" marR="31570" marT="40094" marB="40094" anchor="ctr">
                    <a:solidFill>
                      <a:srgbClr val="D8D9DE"/>
                    </a:solidFill>
                  </a:tcPr>
                </a:tc>
                <a:tc>
                  <a:txBody>
                    <a:bodyPr/>
                    <a:lstStyle/>
                    <a:p>
                      <a:r>
                        <a:rPr lang="en-AU" sz="1000"/>
                        <a:t>Overall summary “on track” , no systemic issues identified, individual exceptions noted</a:t>
                      </a:r>
                    </a:p>
                  </a:txBody>
                  <a:tcPr marL="31570" marR="31570" marT="40094" marB="40094" anchor="ctr"/>
                </a:tc>
                <a:extLst>
                  <a:ext uri="{0D108BD9-81ED-4DB2-BD59-A6C34878D82A}">
                    <a16:rowId xmlns:a16="http://schemas.microsoft.com/office/drawing/2014/main" val="3615317680"/>
                  </a:ext>
                </a:extLst>
              </a:tr>
            </a:tbl>
          </a:graphicData>
        </a:graphic>
      </p:graphicFrame>
      <p:sp>
        <p:nvSpPr>
          <p:cNvPr id="13" name="TextBox 12">
            <a:extLst>
              <a:ext uri="{FF2B5EF4-FFF2-40B4-BE49-F238E27FC236}">
                <a16:creationId xmlns:a16="http://schemas.microsoft.com/office/drawing/2014/main" id="{61115B58-5F85-4F98-A868-2F234E7CC768}"/>
              </a:ext>
            </a:extLst>
          </p:cNvPr>
          <p:cNvSpPr txBox="1"/>
          <p:nvPr/>
        </p:nvSpPr>
        <p:spPr>
          <a:xfrm>
            <a:off x="9609619" y="7100780"/>
            <a:ext cx="1254143" cy="458895"/>
          </a:xfrm>
          <a:prstGeom prst="rect">
            <a:avLst/>
          </a:prstGeom>
          <a:noFill/>
        </p:spPr>
        <p:txBody>
          <a:bodyPr wrap="square" lIns="80189" tIns="40094" rIns="80189" bIns="40094" rtlCol="0" anchor="t">
            <a:spAutoFit/>
          </a:bodyPr>
          <a:lstStyle/>
          <a:p>
            <a:r>
              <a:rPr lang="en-AU" sz="1228"/>
              <a:t>*** As At </a:t>
            </a:r>
          </a:p>
          <a:p>
            <a:r>
              <a:rPr lang="en-AU" sz="1228"/>
              <a:t>22 Feb 2021</a:t>
            </a:r>
          </a:p>
        </p:txBody>
      </p:sp>
      <p:grpSp>
        <p:nvGrpSpPr>
          <p:cNvPr id="5" name="Group 4">
            <a:extLst>
              <a:ext uri="{FF2B5EF4-FFF2-40B4-BE49-F238E27FC236}">
                <a16:creationId xmlns:a16="http://schemas.microsoft.com/office/drawing/2014/main" id="{2ACFC667-7033-465F-A25F-15F7F513A4A8}"/>
              </a:ext>
            </a:extLst>
          </p:cNvPr>
          <p:cNvGrpSpPr/>
          <p:nvPr/>
        </p:nvGrpSpPr>
        <p:grpSpPr>
          <a:xfrm>
            <a:off x="4087467" y="2131603"/>
            <a:ext cx="506903" cy="5340007"/>
            <a:chOff x="4077420" y="2246982"/>
            <a:chExt cx="506903" cy="5340007"/>
          </a:xfrm>
        </p:grpSpPr>
        <p:sp>
          <p:nvSpPr>
            <p:cNvPr id="23" name="Flowchart: Connector 22">
              <a:extLst>
                <a:ext uri="{FF2B5EF4-FFF2-40B4-BE49-F238E27FC236}">
                  <a16:creationId xmlns:a16="http://schemas.microsoft.com/office/drawing/2014/main" id="{8B219651-3E32-4CA7-A61E-4506A95194D6}"/>
                </a:ext>
              </a:extLst>
            </p:cNvPr>
            <p:cNvSpPr/>
            <p:nvPr/>
          </p:nvSpPr>
          <p:spPr>
            <a:xfrm>
              <a:off x="4077420" y="2246982"/>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00">
                  <a:solidFill>
                    <a:srgbClr val="FFFFFF"/>
                  </a:solidFill>
                  <a:latin typeface="Segoe UI Semilight"/>
                </a:rPr>
                <a:t>On track</a:t>
              </a:r>
            </a:p>
          </p:txBody>
        </p:sp>
        <p:sp>
          <p:nvSpPr>
            <p:cNvPr id="27" name="Flowchart: Connector 26">
              <a:extLst>
                <a:ext uri="{FF2B5EF4-FFF2-40B4-BE49-F238E27FC236}">
                  <a16:creationId xmlns:a16="http://schemas.microsoft.com/office/drawing/2014/main" id="{452B3BBF-2847-479C-8155-6B43D3B8422E}"/>
                </a:ext>
              </a:extLst>
            </p:cNvPr>
            <p:cNvSpPr/>
            <p:nvPr/>
          </p:nvSpPr>
          <p:spPr>
            <a:xfrm>
              <a:off x="4077420" y="4020230"/>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00">
                  <a:solidFill>
                    <a:srgbClr val="FFFFFF"/>
                  </a:solidFill>
                  <a:latin typeface="Segoe UI Semilight"/>
                </a:rPr>
                <a:t>On track</a:t>
              </a:r>
            </a:p>
          </p:txBody>
        </p:sp>
        <p:sp>
          <p:nvSpPr>
            <p:cNvPr id="28" name="Flowchart: Connector 27">
              <a:extLst>
                <a:ext uri="{FF2B5EF4-FFF2-40B4-BE49-F238E27FC236}">
                  <a16:creationId xmlns:a16="http://schemas.microsoft.com/office/drawing/2014/main" id="{AB3D8BE6-DB0D-4F1C-A0F5-91D54FB936A9}"/>
                </a:ext>
              </a:extLst>
            </p:cNvPr>
            <p:cNvSpPr/>
            <p:nvPr/>
          </p:nvSpPr>
          <p:spPr>
            <a:xfrm>
              <a:off x="4077420" y="5365561"/>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00">
                  <a:solidFill>
                    <a:srgbClr val="FFFFFF"/>
                  </a:solidFill>
                  <a:latin typeface="Segoe UI Semilight"/>
                </a:rPr>
                <a:t>On track</a:t>
              </a:r>
            </a:p>
          </p:txBody>
        </p:sp>
        <p:sp>
          <p:nvSpPr>
            <p:cNvPr id="29" name="Flowchart: Connector 28">
              <a:extLst>
                <a:ext uri="{FF2B5EF4-FFF2-40B4-BE49-F238E27FC236}">
                  <a16:creationId xmlns:a16="http://schemas.microsoft.com/office/drawing/2014/main" id="{06AFC3B4-B79D-41E0-B10B-60B74D5FEE9C}"/>
                </a:ext>
              </a:extLst>
            </p:cNvPr>
            <p:cNvSpPr/>
            <p:nvPr/>
          </p:nvSpPr>
          <p:spPr>
            <a:xfrm>
              <a:off x="4077420" y="6513293"/>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00">
                  <a:solidFill>
                    <a:srgbClr val="FFFFFF"/>
                  </a:solidFill>
                  <a:latin typeface="Segoe UI Semilight"/>
                </a:rPr>
                <a:t>On track</a:t>
              </a:r>
            </a:p>
          </p:txBody>
        </p:sp>
        <p:sp>
          <p:nvSpPr>
            <p:cNvPr id="30" name="Flowchart: Connector 29">
              <a:extLst>
                <a:ext uri="{FF2B5EF4-FFF2-40B4-BE49-F238E27FC236}">
                  <a16:creationId xmlns:a16="http://schemas.microsoft.com/office/drawing/2014/main" id="{6D903ECF-4836-4051-9BA8-F92ACBC5B104}"/>
                </a:ext>
              </a:extLst>
            </p:cNvPr>
            <p:cNvSpPr/>
            <p:nvPr/>
          </p:nvSpPr>
          <p:spPr>
            <a:xfrm>
              <a:off x="4077420" y="7080086"/>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lvl="0" algn="ctr">
                <a:defRPr/>
              </a:pPr>
              <a:r>
                <a:rPr lang="en-AU" sz="1000">
                  <a:solidFill>
                    <a:srgbClr val="FFFFFF"/>
                  </a:solidFill>
                  <a:latin typeface="Segoe UI Semilight"/>
                </a:rPr>
                <a:t>On </a:t>
              </a:r>
              <a:r>
                <a:rPr lang="en-AU" sz="1000">
                  <a:solidFill>
                    <a:srgbClr val="FFFFFF"/>
                  </a:solidFill>
                </a:rPr>
                <a:t>track</a:t>
              </a:r>
              <a:endParaRPr lang="en-AU" sz="1000">
                <a:solidFill>
                  <a:srgbClr val="FFFFFF"/>
                </a:solidFill>
                <a:latin typeface="Segoe UI Semilight"/>
              </a:endParaRPr>
            </a:p>
          </p:txBody>
        </p:sp>
        <p:sp>
          <p:nvSpPr>
            <p:cNvPr id="14" name="Flowchart: Connector 13">
              <a:extLst>
                <a:ext uri="{FF2B5EF4-FFF2-40B4-BE49-F238E27FC236}">
                  <a16:creationId xmlns:a16="http://schemas.microsoft.com/office/drawing/2014/main" id="{4A04CE51-0098-4F86-B377-75BFE768C28D}"/>
                </a:ext>
              </a:extLst>
            </p:cNvPr>
            <p:cNvSpPr/>
            <p:nvPr/>
          </p:nvSpPr>
          <p:spPr>
            <a:xfrm>
              <a:off x="4077420" y="3154219"/>
              <a:ext cx="506903" cy="5069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1000">
                  <a:solidFill>
                    <a:srgbClr val="FFFFFF"/>
                  </a:solidFill>
                  <a:latin typeface="Segoe UI Semilight"/>
                </a:rPr>
                <a:t>On track</a:t>
              </a:r>
            </a:p>
          </p:txBody>
        </p:sp>
      </p:grpSp>
    </p:spTree>
    <p:extLst>
      <p:ext uri="{BB962C8B-B14F-4D97-AF65-F5344CB8AC3E}">
        <p14:creationId xmlns:p14="http://schemas.microsoft.com/office/powerpoint/2010/main" val="132223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17351" y="131657"/>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172536" y="202351"/>
            <a:ext cx="8526345" cy="1310695"/>
          </a:xfrm>
        </p:spPr>
        <p:txBody>
          <a:bodyPr>
            <a:normAutofit/>
          </a:bodyPr>
          <a:lstStyle/>
          <a:p>
            <a:r>
              <a:rPr lang="en-AU" sz="3600"/>
              <a:t>Participant Readiness </a:t>
            </a:r>
            <a:br>
              <a:rPr lang="en-AU" sz="3600"/>
            </a:br>
            <a:r>
              <a:rPr lang="en-AU" sz="3600"/>
              <a:t>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3525618090"/>
              </p:ext>
            </p:extLst>
          </p:nvPr>
        </p:nvGraphicFramePr>
        <p:xfrm>
          <a:off x="172536" y="1517996"/>
          <a:ext cx="10289435" cy="5276802"/>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16150">
                  <a:extLst>
                    <a:ext uri="{9D8B030D-6E8A-4147-A177-3AD203B41FA5}">
                      <a16:colId xmlns:a16="http://schemas.microsoft.com/office/drawing/2014/main" val="352344316"/>
                    </a:ext>
                  </a:extLst>
                </a:gridCol>
                <a:gridCol w="3749672">
                  <a:extLst>
                    <a:ext uri="{9D8B030D-6E8A-4147-A177-3AD203B41FA5}">
                      <a16:colId xmlns:a16="http://schemas.microsoft.com/office/drawing/2014/main" val="433092132"/>
                    </a:ext>
                  </a:extLst>
                </a:gridCol>
              </a:tblGrid>
              <a:tr h="564428">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1735558">
                <a:tc>
                  <a:txBody>
                    <a:bodyPr/>
                    <a:lstStyle/>
                    <a:p>
                      <a:r>
                        <a:rPr lang="en-AU" sz="1500"/>
                        <a:t>01</a:t>
                      </a:r>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pPr>
                      <a:r>
                        <a:rPr lang="en-AU" sz="1500" b="1" u="sng" kern="1200">
                          <a:solidFill>
                            <a:schemeClr val="dk1"/>
                          </a:solidFill>
                          <a:latin typeface="+mn-lt"/>
                          <a:ea typeface="+mn-ea"/>
                          <a:cs typeface="+mn-cs"/>
                        </a:rPr>
                        <a:t>Retail platform go-live deferral</a:t>
                      </a:r>
                    </a:p>
                    <a:p>
                      <a:pPr marL="0" marR="0" lvl="0" indent="0" algn="l" defTabSz="801929" rtl="0" eaLnBrk="1" fontAlgn="auto" latinLnBrk="0" hangingPunct="1">
                        <a:lnSpc>
                          <a:spcPct val="100000"/>
                        </a:lnSpc>
                        <a:spcBef>
                          <a:spcPts val="0"/>
                        </a:spcBef>
                        <a:spcAft>
                          <a:spcPts val="0"/>
                        </a:spcAft>
                        <a:buClrTx/>
                        <a:buSzTx/>
                        <a:buFontTx/>
                        <a:buNone/>
                      </a:pPr>
                      <a:endParaRPr lang="en-AU" sz="1500" b="0" u="none" kern="1200">
                        <a:solidFill>
                          <a:schemeClr val="dk1"/>
                        </a:solidFill>
                        <a:latin typeface="+mn-lt"/>
                        <a:ea typeface="+mn-ea"/>
                        <a:cs typeface="+mn-cs"/>
                      </a:endParaRPr>
                    </a:p>
                    <a:p>
                      <a:pPr marL="0" marR="0" lvl="0" indent="0" algn="l" defTabSz="801929" rtl="0" eaLnBrk="1" fontAlgn="auto" latinLnBrk="0" hangingPunct="1">
                        <a:lnSpc>
                          <a:spcPct val="100000"/>
                        </a:lnSpc>
                        <a:spcBef>
                          <a:spcPts val="0"/>
                        </a:spcBef>
                        <a:spcAft>
                          <a:spcPts val="0"/>
                        </a:spcAft>
                        <a:buClrTx/>
                        <a:buSzTx/>
                        <a:buFontTx/>
                        <a:buNone/>
                      </a:pPr>
                      <a:r>
                        <a:rPr lang="en-AU" sz="1500" b="0" u="none" kern="1200">
                          <a:solidFill>
                            <a:schemeClr val="dk1"/>
                          </a:solidFill>
                          <a:latin typeface="+mn-lt"/>
                          <a:ea typeface="+mn-ea"/>
                          <a:cs typeface="+mn-cs"/>
                        </a:rPr>
                        <a:t>Two participants noted that their program will be at risk if Option 1 of AEMO's retail platform deferral is not realised, and also highlighted that the reduced timeline between platform go-live and 5MS Market Trials allows for less time to resolve any issues.</a:t>
                      </a:r>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a:solidFill>
                            <a:srgbClr val="FF0000"/>
                          </a:solidFill>
                        </a:rPr>
                        <a:t>TBC</a:t>
                      </a:r>
                      <a:endParaRPr lang="en-AU" sz="1500">
                        <a:solidFill>
                          <a:schemeClr val="tx1"/>
                        </a:solidFill>
                      </a:endParaRPr>
                    </a:p>
                  </a:txBody>
                  <a:tcPr marL="79367" marR="79367" marT="79367" marB="79367" anchor="ctr"/>
                </a:tc>
                <a:tc>
                  <a:txBody>
                    <a:bodyPr/>
                    <a:lstStyle/>
                    <a:p>
                      <a:endParaRPr lang="en-AU" sz="1500"/>
                    </a:p>
                  </a:txBody>
                  <a:tcPr marL="79367" marR="79367" marT="79367" marB="79367" anchor="ctr"/>
                </a:tc>
                <a:tc>
                  <a:txBody>
                    <a:bodyPr/>
                    <a:lstStyle/>
                    <a:p>
                      <a:r>
                        <a:rPr lang="en-AU" sz="1500"/>
                        <a:t>AEMO is working towards Option 1 of the retail platform go-live, and will provide an update to the PCF in March regarding progress and status.</a:t>
                      </a:r>
                    </a:p>
                    <a:p>
                      <a:endParaRPr lang="en-AU" sz="1500"/>
                    </a:p>
                    <a:p>
                      <a:r>
                        <a:rPr lang="en-AU" sz="1500">
                          <a:solidFill>
                            <a:srgbClr val="002060"/>
                          </a:solidFill>
                        </a:rPr>
                        <a:t>RWG to consider impacts to programs and mitigation approaches in event option 1 is not achieved.</a:t>
                      </a:r>
                    </a:p>
                  </a:txBody>
                  <a:tcPr marL="79367" marR="79367" marT="79367" marB="79367" anchor="ctr"/>
                </a:tc>
                <a:extLst>
                  <a:ext uri="{0D108BD9-81ED-4DB2-BD59-A6C34878D82A}">
                    <a16:rowId xmlns:a16="http://schemas.microsoft.com/office/drawing/2014/main" val="1044911668"/>
                  </a:ext>
                </a:extLst>
              </a:tr>
              <a:tr h="1735558">
                <a:tc>
                  <a:txBody>
                    <a:bodyPr/>
                    <a:lstStyle/>
                    <a:p>
                      <a:r>
                        <a:rPr lang="en-AU" sz="1500"/>
                        <a:t>02</a:t>
                      </a:r>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b="1" u="sng"/>
                        <a:t>Quantum of UFE</a:t>
                      </a:r>
                    </a:p>
                    <a:p>
                      <a:pPr marL="0" marR="0" lvl="0" indent="0" algn="l" defTabSz="801929" rtl="0" eaLnBrk="1" fontAlgn="auto" latinLnBrk="0" hangingPunct="1">
                        <a:lnSpc>
                          <a:spcPct val="100000"/>
                        </a:lnSpc>
                        <a:spcBef>
                          <a:spcPts val="0"/>
                        </a:spcBef>
                        <a:spcAft>
                          <a:spcPts val="0"/>
                        </a:spcAft>
                        <a:buClrTx/>
                        <a:buSzTx/>
                        <a:buFontTx/>
                        <a:buNone/>
                        <a:tabLst/>
                        <a:defRPr/>
                      </a:pPr>
                      <a:endParaRPr lang="en-AU" sz="1500" b="1" u="sng"/>
                    </a:p>
                    <a:p>
                      <a:pPr marL="0" marR="0" lvl="0" indent="0" algn="l" rtl="0" eaLnBrk="1" fontAlgn="auto" latinLnBrk="0" hangingPunct="1">
                        <a:lnSpc>
                          <a:spcPct val="100000"/>
                        </a:lnSpc>
                        <a:spcBef>
                          <a:spcPts val="0"/>
                        </a:spcBef>
                        <a:spcAft>
                          <a:spcPts val="0"/>
                        </a:spcAft>
                        <a:buClrTx/>
                        <a:buSzTx/>
                        <a:buFontTx/>
                        <a:buNone/>
                      </a:pPr>
                      <a:r>
                        <a:rPr lang="en-AU" sz="1500" b="0" u="none"/>
                        <a:t>One participant noted that there is an increased risk that the of quantum of UFE is not being fully understood due to the retail platform go-live delay.</a:t>
                      </a:r>
                    </a:p>
                  </a:txBody>
                  <a:tcPr marL="79367" marR="79367" marT="79367" marB="79367"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RWG has previously noted impacts where population of GS data will result in initial inconsistencies in UFE reported</a:t>
                      </a:r>
                    </a:p>
                    <a:p>
                      <a:endParaRPr lang="en-AU" sz="1500"/>
                    </a:p>
                    <a:p>
                      <a:r>
                        <a:rPr lang="en-AU" sz="1500"/>
                        <a:t>Currently, with minor exceptions, GS soft Start activities are reported as being “on-track”.</a:t>
                      </a:r>
                    </a:p>
                    <a:p>
                      <a:endParaRPr lang="en-AU" sz="1500"/>
                    </a:p>
                    <a:p>
                      <a:r>
                        <a:rPr lang="en-AU" sz="1500"/>
                        <a:t>RWG to consider level of impact analysis where readiness reporting highlights significant lags in data population</a:t>
                      </a:r>
                    </a:p>
                  </a:txBody>
                  <a:tcPr marL="79367" marR="79367" marT="79367" marB="79367" anchor="ctr"/>
                </a:tc>
                <a:extLst>
                  <a:ext uri="{0D108BD9-81ED-4DB2-BD59-A6C34878D82A}">
                    <a16:rowId xmlns:a16="http://schemas.microsoft.com/office/drawing/2014/main" val="843744828"/>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2/03/2021</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21</a:t>
            </a:fld>
            <a:endParaRPr lang="en-AU"/>
          </a:p>
        </p:txBody>
      </p:sp>
      <p:sp>
        <p:nvSpPr>
          <p:cNvPr id="3" name="Arrow: Left-Right 2">
            <a:extLst>
              <a:ext uri="{FF2B5EF4-FFF2-40B4-BE49-F238E27FC236}">
                <a16:creationId xmlns:a16="http://schemas.microsoft.com/office/drawing/2014/main" id="{C8E6D379-6732-4B12-8D97-B1D8EBA0D487}"/>
              </a:ext>
            </a:extLst>
          </p:cNvPr>
          <p:cNvSpPr/>
          <p:nvPr/>
        </p:nvSpPr>
        <p:spPr>
          <a:xfrm>
            <a:off x="6053060" y="2911344"/>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D6E97F5-3FCF-4B33-BB75-C4AAC9BAE539}"/>
              </a:ext>
            </a:extLst>
          </p:cNvPr>
          <p:cNvCxnSpPr>
            <a:cxnSpLocks/>
          </p:cNvCxnSpPr>
          <p:nvPr/>
        </p:nvCxnSpPr>
        <p:spPr>
          <a:xfrm>
            <a:off x="6287970" y="5117552"/>
            <a:ext cx="0" cy="25241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187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89451" y="207301"/>
            <a:ext cx="8526345" cy="1310695"/>
          </a:xfrm>
        </p:spPr>
        <p:txBody>
          <a:bodyPr>
            <a:normAutofit/>
          </a:bodyPr>
          <a:lstStyle/>
          <a:p>
            <a:r>
              <a:rPr lang="en-AU" sz="3600"/>
              <a:t>Participant Readiness </a:t>
            </a:r>
            <a:br>
              <a:rPr lang="en-AU" sz="3600"/>
            </a:br>
            <a:r>
              <a:rPr lang="en-AU" sz="3600"/>
              <a:t>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55729110"/>
              </p:ext>
            </p:extLst>
          </p:nvPr>
        </p:nvGraphicFramePr>
        <p:xfrm>
          <a:off x="172536" y="1517996"/>
          <a:ext cx="10289435" cy="5039596"/>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03089">
                  <a:extLst>
                    <a:ext uri="{9D8B030D-6E8A-4147-A177-3AD203B41FA5}">
                      <a16:colId xmlns:a16="http://schemas.microsoft.com/office/drawing/2014/main" val="352344316"/>
                    </a:ext>
                  </a:extLst>
                </a:gridCol>
                <a:gridCol w="3762733">
                  <a:extLst>
                    <a:ext uri="{9D8B030D-6E8A-4147-A177-3AD203B41FA5}">
                      <a16:colId xmlns:a16="http://schemas.microsoft.com/office/drawing/2014/main" val="433092132"/>
                    </a:ext>
                  </a:extLst>
                </a:gridCol>
              </a:tblGrid>
              <a:tr h="506767">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2211831">
                <a:tc>
                  <a:txBody>
                    <a:bodyPr/>
                    <a:lstStyle/>
                    <a:p>
                      <a:r>
                        <a:rPr lang="en-AU" sz="1500"/>
                        <a:t>03</a:t>
                      </a:r>
                    </a:p>
                  </a:txBody>
                  <a:tcPr marL="79367" marR="79367" marT="79367" marB="79367" anchor="ctr"/>
                </a:tc>
                <a:tc>
                  <a:txBody>
                    <a:bodyPr/>
                    <a:lstStyle/>
                    <a:p>
                      <a:r>
                        <a:rPr lang="en-AU" sz="1500" b="1" u="sng"/>
                        <a:t>Congestion in market / participant systems</a:t>
                      </a:r>
                    </a:p>
                    <a:p>
                      <a:endParaRPr lang="en-AU" sz="1500" b="0" u="none"/>
                    </a:p>
                    <a:p>
                      <a:r>
                        <a:rPr lang="en-AU" sz="1500" b="0" u="none"/>
                        <a:t>One participant noted that there is a risk that many participants will leave the initiation of many transition activities to the last possible moment leading to congestion in market / participant system.</a:t>
                      </a:r>
                      <a:endParaRPr lang="en-AU" sz="1500" b="0" u="none" strike="sngStrike"/>
                    </a:p>
                  </a:txBody>
                  <a:tcPr marL="79367" marR="79367" marT="79367" marB="79367" anchor="ctr"/>
                </a:tc>
                <a:tc>
                  <a:txBody>
                    <a:bodyPr/>
                    <a:lstStyle/>
                    <a:p>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endParaRPr lang="en-AU" sz="1500"/>
                    </a:p>
                    <a:p>
                      <a:r>
                        <a:rPr lang="en-AU" sz="1500"/>
                        <a:t>AEMO metering rollout plans indicate that majority of participants will be conducting transition activities up to rule commencement. </a:t>
                      </a:r>
                    </a:p>
                    <a:p>
                      <a:endParaRPr lang="en-AU" sz="1500"/>
                    </a:p>
                    <a:p>
                      <a:r>
                        <a:rPr lang="en-AU" sz="1500"/>
                        <a:t>RWG to assess likelihood and impact of risk</a:t>
                      </a:r>
                    </a:p>
                  </a:txBody>
                  <a:tcPr marL="79367" marR="79367" marT="79367" marB="79367" anchor="ctr"/>
                </a:tc>
                <a:extLst>
                  <a:ext uri="{0D108BD9-81ED-4DB2-BD59-A6C34878D82A}">
                    <a16:rowId xmlns:a16="http://schemas.microsoft.com/office/drawing/2014/main" val="1044911668"/>
                  </a:ext>
                </a:extLst>
              </a:tr>
              <a:tr h="2211831">
                <a:tc>
                  <a:txBody>
                    <a:bodyPr/>
                    <a:lstStyle/>
                    <a:p>
                      <a:r>
                        <a:rPr lang="en-AU" sz="1500"/>
                        <a:t>04</a:t>
                      </a:r>
                    </a:p>
                  </a:txBody>
                  <a:tcPr marL="79367" marR="79367" marT="79367" marB="79367" anchor="ctr"/>
                </a:tc>
                <a:tc>
                  <a:txBody>
                    <a:bodyPr/>
                    <a:lstStyle/>
                    <a:p>
                      <a:r>
                        <a:rPr lang="en-AU" sz="1500" b="1" u="sng"/>
                        <a:t>Sharing of Metering Rollout Plans</a:t>
                      </a:r>
                      <a:endParaRPr lang="en-AU" sz="1500" b="0" u="none" kern="1200">
                        <a:solidFill>
                          <a:schemeClr val="dk1"/>
                        </a:solidFill>
                        <a:latin typeface="+mn-lt"/>
                        <a:ea typeface="+mn-ea"/>
                        <a:cs typeface="+mn-cs"/>
                      </a:endParaRPr>
                    </a:p>
                    <a:p>
                      <a:endParaRPr lang="en-AU" sz="1500" b="0" u="none" kern="1200">
                        <a:solidFill>
                          <a:schemeClr val="dk1"/>
                        </a:solidFill>
                        <a:latin typeface="+mn-lt"/>
                        <a:ea typeface="+mn-ea"/>
                        <a:cs typeface="+mn-cs"/>
                      </a:endParaRPr>
                    </a:p>
                    <a:p>
                      <a:r>
                        <a:rPr lang="en-AU" sz="1500" b="0" u="none" kern="1200">
                          <a:solidFill>
                            <a:schemeClr val="dk1"/>
                          </a:solidFill>
                          <a:latin typeface="+mn-lt"/>
                          <a:ea typeface="+mn-ea"/>
                          <a:cs typeface="+mn-cs"/>
                        </a:rPr>
                        <a:t>One participant raised a risk of not having a single source of truth for Metering Rollout Plans, and requested that AEMO share rollout plans from consenting participants.</a:t>
                      </a:r>
                    </a:p>
                  </a:txBody>
                  <a:tcPr marL="79367" marR="79367" marT="79367" marB="79367" anchor="ctr"/>
                </a:tc>
                <a:tc>
                  <a:txBody>
                    <a:bodyPr/>
                    <a:lstStyle/>
                    <a:p>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500"/>
                        <a:t>Participants were asked to provide latest rollout plans by 1 March, and inform AEMO if plans can be distributed to other participants.</a:t>
                      </a:r>
                    </a:p>
                    <a:p>
                      <a:endParaRPr lang="en-AU" sz="1500"/>
                    </a:p>
                    <a:p>
                      <a:r>
                        <a:rPr lang="en-AU" sz="1500"/>
                        <a:t>Discussion at TFG 13 on 11 March </a:t>
                      </a:r>
                    </a:p>
                  </a:txBody>
                  <a:tcPr marL="79367" marR="79367" marT="79367" marB="79367" anchor="ctr"/>
                </a:tc>
                <a:extLst>
                  <a:ext uri="{0D108BD9-81ED-4DB2-BD59-A6C34878D82A}">
                    <a16:rowId xmlns:a16="http://schemas.microsoft.com/office/drawing/2014/main" val="1218470937"/>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2/03/2021</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22</a:t>
            </a:fld>
            <a:endParaRPr lang="en-AU"/>
          </a:p>
        </p:txBody>
      </p:sp>
      <p:sp>
        <p:nvSpPr>
          <p:cNvPr id="3" name="Arrow: Left-Right 2">
            <a:extLst>
              <a:ext uri="{FF2B5EF4-FFF2-40B4-BE49-F238E27FC236}">
                <a16:creationId xmlns:a16="http://schemas.microsoft.com/office/drawing/2014/main" id="{C8E6D379-6732-4B12-8D97-B1D8EBA0D487}"/>
              </a:ext>
            </a:extLst>
          </p:cNvPr>
          <p:cNvSpPr/>
          <p:nvPr/>
        </p:nvSpPr>
        <p:spPr>
          <a:xfrm>
            <a:off x="6063632" y="3492098"/>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92715" y="150494"/>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
        <p:nvSpPr>
          <p:cNvPr id="13" name="Arrow: Left-Right 12">
            <a:extLst>
              <a:ext uri="{FF2B5EF4-FFF2-40B4-BE49-F238E27FC236}">
                <a16:creationId xmlns:a16="http://schemas.microsoft.com/office/drawing/2014/main" id="{BFD23F53-483E-4C48-9967-3A08B1857EE3}"/>
              </a:ext>
            </a:extLst>
          </p:cNvPr>
          <p:cNvSpPr/>
          <p:nvPr/>
        </p:nvSpPr>
        <p:spPr>
          <a:xfrm>
            <a:off x="6063632" y="5301848"/>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Tree>
    <p:extLst>
      <p:ext uri="{BB962C8B-B14F-4D97-AF65-F5344CB8AC3E}">
        <p14:creationId xmlns:p14="http://schemas.microsoft.com/office/powerpoint/2010/main" val="340700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C6D4-DC1E-4EC7-ABD2-11A81B3623EA}"/>
              </a:ext>
            </a:extLst>
          </p:cNvPr>
          <p:cNvSpPr>
            <a:spLocks noGrp="1"/>
          </p:cNvSpPr>
          <p:nvPr>
            <p:ph type="title"/>
          </p:nvPr>
        </p:nvSpPr>
        <p:spPr>
          <a:xfrm>
            <a:off x="89451" y="207301"/>
            <a:ext cx="8526345" cy="1310695"/>
          </a:xfrm>
        </p:spPr>
        <p:txBody>
          <a:bodyPr>
            <a:normAutofit/>
          </a:bodyPr>
          <a:lstStyle/>
          <a:p>
            <a:r>
              <a:rPr lang="en-AU" sz="3600"/>
              <a:t>Participant Readiness </a:t>
            </a:r>
            <a:br>
              <a:rPr lang="en-AU" sz="3600"/>
            </a:br>
            <a:r>
              <a:rPr lang="en-AU" sz="3600"/>
              <a:t>Risks for Review</a:t>
            </a:r>
          </a:p>
        </p:txBody>
      </p:sp>
      <p:graphicFrame>
        <p:nvGraphicFramePr>
          <p:cNvPr id="7" name="Table 7">
            <a:extLst>
              <a:ext uri="{FF2B5EF4-FFF2-40B4-BE49-F238E27FC236}">
                <a16:creationId xmlns:a16="http://schemas.microsoft.com/office/drawing/2014/main" id="{D6F2FF09-1418-485B-BD68-DE695C0E7652}"/>
              </a:ext>
            </a:extLst>
          </p:cNvPr>
          <p:cNvGraphicFramePr>
            <a:graphicFrameLocks noGrp="1"/>
          </p:cNvGraphicFramePr>
          <p:nvPr>
            <p:ph idx="1"/>
            <p:extLst>
              <p:ext uri="{D42A27DB-BD31-4B8C-83A1-F6EECF244321}">
                <p14:modId xmlns:p14="http://schemas.microsoft.com/office/powerpoint/2010/main" val="505535508"/>
              </p:ext>
            </p:extLst>
          </p:nvPr>
        </p:nvGraphicFramePr>
        <p:xfrm>
          <a:off x="172536" y="1517996"/>
          <a:ext cx="10289435" cy="2827765"/>
        </p:xfrm>
        <a:graphic>
          <a:graphicData uri="http://schemas.openxmlformats.org/drawingml/2006/table">
            <a:tbl>
              <a:tblPr firstRow="1" bandRow="1">
                <a:tableStyleId>{21E4AEA4-8DFA-4A89-87EB-49C32662AFE0}</a:tableStyleId>
              </a:tblPr>
              <a:tblGrid>
                <a:gridCol w="556045">
                  <a:extLst>
                    <a:ext uri="{9D8B030D-6E8A-4147-A177-3AD203B41FA5}">
                      <a16:colId xmlns:a16="http://schemas.microsoft.com/office/drawing/2014/main" val="3480151769"/>
                    </a:ext>
                  </a:extLst>
                </a:gridCol>
                <a:gridCol w="3943583">
                  <a:extLst>
                    <a:ext uri="{9D8B030D-6E8A-4147-A177-3AD203B41FA5}">
                      <a16:colId xmlns:a16="http://schemas.microsoft.com/office/drawing/2014/main" val="1895403908"/>
                    </a:ext>
                  </a:extLst>
                </a:gridCol>
                <a:gridCol w="1223985">
                  <a:extLst>
                    <a:ext uri="{9D8B030D-6E8A-4147-A177-3AD203B41FA5}">
                      <a16:colId xmlns:a16="http://schemas.microsoft.com/office/drawing/2014/main" val="4108887633"/>
                    </a:ext>
                  </a:extLst>
                </a:gridCol>
                <a:gridCol w="803089">
                  <a:extLst>
                    <a:ext uri="{9D8B030D-6E8A-4147-A177-3AD203B41FA5}">
                      <a16:colId xmlns:a16="http://schemas.microsoft.com/office/drawing/2014/main" val="352344316"/>
                    </a:ext>
                  </a:extLst>
                </a:gridCol>
                <a:gridCol w="3762733">
                  <a:extLst>
                    <a:ext uri="{9D8B030D-6E8A-4147-A177-3AD203B41FA5}">
                      <a16:colId xmlns:a16="http://schemas.microsoft.com/office/drawing/2014/main" val="433092132"/>
                    </a:ext>
                  </a:extLst>
                </a:gridCol>
              </a:tblGrid>
              <a:tr h="506767">
                <a:tc>
                  <a:txBody>
                    <a:bodyPr/>
                    <a:lstStyle/>
                    <a:p>
                      <a:r>
                        <a:rPr lang="en-AU" sz="1500"/>
                        <a:t>ID</a:t>
                      </a:r>
                    </a:p>
                  </a:txBody>
                  <a:tcPr marL="79367" marR="79367" marT="79367" marB="79367" anchor="ctr"/>
                </a:tc>
                <a:tc>
                  <a:txBody>
                    <a:bodyPr/>
                    <a:lstStyle/>
                    <a:p>
                      <a:r>
                        <a:rPr lang="en-AU" sz="1500"/>
                        <a:t>Title</a:t>
                      </a:r>
                    </a:p>
                  </a:txBody>
                  <a:tcPr marL="79367" marR="79367" marT="79367" marB="79367" anchor="ctr"/>
                </a:tc>
                <a:tc>
                  <a:txBody>
                    <a:bodyPr/>
                    <a:lstStyle/>
                    <a:p>
                      <a:r>
                        <a:rPr lang="en-AU" sz="1500"/>
                        <a:t>Residual Rating</a:t>
                      </a:r>
                    </a:p>
                  </a:txBody>
                  <a:tcPr marL="79367" marR="79367" marT="79367" marB="79367" anchor="ctr"/>
                </a:tc>
                <a:tc>
                  <a:txBody>
                    <a:bodyPr/>
                    <a:lstStyle/>
                    <a:p>
                      <a:r>
                        <a:rPr lang="en-AU" sz="1500"/>
                        <a:t>Trend</a:t>
                      </a:r>
                    </a:p>
                  </a:txBody>
                  <a:tcPr marL="79367" marR="79367" marT="79367" marB="79367" anchor="ctr"/>
                </a:tc>
                <a:tc>
                  <a:txBody>
                    <a:bodyPr/>
                    <a:lstStyle/>
                    <a:p>
                      <a:r>
                        <a:rPr lang="en-AU" sz="1500"/>
                        <a:t>Comments</a:t>
                      </a:r>
                    </a:p>
                  </a:txBody>
                  <a:tcPr marL="79367" marR="79367" marT="79367" marB="79367" anchor="ctr"/>
                </a:tc>
                <a:extLst>
                  <a:ext uri="{0D108BD9-81ED-4DB2-BD59-A6C34878D82A}">
                    <a16:rowId xmlns:a16="http://schemas.microsoft.com/office/drawing/2014/main" val="3266200210"/>
                  </a:ext>
                </a:extLst>
              </a:tr>
              <a:tr h="2211831">
                <a:tc>
                  <a:txBody>
                    <a:bodyPr/>
                    <a:lstStyle/>
                    <a:p>
                      <a:r>
                        <a:rPr lang="en-AU" sz="1500"/>
                        <a:t>05</a:t>
                      </a:r>
                    </a:p>
                  </a:txBody>
                  <a:tcPr marL="79367" marR="79367" marT="79367" marB="79367" anchor="ctr"/>
                </a:tc>
                <a:tc>
                  <a:txBody>
                    <a:bodyPr/>
                    <a:lstStyle/>
                    <a:p>
                      <a:r>
                        <a:rPr lang="en-AU" sz="1500" b="1" u="sng"/>
                        <a:t>Meter Read Type Code Update</a:t>
                      </a:r>
                    </a:p>
                    <a:p>
                      <a:endParaRPr lang="en-AU" sz="1500" b="0" u="none"/>
                    </a:p>
                    <a:p>
                      <a:r>
                        <a:rPr lang="en-AU" sz="1500" b="0" u="none"/>
                        <a:t>One participant noted that there is confusion among the industry regarding the methodology and timeline of updating Meter Read Type Codes</a:t>
                      </a:r>
                    </a:p>
                  </a:txBody>
                  <a:tcPr marL="79367" marR="79367" marT="79367" marB="79367" anchor="ctr"/>
                </a:tc>
                <a:tc>
                  <a:txBody>
                    <a:bodyPr/>
                    <a:lstStyle/>
                    <a:p>
                      <a:r>
                        <a:rPr lang="en-AU" sz="1500">
                          <a:solidFill>
                            <a:srgbClr val="FF0000"/>
                          </a:solidFill>
                        </a:rPr>
                        <a:t>TBC</a:t>
                      </a:r>
                    </a:p>
                  </a:txBody>
                  <a:tcPr marL="79367" marR="79367" marT="79367" marB="79367" anchor="ctr"/>
                </a:tc>
                <a:tc>
                  <a:txBody>
                    <a:bodyPr/>
                    <a:lstStyle/>
                    <a:p>
                      <a:endParaRPr lang="en-AU" sz="1500"/>
                    </a:p>
                  </a:txBody>
                  <a:tcPr marL="79367" marR="79367" marT="79367" marB="79367" anchor="ctr"/>
                </a:tc>
                <a:tc>
                  <a:txBody>
                    <a:bodyPr/>
                    <a:lstStyle/>
                    <a:p>
                      <a:r>
                        <a:rPr lang="en-AU" sz="1400"/>
                        <a:t>RTC Draft Transition Approach</a:t>
                      </a:r>
                      <a:r>
                        <a:rPr lang="en-AU" sz="1500"/>
                        <a:t> to be discussed at this RWG and at TFG 13</a:t>
                      </a:r>
                    </a:p>
                  </a:txBody>
                  <a:tcPr marL="79367" marR="79367" marT="79367" marB="79367" anchor="ctr"/>
                </a:tc>
                <a:extLst>
                  <a:ext uri="{0D108BD9-81ED-4DB2-BD59-A6C34878D82A}">
                    <a16:rowId xmlns:a16="http://schemas.microsoft.com/office/drawing/2014/main" val="1044911668"/>
                  </a:ext>
                </a:extLst>
              </a:tr>
            </a:tbl>
          </a:graphicData>
        </a:graphic>
      </p:graphicFrame>
      <p:sp>
        <p:nvSpPr>
          <p:cNvPr id="4" name="Date Placeholder 3">
            <a:extLst>
              <a:ext uri="{FF2B5EF4-FFF2-40B4-BE49-F238E27FC236}">
                <a16:creationId xmlns:a16="http://schemas.microsoft.com/office/drawing/2014/main" id="{ACB399D3-B8AA-4425-B3B0-EAFF84D44422}"/>
              </a:ext>
            </a:extLst>
          </p:cNvPr>
          <p:cNvSpPr>
            <a:spLocks noGrp="1"/>
          </p:cNvSpPr>
          <p:nvPr>
            <p:ph type="dt" sz="half" idx="10"/>
          </p:nvPr>
        </p:nvSpPr>
        <p:spPr>
          <a:xfrm>
            <a:off x="8950420" y="7011223"/>
            <a:ext cx="1435269" cy="402483"/>
          </a:xfrm>
        </p:spPr>
        <p:txBody>
          <a:bodyPr/>
          <a:lstStyle/>
          <a:p>
            <a:fld id="{FDEF3A66-B67E-4569-919D-CB6E78FCED42}" type="datetime1">
              <a:rPr lang="en-AU" smtClean="0"/>
              <a:t>2/03/2021</a:t>
            </a:fld>
            <a:endParaRPr lang="en-AU"/>
          </a:p>
        </p:txBody>
      </p:sp>
      <p:sp>
        <p:nvSpPr>
          <p:cNvPr id="6" name="Slide Number Placeholder 5">
            <a:extLst>
              <a:ext uri="{FF2B5EF4-FFF2-40B4-BE49-F238E27FC236}">
                <a16:creationId xmlns:a16="http://schemas.microsoft.com/office/drawing/2014/main" id="{F63C8E5D-26C7-4AA7-AC9F-7E0AB1623398}"/>
              </a:ext>
            </a:extLst>
          </p:cNvPr>
          <p:cNvSpPr>
            <a:spLocks noGrp="1"/>
          </p:cNvSpPr>
          <p:nvPr>
            <p:ph type="sldNum" sz="quarter" idx="12"/>
          </p:nvPr>
        </p:nvSpPr>
        <p:spPr/>
        <p:txBody>
          <a:bodyPr/>
          <a:lstStyle/>
          <a:p>
            <a:fld id="{4EC81F68-4976-451A-B2E9-79BCBD2F70CC}" type="slidenum">
              <a:rPr lang="en-AU" smtClean="0"/>
              <a:t>23</a:t>
            </a:fld>
            <a:endParaRPr lang="en-AU"/>
          </a:p>
        </p:txBody>
      </p:sp>
      <p:sp>
        <p:nvSpPr>
          <p:cNvPr id="3" name="Arrow: Left-Right 2">
            <a:extLst>
              <a:ext uri="{FF2B5EF4-FFF2-40B4-BE49-F238E27FC236}">
                <a16:creationId xmlns:a16="http://schemas.microsoft.com/office/drawing/2014/main" id="{C8E6D379-6732-4B12-8D97-B1D8EBA0D487}"/>
              </a:ext>
            </a:extLst>
          </p:cNvPr>
          <p:cNvSpPr/>
          <p:nvPr/>
        </p:nvSpPr>
        <p:spPr>
          <a:xfrm>
            <a:off x="6063632" y="3225398"/>
            <a:ext cx="348908" cy="127932"/>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cxnSp>
        <p:nvCxnSpPr>
          <p:cNvPr id="9" name="Straight Arrow Connector 8">
            <a:extLst>
              <a:ext uri="{FF2B5EF4-FFF2-40B4-BE49-F238E27FC236}">
                <a16:creationId xmlns:a16="http://schemas.microsoft.com/office/drawing/2014/main" id="{C7CA061B-DE3F-46DC-81FB-100FFBC0DD51}"/>
              </a:ext>
            </a:extLst>
          </p:cNvPr>
          <p:cNvCxnSpPr>
            <a:cxnSpLocks/>
          </p:cNvCxnSpPr>
          <p:nvPr/>
        </p:nvCxnSpPr>
        <p:spPr>
          <a:xfrm>
            <a:off x="8353023" y="677314"/>
            <a:ext cx="346643" cy="0"/>
          </a:xfrm>
          <a:prstGeom prst="straightConnector1">
            <a:avLst/>
          </a:prstGeom>
          <a:ln w="381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CFB7B92-E9D5-488F-9373-4E3DF0D2396A}"/>
              </a:ext>
            </a:extLst>
          </p:cNvPr>
          <p:cNvCxnSpPr>
            <a:cxnSpLocks/>
          </p:cNvCxnSpPr>
          <p:nvPr/>
        </p:nvCxnSpPr>
        <p:spPr>
          <a:xfrm flipV="1">
            <a:off x="8535870" y="177252"/>
            <a:ext cx="0" cy="255587"/>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DC1457A-9652-4E67-9AA6-156123B01BAA}"/>
              </a:ext>
            </a:extLst>
          </p:cNvPr>
          <p:cNvCxnSpPr>
            <a:cxnSpLocks/>
          </p:cNvCxnSpPr>
          <p:nvPr/>
        </p:nvCxnSpPr>
        <p:spPr>
          <a:xfrm>
            <a:off x="8526345" y="859877"/>
            <a:ext cx="0" cy="25241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3C2E0E38-90BE-4FF6-B2D1-96C90A4B8AFA}"/>
              </a:ext>
            </a:extLst>
          </p:cNvPr>
          <p:cNvGraphicFramePr>
            <a:graphicFrameLocks noGrp="1"/>
          </p:cNvGraphicFramePr>
          <p:nvPr/>
        </p:nvGraphicFramePr>
        <p:xfrm>
          <a:off x="7892715" y="150494"/>
          <a:ext cx="2156060" cy="1320800"/>
        </p:xfrm>
        <a:graphic>
          <a:graphicData uri="http://schemas.openxmlformats.org/drawingml/2006/table">
            <a:tbl>
              <a:tblPr>
                <a:tableStyleId>{5C22544A-7EE6-4342-B048-85BDC9FD1C3A}</a:tableStyleId>
              </a:tblPr>
              <a:tblGrid>
                <a:gridCol w="1078030">
                  <a:extLst>
                    <a:ext uri="{9D8B030D-6E8A-4147-A177-3AD203B41FA5}">
                      <a16:colId xmlns:a16="http://schemas.microsoft.com/office/drawing/2014/main" val="1699870773"/>
                    </a:ext>
                  </a:extLst>
                </a:gridCol>
                <a:gridCol w="1078030">
                  <a:extLst>
                    <a:ext uri="{9D8B030D-6E8A-4147-A177-3AD203B41FA5}">
                      <a16:colId xmlns:a16="http://schemas.microsoft.com/office/drawing/2014/main" val="4143933896"/>
                    </a:ext>
                  </a:extLst>
                </a:gridCol>
              </a:tblGrid>
              <a:tr h="1320800">
                <a:tc>
                  <a:txBody>
                    <a:bodyPr/>
                    <a:lstStyle/>
                    <a:p>
                      <a:pPr algn="l" fontAlgn="b"/>
                      <a:r>
                        <a:rPr lang="en-AU" sz="1000" u="none" strike="noStrike">
                          <a:effectLst/>
                        </a:rPr>
                        <a:t> </a:t>
                      </a:r>
                      <a:endParaRPr lang="en-AU" sz="1100" b="0" i="0" u="none" strike="noStrike">
                        <a:solidFill>
                          <a:srgbClr val="000000"/>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r>
                        <a:rPr lang="en-AU" sz="1050" b="1" u="none" strike="noStrike">
                          <a:solidFill>
                            <a:schemeClr val="bg1"/>
                          </a:solidFill>
                          <a:effectLst/>
                        </a:rPr>
                        <a:t>Improving</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No Change / Stable</a:t>
                      </a:r>
                      <a:br>
                        <a:rPr lang="en-AU" sz="1050" b="1" u="none" strike="noStrike">
                          <a:solidFill>
                            <a:schemeClr val="bg1"/>
                          </a:solidFill>
                          <a:effectLst/>
                        </a:rPr>
                      </a:br>
                      <a:br>
                        <a:rPr lang="en-AU" sz="1050" b="1" u="none" strike="noStrike">
                          <a:solidFill>
                            <a:schemeClr val="bg1"/>
                          </a:solidFill>
                          <a:effectLst/>
                        </a:rPr>
                      </a:br>
                      <a:r>
                        <a:rPr lang="en-AU" sz="1050" b="1" u="none" strike="noStrike">
                          <a:solidFill>
                            <a:schemeClr val="bg1"/>
                          </a:solidFill>
                          <a:effectLst/>
                        </a:rPr>
                        <a:t>Worsened </a:t>
                      </a:r>
                      <a:endParaRPr lang="en-AU" sz="1050" b="1" i="0" u="none" strike="noStrike">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4803108"/>
                  </a:ext>
                </a:extLst>
              </a:tr>
            </a:tbl>
          </a:graphicData>
        </a:graphic>
      </p:graphicFrame>
    </p:spTree>
    <p:extLst>
      <p:ext uri="{BB962C8B-B14F-4D97-AF65-F5344CB8AC3E}">
        <p14:creationId xmlns:p14="http://schemas.microsoft.com/office/powerpoint/2010/main" val="68018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lstStyle/>
          <a:p>
            <a:r>
              <a:rPr lang="en-US" sz="3600"/>
              <a:t>Readiness Reporting Actions and Follow ups – Summary</a:t>
            </a:r>
            <a:endParaRPr lang="en-AU"/>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24</a:t>
            </a:fld>
            <a:endParaRPr lang="en-AU"/>
          </a:p>
        </p:txBody>
      </p:sp>
      <p:sp>
        <p:nvSpPr>
          <p:cNvPr id="5" name="Content Placeholder 2">
            <a:extLst>
              <a:ext uri="{FF2B5EF4-FFF2-40B4-BE49-F238E27FC236}">
                <a16:creationId xmlns:a16="http://schemas.microsoft.com/office/drawing/2014/main" id="{023D09DF-EAA2-46DF-8132-A8AF67410BB6}"/>
              </a:ext>
            </a:extLst>
          </p:cNvPr>
          <p:cNvSpPr txBox="1">
            <a:spLocks/>
          </p:cNvSpPr>
          <p:nvPr/>
        </p:nvSpPr>
        <p:spPr>
          <a:xfrm>
            <a:off x="206546" y="2012414"/>
            <a:ext cx="10255425" cy="4796544"/>
          </a:xfrm>
          <a:prstGeom prst="rect">
            <a:avLst/>
          </a:prstGeom>
        </p:spPr>
        <p:txBody>
          <a:bodyPr>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50000"/>
              </a:lnSpc>
            </a:pPr>
            <a:r>
              <a:rPr lang="en-AU" sz="1800"/>
              <a:t>A total of 18 actions were captured, with AEMO to follow up with 14 organisations</a:t>
            </a:r>
          </a:p>
          <a:p>
            <a:pPr>
              <a:lnSpc>
                <a:spcPct val="150000"/>
              </a:lnSpc>
            </a:pPr>
            <a:r>
              <a:rPr lang="en-AU" sz="1800"/>
              <a:t>The full list of actions is captured in the readiness report, and is included in the appendices of this meeting pack.</a:t>
            </a:r>
          </a:p>
          <a:p>
            <a:pPr>
              <a:lnSpc>
                <a:spcPct val="150000"/>
              </a:lnSpc>
            </a:pPr>
            <a:r>
              <a:rPr lang="en-AU" sz="1800"/>
              <a:t>At a high level, AEMO will be following up to understand:</a:t>
            </a:r>
          </a:p>
          <a:p>
            <a:pPr lvl="1">
              <a:lnSpc>
                <a:spcPct val="150000"/>
              </a:lnSpc>
            </a:pPr>
            <a:r>
              <a:rPr lang="en-AU" sz="1600"/>
              <a:t>The activity status and adequacy of remediation plans for any items that were not on track, including Metering Transition Plan activities</a:t>
            </a:r>
          </a:p>
          <a:p>
            <a:pPr lvl="1">
              <a:lnSpc>
                <a:spcPct val="150000"/>
              </a:lnSpc>
            </a:pPr>
            <a:r>
              <a:rPr lang="en-AU" sz="1600"/>
              <a:t>Why some generators are not planning to utilise the 5-minute bidding service and/or pre-production environment before 1 October 2021</a:t>
            </a:r>
          </a:p>
          <a:p>
            <a:pPr>
              <a:lnSpc>
                <a:spcPct val="150000"/>
              </a:lnSpc>
            </a:pPr>
            <a:r>
              <a:rPr lang="en-AU" sz="1800"/>
              <a:t>Are they any actions / insights not reflected in the latest readiness report?</a:t>
            </a:r>
          </a:p>
          <a:p>
            <a:pPr>
              <a:lnSpc>
                <a:spcPct val="150000"/>
              </a:lnSpc>
            </a:pPr>
            <a:endParaRPr lang="en-AU" sz="1800"/>
          </a:p>
          <a:p>
            <a:pPr>
              <a:lnSpc>
                <a:spcPct val="150000"/>
              </a:lnSpc>
            </a:pPr>
            <a:endParaRPr lang="en-AU" sz="1800"/>
          </a:p>
        </p:txBody>
      </p:sp>
    </p:spTree>
    <p:extLst>
      <p:ext uri="{BB962C8B-B14F-4D97-AF65-F5344CB8AC3E}">
        <p14:creationId xmlns:p14="http://schemas.microsoft.com/office/powerpoint/2010/main" val="151872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223203" cy="1310695"/>
          </a:xfrm>
        </p:spPr>
        <p:txBody>
          <a:bodyPr/>
          <a:lstStyle/>
          <a:p>
            <a:r>
              <a:rPr lang="en-AU"/>
              <a:t>Readiness reporting – 2021 schedule</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25</a:t>
            </a:fld>
            <a:endParaRPr lang="en-AU"/>
          </a:p>
        </p:txBody>
      </p:sp>
      <p:sp>
        <p:nvSpPr>
          <p:cNvPr id="6" name="Rectangle 5">
            <a:extLst>
              <a:ext uri="{FF2B5EF4-FFF2-40B4-BE49-F238E27FC236}">
                <a16:creationId xmlns:a16="http://schemas.microsoft.com/office/drawing/2014/main" id="{C7B875E0-9275-4FDF-83ED-736C6EBA39B2}"/>
              </a:ext>
            </a:extLst>
          </p:cNvPr>
          <p:cNvSpPr/>
          <p:nvPr/>
        </p:nvSpPr>
        <p:spPr>
          <a:xfrm>
            <a:off x="371766" y="1897112"/>
            <a:ext cx="9223202" cy="646331"/>
          </a:xfrm>
          <a:prstGeom prst="rect">
            <a:avLst/>
          </a:prstGeom>
        </p:spPr>
        <p:txBody>
          <a:bodyPr wrap="square">
            <a:spAutoFit/>
          </a:bodyPr>
          <a:lstStyle/>
          <a:p>
            <a:pPr marL="200482" indent="-200482" defTabSz="801929">
              <a:spcBef>
                <a:spcPts val="1200"/>
              </a:spcBef>
              <a:spcAft>
                <a:spcPts val="1200"/>
              </a:spcAft>
              <a:buFont typeface="Arial" panose="020B0604020202020204" pitchFamily="34" charset="0"/>
              <a:buChar char="•"/>
            </a:pPr>
            <a:r>
              <a:rPr lang="en-AU"/>
              <a:t>The next readiness survey will be released on Tuesday 6 April, with the final report released on Thursday 29 April.</a:t>
            </a:r>
          </a:p>
        </p:txBody>
      </p:sp>
      <p:graphicFrame>
        <p:nvGraphicFramePr>
          <p:cNvPr id="9" name="Table 8">
            <a:extLst>
              <a:ext uri="{FF2B5EF4-FFF2-40B4-BE49-F238E27FC236}">
                <a16:creationId xmlns:a16="http://schemas.microsoft.com/office/drawing/2014/main" id="{C895937B-2C76-4BCE-A846-43F77242CED7}"/>
              </a:ext>
            </a:extLst>
          </p:cNvPr>
          <p:cNvGraphicFramePr>
            <a:graphicFrameLocks noGrp="1"/>
          </p:cNvGraphicFramePr>
          <p:nvPr>
            <p:extLst>
              <p:ext uri="{D42A27DB-BD31-4B8C-83A1-F6EECF244321}">
                <p14:modId xmlns:p14="http://schemas.microsoft.com/office/powerpoint/2010/main" val="3433052301"/>
              </p:ext>
            </p:extLst>
          </p:nvPr>
        </p:nvGraphicFramePr>
        <p:xfrm>
          <a:off x="535703" y="3564141"/>
          <a:ext cx="9421048" cy="2369521"/>
        </p:xfrm>
        <a:graphic>
          <a:graphicData uri="http://schemas.openxmlformats.org/drawingml/2006/table">
            <a:tbl>
              <a:tblPr firstRow="1" bandRow="1">
                <a:tableStyleId>{5C22544A-7EE6-4342-B048-85BDC9FD1C3A}</a:tableStyleId>
              </a:tblPr>
              <a:tblGrid>
                <a:gridCol w="1345864">
                  <a:extLst>
                    <a:ext uri="{9D8B030D-6E8A-4147-A177-3AD203B41FA5}">
                      <a16:colId xmlns:a16="http://schemas.microsoft.com/office/drawing/2014/main" val="3772430316"/>
                    </a:ext>
                  </a:extLst>
                </a:gridCol>
                <a:gridCol w="1345864">
                  <a:extLst>
                    <a:ext uri="{9D8B030D-6E8A-4147-A177-3AD203B41FA5}">
                      <a16:colId xmlns:a16="http://schemas.microsoft.com/office/drawing/2014/main" val="2747550846"/>
                    </a:ext>
                  </a:extLst>
                </a:gridCol>
                <a:gridCol w="1345864">
                  <a:extLst>
                    <a:ext uri="{9D8B030D-6E8A-4147-A177-3AD203B41FA5}">
                      <a16:colId xmlns:a16="http://schemas.microsoft.com/office/drawing/2014/main" val="1295551168"/>
                    </a:ext>
                  </a:extLst>
                </a:gridCol>
                <a:gridCol w="1345864">
                  <a:extLst>
                    <a:ext uri="{9D8B030D-6E8A-4147-A177-3AD203B41FA5}">
                      <a16:colId xmlns:a16="http://schemas.microsoft.com/office/drawing/2014/main" val="1596845985"/>
                    </a:ext>
                  </a:extLst>
                </a:gridCol>
                <a:gridCol w="1345864">
                  <a:extLst>
                    <a:ext uri="{9D8B030D-6E8A-4147-A177-3AD203B41FA5}">
                      <a16:colId xmlns:a16="http://schemas.microsoft.com/office/drawing/2014/main" val="298723750"/>
                    </a:ext>
                  </a:extLst>
                </a:gridCol>
                <a:gridCol w="1345864">
                  <a:extLst>
                    <a:ext uri="{9D8B030D-6E8A-4147-A177-3AD203B41FA5}">
                      <a16:colId xmlns:a16="http://schemas.microsoft.com/office/drawing/2014/main" val="266799204"/>
                    </a:ext>
                  </a:extLst>
                </a:gridCol>
                <a:gridCol w="1345864">
                  <a:extLst>
                    <a:ext uri="{9D8B030D-6E8A-4147-A177-3AD203B41FA5}">
                      <a16:colId xmlns:a16="http://schemas.microsoft.com/office/drawing/2014/main" val="1514327807"/>
                    </a:ext>
                  </a:extLst>
                </a:gridCol>
              </a:tblGrid>
              <a:tr h="613429">
                <a:tc>
                  <a:txBody>
                    <a:bodyPr/>
                    <a:lstStyle/>
                    <a:p>
                      <a:pPr algn="l" fontAlgn="b"/>
                      <a:r>
                        <a:rPr lang="en-AU" sz="1400" b="1" i="0" u="none" strike="noStrike">
                          <a:solidFill>
                            <a:schemeClr val="bg1"/>
                          </a:solidFill>
                          <a:effectLst/>
                          <a:latin typeface="+mn-lt"/>
                        </a:rPr>
                        <a:t>Readiness reporting</a:t>
                      </a:r>
                    </a:p>
                  </a:txBody>
                  <a:tcPr>
                    <a:solidFill>
                      <a:schemeClr val="accent2"/>
                    </a:solidFill>
                  </a:tcPr>
                </a:tc>
                <a:tc>
                  <a:txBody>
                    <a:bodyPr/>
                    <a:lstStyle/>
                    <a:p>
                      <a:pPr algn="l" fontAlgn="b"/>
                      <a:r>
                        <a:rPr lang="en-AU" sz="1400" b="1" i="0" u="none" strike="noStrike">
                          <a:solidFill>
                            <a:schemeClr val="bg1"/>
                          </a:solidFill>
                          <a:effectLst/>
                          <a:latin typeface="+mn-lt"/>
                        </a:rPr>
                        <a:t>Survey released</a:t>
                      </a:r>
                    </a:p>
                  </a:txBody>
                  <a:tcPr>
                    <a:solidFill>
                      <a:schemeClr val="accent2"/>
                    </a:solidFill>
                  </a:tcPr>
                </a:tc>
                <a:tc>
                  <a:txBody>
                    <a:bodyPr/>
                    <a:lstStyle/>
                    <a:p>
                      <a:pPr algn="l" fontAlgn="b"/>
                      <a:r>
                        <a:rPr lang="en-AU" sz="1400" b="1" i="0" u="none" strike="noStrike">
                          <a:solidFill>
                            <a:schemeClr val="bg1"/>
                          </a:solidFill>
                          <a:effectLst/>
                          <a:latin typeface="+mn-lt"/>
                        </a:rPr>
                        <a:t>Survey responses due</a:t>
                      </a:r>
                    </a:p>
                  </a:txBody>
                  <a:tcPr>
                    <a:solidFill>
                      <a:schemeClr val="accent2"/>
                    </a:solidFill>
                  </a:tcPr>
                </a:tc>
                <a:tc>
                  <a:txBody>
                    <a:bodyPr/>
                    <a:lstStyle/>
                    <a:p>
                      <a:pPr algn="l" fontAlgn="b"/>
                      <a:r>
                        <a:rPr lang="en-AU" sz="1400" b="1" i="0" u="none" strike="noStrike">
                          <a:solidFill>
                            <a:schemeClr val="bg1"/>
                          </a:solidFill>
                          <a:effectLst/>
                          <a:latin typeface="+mn-lt"/>
                        </a:rPr>
                        <a:t>Distribute results</a:t>
                      </a:r>
                    </a:p>
                  </a:txBody>
                  <a:tcPr>
                    <a:solidFill>
                      <a:schemeClr val="accent2"/>
                    </a:solidFill>
                  </a:tcPr>
                </a:tc>
                <a:tc>
                  <a:txBody>
                    <a:bodyPr/>
                    <a:lstStyle/>
                    <a:p>
                      <a:pPr algn="l" fontAlgn="b"/>
                      <a:r>
                        <a:rPr lang="en-AU" sz="1400" b="1" i="0" u="none" strike="noStrike">
                          <a:solidFill>
                            <a:schemeClr val="bg1"/>
                          </a:solidFill>
                          <a:effectLst/>
                          <a:latin typeface="+mn-lt"/>
                        </a:rPr>
                        <a:t>Discuss at RWG meeting</a:t>
                      </a:r>
                    </a:p>
                  </a:txBody>
                  <a:tcPr>
                    <a:solidFill>
                      <a:schemeClr val="accent2"/>
                    </a:solidFill>
                  </a:tcPr>
                </a:tc>
                <a:tc>
                  <a:txBody>
                    <a:bodyPr/>
                    <a:lstStyle/>
                    <a:p>
                      <a:pPr algn="l" fontAlgn="b"/>
                      <a:r>
                        <a:rPr lang="en-AU" sz="1400" b="1" i="0" u="none" strike="noStrike">
                          <a:solidFill>
                            <a:schemeClr val="bg1"/>
                          </a:solidFill>
                          <a:effectLst/>
                          <a:latin typeface="+mn-lt"/>
                        </a:rPr>
                        <a:t>Discuss at PCF</a:t>
                      </a:r>
                    </a:p>
                  </a:txBody>
                  <a:tcPr>
                    <a:solidFill>
                      <a:schemeClr val="accent2"/>
                    </a:solidFill>
                  </a:tcPr>
                </a:tc>
                <a:tc>
                  <a:txBody>
                    <a:bodyPr/>
                    <a:lstStyle/>
                    <a:p>
                      <a:pPr algn="l" fontAlgn="b"/>
                      <a:r>
                        <a:rPr lang="en-AU" sz="1400" b="1" i="0" u="none" strike="noStrike">
                          <a:solidFill>
                            <a:schemeClr val="bg1"/>
                          </a:solidFill>
                          <a:effectLst/>
                          <a:latin typeface="+mn-lt"/>
                        </a:rPr>
                        <a:t>Discuss at EF</a:t>
                      </a:r>
                    </a:p>
                  </a:txBody>
                  <a:tcPr>
                    <a:solidFill>
                      <a:schemeClr val="accent2"/>
                    </a:solidFill>
                  </a:tcPr>
                </a:tc>
                <a:extLst>
                  <a:ext uri="{0D108BD9-81ED-4DB2-BD59-A6C34878D82A}">
                    <a16:rowId xmlns:a16="http://schemas.microsoft.com/office/drawing/2014/main" val="3570800556"/>
                  </a:ext>
                </a:extLst>
              </a:tr>
              <a:tr h="439023">
                <a:tc>
                  <a:txBody>
                    <a:bodyPr/>
                    <a:lstStyle/>
                    <a:p>
                      <a:pPr algn="l" fontAlgn="b"/>
                      <a:r>
                        <a:rPr lang="en-AU" sz="1400" b="0" i="0" u="none" strike="noStrike">
                          <a:solidFill>
                            <a:srgbClr val="000000"/>
                          </a:solidFill>
                          <a:effectLst/>
                          <a:latin typeface="+mn-lt"/>
                        </a:rPr>
                        <a:t>Round #6</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02-Feb-21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11-Feb-21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25-Feb-21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02-Mar-21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18-Feb-21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25-Mar-21</a:t>
                      </a:r>
                    </a:p>
                  </a:txBody>
                  <a:tcPr anchor="ctr">
                    <a:solidFill>
                      <a:schemeClr val="bg1">
                        <a:lumMod val="95000"/>
                      </a:schemeClr>
                    </a:solidFill>
                  </a:tcPr>
                </a:tc>
                <a:extLst>
                  <a:ext uri="{0D108BD9-81ED-4DB2-BD59-A6C34878D82A}">
                    <a16:rowId xmlns:a16="http://schemas.microsoft.com/office/drawing/2014/main" val="1187528572"/>
                  </a:ext>
                </a:extLst>
              </a:tr>
              <a:tr h="439023">
                <a:tc>
                  <a:txBody>
                    <a:bodyPr/>
                    <a:lstStyle/>
                    <a:p>
                      <a:pPr algn="l" fontAlgn="b"/>
                      <a:r>
                        <a:rPr lang="en-AU" sz="1400" b="0" i="0" u="none" strike="noStrike">
                          <a:solidFill>
                            <a:srgbClr val="000000"/>
                          </a:solidFill>
                          <a:effectLst/>
                          <a:latin typeface="+mn-lt"/>
                        </a:rPr>
                        <a:t>Round #7</a:t>
                      </a:r>
                    </a:p>
                  </a:txBody>
                  <a:tcPr anchor="ctr"/>
                </a:tc>
                <a:tc>
                  <a:txBody>
                    <a:bodyPr/>
                    <a:lstStyle/>
                    <a:p>
                      <a:pPr algn="l" fontAlgn="b"/>
                      <a:r>
                        <a:rPr lang="en-AU" sz="1400" b="0" i="0" u="none" strike="noStrike">
                          <a:solidFill>
                            <a:srgbClr val="000000"/>
                          </a:solidFill>
                          <a:effectLst/>
                          <a:latin typeface="+mn-lt"/>
                        </a:rPr>
                        <a:t>06-Apr-21</a:t>
                      </a:r>
                    </a:p>
                  </a:txBody>
                  <a:tcPr anchor="ctr"/>
                </a:tc>
                <a:tc>
                  <a:txBody>
                    <a:bodyPr/>
                    <a:lstStyle/>
                    <a:p>
                      <a:pPr algn="l" fontAlgn="b"/>
                      <a:r>
                        <a:rPr lang="en-AU" sz="1400" b="0" i="0" u="none" strike="noStrike">
                          <a:solidFill>
                            <a:srgbClr val="000000"/>
                          </a:solidFill>
                          <a:effectLst/>
                          <a:latin typeface="+mn-lt"/>
                        </a:rPr>
                        <a:t>15-Apr-21</a:t>
                      </a:r>
                    </a:p>
                  </a:txBody>
                  <a:tcPr anchor="ctr"/>
                </a:tc>
                <a:tc>
                  <a:txBody>
                    <a:bodyPr/>
                    <a:lstStyle/>
                    <a:p>
                      <a:pPr algn="l" fontAlgn="b"/>
                      <a:r>
                        <a:rPr lang="en-AU" sz="1400" b="0" i="0" u="none" strike="noStrike">
                          <a:solidFill>
                            <a:srgbClr val="000000"/>
                          </a:solidFill>
                          <a:effectLst/>
                          <a:latin typeface="+mn-lt"/>
                        </a:rPr>
                        <a:t>29-Apr-21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04-May-21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20-May-21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tc>
                <a:extLst>
                  <a:ext uri="{0D108BD9-81ED-4DB2-BD59-A6C34878D82A}">
                    <a16:rowId xmlns:a16="http://schemas.microsoft.com/office/drawing/2014/main" val="479091809"/>
                  </a:ext>
                </a:extLst>
              </a:tr>
              <a:tr h="439023">
                <a:tc>
                  <a:txBody>
                    <a:bodyPr/>
                    <a:lstStyle/>
                    <a:p>
                      <a:pPr algn="l" fontAlgn="b"/>
                      <a:r>
                        <a:rPr lang="en-AU" sz="1400" b="0" i="0" u="none" strike="noStrike">
                          <a:solidFill>
                            <a:srgbClr val="000000"/>
                          </a:solidFill>
                          <a:effectLst/>
                          <a:latin typeface="+mn-lt"/>
                        </a:rPr>
                        <a:t>Round #8</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02-Jun-21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11-Jun-21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25-Jun-21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06-Jul-21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17-Jun-21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solidFill>
                      <a:schemeClr val="bg1">
                        <a:lumMod val="95000"/>
                      </a:schemeClr>
                    </a:solidFill>
                  </a:tcPr>
                </a:tc>
                <a:extLst>
                  <a:ext uri="{0D108BD9-81ED-4DB2-BD59-A6C34878D82A}">
                    <a16:rowId xmlns:a16="http://schemas.microsoft.com/office/drawing/2014/main" val="3497525406"/>
                  </a:ext>
                </a:extLst>
              </a:tr>
              <a:tr h="439023">
                <a:tc>
                  <a:txBody>
                    <a:bodyPr/>
                    <a:lstStyle/>
                    <a:p>
                      <a:pPr algn="l" fontAlgn="b"/>
                      <a:r>
                        <a:rPr lang="en-AU" sz="1400" b="0" i="0" u="none" strike="noStrike">
                          <a:solidFill>
                            <a:srgbClr val="000000"/>
                          </a:solidFill>
                          <a:effectLst/>
                          <a:latin typeface="+mn-lt"/>
                        </a:rPr>
                        <a:t>Round #9</a:t>
                      </a:r>
                    </a:p>
                  </a:txBody>
                  <a:tcPr anchor="ctr"/>
                </a:tc>
                <a:tc>
                  <a:txBody>
                    <a:bodyPr/>
                    <a:lstStyle/>
                    <a:p>
                      <a:pPr algn="l" fontAlgn="b"/>
                      <a:r>
                        <a:rPr lang="en-AU" sz="1400" b="0" i="0" u="none" strike="noStrike">
                          <a:solidFill>
                            <a:srgbClr val="000000"/>
                          </a:solidFill>
                          <a:effectLst/>
                          <a:latin typeface="+mn-lt"/>
                        </a:rPr>
                        <a:t>04-Aug-21</a:t>
                      </a:r>
                    </a:p>
                  </a:txBody>
                  <a:tcPr anchor="ctr"/>
                </a:tc>
                <a:tc>
                  <a:txBody>
                    <a:bodyPr/>
                    <a:lstStyle/>
                    <a:p>
                      <a:pPr algn="l" fontAlgn="b"/>
                      <a:r>
                        <a:rPr lang="en-AU" sz="1400" b="0" i="0" u="none" strike="noStrike">
                          <a:solidFill>
                            <a:srgbClr val="000000"/>
                          </a:solidFill>
                          <a:effectLst/>
                          <a:latin typeface="+mn-lt"/>
                        </a:rPr>
                        <a:t>13-Aug-21</a:t>
                      </a:r>
                    </a:p>
                  </a:txBody>
                  <a:tcPr anchor="ctr"/>
                </a:tc>
                <a:tc>
                  <a:txBody>
                    <a:bodyPr/>
                    <a:lstStyle/>
                    <a:p>
                      <a:pPr algn="l" fontAlgn="b"/>
                      <a:r>
                        <a:rPr lang="en-AU" sz="1400" b="0" i="0" u="none" strike="noStrike">
                          <a:solidFill>
                            <a:srgbClr val="000000"/>
                          </a:solidFill>
                          <a:effectLst/>
                          <a:latin typeface="+mn-lt"/>
                        </a:rPr>
                        <a:t>27-Aug-21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07-Sep-21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19-Aug-21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02-Sep-21</a:t>
                      </a:r>
                    </a:p>
                  </a:txBody>
                  <a:tcPr anchor="ctr"/>
                </a:tc>
                <a:extLst>
                  <a:ext uri="{0D108BD9-81ED-4DB2-BD59-A6C34878D82A}">
                    <a16:rowId xmlns:a16="http://schemas.microsoft.com/office/drawing/2014/main" val="4243539520"/>
                  </a:ext>
                </a:extLst>
              </a:tr>
            </a:tbl>
          </a:graphicData>
        </a:graphic>
      </p:graphicFrame>
    </p:spTree>
    <p:extLst>
      <p:ext uri="{BB962C8B-B14F-4D97-AF65-F5344CB8AC3E}">
        <p14:creationId xmlns:p14="http://schemas.microsoft.com/office/powerpoint/2010/main" val="3870720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Industry 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26</a:t>
            </a:fld>
            <a:endParaRPr lang="en-AU"/>
          </a:p>
        </p:txBody>
      </p:sp>
    </p:spTree>
    <p:extLst>
      <p:ext uri="{BB962C8B-B14F-4D97-AF65-F5344CB8AC3E}">
        <p14:creationId xmlns:p14="http://schemas.microsoft.com/office/powerpoint/2010/main" val="2093089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5DD250-CDB1-4538-9C9B-5B55102B91CF}"/>
              </a:ext>
            </a:extLst>
          </p:cNvPr>
          <p:cNvSpPr>
            <a:spLocks noGrp="1"/>
          </p:cNvSpPr>
          <p:nvPr>
            <p:ph type="title"/>
          </p:nvPr>
        </p:nvSpPr>
        <p:spPr>
          <a:xfrm>
            <a:off x="129544" y="546442"/>
            <a:ext cx="10106337" cy="1255571"/>
          </a:xfrm>
        </p:spPr>
        <p:txBody>
          <a:bodyPr>
            <a:normAutofit/>
          </a:bodyPr>
          <a:lstStyle/>
          <a:p>
            <a:r>
              <a:rPr lang="en-AU" sz="3850"/>
              <a:t>ITWG Update- 23-Feb</a:t>
            </a:r>
            <a:br>
              <a:rPr lang="en-AU" sz="3850"/>
            </a:br>
            <a:endParaRPr lang="en-AU" sz="3100"/>
          </a:p>
        </p:txBody>
      </p:sp>
      <p:sp>
        <p:nvSpPr>
          <p:cNvPr id="6" name="Content Placeholder 5">
            <a:extLst>
              <a:ext uri="{FF2B5EF4-FFF2-40B4-BE49-F238E27FC236}">
                <a16:creationId xmlns:a16="http://schemas.microsoft.com/office/drawing/2014/main" id="{7D6F8C62-7AEA-403E-97F6-D35503B07D12}"/>
              </a:ext>
            </a:extLst>
          </p:cNvPr>
          <p:cNvSpPr>
            <a:spLocks noGrp="1"/>
          </p:cNvSpPr>
          <p:nvPr>
            <p:ph idx="1"/>
          </p:nvPr>
        </p:nvSpPr>
        <p:spPr>
          <a:xfrm>
            <a:off x="129544" y="1588902"/>
            <a:ext cx="10255425" cy="5820279"/>
          </a:xfrm>
        </p:spPr>
        <p:txBody>
          <a:bodyPr vert="horz" lIns="91440" tIns="45720" rIns="91440" bIns="45720" rtlCol="0" anchor="t">
            <a:normAutofit fontScale="92500" lnSpcReduction="20000"/>
          </a:bodyPr>
          <a:lstStyle/>
          <a:p>
            <a:r>
              <a:rPr lang="en-AU" sz="2450">
                <a:cs typeface="Segoe UI Semilight"/>
              </a:rPr>
              <a:t>Settlements Industry Testing:</a:t>
            </a:r>
          </a:p>
          <a:p>
            <a:pPr lvl="1"/>
            <a:r>
              <a:rPr lang="en-AU" sz="2099">
                <a:cs typeface="Segoe UI Semilight"/>
              </a:rPr>
              <a:t>Commences 22-Mar-21</a:t>
            </a:r>
          </a:p>
          <a:p>
            <a:pPr lvl="1"/>
            <a:r>
              <a:rPr lang="en-AU" sz="2099">
                <a:cs typeface="Segoe UI Semilight"/>
              </a:rPr>
              <a:t>No coordinated testing</a:t>
            </a:r>
          </a:p>
          <a:p>
            <a:pPr lvl="1"/>
            <a:r>
              <a:rPr lang="en-AU" sz="2099">
                <a:cs typeface="Segoe UI Semilight"/>
              </a:rPr>
              <a:t>Support through AEMO Support Hub</a:t>
            </a:r>
          </a:p>
          <a:p>
            <a:pPr lvl="1"/>
            <a:r>
              <a:rPr lang="en-AU" sz="2099">
                <a:cs typeface="Segoe UI Semilight"/>
              </a:rPr>
              <a:t>Defects published through weekly email from 5MS mailbox</a:t>
            </a:r>
          </a:p>
          <a:p>
            <a:pPr lvl="1"/>
            <a:endParaRPr lang="en-AU" sz="2099">
              <a:cs typeface="Segoe UI Semilight"/>
            </a:endParaRPr>
          </a:p>
          <a:p>
            <a:r>
              <a:rPr lang="en-AU" sz="2450">
                <a:cs typeface="Segoe UI Semilight"/>
              </a:rPr>
              <a:t>Retail Invitation Testing:</a:t>
            </a:r>
          </a:p>
          <a:p>
            <a:pPr lvl="1"/>
            <a:r>
              <a:rPr lang="en-AU" sz="2099">
                <a:cs typeface="Segoe UI Semilight"/>
              </a:rPr>
              <a:t>Commences 19-Apr-21</a:t>
            </a:r>
          </a:p>
          <a:p>
            <a:pPr lvl="1"/>
            <a:r>
              <a:rPr lang="en-AU" sz="2099">
                <a:cs typeface="Segoe UI Semilight"/>
              </a:rPr>
              <a:t>Participants have been nominated – all participants can listen in on daily meetings during invitation testing</a:t>
            </a:r>
          </a:p>
          <a:p>
            <a:pPr lvl="1"/>
            <a:r>
              <a:rPr lang="en-AU" sz="2099">
                <a:cs typeface="Segoe UI Semilight"/>
              </a:rPr>
              <a:t>Support through AEMO Support Hub</a:t>
            </a:r>
          </a:p>
          <a:p>
            <a:pPr lvl="1"/>
            <a:r>
              <a:rPr lang="en-AU" sz="2099">
                <a:cs typeface="Segoe UI Semilight"/>
              </a:rPr>
              <a:t>Defects published through weekly email from 5MS mailbox</a:t>
            </a:r>
          </a:p>
          <a:p>
            <a:pPr lvl="1"/>
            <a:endParaRPr lang="en-AU" sz="2099">
              <a:cs typeface="Segoe UI Semilight"/>
            </a:endParaRPr>
          </a:p>
          <a:p>
            <a:r>
              <a:rPr lang="en-AU" sz="2450">
                <a:cs typeface="Segoe UI Semilight"/>
              </a:rPr>
              <a:t>Market Trial Preparation</a:t>
            </a:r>
          </a:p>
          <a:p>
            <a:pPr lvl="1"/>
            <a:r>
              <a:rPr lang="en-AU" sz="2099">
                <a:cs typeface="Segoe UI Semilight"/>
              </a:rPr>
              <a:t>Nominations for Market Trial Focus Group (MTFG) due by 12-Mar-21 </a:t>
            </a:r>
          </a:p>
          <a:p>
            <a:pPr lvl="1"/>
            <a:r>
              <a:rPr lang="en-AU" sz="2099">
                <a:cs typeface="Segoe UI Semilight"/>
              </a:rPr>
              <a:t>Terms of Reference have been circulated</a:t>
            </a:r>
          </a:p>
          <a:p>
            <a:pPr lvl="1"/>
            <a:r>
              <a:rPr lang="en-AU" sz="2099">
                <a:cs typeface="Segoe UI Semilight"/>
              </a:rPr>
              <a:t>MTFG will develop test plans – will be circulated to ITWG for input and consideration</a:t>
            </a:r>
          </a:p>
          <a:p>
            <a:endParaRPr lang="en-AU" sz="2450">
              <a:cs typeface="Segoe UI Semilight"/>
            </a:endParaRPr>
          </a:p>
          <a:p>
            <a:r>
              <a:rPr lang="en-AU" sz="2450">
                <a:cs typeface="Segoe UI Semilight"/>
              </a:rPr>
              <a:t>Training has been scheduled for MSATS and </a:t>
            </a:r>
            <a:r>
              <a:rPr lang="en-AU" sz="2450" err="1">
                <a:cs typeface="Segoe UI Semilight"/>
              </a:rPr>
              <a:t>Practitest</a:t>
            </a:r>
            <a:r>
              <a:rPr lang="en-AU" sz="2450">
                <a:cs typeface="Segoe UI Semilight"/>
              </a:rPr>
              <a:t>. </a:t>
            </a:r>
          </a:p>
          <a:p>
            <a:r>
              <a:rPr lang="en-AU" sz="2450">
                <a:cs typeface="Segoe UI Semilight"/>
              </a:rPr>
              <a:t>Further training will be available in the lead up to Market Trails for </a:t>
            </a:r>
            <a:r>
              <a:rPr lang="en-AU" sz="2450" err="1">
                <a:cs typeface="Segoe UI Semilight"/>
              </a:rPr>
              <a:t>Practitest</a:t>
            </a:r>
            <a:r>
              <a:rPr lang="en-AU" sz="2450">
                <a:cs typeface="Segoe UI Semilight"/>
              </a:rPr>
              <a:t>.</a:t>
            </a:r>
          </a:p>
          <a:p>
            <a:pPr lvl="1"/>
            <a:endParaRPr lang="en-AU" sz="2099">
              <a:cs typeface="Segoe UI Semilight"/>
            </a:endParaRPr>
          </a:p>
          <a:p>
            <a:pPr lvl="1"/>
            <a:endParaRPr lang="en-AU" sz="2099">
              <a:cs typeface="Segoe UI Semilight"/>
            </a:endParaRPr>
          </a:p>
          <a:p>
            <a:pPr lvl="1"/>
            <a:endParaRPr lang="en-AU" sz="2099">
              <a:cs typeface="Segoe UI Semilight"/>
            </a:endParaRPr>
          </a:p>
        </p:txBody>
      </p:sp>
      <p:sp>
        <p:nvSpPr>
          <p:cNvPr id="4" name="Slide Number Placeholder 3">
            <a:extLst>
              <a:ext uri="{FF2B5EF4-FFF2-40B4-BE49-F238E27FC236}">
                <a16:creationId xmlns:a16="http://schemas.microsoft.com/office/drawing/2014/main" id="{23A09151-835F-4176-BA09-2E6B8FED5C3E}"/>
              </a:ext>
            </a:extLst>
          </p:cNvPr>
          <p:cNvSpPr>
            <a:spLocks noGrp="1"/>
          </p:cNvSpPr>
          <p:nvPr>
            <p:ph type="sldNum" sz="quarter" idx="12"/>
          </p:nvPr>
        </p:nvSpPr>
        <p:spPr/>
        <p:txBody>
          <a:bodyPr/>
          <a:lstStyle/>
          <a:p>
            <a:fld id="{4EC81F68-4976-451A-B2E9-79BCBD2F70CC}" type="slidenum">
              <a:rPr lang="en-AU" smtClean="0"/>
              <a:pPr/>
              <a:t>27</a:t>
            </a:fld>
            <a:endParaRPr lang="en-AU"/>
          </a:p>
        </p:txBody>
      </p:sp>
    </p:spTree>
    <p:extLst>
      <p:ext uri="{BB962C8B-B14F-4D97-AF65-F5344CB8AC3E}">
        <p14:creationId xmlns:p14="http://schemas.microsoft.com/office/powerpoint/2010/main" val="2385553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2E57-E4F1-486F-87D6-42FCB360B332}"/>
              </a:ext>
            </a:extLst>
          </p:cNvPr>
          <p:cNvSpPr>
            <a:spLocks noGrp="1"/>
          </p:cNvSpPr>
          <p:nvPr>
            <p:ph type="title"/>
          </p:nvPr>
        </p:nvSpPr>
        <p:spPr/>
        <p:txBody>
          <a:bodyPr/>
          <a:lstStyle/>
          <a:p>
            <a:r>
              <a:rPr lang="en-AU"/>
              <a:t>Settlements Industry Testing</a:t>
            </a:r>
          </a:p>
        </p:txBody>
      </p:sp>
      <p:sp>
        <p:nvSpPr>
          <p:cNvPr id="3" name="Content Placeholder 2">
            <a:extLst>
              <a:ext uri="{FF2B5EF4-FFF2-40B4-BE49-F238E27FC236}">
                <a16:creationId xmlns:a16="http://schemas.microsoft.com/office/drawing/2014/main" id="{370B36F5-1B51-4716-8BEA-D0183D1CF0EB}"/>
              </a:ext>
            </a:extLst>
          </p:cNvPr>
          <p:cNvSpPr>
            <a:spLocks noGrp="1"/>
          </p:cNvSpPr>
          <p:nvPr>
            <p:ph idx="1"/>
          </p:nvPr>
        </p:nvSpPr>
        <p:spPr/>
        <p:txBody>
          <a:bodyPr>
            <a:normAutofit/>
          </a:bodyPr>
          <a:lstStyle/>
          <a:p>
            <a:r>
              <a:rPr lang="en-AU"/>
              <a:t>3 settlement runs will be generated and made available on:</a:t>
            </a:r>
          </a:p>
          <a:p>
            <a:pPr lvl="1"/>
            <a:r>
              <a:rPr lang="en-AU"/>
              <a:t>23 March for Settlement week TBA</a:t>
            </a:r>
          </a:p>
          <a:p>
            <a:pPr lvl="1"/>
            <a:r>
              <a:rPr lang="en-AU"/>
              <a:t>26 March for Settlement week TBA</a:t>
            </a:r>
          </a:p>
          <a:p>
            <a:pPr lvl="1"/>
            <a:r>
              <a:rPr lang="en-AU"/>
              <a:t>30 March for Settlement week TBA</a:t>
            </a:r>
          </a:p>
          <a:p>
            <a:pPr lvl="1"/>
            <a:endParaRPr lang="en-AU"/>
          </a:p>
          <a:p>
            <a:r>
              <a:rPr lang="en-AU"/>
              <a:t>Post deployment of the new Retail solution 3 more settlement runs will be generated</a:t>
            </a:r>
          </a:p>
          <a:p>
            <a:endParaRPr lang="en-AU"/>
          </a:p>
          <a:p>
            <a:r>
              <a:rPr lang="en-AU"/>
              <a:t>The invoices will be thirty-minute invoices in line with what participants can expect at go-live of the new solution.</a:t>
            </a:r>
          </a:p>
          <a:p>
            <a:endParaRPr lang="en-AU"/>
          </a:p>
          <a:p>
            <a:r>
              <a:rPr lang="en-AU"/>
              <a:t>Five-minute testing will be conducted as part of Market Trials in July.</a:t>
            </a:r>
          </a:p>
          <a:p>
            <a:endParaRPr lang="en-AU"/>
          </a:p>
          <a:p>
            <a:endParaRPr lang="en-AU"/>
          </a:p>
        </p:txBody>
      </p:sp>
      <p:sp>
        <p:nvSpPr>
          <p:cNvPr id="4" name="Slide Number Placeholder 3">
            <a:extLst>
              <a:ext uri="{FF2B5EF4-FFF2-40B4-BE49-F238E27FC236}">
                <a16:creationId xmlns:a16="http://schemas.microsoft.com/office/drawing/2014/main" id="{DF5B3206-7011-4D0C-86E8-A0E39B5A89E7}"/>
              </a:ext>
            </a:extLst>
          </p:cNvPr>
          <p:cNvSpPr>
            <a:spLocks noGrp="1"/>
          </p:cNvSpPr>
          <p:nvPr>
            <p:ph type="sldNum" sz="quarter" idx="12"/>
          </p:nvPr>
        </p:nvSpPr>
        <p:spPr/>
        <p:txBody>
          <a:bodyPr/>
          <a:lstStyle/>
          <a:p>
            <a:fld id="{4EC81F68-4976-451A-B2E9-79BCBD2F70CC}" type="slidenum">
              <a:rPr lang="en-AU" smtClean="0"/>
              <a:t>28</a:t>
            </a:fld>
            <a:endParaRPr lang="en-AU"/>
          </a:p>
        </p:txBody>
      </p:sp>
      <p:sp>
        <p:nvSpPr>
          <p:cNvPr id="5" name="Rectangle: Rounded Corners 4">
            <a:extLst>
              <a:ext uri="{FF2B5EF4-FFF2-40B4-BE49-F238E27FC236}">
                <a16:creationId xmlns:a16="http://schemas.microsoft.com/office/drawing/2014/main" id="{3389A4BD-066A-40A6-BB9B-C0711B139F41}"/>
              </a:ext>
            </a:extLst>
          </p:cNvPr>
          <p:cNvSpPr/>
          <p:nvPr/>
        </p:nvSpPr>
        <p:spPr>
          <a:xfrm>
            <a:off x="8100685" y="266914"/>
            <a:ext cx="2227665" cy="9606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Support through AEMO Support Hub</a:t>
            </a:r>
          </a:p>
        </p:txBody>
      </p:sp>
    </p:spTree>
    <p:extLst>
      <p:ext uri="{BB962C8B-B14F-4D97-AF65-F5344CB8AC3E}">
        <p14:creationId xmlns:p14="http://schemas.microsoft.com/office/powerpoint/2010/main" val="2568238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206546" y="376635"/>
            <a:ext cx="9918277" cy="1042731"/>
          </a:xfrm>
        </p:spPr>
        <p:txBody>
          <a:bodyPr vert="horz" lIns="80189" tIns="40094" rIns="80189" bIns="40094" rtlCol="0" anchor="b" anchorCtr="0">
            <a:normAutofit/>
          </a:bodyPr>
          <a:lstStyle/>
          <a:p>
            <a:r>
              <a:rPr lang="en-AU" sz="3157"/>
              <a:t>5MS Staging Environment – 19 February  2021</a:t>
            </a:r>
            <a:endParaRPr lang="en-AU" sz="3508">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29</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90A62B7F-C2B1-4AF0-AC70-5CF7A0B6C2B9}"/>
              </a:ext>
            </a:extLst>
          </p:cNvPr>
          <p:cNvSpPr txBox="1"/>
          <p:nvPr/>
        </p:nvSpPr>
        <p:spPr>
          <a:xfrm>
            <a:off x="5436219" y="7579158"/>
            <a:ext cx="753546" cy="173253"/>
          </a:xfrm>
          <a:prstGeom prst="rect">
            <a:avLst/>
          </a:prstGeom>
          <a:noFill/>
          <a:ln>
            <a:noFill/>
          </a:ln>
        </p:spPr>
        <p:txBody>
          <a:bodyPr wrap="square" rtlCol="0">
            <a:spAutoFit/>
          </a:bodyPr>
          <a:lstStyle/>
          <a:p>
            <a:r>
              <a:rPr lang="en-AU" sz="526"/>
              <a:t>Forecasting, SD/CD</a:t>
            </a:r>
          </a:p>
        </p:txBody>
      </p:sp>
      <p:graphicFrame>
        <p:nvGraphicFramePr>
          <p:cNvPr id="7" name="Table 6">
            <a:extLst>
              <a:ext uri="{FF2B5EF4-FFF2-40B4-BE49-F238E27FC236}">
                <a16:creationId xmlns:a16="http://schemas.microsoft.com/office/drawing/2014/main" id="{2F176F91-F40E-4A62-B65F-898BAD03947E}"/>
              </a:ext>
            </a:extLst>
          </p:cNvPr>
          <p:cNvGraphicFramePr>
            <a:graphicFrameLocks noGrp="1"/>
          </p:cNvGraphicFramePr>
          <p:nvPr/>
        </p:nvGraphicFramePr>
        <p:xfrm>
          <a:off x="394350" y="2143403"/>
          <a:ext cx="9903114" cy="3617894"/>
        </p:xfrm>
        <a:graphic>
          <a:graphicData uri="http://schemas.openxmlformats.org/drawingml/2006/table">
            <a:tbl>
              <a:tblPr>
                <a:tableStyleId>{5C22544A-7EE6-4342-B048-85BDC9FD1C3A}</a:tableStyleId>
              </a:tblPr>
              <a:tblGrid>
                <a:gridCol w="751885">
                  <a:extLst>
                    <a:ext uri="{9D8B030D-6E8A-4147-A177-3AD203B41FA5}">
                      <a16:colId xmlns:a16="http://schemas.microsoft.com/office/drawing/2014/main" val="1934691659"/>
                    </a:ext>
                  </a:extLst>
                </a:gridCol>
                <a:gridCol w="5621048">
                  <a:extLst>
                    <a:ext uri="{9D8B030D-6E8A-4147-A177-3AD203B41FA5}">
                      <a16:colId xmlns:a16="http://schemas.microsoft.com/office/drawing/2014/main" val="4043616495"/>
                    </a:ext>
                  </a:extLst>
                </a:gridCol>
                <a:gridCol w="625946">
                  <a:extLst>
                    <a:ext uri="{9D8B030D-6E8A-4147-A177-3AD203B41FA5}">
                      <a16:colId xmlns:a16="http://schemas.microsoft.com/office/drawing/2014/main" val="3558298120"/>
                    </a:ext>
                  </a:extLst>
                </a:gridCol>
                <a:gridCol w="2904235">
                  <a:extLst>
                    <a:ext uri="{9D8B030D-6E8A-4147-A177-3AD203B41FA5}">
                      <a16:colId xmlns:a16="http://schemas.microsoft.com/office/drawing/2014/main" val="1560747917"/>
                    </a:ext>
                  </a:extLst>
                </a:gridCol>
              </a:tblGrid>
              <a:tr h="347730">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Issue ID​</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Description​</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Status​</a:t>
                      </a:r>
                    </a:p>
                  </a:txBody>
                  <a:tcPr marL="7685" marR="7685" marT="7685" marB="0" anchor="ctr">
                    <a:solidFill>
                      <a:schemeClr val="accent2"/>
                    </a:solidFill>
                  </a:tcPr>
                </a:tc>
                <a:tc>
                  <a:txBody>
                    <a:bodyPr/>
                    <a:lstStyle/>
                    <a:p>
                      <a:pPr marL="0" algn="l" defTabSz="727510" rtl="0" eaLnBrk="1" fontAlgn="base" latinLnBrk="0" hangingPunct="1"/>
                      <a:r>
                        <a:rPr lang="en-AU" sz="800" b="1" i="0" u="none" strike="noStrike" kern="1200">
                          <a:solidFill>
                            <a:srgbClr val="FFFFFF"/>
                          </a:solidFill>
                          <a:effectLst/>
                          <a:latin typeface="Segoe UI Semilight" panose="020B0402040204020203" pitchFamily="34" charset="0"/>
                          <a:ea typeface="+mn-ea"/>
                          <a:cs typeface="+mn-cs"/>
                        </a:rPr>
                        <a:t>Action​</a:t>
                      </a:r>
                    </a:p>
                  </a:txBody>
                  <a:tcPr marL="7685" marR="7685" marT="7685" marB="0" anchor="ctr">
                    <a:solidFill>
                      <a:schemeClr val="accent2"/>
                    </a:solidFill>
                  </a:tcPr>
                </a:tc>
                <a:extLst>
                  <a:ext uri="{0D108BD9-81ED-4DB2-BD59-A6C34878D82A}">
                    <a16:rowId xmlns:a16="http://schemas.microsoft.com/office/drawing/2014/main" val="3427373280"/>
                  </a:ext>
                </a:extLst>
              </a:tr>
              <a:tr h="562991">
                <a:tc>
                  <a:txBody>
                    <a:bodyPr/>
                    <a:lstStyle/>
                    <a:p>
                      <a:pPr algn="l" rtl="0" fontAlgn="ctr"/>
                      <a:r>
                        <a:rPr lang="en-AU" sz="800" b="0" i="0" u="none" strike="noStrike">
                          <a:solidFill>
                            <a:srgbClr val="222324"/>
                          </a:solidFill>
                          <a:effectLst/>
                          <a:latin typeface="Segoe UI Semilight" panose="020B0402040204020203" pitchFamily="34" charset="0"/>
                        </a:rPr>
                        <a:t>2805</a:t>
                      </a:r>
                    </a:p>
                  </a:txBody>
                  <a:tcPr marL="7685" marR="7685" marT="7685" marB="0" anchor="ctr">
                    <a:solidFill>
                      <a:schemeClr val="bg1">
                        <a:lumMod val="95000"/>
                      </a:schemeClr>
                    </a:solidFill>
                  </a:tcPr>
                </a:tc>
                <a:tc>
                  <a:txBody>
                    <a:bodyPr/>
                    <a:lstStyle/>
                    <a:p>
                      <a:pPr algn="l" rtl="0" fontAlgn="ctr"/>
                      <a:r>
                        <a:rPr lang="en-AU" sz="800" u="none" strike="noStrike">
                          <a:effectLst/>
                        </a:rPr>
                        <a:t>Screen display issue only - An extra TNI2 field is getting displayed under Address Information section in NMI Master, Point in Time NMI Master Summary and NMI Discovery Type 1 and Type 2 search page.​</a:t>
                      </a:r>
                      <a:endParaRPr lang="en-AU" sz="8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algn="l" rtl="0" fontAlgn="ctr"/>
                      <a:r>
                        <a:rPr lang="en-AU" sz="800" u="none" strike="noStrike">
                          <a:effectLst/>
                        </a:rPr>
                        <a:t>It is a display issue only no functionality affected​</a:t>
                      </a: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a:solidFill>
                            <a:srgbClr val="222324"/>
                          </a:solidFill>
                          <a:effectLst/>
                          <a:latin typeface="Segoe UI Semilight" panose="020B0402040204020203" pitchFamily="34" charset="0"/>
                        </a:rPr>
                        <a:t>Release in staging planned for 2 Feb</a:t>
                      </a:r>
                    </a:p>
                    <a:p>
                      <a:pPr algn="l" rtl="0" fontAlgn="ctr"/>
                      <a:endParaRPr lang="en-AU" sz="800" b="0" i="0" u="none" strike="noStrike">
                        <a:solidFill>
                          <a:srgbClr val="222324"/>
                        </a:solidFill>
                        <a:effectLst/>
                        <a:latin typeface="Segoe UI Semilight" panose="020B0402040204020203" pitchFamily="34" charset="0"/>
                      </a:endParaRPr>
                    </a:p>
                  </a:txBody>
                  <a:tcPr marL="7685" marR="7685" marT="7685" marB="0" anchor="ctr">
                    <a:solidFill>
                      <a:schemeClr val="bg1">
                        <a:lumMod val="95000"/>
                      </a:schemeClr>
                    </a:solidFill>
                  </a:tcPr>
                </a:tc>
                <a:extLst>
                  <a:ext uri="{0D108BD9-81ED-4DB2-BD59-A6C34878D82A}">
                    <a16:rowId xmlns:a16="http://schemas.microsoft.com/office/drawing/2014/main" val="511474729"/>
                  </a:ext>
                </a:extLst>
              </a:tr>
              <a:tr h="368533">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2856</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Staging: Cleanackhandler sometimes sends incorrect X-initiatingParticipantID request header</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Closed</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No impact to participants</a:t>
                      </a:r>
                    </a:p>
                    <a:p>
                      <a:pPr marL="0" marR="0" lvl="0" indent="0" algn="l" defTabSz="727510" rtl="0" eaLnBrk="1" fontAlgn="ctr" latinLnBrk="0" hangingPunct="1">
                        <a:lnSpc>
                          <a:spcPct val="100000"/>
                        </a:lnSpc>
                        <a:spcBef>
                          <a:spcPts val="0"/>
                        </a:spcBef>
                        <a:spcAft>
                          <a:spcPts val="0"/>
                        </a:spcAft>
                        <a:buClrTx/>
                        <a:buSzTx/>
                        <a:buFontTx/>
                        <a:buNone/>
                        <a:tabLst/>
                        <a:defRPr/>
                      </a:pPr>
                      <a:endParaRPr lang="en-AU" sz="800" b="0" i="0" u="none" strike="noStrike" kern="1200">
                        <a:solidFill>
                          <a:srgbClr val="222324"/>
                        </a:solidFill>
                        <a:effectLst/>
                        <a:latin typeface="Segoe UI Semilight" panose="020B0402040204020203" pitchFamily="34" charset="0"/>
                        <a:ea typeface="+mn-ea"/>
                        <a:cs typeface="+mn-cs"/>
                      </a:endParaRP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Released into staging on 11-Feb and is being retested.</a:t>
                      </a:r>
                    </a:p>
                  </a:txBody>
                  <a:tcPr marL="7685" marR="7685" marT="7685" marB="0" anchor="ctr">
                    <a:solidFill>
                      <a:schemeClr val="bg1">
                        <a:lumMod val="85000"/>
                      </a:schemeClr>
                    </a:solidFill>
                  </a:tcPr>
                </a:tc>
                <a:extLst>
                  <a:ext uri="{0D108BD9-81ED-4DB2-BD59-A6C34878D82A}">
                    <a16:rowId xmlns:a16="http://schemas.microsoft.com/office/drawing/2014/main" val="1745500061"/>
                  </a:ext>
                </a:extLst>
              </a:tr>
              <a:tr h="368533">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2880</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Event Only </a:t>
                      </a:r>
                      <a:r>
                        <a:rPr lang="en-AU" sz="800" b="0" i="0" u="none" strike="noStrike" kern="1200" err="1">
                          <a:solidFill>
                            <a:srgbClr val="222324"/>
                          </a:solidFill>
                          <a:effectLst/>
                          <a:latin typeface="Segoe UI Semilight" panose="020B0402040204020203" pitchFamily="34" charset="0"/>
                          <a:ea typeface="+mn-ea"/>
                          <a:cs typeface="+mn-cs"/>
                        </a:rPr>
                        <a:t>Nack</a:t>
                      </a:r>
                      <a:r>
                        <a:rPr lang="en-AU" sz="800" b="0" i="0" u="none" strike="noStrike" kern="1200">
                          <a:solidFill>
                            <a:srgbClr val="222324"/>
                          </a:solidFill>
                          <a:effectLst/>
                          <a:latin typeface="Segoe UI Semilight" panose="020B0402040204020203" pitchFamily="34" charset="0"/>
                          <a:ea typeface="+mn-ea"/>
                          <a:cs typeface="+mn-cs"/>
                        </a:rPr>
                        <a:t> from Participant Results in a </a:t>
                      </a:r>
                      <a:r>
                        <a:rPr lang="en-AU" sz="800" b="0" i="0" u="none" strike="noStrike" kern="1200" err="1">
                          <a:solidFill>
                            <a:srgbClr val="222324"/>
                          </a:solidFill>
                          <a:effectLst/>
                          <a:latin typeface="Segoe UI Semilight" panose="020B0402040204020203" pitchFamily="34" charset="0"/>
                          <a:ea typeface="+mn-ea"/>
                          <a:cs typeface="+mn-cs"/>
                        </a:rPr>
                        <a:t>badack</a:t>
                      </a:r>
                      <a:endParaRPr lang="en-AU" sz="8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In Retest</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Acknowledge the file from MSATS browser to remove the badack</a:t>
                      </a:r>
                    </a:p>
                    <a:p>
                      <a:pPr marL="0" marR="0" lvl="0" indent="0" algn="l" defTabSz="727510" rtl="0" eaLnBrk="1" fontAlgn="ctr" latinLnBrk="0" hangingPunct="1">
                        <a:lnSpc>
                          <a:spcPct val="100000"/>
                        </a:lnSpc>
                        <a:spcBef>
                          <a:spcPts val="0"/>
                        </a:spcBef>
                        <a:spcAft>
                          <a:spcPts val="0"/>
                        </a:spcAft>
                        <a:buClrTx/>
                        <a:buSzTx/>
                        <a:buFontTx/>
                        <a:buNone/>
                        <a:tabLst/>
                        <a:defRPr/>
                      </a:pPr>
                      <a:endParaRPr lang="en-AU" sz="800" b="0" i="0" u="none" strike="noStrike" kern="1200">
                        <a:solidFill>
                          <a:srgbClr val="222324"/>
                        </a:solidFill>
                        <a:effectLst/>
                        <a:latin typeface="Segoe UI Semilight" panose="020B0402040204020203" pitchFamily="34" charset="0"/>
                        <a:ea typeface="+mn-ea"/>
                        <a:cs typeface="+mn-cs"/>
                      </a:endParaRP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Released into staging on 11-Feb and is being retested.</a:t>
                      </a:r>
                    </a:p>
                  </a:txBody>
                  <a:tcPr marL="7685" marR="7685" marT="7685" marB="0" anchor="ctr">
                    <a:solidFill>
                      <a:schemeClr val="bg1">
                        <a:lumMod val="95000"/>
                      </a:schemeClr>
                    </a:solidFill>
                  </a:tcPr>
                </a:tc>
                <a:extLst>
                  <a:ext uri="{0D108BD9-81ED-4DB2-BD59-A6C34878D82A}">
                    <a16:rowId xmlns:a16="http://schemas.microsoft.com/office/drawing/2014/main" val="2058790123"/>
                  </a:ext>
                </a:extLst>
              </a:tr>
              <a:tr h="368533">
                <a:tc>
                  <a:txBody>
                    <a:bodyPr/>
                    <a:lstStyle/>
                    <a:p>
                      <a:pPr algn="l" rtl="0" fontAlgn="ctr"/>
                      <a:r>
                        <a:rPr lang="en-AU" sz="800" b="0" i="0" u="none" strike="noStrike">
                          <a:solidFill>
                            <a:srgbClr val="222324"/>
                          </a:solidFill>
                          <a:effectLst/>
                          <a:latin typeface="Segoe UI Semilight" panose="020B0402040204020203" pitchFamily="34" charset="0"/>
                        </a:rPr>
                        <a:t>3683</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300" kern="1200">
                          <a:solidFill>
                            <a:schemeClr val="dk1"/>
                          </a:solidFill>
                          <a:effectLst/>
                          <a:latin typeface="+mn-lt"/>
                          <a:ea typeface="+mn-ea"/>
                          <a:cs typeface="+mn-cs"/>
                        </a:rPr>
                        <a:t> </a:t>
                      </a:r>
                      <a:r>
                        <a:rPr lang="en-AU" sz="800" b="0" i="0" u="none" strike="noStrike" kern="1200">
                          <a:solidFill>
                            <a:srgbClr val="222324"/>
                          </a:solidFill>
                          <a:effectLst/>
                          <a:latin typeface="Segoe UI Semilight" panose="020B0402040204020203" pitchFamily="34" charset="0"/>
                          <a:ea typeface="+mn-ea"/>
                          <a:cs typeface="+mn-cs"/>
                        </a:rPr>
                        <a:t>Align systems and documentation on Market field within the B2M </a:t>
                      </a:r>
                      <a:r>
                        <a:rPr lang="en-AU" sz="800" b="0" i="0" u="none" strike="noStrike" kern="1200" err="1">
                          <a:solidFill>
                            <a:srgbClr val="222324"/>
                          </a:solidFill>
                          <a:effectLst/>
                          <a:latin typeface="Segoe UI Semilight" panose="020B0402040204020203" pitchFamily="34" charset="0"/>
                          <a:ea typeface="+mn-ea"/>
                          <a:cs typeface="+mn-cs"/>
                        </a:rPr>
                        <a:t>aseXML</a:t>
                      </a:r>
                      <a:r>
                        <a:rPr lang="en-AU" sz="800" b="0" i="0" u="none" strike="noStrike" kern="1200">
                          <a:solidFill>
                            <a:srgbClr val="222324"/>
                          </a:solidFill>
                          <a:effectLst/>
                          <a:latin typeface="Segoe UI Semilight" panose="020B0402040204020203" pitchFamily="34" charset="0"/>
                          <a:ea typeface="+mn-ea"/>
                          <a:cs typeface="+mn-cs"/>
                        </a:rPr>
                        <a:t> header </a:t>
                      </a:r>
                    </a:p>
                    <a:p>
                      <a:pPr algn="l" rtl="0" fontAlgn="ctr"/>
                      <a:endParaRPr lang="en-AU" sz="8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Does not affect all participants. This is an issue for participants who have considered &lt;Market&gt;NEM&lt;/Market? field as optional for .ack</a:t>
                      </a:r>
                    </a:p>
                    <a:p>
                      <a:pPr marL="0" algn="l" defTabSz="727510" rtl="0" eaLnBrk="1" fontAlgn="ctr" latinLnBrk="0" hangingPunct="1"/>
                      <a:endParaRPr lang="en-AU" sz="800" b="0" i="0" u="none" strike="noStrike" kern="1200">
                        <a:solidFill>
                          <a:srgbClr val="222324"/>
                        </a:solidFill>
                        <a:effectLst/>
                        <a:latin typeface="Segoe UI Semilight" panose="020B0402040204020203" pitchFamily="34" charset="0"/>
                        <a:ea typeface="+mn-ea"/>
                        <a:cs typeface="+mn-cs"/>
                      </a:endParaRPr>
                    </a:p>
                  </a:txBody>
                  <a:tcPr marL="7685" marR="7685" marT="7685" marB="0" anchor="ctr">
                    <a:solidFill>
                      <a:schemeClr val="bg1">
                        <a:lumMod val="85000"/>
                      </a:schemeClr>
                    </a:solidFill>
                  </a:tcPr>
                </a:tc>
                <a:extLst>
                  <a:ext uri="{0D108BD9-81ED-4DB2-BD59-A6C34878D82A}">
                    <a16:rowId xmlns:a16="http://schemas.microsoft.com/office/drawing/2014/main" val="2619487932"/>
                  </a:ext>
                </a:extLst>
              </a:tr>
              <a:tr h="298054">
                <a:tc>
                  <a:txBody>
                    <a:bodyPr/>
                    <a:lstStyle/>
                    <a:p>
                      <a:pPr algn="l" rtl="0" fontAlgn="ctr"/>
                      <a:r>
                        <a:rPr lang="en-AU" sz="800" b="0" i="0" u="none" strike="noStrike">
                          <a:solidFill>
                            <a:srgbClr val="222324"/>
                          </a:solidFill>
                          <a:effectLst/>
                          <a:latin typeface="Segoe UI Semilight" panose="020B0402040204020203" pitchFamily="34" charset="0"/>
                        </a:rPr>
                        <a:t>New</a:t>
                      </a:r>
                    </a:p>
                  </a:txBody>
                  <a:tcPr marL="7685" marR="7685" marT="7685" marB="0" anchor="ctr">
                    <a:solidFill>
                      <a:schemeClr val="bg1">
                        <a:lumMod val="9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Issue with generation of new settlement run in wholesale due to NEM reports being out of sync with SIT</a:t>
                      </a:r>
                    </a:p>
                  </a:txBody>
                  <a:tcPr marL="7685" marR="7685" marT="7685" marB="0" anchor="ctr">
                    <a:solidFill>
                      <a:schemeClr val="bg1">
                        <a:lumMod val="9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Settlement run completed for Week 20 2020</a:t>
                      </a:r>
                    </a:p>
                  </a:txBody>
                  <a:tcPr marL="7685" marR="7685" marT="7685" marB="0" anchor="ctr">
                    <a:solidFill>
                      <a:schemeClr val="bg1">
                        <a:lumMod val="95000"/>
                      </a:schemeClr>
                    </a:solidFill>
                  </a:tcPr>
                </a:tc>
                <a:extLst>
                  <a:ext uri="{0D108BD9-81ED-4DB2-BD59-A6C34878D82A}">
                    <a16:rowId xmlns:a16="http://schemas.microsoft.com/office/drawing/2014/main" val="3553843743"/>
                  </a:ext>
                </a:extLst>
              </a:tr>
              <a:tr h="488816">
                <a:tc>
                  <a:txBody>
                    <a:bodyPr/>
                    <a:lstStyle/>
                    <a:p>
                      <a:pPr algn="l" rtl="0" fontAlgn="ctr"/>
                      <a:r>
                        <a:rPr lang="en-AU" sz="800" b="0" i="0" u="none" strike="noStrike">
                          <a:solidFill>
                            <a:srgbClr val="222324"/>
                          </a:solidFill>
                          <a:effectLst/>
                          <a:latin typeface="Segoe UI Semilight" panose="020B0402040204020203" pitchFamily="34" charset="0"/>
                        </a:rPr>
                        <a:t>3716</a:t>
                      </a:r>
                    </a:p>
                  </a:txBody>
                  <a:tcPr marL="7685" marR="7685" marT="7685" marB="0" anchor="ctr">
                    <a:solidFill>
                      <a:schemeClr val="bg1">
                        <a:lumMod val="8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RM37 report request processing Failure</a:t>
                      </a:r>
                    </a:p>
                  </a:txBody>
                  <a:tcPr marL="7685" marR="7685" marT="7685" marB="0" anchor="ctr">
                    <a:solidFill>
                      <a:schemeClr val="bg1">
                        <a:lumMod val="85000"/>
                      </a:schemeClr>
                    </a:solidFill>
                  </a:tcPr>
                </a:tc>
                <a:tc>
                  <a:txBody>
                    <a:bodyPr/>
                    <a:lstStyle/>
                    <a:p>
                      <a:pPr algn="l" rtl="0" fontAlgn="ct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This is the only report that we aware of that will not complete, will be retested once when MDM is on the new platform.</a:t>
                      </a:r>
                    </a:p>
                    <a:p>
                      <a:pPr marL="0" marR="0" lvl="0" indent="0" algn="l" defTabSz="727510" rtl="0" eaLnBrk="1" fontAlgn="ctr" latinLnBrk="0" hangingPunct="1">
                        <a:lnSpc>
                          <a:spcPct val="100000"/>
                        </a:lnSpc>
                        <a:spcBef>
                          <a:spcPts val="0"/>
                        </a:spcBef>
                        <a:spcAft>
                          <a:spcPts val="0"/>
                        </a:spcAft>
                        <a:buClrTx/>
                        <a:buSzTx/>
                        <a:buFontTx/>
                        <a:buNone/>
                        <a:tabLst/>
                        <a:defRPr/>
                      </a:pPr>
                      <a:endParaRPr lang="en-AU" sz="800" b="0" i="0" u="none" strike="noStrike" kern="1200">
                        <a:solidFill>
                          <a:srgbClr val="222324"/>
                        </a:solidFill>
                        <a:effectLst/>
                        <a:latin typeface="Segoe UI Semilight" panose="020B0402040204020203" pitchFamily="34" charset="0"/>
                        <a:ea typeface="+mn-ea"/>
                        <a:cs typeface="+mn-cs"/>
                      </a:endParaRPr>
                    </a:p>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kern="1200">
                          <a:solidFill>
                            <a:srgbClr val="222324"/>
                          </a:solidFill>
                          <a:effectLst/>
                          <a:latin typeface="Segoe UI Semilight" panose="020B0402040204020203" pitchFamily="34" charset="0"/>
                          <a:ea typeface="+mn-ea"/>
                          <a:cs typeface="+mn-cs"/>
                        </a:rPr>
                        <a:t>Released into staging on 11-Feb and is being retested.</a:t>
                      </a:r>
                    </a:p>
                  </a:txBody>
                  <a:tcPr marL="7685" marR="7685" marT="7685" marB="0" anchor="ctr">
                    <a:solidFill>
                      <a:schemeClr val="bg1">
                        <a:lumMod val="85000"/>
                      </a:schemeClr>
                    </a:solidFill>
                  </a:tcPr>
                </a:tc>
                <a:extLst>
                  <a:ext uri="{0D108BD9-81ED-4DB2-BD59-A6C34878D82A}">
                    <a16:rowId xmlns:a16="http://schemas.microsoft.com/office/drawing/2014/main" val="1425089290"/>
                  </a:ext>
                </a:extLst>
              </a:tr>
              <a:tr h="368533">
                <a:tc>
                  <a:txBody>
                    <a:bodyPr/>
                    <a:lstStyle/>
                    <a:p>
                      <a:pPr algn="l" rtl="0" fontAlgn="ctr"/>
                      <a:r>
                        <a:rPr lang="en-AU" sz="800" b="0" i="0" u="none" strike="noStrike">
                          <a:solidFill>
                            <a:srgbClr val="222324"/>
                          </a:solidFill>
                          <a:effectLst/>
                          <a:latin typeface="Segoe UI Semilight" panose="020B0402040204020203" pitchFamily="34" charset="0"/>
                        </a:rPr>
                        <a:t>3832</a:t>
                      </a:r>
                    </a:p>
                  </a:txBody>
                  <a:tcPr marL="7685" marR="7685" marT="7685" marB="0" anchor="ctr">
                    <a:solidFill>
                      <a:schemeClr val="bg1">
                        <a:lumMod val="9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Set participant functionality is broken and throwing error</a:t>
                      </a:r>
                    </a:p>
                  </a:txBody>
                  <a:tcPr marL="7685" marR="7685" marT="7685" marB="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a:solidFill>
                            <a:srgbClr val="222324"/>
                          </a:solidFill>
                          <a:effectLst/>
                          <a:latin typeface="Segoe UI Semilight" panose="020B0402040204020203" pitchFamily="34" charset="0"/>
                        </a:rPr>
                        <a:t>In Progress</a:t>
                      </a:r>
                    </a:p>
                  </a:txBody>
                  <a:tcPr marL="7685" marR="7685" marT="7685" marB="0" anchor="ctr">
                    <a:solidFill>
                      <a:schemeClr val="bg1">
                        <a:lumMod val="9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System returns and error message but does allow you to use the functionality.</a:t>
                      </a:r>
                    </a:p>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Estimated fix due 15</a:t>
                      </a:r>
                      <a:r>
                        <a:rPr lang="en-AU" sz="800" b="0" i="0" u="none" strike="noStrike" kern="1200" baseline="30000">
                          <a:solidFill>
                            <a:srgbClr val="222324"/>
                          </a:solidFill>
                          <a:effectLst/>
                          <a:latin typeface="Segoe UI Semilight" panose="020B0402040204020203" pitchFamily="34" charset="0"/>
                          <a:ea typeface="+mn-ea"/>
                          <a:cs typeface="+mn-cs"/>
                        </a:rPr>
                        <a:t>th</a:t>
                      </a:r>
                      <a:r>
                        <a:rPr lang="en-AU" sz="800" b="0" i="0" u="none" strike="noStrike" kern="1200">
                          <a:solidFill>
                            <a:srgbClr val="222324"/>
                          </a:solidFill>
                          <a:effectLst/>
                          <a:latin typeface="Segoe UI Semilight" panose="020B0402040204020203" pitchFamily="34" charset="0"/>
                          <a:ea typeface="+mn-ea"/>
                          <a:cs typeface="+mn-cs"/>
                        </a:rPr>
                        <a:t> March</a:t>
                      </a:r>
                    </a:p>
                  </a:txBody>
                  <a:tcPr marL="7685" marR="7685" marT="7685" marB="0" anchor="ctr">
                    <a:solidFill>
                      <a:schemeClr val="bg1">
                        <a:lumMod val="95000"/>
                      </a:schemeClr>
                    </a:solidFill>
                  </a:tcPr>
                </a:tc>
                <a:extLst>
                  <a:ext uri="{0D108BD9-81ED-4DB2-BD59-A6C34878D82A}">
                    <a16:rowId xmlns:a16="http://schemas.microsoft.com/office/drawing/2014/main" val="3632283818"/>
                  </a:ext>
                </a:extLst>
              </a:tr>
              <a:tr h="298054">
                <a:tc>
                  <a:txBody>
                    <a:bodyPr/>
                    <a:lstStyle/>
                    <a:p>
                      <a:pPr algn="l" rtl="0" fontAlgn="ctr"/>
                      <a:r>
                        <a:rPr lang="en-AU" sz="800" b="0" i="0" u="none" strike="noStrike">
                          <a:solidFill>
                            <a:srgbClr val="222324"/>
                          </a:solidFill>
                          <a:effectLst/>
                          <a:latin typeface="Segoe UI Semilight" panose="020B0402040204020203" pitchFamily="34" charset="0"/>
                        </a:rPr>
                        <a:t>3834</a:t>
                      </a:r>
                    </a:p>
                  </a:txBody>
                  <a:tcPr marL="7685" marR="7685" marT="7685" marB="0" anchor="ctr">
                    <a:solidFill>
                      <a:schemeClr val="bg1">
                        <a:lumMod val="85000"/>
                      </a:schemeClr>
                    </a:solidFill>
                  </a:tcPr>
                </a:tc>
                <a:tc>
                  <a:txBody>
                    <a:bodyPr/>
                    <a:lstStyle/>
                    <a:p>
                      <a:pPr algn="l" rtl="0" fontAlgn="ctr"/>
                      <a:r>
                        <a:rPr lang="en-AU" sz="800" b="0" i="0" u="none" strike="noStrike" kern="1200">
                          <a:solidFill>
                            <a:srgbClr val="222324"/>
                          </a:solidFill>
                          <a:effectLst/>
                          <a:latin typeface="Segoe UI Semilight" panose="020B0402040204020203" pitchFamily="34" charset="0"/>
                          <a:ea typeface="+mn-ea"/>
                          <a:cs typeface="+mn-cs"/>
                        </a:rPr>
                        <a:t>Metering Data Search screen is throwing error when searching for Interval Reads</a:t>
                      </a:r>
                    </a:p>
                  </a:txBody>
                  <a:tcPr marL="7685" marR="7685" marT="7685" marB="0" anchor="ctr">
                    <a:solidFill>
                      <a:schemeClr val="bg1">
                        <a:lumMod val="8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800" b="0" i="0" u="none" strike="noStrike">
                          <a:solidFill>
                            <a:srgbClr val="222324"/>
                          </a:solidFill>
                          <a:effectLst/>
                          <a:latin typeface="Segoe UI Semilight" panose="020B0402040204020203" pitchFamily="34" charset="0"/>
                        </a:rPr>
                        <a:t>Closed</a:t>
                      </a:r>
                    </a:p>
                  </a:txBody>
                  <a:tcPr marL="7685" marR="7685" marT="7685" marB="0" anchor="ctr">
                    <a:solidFill>
                      <a:schemeClr val="bg1">
                        <a:lumMod val="85000"/>
                      </a:schemeClr>
                    </a:solidFill>
                  </a:tcPr>
                </a:tc>
                <a:tc>
                  <a:txBody>
                    <a:bodyPr/>
                    <a:lstStyle/>
                    <a:p>
                      <a:pPr marL="0" algn="l" defTabSz="727510" rtl="0" eaLnBrk="1" fontAlgn="ctr" latinLnBrk="0" hangingPunct="1"/>
                      <a:r>
                        <a:rPr lang="en-AU" sz="800" b="0" i="0" u="none" strike="noStrike" kern="1200">
                          <a:solidFill>
                            <a:srgbClr val="222324"/>
                          </a:solidFill>
                          <a:effectLst/>
                          <a:latin typeface="Segoe UI Semilight" panose="020B0402040204020203" pitchFamily="34" charset="0"/>
                          <a:ea typeface="+mn-ea"/>
                          <a:cs typeface="+mn-cs"/>
                        </a:rPr>
                        <a:t>No searching of interval meter reads possible at this stage.</a:t>
                      </a:r>
                    </a:p>
                  </a:txBody>
                  <a:tcPr marL="7685" marR="7685" marT="7685" marB="0" anchor="ctr">
                    <a:solidFill>
                      <a:schemeClr val="bg1">
                        <a:lumMod val="85000"/>
                      </a:schemeClr>
                    </a:solidFill>
                  </a:tcPr>
                </a:tc>
                <a:extLst>
                  <a:ext uri="{0D108BD9-81ED-4DB2-BD59-A6C34878D82A}">
                    <a16:rowId xmlns:a16="http://schemas.microsoft.com/office/drawing/2014/main" val="256692753"/>
                  </a:ext>
                </a:extLst>
              </a:tr>
            </a:tbl>
          </a:graphicData>
        </a:graphic>
      </p:graphicFrame>
    </p:spTree>
    <p:extLst>
      <p:ext uri="{BB962C8B-B14F-4D97-AF65-F5344CB8AC3E}">
        <p14:creationId xmlns:p14="http://schemas.microsoft.com/office/powerpoint/2010/main" val="335694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BB28-3040-4B10-89F4-307C54368A36}"/>
              </a:ext>
            </a:extLst>
          </p:cNvPr>
          <p:cNvSpPr>
            <a:spLocks noGrp="1"/>
          </p:cNvSpPr>
          <p:nvPr>
            <p:ph type="title"/>
          </p:nvPr>
        </p:nvSpPr>
        <p:spPr>
          <a:xfrm>
            <a:off x="206548" y="396360"/>
            <a:ext cx="10255423" cy="1042731"/>
          </a:xfrm>
        </p:spPr>
        <p:txBody>
          <a:bodyPr>
            <a:normAutofit fontScale="90000"/>
          </a:bodyPr>
          <a:lstStyle/>
          <a:p>
            <a:r>
              <a:rPr lang="en-AU"/>
              <a:t>AEMO Pre-Prod 5MS Bidding Service Defects only – </a:t>
            </a:r>
            <a:r>
              <a:rPr lang="en-AU" sz="2806"/>
              <a:t>19-Feb-21</a:t>
            </a:r>
            <a:endParaRPr lang="en-AU"/>
          </a:p>
        </p:txBody>
      </p:sp>
      <p:sp>
        <p:nvSpPr>
          <p:cNvPr id="3" name="Slide Number Placeholder 2">
            <a:extLst>
              <a:ext uri="{FF2B5EF4-FFF2-40B4-BE49-F238E27FC236}">
                <a16:creationId xmlns:a16="http://schemas.microsoft.com/office/drawing/2014/main" id="{F4C113E8-86D9-4D39-817A-BCFF375131AA}"/>
              </a:ext>
            </a:extLst>
          </p:cNvPr>
          <p:cNvSpPr>
            <a:spLocks noGrp="1"/>
          </p:cNvSpPr>
          <p:nvPr>
            <p:ph type="sldNum" sz="quarter" idx="12"/>
          </p:nvPr>
        </p:nvSpPr>
        <p:spPr/>
        <p:txBody>
          <a:bodyPr/>
          <a:lstStyle/>
          <a:p>
            <a:fld id="{4EC81F68-4976-451A-B2E9-79BCBD2F70CC}" type="slidenum">
              <a:rPr lang="en-AU" smtClean="0"/>
              <a:t>30</a:t>
            </a:fld>
            <a:endParaRPr lang="en-AU"/>
          </a:p>
        </p:txBody>
      </p:sp>
      <p:graphicFrame>
        <p:nvGraphicFramePr>
          <p:cNvPr id="4" name="Table 3">
            <a:extLst>
              <a:ext uri="{FF2B5EF4-FFF2-40B4-BE49-F238E27FC236}">
                <a16:creationId xmlns:a16="http://schemas.microsoft.com/office/drawing/2014/main" id="{003F9ADD-9F59-4D88-8A68-7F04DE227959}"/>
              </a:ext>
            </a:extLst>
          </p:cNvPr>
          <p:cNvGraphicFramePr>
            <a:graphicFrameLocks noGrp="1"/>
          </p:cNvGraphicFramePr>
          <p:nvPr/>
        </p:nvGraphicFramePr>
        <p:xfrm>
          <a:off x="395374" y="2702478"/>
          <a:ext cx="9901064" cy="910475"/>
        </p:xfrm>
        <a:graphic>
          <a:graphicData uri="http://schemas.openxmlformats.org/drawingml/2006/table">
            <a:tbl>
              <a:tblPr firstRow="1" firstCol="1" bandRow="1">
                <a:tableStyleId>{9DCAF9ED-07DC-4A11-8D7F-57B35C25682E}</a:tableStyleId>
              </a:tblPr>
              <a:tblGrid>
                <a:gridCol w="756486">
                  <a:extLst>
                    <a:ext uri="{9D8B030D-6E8A-4147-A177-3AD203B41FA5}">
                      <a16:colId xmlns:a16="http://schemas.microsoft.com/office/drawing/2014/main" val="2550719078"/>
                    </a:ext>
                  </a:extLst>
                </a:gridCol>
                <a:gridCol w="5618020">
                  <a:extLst>
                    <a:ext uri="{9D8B030D-6E8A-4147-A177-3AD203B41FA5}">
                      <a16:colId xmlns:a16="http://schemas.microsoft.com/office/drawing/2014/main" val="3376174735"/>
                    </a:ext>
                  </a:extLst>
                </a:gridCol>
                <a:gridCol w="1268226">
                  <a:extLst>
                    <a:ext uri="{9D8B030D-6E8A-4147-A177-3AD203B41FA5}">
                      <a16:colId xmlns:a16="http://schemas.microsoft.com/office/drawing/2014/main" val="2801716075"/>
                    </a:ext>
                  </a:extLst>
                </a:gridCol>
                <a:gridCol w="2258332">
                  <a:extLst>
                    <a:ext uri="{9D8B030D-6E8A-4147-A177-3AD203B41FA5}">
                      <a16:colId xmlns:a16="http://schemas.microsoft.com/office/drawing/2014/main" val="3987322804"/>
                    </a:ext>
                  </a:extLst>
                </a:gridCol>
              </a:tblGrid>
              <a:tr h="347484">
                <a:tc>
                  <a:txBody>
                    <a:bodyPr/>
                    <a:lstStyle/>
                    <a:p>
                      <a:pPr>
                        <a:spcAft>
                          <a:spcPts val="0"/>
                        </a:spcAft>
                      </a:pPr>
                      <a:r>
                        <a:rPr lang="en-AU" sz="1000">
                          <a:effectLst/>
                        </a:rPr>
                        <a:t>Issue ID​</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Description​</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Status​</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Action​</a:t>
                      </a:r>
                      <a:endParaRPr lang="en-AU" sz="1000">
                        <a:effectLst/>
                        <a:latin typeface="Calibri" panose="020F0502020204030204" pitchFamily="34" charset="0"/>
                        <a:ea typeface="Calibri" panose="020F0502020204030204" pitchFamily="34" charset="0"/>
                      </a:endParaRPr>
                    </a:p>
                  </a:txBody>
                  <a:tcPr marL="7796" marR="7796" marT="7796" marB="0" anchor="ctr"/>
                </a:tc>
                <a:extLst>
                  <a:ext uri="{0D108BD9-81ED-4DB2-BD59-A6C34878D82A}">
                    <a16:rowId xmlns:a16="http://schemas.microsoft.com/office/drawing/2014/main" val="1662328109"/>
                  </a:ext>
                </a:extLst>
              </a:tr>
              <a:tr h="562991">
                <a:tc>
                  <a:txBody>
                    <a:bodyPr/>
                    <a:lstStyle/>
                    <a:p>
                      <a:pPr>
                        <a:spcAft>
                          <a:spcPts val="0"/>
                        </a:spcAft>
                      </a:pPr>
                      <a:r>
                        <a:rPr lang="en-AU" sz="1000">
                          <a:effectLst/>
                          <a:latin typeface="Calibri" panose="020F0502020204030204" pitchFamily="34" charset="0"/>
                          <a:ea typeface="Calibri" panose="020F0502020204030204" pitchFamily="34" charset="0"/>
                        </a:rPr>
                        <a:t>001</a:t>
                      </a:r>
                    </a:p>
                  </a:txBody>
                  <a:tcPr marL="7796" marR="7796" marT="7796" marB="0" anchor="ctr"/>
                </a:tc>
                <a:tc>
                  <a:txBody>
                    <a:bodyPr/>
                    <a:lstStyle/>
                    <a:p>
                      <a:pPr>
                        <a:spcAft>
                          <a:spcPts val="0"/>
                        </a:spcAft>
                      </a:pPr>
                      <a:r>
                        <a:rPr lang="en-AU" sz="1000">
                          <a:effectLst/>
                        </a:rPr>
                        <a:t>Web bidding screens issue.  If a user enters a band availability that is too high (higher than the maximum capacity of the unit), or a ramp down rate that is too high (higher than the registered maximum ramp rate), then the web screens will highlight an adjacent cell as the source of the error. </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In Progress</a:t>
                      </a:r>
                      <a:endParaRPr lang="en-AU" sz="1000">
                        <a:effectLst/>
                        <a:latin typeface="Calibri" panose="020F0502020204030204" pitchFamily="34" charset="0"/>
                        <a:ea typeface="Calibri" panose="020F0502020204030204" pitchFamily="34" charset="0"/>
                      </a:endParaRPr>
                    </a:p>
                  </a:txBody>
                  <a:tcPr marL="7796" marR="7796" marT="7796" marB="0" anchor="ctr"/>
                </a:tc>
                <a:tc>
                  <a:txBody>
                    <a:bodyPr/>
                    <a:lstStyle/>
                    <a:p>
                      <a:pPr>
                        <a:spcAft>
                          <a:spcPts val="0"/>
                        </a:spcAft>
                      </a:pPr>
                      <a:r>
                        <a:rPr lang="en-AU" sz="1000">
                          <a:effectLst/>
                        </a:rPr>
                        <a:t>AEMO to confirm timeline for fix, currently estimated for mid Feb-21</a:t>
                      </a:r>
                      <a:endParaRPr lang="en-AU" sz="1000">
                        <a:effectLst/>
                        <a:latin typeface="Calibri" panose="020F0502020204030204" pitchFamily="34" charset="0"/>
                        <a:ea typeface="Calibri" panose="020F0502020204030204" pitchFamily="34" charset="0"/>
                      </a:endParaRPr>
                    </a:p>
                  </a:txBody>
                  <a:tcPr marL="7796" marR="7796" marT="7796" marB="0" anchor="ctr"/>
                </a:tc>
                <a:extLst>
                  <a:ext uri="{0D108BD9-81ED-4DB2-BD59-A6C34878D82A}">
                    <a16:rowId xmlns:a16="http://schemas.microsoft.com/office/drawing/2014/main" val="2916744125"/>
                  </a:ext>
                </a:extLst>
              </a:tr>
            </a:tbl>
          </a:graphicData>
        </a:graphic>
      </p:graphicFrame>
      <p:sp>
        <p:nvSpPr>
          <p:cNvPr id="5" name="TextBox 4">
            <a:extLst>
              <a:ext uri="{FF2B5EF4-FFF2-40B4-BE49-F238E27FC236}">
                <a16:creationId xmlns:a16="http://schemas.microsoft.com/office/drawing/2014/main" id="{960F4906-F830-4ACB-B9E9-945DDE8FC8D0}"/>
              </a:ext>
            </a:extLst>
          </p:cNvPr>
          <p:cNvSpPr txBox="1"/>
          <p:nvPr/>
        </p:nvSpPr>
        <p:spPr>
          <a:xfrm>
            <a:off x="5223530" y="6063586"/>
            <a:ext cx="5468282" cy="578363"/>
          </a:xfrm>
          <a:prstGeom prst="rect">
            <a:avLst/>
          </a:prstGeom>
          <a:noFill/>
        </p:spPr>
        <p:txBody>
          <a:bodyPr wrap="square" rtlCol="0">
            <a:spAutoFit/>
          </a:bodyPr>
          <a:lstStyle/>
          <a:p>
            <a:r>
              <a:rPr lang="en-AU" sz="1579"/>
              <a:t>This table only refers to defects in the AEMO pre-production environment related to the 5MS Bidding Service.</a:t>
            </a:r>
          </a:p>
        </p:txBody>
      </p:sp>
    </p:spTree>
    <p:extLst>
      <p:ext uri="{BB962C8B-B14F-4D97-AF65-F5344CB8AC3E}">
        <p14:creationId xmlns:p14="http://schemas.microsoft.com/office/powerpoint/2010/main" val="408955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TFG/MTP Update</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Blaine Miner</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31</a:t>
            </a:fld>
            <a:endParaRPr lang="en-AU"/>
          </a:p>
        </p:txBody>
      </p:sp>
    </p:spTree>
    <p:extLst>
      <p:ext uri="{BB962C8B-B14F-4D97-AF65-F5344CB8AC3E}">
        <p14:creationId xmlns:p14="http://schemas.microsoft.com/office/powerpoint/2010/main" val="136197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a:xfrm>
            <a:off x="206547" y="150494"/>
            <a:ext cx="7894138" cy="1310695"/>
          </a:xfrm>
        </p:spPr>
        <p:txBody>
          <a:bodyPr vert="horz" lIns="91440" tIns="45720" rIns="91440" bIns="45720" rtlCol="0" anchor="b" anchorCtr="0">
            <a:normAutofit/>
          </a:bodyPr>
          <a:lstStyle/>
          <a:p>
            <a:r>
              <a:rPr lang="en-AU" sz="3850"/>
              <a:t>TFG/MTP Update</a:t>
            </a:r>
            <a:endParaRPr lang="en-AU"/>
          </a:p>
        </p:txBody>
      </p:sp>
      <p:sp>
        <p:nvSpPr>
          <p:cNvPr id="7" name="TextBox 6">
            <a:extLst>
              <a:ext uri="{FF2B5EF4-FFF2-40B4-BE49-F238E27FC236}">
                <a16:creationId xmlns:a16="http://schemas.microsoft.com/office/drawing/2014/main" id="{38A73FB9-5AE0-4ED8-A843-4779600B3C00}"/>
              </a:ext>
            </a:extLst>
          </p:cNvPr>
          <p:cNvSpPr txBox="1"/>
          <p:nvPr/>
        </p:nvSpPr>
        <p:spPr>
          <a:xfrm>
            <a:off x="206548" y="1672393"/>
            <a:ext cx="7544168" cy="5294850"/>
          </a:xfrm>
          <a:prstGeom prst="rect">
            <a:avLst/>
          </a:prstGeom>
        </p:spPr>
        <p:txBody>
          <a:bodyPr vert="horz" lIns="91440" tIns="45720" rIns="91440" bIns="45720" rtlCol="0" anchor="t">
            <a:normAutofit fontScale="85000" lnSpcReduction="20000"/>
          </a:bodyPr>
          <a:lstStyle/>
          <a:p>
            <a:pPr marL="285750" indent="-200025" defTabSz="801929">
              <a:lnSpc>
                <a:spcPct val="110000"/>
              </a:lnSpc>
              <a:spcBef>
                <a:spcPts val="600"/>
              </a:spcBef>
              <a:spcAft>
                <a:spcPts val="600"/>
              </a:spcAft>
              <a:buFont typeface="Arial" panose="020B0604020202020204" pitchFamily="34" charset="0"/>
              <a:buChar char="•"/>
            </a:pPr>
            <a:r>
              <a:rPr lang="en-AU" sz="2000"/>
              <a:t>Last TFG meeting was held on Thursday 11</a:t>
            </a:r>
            <a:r>
              <a:rPr lang="en-AU" sz="2000" baseline="30000"/>
              <a:t>th</a:t>
            </a:r>
            <a:r>
              <a:rPr lang="en-AU" sz="2000"/>
              <a:t> Feb</a:t>
            </a:r>
          </a:p>
          <a:p>
            <a:pPr marL="742950" lvl="1" indent="-200025" defTabSz="801929">
              <a:lnSpc>
                <a:spcPct val="110000"/>
              </a:lnSpc>
              <a:spcBef>
                <a:spcPts val="600"/>
              </a:spcBef>
              <a:spcAft>
                <a:spcPts val="600"/>
              </a:spcAft>
              <a:buFont typeface="Arial" panose="020B0604020202020204" pitchFamily="34" charset="0"/>
              <a:buChar char="•"/>
            </a:pPr>
            <a:r>
              <a:rPr lang="en-AU" sz="2000"/>
              <a:t>Agenda:</a:t>
            </a:r>
            <a:endParaRPr lang="en-AU" sz="2000">
              <a:cs typeface="Segoe UI Semilight"/>
            </a:endParaRPr>
          </a:p>
          <a:p>
            <a:pPr marL="1200150" lvl="2" indent="-285750" defTabSz="801929">
              <a:buFont typeface="Arial" panose="020B0604020202020204" pitchFamily="34" charset="0"/>
              <a:buChar char="•"/>
            </a:pPr>
            <a:r>
              <a:rPr lang="en-AU" sz="2000">
                <a:ea typeface="+mn-lt"/>
                <a:cs typeface="+mn-lt"/>
              </a:rPr>
              <a:t>Previous actions</a:t>
            </a:r>
          </a:p>
          <a:p>
            <a:pPr marL="1200150" lvl="2" indent="-285750" defTabSz="801929">
              <a:buFont typeface="Arial" panose="020B0604020202020204" pitchFamily="34" charset="0"/>
              <a:buChar char="•"/>
            </a:pPr>
            <a:r>
              <a:rPr lang="en-AU" sz="2000">
                <a:ea typeface="+mn-lt"/>
                <a:cs typeface="+mn-lt"/>
              </a:rPr>
              <a:t>Delay to AEMO’s MDM &amp; Settlement Solutions</a:t>
            </a:r>
          </a:p>
          <a:p>
            <a:pPr marL="1200150" lvl="2" indent="-285750" defTabSz="801929">
              <a:buFont typeface="Arial" panose="020B0604020202020204" pitchFamily="34" charset="0"/>
              <a:buChar char="•"/>
            </a:pPr>
            <a:r>
              <a:rPr lang="en-AU" sz="2000">
                <a:solidFill>
                  <a:srgbClr val="FF0000"/>
                </a:solidFill>
                <a:ea typeface="+mn-lt"/>
                <a:cs typeface="+mn-lt"/>
              </a:rPr>
              <a:t>Proposed changes to the MTP</a:t>
            </a:r>
          </a:p>
          <a:p>
            <a:pPr marL="1200150" lvl="2" indent="-285750" defTabSz="801929">
              <a:buFont typeface="Arial" panose="020B0604020202020204" pitchFamily="34" charset="0"/>
              <a:buChar char="•"/>
            </a:pPr>
            <a:r>
              <a:rPr lang="en-AU" sz="2000">
                <a:solidFill>
                  <a:srgbClr val="FF0000"/>
                </a:solidFill>
                <a:ea typeface="+mn-lt"/>
                <a:cs typeface="+mn-lt"/>
              </a:rPr>
              <a:t>Upcoming MTP Activities</a:t>
            </a:r>
          </a:p>
          <a:p>
            <a:pPr marL="1657350" lvl="3" indent="-285750" defTabSz="801929">
              <a:buFont typeface="Arial" panose="020B0604020202020204" pitchFamily="34" charset="0"/>
              <a:buChar char="•"/>
            </a:pPr>
            <a:r>
              <a:rPr lang="en-AU" sz="2000">
                <a:solidFill>
                  <a:srgbClr val="FF0000"/>
                </a:solidFill>
                <a:ea typeface="+mn-lt"/>
                <a:cs typeface="+mn-lt"/>
              </a:rPr>
              <a:t>Rollout plans</a:t>
            </a:r>
          </a:p>
          <a:p>
            <a:pPr marL="1657350" lvl="3" indent="-285750" defTabSz="801929">
              <a:buFont typeface="Arial" panose="020B0604020202020204" pitchFamily="34" charset="0"/>
              <a:buChar char="•"/>
            </a:pPr>
            <a:r>
              <a:rPr lang="en-AU" sz="2000">
                <a:solidFill>
                  <a:srgbClr val="FF0000"/>
                </a:solidFill>
                <a:ea typeface="+mn-lt"/>
                <a:cs typeface="+mn-lt"/>
              </a:rPr>
              <a:t>Read Type Code approach and timings (conflicting views)</a:t>
            </a:r>
          </a:p>
          <a:p>
            <a:pPr marL="1200150" lvl="2" indent="-285750" defTabSz="801929">
              <a:buFont typeface="Arial" panose="020B0604020202020204" pitchFamily="34" charset="0"/>
              <a:buChar char="•"/>
            </a:pPr>
            <a:r>
              <a:rPr lang="en-AU" sz="2100">
                <a:solidFill>
                  <a:srgbClr val="FF0000"/>
                </a:solidFill>
                <a:ea typeface="+mn-lt"/>
                <a:cs typeface="+mn-lt"/>
              </a:rPr>
              <a:t>MTP CATS transaction volume management update</a:t>
            </a:r>
          </a:p>
          <a:p>
            <a:pPr marL="285750" indent="-285750" defTabSz="801929">
              <a:buFont typeface="Arial" panose="020B0604020202020204" pitchFamily="34" charset="0"/>
              <a:buChar char="•"/>
            </a:pPr>
            <a:endParaRPr lang="en-AU" sz="2000">
              <a:solidFill>
                <a:srgbClr val="FF0000"/>
              </a:solidFill>
              <a:ea typeface="+mn-lt"/>
              <a:cs typeface="+mn-lt"/>
            </a:endParaRPr>
          </a:p>
          <a:p>
            <a:pPr marL="285750" indent="-285750" defTabSz="801929">
              <a:buFont typeface="Arial" panose="020B0604020202020204" pitchFamily="34" charset="0"/>
              <a:buChar char="•"/>
            </a:pPr>
            <a:r>
              <a:rPr lang="en-AU" sz="2000">
                <a:ea typeface="+mn-lt"/>
                <a:cs typeface="+mn-lt"/>
              </a:rPr>
              <a:t>Next meeting Thursday 11th March</a:t>
            </a:r>
          </a:p>
          <a:p>
            <a:pPr marL="742950" lvl="1" indent="-285750" defTabSz="801929">
              <a:buFont typeface="Arial" panose="020B0604020202020204" pitchFamily="34" charset="0"/>
              <a:buChar char="•"/>
            </a:pPr>
            <a:r>
              <a:rPr lang="en-AU" sz="2000">
                <a:ea typeface="+mn-lt"/>
                <a:cs typeface="+mn-lt"/>
              </a:rPr>
              <a:t>Draft Agenda</a:t>
            </a:r>
          </a:p>
          <a:p>
            <a:pPr marL="1200150" lvl="2" indent="-285750" defTabSz="801929">
              <a:buFont typeface="Arial" panose="020B0604020202020204" pitchFamily="34" charset="0"/>
              <a:buChar char="•"/>
            </a:pPr>
            <a:r>
              <a:rPr lang="en-AU" sz="2000">
                <a:ea typeface="+mn-lt"/>
                <a:cs typeface="+mn-lt"/>
              </a:rPr>
              <a:t>Readiness report summary</a:t>
            </a:r>
          </a:p>
          <a:p>
            <a:pPr marL="1200150" lvl="2" indent="-285750" defTabSz="801929">
              <a:buFont typeface="Arial" panose="020B0604020202020204" pitchFamily="34" charset="0"/>
              <a:buChar char="•"/>
            </a:pPr>
            <a:r>
              <a:rPr lang="en-AU" sz="2000">
                <a:ea typeface="+mn-lt"/>
                <a:cs typeface="+mn-lt"/>
              </a:rPr>
              <a:t>Roll-out plans overview (due by 1 March)</a:t>
            </a:r>
          </a:p>
          <a:p>
            <a:pPr marL="1657350" lvl="3" indent="-285750" defTabSz="801929">
              <a:buFont typeface="Arial" panose="020B0604020202020204" pitchFamily="34" charset="0"/>
              <a:buChar char="•"/>
            </a:pPr>
            <a:r>
              <a:rPr lang="en-AU" sz="2000">
                <a:ea typeface="+mn-lt"/>
                <a:cs typeface="+mn-lt"/>
              </a:rPr>
              <a:t>Consolidated consenting Participant data</a:t>
            </a:r>
          </a:p>
          <a:p>
            <a:pPr marL="1200150" lvl="2" indent="-285750" defTabSz="801929">
              <a:buFont typeface="Arial" panose="020B0604020202020204" pitchFamily="34" charset="0"/>
              <a:buChar char="•"/>
            </a:pPr>
            <a:r>
              <a:rPr lang="en-AU" sz="2000">
                <a:ea typeface="+mn-lt"/>
                <a:cs typeface="+mn-lt"/>
              </a:rPr>
              <a:t>RTC transition approach</a:t>
            </a:r>
          </a:p>
          <a:p>
            <a:pPr marL="1200150" lvl="2" indent="-285750" defTabSz="801929">
              <a:buFont typeface="Arial" panose="020B0604020202020204" pitchFamily="34" charset="0"/>
              <a:buChar char="•"/>
            </a:pPr>
            <a:r>
              <a:rPr lang="en-AU" sz="2000">
                <a:ea typeface="+mn-lt"/>
                <a:cs typeface="+mn-lt"/>
              </a:rPr>
              <a:t>Changes to MTP</a:t>
            </a:r>
          </a:p>
          <a:p>
            <a:pPr marL="1657350" lvl="3" indent="-285750" defTabSz="801929">
              <a:buFont typeface="Arial" panose="020B0604020202020204" pitchFamily="34" charset="0"/>
              <a:buChar char="•"/>
            </a:pPr>
            <a:r>
              <a:rPr lang="en-AU" sz="2000">
                <a:ea typeface="+mn-lt"/>
                <a:cs typeface="+mn-lt"/>
              </a:rPr>
              <a:t>Publishing of v1.7</a:t>
            </a:r>
          </a:p>
          <a:p>
            <a:pPr marL="1200150" lvl="2" indent="-285750" defTabSz="801929">
              <a:buFont typeface="Arial" panose="020B0604020202020204" pitchFamily="34" charset="0"/>
              <a:buChar char="•"/>
            </a:pPr>
            <a:r>
              <a:rPr lang="en-AU" sz="2000">
                <a:ea typeface="+mn-lt"/>
                <a:cs typeface="+mn-lt"/>
              </a:rPr>
              <a:t>Upcoming MTP activities</a:t>
            </a:r>
          </a:p>
          <a:p>
            <a:pPr marL="1200150" lvl="2" indent="-285750" defTabSz="801929">
              <a:buFont typeface="Arial" panose="020B0604020202020204" pitchFamily="34" charset="0"/>
              <a:buChar char="•"/>
            </a:pPr>
            <a:r>
              <a:rPr lang="en-AU" sz="2000">
                <a:ea typeface="+mn-lt"/>
                <a:cs typeface="+mn-lt"/>
              </a:rPr>
              <a:t>MSDR Data Transition WG engagement</a:t>
            </a:r>
          </a:p>
          <a:p>
            <a:pPr marL="1200150" lvl="2" indent="-285750" defTabSz="801929">
              <a:buFont typeface="Arial" panose="020B0604020202020204" pitchFamily="34" charset="0"/>
              <a:buChar char="•"/>
            </a:pPr>
            <a:r>
              <a:rPr lang="en-AU" sz="2000">
                <a:ea typeface="+mn-lt"/>
                <a:cs typeface="+mn-lt"/>
              </a:rPr>
              <a:t>GLOPOOL planning</a:t>
            </a:r>
          </a:p>
          <a:p>
            <a:pPr marL="742950" lvl="1" indent="-285750" defTabSz="801929">
              <a:buFont typeface="Arial" panose="020B0604020202020204" pitchFamily="34" charset="0"/>
              <a:buChar char="•"/>
            </a:pPr>
            <a:r>
              <a:rPr lang="en-AU" sz="2000">
                <a:ea typeface="+mn-lt"/>
                <a:cs typeface="+mn-lt"/>
              </a:rPr>
              <a:t>RWG requests?</a:t>
            </a:r>
          </a:p>
        </p:txBody>
      </p:sp>
      <p:pic>
        <p:nvPicPr>
          <p:cNvPr id="4" name="Graphic 3" descr="Group brainstorm">
            <a:extLst>
              <a:ext uri="{FF2B5EF4-FFF2-40B4-BE49-F238E27FC236}">
                <a16:creationId xmlns:a16="http://schemas.microsoft.com/office/drawing/2014/main" id="{C91DB057-6388-4ED2-B15C-C1E43C4980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9354" y="3172129"/>
            <a:ext cx="3706222" cy="3706222"/>
          </a:xfrm>
          <a:prstGeom prst="rect">
            <a:avLst/>
          </a:prstGeom>
        </p:spPr>
      </p:pic>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a:xfrm>
            <a:off x="9956751" y="7006699"/>
            <a:ext cx="505220" cy="402483"/>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32</a:t>
            </a:fld>
            <a:endParaRPr lang="en-AU"/>
          </a:p>
        </p:txBody>
      </p:sp>
    </p:spTree>
    <p:extLst>
      <p:ext uri="{BB962C8B-B14F-4D97-AF65-F5344CB8AC3E}">
        <p14:creationId xmlns:p14="http://schemas.microsoft.com/office/powerpoint/2010/main" val="1082207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50494"/>
            <a:ext cx="10255424" cy="1310695"/>
          </a:xfrm>
        </p:spPr>
        <p:txBody>
          <a:bodyPr/>
          <a:lstStyle/>
          <a:p>
            <a:r>
              <a:rPr lang="en-AU"/>
              <a:t>RTC Draft Transition Approach</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611683"/>
            <a:ext cx="10255425" cy="5479713"/>
          </a:xfrm>
        </p:spPr>
        <p:txBody>
          <a:bodyPr>
            <a:normAutofit lnSpcReduction="10000"/>
          </a:bodyPr>
          <a:lstStyle/>
          <a:p>
            <a:pPr lvl="0"/>
            <a:r>
              <a:rPr lang="en-AU" sz="2000">
                <a:solidFill>
                  <a:srgbClr val="FF0000"/>
                </a:solidFill>
              </a:rPr>
              <a:t>By 1 Oct 2021</a:t>
            </a:r>
          </a:p>
          <a:p>
            <a:pPr lvl="1"/>
            <a:r>
              <a:rPr lang="en-AU" sz="1800"/>
              <a:t>All Tranche 1 meters (type 1-3, subset of 4 and cross boundary) to have their RTC updated with a fourth character of ‘A’ or ‘D’ </a:t>
            </a:r>
          </a:p>
          <a:p>
            <a:pPr lvl="2"/>
            <a:r>
              <a:rPr lang="en-AU" sz="1449"/>
              <a:t>Note, ‘D’ is only to be applied to metering installations that must be producing 5-minute data but cannot be converted because the connection point is de-energised</a:t>
            </a:r>
          </a:p>
          <a:p>
            <a:pPr lvl="0"/>
            <a:r>
              <a:rPr lang="en-AU" sz="2000">
                <a:solidFill>
                  <a:srgbClr val="FF0000"/>
                </a:solidFill>
              </a:rPr>
              <a:t>From 1 Oct 2021 to 30 Nov 2022</a:t>
            </a:r>
          </a:p>
          <a:p>
            <a:pPr lvl="1"/>
            <a:r>
              <a:rPr lang="en-AU" sz="1800"/>
              <a:t>All Tranche 2 meters (new and replacement type 4, 4A, VICAMI, etc.) to have their RTC updated with a fourth character of ‘A’ or ‘D’</a:t>
            </a:r>
          </a:p>
          <a:p>
            <a:pPr lvl="2"/>
            <a:r>
              <a:rPr lang="en-AU" sz="1449"/>
              <a:t>Note, ‘D’ is only to be applied to metering installations that must be producing 5-minute data but cannot be converted because the connection point is de-energised</a:t>
            </a:r>
          </a:p>
          <a:p>
            <a:pPr lvl="0"/>
            <a:r>
              <a:rPr lang="en-AU" sz="2000">
                <a:solidFill>
                  <a:srgbClr val="FF0000"/>
                </a:solidFill>
              </a:rPr>
              <a:t>From 1 Dec 2022 onwards</a:t>
            </a:r>
          </a:p>
          <a:p>
            <a:pPr lvl="1"/>
            <a:r>
              <a:rPr lang="en-AU" sz="1800"/>
              <a:t>All other meters (e.g. basic meters) to have their RTC updated with a fourth character</a:t>
            </a:r>
          </a:p>
          <a:p>
            <a:pPr lvl="2"/>
            <a:r>
              <a:rPr lang="en-AU" sz="1400"/>
              <a:t>Triggers to be discussed at the MSDR Data Transition WG</a:t>
            </a:r>
          </a:p>
          <a:p>
            <a:endParaRPr lang="en-AU" sz="2151"/>
          </a:p>
          <a:p>
            <a:r>
              <a:rPr lang="en-AU" sz="2151"/>
              <a:t>Caveats:</a:t>
            </a:r>
          </a:p>
          <a:p>
            <a:pPr lvl="1"/>
            <a:r>
              <a:rPr lang="en-AU" sz="1800"/>
              <a:t>From 1 May 2021, MPs can update RTCs, with the appropriate 4 character code, resulting from BAU activities only</a:t>
            </a:r>
          </a:p>
          <a:p>
            <a:pPr lvl="2"/>
            <a:r>
              <a:rPr lang="en-AU" sz="1449"/>
              <a:t>This is to help avoid MPs having to develop additional exception logic into their systems to suppress these updates</a:t>
            </a:r>
          </a:p>
          <a:p>
            <a:pPr lvl="1"/>
            <a:r>
              <a:rPr lang="en-AU" sz="1800"/>
              <a:t>‘Mass’ updating of this field is not to occur without prior engagement with the effected Participants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33</a:t>
            </a:fld>
            <a:endParaRPr lang="en-AU"/>
          </a:p>
        </p:txBody>
      </p:sp>
    </p:spTree>
    <p:extLst>
      <p:ext uri="{BB962C8B-B14F-4D97-AF65-F5344CB8AC3E}">
        <p14:creationId xmlns:p14="http://schemas.microsoft.com/office/powerpoint/2010/main" val="540278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DDD-DDB8-42BD-B4BF-D2C179D7184F}"/>
              </a:ext>
            </a:extLst>
          </p:cNvPr>
          <p:cNvSpPr>
            <a:spLocks noGrp="1"/>
          </p:cNvSpPr>
          <p:nvPr>
            <p:ph type="title"/>
          </p:nvPr>
        </p:nvSpPr>
        <p:spPr/>
        <p:txBody>
          <a:bodyPr>
            <a:normAutofit/>
          </a:bodyPr>
          <a:lstStyle/>
          <a:p>
            <a:r>
              <a:rPr lang="en-AU"/>
              <a:t>Proposed Changes to the MTP – </a:t>
            </a:r>
            <a:br>
              <a:rPr lang="en-AU"/>
            </a:br>
            <a:r>
              <a:rPr lang="en-AU"/>
              <a:t>For RWG endorsement</a:t>
            </a:r>
            <a:endParaRPr lang="en-AU" sz="1800"/>
          </a:p>
        </p:txBody>
      </p:sp>
      <p:graphicFrame>
        <p:nvGraphicFramePr>
          <p:cNvPr id="5" name="Table 5">
            <a:extLst>
              <a:ext uri="{FF2B5EF4-FFF2-40B4-BE49-F238E27FC236}">
                <a16:creationId xmlns:a16="http://schemas.microsoft.com/office/drawing/2014/main" id="{D1095CD5-CD12-46D7-9EB1-A7284C8F5B72}"/>
              </a:ext>
            </a:extLst>
          </p:cNvPr>
          <p:cNvGraphicFramePr>
            <a:graphicFrameLocks noGrp="1"/>
          </p:cNvGraphicFramePr>
          <p:nvPr>
            <p:ph idx="1"/>
            <p:extLst>
              <p:ext uri="{D42A27DB-BD31-4B8C-83A1-F6EECF244321}">
                <p14:modId xmlns:p14="http://schemas.microsoft.com/office/powerpoint/2010/main" val="3084526483"/>
              </p:ext>
            </p:extLst>
          </p:nvPr>
        </p:nvGraphicFramePr>
        <p:xfrm>
          <a:off x="60929" y="1525123"/>
          <a:ext cx="10582948" cy="5887720"/>
        </p:xfrm>
        <a:graphic>
          <a:graphicData uri="http://schemas.openxmlformats.org/drawingml/2006/table">
            <a:tbl>
              <a:tblPr firstRow="1" bandRow="1">
                <a:tableStyleId>{5C22544A-7EE6-4342-B048-85BDC9FD1C3A}</a:tableStyleId>
              </a:tblPr>
              <a:tblGrid>
                <a:gridCol w="1188518">
                  <a:extLst>
                    <a:ext uri="{9D8B030D-6E8A-4147-A177-3AD203B41FA5}">
                      <a16:colId xmlns:a16="http://schemas.microsoft.com/office/drawing/2014/main" val="2817304428"/>
                    </a:ext>
                  </a:extLst>
                </a:gridCol>
                <a:gridCol w="1691106">
                  <a:extLst>
                    <a:ext uri="{9D8B030D-6E8A-4147-A177-3AD203B41FA5}">
                      <a16:colId xmlns:a16="http://schemas.microsoft.com/office/drawing/2014/main" val="2710216400"/>
                    </a:ext>
                  </a:extLst>
                </a:gridCol>
                <a:gridCol w="3587247">
                  <a:extLst>
                    <a:ext uri="{9D8B030D-6E8A-4147-A177-3AD203B41FA5}">
                      <a16:colId xmlns:a16="http://schemas.microsoft.com/office/drawing/2014/main" val="1637395584"/>
                    </a:ext>
                  </a:extLst>
                </a:gridCol>
                <a:gridCol w="1308100">
                  <a:extLst>
                    <a:ext uri="{9D8B030D-6E8A-4147-A177-3AD203B41FA5}">
                      <a16:colId xmlns:a16="http://schemas.microsoft.com/office/drawing/2014/main" val="773721079"/>
                    </a:ext>
                  </a:extLst>
                </a:gridCol>
                <a:gridCol w="2807977">
                  <a:extLst>
                    <a:ext uri="{9D8B030D-6E8A-4147-A177-3AD203B41FA5}">
                      <a16:colId xmlns:a16="http://schemas.microsoft.com/office/drawing/2014/main" val="2393846058"/>
                    </a:ext>
                  </a:extLst>
                </a:gridCol>
              </a:tblGrid>
              <a:tr h="370840">
                <a:tc>
                  <a:txBody>
                    <a:bodyPr/>
                    <a:lstStyle/>
                    <a:p>
                      <a:pPr algn="ctr"/>
                      <a:r>
                        <a:rPr lang="en-AU" sz="1200"/>
                        <a:t>Category</a:t>
                      </a:r>
                    </a:p>
                  </a:txBody>
                  <a:tcPr anchor="ctr"/>
                </a:tc>
                <a:tc>
                  <a:txBody>
                    <a:bodyPr/>
                    <a:lstStyle/>
                    <a:p>
                      <a:pPr algn="ctr"/>
                      <a:r>
                        <a:rPr lang="en-AU" sz="1200"/>
                        <a:t>Activity ID</a:t>
                      </a:r>
                    </a:p>
                  </a:txBody>
                  <a:tcPr anchor="ctr"/>
                </a:tc>
                <a:tc>
                  <a:txBody>
                    <a:bodyPr/>
                    <a:lstStyle/>
                    <a:p>
                      <a:pPr algn="ctr"/>
                      <a:r>
                        <a:rPr lang="en-AU" sz="1200"/>
                        <a:t>Activity Description</a:t>
                      </a:r>
                    </a:p>
                  </a:txBody>
                  <a:tcPr anchor="ctr"/>
                </a:tc>
                <a:tc>
                  <a:txBody>
                    <a:bodyPr/>
                    <a:lstStyle/>
                    <a:p>
                      <a:pPr algn="ctr"/>
                      <a:r>
                        <a:rPr lang="en-AU" sz="1200">
                          <a:solidFill>
                            <a:schemeClr val="bg1"/>
                          </a:solidFill>
                        </a:rPr>
                        <a:t>Change Type</a:t>
                      </a:r>
                    </a:p>
                  </a:txBody>
                  <a:tcPr anchor="ctr">
                    <a:solidFill>
                      <a:schemeClr val="accent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Change Detail</a:t>
                      </a:r>
                    </a:p>
                  </a:txBody>
                  <a:tcPr anchor="ctr">
                    <a:solidFill>
                      <a:schemeClr val="accent1"/>
                    </a:solidFill>
                  </a:tcPr>
                </a:tc>
                <a:extLst>
                  <a:ext uri="{0D108BD9-81ED-4DB2-BD59-A6C34878D82A}">
                    <a16:rowId xmlns:a16="http://schemas.microsoft.com/office/drawing/2014/main" val="4195989688"/>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Meter Installation &amp; Reconfiguration</a:t>
                      </a:r>
                    </a:p>
                  </a:txBody>
                  <a:tcPr/>
                </a:tc>
                <a:tc>
                  <a:txBody>
                    <a:bodyPr/>
                    <a:lstStyle/>
                    <a:p>
                      <a:pPr algn="l"/>
                      <a:r>
                        <a:rPr lang="en-AU" sz="1100">
                          <a:solidFill>
                            <a:srgbClr val="FF0000"/>
                          </a:solidFill>
                        </a:rPr>
                        <a:t>A4a, A9a, A14a, A20a, A25a, A26a, A27a, A28a</a:t>
                      </a:r>
                    </a:p>
                  </a:txBody>
                  <a:tcPr/>
                </a:tc>
                <a:tc>
                  <a:txBody>
                    <a:bodyPr/>
                    <a:lstStyle/>
                    <a:p>
                      <a:pPr marL="0" algn="l" defTabSz="801929" rtl="0" eaLnBrk="1" fontAlgn="t" latinLnBrk="0" hangingPunct="1"/>
                      <a:r>
                        <a:rPr lang="en-AU" sz="1100" b="0" i="0" kern="1200">
                          <a:solidFill>
                            <a:srgbClr val="FF0000"/>
                          </a:solidFill>
                          <a:effectLst/>
                          <a:latin typeface="+mn-lt"/>
                          <a:ea typeface="+mn-ea"/>
                          <a:cs typeface="+mn-cs"/>
                        </a:rPr>
                        <a:t>Update Meter Read Type code with RWDA</a:t>
                      </a:r>
                    </a:p>
                  </a:txBody>
                  <a:tcPr marL="6350" marR="6350" marT="6350"/>
                </a:tc>
                <a:tc>
                  <a:txBody>
                    <a:bodyPr/>
                    <a:lstStyle/>
                    <a:p>
                      <a:pPr algn="ctr"/>
                      <a:r>
                        <a:rPr lang="en-AU" sz="1100">
                          <a:solidFill>
                            <a:srgbClr val="FF0000"/>
                          </a:solidFill>
                        </a:rPr>
                        <a:t>Change in activity ID and Transition Start Dates</a:t>
                      </a:r>
                    </a:p>
                  </a:txBody>
                  <a:tcPr/>
                </a:tc>
                <a:tc>
                  <a:txBody>
                    <a:bodyPr/>
                    <a:lstStyle/>
                    <a:p>
                      <a:pPr marL="171450" indent="-171450" algn="l">
                        <a:buFont typeface="Arial" panose="020B0604020202020204" pitchFamily="34" charset="0"/>
                        <a:buChar char="•"/>
                      </a:pPr>
                      <a:r>
                        <a:rPr lang="en-AU" sz="1100">
                          <a:solidFill>
                            <a:srgbClr val="FF0000"/>
                          </a:solidFill>
                        </a:rPr>
                        <a:t>Activities moved to ‘Meter Installation &amp; Reconfiguration’ from the ‘Meter Data Delivery’ section of the MTP</a:t>
                      </a:r>
                    </a:p>
                    <a:p>
                      <a:pPr marL="171450" indent="-171450" algn="l">
                        <a:buFont typeface="Arial" panose="020B0604020202020204" pitchFamily="34" charset="0"/>
                        <a:buChar char="•"/>
                      </a:pPr>
                      <a:r>
                        <a:rPr lang="en-AU" sz="1100">
                          <a:solidFill>
                            <a:srgbClr val="FF0000"/>
                          </a:solidFill>
                        </a:rPr>
                        <a:t>Transition Start dates amended to reflect draft transition approach (Tranche 1 - 1 May 2021 &amp; Tranche 2 - 1 Oct 2021)</a:t>
                      </a:r>
                    </a:p>
                  </a:txBody>
                  <a:tcPr/>
                </a:tc>
                <a:extLst>
                  <a:ext uri="{0D108BD9-81ED-4DB2-BD59-A6C34878D82A}">
                    <a16:rowId xmlns:a16="http://schemas.microsoft.com/office/drawing/2014/main" val="4258171704"/>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100"/>
                    </a:p>
                  </a:txBody>
                  <a:tcPr/>
                </a:tc>
                <a:tc>
                  <a:txBody>
                    <a:bodyPr/>
                    <a:lstStyle/>
                    <a:p>
                      <a:pPr algn="l"/>
                      <a:r>
                        <a:rPr lang="en-AU" sz="1100"/>
                        <a:t>A19a</a:t>
                      </a:r>
                    </a:p>
                  </a:txBody>
                  <a:tcPr/>
                </a:tc>
                <a:tc>
                  <a:txBody>
                    <a:bodyPr/>
                    <a:lstStyle/>
                    <a:p>
                      <a:pPr marL="0" algn="l" defTabSz="801929" rtl="0" eaLnBrk="1" fontAlgn="t" latinLnBrk="0" hangingPunct="1"/>
                      <a:r>
                        <a:rPr lang="en-AU" sz="1100" b="0" i="0" kern="1200">
                          <a:solidFill>
                            <a:schemeClr val="dk1"/>
                          </a:solidFill>
                          <a:effectLst/>
                          <a:latin typeface="+mn-lt"/>
                          <a:ea typeface="+mn-ea"/>
                          <a:cs typeface="+mn-cs"/>
                        </a:rPr>
                        <a:t>Provide progress and amendments to ‘Known’ Cross Boundary forward plans to AEMO every 2mths</a:t>
                      </a:r>
                    </a:p>
                  </a:txBody>
                  <a:tcPr marL="6350" marR="6350" marT="6350"/>
                </a:tc>
                <a:tc>
                  <a:txBody>
                    <a:bodyPr/>
                    <a:lstStyle/>
                    <a:p>
                      <a:pPr algn="ctr"/>
                      <a:r>
                        <a:rPr lang="en-AU" sz="1100">
                          <a:solidFill>
                            <a:srgbClr val="FF0000"/>
                          </a:solidFill>
                        </a:rPr>
                        <a:t>New activity</a:t>
                      </a:r>
                    </a:p>
                  </a:txBody>
                  <a:tcPr/>
                </a:tc>
                <a:tc>
                  <a:txBody>
                    <a:bodyPr/>
                    <a:lstStyle/>
                    <a:p>
                      <a:pPr algn="l"/>
                      <a:r>
                        <a:rPr lang="en-AU" sz="1100">
                          <a:solidFill>
                            <a:schemeClr val="tx1"/>
                          </a:solidFill>
                        </a:rPr>
                        <a:t>MC Rollout plans required for Cross Boundary (Known) meters</a:t>
                      </a:r>
                    </a:p>
                  </a:txBody>
                  <a:tcPr/>
                </a:tc>
                <a:extLst>
                  <a:ext uri="{0D108BD9-81ED-4DB2-BD59-A6C34878D82A}">
                    <a16:rowId xmlns:a16="http://schemas.microsoft.com/office/drawing/2014/main" val="1296240344"/>
                  </a:ext>
                </a:extLst>
              </a:tr>
              <a:tr h="370840">
                <a:tc>
                  <a:txBody>
                    <a:bodyPr/>
                    <a:lstStyle/>
                    <a:p>
                      <a:endParaRPr lang="en-AU" sz="1100"/>
                    </a:p>
                  </a:txBody>
                  <a:tcPr/>
                </a:tc>
                <a:tc>
                  <a:txBody>
                    <a:bodyPr/>
                    <a:lstStyle/>
                    <a:p>
                      <a:pPr algn="l"/>
                      <a:r>
                        <a:rPr lang="en-AU" sz="1100"/>
                        <a:t>A31</a:t>
                      </a:r>
                    </a:p>
                  </a:txBody>
                  <a:tcPr/>
                </a:tc>
                <a:tc>
                  <a:txBody>
                    <a:bodyPr/>
                    <a:lstStyle/>
                    <a:p>
                      <a:r>
                        <a:rPr lang="en-AU" sz="1100" b="0" i="0" kern="1200">
                          <a:solidFill>
                            <a:schemeClr val="dk1"/>
                          </a:solidFill>
                          <a:effectLst/>
                          <a:latin typeface="+mn-lt"/>
                          <a:ea typeface="+mn-ea"/>
                          <a:cs typeface="+mn-cs"/>
                        </a:rPr>
                        <a:t>For any registered ‘Special Site’ (as defined in the ‘Special Sites and Technology Related conditions within the National Electricity Market Version 1.2) </a:t>
                      </a:r>
                      <a:r>
                        <a:rPr lang="en-AU" sz="1100" b="0" i="0" kern="1200">
                          <a:solidFill>
                            <a:srgbClr val="FF0000"/>
                          </a:solidFill>
                          <a:effectLst/>
                          <a:latin typeface="+mn-lt"/>
                          <a:ea typeface="+mn-ea"/>
                          <a:cs typeface="+mn-cs"/>
                        </a:rPr>
                        <a:t>or any Logical NMI</a:t>
                      </a:r>
                      <a:r>
                        <a:rPr lang="en-AU" sz="1100" b="0" i="0" kern="1200">
                          <a:solidFill>
                            <a:schemeClr val="dk1"/>
                          </a:solidFill>
                          <a:effectLst/>
                          <a:latin typeface="+mn-lt"/>
                          <a:ea typeface="+mn-ea"/>
                          <a:cs typeface="+mn-cs"/>
                        </a:rPr>
                        <a:t>, update and distribute algorithms adjusted for introduction of 5 minute interval length to AEMO, FRMP and LNSP for approval.</a:t>
                      </a:r>
                      <a:endParaRPr lang="en-AU" sz="1100"/>
                    </a:p>
                  </a:txBody>
                  <a:tcPr/>
                </a:tc>
                <a:tc>
                  <a:txBody>
                    <a:bodyPr/>
                    <a:lstStyle/>
                    <a:p>
                      <a:pPr algn="ctr"/>
                      <a:r>
                        <a:rPr lang="en-AU" sz="1100"/>
                        <a:t>Change to description</a:t>
                      </a:r>
                    </a:p>
                  </a:txBody>
                  <a:tcPr/>
                </a:tc>
                <a:tc>
                  <a:txBody>
                    <a:bodyPr/>
                    <a:lstStyle/>
                    <a:p>
                      <a:pPr algn="l"/>
                      <a:r>
                        <a:rPr lang="en-AU" sz="1100"/>
                        <a:t>Addition of “…</a:t>
                      </a:r>
                      <a:r>
                        <a:rPr lang="en-AU" sz="1100">
                          <a:solidFill>
                            <a:srgbClr val="FF0000"/>
                          </a:solidFill>
                        </a:rPr>
                        <a:t>or any Logical NMI</a:t>
                      </a:r>
                      <a:r>
                        <a:rPr lang="en-AU" sz="1100"/>
                        <a:t>…”</a:t>
                      </a:r>
                    </a:p>
                  </a:txBody>
                  <a:tcPr/>
                </a:tc>
                <a:extLst>
                  <a:ext uri="{0D108BD9-81ED-4DB2-BD59-A6C34878D82A}">
                    <a16:rowId xmlns:a16="http://schemas.microsoft.com/office/drawing/2014/main" val="1901391392"/>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Meter Data Delivery</a:t>
                      </a:r>
                    </a:p>
                  </a:txBody>
                  <a:tcPr/>
                </a:tc>
                <a:tc>
                  <a:txBody>
                    <a:bodyPr/>
                    <a:lstStyle/>
                    <a:p>
                      <a:pPr algn="l"/>
                      <a:r>
                        <a:rPr lang="en-AU" sz="1100"/>
                        <a:t>A32a, A37a, A42a, A52b, A58b, A64b, A70b, A82a</a:t>
                      </a:r>
                    </a:p>
                  </a:txBody>
                  <a:tcPr/>
                </a:tc>
                <a:tc>
                  <a:txBody>
                    <a:bodyPr/>
                    <a:lstStyle/>
                    <a:p>
                      <a:r>
                        <a:rPr lang="en-AU" sz="1100" b="0" i="0" kern="1200">
                          <a:solidFill>
                            <a:schemeClr val="dk1"/>
                          </a:solidFill>
                          <a:effectLst/>
                          <a:latin typeface="+mn-lt"/>
                          <a:ea typeface="+mn-ea"/>
                          <a:cs typeface="+mn-cs"/>
                        </a:rPr>
                        <a:t>Provide datastream conversion plans to convert Net datastreams to register level to AEMO every 2mths</a:t>
                      </a:r>
                      <a:endParaRPr lang="en-AU" sz="1100"/>
                    </a:p>
                  </a:txBody>
                  <a:tcPr/>
                </a:tc>
                <a:tc>
                  <a:txBody>
                    <a:bodyPr/>
                    <a:lstStyle/>
                    <a:p>
                      <a:pPr algn="ctr"/>
                      <a:r>
                        <a:rPr lang="en-AU" sz="1100">
                          <a:solidFill>
                            <a:srgbClr val="FF0000"/>
                          </a:solidFill>
                        </a:rPr>
                        <a:t>New activities</a:t>
                      </a:r>
                    </a:p>
                  </a:txBody>
                  <a:tcPr/>
                </a:tc>
                <a:tc>
                  <a:txBody>
                    <a:bodyPr/>
                    <a:lstStyle/>
                    <a:p>
                      <a:r>
                        <a:rPr lang="en-AU" sz="1100"/>
                        <a:t>MDPs to provide datastream conversion plans from 1 Mar 2021 every 2mths</a:t>
                      </a:r>
                    </a:p>
                  </a:txBody>
                  <a:tcPr/>
                </a:tc>
                <a:extLst>
                  <a:ext uri="{0D108BD9-81ED-4DB2-BD59-A6C34878D82A}">
                    <a16:rowId xmlns:a16="http://schemas.microsoft.com/office/drawing/2014/main" val="2049652183"/>
                  </a:ext>
                </a:extLst>
              </a:tr>
              <a:tr h="370840">
                <a:tc>
                  <a:txBody>
                    <a:bodyPr/>
                    <a:lstStyle/>
                    <a:p>
                      <a:endParaRPr lang="en-AU" sz="1100"/>
                    </a:p>
                  </a:txBody>
                  <a:tcPr/>
                </a:tc>
                <a:tc>
                  <a:txBody>
                    <a:bodyPr/>
                    <a:lstStyle/>
                    <a:p>
                      <a:pPr algn="l"/>
                      <a:r>
                        <a:rPr lang="en-AU" sz="1100"/>
                        <a:t>A34, A39, A44, A49, A55, A61, A67, A73, A85, A91</a:t>
                      </a:r>
                    </a:p>
                  </a:txBody>
                  <a:tcPr/>
                </a:tc>
                <a:tc>
                  <a:txBody>
                    <a:bodyPr/>
                    <a:lstStyle/>
                    <a:p>
                      <a:r>
                        <a:rPr lang="en-AU" sz="1100"/>
                        <a:t>Agreement to allow the delivery of 5min metering data pre 1 Oct 2021 for B2M purposes</a:t>
                      </a:r>
                    </a:p>
                  </a:txBody>
                  <a:tcPr/>
                </a:tc>
                <a:tc>
                  <a:txBody>
                    <a:bodyPr/>
                    <a:lstStyle/>
                    <a:p>
                      <a:pPr algn="ctr"/>
                      <a:r>
                        <a:rPr lang="en-AU" sz="1100"/>
                        <a:t>Activities removed</a:t>
                      </a:r>
                    </a:p>
                  </a:txBody>
                  <a:tcPr/>
                </a:tc>
                <a:tc>
                  <a:txBody>
                    <a:bodyPr/>
                    <a:lstStyle/>
                    <a:p>
                      <a:pPr algn="l"/>
                      <a:r>
                        <a:rPr lang="en-AU" sz="1100">
                          <a:solidFill>
                            <a:schemeClr val="tx1"/>
                          </a:solidFill>
                        </a:rPr>
                        <a:t>Activity removed as AEMO will not require a formal agreement with MDPs for the early delivery of 5min metering data</a:t>
                      </a:r>
                    </a:p>
                  </a:txBody>
                  <a:tcPr/>
                </a:tc>
                <a:extLst>
                  <a:ext uri="{0D108BD9-81ED-4DB2-BD59-A6C34878D82A}">
                    <a16:rowId xmlns:a16="http://schemas.microsoft.com/office/drawing/2014/main" val="652655913"/>
                  </a:ext>
                </a:extLst>
              </a:tr>
              <a:tr h="370840">
                <a:tc>
                  <a:txBody>
                    <a:bodyPr/>
                    <a:lstStyle/>
                    <a:p>
                      <a:endParaRPr lang="en-AU" sz="1100"/>
                    </a:p>
                  </a:txBody>
                  <a:tcPr/>
                </a:tc>
                <a:tc>
                  <a:txBody>
                    <a:bodyPr/>
                    <a:lstStyle/>
                    <a:p>
                      <a:pPr algn="l"/>
                      <a:r>
                        <a:rPr lang="en-AU" sz="1100"/>
                        <a:t>A35, A41, A46, A50, A56, A62, A68, A74, A86, A92</a:t>
                      </a:r>
                    </a:p>
                  </a:txBody>
                  <a:tcPr/>
                </a:tc>
                <a:tc>
                  <a:txBody>
                    <a:bodyPr/>
                    <a:lstStyle/>
                    <a:p>
                      <a:r>
                        <a:rPr lang="en-AU" sz="1100" b="0" i="0" kern="1200">
                          <a:solidFill>
                            <a:schemeClr val="dk1"/>
                          </a:solidFill>
                          <a:effectLst/>
                          <a:latin typeface="+mn-lt"/>
                          <a:ea typeface="+mn-ea"/>
                          <a:cs typeface="+mn-cs"/>
                        </a:rPr>
                        <a:t>5min metering data delivered to AEMO (MDFF) (Export and import (active (kWh) and reactive (kVarh)) energy metering data as applicable) </a:t>
                      </a:r>
                      <a:endParaRPr lang="en-AU" sz="1100"/>
                    </a:p>
                  </a:txBody>
                  <a:tcPr/>
                </a:tc>
                <a:tc>
                  <a:txBody>
                    <a:bodyPr/>
                    <a:lstStyle/>
                    <a:p>
                      <a:pPr algn="ctr"/>
                      <a:r>
                        <a:rPr lang="en-AU" sz="1100"/>
                        <a:t>Change Transition Start Date</a:t>
                      </a:r>
                    </a:p>
                  </a:txBody>
                  <a:tcPr/>
                </a:tc>
                <a:tc>
                  <a:txBody>
                    <a:bodyPr/>
                    <a:lstStyle/>
                    <a:p>
                      <a:pPr algn="l"/>
                      <a:r>
                        <a:rPr lang="en-AU" sz="1100"/>
                        <a:t>Transition Start Date changed from 1 Apr 2021 to </a:t>
                      </a:r>
                      <a:r>
                        <a:rPr lang="en-AU" sz="1100">
                          <a:solidFill>
                            <a:srgbClr val="FF0000"/>
                          </a:solidFill>
                        </a:rPr>
                        <a:t>21 June 2021</a:t>
                      </a:r>
                    </a:p>
                  </a:txBody>
                  <a:tcPr/>
                </a:tc>
                <a:extLst>
                  <a:ext uri="{0D108BD9-81ED-4DB2-BD59-A6C34878D82A}">
                    <a16:rowId xmlns:a16="http://schemas.microsoft.com/office/drawing/2014/main" val="2484675091"/>
                  </a:ext>
                </a:extLst>
              </a:tr>
              <a:tr h="370840">
                <a:tc>
                  <a:txBody>
                    <a:bodyPr/>
                    <a:lstStyle/>
                    <a:p>
                      <a:endParaRPr lang="en-AU" sz="1100"/>
                    </a:p>
                  </a:txBody>
                  <a:tcPr/>
                </a:tc>
                <a:tc>
                  <a:txBody>
                    <a:bodyPr/>
                    <a:lstStyle/>
                    <a:p>
                      <a:pPr algn="l"/>
                      <a:r>
                        <a:rPr lang="en-AU" sz="1100"/>
                        <a:t>A36, A40, A45, A51, A57, A63, A69, A75</a:t>
                      </a:r>
                    </a:p>
                  </a:txBody>
                  <a:tcPr/>
                </a:tc>
                <a:tc>
                  <a:txBody>
                    <a:bodyPr/>
                    <a:lstStyle/>
                    <a:p>
                      <a:r>
                        <a:rPr lang="en-AU" sz="1100" b="0" i="0" kern="1200">
                          <a:solidFill>
                            <a:schemeClr val="dk1"/>
                          </a:solidFill>
                          <a:effectLst/>
                          <a:latin typeface="+mn-lt"/>
                          <a:ea typeface="+mn-ea"/>
                          <a:cs typeface="+mn-cs"/>
                        </a:rPr>
                        <a:t>Create/activate export and import (active (kWh) and reactive (kVarh)) energy datastreams in CNDS table</a:t>
                      </a:r>
                      <a:endParaRPr lang="en-AU" sz="1100"/>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31 May 2021</a:t>
                      </a:r>
                      <a:endParaRPr lang="en-US" sz="1400">
                        <a:solidFill>
                          <a:srgbClr val="FF0000"/>
                        </a:solidFill>
                      </a:endParaRPr>
                    </a:p>
                  </a:txBody>
                  <a:tcPr/>
                </a:tc>
                <a:extLst>
                  <a:ext uri="{0D108BD9-81ED-4DB2-BD59-A6C34878D82A}">
                    <a16:rowId xmlns:a16="http://schemas.microsoft.com/office/drawing/2014/main" val="2075975614"/>
                  </a:ext>
                </a:extLst>
              </a:tr>
              <a:tr h="370840">
                <a:tc>
                  <a:txBody>
                    <a:bodyPr/>
                    <a:lstStyle/>
                    <a:p>
                      <a:endParaRPr lang="en-AU" sz="1100"/>
                    </a:p>
                  </a:txBody>
                  <a:tcPr/>
                </a:tc>
                <a:tc>
                  <a:txBody>
                    <a:bodyPr/>
                    <a:lstStyle/>
                    <a:p>
                      <a:pPr algn="l"/>
                      <a:r>
                        <a:rPr lang="en-AU" sz="1100"/>
                        <a:t>A52a, A58a, A64a, A70a</a:t>
                      </a:r>
                    </a:p>
                  </a:txBody>
                  <a:tcPr/>
                </a:tc>
                <a:tc>
                  <a:txBody>
                    <a:bodyPr/>
                    <a:lstStyle/>
                    <a:p>
                      <a:r>
                        <a:rPr lang="en-AU" sz="1100"/>
                        <a:t>Provide progress and amendments to forward plans to AEMO and industry every 2mths</a:t>
                      </a:r>
                    </a:p>
                  </a:txBody>
                  <a:tcPr/>
                </a:tc>
                <a:tc>
                  <a:txBody>
                    <a:bodyPr/>
                    <a:lstStyle/>
                    <a:p>
                      <a:pPr algn="ctr"/>
                      <a:r>
                        <a:rPr lang="en-AU" sz="1100"/>
                        <a:t>Change in frequency</a:t>
                      </a:r>
                    </a:p>
                  </a:txBody>
                  <a:tcPr/>
                </a:tc>
                <a:tc>
                  <a:txBody>
                    <a:bodyPr/>
                    <a:lstStyle/>
                    <a:p>
                      <a:pPr algn="l"/>
                      <a:r>
                        <a:rPr lang="en-AU" sz="1100">
                          <a:solidFill>
                            <a:schemeClr val="tx1"/>
                          </a:solidFill>
                        </a:rPr>
                        <a:t>Change in frequency to every 2mths, to align to other rollout plan requirements</a:t>
                      </a:r>
                    </a:p>
                  </a:txBody>
                  <a:tcPr/>
                </a:tc>
                <a:extLst>
                  <a:ext uri="{0D108BD9-81ED-4DB2-BD59-A6C34878D82A}">
                    <a16:rowId xmlns:a16="http://schemas.microsoft.com/office/drawing/2014/main" val="490995854"/>
                  </a:ext>
                </a:extLst>
              </a:tr>
              <a:tr h="370840">
                <a:tc>
                  <a:txBody>
                    <a:bodyPr/>
                    <a:lstStyle/>
                    <a:p>
                      <a:endParaRPr lang="en-AU" sz="1100"/>
                    </a:p>
                  </a:txBody>
                  <a:tcPr/>
                </a:tc>
                <a:tc>
                  <a:txBody>
                    <a:bodyPr/>
                    <a:lstStyle/>
                    <a:p>
                      <a:pPr algn="l"/>
                      <a:r>
                        <a:rPr lang="en-AU" sz="1100"/>
                        <a:t>A94</a:t>
                      </a:r>
                    </a:p>
                  </a:txBody>
                  <a:tcPr/>
                </a:tc>
                <a:tc>
                  <a:txBody>
                    <a:bodyPr/>
                    <a:lstStyle/>
                    <a:p>
                      <a:r>
                        <a:rPr lang="en-AU" sz="1100" b="0" i="0" kern="1200">
                          <a:solidFill>
                            <a:schemeClr val="dk1"/>
                          </a:solidFill>
                          <a:effectLst/>
                          <a:latin typeface="+mn-lt"/>
                          <a:ea typeface="+mn-ea"/>
                          <a:cs typeface="+mn-cs"/>
                        </a:rPr>
                        <a:t>Meter data delivery of 15 and 30min interval reads only in MDFF to AEMO</a:t>
                      </a:r>
                      <a:endParaRPr lang="en-AU" sz="1100"/>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31 May 2021</a:t>
                      </a:r>
                      <a:endParaRPr lang="en-US" sz="1400">
                        <a:solidFill>
                          <a:srgbClr val="FF0000"/>
                        </a:solidFill>
                      </a:endParaRPr>
                    </a:p>
                  </a:txBody>
                  <a:tcPr/>
                </a:tc>
                <a:extLst>
                  <a:ext uri="{0D108BD9-81ED-4DB2-BD59-A6C34878D82A}">
                    <a16:rowId xmlns:a16="http://schemas.microsoft.com/office/drawing/2014/main" val="1405521535"/>
                  </a:ext>
                </a:extLst>
              </a:tr>
            </a:tbl>
          </a:graphicData>
        </a:graphic>
      </p:graphicFrame>
      <p:sp>
        <p:nvSpPr>
          <p:cNvPr id="4" name="Slide Number Placeholder 3">
            <a:extLst>
              <a:ext uri="{FF2B5EF4-FFF2-40B4-BE49-F238E27FC236}">
                <a16:creationId xmlns:a16="http://schemas.microsoft.com/office/drawing/2014/main" id="{B1942DCA-067A-478B-A4CA-3DC81890CB32}"/>
              </a:ext>
            </a:extLst>
          </p:cNvPr>
          <p:cNvSpPr>
            <a:spLocks noGrp="1"/>
          </p:cNvSpPr>
          <p:nvPr>
            <p:ph type="sldNum" sz="quarter" idx="12"/>
          </p:nvPr>
        </p:nvSpPr>
        <p:spPr/>
        <p:txBody>
          <a:bodyPr/>
          <a:lstStyle/>
          <a:p>
            <a:fld id="{4EC81F68-4976-451A-B2E9-79BCBD2F70CC}" type="slidenum">
              <a:rPr lang="en-AU" smtClean="0"/>
              <a:t>34</a:t>
            </a:fld>
            <a:endParaRPr lang="en-AU"/>
          </a:p>
        </p:txBody>
      </p:sp>
    </p:spTree>
    <p:extLst>
      <p:ext uri="{BB962C8B-B14F-4D97-AF65-F5344CB8AC3E}">
        <p14:creationId xmlns:p14="http://schemas.microsoft.com/office/powerpoint/2010/main" val="714527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DDD-DDB8-42BD-B4BF-D2C179D7184F}"/>
              </a:ext>
            </a:extLst>
          </p:cNvPr>
          <p:cNvSpPr>
            <a:spLocks noGrp="1"/>
          </p:cNvSpPr>
          <p:nvPr>
            <p:ph type="title"/>
          </p:nvPr>
        </p:nvSpPr>
        <p:spPr/>
        <p:txBody>
          <a:bodyPr>
            <a:normAutofit/>
          </a:bodyPr>
          <a:lstStyle/>
          <a:p>
            <a:r>
              <a:rPr lang="en-AU"/>
              <a:t>Proposed Changes to the MTP – </a:t>
            </a:r>
            <a:br>
              <a:rPr lang="en-AU"/>
            </a:br>
            <a:r>
              <a:rPr lang="en-AU"/>
              <a:t>For RWG endorsement</a:t>
            </a:r>
            <a:endParaRPr lang="en-AU" sz="1800"/>
          </a:p>
        </p:txBody>
      </p:sp>
      <p:graphicFrame>
        <p:nvGraphicFramePr>
          <p:cNvPr id="5" name="Table 5">
            <a:extLst>
              <a:ext uri="{FF2B5EF4-FFF2-40B4-BE49-F238E27FC236}">
                <a16:creationId xmlns:a16="http://schemas.microsoft.com/office/drawing/2014/main" id="{D1095CD5-CD12-46D7-9EB1-A7284C8F5B72}"/>
              </a:ext>
            </a:extLst>
          </p:cNvPr>
          <p:cNvGraphicFramePr>
            <a:graphicFrameLocks noGrp="1"/>
          </p:cNvGraphicFramePr>
          <p:nvPr>
            <p:ph idx="1"/>
            <p:extLst>
              <p:ext uri="{D42A27DB-BD31-4B8C-83A1-F6EECF244321}">
                <p14:modId xmlns:p14="http://schemas.microsoft.com/office/powerpoint/2010/main" val="2353438888"/>
              </p:ext>
            </p:extLst>
          </p:nvPr>
        </p:nvGraphicFramePr>
        <p:xfrm>
          <a:off x="60929" y="1614771"/>
          <a:ext cx="10582944" cy="4709160"/>
        </p:xfrm>
        <a:graphic>
          <a:graphicData uri="http://schemas.openxmlformats.org/drawingml/2006/table">
            <a:tbl>
              <a:tblPr firstRow="1" bandRow="1">
                <a:tableStyleId>{5C22544A-7EE6-4342-B048-85BDC9FD1C3A}</a:tableStyleId>
              </a:tblPr>
              <a:tblGrid>
                <a:gridCol w="1583674">
                  <a:extLst>
                    <a:ext uri="{9D8B030D-6E8A-4147-A177-3AD203B41FA5}">
                      <a16:colId xmlns:a16="http://schemas.microsoft.com/office/drawing/2014/main" val="2817304428"/>
                    </a:ext>
                  </a:extLst>
                </a:gridCol>
                <a:gridCol w="1400685">
                  <a:extLst>
                    <a:ext uri="{9D8B030D-6E8A-4147-A177-3AD203B41FA5}">
                      <a16:colId xmlns:a16="http://schemas.microsoft.com/office/drawing/2014/main" val="2710216400"/>
                    </a:ext>
                  </a:extLst>
                </a:gridCol>
                <a:gridCol w="3585755">
                  <a:extLst>
                    <a:ext uri="{9D8B030D-6E8A-4147-A177-3AD203B41FA5}">
                      <a16:colId xmlns:a16="http://schemas.microsoft.com/office/drawing/2014/main" val="1637395584"/>
                    </a:ext>
                  </a:extLst>
                </a:gridCol>
                <a:gridCol w="993340">
                  <a:extLst>
                    <a:ext uri="{9D8B030D-6E8A-4147-A177-3AD203B41FA5}">
                      <a16:colId xmlns:a16="http://schemas.microsoft.com/office/drawing/2014/main" val="773721079"/>
                    </a:ext>
                  </a:extLst>
                </a:gridCol>
                <a:gridCol w="3019490">
                  <a:extLst>
                    <a:ext uri="{9D8B030D-6E8A-4147-A177-3AD203B41FA5}">
                      <a16:colId xmlns:a16="http://schemas.microsoft.com/office/drawing/2014/main" val="2393846058"/>
                    </a:ext>
                  </a:extLst>
                </a:gridCol>
              </a:tblGrid>
              <a:tr h="370840">
                <a:tc>
                  <a:txBody>
                    <a:bodyPr/>
                    <a:lstStyle/>
                    <a:p>
                      <a:pPr algn="ctr"/>
                      <a:r>
                        <a:rPr lang="en-AU" sz="1300"/>
                        <a:t>Category</a:t>
                      </a:r>
                    </a:p>
                  </a:txBody>
                  <a:tcPr anchor="ctr"/>
                </a:tc>
                <a:tc>
                  <a:txBody>
                    <a:bodyPr/>
                    <a:lstStyle/>
                    <a:p>
                      <a:pPr algn="ctr"/>
                      <a:r>
                        <a:rPr lang="en-AU" sz="1300"/>
                        <a:t>Activity ID</a:t>
                      </a:r>
                    </a:p>
                  </a:txBody>
                  <a:tcPr anchor="ctr"/>
                </a:tc>
                <a:tc>
                  <a:txBody>
                    <a:bodyPr/>
                    <a:lstStyle/>
                    <a:p>
                      <a:pPr algn="ctr"/>
                      <a:r>
                        <a:rPr lang="en-AU" sz="1300"/>
                        <a:t>Activity Description</a:t>
                      </a:r>
                    </a:p>
                  </a:txBody>
                  <a:tcPr anchor="ctr"/>
                </a:tc>
                <a:tc>
                  <a:txBody>
                    <a:bodyPr/>
                    <a:lstStyle/>
                    <a:p>
                      <a:pPr algn="ctr"/>
                      <a:r>
                        <a:rPr lang="en-AU" sz="1300">
                          <a:solidFill>
                            <a:schemeClr val="bg1"/>
                          </a:solidFill>
                        </a:rPr>
                        <a:t>Change Type</a:t>
                      </a:r>
                    </a:p>
                  </a:txBody>
                  <a:tcPr anchor="ctr">
                    <a:solidFill>
                      <a:schemeClr val="accent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300">
                          <a:solidFill>
                            <a:schemeClr val="bg1"/>
                          </a:solidFill>
                        </a:rPr>
                        <a:t>Change Detail</a:t>
                      </a:r>
                    </a:p>
                  </a:txBody>
                  <a:tcPr anchor="ctr">
                    <a:solidFill>
                      <a:schemeClr val="accent1"/>
                    </a:solidFill>
                  </a:tcPr>
                </a:tc>
                <a:extLst>
                  <a:ext uri="{0D108BD9-81ED-4DB2-BD59-A6C34878D82A}">
                    <a16:rowId xmlns:a16="http://schemas.microsoft.com/office/drawing/2014/main" val="4195989688"/>
                  </a:ext>
                </a:extLst>
              </a:tr>
              <a:tr h="370840">
                <a:tc>
                  <a:txBody>
                    <a:bodyPr/>
                    <a:lstStyle/>
                    <a:p>
                      <a:r>
                        <a:rPr lang="en-AU" sz="1100"/>
                        <a:t>MSATS Standing Data Creation &amp; Maintenance</a:t>
                      </a:r>
                    </a:p>
                  </a:txBody>
                  <a:tcPr/>
                </a:tc>
                <a:tc>
                  <a:txBody>
                    <a:bodyPr/>
                    <a:lstStyle/>
                    <a:p>
                      <a:pPr algn="l"/>
                      <a:r>
                        <a:rPr lang="en-AU" sz="1100"/>
                        <a:t>A95, A96, A97</a:t>
                      </a:r>
                    </a:p>
                  </a:txBody>
                  <a:tcPr/>
                </a:tc>
                <a:tc>
                  <a:txBody>
                    <a:bodyPr/>
                    <a:lstStyle/>
                    <a:p>
                      <a:r>
                        <a:rPr lang="en-AU" sz="1100"/>
                        <a:t>Create Cross Boundary NMIs, including associated datastreams and registers</a:t>
                      </a:r>
                    </a:p>
                  </a:txBody>
                  <a:tcPr/>
                </a:tc>
                <a:tc>
                  <a:txBody>
                    <a:bodyPr/>
                    <a:lstStyle/>
                    <a:p>
                      <a:pPr algn="ctr"/>
                      <a:r>
                        <a:rPr lang="en-AU" sz="1100"/>
                        <a:t>Change Transition Start Date</a:t>
                      </a:r>
                    </a:p>
                  </a:txBody>
                  <a:tcPr/>
                </a:tc>
                <a:tc>
                  <a:txBody>
                    <a:bodyPr/>
                    <a:lstStyle/>
                    <a:p>
                      <a:pPr lvl="0" algn="l">
                        <a:buNone/>
                      </a:pPr>
                      <a:r>
                        <a:rPr lang="en-AU" sz="1100" b="0" i="0" u="none" strike="noStrike" noProof="0">
                          <a:latin typeface="Segoe UI Semilight"/>
                        </a:rPr>
                        <a:t>Transition Start Date changed from 9 Mar 2021 to </a:t>
                      </a:r>
                      <a:r>
                        <a:rPr lang="en-AU" sz="1100" b="0" i="0" u="none" strike="noStrike" noProof="0">
                          <a:solidFill>
                            <a:srgbClr val="FF0000"/>
                          </a:solidFill>
                          <a:latin typeface="Segoe UI Semilight"/>
                        </a:rPr>
                        <a:t>31 May 2021</a:t>
                      </a:r>
                      <a:endParaRPr lang="en-US" sz="1400">
                        <a:solidFill>
                          <a:srgbClr val="FF0000"/>
                        </a:solidFill>
                      </a:endParaRPr>
                    </a:p>
                  </a:txBody>
                  <a:tcPr/>
                </a:tc>
                <a:extLst>
                  <a:ext uri="{0D108BD9-81ED-4DB2-BD59-A6C34878D82A}">
                    <a16:rowId xmlns:a16="http://schemas.microsoft.com/office/drawing/2014/main" val="671620549"/>
                  </a:ext>
                </a:extLst>
              </a:tr>
              <a:tr h="370840">
                <a:tc>
                  <a:txBody>
                    <a:bodyPr/>
                    <a:lstStyle/>
                    <a:p>
                      <a:endParaRPr lang="en-AU" sz="1100"/>
                    </a:p>
                  </a:txBody>
                  <a:tcPr/>
                </a:tc>
                <a:tc>
                  <a:txBody>
                    <a:bodyPr/>
                    <a:lstStyle/>
                    <a:p>
                      <a:pPr algn="l"/>
                      <a:r>
                        <a:rPr lang="en-AU" sz="1100"/>
                        <a:t>A95a, A99a</a:t>
                      </a:r>
                    </a:p>
                  </a:txBody>
                  <a:tcPr/>
                </a:tc>
                <a:tc>
                  <a:txBody>
                    <a:bodyPr/>
                    <a:lstStyle/>
                    <a:p>
                      <a:r>
                        <a:rPr lang="en-AU" sz="1100"/>
                        <a:t>Provide NMI Creation plans for Cross Boundary and NCONUML to AEMO every 2mths</a:t>
                      </a:r>
                    </a:p>
                  </a:txBody>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100">
                          <a:solidFill>
                            <a:srgbClr val="FF0000"/>
                          </a:solidFill>
                        </a:rPr>
                        <a:t>New activities</a:t>
                      </a:r>
                    </a:p>
                  </a:txBody>
                  <a:tcPr/>
                </a:tc>
                <a:tc>
                  <a:txBody>
                    <a:bodyPr/>
                    <a:lstStyle/>
                    <a:p>
                      <a:pPr lvl="0" algn="l">
                        <a:buNone/>
                      </a:pPr>
                      <a:r>
                        <a:rPr lang="en-US" sz="1100">
                          <a:solidFill>
                            <a:schemeClr val="tx1"/>
                          </a:solidFill>
                        </a:rPr>
                        <a:t>NMI Creation plans to be provided from 1 Mar 2021</a:t>
                      </a:r>
                    </a:p>
                  </a:txBody>
                  <a:tcPr/>
                </a:tc>
                <a:extLst>
                  <a:ext uri="{0D108BD9-81ED-4DB2-BD59-A6C34878D82A}">
                    <a16:rowId xmlns:a16="http://schemas.microsoft.com/office/drawing/2014/main" val="2554873769"/>
                  </a:ext>
                </a:extLst>
              </a:tr>
              <a:tr h="370840">
                <a:tc>
                  <a:txBody>
                    <a:bodyPr/>
                    <a:lstStyle/>
                    <a:p>
                      <a:endParaRPr lang="en-AU" sz="1200"/>
                    </a:p>
                  </a:txBody>
                  <a:tcPr/>
                </a:tc>
                <a:tc>
                  <a:txBody>
                    <a:bodyPr/>
                    <a:lstStyle/>
                    <a:p>
                      <a:pPr algn="l"/>
                      <a:r>
                        <a:rPr lang="en-AU" sz="1200"/>
                        <a:t>A99, A100, A101</a:t>
                      </a:r>
                    </a:p>
                  </a:txBody>
                  <a:tcPr/>
                </a:tc>
                <a:tc>
                  <a:txBody>
                    <a:bodyPr/>
                    <a:lstStyle/>
                    <a:p>
                      <a:r>
                        <a:rPr lang="en-AU" sz="1200"/>
                        <a:t>Create NCONUML NMIs, including associated datastreams and registers</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31 May 2021</a:t>
                      </a:r>
                      <a:endParaRPr lang="en-US" sz="1200">
                        <a:solidFill>
                          <a:srgbClr val="FF0000"/>
                        </a:solidFill>
                      </a:endParaRPr>
                    </a:p>
                  </a:txBody>
                  <a:tcPr/>
                </a:tc>
                <a:extLst>
                  <a:ext uri="{0D108BD9-81ED-4DB2-BD59-A6C34878D82A}">
                    <a16:rowId xmlns:a16="http://schemas.microsoft.com/office/drawing/2014/main" val="4258171704"/>
                  </a:ext>
                </a:extLst>
              </a:tr>
              <a:tr h="370839">
                <a:tc>
                  <a:txBody>
                    <a:bodyPr/>
                    <a:lstStyle/>
                    <a:p>
                      <a:pPr lvl="0">
                        <a:buNone/>
                      </a:pPr>
                      <a:endParaRPr lang="en-AU" sz="1200"/>
                    </a:p>
                  </a:txBody>
                  <a:tcPr/>
                </a:tc>
                <a:tc>
                  <a:txBody>
                    <a:bodyPr/>
                    <a:lstStyle/>
                    <a:p>
                      <a:pPr lvl="0" algn="l">
                        <a:buNone/>
                      </a:pPr>
                      <a:r>
                        <a:rPr lang="en-AU" sz="1200" b="0" i="0" u="none" strike="noStrike" noProof="0">
                          <a:latin typeface="Segoe UI Semilight"/>
                        </a:rPr>
                        <a:t>A102, A104, A106, A108, A110, A112, A114</a:t>
                      </a:r>
                      <a:endParaRPr lang="en-US"/>
                    </a:p>
                  </a:txBody>
                  <a:tcPr/>
                </a:tc>
                <a:tc>
                  <a:txBody>
                    <a:bodyPr/>
                    <a:lstStyle/>
                    <a:p>
                      <a:pPr lvl="0">
                        <a:buNone/>
                      </a:pPr>
                      <a:r>
                        <a:rPr lang="en-AU" sz="1200" b="0" i="0" u="none" strike="noStrike" noProof="0">
                          <a:latin typeface="Segoe UI Semilight"/>
                        </a:rPr>
                        <a:t>Ensure capability to receive and process new NMI classification codes</a:t>
                      </a:r>
                      <a:endParaRPr lang="en-US"/>
                    </a:p>
                  </a:txBody>
                  <a:tcPr/>
                </a:tc>
                <a:tc>
                  <a:txBody>
                    <a:bodyPr/>
                    <a:lstStyle/>
                    <a:p>
                      <a:pPr lvl="0" algn="ctr">
                        <a:buNone/>
                      </a:pPr>
                      <a:r>
                        <a:rPr lang="en-AU" sz="1200" b="0" i="0" u="none" strike="noStrike" noProof="0">
                          <a:latin typeface="Segoe UI Semilight"/>
                        </a:rPr>
                        <a:t>Change </a:t>
                      </a:r>
                      <a:endParaRPr lang="en-US"/>
                    </a:p>
                    <a:p>
                      <a:pPr lvl="0" algn="ctr">
                        <a:buNone/>
                      </a:pPr>
                      <a:r>
                        <a:rPr lang="en-AU" sz="1200" b="0" i="0" u="none" strike="noStrike" noProof="0">
                          <a:latin typeface="Segoe UI Semilight"/>
                        </a:rPr>
                        <a:t>Transition End Date</a:t>
                      </a:r>
                      <a:endParaRPr lang="en-US"/>
                    </a:p>
                  </a:txBody>
                  <a:tcPr/>
                </a:tc>
                <a:tc>
                  <a:txBody>
                    <a:bodyPr/>
                    <a:lstStyle/>
                    <a:p>
                      <a:pPr lvl="0" algn="l">
                        <a:buNone/>
                      </a:pPr>
                      <a:r>
                        <a:rPr lang="en-AU" sz="1200" b="0" i="0" u="none" strike="noStrike" noProof="0">
                          <a:latin typeface="+mn-lt"/>
                        </a:rPr>
                        <a:t>Transition End Date changed from 30 Apr 2021 to </a:t>
                      </a:r>
                      <a:r>
                        <a:rPr lang="en-AU" sz="1200" b="0" i="0" u="none" strike="noStrike" noProof="0">
                          <a:solidFill>
                            <a:srgbClr val="FF0000"/>
                          </a:solidFill>
                          <a:latin typeface="+mn-lt"/>
                        </a:rPr>
                        <a:t>30 May 2021</a:t>
                      </a:r>
                      <a:endParaRPr lang="en-US" sz="1200">
                        <a:solidFill>
                          <a:srgbClr val="FF0000"/>
                        </a:solidFill>
                      </a:endParaRPr>
                    </a:p>
                  </a:txBody>
                  <a:tcPr/>
                </a:tc>
                <a:extLst>
                  <a:ext uri="{0D108BD9-81ED-4DB2-BD59-A6C34878D82A}">
                    <a16:rowId xmlns:a16="http://schemas.microsoft.com/office/drawing/2014/main" val="3964535616"/>
                  </a:ext>
                </a:extLst>
              </a:tr>
              <a:tr h="370840">
                <a:tc>
                  <a:txBody>
                    <a:bodyPr/>
                    <a:lstStyle/>
                    <a:p>
                      <a:endParaRPr lang="en-AU" sz="1200"/>
                    </a:p>
                  </a:txBody>
                  <a:tcPr/>
                </a:tc>
                <a:tc>
                  <a:txBody>
                    <a:bodyPr/>
                    <a:lstStyle/>
                    <a:p>
                      <a:pPr algn="l"/>
                      <a:r>
                        <a:rPr lang="en-AU" sz="1200"/>
                        <a:t>A103, A105, A107, A109, A111, A113, A115</a:t>
                      </a:r>
                    </a:p>
                  </a:txBody>
                  <a:tcPr/>
                </a:tc>
                <a:tc>
                  <a:txBody>
                    <a:bodyPr/>
                    <a:lstStyle/>
                    <a:p>
                      <a:r>
                        <a:rPr lang="en-AU" sz="1200"/>
                        <a:t>Update NMI Class Codes for existing NMIs as required</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1 May 2021 to </a:t>
                      </a:r>
                      <a:r>
                        <a:rPr lang="en-AU" sz="1200" b="0" i="0" u="none" strike="noStrike" noProof="0">
                          <a:solidFill>
                            <a:srgbClr val="FF0000"/>
                          </a:solidFill>
                          <a:latin typeface="+mn-lt"/>
                        </a:rPr>
                        <a:t>31 May 2021</a:t>
                      </a:r>
                      <a:endParaRPr lang="en-US" sz="1200">
                        <a:solidFill>
                          <a:srgbClr val="FF0000"/>
                        </a:solidFill>
                      </a:endParaRPr>
                    </a:p>
                  </a:txBody>
                  <a:tcPr/>
                </a:tc>
                <a:extLst>
                  <a:ext uri="{0D108BD9-81ED-4DB2-BD59-A6C34878D82A}">
                    <a16:rowId xmlns:a16="http://schemas.microsoft.com/office/drawing/2014/main" val="803126277"/>
                  </a:ext>
                </a:extLst>
              </a:tr>
              <a:tr h="370840">
                <a:tc>
                  <a:txBody>
                    <a:bodyPr/>
                    <a:lstStyle/>
                    <a:p>
                      <a:endParaRPr lang="en-AU" sz="1200"/>
                    </a:p>
                  </a:txBody>
                  <a:tcPr/>
                </a:tc>
                <a:tc>
                  <a:txBody>
                    <a:bodyPr/>
                    <a:lstStyle/>
                    <a:p>
                      <a:pPr algn="l"/>
                      <a:r>
                        <a:rPr lang="en-AU" sz="1200"/>
                        <a:t>A119</a:t>
                      </a:r>
                    </a:p>
                  </a:txBody>
                  <a:tcPr/>
                </a:tc>
                <a:tc>
                  <a:txBody>
                    <a:bodyPr/>
                    <a:lstStyle/>
                    <a:p>
                      <a:r>
                        <a:rPr lang="en-AU" sz="1200"/>
                        <a:t>Ensure all Sample meters have a Datastream type code of 'P' and are attached to a Profile</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At the discretion of the Participant’</a:t>
                      </a:r>
                    </a:p>
                  </a:txBody>
                  <a:tcPr/>
                </a:tc>
                <a:extLst>
                  <a:ext uri="{0D108BD9-81ED-4DB2-BD59-A6C34878D82A}">
                    <a16:rowId xmlns:a16="http://schemas.microsoft.com/office/drawing/2014/main" val="1901391392"/>
                  </a:ext>
                </a:extLst>
              </a:tr>
              <a:tr h="370840">
                <a:tc>
                  <a:txBody>
                    <a:bodyPr/>
                    <a:lstStyle/>
                    <a:p>
                      <a:endParaRPr lang="en-AU" sz="1200"/>
                    </a:p>
                  </a:txBody>
                  <a:tcPr/>
                </a:tc>
                <a:tc>
                  <a:txBody>
                    <a:bodyPr/>
                    <a:lstStyle/>
                    <a:p>
                      <a:pPr algn="l"/>
                      <a:r>
                        <a:rPr lang="en-AU" sz="1200"/>
                        <a:t>A120</a:t>
                      </a:r>
                    </a:p>
                  </a:txBody>
                  <a:tcPr/>
                </a:tc>
                <a:tc>
                  <a:txBody>
                    <a:bodyPr/>
                    <a:lstStyle/>
                    <a:p>
                      <a:r>
                        <a:rPr lang="en-AU" sz="1200"/>
                        <a:t>Update Datastream type codes from 1-4 to 'I' or 'N' as required</a:t>
                      </a:r>
                    </a:p>
                  </a:txBody>
                  <a:tcPr/>
                </a:tc>
                <a:tc>
                  <a:txBody>
                    <a:bodyPr/>
                    <a:lstStyle/>
                    <a:p>
                      <a:pPr algn="ctr"/>
                      <a:r>
                        <a:rPr lang="en-AU" sz="1200"/>
                        <a:t>Change Transition Start Date</a:t>
                      </a:r>
                    </a:p>
                  </a:txBody>
                  <a:tcPr/>
                </a:tc>
                <a:tc>
                  <a:txBody>
                    <a:bodyPr/>
                    <a:lstStyle/>
                    <a:p>
                      <a:pPr lvl="0" algn="l">
                        <a:buNone/>
                      </a:pPr>
                      <a:r>
                        <a:rPr lang="en-AU" sz="1200" b="0" i="0" u="none" strike="noStrike" noProof="0">
                          <a:latin typeface="+mn-lt"/>
                        </a:rPr>
                        <a:t>Transition Start Date changed from 9 Mar 2021 to </a:t>
                      </a:r>
                      <a:r>
                        <a:rPr lang="en-AU" sz="1200" b="0" i="0" u="none" strike="noStrike" noProof="0">
                          <a:solidFill>
                            <a:srgbClr val="FF0000"/>
                          </a:solidFill>
                          <a:latin typeface="+mn-lt"/>
                        </a:rPr>
                        <a:t>31 May 2021</a:t>
                      </a:r>
                      <a:endParaRPr lang="en-US" sz="1200">
                        <a:solidFill>
                          <a:srgbClr val="FF0000"/>
                        </a:solidFill>
                      </a:endParaRPr>
                    </a:p>
                  </a:txBody>
                  <a:tcPr/>
                </a:tc>
                <a:extLst>
                  <a:ext uri="{0D108BD9-81ED-4DB2-BD59-A6C34878D82A}">
                    <a16:rowId xmlns:a16="http://schemas.microsoft.com/office/drawing/2014/main" val="3211042351"/>
                  </a:ext>
                </a:extLst>
              </a:tr>
            </a:tbl>
          </a:graphicData>
        </a:graphic>
      </p:graphicFrame>
      <p:sp>
        <p:nvSpPr>
          <p:cNvPr id="4" name="Slide Number Placeholder 3">
            <a:extLst>
              <a:ext uri="{FF2B5EF4-FFF2-40B4-BE49-F238E27FC236}">
                <a16:creationId xmlns:a16="http://schemas.microsoft.com/office/drawing/2014/main" id="{B1942DCA-067A-478B-A4CA-3DC81890CB32}"/>
              </a:ext>
            </a:extLst>
          </p:cNvPr>
          <p:cNvSpPr>
            <a:spLocks noGrp="1"/>
          </p:cNvSpPr>
          <p:nvPr>
            <p:ph type="sldNum" sz="quarter" idx="12"/>
          </p:nvPr>
        </p:nvSpPr>
        <p:spPr/>
        <p:txBody>
          <a:bodyPr/>
          <a:lstStyle/>
          <a:p>
            <a:fld id="{4EC81F68-4976-451A-B2E9-79BCBD2F70CC}" type="slidenum">
              <a:rPr lang="en-AU" smtClean="0"/>
              <a:t>35</a:t>
            </a:fld>
            <a:endParaRPr lang="en-AU"/>
          </a:p>
        </p:txBody>
      </p:sp>
    </p:spTree>
    <p:extLst>
      <p:ext uri="{BB962C8B-B14F-4D97-AF65-F5344CB8AC3E}">
        <p14:creationId xmlns:p14="http://schemas.microsoft.com/office/powerpoint/2010/main" val="3610625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Upcoming MTP Activities</a:t>
            </a:r>
            <a:br>
              <a:rPr lang="en-AU"/>
            </a:br>
            <a:r>
              <a:rPr lang="en-AU" sz="1800"/>
              <a:t>(Assumes Option 1 MDM Go-Live Dates)</a:t>
            </a:r>
            <a:endParaRPr lang="en-AU"/>
          </a:p>
        </p:txBody>
      </p:sp>
      <p:graphicFrame>
        <p:nvGraphicFramePr>
          <p:cNvPr id="5" name="Table 5">
            <a:extLst>
              <a:ext uri="{FF2B5EF4-FFF2-40B4-BE49-F238E27FC236}">
                <a16:creationId xmlns:a16="http://schemas.microsoft.com/office/drawing/2014/main" id="{B4749FEA-DB41-4E08-ADEC-4FC9C98B61DE}"/>
              </a:ext>
            </a:extLst>
          </p:cNvPr>
          <p:cNvGraphicFramePr>
            <a:graphicFrameLocks noGrp="1"/>
          </p:cNvGraphicFramePr>
          <p:nvPr>
            <p:ph idx="1"/>
            <p:extLst>
              <p:ext uri="{D42A27DB-BD31-4B8C-83A1-F6EECF244321}">
                <p14:modId xmlns:p14="http://schemas.microsoft.com/office/powerpoint/2010/main" val="1238379245"/>
              </p:ext>
            </p:extLst>
          </p:nvPr>
        </p:nvGraphicFramePr>
        <p:xfrm>
          <a:off x="48401" y="1479827"/>
          <a:ext cx="10601226" cy="6055360"/>
        </p:xfrm>
        <a:graphic>
          <a:graphicData uri="http://schemas.openxmlformats.org/drawingml/2006/table">
            <a:tbl>
              <a:tblPr firstRow="1" bandRow="1">
                <a:tableStyleId>{5C22544A-7EE6-4342-B048-85BDC9FD1C3A}</a:tableStyleId>
              </a:tblPr>
              <a:tblGrid>
                <a:gridCol w="5773046">
                  <a:extLst>
                    <a:ext uri="{9D8B030D-6E8A-4147-A177-3AD203B41FA5}">
                      <a16:colId xmlns:a16="http://schemas.microsoft.com/office/drawing/2014/main" val="116888471"/>
                    </a:ext>
                  </a:extLst>
                </a:gridCol>
                <a:gridCol w="2354954">
                  <a:extLst>
                    <a:ext uri="{9D8B030D-6E8A-4147-A177-3AD203B41FA5}">
                      <a16:colId xmlns:a16="http://schemas.microsoft.com/office/drawing/2014/main" val="4048816944"/>
                    </a:ext>
                  </a:extLst>
                </a:gridCol>
                <a:gridCol w="2473226">
                  <a:extLst>
                    <a:ext uri="{9D8B030D-6E8A-4147-A177-3AD203B41FA5}">
                      <a16:colId xmlns:a16="http://schemas.microsoft.com/office/drawing/2014/main" val="2964596239"/>
                    </a:ext>
                  </a:extLst>
                </a:gridCol>
              </a:tblGrid>
              <a:tr h="370840">
                <a:tc>
                  <a:txBody>
                    <a:bodyPr/>
                    <a:lstStyle/>
                    <a:p>
                      <a:pPr algn="ctr"/>
                      <a:r>
                        <a:rPr lang="en-AU" sz="1200"/>
                        <a:t>Description</a:t>
                      </a:r>
                    </a:p>
                  </a:txBody>
                  <a:tcPr>
                    <a:solidFill>
                      <a:srgbClr val="002060"/>
                    </a:solidFill>
                  </a:tcPr>
                </a:tc>
                <a:tc>
                  <a:txBody>
                    <a:bodyPr/>
                    <a:lstStyle/>
                    <a:p>
                      <a:pPr algn="ctr"/>
                      <a:r>
                        <a:rPr lang="en-AU" sz="1200"/>
                        <a:t>Date</a:t>
                      </a:r>
                    </a:p>
                  </a:txBody>
                  <a:tcPr>
                    <a:solidFill>
                      <a:srgbClr val="002060"/>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solidFill>
                      <a:srgbClr val="002060"/>
                    </a:solidFill>
                  </a:tcPr>
                </a:tc>
                <a:extLst>
                  <a:ext uri="{0D108BD9-81ED-4DB2-BD59-A6C34878D82A}">
                    <a16:rowId xmlns:a16="http://schemas.microsoft.com/office/drawing/2014/main" val="2493088496"/>
                  </a:ext>
                </a:extLst>
              </a:tr>
              <a:tr h="370840">
                <a:tc>
                  <a:txBody>
                    <a:bodyPr/>
                    <a:lstStyle/>
                    <a:p>
                      <a:r>
                        <a:rPr lang="en-AU" sz="1200">
                          <a:solidFill>
                            <a:srgbClr val="FF0000"/>
                          </a:solidFill>
                        </a:rPr>
                        <a:t>MPs</a:t>
                      </a:r>
                      <a:r>
                        <a:rPr lang="en-AU" sz="1200">
                          <a:solidFill>
                            <a:schemeClr val="tx1"/>
                          </a:solidFill>
                        </a:rPr>
                        <a:t> to provide progress and amendments to forward plans for Type 1-3, subset of 4 and ‘known’ cross boundary meters to AEMO</a:t>
                      </a:r>
                    </a:p>
                  </a:txBody>
                  <a:tcPr>
                    <a:solidFill>
                      <a:schemeClr val="bg1">
                        <a:lumMod val="9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a:solidFill>
                            <a:schemeClr val="tx1"/>
                          </a:solidFill>
                        </a:rPr>
                        <a:t>A3a, A8a, A13a, A19a</a:t>
                      </a:r>
                      <a:endParaRPr lang="en-US" sz="1200">
                        <a:solidFill>
                          <a:schemeClr val="tx1"/>
                        </a:solidFill>
                      </a:endParaRPr>
                    </a:p>
                  </a:txBody>
                  <a:tcPr>
                    <a:solidFill>
                      <a:schemeClr val="bg1">
                        <a:lumMod val="95000"/>
                      </a:schemeClr>
                    </a:solidFill>
                  </a:tcPr>
                </a:tc>
                <a:extLst>
                  <a:ext uri="{0D108BD9-81ED-4DB2-BD59-A6C34878D82A}">
                    <a16:rowId xmlns:a16="http://schemas.microsoft.com/office/drawing/2014/main" val="1157584682"/>
                  </a:ext>
                </a:extLst>
              </a:tr>
              <a:tr h="370840">
                <a:tc>
                  <a:txBody>
                    <a:bodyPr/>
                    <a:lstStyle/>
                    <a:p>
                      <a:r>
                        <a:rPr lang="en-AU" sz="1200">
                          <a:solidFill>
                            <a:srgbClr val="FF0000"/>
                          </a:solidFill>
                        </a:rPr>
                        <a:t>MDPs</a:t>
                      </a:r>
                      <a:r>
                        <a:rPr lang="en-AU" sz="1200">
                          <a:solidFill>
                            <a:schemeClr val="tx1"/>
                          </a:solidFill>
                        </a:rPr>
                        <a:t> to provide progress and amendments to forward plans for Type 4, 4A, VICAMI and Sample meters to AEMO</a:t>
                      </a:r>
                    </a:p>
                  </a:txBody>
                  <a:tcPr>
                    <a:solidFill>
                      <a:schemeClr val="bg1">
                        <a:lumMod val="8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a:solidFill>
                            <a:schemeClr val="tx1"/>
                          </a:solidFill>
                        </a:rPr>
                        <a:t>A52a, A58a, A64a, A70a</a:t>
                      </a:r>
                      <a:endParaRPr lang="en-US" sz="1200">
                        <a:solidFill>
                          <a:schemeClr val="tx1"/>
                        </a:solidFill>
                      </a:endParaRPr>
                    </a:p>
                  </a:txBody>
                  <a:tcPr>
                    <a:solidFill>
                      <a:schemeClr val="bg1">
                        <a:lumMod val="85000"/>
                      </a:schemeClr>
                    </a:solidFill>
                  </a:tcPr>
                </a:tc>
                <a:extLst>
                  <a:ext uri="{0D108BD9-81ED-4DB2-BD59-A6C34878D82A}">
                    <a16:rowId xmlns:a16="http://schemas.microsoft.com/office/drawing/2014/main" val="215753199"/>
                  </a:ext>
                </a:extLst>
              </a:tr>
              <a:tr h="370840">
                <a:tc>
                  <a:txBody>
                    <a:bodyPr/>
                    <a:lstStyle/>
                    <a:p>
                      <a:r>
                        <a:rPr lang="en-AU" sz="1200">
                          <a:solidFill>
                            <a:srgbClr val="FF0000"/>
                          </a:solidFill>
                        </a:rPr>
                        <a:t>MDPs</a:t>
                      </a:r>
                      <a:r>
                        <a:rPr lang="en-AU" sz="1200">
                          <a:solidFill>
                            <a:schemeClr val="tx1"/>
                          </a:solidFill>
                        </a:rPr>
                        <a:t> to provide datastream conversion plans to convert Net datastreams to register level</a:t>
                      </a:r>
                    </a:p>
                  </a:txBody>
                  <a:tcPr>
                    <a:solidFill>
                      <a:schemeClr val="bg1"/>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AU" sz="1200" kern="1200">
                          <a:solidFill>
                            <a:schemeClr val="dk1"/>
                          </a:solidFill>
                          <a:latin typeface="+mn-lt"/>
                          <a:ea typeface="+mn-ea"/>
                          <a:cs typeface="+mn-cs"/>
                        </a:rPr>
                        <a:t>A32a, A37a, A42a</a:t>
                      </a:r>
                      <a:endParaRPr lang="en-US" sz="1200" kern="1200">
                        <a:solidFill>
                          <a:schemeClr val="dk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131617472"/>
                  </a:ext>
                </a:extLst>
              </a:tr>
              <a:tr h="370840">
                <a:tc>
                  <a:txBody>
                    <a:bodyPr/>
                    <a:lstStyle/>
                    <a:p>
                      <a:r>
                        <a:rPr lang="en-AU" sz="1200">
                          <a:solidFill>
                            <a:srgbClr val="FF0000"/>
                          </a:solidFill>
                        </a:rPr>
                        <a:t>LNSPs</a:t>
                      </a:r>
                      <a:r>
                        <a:rPr lang="en-AU" sz="1200">
                          <a:solidFill>
                            <a:schemeClr val="tx1"/>
                          </a:solidFill>
                        </a:rPr>
                        <a:t> to provide NMI Create plans for Cross Boundary and NCONUMLs to AEMO</a:t>
                      </a:r>
                    </a:p>
                  </a:txBody>
                  <a:tcPr>
                    <a:solidFill>
                      <a:schemeClr val="bg1">
                        <a:lumMod val="85000"/>
                      </a:schemeClr>
                    </a:solidFill>
                  </a:tcPr>
                </a:tc>
                <a:tc>
                  <a:txBody>
                    <a:bodyPr/>
                    <a:lstStyle/>
                    <a:p>
                      <a:pPr algn="ctr"/>
                      <a:r>
                        <a:rPr lang="en-AU" sz="1200">
                          <a:solidFill>
                            <a:schemeClr val="bg1"/>
                          </a:solidFill>
                        </a:rPr>
                        <a:t>By 1 March 2021</a:t>
                      </a:r>
                    </a:p>
                  </a:txBody>
                  <a:tcPr>
                    <a:solidFill>
                      <a:srgbClr val="FF0000"/>
                    </a:solidFill>
                  </a:tcPr>
                </a:tc>
                <a:tc>
                  <a:txBody>
                    <a:bodyPr/>
                    <a:lstStyle/>
                    <a:p>
                      <a:pPr lvl="0">
                        <a:buNone/>
                      </a:pPr>
                      <a:r>
                        <a:rPr lang="en-US" sz="1200">
                          <a:solidFill>
                            <a:schemeClr val="tx1"/>
                          </a:solidFill>
                        </a:rPr>
                        <a:t>A95a, A99a</a:t>
                      </a:r>
                    </a:p>
                  </a:txBody>
                  <a:tcPr>
                    <a:solidFill>
                      <a:schemeClr val="bg1">
                        <a:lumMod val="85000"/>
                      </a:schemeClr>
                    </a:solidFill>
                  </a:tcPr>
                </a:tc>
                <a:extLst>
                  <a:ext uri="{0D108BD9-81ED-4DB2-BD59-A6C34878D82A}">
                    <a16:rowId xmlns:a16="http://schemas.microsoft.com/office/drawing/2014/main" val="1551372971"/>
                  </a:ext>
                </a:extLst>
              </a:tr>
              <a:tr h="370840">
                <a:tc>
                  <a:txBody>
                    <a:bodyPr/>
                    <a:lstStyle/>
                    <a:p>
                      <a:r>
                        <a:rPr lang="en-AU" sz="1200">
                          <a:solidFill>
                            <a:srgbClr val="FF0000"/>
                          </a:solidFill>
                        </a:rPr>
                        <a:t>MCs</a:t>
                      </a:r>
                      <a:r>
                        <a:rPr lang="en-AU" sz="1200">
                          <a:solidFill>
                            <a:schemeClr val="tx1"/>
                          </a:solidFill>
                        </a:rPr>
                        <a:t> to</a:t>
                      </a:r>
                      <a:r>
                        <a:rPr lang="en-AU" sz="1200"/>
                        <a:t> ensure that details of the Inventory Table, calculation methodologies and Agreed Loads are agreed prior to implementation by relevant Registered Participants </a:t>
                      </a:r>
                    </a:p>
                  </a:txBody>
                  <a:tcPr>
                    <a:solidFill>
                      <a:schemeClr val="bg1"/>
                    </a:solidFill>
                  </a:tcPr>
                </a:tc>
                <a:tc>
                  <a:txBody>
                    <a:bodyPr/>
                    <a:lstStyle/>
                    <a:p>
                      <a:pPr algn="ctr"/>
                      <a:r>
                        <a:rPr lang="en-AU" sz="1200">
                          <a:solidFill>
                            <a:schemeClr val="bg1"/>
                          </a:solidFill>
                        </a:rPr>
                        <a:t>By 31 March 2021</a:t>
                      </a:r>
                    </a:p>
                  </a:txBody>
                  <a:tcPr>
                    <a:solidFill>
                      <a:srgbClr val="FF0000"/>
                    </a:solidFill>
                  </a:tcPr>
                </a:tc>
                <a:tc>
                  <a:txBody>
                    <a:bodyPr/>
                    <a:lstStyle/>
                    <a:p>
                      <a:pPr lvl="0">
                        <a:buNone/>
                      </a:pPr>
                      <a:r>
                        <a:rPr lang="en-AU" sz="1200"/>
                        <a:t>A87</a:t>
                      </a:r>
                      <a:endParaRPr lang="en-US" sz="1200"/>
                    </a:p>
                  </a:txBody>
                  <a:tcPr>
                    <a:solidFill>
                      <a:schemeClr val="bg1"/>
                    </a:solidFill>
                  </a:tcPr>
                </a:tc>
                <a:extLst>
                  <a:ext uri="{0D108BD9-81ED-4DB2-BD59-A6C34878D82A}">
                    <a16:rowId xmlns:a16="http://schemas.microsoft.com/office/drawing/2014/main" val="723622651"/>
                  </a:ext>
                </a:extLst>
              </a:tr>
              <a:tr h="370840">
                <a:tc>
                  <a:txBody>
                    <a:bodyPr/>
                    <a:lstStyle/>
                    <a:p>
                      <a:r>
                        <a:rPr lang="en-AU" sz="1200">
                          <a:solidFill>
                            <a:srgbClr val="FF0000"/>
                          </a:solidFill>
                        </a:rPr>
                        <a:t>MCs</a:t>
                      </a:r>
                      <a:r>
                        <a:rPr lang="en-AU" sz="1200"/>
                        <a:t> to provide visibility of the approach / timeframe for required meter replacement or reconfiguration for ‘Unknown’ Cross Boundary meters</a:t>
                      </a:r>
                    </a:p>
                  </a:txBody>
                  <a:tcP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By 31 March 2021</a:t>
                      </a:r>
                    </a:p>
                  </a:txBody>
                  <a:tcPr>
                    <a:solidFill>
                      <a:srgbClr val="FF0000"/>
                    </a:solidFill>
                  </a:tcPr>
                </a:tc>
                <a:tc>
                  <a:txBody>
                    <a:bodyPr/>
                    <a:lstStyle/>
                    <a:p>
                      <a:pPr lvl="0">
                        <a:buNone/>
                      </a:pPr>
                      <a:r>
                        <a:rPr lang="en-US" sz="1200"/>
                        <a:t>A23</a:t>
                      </a:r>
                    </a:p>
                  </a:txBody>
                  <a:tcPr>
                    <a:solidFill>
                      <a:schemeClr val="bg1">
                        <a:lumMod val="85000"/>
                      </a:schemeClr>
                    </a:solidFill>
                  </a:tcPr>
                </a:tc>
                <a:extLst>
                  <a:ext uri="{0D108BD9-81ED-4DB2-BD59-A6C34878D82A}">
                    <a16:rowId xmlns:a16="http://schemas.microsoft.com/office/drawing/2014/main" val="2141757201"/>
                  </a:ext>
                </a:extLst>
              </a:tr>
              <a:tr h="370840">
                <a:tc>
                  <a:txBody>
                    <a:bodyPr/>
                    <a:lstStyle/>
                    <a:p>
                      <a:r>
                        <a:rPr lang="en-AU" sz="1200"/>
                        <a:t>Creation of 5-minute metering data based on SCADA data</a:t>
                      </a:r>
                    </a:p>
                  </a:txBody>
                  <a:tcPr>
                    <a:solidFill>
                      <a:schemeClr val="bg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By 1 April 2021</a:t>
                      </a:r>
                    </a:p>
                  </a:txBody>
                  <a:tcPr>
                    <a:solidFill>
                      <a:srgbClr val="FF0000"/>
                    </a:solidFill>
                  </a:tcPr>
                </a:tc>
                <a:tc>
                  <a:txBody>
                    <a:bodyPr/>
                    <a:lstStyle/>
                    <a:p>
                      <a:pPr lvl="0">
                        <a:buNone/>
                      </a:pPr>
                      <a:r>
                        <a:rPr lang="en-US" sz="1200"/>
                        <a:t>A30</a:t>
                      </a:r>
                    </a:p>
                  </a:txBody>
                  <a:tcPr>
                    <a:solidFill>
                      <a:schemeClr val="bg1"/>
                    </a:solidFill>
                  </a:tcPr>
                </a:tc>
                <a:extLst>
                  <a:ext uri="{0D108BD9-81ED-4DB2-BD59-A6C34878D82A}">
                    <a16:rowId xmlns:a16="http://schemas.microsoft.com/office/drawing/2014/main" val="4121230937"/>
                  </a:ext>
                </a:extLst>
              </a:tr>
              <a:tr h="370840">
                <a:tc>
                  <a:txBody>
                    <a:bodyPr/>
                    <a:lstStyle/>
                    <a:p>
                      <a:pPr lvl="0">
                        <a:buNone/>
                      </a:pPr>
                      <a:r>
                        <a:rPr lang="en-AU" sz="1200">
                          <a:solidFill>
                            <a:schemeClr val="bg1"/>
                          </a:solidFill>
                          <a:highlight>
                            <a:srgbClr val="FF0000"/>
                          </a:highlight>
                        </a:rPr>
                        <a:t>MPs to update the Meter Read Type code with RWDA or RWDD, as applicable</a:t>
                      </a:r>
                      <a:endParaRPr lang="en-US" sz="1600">
                        <a:highlight>
                          <a:srgbClr val="FF0000"/>
                        </a:highlight>
                      </a:endParaRPr>
                    </a:p>
                  </a:txBody>
                  <a:tcPr>
                    <a:solidFill>
                      <a:srgbClr val="FF0000"/>
                    </a:solidFill>
                  </a:tcPr>
                </a:tc>
                <a:tc>
                  <a:txBody>
                    <a:bodyPr/>
                    <a:lstStyle/>
                    <a:p>
                      <a:pPr marL="0" marR="0" lvl="0" indent="0" algn="ctr" rtl="0">
                        <a:lnSpc>
                          <a:spcPct val="100000"/>
                        </a:lnSpc>
                        <a:spcBef>
                          <a:spcPts val="0"/>
                        </a:spcBef>
                        <a:spcAft>
                          <a:spcPts val="0"/>
                        </a:spcAft>
                        <a:buClrTx/>
                        <a:buSzTx/>
                        <a:buFontTx/>
                        <a:buNone/>
                      </a:pPr>
                      <a:r>
                        <a:rPr lang="en-AU" sz="1200">
                          <a:solidFill>
                            <a:schemeClr val="bg1"/>
                          </a:solidFill>
                          <a:highlight>
                            <a:srgbClr val="FF0000"/>
                          </a:highlight>
                        </a:rPr>
                        <a:t>From 1 May 2021 for Tranche 1 meters and BAU updates</a:t>
                      </a:r>
                      <a:endParaRPr lang="en-AU" sz="1600">
                        <a:highlight>
                          <a:srgbClr val="FF0000"/>
                        </a:highlight>
                      </a:endParaRPr>
                    </a:p>
                  </a:txBody>
                  <a:tcPr>
                    <a:solidFill>
                      <a:srgbClr val="FF0000"/>
                    </a:solidFill>
                  </a:tcPr>
                </a:tc>
                <a:tc>
                  <a:txBody>
                    <a:bodyPr/>
                    <a:lstStyle/>
                    <a:p>
                      <a:pPr lvl="0">
                        <a:buNone/>
                      </a:pPr>
                      <a:r>
                        <a:rPr lang="en-US" sz="1200">
                          <a:solidFill>
                            <a:schemeClr val="bg1"/>
                          </a:solidFill>
                          <a:highlight>
                            <a:srgbClr val="FF0000"/>
                          </a:highlight>
                        </a:rPr>
                        <a:t>A36b, A40b, A45b, A51a, A57b, A63b, A69b, A75b</a:t>
                      </a:r>
                      <a:endParaRPr lang="en-US" sz="1600">
                        <a:highlight>
                          <a:srgbClr val="FF0000"/>
                        </a:highlight>
                      </a:endParaRPr>
                    </a:p>
                  </a:txBody>
                  <a:tcPr>
                    <a:solidFill>
                      <a:srgbClr val="FF0000"/>
                    </a:solidFill>
                  </a:tcPr>
                </a:tc>
                <a:extLst>
                  <a:ext uri="{0D108BD9-81ED-4DB2-BD59-A6C34878D82A}">
                    <a16:rowId xmlns:a16="http://schemas.microsoft.com/office/drawing/2014/main" val="1349299592"/>
                  </a:ext>
                </a:extLst>
              </a:tr>
              <a:tr h="370840">
                <a:tc>
                  <a:txBody>
                    <a:bodyPr/>
                    <a:lstStyle/>
                    <a:p>
                      <a:r>
                        <a:rPr lang="en-AU" sz="1200">
                          <a:solidFill>
                            <a:srgbClr val="FF0000"/>
                          </a:solidFill>
                        </a:rPr>
                        <a:t>Participants</a:t>
                      </a:r>
                      <a:r>
                        <a:rPr lang="en-AU" sz="1200"/>
                        <a:t> to establish agreements to allow the delivery of 5min metering data pre 1 Oct 2021 between NSP, Retailer, MDP and AEMO, as applicable</a:t>
                      </a:r>
                    </a:p>
                  </a:txBody>
                  <a:tcPr>
                    <a:solidFill>
                      <a:schemeClr val="bg1"/>
                    </a:solidFill>
                  </a:tcPr>
                </a:tc>
                <a:tc>
                  <a:txBody>
                    <a:bodyPr/>
                    <a:lstStyle/>
                    <a:p>
                      <a:pPr algn="ctr"/>
                      <a:r>
                        <a:rPr lang="en-AU" sz="1200">
                          <a:solidFill>
                            <a:schemeClr val="tx1"/>
                          </a:solidFill>
                        </a:rPr>
                        <a:t>By 31 May 2021</a:t>
                      </a:r>
                    </a:p>
                  </a:txBody>
                  <a:tcPr>
                    <a:solidFill>
                      <a:schemeClr val="bg1">
                        <a:lumMod val="85000"/>
                      </a:schemeClr>
                    </a:solidFill>
                  </a:tcPr>
                </a:tc>
                <a:tc>
                  <a:txBody>
                    <a:bodyPr/>
                    <a:lstStyle/>
                    <a:p>
                      <a:pPr lvl="0">
                        <a:buNone/>
                      </a:pPr>
                      <a:r>
                        <a:rPr lang="en-AU" sz="1200"/>
                        <a:t>A32, A37, A42, A47, A53, A59, A65, A71, A84, A88</a:t>
                      </a:r>
                      <a:endParaRPr lang="en-US" sz="1200"/>
                    </a:p>
                  </a:txBody>
                  <a:tcPr>
                    <a:solidFill>
                      <a:schemeClr val="bg1"/>
                    </a:solidFill>
                  </a:tcPr>
                </a:tc>
                <a:extLst>
                  <a:ext uri="{0D108BD9-81ED-4DB2-BD59-A6C34878D82A}">
                    <a16:rowId xmlns:a16="http://schemas.microsoft.com/office/drawing/2014/main" val="3319209400"/>
                  </a:ext>
                </a:extLst>
              </a:tr>
              <a:tr h="370840">
                <a:tc>
                  <a:txBody>
                    <a:bodyPr/>
                    <a:lstStyle/>
                    <a:p>
                      <a:pPr lvl="0">
                        <a:buNone/>
                      </a:pPr>
                      <a:r>
                        <a:rPr lang="en-AU" sz="1200">
                          <a:solidFill>
                            <a:srgbClr val="FF0000"/>
                          </a:solidFill>
                        </a:rPr>
                        <a:t>MDPs</a:t>
                      </a:r>
                      <a:r>
                        <a:rPr lang="en-AU" sz="1200">
                          <a:solidFill>
                            <a:schemeClr val="tx1"/>
                          </a:solidFill>
                        </a:rPr>
                        <a:t> to create/convert export and import Active (kWh) and Reactive (kVarh) energy datastreams, where applicable, in the CNDS table</a:t>
                      </a:r>
                      <a:endParaRPr lang="en-US" sz="1200">
                        <a:solidFill>
                          <a:schemeClr val="tx1"/>
                        </a:solidFill>
                      </a:endParaRPr>
                    </a:p>
                  </a:txBody>
                  <a:tcPr>
                    <a:solidFill>
                      <a:schemeClr val="bg1">
                        <a:lumMod val="85000"/>
                      </a:schemeClr>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31 May 2021</a:t>
                      </a:r>
                    </a:p>
                  </a:txBody>
                  <a:tcPr>
                    <a:solidFill>
                      <a:schemeClr val="bg1">
                        <a:lumMod val="85000"/>
                      </a:schemeClr>
                    </a:solidFill>
                  </a:tcPr>
                </a:tc>
                <a:tc>
                  <a:txBody>
                    <a:bodyPr/>
                    <a:lstStyle/>
                    <a:p>
                      <a:pPr lvl="0">
                        <a:buNone/>
                      </a:pPr>
                      <a:r>
                        <a:rPr lang="en-AU" sz="1200">
                          <a:solidFill>
                            <a:schemeClr val="tx1"/>
                          </a:solidFill>
                        </a:rPr>
                        <a:t>A36, A40, AA45, A51, A57, AA63, A69, A75</a:t>
                      </a:r>
                      <a:endParaRPr lang="en-US" sz="1200">
                        <a:solidFill>
                          <a:schemeClr val="tx1"/>
                        </a:solidFill>
                      </a:endParaRPr>
                    </a:p>
                  </a:txBody>
                  <a:tcPr>
                    <a:solidFill>
                      <a:schemeClr val="bg1">
                        <a:lumMod val="85000"/>
                      </a:schemeClr>
                    </a:solidFill>
                  </a:tcPr>
                </a:tc>
                <a:extLst>
                  <a:ext uri="{0D108BD9-81ED-4DB2-BD59-A6C34878D82A}">
                    <a16:rowId xmlns:a16="http://schemas.microsoft.com/office/drawing/2014/main" val="3441185319"/>
                  </a:ext>
                </a:extLst>
              </a:tr>
              <a:tr h="370840">
                <a:tc>
                  <a:txBody>
                    <a:bodyPr/>
                    <a:lstStyle/>
                    <a:p>
                      <a:pPr lvl="0">
                        <a:buNone/>
                      </a:pPr>
                      <a:r>
                        <a:rPr lang="en-AU" sz="1200">
                          <a:solidFill>
                            <a:schemeClr val="tx1"/>
                          </a:solidFill>
                        </a:rPr>
                        <a:t>Meter data delivery of 15 and 30min interval reads only in MDFF to AEMO</a:t>
                      </a:r>
                      <a:endParaRPr lang="en-US" sz="1200">
                        <a:solidFill>
                          <a:schemeClr val="tx1"/>
                        </a:solidFill>
                      </a:endParaRPr>
                    </a:p>
                  </a:txBody>
                  <a:tcPr>
                    <a:solidFill>
                      <a:schemeClr val="bg1"/>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solidFill>
                      <a:schemeClr val="bg1">
                        <a:lumMod val="85000"/>
                      </a:schemeClr>
                    </a:solidFill>
                  </a:tcPr>
                </a:tc>
                <a:tc>
                  <a:txBody>
                    <a:bodyPr/>
                    <a:lstStyle/>
                    <a:p>
                      <a:pPr lvl="0">
                        <a:buNone/>
                      </a:pPr>
                      <a:r>
                        <a:rPr lang="en-US" sz="1200">
                          <a:solidFill>
                            <a:schemeClr val="tx1"/>
                          </a:solidFill>
                        </a:rPr>
                        <a:t>A94</a:t>
                      </a:r>
                    </a:p>
                  </a:txBody>
                  <a:tcPr>
                    <a:solidFill>
                      <a:schemeClr val="bg1"/>
                    </a:solidFill>
                  </a:tcPr>
                </a:tc>
                <a:extLst>
                  <a:ext uri="{0D108BD9-81ED-4DB2-BD59-A6C34878D82A}">
                    <a16:rowId xmlns:a16="http://schemas.microsoft.com/office/drawing/2014/main" val="87798519"/>
                  </a:ext>
                </a:extLst>
              </a:tr>
              <a:tr h="370840">
                <a:tc>
                  <a:txBody>
                    <a:bodyPr/>
                    <a:lstStyle/>
                    <a:p>
                      <a:pPr lvl="0">
                        <a:buNone/>
                      </a:pPr>
                      <a:r>
                        <a:rPr lang="en-US" sz="1200">
                          <a:solidFill>
                            <a:schemeClr val="tx1"/>
                          </a:solidFill>
                        </a:rPr>
                        <a:t>5min metering data delivered to AEMO (MDFF)</a:t>
                      </a:r>
                    </a:p>
                  </a:txBody>
                  <a:tcP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21 June 2021</a:t>
                      </a:r>
                    </a:p>
                  </a:txBody>
                  <a:tcPr>
                    <a:solidFill>
                      <a:schemeClr val="bg1">
                        <a:lumMod val="85000"/>
                      </a:schemeClr>
                    </a:solidFill>
                  </a:tcPr>
                </a:tc>
                <a:tc>
                  <a:txBody>
                    <a:bodyPr/>
                    <a:lstStyle/>
                    <a:p>
                      <a:pPr lvl="0">
                        <a:buNone/>
                      </a:pPr>
                      <a:r>
                        <a:rPr lang="pt-BR" sz="1200">
                          <a:solidFill>
                            <a:schemeClr val="tx1"/>
                          </a:solidFill>
                        </a:rPr>
                        <a:t>A35, A41, A46, A50, A56, A62, A68, A74, A86, A92</a:t>
                      </a:r>
                    </a:p>
                  </a:txBody>
                  <a:tcPr>
                    <a:solidFill>
                      <a:schemeClr val="bg1">
                        <a:lumMod val="85000"/>
                      </a:schemeClr>
                    </a:solidFill>
                  </a:tcPr>
                </a:tc>
                <a:extLst>
                  <a:ext uri="{0D108BD9-81ED-4DB2-BD59-A6C34878D82A}">
                    <a16:rowId xmlns:a16="http://schemas.microsoft.com/office/drawing/2014/main" val="260052321"/>
                  </a:ext>
                </a:extLst>
              </a:tr>
              <a:tr h="370840">
                <a:tc>
                  <a:txBody>
                    <a:bodyPr/>
                    <a:lstStyle/>
                    <a:p>
                      <a:pPr lvl="0">
                        <a:buNone/>
                      </a:pPr>
                      <a:r>
                        <a:rPr lang="en-AU" sz="1200">
                          <a:solidFill>
                            <a:srgbClr val="FF0000"/>
                          </a:solidFill>
                        </a:rPr>
                        <a:t>MDPs</a:t>
                      </a:r>
                      <a:r>
                        <a:rPr lang="en-AU" sz="1200"/>
                        <a:t> to deliver tier 1 basic meter metering data (Actuals, Subs and Forward Estimates) to AEMO</a:t>
                      </a:r>
                      <a:endParaRPr lang="en-US" sz="1200"/>
                    </a:p>
                  </a:txBody>
                  <a:tcPr>
                    <a:solidFill>
                      <a:schemeClr val="bg1"/>
                    </a:solidFill>
                  </a:tcPr>
                </a:tc>
                <a:tc>
                  <a:txBody>
                    <a:bodyPr/>
                    <a:lstStyle/>
                    <a:p>
                      <a:pPr algn="ctr"/>
                      <a:r>
                        <a:rPr lang="en-AU" sz="1200">
                          <a:solidFill>
                            <a:schemeClr val="tx1"/>
                          </a:solidFill>
                        </a:rPr>
                        <a:t>By 30 June 2021</a:t>
                      </a:r>
                    </a:p>
                  </a:txBody>
                  <a:tcPr>
                    <a:solidFill>
                      <a:schemeClr val="bg1">
                        <a:lumMod val="95000"/>
                      </a:schemeClr>
                    </a:solidFill>
                  </a:tcPr>
                </a:tc>
                <a:tc>
                  <a:txBody>
                    <a:bodyPr/>
                    <a:lstStyle/>
                    <a:p>
                      <a:pPr lvl="0">
                        <a:buNone/>
                      </a:pPr>
                      <a:r>
                        <a:rPr lang="en-US" sz="1200"/>
                        <a:t>A93</a:t>
                      </a:r>
                    </a:p>
                  </a:txBody>
                  <a:tcPr>
                    <a:solidFill>
                      <a:schemeClr val="bg1"/>
                    </a:solidFill>
                  </a:tcPr>
                </a:tc>
                <a:extLst>
                  <a:ext uri="{0D108BD9-81ED-4DB2-BD59-A6C34878D82A}">
                    <a16:rowId xmlns:a16="http://schemas.microsoft.com/office/drawing/2014/main" val="4241217548"/>
                  </a:ext>
                </a:extLst>
              </a:tr>
            </a:tbl>
          </a:graphicData>
        </a:graphic>
      </p:graphicFrame>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36</a:t>
            </a:fld>
            <a:endParaRPr lang="en-AU"/>
          </a:p>
        </p:txBody>
      </p:sp>
    </p:spTree>
    <p:extLst>
      <p:ext uri="{BB962C8B-B14F-4D97-AF65-F5344CB8AC3E}">
        <p14:creationId xmlns:p14="http://schemas.microsoft.com/office/powerpoint/2010/main" val="2767191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a:t>Metering rollout plan provision schedule</a:t>
            </a: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37</a:t>
            </a:fld>
            <a:endParaRPr lang="en-AU"/>
          </a:p>
        </p:txBody>
      </p:sp>
      <p:graphicFrame>
        <p:nvGraphicFramePr>
          <p:cNvPr id="12" name="Table 8">
            <a:extLst>
              <a:ext uri="{FF2B5EF4-FFF2-40B4-BE49-F238E27FC236}">
                <a16:creationId xmlns:a16="http://schemas.microsoft.com/office/drawing/2014/main" id="{076795B9-BDDE-45E8-BF06-A1B66C4F1B76}"/>
              </a:ext>
            </a:extLst>
          </p:cNvPr>
          <p:cNvGraphicFramePr>
            <a:graphicFrameLocks noGrp="1"/>
          </p:cNvGraphicFramePr>
          <p:nvPr>
            <p:extLst>
              <p:ext uri="{D42A27DB-BD31-4B8C-83A1-F6EECF244321}">
                <p14:modId xmlns:p14="http://schemas.microsoft.com/office/powerpoint/2010/main" val="1586054672"/>
              </p:ext>
            </p:extLst>
          </p:nvPr>
        </p:nvGraphicFramePr>
        <p:xfrm>
          <a:off x="477884" y="3626540"/>
          <a:ext cx="9478867" cy="3657600"/>
        </p:xfrm>
        <a:graphic>
          <a:graphicData uri="http://schemas.openxmlformats.org/drawingml/2006/table">
            <a:tbl>
              <a:tblPr firstRow="1" bandRow="1">
                <a:tableStyleId>{5C22544A-7EE6-4342-B048-85BDC9FD1C3A}</a:tableStyleId>
              </a:tblPr>
              <a:tblGrid>
                <a:gridCol w="3554495">
                  <a:extLst>
                    <a:ext uri="{9D8B030D-6E8A-4147-A177-3AD203B41FA5}">
                      <a16:colId xmlns:a16="http://schemas.microsoft.com/office/drawing/2014/main" val="2412554766"/>
                    </a:ext>
                  </a:extLst>
                </a:gridCol>
                <a:gridCol w="5924372">
                  <a:extLst>
                    <a:ext uri="{9D8B030D-6E8A-4147-A177-3AD203B41FA5}">
                      <a16:colId xmlns:a16="http://schemas.microsoft.com/office/drawing/2014/main" val="858865562"/>
                    </a:ext>
                  </a:extLst>
                </a:gridCol>
              </a:tblGrid>
              <a:tr h="254587">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lang="en-AU" sz="1400" b="1" i="0" u="none" strike="noStrike">
                          <a:solidFill>
                            <a:schemeClr val="bg1"/>
                          </a:solidFill>
                          <a:effectLst/>
                          <a:latin typeface="+mn-lt"/>
                        </a:rPr>
                        <a:t>Update #</a:t>
                      </a:r>
                    </a:p>
                  </a:txBody>
                  <a:tcPr marL="45720" marR="45720" anchor="ctr">
                    <a:solidFill>
                      <a:srgbClr val="7030A0"/>
                    </a:solidFill>
                  </a:tcPr>
                </a:tc>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lang="en-AU" sz="1400" b="1" i="0" u="none" strike="noStrike">
                          <a:solidFill>
                            <a:schemeClr val="bg1"/>
                          </a:solidFill>
                          <a:effectLst/>
                          <a:latin typeface="+mn-lt"/>
                        </a:rPr>
                        <a:t>Provide rollout plans by</a:t>
                      </a:r>
                    </a:p>
                  </a:txBody>
                  <a:tcPr marL="45720" marR="45720" anchor="ctr">
                    <a:solidFill>
                      <a:srgbClr val="7030A0"/>
                    </a:solidFill>
                  </a:tcPr>
                </a:tc>
                <a:extLst>
                  <a:ext uri="{0D108BD9-81ED-4DB2-BD59-A6C34878D82A}">
                    <a16:rowId xmlns:a16="http://schemas.microsoft.com/office/drawing/2014/main" val="1842337890"/>
                  </a:ext>
                </a:extLst>
              </a:tr>
              <a:tr h="254587">
                <a:tc>
                  <a:txBody>
                    <a:bodyPr/>
                    <a:lstStyle/>
                    <a:p>
                      <a:pPr algn="ctr" fontAlgn="t"/>
                      <a:r>
                        <a:rPr lang="en-AU" sz="1400" b="0" i="0" u="none" strike="noStrike">
                          <a:solidFill>
                            <a:srgbClr val="000000"/>
                          </a:solidFill>
                          <a:effectLst/>
                          <a:latin typeface="+mn-lt"/>
                        </a:rPr>
                        <a:t>3</a:t>
                      </a:r>
                    </a:p>
                  </a:txBody>
                  <a:tcPr marL="45720" marR="45720" anchor="ctr">
                    <a:solidFill>
                      <a:srgbClr val="FFFF00"/>
                    </a:solidFill>
                  </a:tcPr>
                </a:tc>
                <a:tc>
                  <a:txBody>
                    <a:bodyPr/>
                    <a:lstStyle/>
                    <a:p>
                      <a:pPr algn="ctr" fontAlgn="t"/>
                      <a:r>
                        <a:rPr lang="en-AU" sz="1400" b="0" i="0" u="none" strike="noStrike">
                          <a:solidFill>
                            <a:srgbClr val="000000"/>
                          </a:solidFill>
                          <a:effectLst/>
                          <a:latin typeface="+mn-lt"/>
                        </a:rPr>
                        <a:t>01-Mar-21</a:t>
                      </a:r>
                    </a:p>
                  </a:txBody>
                  <a:tcPr marL="45720" marR="45720" anchor="ctr">
                    <a:solidFill>
                      <a:srgbClr val="FFFF00"/>
                    </a:solidFill>
                  </a:tcPr>
                </a:tc>
                <a:extLst>
                  <a:ext uri="{0D108BD9-81ED-4DB2-BD59-A6C34878D82A}">
                    <a16:rowId xmlns:a16="http://schemas.microsoft.com/office/drawing/2014/main" val="4211073073"/>
                  </a:ext>
                </a:extLst>
              </a:tr>
              <a:tr h="254587">
                <a:tc>
                  <a:txBody>
                    <a:bodyPr/>
                    <a:lstStyle/>
                    <a:p>
                      <a:pPr algn="ctr" fontAlgn="b"/>
                      <a:r>
                        <a:rPr lang="en-AU" sz="1400" b="0" i="0" u="none" strike="noStrike">
                          <a:solidFill>
                            <a:srgbClr val="000000"/>
                          </a:solidFill>
                          <a:effectLst/>
                          <a:latin typeface="+mn-lt"/>
                        </a:rPr>
                        <a:t>4</a:t>
                      </a:r>
                    </a:p>
                  </a:txBody>
                  <a:tcPr marL="45720" marR="45720" anchor="ctr"/>
                </a:tc>
                <a:tc>
                  <a:txBody>
                    <a:bodyPr/>
                    <a:lstStyle/>
                    <a:p>
                      <a:pPr algn="ctr" fontAlgn="b"/>
                      <a:r>
                        <a:rPr lang="en-AU" sz="1400" b="0" i="0" u="none" strike="noStrike">
                          <a:solidFill>
                            <a:srgbClr val="000000"/>
                          </a:solidFill>
                          <a:effectLst/>
                          <a:latin typeface="+mn-lt"/>
                        </a:rPr>
                        <a:t>01-May-21</a:t>
                      </a:r>
                    </a:p>
                  </a:txBody>
                  <a:tcPr marL="45720" marR="45720" anchor="ctr"/>
                </a:tc>
                <a:extLst>
                  <a:ext uri="{0D108BD9-81ED-4DB2-BD59-A6C34878D82A}">
                    <a16:rowId xmlns:a16="http://schemas.microsoft.com/office/drawing/2014/main" val="2127813115"/>
                  </a:ext>
                </a:extLst>
              </a:tr>
              <a:tr h="254587">
                <a:tc>
                  <a:txBody>
                    <a:bodyPr/>
                    <a:lstStyle/>
                    <a:p>
                      <a:pPr algn="ctr" fontAlgn="b"/>
                      <a:r>
                        <a:rPr lang="en-AU" sz="1400" b="0" i="0" u="none" strike="noStrike">
                          <a:solidFill>
                            <a:srgbClr val="000000"/>
                          </a:solidFill>
                          <a:effectLst/>
                          <a:latin typeface="+mn-lt"/>
                        </a:rPr>
                        <a:t>5</a:t>
                      </a:r>
                    </a:p>
                  </a:txBody>
                  <a:tcPr marL="45720" marR="45720" anchor="ctr"/>
                </a:tc>
                <a:tc>
                  <a:txBody>
                    <a:bodyPr/>
                    <a:lstStyle/>
                    <a:p>
                      <a:pPr algn="ctr" fontAlgn="b"/>
                      <a:r>
                        <a:rPr lang="en-AU" sz="1400" b="0" i="0" u="none" strike="noStrike">
                          <a:solidFill>
                            <a:srgbClr val="000000"/>
                          </a:solidFill>
                          <a:effectLst/>
                          <a:latin typeface="+mn-lt"/>
                        </a:rPr>
                        <a:t>01-Jul-21</a:t>
                      </a:r>
                    </a:p>
                  </a:txBody>
                  <a:tcPr marL="45720" marR="45720" anchor="ctr"/>
                </a:tc>
                <a:extLst>
                  <a:ext uri="{0D108BD9-81ED-4DB2-BD59-A6C34878D82A}">
                    <a16:rowId xmlns:a16="http://schemas.microsoft.com/office/drawing/2014/main" val="2376602957"/>
                  </a:ext>
                </a:extLst>
              </a:tr>
              <a:tr h="254587">
                <a:tc>
                  <a:txBody>
                    <a:bodyPr/>
                    <a:lstStyle/>
                    <a:p>
                      <a:pPr algn="ctr" fontAlgn="b"/>
                      <a:r>
                        <a:rPr lang="en-AU" sz="1400" b="0" i="0" u="none" strike="noStrike">
                          <a:solidFill>
                            <a:srgbClr val="000000"/>
                          </a:solidFill>
                          <a:effectLst/>
                          <a:latin typeface="+mn-lt"/>
                        </a:rPr>
                        <a:t>6</a:t>
                      </a:r>
                    </a:p>
                  </a:txBody>
                  <a:tcPr marL="45720" marR="45720" anchor="ctr"/>
                </a:tc>
                <a:tc>
                  <a:txBody>
                    <a:bodyPr/>
                    <a:lstStyle/>
                    <a:p>
                      <a:pPr algn="ctr" fontAlgn="b"/>
                      <a:r>
                        <a:rPr lang="en-AU" sz="1400" b="0" i="0" u="none" strike="noStrike">
                          <a:solidFill>
                            <a:srgbClr val="000000"/>
                          </a:solidFill>
                          <a:effectLst/>
                          <a:latin typeface="+mn-lt"/>
                        </a:rPr>
                        <a:t>01-Sep-21</a:t>
                      </a:r>
                    </a:p>
                  </a:txBody>
                  <a:tcPr marL="45720" marR="45720" anchor="ctr"/>
                </a:tc>
                <a:extLst>
                  <a:ext uri="{0D108BD9-81ED-4DB2-BD59-A6C34878D82A}">
                    <a16:rowId xmlns:a16="http://schemas.microsoft.com/office/drawing/2014/main" val="2691778887"/>
                  </a:ext>
                </a:extLst>
              </a:tr>
              <a:tr h="254587">
                <a:tc>
                  <a:txBody>
                    <a:bodyPr/>
                    <a:lstStyle/>
                    <a:p>
                      <a:pPr algn="ctr" fontAlgn="b"/>
                      <a:r>
                        <a:rPr lang="en-AU" sz="1400" b="0" i="0" u="none" strike="noStrike">
                          <a:solidFill>
                            <a:srgbClr val="000000"/>
                          </a:solidFill>
                          <a:effectLst/>
                          <a:latin typeface="+mn-lt"/>
                        </a:rPr>
                        <a:t>7</a:t>
                      </a:r>
                    </a:p>
                  </a:txBody>
                  <a:tcPr marL="45720" marR="45720" anchor="ctr"/>
                </a:tc>
                <a:tc>
                  <a:txBody>
                    <a:bodyPr/>
                    <a:lstStyle/>
                    <a:p>
                      <a:pPr algn="ctr" fontAlgn="b"/>
                      <a:r>
                        <a:rPr lang="en-AU" sz="1400" b="0" i="0" u="none" strike="noStrike">
                          <a:solidFill>
                            <a:srgbClr val="000000"/>
                          </a:solidFill>
                          <a:effectLst/>
                          <a:latin typeface="+mn-lt"/>
                        </a:rPr>
                        <a:t>01-Nov-21</a:t>
                      </a:r>
                    </a:p>
                  </a:txBody>
                  <a:tcPr marL="45720" marR="45720" anchor="ctr"/>
                </a:tc>
                <a:extLst>
                  <a:ext uri="{0D108BD9-81ED-4DB2-BD59-A6C34878D82A}">
                    <a16:rowId xmlns:a16="http://schemas.microsoft.com/office/drawing/2014/main" val="1487739687"/>
                  </a:ext>
                </a:extLst>
              </a:tr>
              <a:tr h="254587">
                <a:tc>
                  <a:txBody>
                    <a:bodyPr/>
                    <a:lstStyle/>
                    <a:p>
                      <a:pPr algn="ctr" fontAlgn="b"/>
                      <a:r>
                        <a:rPr lang="en-AU" sz="1400" b="0" i="0" u="none" strike="noStrike">
                          <a:solidFill>
                            <a:srgbClr val="000000"/>
                          </a:solidFill>
                          <a:effectLst/>
                          <a:latin typeface="+mn-lt"/>
                        </a:rPr>
                        <a:t>8</a:t>
                      </a:r>
                    </a:p>
                  </a:txBody>
                  <a:tcPr marL="45720" marR="45720" anchor="ctr"/>
                </a:tc>
                <a:tc>
                  <a:txBody>
                    <a:bodyPr/>
                    <a:lstStyle/>
                    <a:p>
                      <a:pPr algn="ctr" fontAlgn="b"/>
                      <a:r>
                        <a:rPr lang="en-AU" sz="1400" b="0" i="0" u="none" strike="noStrike">
                          <a:solidFill>
                            <a:srgbClr val="000000"/>
                          </a:solidFill>
                          <a:effectLst/>
                          <a:latin typeface="+mn-lt"/>
                        </a:rPr>
                        <a:t>01-Jan-22</a:t>
                      </a:r>
                    </a:p>
                  </a:txBody>
                  <a:tcPr marL="45720" marR="45720" anchor="ctr"/>
                </a:tc>
                <a:extLst>
                  <a:ext uri="{0D108BD9-81ED-4DB2-BD59-A6C34878D82A}">
                    <a16:rowId xmlns:a16="http://schemas.microsoft.com/office/drawing/2014/main" val="3465860663"/>
                  </a:ext>
                </a:extLst>
              </a:tr>
              <a:tr h="254587">
                <a:tc>
                  <a:txBody>
                    <a:bodyPr/>
                    <a:lstStyle/>
                    <a:p>
                      <a:pPr algn="ctr" fontAlgn="b"/>
                      <a:r>
                        <a:rPr lang="en-AU" sz="1400" b="0" i="0" u="none" strike="noStrike">
                          <a:solidFill>
                            <a:srgbClr val="000000"/>
                          </a:solidFill>
                          <a:effectLst/>
                          <a:latin typeface="+mn-lt"/>
                        </a:rPr>
                        <a:t>9</a:t>
                      </a:r>
                    </a:p>
                  </a:txBody>
                  <a:tcPr marL="45720" marR="45720" anchor="ctr"/>
                </a:tc>
                <a:tc>
                  <a:txBody>
                    <a:bodyPr/>
                    <a:lstStyle/>
                    <a:p>
                      <a:pPr algn="ctr" fontAlgn="b"/>
                      <a:r>
                        <a:rPr lang="en-AU" sz="1400" b="0" i="0" u="none" strike="noStrike">
                          <a:solidFill>
                            <a:srgbClr val="000000"/>
                          </a:solidFill>
                          <a:effectLst/>
                          <a:latin typeface="+mn-lt"/>
                        </a:rPr>
                        <a:t>01-Mar-22</a:t>
                      </a:r>
                    </a:p>
                  </a:txBody>
                  <a:tcPr marL="45720" marR="45720" anchor="ctr"/>
                </a:tc>
                <a:extLst>
                  <a:ext uri="{0D108BD9-81ED-4DB2-BD59-A6C34878D82A}">
                    <a16:rowId xmlns:a16="http://schemas.microsoft.com/office/drawing/2014/main" val="1444090719"/>
                  </a:ext>
                </a:extLst>
              </a:tr>
              <a:tr h="254587">
                <a:tc>
                  <a:txBody>
                    <a:bodyPr/>
                    <a:lstStyle/>
                    <a:p>
                      <a:pPr algn="ctr" fontAlgn="b"/>
                      <a:r>
                        <a:rPr lang="en-AU" sz="1400" b="0" i="0" u="none" strike="noStrike">
                          <a:solidFill>
                            <a:srgbClr val="000000"/>
                          </a:solidFill>
                          <a:effectLst/>
                          <a:latin typeface="+mn-lt"/>
                        </a:rPr>
                        <a:t>10</a:t>
                      </a:r>
                    </a:p>
                  </a:txBody>
                  <a:tcPr marL="45720" marR="45720" anchor="ctr"/>
                </a:tc>
                <a:tc>
                  <a:txBody>
                    <a:bodyPr/>
                    <a:lstStyle/>
                    <a:p>
                      <a:pPr algn="ctr" fontAlgn="b"/>
                      <a:r>
                        <a:rPr lang="en-AU" sz="1400" b="0" i="0" u="none" strike="noStrike">
                          <a:solidFill>
                            <a:srgbClr val="000000"/>
                          </a:solidFill>
                          <a:effectLst/>
                          <a:latin typeface="+mn-lt"/>
                        </a:rPr>
                        <a:t>01-May-22</a:t>
                      </a:r>
                    </a:p>
                  </a:txBody>
                  <a:tcPr marL="45720" marR="45720" anchor="ctr"/>
                </a:tc>
                <a:extLst>
                  <a:ext uri="{0D108BD9-81ED-4DB2-BD59-A6C34878D82A}">
                    <a16:rowId xmlns:a16="http://schemas.microsoft.com/office/drawing/2014/main" val="456732012"/>
                  </a:ext>
                </a:extLst>
              </a:tr>
              <a:tr h="254587">
                <a:tc>
                  <a:txBody>
                    <a:bodyPr/>
                    <a:lstStyle/>
                    <a:p>
                      <a:pPr algn="ctr" fontAlgn="b"/>
                      <a:r>
                        <a:rPr lang="en-AU" sz="1400" b="0" i="0" u="none" strike="noStrike">
                          <a:solidFill>
                            <a:srgbClr val="000000"/>
                          </a:solidFill>
                          <a:effectLst/>
                          <a:latin typeface="+mn-lt"/>
                        </a:rPr>
                        <a:t>11</a:t>
                      </a:r>
                    </a:p>
                  </a:txBody>
                  <a:tcPr marL="45720" marR="45720" anchor="ctr"/>
                </a:tc>
                <a:tc>
                  <a:txBody>
                    <a:bodyPr/>
                    <a:lstStyle/>
                    <a:p>
                      <a:pPr algn="ctr" fontAlgn="b"/>
                      <a:r>
                        <a:rPr lang="en-AU" sz="1400" b="0" i="0" u="none" strike="noStrike">
                          <a:solidFill>
                            <a:srgbClr val="000000"/>
                          </a:solidFill>
                          <a:effectLst/>
                          <a:latin typeface="+mn-lt"/>
                        </a:rPr>
                        <a:t>01-Jul-22</a:t>
                      </a:r>
                    </a:p>
                  </a:txBody>
                  <a:tcPr marL="45720" marR="45720" anchor="ctr"/>
                </a:tc>
                <a:extLst>
                  <a:ext uri="{0D108BD9-81ED-4DB2-BD59-A6C34878D82A}">
                    <a16:rowId xmlns:a16="http://schemas.microsoft.com/office/drawing/2014/main" val="259747966"/>
                  </a:ext>
                </a:extLst>
              </a:tr>
              <a:tr h="254587">
                <a:tc>
                  <a:txBody>
                    <a:bodyPr/>
                    <a:lstStyle/>
                    <a:p>
                      <a:pPr algn="ctr" fontAlgn="b"/>
                      <a:r>
                        <a:rPr lang="en-AU" sz="1400" b="0" i="0" u="none" strike="noStrike">
                          <a:solidFill>
                            <a:srgbClr val="000000"/>
                          </a:solidFill>
                          <a:effectLst/>
                          <a:latin typeface="+mn-lt"/>
                        </a:rPr>
                        <a:t>12</a:t>
                      </a:r>
                    </a:p>
                  </a:txBody>
                  <a:tcPr marL="45720" marR="45720" anchor="ctr"/>
                </a:tc>
                <a:tc>
                  <a:txBody>
                    <a:bodyPr/>
                    <a:lstStyle/>
                    <a:p>
                      <a:pPr algn="ctr" fontAlgn="b"/>
                      <a:r>
                        <a:rPr lang="en-AU" sz="1400" b="0" i="0" u="none" strike="noStrike">
                          <a:solidFill>
                            <a:srgbClr val="000000"/>
                          </a:solidFill>
                          <a:effectLst/>
                          <a:latin typeface="+mn-lt"/>
                        </a:rPr>
                        <a:t>01-Sep-22</a:t>
                      </a:r>
                    </a:p>
                  </a:txBody>
                  <a:tcPr marL="45720" marR="45720" anchor="ctr"/>
                </a:tc>
                <a:extLst>
                  <a:ext uri="{0D108BD9-81ED-4DB2-BD59-A6C34878D82A}">
                    <a16:rowId xmlns:a16="http://schemas.microsoft.com/office/drawing/2014/main" val="862723754"/>
                  </a:ext>
                </a:extLst>
              </a:tr>
              <a:tr h="254587">
                <a:tc>
                  <a:txBody>
                    <a:bodyPr/>
                    <a:lstStyle/>
                    <a:p>
                      <a:pPr algn="ctr" fontAlgn="b"/>
                      <a:r>
                        <a:rPr lang="en-AU" sz="1400" b="0" i="0" u="none" strike="noStrike">
                          <a:solidFill>
                            <a:srgbClr val="000000"/>
                          </a:solidFill>
                          <a:effectLst/>
                          <a:latin typeface="+mn-lt"/>
                        </a:rPr>
                        <a:t>13</a:t>
                      </a:r>
                    </a:p>
                  </a:txBody>
                  <a:tcPr marL="45720" marR="45720" anchor="ctr"/>
                </a:tc>
                <a:tc>
                  <a:txBody>
                    <a:bodyPr/>
                    <a:lstStyle/>
                    <a:p>
                      <a:pPr algn="ctr" fontAlgn="b"/>
                      <a:r>
                        <a:rPr lang="en-AU" sz="1400" b="0" i="0" u="none" strike="noStrike">
                          <a:solidFill>
                            <a:srgbClr val="000000"/>
                          </a:solidFill>
                          <a:effectLst/>
                          <a:latin typeface="+mn-lt"/>
                        </a:rPr>
                        <a:t>01-Nov-22</a:t>
                      </a:r>
                    </a:p>
                  </a:txBody>
                  <a:tcPr marL="45720" marR="45720" anchor="ctr"/>
                </a:tc>
                <a:extLst>
                  <a:ext uri="{0D108BD9-81ED-4DB2-BD59-A6C34878D82A}">
                    <a16:rowId xmlns:a16="http://schemas.microsoft.com/office/drawing/2014/main" val="1924783617"/>
                  </a:ext>
                </a:extLst>
              </a:tr>
            </a:tbl>
          </a:graphicData>
        </a:graphic>
      </p:graphicFrame>
      <p:sp>
        <p:nvSpPr>
          <p:cNvPr id="13" name="Content Placeholder 2">
            <a:extLst>
              <a:ext uri="{FF2B5EF4-FFF2-40B4-BE49-F238E27FC236}">
                <a16:creationId xmlns:a16="http://schemas.microsoft.com/office/drawing/2014/main" id="{607F9368-2C5D-4866-92C9-09CE38C51FCF}"/>
              </a:ext>
            </a:extLst>
          </p:cNvPr>
          <p:cNvSpPr>
            <a:spLocks noGrp="1"/>
          </p:cNvSpPr>
          <p:nvPr>
            <p:ph idx="1"/>
          </p:nvPr>
        </p:nvSpPr>
        <p:spPr>
          <a:xfrm>
            <a:off x="206546" y="1622678"/>
            <a:ext cx="10255425" cy="1565022"/>
          </a:xfrm>
        </p:spPr>
        <p:txBody>
          <a:bodyPr vert="horz" lIns="91440" tIns="45720" rIns="91440" bIns="45720" rtlCol="0" anchor="t">
            <a:noAutofit/>
          </a:bodyPr>
          <a:lstStyle/>
          <a:p>
            <a:pPr marL="200025" indent="-200025"/>
            <a:r>
              <a:rPr lang="en-AU" sz="1300">
                <a:cs typeface="Segoe UI Semilight"/>
              </a:rPr>
              <a:t>Please provide metering rollout plan updates according to the below schedule. </a:t>
            </a:r>
            <a:r>
              <a:rPr lang="en-AU" sz="1300" u="sng">
                <a:cs typeface="Segoe UI Semilight"/>
              </a:rPr>
              <a:t>Please include relevant participant IDs when submitting rollout plans. </a:t>
            </a:r>
          </a:p>
          <a:p>
            <a:pPr marL="200025" indent="-200025"/>
            <a:r>
              <a:rPr lang="en-AU" sz="1300">
                <a:cs typeface="Segoe UI Semilight"/>
              </a:rPr>
              <a:t> This schedule applies for all metering rollout plans:</a:t>
            </a:r>
          </a:p>
          <a:p>
            <a:pPr lvl="1" fontAlgn="t"/>
            <a:r>
              <a:rPr lang="en-AU" sz="1300"/>
              <a:t>MCs to provide MP installation and reconfiguration plans for Type 1-3, subset of type 4 meters, type 7 and known cross boundary</a:t>
            </a:r>
          </a:p>
          <a:p>
            <a:pPr lvl="1" fontAlgn="t"/>
            <a:r>
              <a:rPr lang="en-AU" sz="1300"/>
              <a:t>MDP 5-min data delivery for new and repl. 4/4A, VIC AMI, SAMPLE meters</a:t>
            </a:r>
          </a:p>
          <a:p>
            <a:pPr lvl="1" fontAlgn="t"/>
            <a:r>
              <a:rPr lang="en-AU" sz="1300"/>
              <a:t>MDP conversion plans for Type 1-3, subset type 4, type 7 and existing cross boundary datastreams to register level</a:t>
            </a:r>
          </a:p>
          <a:p>
            <a:pPr lvl="1" fontAlgn="t"/>
            <a:r>
              <a:rPr lang="en-AU" sz="1300"/>
              <a:t>LNSP NCONUML and cross boundary NMI creation plans</a:t>
            </a:r>
          </a:p>
        </p:txBody>
      </p:sp>
    </p:spTree>
    <p:extLst>
      <p:ext uri="{BB962C8B-B14F-4D97-AF65-F5344CB8AC3E}">
        <p14:creationId xmlns:p14="http://schemas.microsoft.com/office/powerpoint/2010/main" val="2277369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6" y="150494"/>
            <a:ext cx="10022893" cy="1310695"/>
          </a:xfrm>
        </p:spPr>
        <p:txBody>
          <a:bodyPr>
            <a:normAutofit/>
          </a:bodyPr>
          <a:lstStyle/>
          <a:p>
            <a:r>
              <a:rPr lang="fr-FR" sz="3850" err="1"/>
              <a:t>Metering</a:t>
            </a:r>
            <a:r>
              <a:rPr lang="fr-FR" sz="3850"/>
              <a:t> </a:t>
            </a:r>
            <a:r>
              <a:rPr lang="fr-FR" sz="3850" err="1"/>
              <a:t>rollout</a:t>
            </a:r>
            <a:r>
              <a:rPr lang="fr-FR" sz="3850"/>
              <a:t> plan update – Industry </a:t>
            </a:r>
            <a:r>
              <a:rPr lang="fr-FR" sz="3850" err="1"/>
              <a:t>response</a:t>
            </a:r>
            <a:r>
              <a:rPr lang="fr-FR" sz="3850"/>
              <a:t> rate</a:t>
            </a:r>
            <a:endParaRPr lang="en-AU">
              <a:solidFill>
                <a:srgbClr val="FF0000"/>
              </a:solidFill>
              <a:highlight>
                <a:srgbClr val="FFFF00"/>
              </a:highlight>
            </a:endParaRPr>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38</a:t>
            </a:fld>
            <a:endParaRPr lang="en-AU"/>
          </a:p>
        </p:txBody>
      </p:sp>
      <p:sp>
        <p:nvSpPr>
          <p:cNvPr id="3" name="TextBox 2">
            <a:extLst>
              <a:ext uri="{FF2B5EF4-FFF2-40B4-BE49-F238E27FC236}">
                <a16:creationId xmlns:a16="http://schemas.microsoft.com/office/drawing/2014/main" id="{A616D5D6-DD6B-4AC6-81F5-06A4AD55AAB1}"/>
              </a:ext>
            </a:extLst>
          </p:cNvPr>
          <p:cNvSpPr txBox="1"/>
          <p:nvPr/>
        </p:nvSpPr>
        <p:spPr>
          <a:xfrm>
            <a:off x="286963" y="6359346"/>
            <a:ext cx="10210744" cy="1077218"/>
          </a:xfrm>
          <a:prstGeom prst="rect">
            <a:avLst/>
          </a:prstGeom>
          <a:noFill/>
        </p:spPr>
        <p:txBody>
          <a:bodyPr wrap="square" rtlCol="0">
            <a:spAutoFit/>
          </a:bodyPr>
          <a:lstStyle/>
          <a:p>
            <a:r>
              <a:rPr lang="en-AU" sz="1600">
                <a:solidFill>
                  <a:srgbClr val="FF0000"/>
                </a:solidFill>
              </a:rPr>
              <a:t>Notes:</a:t>
            </a:r>
          </a:p>
          <a:p>
            <a:pPr marL="285750" indent="-285750">
              <a:buFont typeface="Arial" panose="020B0604020202020204" pitchFamily="34" charset="0"/>
              <a:buChar char="•"/>
            </a:pPr>
            <a:r>
              <a:rPr lang="en-AU" sz="1600"/>
              <a:t>Please let us know if your organisation's position is not correctly reflected in the table above</a:t>
            </a:r>
          </a:p>
          <a:p>
            <a:pPr marL="285750" indent="-285750">
              <a:buFont typeface="Arial" panose="020B0604020202020204" pitchFamily="34" charset="0"/>
              <a:buChar char="•"/>
            </a:pPr>
            <a:r>
              <a:rPr lang="en-AU" sz="1600"/>
              <a:t>Only aggregated monthly volumes are planned to be distributed to the RWG/TFG from </a:t>
            </a:r>
            <a:r>
              <a:rPr lang="en-AU" sz="1600" u="sng"/>
              <a:t>consenting</a:t>
            </a:r>
            <a:r>
              <a:rPr lang="en-AU" sz="1600"/>
              <a:t> Participants only</a:t>
            </a:r>
          </a:p>
        </p:txBody>
      </p:sp>
      <p:graphicFrame>
        <p:nvGraphicFramePr>
          <p:cNvPr id="9" name="Table 9">
            <a:extLst>
              <a:ext uri="{FF2B5EF4-FFF2-40B4-BE49-F238E27FC236}">
                <a16:creationId xmlns:a16="http://schemas.microsoft.com/office/drawing/2014/main" id="{FC8894C8-DA7B-475C-A4D5-1ED09B1467E1}"/>
              </a:ext>
            </a:extLst>
          </p:cNvPr>
          <p:cNvGraphicFramePr>
            <a:graphicFrameLocks noGrp="1"/>
          </p:cNvGraphicFramePr>
          <p:nvPr>
            <p:extLst>
              <p:ext uri="{D42A27DB-BD31-4B8C-83A1-F6EECF244321}">
                <p14:modId xmlns:p14="http://schemas.microsoft.com/office/powerpoint/2010/main" val="3740846473"/>
              </p:ext>
            </p:extLst>
          </p:nvPr>
        </p:nvGraphicFramePr>
        <p:xfrm>
          <a:off x="569186" y="1596853"/>
          <a:ext cx="4322128" cy="4792535"/>
        </p:xfrm>
        <a:graphic>
          <a:graphicData uri="http://schemas.openxmlformats.org/drawingml/2006/table">
            <a:tbl>
              <a:tblPr firstRow="1" bandRow="1">
                <a:tableStyleId>{5C22544A-7EE6-4342-B048-85BDC9FD1C3A}</a:tableStyleId>
              </a:tblPr>
              <a:tblGrid>
                <a:gridCol w="2420757">
                  <a:extLst>
                    <a:ext uri="{9D8B030D-6E8A-4147-A177-3AD203B41FA5}">
                      <a16:colId xmlns:a16="http://schemas.microsoft.com/office/drawing/2014/main" val="295118079"/>
                    </a:ext>
                  </a:extLst>
                </a:gridCol>
                <a:gridCol w="1901371">
                  <a:extLst>
                    <a:ext uri="{9D8B030D-6E8A-4147-A177-3AD203B41FA5}">
                      <a16:colId xmlns:a16="http://schemas.microsoft.com/office/drawing/2014/main" val="658120478"/>
                    </a:ext>
                  </a:extLst>
                </a:gridCol>
              </a:tblGrid>
              <a:tr h="545817">
                <a:tc>
                  <a:txBody>
                    <a:bodyPr/>
                    <a:lstStyle/>
                    <a:p>
                      <a:r>
                        <a:rPr lang="en-AU" sz="1580">
                          <a:latin typeface="+mn-lt"/>
                        </a:rPr>
                        <a:t>Organisation</a:t>
                      </a:r>
                    </a:p>
                  </a:txBody>
                  <a:tcPr/>
                </a:tc>
                <a:tc>
                  <a:txBody>
                    <a:bodyPr/>
                    <a:lstStyle/>
                    <a:p>
                      <a:r>
                        <a:rPr lang="en-AU" sz="1580">
                          <a:latin typeface="+mn-lt"/>
                        </a:rPr>
                        <a:t>1 Mar Update Provided?</a:t>
                      </a:r>
                    </a:p>
                  </a:txBody>
                  <a:tcPr/>
                </a:tc>
                <a:extLst>
                  <a:ext uri="{0D108BD9-81ED-4DB2-BD59-A6C34878D82A}">
                    <a16:rowId xmlns:a16="http://schemas.microsoft.com/office/drawing/2014/main" val="1762240582"/>
                  </a:ext>
                </a:extLst>
              </a:tr>
              <a:tr h="329392">
                <a:tc>
                  <a:txBody>
                    <a:bodyPr/>
                    <a:lstStyle/>
                    <a:p>
                      <a:pPr algn="l" fontAlgn="b"/>
                      <a:r>
                        <a:rPr lang="en-AU" sz="1580" b="0" i="0" u="none" strike="noStrike">
                          <a:solidFill>
                            <a:srgbClr val="000000"/>
                          </a:solidFill>
                          <a:effectLst/>
                          <a:latin typeface="+mn-lt"/>
                        </a:rPr>
                        <a:t>Ausgrid</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2937960122"/>
                  </a:ext>
                </a:extLst>
              </a:tr>
              <a:tr h="353389">
                <a:tc>
                  <a:txBody>
                    <a:bodyPr/>
                    <a:lstStyle/>
                    <a:p>
                      <a:pPr algn="l" fontAlgn="b"/>
                      <a:r>
                        <a:rPr lang="en-AU" sz="1580" b="0" i="0" u="none" strike="noStrike">
                          <a:solidFill>
                            <a:srgbClr val="000000"/>
                          </a:solidFill>
                          <a:effectLst/>
                          <a:latin typeface="+mn-lt"/>
                        </a:rPr>
                        <a:t>Ausnet Services</a:t>
                      </a:r>
                    </a:p>
                  </a:txBody>
                  <a:tcPr anchor="b"/>
                </a:tc>
                <a:tc>
                  <a:txBody>
                    <a:bodyPr/>
                    <a:lstStyle/>
                    <a:p>
                      <a:pPr algn="l" fontAlgn="b"/>
                      <a:r>
                        <a:rPr lang="en-AU" sz="1580" b="0" i="0" u="none" strike="noStrike">
                          <a:solidFill>
                            <a:srgbClr val="000000"/>
                          </a:solidFill>
                          <a:effectLst/>
                          <a:latin typeface="+mn-lt"/>
                        </a:rPr>
                        <a:t>No</a:t>
                      </a:r>
                    </a:p>
                  </a:txBody>
                  <a:tcPr anchor="b">
                    <a:solidFill>
                      <a:srgbClr val="FF0000"/>
                    </a:solidFill>
                  </a:tcPr>
                </a:tc>
                <a:extLst>
                  <a:ext uri="{0D108BD9-81ED-4DB2-BD59-A6C34878D82A}">
                    <a16:rowId xmlns:a16="http://schemas.microsoft.com/office/drawing/2014/main" val="468525774"/>
                  </a:ext>
                </a:extLst>
              </a:tr>
              <a:tr h="353389">
                <a:tc>
                  <a:txBody>
                    <a:bodyPr/>
                    <a:lstStyle/>
                    <a:p>
                      <a:pPr algn="l" fontAlgn="b"/>
                      <a:r>
                        <a:rPr lang="en-AU" sz="1580" b="0" i="0" u="none" strike="noStrike">
                          <a:solidFill>
                            <a:srgbClr val="000000"/>
                          </a:solidFill>
                          <a:effectLst/>
                          <a:latin typeface="+mn-lt"/>
                        </a:rPr>
                        <a:t>CitiPower Powercor</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3554784704"/>
                  </a:ext>
                </a:extLst>
              </a:tr>
              <a:tr h="353389">
                <a:tc>
                  <a:txBody>
                    <a:bodyPr/>
                    <a:lstStyle/>
                    <a:p>
                      <a:pPr algn="l" fontAlgn="b"/>
                      <a:r>
                        <a:rPr lang="en-AU" sz="1580" b="0" i="0" u="none" strike="noStrike">
                          <a:solidFill>
                            <a:srgbClr val="000000"/>
                          </a:solidFill>
                          <a:effectLst/>
                          <a:latin typeface="+mn-lt"/>
                        </a:rPr>
                        <a:t>ElectraNet</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3898132973"/>
                  </a:ext>
                </a:extLst>
              </a:tr>
              <a:tr h="353389">
                <a:tc>
                  <a:txBody>
                    <a:bodyPr/>
                    <a:lstStyle/>
                    <a:p>
                      <a:pPr algn="l" fontAlgn="b"/>
                      <a:r>
                        <a:rPr lang="en-AU" sz="1580" b="0" i="0" u="none" strike="noStrike">
                          <a:solidFill>
                            <a:srgbClr val="000000"/>
                          </a:solidFill>
                          <a:effectLst/>
                          <a:latin typeface="+mn-lt"/>
                        </a:rPr>
                        <a:t>Endeavour Energy</a:t>
                      </a:r>
                    </a:p>
                  </a:txBody>
                  <a:tcPr anchor="b"/>
                </a:tc>
                <a:tc>
                  <a:txBody>
                    <a:bodyPr/>
                    <a:lstStyle/>
                    <a:p>
                      <a:pPr algn="l" fontAlgn="b"/>
                      <a:r>
                        <a:rPr lang="en-AU" sz="1580" b="0" i="0" u="none" strike="noStrike">
                          <a:solidFill>
                            <a:srgbClr val="000000"/>
                          </a:solidFill>
                          <a:effectLst/>
                          <a:latin typeface="+mn-lt"/>
                        </a:rPr>
                        <a:t>Yes - Confidential</a:t>
                      </a:r>
                    </a:p>
                  </a:txBody>
                  <a:tcPr anchor="b">
                    <a:solidFill>
                      <a:srgbClr val="92D050"/>
                    </a:solidFill>
                  </a:tcPr>
                </a:tc>
                <a:extLst>
                  <a:ext uri="{0D108BD9-81ED-4DB2-BD59-A6C34878D82A}">
                    <a16:rowId xmlns:a16="http://schemas.microsoft.com/office/drawing/2014/main" val="3130139132"/>
                  </a:ext>
                </a:extLst>
              </a:tr>
              <a:tr h="353389">
                <a:tc>
                  <a:txBody>
                    <a:bodyPr/>
                    <a:lstStyle/>
                    <a:p>
                      <a:pPr algn="l" fontAlgn="b"/>
                      <a:r>
                        <a:rPr lang="en-AU" sz="1580" b="0" i="0" u="none" strike="noStrike">
                          <a:solidFill>
                            <a:srgbClr val="000000"/>
                          </a:solidFill>
                          <a:effectLst/>
                          <a:latin typeface="+mn-lt"/>
                        </a:rPr>
                        <a:t>Energex</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917224609"/>
                  </a:ext>
                </a:extLst>
              </a:tr>
              <a:tr h="353389">
                <a:tc>
                  <a:txBody>
                    <a:bodyPr/>
                    <a:lstStyle/>
                    <a:p>
                      <a:pPr algn="l" fontAlgn="b"/>
                      <a:r>
                        <a:rPr lang="en-AU" sz="1580" b="0" i="0" u="none" strike="noStrike">
                          <a:solidFill>
                            <a:srgbClr val="000000"/>
                          </a:solidFill>
                          <a:effectLst/>
                          <a:latin typeface="+mn-lt"/>
                        </a:rPr>
                        <a:t>Ergon Energy</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646098253"/>
                  </a:ext>
                </a:extLst>
              </a:tr>
              <a:tr h="353389">
                <a:tc>
                  <a:txBody>
                    <a:bodyPr/>
                    <a:lstStyle/>
                    <a:p>
                      <a:pPr algn="l" fontAlgn="b"/>
                      <a:r>
                        <a:rPr lang="en-AU" sz="1580" b="0" i="0" u="none" strike="noStrike">
                          <a:solidFill>
                            <a:srgbClr val="000000"/>
                          </a:solidFill>
                          <a:effectLst/>
                          <a:latin typeface="+mn-lt"/>
                        </a:rPr>
                        <a:t>Essential Energy</a:t>
                      </a:r>
                    </a:p>
                  </a:txBody>
                  <a:tcPr anchor="b"/>
                </a:tc>
                <a:tc>
                  <a:txBody>
                    <a:bodyPr/>
                    <a:lstStyle/>
                    <a:p>
                      <a:pPr algn="l" fontAlgn="b"/>
                      <a:r>
                        <a:rPr lang="en-AU" sz="1580" b="0" i="0" u="none" strike="noStrike">
                          <a:solidFill>
                            <a:srgbClr val="000000"/>
                          </a:solidFill>
                          <a:effectLst/>
                          <a:latin typeface="+mn-lt"/>
                        </a:rPr>
                        <a:t>Yes - Confidential</a:t>
                      </a:r>
                    </a:p>
                  </a:txBody>
                  <a:tcPr anchor="b">
                    <a:solidFill>
                      <a:srgbClr val="92D050"/>
                    </a:solidFill>
                  </a:tcPr>
                </a:tc>
                <a:extLst>
                  <a:ext uri="{0D108BD9-81ED-4DB2-BD59-A6C34878D82A}">
                    <a16:rowId xmlns:a16="http://schemas.microsoft.com/office/drawing/2014/main" val="2282028355"/>
                  </a:ext>
                </a:extLst>
              </a:tr>
              <a:tr h="353389">
                <a:tc>
                  <a:txBody>
                    <a:bodyPr/>
                    <a:lstStyle/>
                    <a:p>
                      <a:pPr algn="l" fontAlgn="b"/>
                      <a:r>
                        <a:rPr lang="en-AU" sz="1580" b="0" i="0" u="none" strike="noStrike">
                          <a:solidFill>
                            <a:srgbClr val="000000"/>
                          </a:solidFill>
                          <a:effectLst/>
                          <a:latin typeface="+mn-lt"/>
                        </a:rPr>
                        <a:t>Evoenergy</a:t>
                      </a:r>
                    </a:p>
                  </a:txBody>
                  <a:tcPr anchor="b"/>
                </a:tc>
                <a:tc>
                  <a:txBody>
                    <a:bodyPr/>
                    <a:lstStyle/>
                    <a:p>
                      <a:pPr algn="l" fontAlgn="b"/>
                      <a:r>
                        <a:rPr lang="en-AU" sz="1580" b="0" i="0" u="none" strike="noStrike">
                          <a:solidFill>
                            <a:srgbClr val="000000"/>
                          </a:solidFill>
                          <a:effectLst/>
                          <a:latin typeface="+mn-lt"/>
                        </a:rPr>
                        <a:t>Yes - Confidential</a:t>
                      </a:r>
                    </a:p>
                  </a:txBody>
                  <a:tcPr anchor="b">
                    <a:solidFill>
                      <a:srgbClr val="92D050"/>
                    </a:solidFill>
                  </a:tcPr>
                </a:tc>
                <a:extLst>
                  <a:ext uri="{0D108BD9-81ED-4DB2-BD59-A6C34878D82A}">
                    <a16:rowId xmlns:a16="http://schemas.microsoft.com/office/drawing/2014/main" val="2724687376"/>
                  </a:ext>
                </a:extLst>
              </a:tr>
              <a:tr h="353389">
                <a:tc>
                  <a:txBody>
                    <a:bodyPr/>
                    <a:lstStyle/>
                    <a:p>
                      <a:pPr algn="l" fontAlgn="b"/>
                      <a:r>
                        <a:rPr lang="en-AU" sz="1580" b="0" i="0" u="none" strike="noStrike">
                          <a:solidFill>
                            <a:srgbClr val="000000"/>
                          </a:solidFill>
                          <a:effectLst/>
                          <a:latin typeface="+mn-lt"/>
                        </a:rPr>
                        <a:t>Intellihub</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3527632459"/>
                  </a:ext>
                </a:extLst>
              </a:tr>
              <a:tr h="353389">
                <a:tc>
                  <a:txBody>
                    <a:bodyPr/>
                    <a:lstStyle/>
                    <a:p>
                      <a:pPr algn="l" fontAlgn="b"/>
                      <a:r>
                        <a:rPr lang="en-AU" sz="1580" b="0" i="0" u="none" strike="noStrike">
                          <a:solidFill>
                            <a:srgbClr val="000000"/>
                          </a:solidFill>
                          <a:effectLst/>
                          <a:latin typeface="+mn-lt"/>
                        </a:rPr>
                        <a:t>Jemena</a:t>
                      </a:r>
                    </a:p>
                  </a:txBody>
                  <a:tcPr anchor="b"/>
                </a:tc>
                <a:tc>
                  <a:txBody>
                    <a:bodyPr/>
                    <a:lstStyle/>
                    <a:p>
                      <a:pPr algn="l" fontAlgn="b"/>
                      <a:r>
                        <a:rPr lang="en-AU" sz="158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4059594460"/>
                  </a:ext>
                </a:extLst>
              </a:tr>
              <a:tr h="353389">
                <a:tc>
                  <a:txBody>
                    <a:bodyPr/>
                    <a:lstStyle/>
                    <a:p>
                      <a:pPr algn="l" fontAlgn="b"/>
                      <a:r>
                        <a:rPr lang="en-AU" sz="1580" b="0" i="0" u="none" strike="noStrike">
                          <a:solidFill>
                            <a:srgbClr val="000000"/>
                          </a:solidFill>
                          <a:effectLst/>
                          <a:latin typeface="+mn-lt"/>
                        </a:rPr>
                        <a:t>Metropolis</a:t>
                      </a:r>
                    </a:p>
                  </a:txBody>
                  <a:tcPr anchor="b"/>
                </a:tc>
                <a:tc>
                  <a:txBody>
                    <a:bodyPr/>
                    <a:lstStyle/>
                    <a:p>
                      <a:pPr algn="l" fontAlgn="b"/>
                      <a:r>
                        <a:rPr lang="en-AU" sz="1580" b="0" i="0" u="none" strike="noStrike">
                          <a:solidFill>
                            <a:srgbClr val="000000"/>
                          </a:solidFill>
                          <a:effectLst/>
                          <a:latin typeface="+mn-lt"/>
                        </a:rPr>
                        <a:t>No</a:t>
                      </a:r>
                    </a:p>
                  </a:txBody>
                  <a:tcPr anchor="b">
                    <a:solidFill>
                      <a:srgbClr val="FF0000"/>
                    </a:solidFill>
                  </a:tcPr>
                </a:tc>
                <a:extLst>
                  <a:ext uri="{0D108BD9-81ED-4DB2-BD59-A6C34878D82A}">
                    <a16:rowId xmlns:a16="http://schemas.microsoft.com/office/drawing/2014/main" val="4219518516"/>
                  </a:ext>
                </a:extLst>
              </a:tr>
            </a:tbl>
          </a:graphicData>
        </a:graphic>
      </p:graphicFrame>
      <p:graphicFrame>
        <p:nvGraphicFramePr>
          <p:cNvPr id="11" name="Table 9">
            <a:extLst>
              <a:ext uri="{FF2B5EF4-FFF2-40B4-BE49-F238E27FC236}">
                <a16:creationId xmlns:a16="http://schemas.microsoft.com/office/drawing/2014/main" id="{7172CA6D-C956-4772-8236-89835873A3E6}"/>
              </a:ext>
            </a:extLst>
          </p:cNvPr>
          <p:cNvGraphicFramePr>
            <a:graphicFrameLocks noGrp="1"/>
          </p:cNvGraphicFramePr>
          <p:nvPr>
            <p:extLst>
              <p:ext uri="{D42A27DB-BD31-4B8C-83A1-F6EECF244321}">
                <p14:modId xmlns:p14="http://schemas.microsoft.com/office/powerpoint/2010/main" val="3906116754"/>
              </p:ext>
            </p:extLst>
          </p:nvPr>
        </p:nvGraphicFramePr>
        <p:xfrm>
          <a:off x="5634623" y="1596853"/>
          <a:ext cx="4322128" cy="4798631"/>
        </p:xfrm>
        <a:graphic>
          <a:graphicData uri="http://schemas.openxmlformats.org/drawingml/2006/table">
            <a:tbl>
              <a:tblPr firstRow="1" bandRow="1">
                <a:tableStyleId>{5C22544A-7EE6-4342-B048-85BDC9FD1C3A}</a:tableStyleId>
              </a:tblPr>
              <a:tblGrid>
                <a:gridCol w="2420757">
                  <a:extLst>
                    <a:ext uri="{9D8B030D-6E8A-4147-A177-3AD203B41FA5}">
                      <a16:colId xmlns:a16="http://schemas.microsoft.com/office/drawing/2014/main" val="295118079"/>
                    </a:ext>
                  </a:extLst>
                </a:gridCol>
                <a:gridCol w="1901371">
                  <a:extLst>
                    <a:ext uri="{9D8B030D-6E8A-4147-A177-3AD203B41FA5}">
                      <a16:colId xmlns:a16="http://schemas.microsoft.com/office/drawing/2014/main" val="658120478"/>
                    </a:ext>
                  </a:extLst>
                </a:gridCol>
              </a:tblGrid>
              <a:tr h="545817">
                <a:tc>
                  <a:txBody>
                    <a:bodyPr/>
                    <a:lstStyle/>
                    <a:p>
                      <a:r>
                        <a:rPr lang="en-AU" sz="1590">
                          <a:latin typeface="+mn-lt"/>
                        </a:rPr>
                        <a:t>Organisation</a:t>
                      </a:r>
                    </a:p>
                  </a:txBody>
                  <a:tcPr/>
                </a:tc>
                <a:tc>
                  <a:txBody>
                    <a:bodyPr/>
                    <a:lstStyle/>
                    <a:p>
                      <a:r>
                        <a:rPr lang="en-AU" sz="1590">
                          <a:latin typeface="+mn-lt"/>
                        </a:rPr>
                        <a:t>1 Mar Update Provided?</a:t>
                      </a:r>
                    </a:p>
                  </a:txBody>
                  <a:tcPr/>
                </a:tc>
                <a:extLst>
                  <a:ext uri="{0D108BD9-81ED-4DB2-BD59-A6C34878D82A}">
                    <a16:rowId xmlns:a16="http://schemas.microsoft.com/office/drawing/2014/main" val="1762240582"/>
                  </a:ext>
                </a:extLst>
              </a:tr>
              <a:tr h="329392">
                <a:tc>
                  <a:txBody>
                    <a:bodyPr/>
                    <a:lstStyle/>
                    <a:p>
                      <a:pPr algn="l" fontAlgn="b"/>
                      <a:r>
                        <a:rPr lang="en-AU" sz="1590" b="0" i="0" u="none" strike="noStrike">
                          <a:solidFill>
                            <a:srgbClr val="000000"/>
                          </a:solidFill>
                          <a:effectLst/>
                          <a:latin typeface="+mn-lt"/>
                        </a:rPr>
                        <a:t>Mondo</a:t>
                      </a:r>
                    </a:p>
                  </a:txBody>
                  <a:tcPr anchor="b"/>
                </a:tc>
                <a:tc>
                  <a:txBody>
                    <a:bodyPr/>
                    <a:lstStyle/>
                    <a:p>
                      <a:pPr algn="l" fontAlgn="b"/>
                      <a:r>
                        <a:rPr lang="en-AU" sz="1600" b="0" i="0" u="none" strike="noStrike">
                          <a:solidFill>
                            <a:srgbClr val="000000"/>
                          </a:solidFill>
                          <a:effectLst/>
                          <a:latin typeface="+mn-lt"/>
                        </a:rPr>
                        <a:t>Yes - Confidential</a:t>
                      </a:r>
                      <a:endParaRPr lang="en-AU" sz="1590" b="0" i="0" u="none" strike="noStrike">
                        <a:solidFill>
                          <a:srgbClr val="000000"/>
                        </a:solidFill>
                        <a:effectLst/>
                        <a:latin typeface="+mn-lt"/>
                      </a:endParaRPr>
                    </a:p>
                  </a:txBody>
                  <a:tcPr anchor="b">
                    <a:solidFill>
                      <a:srgbClr val="92D050"/>
                    </a:solidFill>
                  </a:tcPr>
                </a:tc>
                <a:extLst>
                  <a:ext uri="{0D108BD9-81ED-4DB2-BD59-A6C34878D82A}">
                    <a16:rowId xmlns:a16="http://schemas.microsoft.com/office/drawing/2014/main" val="2937960122"/>
                  </a:ext>
                </a:extLst>
              </a:tr>
              <a:tr h="353389">
                <a:tc>
                  <a:txBody>
                    <a:bodyPr/>
                    <a:lstStyle/>
                    <a:p>
                      <a:pPr algn="l" fontAlgn="b"/>
                      <a:r>
                        <a:rPr lang="en-AU" sz="1590" b="0" i="0" u="none" strike="noStrike">
                          <a:solidFill>
                            <a:srgbClr val="000000"/>
                          </a:solidFill>
                          <a:effectLst/>
                          <a:latin typeface="+mn-lt"/>
                        </a:rPr>
                        <a:t>Origin</a:t>
                      </a:r>
                    </a:p>
                  </a:txBody>
                  <a:tcPr anchor="b"/>
                </a:tc>
                <a:tc>
                  <a:txBody>
                    <a:bodyPr/>
                    <a:lstStyle/>
                    <a:p>
                      <a:pPr algn="l" fontAlgn="b"/>
                      <a:r>
                        <a:rPr lang="en-AU" sz="1600" b="0" i="0" u="none" strike="noStrike">
                          <a:solidFill>
                            <a:srgbClr val="000000"/>
                          </a:solidFill>
                          <a:effectLst/>
                          <a:latin typeface="+mn-lt"/>
                        </a:rPr>
                        <a:t>Yes - Confidential</a:t>
                      </a:r>
                    </a:p>
                  </a:txBody>
                  <a:tcPr anchor="b">
                    <a:solidFill>
                      <a:srgbClr val="92D050"/>
                    </a:solidFill>
                  </a:tcPr>
                </a:tc>
                <a:extLst>
                  <a:ext uri="{0D108BD9-81ED-4DB2-BD59-A6C34878D82A}">
                    <a16:rowId xmlns:a16="http://schemas.microsoft.com/office/drawing/2014/main" val="468525774"/>
                  </a:ext>
                </a:extLst>
              </a:tr>
              <a:tr h="353389">
                <a:tc>
                  <a:txBody>
                    <a:bodyPr/>
                    <a:lstStyle/>
                    <a:p>
                      <a:pPr algn="l" fontAlgn="b"/>
                      <a:r>
                        <a:rPr lang="en-AU" sz="1590" b="0" i="0" u="none" strike="noStrike">
                          <a:solidFill>
                            <a:srgbClr val="000000"/>
                          </a:solidFill>
                          <a:effectLst/>
                          <a:latin typeface="+mn-lt"/>
                        </a:rPr>
                        <a:t>PLUS ES</a:t>
                      </a:r>
                    </a:p>
                  </a:txBody>
                  <a:tcPr anchor="b"/>
                </a:tc>
                <a:tc>
                  <a:txBody>
                    <a:bodyPr/>
                    <a:lstStyle/>
                    <a:p>
                      <a:pPr algn="l" fontAlgn="b"/>
                      <a:r>
                        <a:rPr lang="en-AU" sz="159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3554784704"/>
                  </a:ext>
                </a:extLst>
              </a:tr>
              <a:tr h="353389">
                <a:tc>
                  <a:txBody>
                    <a:bodyPr/>
                    <a:lstStyle/>
                    <a:p>
                      <a:pPr algn="l" fontAlgn="b"/>
                      <a:r>
                        <a:rPr lang="en-AU" sz="1590" b="0" i="0" u="none" strike="noStrike">
                          <a:solidFill>
                            <a:srgbClr val="000000"/>
                          </a:solidFill>
                          <a:effectLst/>
                          <a:latin typeface="+mn-lt"/>
                        </a:rPr>
                        <a:t>Powerlink</a:t>
                      </a:r>
                    </a:p>
                  </a:txBody>
                  <a:tcPr anchor="b"/>
                </a:tc>
                <a:tc>
                  <a:txBody>
                    <a:bodyPr/>
                    <a:lstStyle/>
                    <a:p>
                      <a:pPr algn="l" fontAlgn="b"/>
                      <a:r>
                        <a:rPr lang="en-AU" sz="1590" b="0" i="0" u="none" strike="noStrike">
                          <a:solidFill>
                            <a:srgbClr val="000000"/>
                          </a:solidFill>
                          <a:effectLst/>
                          <a:latin typeface="+mn-lt"/>
                        </a:rPr>
                        <a:t>No</a:t>
                      </a:r>
                    </a:p>
                  </a:txBody>
                  <a:tcPr anchor="b">
                    <a:solidFill>
                      <a:srgbClr val="FF0000"/>
                    </a:solidFill>
                  </a:tcPr>
                </a:tc>
                <a:extLst>
                  <a:ext uri="{0D108BD9-81ED-4DB2-BD59-A6C34878D82A}">
                    <a16:rowId xmlns:a16="http://schemas.microsoft.com/office/drawing/2014/main" val="3898132973"/>
                  </a:ext>
                </a:extLst>
              </a:tr>
              <a:tr h="353389">
                <a:tc>
                  <a:txBody>
                    <a:bodyPr/>
                    <a:lstStyle/>
                    <a:p>
                      <a:pPr algn="l" fontAlgn="b"/>
                      <a:r>
                        <a:rPr lang="en-AU" sz="1590" b="0" i="0" u="none" strike="noStrike">
                          <a:solidFill>
                            <a:srgbClr val="000000"/>
                          </a:solidFill>
                          <a:effectLst/>
                          <a:latin typeface="+mn-lt"/>
                        </a:rPr>
                        <a:t>Powermetric</a:t>
                      </a:r>
                    </a:p>
                  </a:txBody>
                  <a:tcPr anchor="b"/>
                </a:tc>
                <a:tc>
                  <a:txBody>
                    <a:bodyPr/>
                    <a:lstStyle/>
                    <a:p>
                      <a:pPr algn="l" fontAlgn="b"/>
                      <a:r>
                        <a:rPr lang="en-AU" sz="1600" b="0" i="0" u="none" strike="noStrike">
                          <a:solidFill>
                            <a:srgbClr val="000000"/>
                          </a:solidFill>
                          <a:effectLst/>
                          <a:latin typeface="+mn-lt"/>
                        </a:rPr>
                        <a:t>Yes - Confidential</a:t>
                      </a:r>
                      <a:endParaRPr lang="en-AU" sz="1590" b="0" i="0" u="none" strike="noStrike">
                        <a:solidFill>
                          <a:srgbClr val="000000"/>
                        </a:solidFill>
                        <a:effectLst/>
                        <a:latin typeface="+mn-lt"/>
                      </a:endParaRPr>
                    </a:p>
                  </a:txBody>
                  <a:tcPr anchor="b">
                    <a:solidFill>
                      <a:srgbClr val="92D050"/>
                    </a:solidFill>
                  </a:tcPr>
                </a:tc>
                <a:extLst>
                  <a:ext uri="{0D108BD9-81ED-4DB2-BD59-A6C34878D82A}">
                    <a16:rowId xmlns:a16="http://schemas.microsoft.com/office/drawing/2014/main" val="3130139132"/>
                  </a:ext>
                </a:extLst>
              </a:tr>
              <a:tr h="353389">
                <a:tc>
                  <a:txBody>
                    <a:bodyPr/>
                    <a:lstStyle/>
                    <a:p>
                      <a:pPr algn="l" fontAlgn="b"/>
                      <a:r>
                        <a:rPr lang="en-AU" sz="1590" b="0" i="0" u="none" strike="noStrike">
                          <a:solidFill>
                            <a:srgbClr val="000000"/>
                          </a:solidFill>
                          <a:effectLst/>
                          <a:latin typeface="+mn-lt"/>
                        </a:rPr>
                        <a:t>SA Power Networks</a:t>
                      </a:r>
                    </a:p>
                  </a:txBody>
                  <a:tcPr anchor="b"/>
                </a:tc>
                <a:tc>
                  <a:txBody>
                    <a:bodyPr/>
                    <a:lstStyle/>
                    <a:p>
                      <a:pPr algn="l" fontAlgn="b"/>
                      <a:r>
                        <a:rPr lang="en-AU" sz="159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917224609"/>
                  </a:ext>
                </a:extLst>
              </a:tr>
              <a:tr h="353389">
                <a:tc>
                  <a:txBody>
                    <a:bodyPr/>
                    <a:lstStyle/>
                    <a:p>
                      <a:pPr algn="l" fontAlgn="b"/>
                      <a:r>
                        <a:rPr lang="en-AU" sz="1590" b="0" i="0" u="none" strike="noStrike">
                          <a:solidFill>
                            <a:srgbClr val="000000"/>
                          </a:solidFill>
                          <a:effectLst/>
                          <a:latin typeface="+mn-lt"/>
                        </a:rPr>
                        <a:t>Secure Meters</a:t>
                      </a:r>
                    </a:p>
                  </a:txBody>
                  <a:tcPr anchor="b"/>
                </a:tc>
                <a:tc>
                  <a:txBody>
                    <a:bodyPr/>
                    <a:lstStyle/>
                    <a:p>
                      <a:pPr algn="l" fontAlgn="b"/>
                      <a:r>
                        <a:rPr lang="en-AU" sz="1590" b="0" i="0" u="none" strike="noStrike">
                          <a:solidFill>
                            <a:srgbClr val="000000"/>
                          </a:solidFill>
                          <a:effectLst/>
                          <a:latin typeface="+mn-lt"/>
                        </a:rPr>
                        <a:t>No</a:t>
                      </a:r>
                    </a:p>
                  </a:txBody>
                  <a:tcPr anchor="b">
                    <a:solidFill>
                      <a:srgbClr val="FF0000"/>
                    </a:solidFill>
                  </a:tcPr>
                </a:tc>
                <a:extLst>
                  <a:ext uri="{0D108BD9-81ED-4DB2-BD59-A6C34878D82A}">
                    <a16:rowId xmlns:a16="http://schemas.microsoft.com/office/drawing/2014/main" val="646098253"/>
                  </a:ext>
                </a:extLst>
              </a:tr>
              <a:tr h="353389">
                <a:tc>
                  <a:txBody>
                    <a:bodyPr/>
                    <a:lstStyle/>
                    <a:p>
                      <a:pPr algn="l" fontAlgn="b"/>
                      <a:r>
                        <a:rPr lang="en-AU" sz="1590" b="0" i="0" u="none" strike="noStrike">
                          <a:solidFill>
                            <a:srgbClr val="000000"/>
                          </a:solidFill>
                          <a:effectLst/>
                          <a:latin typeface="+mn-lt"/>
                        </a:rPr>
                        <a:t>TasNetworks</a:t>
                      </a:r>
                    </a:p>
                  </a:txBody>
                  <a:tcPr anchor="b"/>
                </a:tc>
                <a:tc>
                  <a:txBody>
                    <a:bodyPr/>
                    <a:lstStyle/>
                    <a:p>
                      <a:pPr algn="l" fontAlgn="b"/>
                      <a:r>
                        <a:rPr lang="en-AU" sz="159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2282028355"/>
                  </a:ext>
                </a:extLst>
              </a:tr>
              <a:tr h="353389">
                <a:tc>
                  <a:txBody>
                    <a:bodyPr/>
                    <a:lstStyle/>
                    <a:p>
                      <a:pPr algn="l" fontAlgn="b"/>
                      <a:r>
                        <a:rPr lang="en-AU" sz="1590" b="0" i="0" u="none" strike="noStrike">
                          <a:solidFill>
                            <a:srgbClr val="000000"/>
                          </a:solidFill>
                          <a:effectLst/>
                          <a:latin typeface="+mn-lt"/>
                        </a:rPr>
                        <a:t>Transgrid</a:t>
                      </a:r>
                    </a:p>
                  </a:txBody>
                  <a:tcPr anchor="b"/>
                </a:tc>
                <a:tc>
                  <a:txBody>
                    <a:bodyPr/>
                    <a:lstStyle/>
                    <a:p>
                      <a:pPr algn="l" fontAlgn="b"/>
                      <a:r>
                        <a:rPr lang="en-AU" sz="159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2724687376"/>
                  </a:ext>
                </a:extLst>
              </a:tr>
              <a:tr h="353389">
                <a:tc>
                  <a:txBody>
                    <a:bodyPr/>
                    <a:lstStyle/>
                    <a:p>
                      <a:pPr algn="l" fontAlgn="b"/>
                      <a:r>
                        <a:rPr lang="en-AU" sz="1590" b="0" i="0" u="none" strike="noStrike">
                          <a:solidFill>
                            <a:srgbClr val="000000"/>
                          </a:solidFill>
                          <a:effectLst/>
                          <a:latin typeface="+mn-lt"/>
                        </a:rPr>
                        <a:t>United Energy</a:t>
                      </a:r>
                    </a:p>
                  </a:txBody>
                  <a:tcPr anchor="b"/>
                </a:tc>
                <a:tc>
                  <a:txBody>
                    <a:bodyPr/>
                    <a:lstStyle/>
                    <a:p>
                      <a:pPr algn="l" fontAlgn="b"/>
                      <a:r>
                        <a:rPr lang="en-AU" sz="1590" b="0" i="0" u="none" strike="noStrike">
                          <a:solidFill>
                            <a:srgbClr val="000000"/>
                          </a:solidFill>
                          <a:effectLst/>
                          <a:latin typeface="+mn-lt"/>
                        </a:rPr>
                        <a:t>Yes</a:t>
                      </a:r>
                    </a:p>
                  </a:txBody>
                  <a:tcPr anchor="b">
                    <a:solidFill>
                      <a:srgbClr val="00B050"/>
                    </a:solidFill>
                  </a:tcPr>
                </a:tc>
                <a:extLst>
                  <a:ext uri="{0D108BD9-81ED-4DB2-BD59-A6C34878D82A}">
                    <a16:rowId xmlns:a16="http://schemas.microsoft.com/office/drawing/2014/main" val="3527632459"/>
                  </a:ext>
                </a:extLst>
              </a:tr>
              <a:tr h="353389">
                <a:tc>
                  <a:txBody>
                    <a:bodyPr/>
                    <a:lstStyle/>
                    <a:p>
                      <a:pPr algn="l" fontAlgn="b"/>
                      <a:r>
                        <a:rPr lang="en-AU" sz="1590" b="0" i="0" u="none" strike="noStrike">
                          <a:solidFill>
                            <a:srgbClr val="000000"/>
                          </a:solidFill>
                          <a:effectLst/>
                          <a:latin typeface="+mn-lt"/>
                        </a:rPr>
                        <a:t>Vector</a:t>
                      </a:r>
                    </a:p>
                  </a:txBody>
                  <a:tcPr anchor="b"/>
                </a:tc>
                <a:tc>
                  <a:txBody>
                    <a:bodyPr/>
                    <a:lstStyle/>
                    <a:p>
                      <a:pPr algn="l" fontAlgn="b"/>
                      <a:r>
                        <a:rPr lang="en-AU" sz="1590" b="0" i="0" u="none" strike="noStrike">
                          <a:solidFill>
                            <a:srgbClr val="000000"/>
                          </a:solidFill>
                          <a:effectLst/>
                          <a:latin typeface="+mn-lt"/>
                        </a:rPr>
                        <a:t>No</a:t>
                      </a:r>
                    </a:p>
                  </a:txBody>
                  <a:tcPr anchor="b">
                    <a:solidFill>
                      <a:srgbClr val="FF0000"/>
                    </a:solidFill>
                  </a:tcPr>
                </a:tc>
                <a:extLst>
                  <a:ext uri="{0D108BD9-81ED-4DB2-BD59-A6C34878D82A}">
                    <a16:rowId xmlns:a16="http://schemas.microsoft.com/office/drawing/2014/main" val="4059594460"/>
                  </a:ext>
                </a:extLst>
              </a:tr>
              <a:tr h="353389">
                <a:tc>
                  <a:txBody>
                    <a:bodyPr/>
                    <a:lstStyle/>
                    <a:p>
                      <a:pPr algn="l" fontAlgn="b"/>
                      <a:r>
                        <a:rPr lang="en-AU" sz="1590" b="0" i="0" u="none" strike="noStrike" err="1">
                          <a:solidFill>
                            <a:srgbClr val="000000"/>
                          </a:solidFill>
                          <a:effectLst/>
                          <a:latin typeface="+mn-lt"/>
                        </a:rPr>
                        <a:t>Yurika</a:t>
                      </a:r>
                      <a:r>
                        <a:rPr lang="en-AU" sz="1590" b="0" i="0" u="none" strike="noStrike">
                          <a:solidFill>
                            <a:srgbClr val="000000"/>
                          </a:solidFill>
                          <a:effectLst/>
                          <a:latin typeface="+mn-lt"/>
                        </a:rPr>
                        <a:t> (MD)</a:t>
                      </a:r>
                    </a:p>
                  </a:txBody>
                  <a:tcPr anchor="b"/>
                </a:tc>
                <a:tc>
                  <a:txBody>
                    <a:bodyPr/>
                    <a:lstStyle/>
                    <a:p>
                      <a:pPr algn="l" fontAlgn="b"/>
                      <a:r>
                        <a:rPr lang="en-AU" sz="1590" b="0" i="0" u="none" strike="noStrike">
                          <a:solidFill>
                            <a:srgbClr val="000000"/>
                          </a:solidFill>
                          <a:effectLst/>
                          <a:latin typeface="+mn-lt"/>
                        </a:rPr>
                        <a:t>Yes - Confidential</a:t>
                      </a:r>
                    </a:p>
                  </a:txBody>
                  <a:tcPr anchor="b">
                    <a:solidFill>
                      <a:srgbClr val="92D050"/>
                    </a:solidFill>
                  </a:tcPr>
                </a:tc>
                <a:extLst>
                  <a:ext uri="{0D108BD9-81ED-4DB2-BD59-A6C34878D82A}">
                    <a16:rowId xmlns:a16="http://schemas.microsoft.com/office/drawing/2014/main" val="4219518516"/>
                  </a:ext>
                </a:extLst>
              </a:tr>
            </a:tbl>
          </a:graphicData>
        </a:graphic>
      </p:graphicFrame>
    </p:spTree>
    <p:extLst>
      <p:ext uri="{BB962C8B-B14F-4D97-AF65-F5344CB8AC3E}">
        <p14:creationId xmlns:p14="http://schemas.microsoft.com/office/powerpoint/2010/main" val="1885586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39</a:t>
            </a:fld>
            <a:endParaRPr lang="en-AU"/>
          </a:p>
        </p:txBody>
      </p:sp>
    </p:spTree>
    <p:extLst>
      <p:ext uri="{BB962C8B-B14F-4D97-AF65-F5344CB8AC3E}">
        <p14:creationId xmlns:p14="http://schemas.microsoft.com/office/powerpoint/2010/main" val="2510622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p:txBody>
          <a:bodyPr/>
          <a:lstStyle/>
          <a:p>
            <a:fld id="{4EC81F68-4976-451A-B2E9-79BCBD2F70CC}" type="slidenum">
              <a:rPr lang="en-AU" smtClean="0"/>
              <a:t>4</a:t>
            </a:fld>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1813041891"/>
              </p:ext>
            </p:extLst>
          </p:nvPr>
        </p:nvGraphicFramePr>
        <p:xfrm>
          <a:off x="337629" y="1844259"/>
          <a:ext cx="9871732" cy="4986051"/>
        </p:xfrm>
        <a:graphic>
          <a:graphicData uri="http://schemas.openxmlformats.org/drawingml/2006/table">
            <a:tbl>
              <a:tblPr firstRow="1" firstCol="1" bandRow="1">
                <a:tableStyleId>{9DCAF9ED-07DC-4A11-8D7F-57B35C25682E}</a:tableStyleId>
              </a:tblPr>
              <a:tblGrid>
                <a:gridCol w="238676">
                  <a:extLst>
                    <a:ext uri="{9D8B030D-6E8A-4147-A177-3AD203B41FA5}">
                      <a16:colId xmlns:a16="http://schemas.microsoft.com/office/drawing/2014/main" val="2731405603"/>
                    </a:ext>
                  </a:extLst>
                </a:gridCol>
                <a:gridCol w="1476040">
                  <a:extLst>
                    <a:ext uri="{9D8B030D-6E8A-4147-A177-3AD203B41FA5}">
                      <a16:colId xmlns:a16="http://schemas.microsoft.com/office/drawing/2014/main" val="2742214927"/>
                    </a:ext>
                  </a:extLst>
                </a:gridCol>
                <a:gridCol w="6138785">
                  <a:extLst>
                    <a:ext uri="{9D8B030D-6E8A-4147-A177-3AD203B41FA5}">
                      <a16:colId xmlns:a16="http://schemas.microsoft.com/office/drawing/2014/main" val="2530892986"/>
                    </a:ext>
                  </a:extLst>
                </a:gridCol>
                <a:gridCol w="2018231">
                  <a:extLst>
                    <a:ext uri="{9D8B030D-6E8A-4147-A177-3AD203B41FA5}">
                      <a16:colId xmlns:a16="http://schemas.microsoft.com/office/drawing/2014/main" val="799105775"/>
                    </a:ext>
                  </a:extLst>
                </a:gridCol>
              </a:tblGrid>
              <a:tr h="261968">
                <a:tc>
                  <a:txBody>
                    <a:bodyPr/>
                    <a:lstStyle/>
                    <a:p>
                      <a:pPr algn="ctr">
                        <a:spcBef>
                          <a:spcPts val="100"/>
                        </a:spcBef>
                        <a:spcAft>
                          <a:spcPts val="100"/>
                        </a:spcAft>
                        <a:tabLst>
                          <a:tab pos="252095" algn="l"/>
                          <a:tab pos="504190" algn="l"/>
                          <a:tab pos="756285" algn="l"/>
                        </a:tabLst>
                      </a:pPr>
                      <a:r>
                        <a:rPr lang="en-AU" sz="1100" cap="all">
                          <a:effectLst/>
                        </a:rPr>
                        <a:t>#</a:t>
                      </a:r>
                      <a:endParaRPr lang="en-AU" sz="1100" b="0">
                        <a:solidFill>
                          <a:schemeClr val="bg1"/>
                        </a:solidFill>
                        <a:effectLst/>
                        <a:latin typeface="+mn-lt"/>
                        <a:ea typeface="Times New Roman" panose="02020603050405020304" pitchFamily="18" charset="0"/>
                        <a:cs typeface="Arial"/>
                      </a:endParaRPr>
                    </a:p>
                  </a:txBody>
                  <a:tcPr marL="32659" marR="32659" marT="32659" marB="32659" anchor="ctr"/>
                </a:tc>
                <a:tc>
                  <a:txBody>
                    <a:bodyPr/>
                    <a:lstStyle/>
                    <a:p>
                      <a:pPr algn="ctr">
                        <a:spcBef>
                          <a:spcPts val="100"/>
                        </a:spcBef>
                        <a:spcAft>
                          <a:spcPts val="100"/>
                        </a:spcAft>
                        <a:tabLst>
                          <a:tab pos="252095" algn="l"/>
                          <a:tab pos="504190" algn="l"/>
                          <a:tab pos="756285" algn="l"/>
                        </a:tabLst>
                      </a:pPr>
                      <a:r>
                        <a:rPr lang="en-AU" sz="1100" cap="all">
                          <a:effectLst/>
                        </a:rPr>
                        <a:t>Time</a:t>
                      </a:r>
                      <a:endParaRPr lang="en-AU" sz="1100" b="1">
                        <a:solidFill>
                          <a:schemeClr val="bg1"/>
                        </a:solidFill>
                        <a:effectLst/>
                        <a:latin typeface="+mn-lt"/>
                        <a:ea typeface="Times New Roman" panose="02020603050405020304" pitchFamily="18" charset="0"/>
                        <a:cs typeface="Arial"/>
                      </a:endParaRPr>
                    </a:p>
                  </a:txBody>
                  <a:tcPr marL="0" marR="62215" marT="0" marB="0" anchor="ctr"/>
                </a:tc>
                <a:tc>
                  <a:txBody>
                    <a:bodyPr/>
                    <a:lstStyle/>
                    <a:p>
                      <a:pPr algn="ctr">
                        <a:spcBef>
                          <a:spcPts val="100"/>
                        </a:spcBef>
                        <a:spcAft>
                          <a:spcPts val="100"/>
                        </a:spcAft>
                        <a:tabLst>
                          <a:tab pos="252095" algn="l"/>
                          <a:tab pos="504190" algn="l"/>
                          <a:tab pos="756285" algn="l"/>
                        </a:tabLst>
                      </a:pPr>
                      <a:r>
                        <a:rPr lang="en-AU" sz="1100" cap="all">
                          <a:effectLst/>
                        </a:rPr>
                        <a:t>AGENDA ITEM</a:t>
                      </a:r>
                      <a:endParaRPr lang="en-AU" sz="1100" b="1">
                        <a:solidFill>
                          <a:schemeClr val="bg1"/>
                        </a:solidFill>
                        <a:effectLst/>
                        <a:latin typeface="+mn-lt"/>
                        <a:ea typeface="Times New Roman" panose="02020603050405020304" pitchFamily="18" charset="0"/>
                        <a:cs typeface="Arial"/>
                      </a:endParaRPr>
                    </a:p>
                  </a:txBody>
                  <a:tcPr marL="0" marR="62215" marT="0" marB="0" anchor="ctr"/>
                </a:tc>
                <a:tc>
                  <a:txBody>
                    <a:bodyPr/>
                    <a:lstStyle/>
                    <a:p>
                      <a:pPr algn="ctr">
                        <a:spcBef>
                          <a:spcPts val="100"/>
                        </a:spcBef>
                        <a:spcAft>
                          <a:spcPts val="100"/>
                        </a:spcAft>
                        <a:tabLst>
                          <a:tab pos="252095" algn="l"/>
                          <a:tab pos="504190" algn="l"/>
                          <a:tab pos="756285" algn="l"/>
                        </a:tabLst>
                      </a:pPr>
                      <a:r>
                        <a:rPr lang="en-AU" sz="1100" cap="all">
                          <a:effectLst/>
                        </a:rPr>
                        <a:t>Responsible</a:t>
                      </a:r>
                      <a:endParaRPr lang="en-AU" sz="1100" b="1">
                        <a:solidFill>
                          <a:schemeClr val="bg1"/>
                        </a:solidFill>
                        <a:effectLst/>
                        <a:latin typeface="+mn-lt"/>
                        <a:ea typeface="Times New Roman" panose="02020603050405020304" pitchFamily="18" charset="0"/>
                        <a:cs typeface="Arial"/>
                      </a:endParaRPr>
                    </a:p>
                  </a:txBody>
                  <a:tcPr marL="0" marR="62215" marT="0" marB="0" anchor="ctr"/>
                </a:tc>
                <a:extLst>
                  <a:ext uri="{0D108BD9-81ED-4DB2-BD59-A6C34878D82A}">
                    <a16:rowId xmlns:a16="http://schemas.microsoft.com/office/drawing/2014/main" val="2827111066"/>
                  </a:ext>
                </a:extLst>
              </a:tr>
              <a:tr h="261968">
                <a:tc>
                  <a:txBody>
                    <a:bodyPr/>
                    <a:lstStyle/>
                    <a:p>
                      <a:r>
                        <a:rPr lang="en-AU" sz="1100">
                          <a:effectLst/>
                        </a:rPr>
                        <a:t>1</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10:00 – 10:05</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Welcome, introduction and apologies</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80645" marT="27305" marB="27305" anchor="ctr"/>
                </a:tc>
                <a:extLst>
                  <a:ext uri="{0D108BD9-81ED-4DB2-BD59-A6C34878D82A}">
                    <a16:rowId xmlns:a16="http://schemas.microsoft.com/office/drawing/2014/main" val="3938203928"/>
                  </a:ext>
                </a:extLst>
              </a:tr>
              <a:tr h="261968">
                <a:tc>
                  <a:txBody>
                    <a:bodyPr/>
                    <a:lstStyle/>
                    <a:p>
                      <a:r>
                        <a:rPr lang="en-AU" sz="1100">
                          <a:effectLst/>
                        </a:rPr>
                        <a:t>2</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10:05 – 10:10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Agenda</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80645" marT="27305" marB="27305" anchor="ctr"/>
                </a:tc>
                <a:extLst>
                  <a:ext uri="{0D108BD9-81ED-4DB2-BD59-A6C34878D82A}">
                    <a16:rowId xmlns:a16="http://schemas.microsoft.com/office/drawing/2014/main" val="49275113"/>
                  </a:ext>
                </a:extLst>
              </a:tr>
              <a:tr h="261968">
                <a:tc>
                  <a:txBody>
                    <a:bodyPr/>
                    <a:lstStyle/>
                    <a:p>
                      <a:r>
                        <a:rPr lang="en-AU" sz="1100">
                          <a:effectLst/>
                        </a:rPr>
                        <a:t>3</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10:10-10:15</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Minutes/Actions </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Anne-Marie McCague</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80645" marT="27305" marB="27305" anchor="ctr"/>
                </a:tc>
                <a:extLst>
                  <a:ext uri="{0D108BD9-81ED-4DB2-BD59-A6C34878D82A}">
                    <a16:rowId xmlns:a16="http://schemas.microsoft.com/office/drawing/2014/main" val="1214457166"/>
                  </a:ext>
                </a:extLst>
              </a:tr>
              <a:tr h="261968">
                <a:tc gridSpan="4">
                  <a:txBody>
                    <a:bodyPr/>
                    <a:lstStyle/>
                    <a:p>
                      <a:pPr algn="ctr"/>
                      <a:r>
                        <a:rPr lang="en-AU" sz="1100" kern="1200">
                          <a:effectLst/>
                        </a:rPr>
                        <a:t>General Update</a:t>
                      </a:r>
                      <a:endParaRPr lang="en-AU" sz="1100" kern="1200">
                        <a:solidFill>
                          <a:schemeClr val="dk1"/>
                        </a:solidFill>
                        <a:effectLst/>
                        <a:latin typeface="+mn-lt"/>
                        <a:ea typeface="+mn-ea"/>
                        <a:cs typeface="+mn-cs"/>
                      </a:endParaRPr>
                    </a:p>
                  </a:txBody>
                  <a:tcPr marL="27305" marR="27305" marT="27305" marB="2730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82120">
                <a:tc>
                  <a:txBody>
                    <a:bodyPr/>
                    <a:lstStyle/>
                    <a:p>
                      <a:r>
                        <a:rPr lang="en-AU" sz="1100">
                          <a:effectLst/>
                        </a:rPr>
                        <a:t>4</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10:15 – 10:30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5MS Program Update</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53340" marT="27305" marB="27305" anchor="ctr"/>
                </a:tc>
                <a:extLst>
                  <a:ext uri="{0D108BD9-81ED-4DB2-BD59-A6C34878D82A}">
                    <a16:rowId xmlns:a16="http://schemas.microsoft.com/office/drawing/2014/main" val="4032131487"/>
                  </a:ext>
                </a:extLst>
              </a:tr>
              <a:tr h="261968">
                <a:tc>
                  <a:txBody>
                    <a:bodyPr/>
                    <a:lstStyle/>
                    <a:p>
                      <a:r>
                        <a:rPr lang="en-AU" sz="1100">
                          <a:effectLst/>
                        </a:rPr>
                        <a:t>5</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10:30 – 10:50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Readiness Report Round #6</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noProof="0">
                          <a:effectLst/>
                        </a:rPr>
                        <a:t>Austin Tan</a:t>
                      </a:r>
                      <a:endParaRPr lang="en-AU" sz="1100" kern="1200">
                        <a:solidFill>
                          <a:srgbClr val="000000"/>
                        </a:solidFill>
                        <a:effectLst/>
                        <a:latin typeface="Calibri" panose="020F0502020204030204" pitchFamily="34" charset="0"/>
                        <a:cs typeface="+mn-cs"/>
                      </a:endParaRPr>
                    </a:p>
                  </a:txBody>
                  <a:tcPr marL="53340" marR="53340" marT="27305" marB="27305" anchor="ctr"/>
                </a:tc>
                <a:extLst>
                  <a:ext uri="{0D108BD9-81ED-4DB2-BD59-A6C34878D82A}">
                    <a16:rowId xmlns:a16="http://schemas.microsoft.com/office/drawing/2014/main" val="234357970"/>
                  </a:ext>
                </a:extLst>
              </a:tr>
              <a:tr h="261968">
                <a:tc>
                  <a:txBody>
                    <a:bodyPr/>
                    <a:lstStyle/>
                    <a:p>
                      <a:r>
                        <a:rPr lang="en-AU" sz="1000">
                          <a:effectLst/>
                        </a:rPr>
                        <a:t>6</a:t>
                      </a:r>
                      <a:endParaRPr lang="en-AU" sz="1000">
                        <a:effectLst/>
                        <a:latin typeface="Times New Roman" panose="02020603050405020304" pitchFamily="18" charset="0"/>
                      </a:endParaRPr>
                    </a:p>
                  </a:txBody>
                  <a:tcPr marL="27305" marR="27305" marT="27305" marB="27305" anchor="ctr"/>
                </a:tc>
                <a:tc>
                  <a:txBody>
                    <a:bodyPr/>
                    <a:lstStyle/>
                    <a:p>
                      <a:r>
                        <a:rPr lang="en-AU" sz="1100" kern="1200">
                          <a:effectLst/>
                        </a:rPr>
                        <a:t>10:50 – 11:00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Industry Testing Update – settlements industry testing, invitation testing, Staging</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Tui Grant</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53340" marT="27305" marB="27305" anchor="ctr"/>
                </a:tc>
                <a:extLst>
                  <a:ext uri="{0D108BD9-81ED-4DB2-BD59-A6C34878D82A}">
                    <a16:rowId xmlns:a16="http://schemas.microsoft.com/office/drawing/2014/main" val="3411428090"/>
                  </a:ext>
                </a:extLst>
              </a:tr>
              <a:tr h="261968">
                <a:tc>
                  <a:txBody>
                    <a:bodyPr/>
                    <a:lstStyle/>
                    <a:p>
                      <a:r>
                        <a:rPr lang="en-AU" sz="1100">
                          <a:effectLst/>
                        </a:rPr>
                        <a:t>7</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11:00 – 11:10 </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TFG/ MTP Update</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Blaine Miner</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53340" marT="27305" marB="27305" anchor="ctr"/>
                </a:tc>
                <a:extLst>
                  <a:ext uri="{0D108BD9-81ED-4DB2-BD59-A6C34878D82A}">
                    <a16:rowId xmlns:a16="http://schemas.microsoft.com/office/drawing/2014/main" val="1400509413"/>
                  </a:ext>
                </a:extLst>
              </a:tr>
              <a:tr h="261968">
                <a:tc>
                  <a:txBody>
                    <a:bodyPr/>
                    <a:lstStyle/>
                    <a:p>
                      <a:r>
                        <a:rPr lang="en-AU" sz="1100">
                          <a:effectLst/>
                        </a:rPr>
                        <a:t>8</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11:10 – 11:15</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Procedure update </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pPr marL="0" algn="l" defTabSz="801929" rtl="0" eaLnBrk="1" latinLnBrk="0" hangingPunct="1"/>
                      <a:r>
                        <a:rPr lang="en-AU" sz="1100" kern="1200">
                          <a:effectLst/>
                        </a:rPr>
                        <a:t>Simon Tu</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53340" marR="53340" marT="27305" marB="27305" anchor="ctr"/>
                </a:tc>
                <a:extLst>
                  <a:ext uri="{0D108BD9-81ED-4DB2-BD59-A6C34878D82A}">
                    <a16:rowId xmlns:a16="http://schemas.microsoft.com/office/drawing/2014/main" val="1969481906"/>
                  </a:ext>
                </a:extLst>
              </a:tr>
              <a:tr h="261968">
                <a:tc gridSpan="4">
                  <a:txBody>
                    <a:bodyPr/>
                    <a:lstStyle/>
                    <a:p>
                      <a:pPr algn="ctr"/>
                      <a:r>
                        <a:rPr lang="en-AU" sz="1100" kern="1200">
                          <a:effectLst/>
                        </a:rPr>
                        <a:t>Retail/ Metering Readiness</a:t>
                      </a:r>
                      <a:endParaRPr lang="en-AU" sz="1100" kern="1200">
                        <a:solidFill>
                          <a:schemeClr val="dk1"/>
                        </a:solidFill>
                        <a:effectLst/>
                        <a:latin typeface="+mn-lt"/>
                        <a:ea typeface="+mn-ea"/>
                        <a:cs typeface="+mn-cs"/>
                      </a:endParaRPr>
                    </a:p>
                  </a:txBody>
                  <a:tcPr marL="27305" marR="27305" marT="27305" marB="2730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9808572"/>
                  </a:ext>
                </a:extLst>
              </a:tr>
              <a:tr h="261968">
                <a:tc>
                  <a:txBody>
                    <a:bodyPr/>
                    <a:lstStyle/>
                    <a:p>
                      <a:pPr algn="ctr"/>
                      <a:r>
                        <a:rPr lang="en-AU" sz="1100" kern="1200">
                          <a:solidFill>
                            <a:schemeClr val="dk1"/>
                          </a:solidFill>
                          <a:effectLst/>
                          <a:latin typeface="+mn-lt"/>
                          <a:ea typeface="+mn-ea"/>
                          <a:cs typeface="+mn-cs"/>
                        </a:rPr>
                        <a:t>9</a:t>
                      </a:r>
                    </a:p>
                  </a:txBody>
                  <a:tcPr marL="27305" marR="27305" marT="27305" marB="27305" anchor="ctr"/>
                </a:tc>
                <a:tc>
                  <a:txBody>
                    <a:bodyPr/>
                    <a:lstStyle/>
                    <a:p>
                      <a:pPr marL="0" algn="l" defTabSz="801929" rtl="0" eaLnBrk="1" latinLnBrk="0" hangingPunct="1"/>
                      <a:r>
                        <a:rPr lang="en-AU" sz="1100" kern="1200">
                          <a:solidFill>
                            <a:schemeClr val="dk1"/>
                          </a:solidFill>
                          <a:effectLst/>
                          <a:latin typeface="+mn-lt"/>
                          <a:ea typeface="+mn-ea"/>
                          <a:cs typeface="+mn-cs"/>
                        </a:rPr>
                        <a:t>11:15 – 11:20</a:t>
                      </a:r>
                    </a:p>
                  </a:txBody>
                  <a:tcPr marL="27305" marR="27305" marT="27305" marB="27305" anchor="ctr"/>
                </a:tc>
                <a:tc>
                  <a:txBody>
                    <a:bodyPr/>
                    <a:lstStyle/>
                    <a:p>
                      <a:pPr marL="0" algn="l" defTabSz="801929" rtl="0" eaLnBrk="1" latinLnBrk="0" hangingPunct="1"/>
                      <a:r>
                        <a:rPr lang="en-AU" sz="1100" kern="1200">
                          <a:solidFill>
                            <a:schemeClr val="dk1"/>
                          </a:solidFill>
                          <a:effectLst/>
                          <a:latin typeface="+mn-lt"/>
                          <a:ea typeface="+mn-ea"/>
                          <a:cs typeface="+mn-cs"/>
                        </a:rPr>
                        <a:t>Retail / Metering Update</a:t>
                      </a:r>
                    </a:p>
                  </a:txBody>
                  <a:tcPr marL="27305" marR="27305" marT="27305" marB="27305" anchor="ctr"/>
                </a:tc>
                <a:tc>
                  <a:txBody>
                    <a:bodyPr/>
                    <a:lstStyle/>
                    <a:p>
                      <a:pPr marL="0" algn="l" defTabSz="801929" rtl="0" eaLnBrk="1" latinLnBrk="0" hangingPunct="1"/>
                      <a:r>
                        <a:rPr lang="en-AU" sz="1100" kern="1200">
                          <a:solidFill>
                            <a:schemeClr val="dk1"/>
                          </a:solidFill>
                          <a:effectLst/>
                          <a:latin typeface="+mn-lt"/>
                          <a:ea typeface="+mn-ea"/>
                          <a:cs typeface="+mn-cs"/>
                        </a:rPr>
                        <a:t>Jim Agelopoulos</a:t>
                      </a:r>
                    </a:p>
                  </a:txBody>
                  <a:tcPr marL="27305" marR="27305" marT="27305" marB="27305" anchor="ctr"/>
                </a:tc>
                <a:extLst>
                  <a:ext uri="{0D108BD9-81ED-4DB2-BD59-A6C34878D82A}">
                    <a16:rowId xmlns:a16="http://schemas.microsoft.com/office/drawing/2014/main" val="4147175088"/>
                  </a:ext>
                </a:extLst>
              </a:tr>
              <a:tr h="261968">
                <a:tc gridSpan="4">
                  <a:txBody>
                    <a:bodyPr/>
                    <a:lstStyle/>
                    <a:p>
                      <a:pPr algn="ctr"/>
                      <a:r>
                        <a:rPr lang="en-AU" sz="1100" kern="1200">
                          <a:effectLst/>
                        </a:rPr>
                        <a:t>Dispatch / Bidding Readiness</a:t>
                      </a:r>
                      <a:endParaRPr lang="en-AU" sz="1100" kern="1200">
                        <a:solidFill>
                          <a:schemeClr val="dk1"/>
                        </a:solidFill>
                        <a:effectLst/>
                        <a:latin typeface="+mn-lt"/>
                        <a:ea typeface="+mn-ea"/>
                        <a:cs typeface="+mn-cs"/>
                      </a:endParaRPr>
                    </a:p>
                  </a:txBody>
                  <a:tcPr marL="27305" marR="27305" marT="27305" marB="2730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4274884"/>
                  </a:ext>
                </a:extLst>
              </a:tr>
              <a:tr h="250475">
                <a:tc>
                  <a:txBody>
                    <a:bodyPr/>
                    <a:lstStyle/>
                    <a:p>
                      <a:r>
                        <a:rPr lang="en-AU" sz="1100">
                          <a:effectLst/>
                        </a:rPr>
                        <a:t>8</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11:20 – 11:35</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Dispatch / Bidding Update</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r>
                        <a:rPr lang="en-AU" sz="1100">
                          <a:effectLst/>
                        </a:rPr>
                        <a:t>Ian Devaney</a:t>
                      </a:r>
                      <a:endParaRPr lang="en-AU" sz="1100">
                        <a:effectLst/>
                        <a:latin typeface="Calibri" panose="020F0502020204030204" pitchFamily="34" charset="0"/>
                        <a:ea typeface="Calibri" panose="020F0502020204030204" pitchFamily="34" charset="0"/>
                      </a:endParaRPr>
                    </a:p>
                  </a:txBody>
                  <a:tcPr marL="53340" marR="53340" marT="27305" marB="27305" anchor="ctr"/>
                </a:tc>
                <a:extLst>
                  <a:ext uri="{0D108BD9-81ED-4DB2-BD59-A6C34878D82A}">
                    <a16:rowId xmlns:a16="http://schemas.microsoft.com/office/drawing/2014/main" val="3431106789"/>
                  </a:ext>
                </a:extLst>
              </a:tr>
              <a:tr h="261968">
                <a:tc gridSpan="4">
                  <a:txBody>
                    <a:bodyPr/>
                    <a:lstStyle/>
                    <a:p>
                      <a:pPr algn="ctr"/>
                      <a:r>
                        <a:rPr lang="en-AU" sz="1100" kern="1200">
                          <a:effectLst/>
                        </a:rPr>
                        <a:t>Settlements Readiness</a:t>
                      </a:r>
                      <a:endParaRPr lang="en-AU" sz="1100" kern="1200">
                        <a:solidFill>
                          <a:schemeClr val="dk1"/>
                        </a:solidFill>
                        <a:effectLst/>
                        <a:latin typeface="+mn-lt"/>
                        <a:ea typeface="+mn-ea"/>
                        <a:cs typeface="+mn-cs"/>
                      </a:endParaRPr>
                    </a:p>
                  </a:txBody>
                  <a:tcPr marL="27305" marR="27305" marT="27305" marB="27305" anchor="ctr"/>
                </a:tc>
                <a:tc hMerge="1">
                  <a:txBody>
                    <a:bodyPr/>
                    <a:lstStyle/>
                    <a:p>
                      <a:endParaRPr lang="en-AU"/>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8230259"/>
                  </a:ext>
                </a:extLst>
              </a:tr>
              <a:tr h="261968">
                <a:tc>
                  <a:txBody>
                    <a:bodyPr/>
                    <a:lstStyle/>
                    <a:p>
                      <a:r>
                        <a:rPr lang="en-AU" sz="1100">
                          <a:effectLst/>
                        </a:rPr>
                        <a:t>9</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11:35 – 11:45</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Settlements Update</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r>
                        <a:rPr lang="en-AU" sz="1100">
                          <a:effectLst/>
                        </a:rPr>
                        <a:t>Mark Hillaby</a:t>
                      </a:r>
                      <a:endParaRPr lang="en-AU" sz="1100">
                        <a:effectLst/>
                        <a:latin typeface="Calibri" panose="020F0502020204030204" pitchFamily="34" charset="0"/>
                        <a:ea typeface="Calibri" panose="020F0502020204030204" pitchFamily="34" charset="0"/>
                      </a:endParaRPr>
                    </a:p>
                  </a:txBody>
                  <a:tcPr marL="53340" marR="53340" marT="27305" marB="27305" anchor="ctr"/>
                </a:tc>
                <a:extLst>
                  <a:ext uri="{0D108BD9-81ED-4DB2-BD59-A6C34878D82A}">
                    <a16:rowId xmlns:a16="http://schemas.microsoft.com/office/drawing/2014/main" val="2001315760"/>
                  </a:ext>
                </a:extLst>
              </a:tr>
              <a:tr h="261968">
                <a:tc gridSpan="4">
                  <a:txBody>
                    <a:bodyPr/>
                    <a:lstStyle/>
                    <a:p>
                      <a:pPr algn="ctr"/>
                      <a:r>
                        <a:rPr lang="en-AU" sz="1100" kern="1200">
                          <a:effectLst/>
                        </a:rPr>
                        <a:t>Meeting Closing Items</a:t>
                      </a:r>
                      <a:endParaRPr lang="en-AU" sz="1100" kern="1200">
                        <a:solidFill>
                          <a:schemeClr val="dk1"/>
                        </a:solidFill>
                        <a:effectLst/>
                        <a:latin typeface="+mn-lt"/>
                        <a:ea typeface="+mn-ea"/>
                        <a:cs typeface="+mn-cs"/>
                      </a:endParaRPr>
                    </a:p>
                  </a:txBody>
                  <a:tcPr marL="27305" marR="27305" marT="27305" marB="27305" anchor="ct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44203247"/>
                  </a:ext>
                </a:extLst>
              </a:tr>
              <a:tr h="261968">
                <a:tc>
                  <a:txBody>
                    <a:bodyPr/>
                    <a:lstStyle/>
                    <a:p>
                      <a:r>
                        <a:rPr lang="en-AU" sz="1100">
                          <a:effectLst/>
                        </a:rPr>
                        <a:t>10</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11:45 – 11:50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Forward Plan and Other Business</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r>
                        <a:rPr lang="en-AU" sz="1100">
                          <a:effectLst/>
                        </a:rPr>
                        <a:t>Greg Minney</a:t>
                      </a:r>
                      <a:endParaRPr lang="en-AU" sz="1100">
                        <a:effectLst/>
                        <a:latin typeface="Calibri" panose="020F0502020204030204" pitchFamily="34" charset="0"/>
                        <a:ea typeface="Calibri" panose="020F0502020204030204" pitchFamily="34" charset="0"/>
                      </a:endParaRPr>
                    </a:p>
                  </a:txBody>
                  <a:tcPr marL="53340" marR="53340" marT="27305" marB="27305" anchor="ctr"/>
                </a:tc>
                <a:extLst>
                  <a:ext uri="{0D108BD9-81ED-4DB2-BD59-A6C34878D82A}">
                    <a16:rowId xmlns:a16="http://schemas.microsoft.com/office/drawing/2014/main" val="3052396016"/>
                  </a:ext>
                </a:extLst>
              </a:tr>
              <a:tr h="261968">
                <a:tc>
                  <a:txBody>
                    <a:bodyPr/>
                    <a:lstStyle/>
                    <a:p>
                      <a:r>
                        <a:rPr lang="en-AU" sz="1100">
                          <a:effectLst/>
                        </a:rPr>
                        <a:t>11</a:t>
                      </a:r>
                      <a:endParaRPr lang="en-AU" sz="1100">
                        <a:effectLst/>
                        <a:latin typeface="Calibri" panose="020F0502020204030204" pitchFamily="34" charset="0"/>
                        <a:ea typeface="Calibri" panose="020F0502020204030204" pitchFamily="34" charset="0"/>
                      </a:endParaRPr>
                    </a:p>
                  </a:txBody>
                  <a:tcPr marL="27305" marR="27305" marT="27305" marB="27305" anchor="ctr"/>
                </a:tc>
                <a:tc>
                  <a:txBody>
                    <a:bodyPr/>
                    <a:lstStyle/>
                    <a:p>
                      <a:r>
                        <a:rPr lang="en-AU" sz="1100" kern="1200">
                          <a:effectLst/>
                        </a:rPr>
                        <a:t>11:50</a:t>
                      </a:r>
                      <a:endParaRPr lang="en-AU" sz="1100" kern="1200">
                        <a:solidFill>
                          <a:schemeClr val="dk1"/>
                        </a:solidFill>
                        <a:effectLst/>
                        <a:latin typeface="+mn-lt"/>
                        <a:ea typeface="+mn-ea"/>
                        <a:cs typeface="+mn-cs"/>
                      </a:endParaRPr>
                    </a:p>
                  </a:txBody>
                  <a:tcPr marL="53340" marR="53340" marT="27305" marB="27305" anchor="ctr"/>
                </a:tc>
                <a:tc>
                  <a:txBody>
                    <a:bodyPr/>
                    <a:lstStyle/>
                    <a:p>
                      <a:r>
                        <a:rPr lang="en-AU" sz="1100">
                          <a:effectLst/>
                        </a:rPr>
                        <a:t>Meeting Close</a:t>
                      </a:r>
                      <a:endParaRPr lang="en-AU" sz="1100">
                        <a:effectLst/>
                        <a:latin typeface="Calibri" panose="020F0502020204030204" pitchFamily="34" charset="0"/>
                        <a:ea typeface="Calibri" panose="020F0502020204030204" pitchFamily="34" charset="0"/>
                      </a:endParaRPr>
                    </a:p>
                  </a:txBody>
                  <a:tcPr marL="53340" marR="53340" marT="27305" marB="27305" anchor="ctr"/>
                </a:tc>
                <a:tc>
                  <a:txBody>
                    <a:bodyPr/>
                    <a:lstStyle/>
                    <a:p>
                      <a:r>
                        <a:rPr lang="en-AU" sz="1100">
                          <a:effectLst/>
                        </a:rPr>
                        <a:t>Greg Minney</a:t>
                      </a:r>
                      <a:endParaRPr lang="en-AU" sz="1100">
                        <a:effectLst/>
                        <a:latin typeface="Calibri" panose="020F0502020204030204" pitchFamily="34" charset="0"/>
                        <a:ea typeface="Calibri" panose="020F0502020204030204" pitchFamily="34" charset="0"/>
                      </a:endParaRPr>
                    </a:p>
                  </a:txBody>
                  <a:tcPr marL="53340" marR="53340" marT="27305" marB="27305" anchor="ctr"/>
                </a:tc>
                <a:extLst>
                  <a:ext uri="{0D108BD9-81ED-4DB2-BD59-A6C34878D82A}">
                    <a16:rowId xmlns:a16="http://schemas.microsoft.com/office/drawing/2014/main" val="3081439669"/>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40</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2430126125"/>
              </p:ext>
            </p:extLst>
          </p:nvPr>
        </p:nvGraphicFramePr>
        <p:xfrm>
          <a:off x="85341" y="1866824"/>
          <a:ext cx="10541898" cy="3730416"/>
        </p:xfrm>
        <a:graphic>
          <a:graphicData uri="http://schemas.openxmlformats.org/drawingml/2006/table">
            <a:tbl>
              <a:tblPr firstRow="1" bandRow="1">
                <a:tableStyleId>{5C22544A-7EE6-4342-B048-85BDC9FD1C3A}</a:tableStyleId>
              </a:tblPr>
              <a:tblGrid>
                <a:gridCol w="3783274">
                  <a:extLst>
                    <a:ext uri="{9D8B030D-6E8A-4147-A177-3AD203B41FA5}">
                      <a16:colId xmlns:a16="http://schemas.microsoft.com/office/drawing/2014/main" val="325043150"/>
                    </a:ext>
                  </a:extLst>
                </a:gridCol>
                <a:gridCol w="4883499">
                  <a:extLst>
                    <a:ext uri="{9D8B030D-6E8A-4147-A177-3AD203B41FA5}">
                      <a16:colId xmlns:a16="http://schemas.microsoft.com/office/drawing/2014/main" val="2074518550"/>
                    </a:ext>
                  </a:extLst>
                </a:gridCol>
                <a:gridCol w="1875125">
                  <a:extLst>
                    <a:ext uri="{9D8B030D-6E8A-4147-A177-3AD203B41FA5}">
                      <a16:colId xmlns:a16="http://schemas.microsoft.com/office/drawing/2014/main" val="1402844314"/>
                    </a:ext>
                  </a:extLst>
                </a:gridCol>
              </a:tblGrid>
              <a:tr h="251794">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solidFill>
                      <a:schemeClr val="bg1">
                        <a:lumMod val="95000"/>
                      </a:schemeClr>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Consultation to commence  </a:t>
                      </a:r>
                      <a:r>
                        <a:rPr lang="en-AU" sz="1300" b="0" i="0" u="none" strike="sngStrike" kern="1200" baseline="0">
                          <a:solidFill>
                            <a:srgbClr val="000000"/>
                          </a:solidFill>
                          <a:effectLst/>
                          <a:highlight>
                            <a:srgbClr val="FFFF00"/>
                          </a:highlight>
                          <a:latin typeface="Calibri Light"/>
                          <a:ea typeface="+mn-ea"/>
                          <a:cs typeface="Calibri Light"/>
                        </a:rPr>
                        <a:t>Feb</a:t>
                      </a:r>
                      <a:r>
                        <a:rPr lang="en-AU" sz="1300" b="0" i="0" u="none" strike="noStrike" kern="1200">
                          <a:solidFill>
                            <a:srgbClr val="000000"/>
                          </a:solidFill>
                          <a:effectLst/>
                          <a:highlight>
                            <a:srgbClr val="FFFF00"/>
                          </a:highlight>
                          <a:latin typeface="Calibri Light"/>
                          <a:ea typeface="+mn-ea"/>
                          <a:cs typeface="Calibri Light"/>
                        </a:rPr>
                        <a:t> May</a:t>
                      </a:r>
                      <a:r>
                        <a:rPr lang="en-AU" sz="1300" b="0" i="0" u="none" strike="noStrike" kern="1200">
                          <a:solidFill>
                            <a:srgbClr val="000000"/>
                          </a:solidFill>
                          <a:effectLst/>
                          <a:latin typeface="Calibri Light"/>
                          <a:ea typeface="+mn-ea"/>
                          <a:cs typeface="Calibri Light"/>
                        </a:rPr>
                        <a:t>-2021</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The consolidation of Procedures will not be a full consultation as the Procedures (BAU and 5MS/GS) have already gone through their respective formal consultations.  </a:t>
                      </a:r>
                    </a:p>
                  </a:txBody>
                  <a:tcPr marL="5431" marR="5431" marT="5431" marB="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highlight>
                            <a:srgbClr val="FFFF00"/>
                          </a:highlight>
                          <a:latin typeface="Calibri Light"/>
                          <a:ea typeface="+mn-ea"/>
                          <a:cs typeface="Calibri Light"/>
                        </a:rPr>
                        <a:t>30-</a:t>
                      </a:r>
                      <a:r>
                        <a:rPr lang="en-AU" sz="1300" b="0" i="0" u="none" strike="noStrike" kern="1200">
                          <a:solidFill>
                            <a:srgbClr val="000000"/>
                          </a:solidFill>
                          <a:effectLst/>
                          <a:latin typeface="Calibri Light"/>
                          <a:ea typeface="+mn-ea"/>
                          <a:cs typeface="Calibri Light"/>
                        </a:rPr>
                        <a:t>Jun-2021</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263558">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Update to published settlement formulas</a:t>
                      </a:r>
                      <a:r>
                        <a:rPr lang="en-AU" sz="1400" b="1" i="0" u="none" strike="noStrike" kern="1200">
                          <a:solidFill>
                            <a:srgbClr val="FF0000"/>
                          </a:solidFill>
                          <a:effectLst/>
                          <a:latin typeface="Calibri Light"/>
                          <a:ea typeface="+mn-ea"/>
                          <a:cs typeface="Calibri Light"/>
                        </a:rPr>
                        <a:t>*</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a:solidFill>
                            <a:srgbClr val="000000"/>
                          </a:solidFill>
                          <a:effectLst/>
                          <a:latin typeface="Calibri Light"/>
                          <a:ea typeface="+mn-ea"/>
                          <a:cs typeface="Calibri Light"/>
                        </a:rPr>
                        <a:t> commenced  12-Jan-2021, </a:t>
                      </a:r>
                      <a:r>
                        <a:rPr lang="en-AU" sz="1300" b="0" i="0" u="none" strike="noStrike" kern="1200">
                          <a:solidFill>
                            <a:srgbClr val="000000"/>
                          </a:solidFill>
                          <a:effectLst/>
                          <a:highlight>
                            <a:srgbClr val="FFFF00"/>
                          </a:highlight>
                          <a:latin typeface="Calibri Light"/>
                          <a:ea typeface="+mn-ea"/>
                          <a:cs typeface="Calibri Light"/>
                        </a:rPr>
                        <a:t>first submissions closed 18-Feb-2021</a:t>
                      </a:r>
                      <a:endParaRPr lang="en-US">
                        <a:highlight>
                          <a:srgbClr val="FFFF00"/>
                        </a:highlight>
                      </a:endParaRP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ea typeface="+mn-ea"/>
                          <a:cs typeface="Calibri Light"/>
                        </a:rPr>
                        <a:t>17-May-2021 </a:t>
                      </a:r>
                    </a:p>
                  </a:txBody>
                  <a:tcPr marL="5431" marR="5431" marT="5431" marB="0" anchor="ctr">
                    <a:solidFill>
                      <a:srgbClr val="E8E9EA"/>
                    </a:solidFill>
                  </a:tcPr>
                </a:tc>
                <a:extLst>
                  <a:ext uri="{0D108BD9-81ED-4DB2-BD59-A6C34878D82A}">
                    <a16:rowId xmlns:a16="http://schemas.microsoft.com/office/drawing/2014/main" val="1948449902"/>
                  </a:ext>
                </a:extLst>
              </a:tr>
              <a:tr h="368996">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Cross Boundary (CB) connections, inclusion of cross boundary energy formulas and a Change Request type for CB updates update </a:t>
                      </a:r>
                      <a:r>
                        <a:rPr lang="en-AU" sz="1400" b="1" i="0" u="none" strike="noStrike" kern="1200">
                          <a:solidFill>
                            <a:srgbClr val="FF0000"/>
                          </a:solidFill>
                          <a:effectLst/>
                          <a:latin typeface="Calibri Light"/>
                          <a:ea typeface="+mn-ea"/>
                          <a:cs typeface="Calibri Light"/>
                        </a:rPr>
                        <a:t>*</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noProof="0">
                          <a:solidFill>
                            <a:srgbClr val="000000"/>
                          </a:solidFill>
                          <a:effectLst/>
                          <a:latin typeface="Calibri Light"/>
                        </a:rPr>
                        <a:t> commenced  12-Jan-2021, </a:t>
                      </a:r>
                      <a:r>
                        <a:rPr lang="en-AU" sz="1300" b="0" i="0" u="none" strike="noStrike" kern="1200" noProof="0">
                          <a:solidFill>
                            <a:srgbClr val="000000"/>
                          </a:solidFill>
                          <a:effectLst/>
                          <a:highlight>
                            <a:srgbClr val="FFFF00"/>
                          </a:highlight>
                          <a:latin typeface="Calibri Light"/>
                        </a:rPr>
                        <a:t>first submissions closed 18-Feb-2021</a:t>
                      </a:r>
                      <a:endParaRPr lang="en-US">
                        <a:highlight>
                          <a:srgbClr val="FFFF00"/>
                        </a:highlight>
                      </a:endParaRP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17-May-2021</a:t>
                      </a:r>
                    </a:p>
                  </a:txBody>
                  <a:tcPr marL="5431" marR="5431" marT="5431" marB="0" anchor="ctr">
                    <a:no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noProof="0">
                          <a:solidFill>
                            <a:srgbClr val="000000"/>
                          </a:solidFill>
                          <a:effectLst/>
                          <a:latin typeface="Calibri Light"/>
                        </a:rPr>
                        <a:t> commenced  12-Jan-2021, </a:t>
                      </a:r>
                      <a:r>
                        <a:rPr lang="en-AU" sz="1300" b="0" i="0" u="none" strike="noStrike" kern="1200" noProof="0">
                          <a:solidFill>
                            <a:srgbClr val="000000"/>
                          </a:solidFill>
                          <a:effectLst/>
                          <a:highlight>
                            <a:srgbClr val="FFFF00"/>
                          </a:highlight>
                          <a:latin typeface="Calibri Light"/>
                        </a:rPr>
                        <a:t>first submissions closed 18-Feb-2021</a:t>
                      </a:r>
                    </a:p>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rPr>
                        <a:t>Related to Endeavour Energy’s feedback of the Aug-2020 Metering ICF Package update of the MDFF Specification to remove the ‘N’ quality flag.</a:t>
                      </a:r>
                      <a:endParaRPr lang="en-US" sz="1400"/>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17-May-2021</a:t>
                      </a:r>
                    </a:p>
                  </a:txBody>
                  <a:tcPr marL="5431" marR="5431" marT="5431" marB="0" anchor="ctr">
                    <a:noFill/>
                  </a:tcPr>
                </a:tc>
                <a:extLst>
                  <a:ext uri="{0D108BD9-81ED-4DB2-BD59-A6C34878D82A}">
                    <a16:rowId xmlns:a16="http://schemas.microsoft.com/office/drawing/2014/main" val="41500222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5-minute load profile and RM reports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Consultation commenced 12-Oct-2021. Part of the </a:t>
                      </a:r>
                      <a:r>
                        <a:rPr lang="en-AU" sz="1300" b="0" i="0" u="none" strike="noStrike" kern="1200">
                          <a:solidFill>
                            <a:srgbClr val="000000"/>
                          </a:solidFill>
                          <a:effectLst/>
                          <a:latin typeface="Calibri Light"/>
                          <a:ea typeface="+mn-ea"/>
                          <a:cs typeface="Calibri Light"/>
                          <a:hlinkClick r:id="rId4"/>
                        </a:rPr>
                        <a:t>Retail Procedures (Wholesale Demand Response)</a:t>
                      </a:r>
                      <a:r>
                        <a:rPr lang="en-AU" sz="1300" b="0" i="0" u="none" strike="noStrike" kern="1200">
                          <a:solidFill>
                            <a:srgbClr val="000000"/>
                          </a:solidFill>
                          <a:effectLst/>
                          <a:latin typeface="Calibri Light"/>
                          <a:ea typeface="+mn-ea"/>
                          <a:cs typeface="Calibri Light"/>
                        </a:rPr>
                        <a:t> consultation. </a:t>
                      </a:r>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Mar-2021</a:t>
                      </a:r>
                    </a:p>
                  </a:txBody>
                  <a:tcPr marL="5431" marR="5431" marT="5431" marB="0" anchor="ctr">
                    <a:noFill/>
                  </a:tcPr>
                </a:tc>
                <a:extLst>
                  <a:ext uri="{0D108BD9-81ED-4DB2-BD59-A6C34878D82A}">
                    <a16:rowId xmlns:a16="http://schemas.microsoft.com/office/drawing/2014/main" val="646321274"/>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335434" y="6880253"/>
            <a:ext cx="1934504" cy="646331"/>
          </a:xfrm>
          <a:prstGeom prst="rect">
            <a:avLst/>
          </a:prstGeom>
          <a:noFill/>
        </p:spPr>
        <p:txBody>
          <a:bodyPr wrap="none" lIns="91440" tIns="45720" rIns="91440" bIns="45720" rtlCol="0" anchor="t">
            <a:spAutoFit/>
          </a:bodyPr>
          <a:lstStyle/>
          <a:p>
            <a:r>
              <a:rPr lang="en-AU" sz="1200" i="1">
                <a:solidFill>
                  <a:srgbClr val="000000"/>
                </a:solidFill>
                <a:highlight>
                  <a:srgbClr val="FFFF00"/>
                </a:highlight>
                <a:latin typeface="Calibri Light"/>
                <a:cs typeface="Calibri Light"/>
              </a:rPr>
              <a:t>Updated  from last RWG</a:t>
            </a:r>
            <a:endParaRPr lang="en-AU" sz="1200" b="1" i="1">
              <a:solidFill>
                <a:srgbClr val="FF0000"/>
              </a:solidFill>
              <a:latin typeface="Calibri Light"/>
              <a:cs typeface="Calibri Light"/>
            </a:endParaRPr>
          </a:p>
          <a:p>
            <a:r>
              <a:rPr lang="en-AU" sz="1200" b="1" i="1">
                <a:solidFill>
                  <a:srgbClr val="FF0000"/>
                </a:solidFill>
                <a:latin typeface="Calibri Light"/>
                <a:cs typeface="Calibri Light"/>
              </a:rPr>
              <a:t>*</a:t>
            </a:r>
            <a:r>
              <a:rPr lang="en-AU" sz="1200" i="1">
                <a:solidFill>
                  <a:srgbClr val="000000"/>
                </a:solidFill>
                <a:latin typeface="Calibri Light"/>
                <a:cs typeface="Calibri Light"/>
              </a:rPr>
              <a:t>raised by the 5MS Program</a:t>
            </a:r>
          </a:p>
          <a:p>
            <a:r>
              <a:rPr lang="en-AU" sz="1200" b="1">
                <a:solidFill>
                  <a:srgbClr val="FF0000"/>
                </a:solidFill>
                <a:latin typeface="Calibri Light"/>
                <a:cs typeface="Calibri Light"/>
              </a:rPr>
              <a:t># </a:t>
            </a:r>
            <a:r>
              <a:rPr lang="en-AU" sz="1200" i="1" err="1">
                <a:solidFill>
                  <a:srgbClr val="000000"/>
                </a:solidFill>
                <a:latin typeface="Calibri Light"/>
                <a:cs typeface="Calibri Light"/>
              </a:rPr>
              <a:t>aseXML</a:t>
            </a:r>
            <a:r>
              <a:rPr lang="en-AU" sz="1200" i="1">
                <a:solidFill>
                  <a:srgbClr val="000000"/>
                </a:solidFill>
                <a:latin typeface="Calibri Light"/>
                <a:cs typeface="Calibri Light"/>
              </a:rPr>
              <a:t> schema impact</a:t>
            </a:r>
          </a:p>
        </p:txBody>
      </p:sp>
    </p:spTree>
    <p:extLst>
      <p:ext uri="{BB962C8B-B14F-4D97-AF65-F5344CB8AC3E}">
        <p14:creationId xmlns:p14="http://schemas.microsoft.com/office/powerpoint/2010/main" val="771207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41</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44999" y="6849663"/>
            <a:ext cx="2081788" cy="692497"/>
          </a:xfrm>
          <a:prstGeom prst="rect">
            <a:avLst/>
          </a:prstGeom>
          <a:noFill/>
        </p:spPr>
        <p:txBody>
          <a:bodyPr wrap="none" rtlCol="0">
            <a:spAutoFit/>
          </a:bodyPr>
          <a:lstStyle/>
          <a:p>
            <a:r>
              <a:rPr lang="en-AU" sz="1300" i="1">
                <a:solidFill>
                  <a:srgbClr val="000000"/>
                </a:solidFill>
                <a:highlight>
                  <a:srgbClr val="FFFF00"/>
                </a:highlight>
                <a:latin typeface="Calibri Light" panose="020F0302020204030204" pitchFamily="34" charset="0"/>
                <a:cs typeface="Calibri Light" panose="020F0302020204030204" pitchFamily="34" charset="0"/>
              </a:rPr>
              <a:t>Updated  from last RWG</a:t>
            </a:r>
            <a:endParaRPr lang="en-AU" sz="1300" b="1" i="1">
              <a:solidFill>
                <a:srgbClr val="FF0000"/>
              </a:solidFill>
              <a:latin typeface="Calibri Light" panose="020F0302020204030204" pitchFamily="34" charset="0"/>
              <a:cs typeface="Calibri Light" panose="020F0302020204030204" pitchFamily="34" charset="0"/>
            </a:endParaRPr>
          </a:p>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641580799"/>
              </p:ext>
            </p:extLst>
          </p:nvPr>
        </p:nvGraphicFramePr>
        <p:xfrm>
          <a:off x="132517" y="1700604"/>
          <a:ext cx="10541897" cy="5141020"/>
        </p:xfrm>
        <a:graphic>
          <a:graphicData uri="http://schemas.openxmlformats.org/drawingml/2006/table">
            <a:tbl>
              <a:tblPr firstRow="1" bandRow="1">
                <a:tableStyleId>{5C22544A-7EE6-4342-B048-85BDC9FD1C3A}</a:tableStyleId>
              </a:tblPr>
              <a:tblGrid>
                <a:gridCol w="3090241">
                  <a:extLst>
                    <a:ext uri="{9D8B030D-6E8A-4147-A177-3AD203B41FA5}">
                      <a16:colId xmlns:a16="http://schemas.microsoft.com/office/drawing/2014/main" val="325043150"/>
                    </a:ext>
                  </a:extLst>
                </a:gridCol>
                <a:gridCol w="3367882">
                  <a:extLst>
                    <a:ext uri="{9D8B030D-6E8A-4147-A177-3AD203B41FA5}">
                      <a16:colId xmlns:a16="http://schemas.microsoft.com/office/drawing/2014/main" val="2074518550"/>
                    </a:ext>
                  </a:extLst>
                </a:gridCol>
                <a:gridCol w="2041887">
                  <a:extLst>
                    <a:ext uri="{9D8B030D-6E8A-4147-A177-3AD203B41FA5}">
                      <a16:colId xmlns:a16="http://schemas.microsoft.com/office/drawing/2014/main" val="3915063128"/>
                    </a:ext>
                  </a:extLst>
                </a:gridCol>
                <a:gridCol w="2041887">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noFill/>
                  </a:tcPr>
                </a:tc>
                <a:extLst>
                  <a:ext uri="{0D108BD9-81ED-4DB2-BD59-A6C34878D82A}">
                    <a16:rowId xmlns:a16="http://schemas.microsoft.com/office/drawing/2014/main" val="679719128"/>
                  </a:ext>
                </a:extLst>
              </a:tr>
              <a:tr h="263558">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Update to published settlement formulas</a:t>
                      </a:r>
                      <a:r>
                        <a:rPr lang="en-AU" sz="16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noFill/>
                  </a:tcPr>
                </a:tc>
                <a:extLst>
                  <a:ext uri="{0D108BD9-81ED-4DB2-BD59-A6C34878D82A}">
                    <a16:rowId xmlns:a16="http://schemas.microsoft.com/office/drawing/2014/main" val="1948449902"/>
                  </a:ext>
                </a:extLst>
              </a:tr>
              <a:tr h="232696">
                <a:tc>
                  <a:txBody>
                    <a:bodyPr/>
                    <a:lstStyle/>
                    <a:p>
                      <a:pPr marL="0" lvl="0" indent="0" algn="l"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Cross Boundary (CB) connections, inclusion of cross boundary energy formulas</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no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36000" marR="36000" marT="36000" marB="3600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noFill/>
                  </a:tcPr>
                </a:tc>
                <a:extLst>
                  <a:ext uri="{0D108BD9-81ED-4DB2-BD59-A6C34878D82A}">
                    <a16:rowId xmlns:a16="http://schemas.microsoft.com/office/drawing/2014/main" val="306811284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36000" marR="36000" marT="36000" marB="3600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5MLP included in RM20 and RM25 reports</a:t>
                      </a:r>
                    </a:p>
                  </a:txBody>
                  <a:tcPr marL="72000" marR="36000" marT="36000" marB="3600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R27</a:t>
                      </a:r>
                      <a:r>
                        <a:rPr lang="en-AU" sz="1300" b="0" i="0" u="none" strike="noStrike" kern="1200">
                          <a:solidFill>
                            <a:srgbClr val="000000"/>
                          </a:solidFill>
                          <a:effectLst/>
                          <a:latin typeface="Calibri Light"/>
                          <a:ea typeface="+mn-ea"/>
                          <a:cs typeface="Calibri Light"/>
                        </a:rPr>
                        <a:t> - 31-Oct-20 - Existing Settlements Reports @5-min: RM16, RM17, RM20, RM21, RM22, RM26</a:t>
                      </a:r>
                    </a:p>
                  </a:txBody>
                  <a:tcPr marL="72000" marR="36000" marT="36000" marB="36000" anchor="ctr">
                    <a:solidFill>
                      <a:srgbClr val="E8E9EA"/>
                    </a:solidFill>
                  </a:tcPr>
                </a:tc>
                <a:tc>
                  <a:txBody>
                    <a:bodyPr/>
                    <a:lstStyle/>
                    <a:p>
                      <a:pPr marL="0" marR="0" lvl="0" indent="0" algn="l" defTabSz="801929">
                        <a:lnSpc>
                          <a:spcPct val="100000"/>
                        </a:lnSpc>
                        <a:spcBef>
                          <a:spcPts val="600"/>
                        </a:spcBef>
                        <a:spcAft>
                          <a:spcPts val="1200"/>
                        </a:spcAft>
                        <a:buNone/>
                      </a:pPr>
                      <a:r>
                        <a:rPr lang="en-AU" sz="1300" b="0" i="0" u="none" strike="noStrike" kern="1200" noProof="0">
                          <a:solidFill>
                            <a:srgbClr val="000000"/>
                          </a:solidFill>
                          <a:effectLst/>
                          <a:latin typeface="Calibri Light"/>
                        </a:rPr>
                        <a:t>N/A</a:t>
                      </a:r>
                      <a:endParaRPr lang="en-US"/>
                    </a:p>
                  </a:txBody>
                  <a:tcPr marL="5431" marR="5431" marT="5431" marB="0" anchor="ctr">
                    <a:solidFill>
                      <a:srgbClr val="E8E9EA"/>
                    </a:solidFill>
                  </a:tcPr>
                </a:tc>
                <a:extLst>
                  <a:ext uri="{0D108BD9-81ED-4DB2-BD59-A6C34878D82A}">
                    <a16:rowId xmlns:a16="http://schemas.microsoft.com/office/drawing/2014/main" val="646321274"/>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Proposed procedural change to MDFF quality flag (N flag)</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Rejection of B2M MTRD MDFF meter reads where quality flag is ‘N’.</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Results in B2M MTRD Transactions with the status of ‘Partial’ or ‘Rejected’.</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buFont typeface="Arial" panose="020B0604020202020204" pitchFamily="34" charset="0"/>
                        <a:buNone/>
                      </a:pPr>
                      <a:r>
                        <a:rPr lang="en-AU" sz="1300" b="1" i="0" u="none" strike="noStrike" kern="1200">
                          <a:solidFill>
                            <a:srgbClr val="000000"/>
                          </a:solidFill>
                          <a:effectLst/>
                          <a:latin typeface="Calibri Light"/>
                          <a:ea typeface="+mn-ea"/>
                          <a:cs typeface="Calibri Light"/>
                        </a:rPr>
                        <a:t>R1</a:t>
                      </a:r>
                      <a:r>
                        <a:rPr lang="en-AU" sz="1300" b="0" i="0" u="none" strike="noStrike" kern="1200">
                          <a:solidFill>
                            <a:srgbClr val="000000"/>
                          </a:solidFill>
                          <a:effectLst/>
                          <a:latin typeface="Calibri Light"/>
                          <a:ea typeface="+mn-ea"/>
                          <a:cs typeface="Calibri Light"/>
                        </a:rPr>
                        <a:t> - 1-Dec-19 - Support for new B2M MTRD validations.</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Participant Mkt Systems must not send ‘N’ for B2B or B2M MTRDs. </a:t>
                      </a:r>
                    </a:p>
                  </a:txBody>
                  <a:tcPr marL="5431" marR="5431" marT="5431" marB="0" anchor="ctr">
                    <a:solidFill>
                      <a:schemeClr val="bg1">
                        <a:lumMod val="75000"/>
                      </a:schemeClr>
                    </a:solidFill>
                  </a:tcPr>
                </a:tc>
                <a:extLst>
                  <a:ext uri="{0D108BD9-81ED-4DB2-BD59-A6C34878D82A}">
                    <a16:rowId xmlns:a16="http://schemas.microsoft.com/office/drawing/2014/main" val="4226120452"/>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3851033615"/>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noProof="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Material participant readiness activity impact as the existing requirement is to be retained.</a:t>
                      </a:r>
                    </a:p>
                  </a:txBody>
                  <a:tcPr marL="5431" marR="5431" marT="5431" marB="0" anchor="ctr">
                    <a:solidFill>
                      <a:schemeClr val="bg1">
                        <a:lumMod val="75000"/>
                      </a:schemeClr>
                    </a:solidFill>
                  </a:tcPr>
                </a:tc>
                <a:extLst>
                  <a:ext uri="{0D108BD9-81ED-4DB2-BD59-A6C34878D82A}">
                    <a16:rowId xmlns:a16="http://schemas.microsoft.com/office/drawing/2014/main" val="3901090912"/>
                  </a:ext>
                </a:extLst>
              </a:tr>
            </a:tbl>
          </a:graphicData>
        </a:graphic>
      </p:graphicFrame>
    </p:spTree>
    <p:extLst>
      <p:ext uri="{BB962C8B-B14F-4D97-AF65-F5344CB8AC3E}">
        <p14:creationId xmlns:p14="http://schemas.microsoft.com/office/powerpoint/2010/main" val="43778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42</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04801" y="7050625"/>
            <a:ext cx="2081788" cy="492443"/>
          </a:xfrm>
          <a:prstGeom prst="rect">
            <a:avLst/>
          </a:prstGeom>
          <a:noFill/>
        </p:spPr>
        <p:txBody>
          <a:bodyPr wrap="none" rtlCol="0">
            <a:spAutoFit/>
          </a:bodyPr>
          <a:lstStyle/>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extLst>
              <p:ext uri="{D42A27DB-BD31-4B8C-83A1-F6EECF244321}">
                <p14:modId xmlns:p14="http://schemas.microsoft.com/office/powerpoint/2010/main" val="217376041"/>
              </p:ext>
            </p:extLst>
          </p:nvPr>
        </p:nvGraphicFramePr>
        <p:xfrm>
          <a:off x="168901" y="1655223"/>
          <a:ext cx="10541892" cy="5080189"/>
        </p:xfrm>
        <a:graphic>
          <a:graphicData uri="http://schemas.openxmlformats.org/drawingml/2006/table">
            <a:tbl>
              <a:tblPr firstRow="1" bandRow="1">
                <a:tableStyleId>{5C22544A-7EE6-4342-B048-85BDC9FD1C3A}</a:tableStyleId>
              </a:tblPr>
              <a:tblGrid>
                <a:gridCol w="2567085">
                  <a:extLst>
                    <a:ext uri="{9D8B030D-6E8A-4147-A177-3AD203B41FA5}">
                      <a16:colId xmlns:a16="http://schemas.microsoft.com/office/drawing/2014/main" val="325043150"/>
                    </a:ext>
                  </a:extLst>
                </a:gridCol>
                <a:gridCol w="3891035">
                  <a:extLst>
                    <a:ext uri="{9D8B030D-6E8A-4147-A177-3AD203B41FA5}">
                      <a16:colId xmlns:a16="http://schemas.microsoft.com/office/drawing/2014/main" val="2074518550"/>
                    </a:ext>
                  </a:extLst>
                </a:gridCol>
                <a:gridCol w="1618569">
                  <a:extLst>
                    <a:ext uri="{9D8B030D-6E8A-4147-A177-3AD203B41FA5}">
                      <a16:colId xmlns:a16="http://schemas.microsoft.com/office/drawing/2014/main" val="3915063128"/>
                    </a:ext>
                  </a:extLst>
                </a:gridCol>
                <a:gridCol w="2465203">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a:solidFill>
                            <a:srgbClr val="000000"/>
                          </a:solidFill>
                          <a:effectLst/>
                          <a:latin typeface="Calibri Light"/>
                          <a:ea typeface="+mn-ea"/>
                          <a:cs typeface="Calibri Light"/>
                        </a:rPr>
                        <a:t>N/A</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err="1">
                          <a:solidFill>
                            <a:srgbClr val="000000"/>
                          </a:solidFill>
                          <a:effectLst/>
                          <a:latin typeface="Calibri Light"/>
                          <a:ea typeface="+mn-ea"/>
                          <a:cs typeface="Calibri Light"/>
                        </a:rPr>
                        <a:t>ReadTypeCode</a:t>
                      </a:r>
                      <a:r>
                        <a:rPr lang="en-AU" sz="1300" b="0" i="0" u="none" strike="noStrike" kern="1200">
                          <a:solidFill>
                            <a:srgbClr val="000000"/>
                          </a:solidFill>
                          <a:effectLst/>
                          <a:latin typeface="Calibri Light"/>
                          <a:ea typeface="+mn-ea"/>
                          <a:cs typeface="Calibri Light"/>
                        </a:rPr>
                        <a:t> amended from ‘Optional’ to ‘Required’. Fourth character added to identify whether a meter is capable of reading at five-minute granularity.</a:t>
                      </a:r>
                    </a:p>
                    <a:p>
                      <a:pPr>
                        <a:spcAft>
                          <a:spcPts val="0"/>
                        </a:spcAft>
                      </a:pPr>
                      <a:r>
                        <a:rPr lang="en-AU" sz="1300" b="0" i="0" u="none" strike="noStrike" kern="1200">
                          <a:solidFill>
                            <a:srgbClr val="000000"/>
                          </a:solidFill>
                          <a:effectLst/>
                          <a:latin typeface="Calibri Light"/>
                          <a:ea typeface="+mn-ea"/>
                          <a:cs typeface="Calibri Light"/>
                        </a:rPr>
                        <a:t>4th char field is already avail for data updates in PROD</a:t>
                      </a:r>
                    </a:p>
                  </a:txBody>
                  <a:tcPr marL="5715" marR="5715" marT="5715" marB="0" anchor="ctr">
                    <a:solidFill>
                      <a:schemeClr val="bg1">
                        <a:lumMod val="75000"/>
                      </a:schemeClr>
                    </a:solidFill>
                  </a:tcPr>
                </a:tc>
                <a:extLst>
                  <a:ext uri="{0D108BD9-81ED-4DB2-BD59-A6C34878D82A}">
                    <a16:rowId xmlns:a16="http://schemas.microsoft.com/office/drawing/2014/main" val="1421962289"/>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TNI 2 for cross-boundary meters</a:t>
                      </a:r>
                      <a:r>
                        <a:rPr lang="en-AU" sz="1600" b="1" i="0" u="none" strike="noStrike" kern="1200">
                          <a:solidFill>
                            <a:srgbClr val="FF0000"/>
                          </a:solidFill>
                          <a:effectLst/>
                          <a:latin typeface="Calibri Light"/>
                          <a:ea typeface="+mn-ea"/>
                          <a:cs typeface="Calibri Light"/>
                        </a:rPr>
                        <a:t> *#</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CATS CR support for TNI2 field.</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MSATS Browser to support display TNI2 for NMI Discovery Transactions.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t>
                      </a:r>
                      <a:r>
                        <a:rPr lang="en-AU" sz="1300" b="0" i="0" u="none" strike="noStrike" kern="1200" err="1">
                          <a:solidFill>
                            <a:srgbClr val="000000"/>
                          </a:solidFill>
                          <a:effectLst/>
                          <a:latin typeface="Calibri Light"/>
                          <a:ea typeface="+mn-ea"/>
                          <a:cs typeface="Calibri Light"/>
                        </a:rPr>
                        <a:t>aseXML</a:t>
                      </a:r>
                      <a:r>
                        <a:rPr lang="en-AU" sz="1300" b="0" i="0" u="none" strike="noStrike" kern="1200">
                          <a:solidFill>
                            <a:srgbClr val="000000"/>
                          </a:solidFill>
                          <a:effectLst/>
                          <a:latin typeface="Calibri Light"/>
                          <a:ea typeface="+mn-ea"/>
                          <a:cs typeface="Calibri Light"/>
                        </a:rPr>
                        <a:t> schema support extension to support TNI2 inclusion (r39).</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R18</a:t>
                      </a:r>
                      <a:r>
                        <a:rPr lang="en-AU" sz="1300" b="0" i="0" u="none" strike="noStrike" kern="1200">
                          <a:solidFill>
                            <a:srgbClr val="000000"/>
                          </a:solidFill>
                          <a:effectLst/>
                          <a:latin typeface="Calibri Light"/>
                          <a:ea typeface="+mn-ea"/>
                          <a:cs typeface="Calibri Light"/>
                        </a:rPr>
                        <a:t> and </a:t>
                      </a:r>
                      <a:r>
                        <a:rPr lang="en-AU" sz="1300" b="1" i="0" u="none" strike="noStrike" kern="1200">
                          <a:solidFill>
                            <a:srgbClr val="000000"/>
                          </a:solidFill>
                          <a:effectLst/>
                          <a:latin typeface="Calibri Light"/>
                          <a:ea typeface="+mn-ea"/>
                          <a:cs typeface="Calibri Light"/>
                        </a:rPr>
                        <a:t>R19</a:t>
                      </a:r>
                      <a:r>
                        <a:rPr lang="en-AU" sz="1300" b="0" i="0" u="none" strike="noStrike" kern="1200">
                          <a:solidFill>
                            <a:srgbClr val="000000"/>
                          </a:solidFill>
                          <a:effectLst/>
                          <a:latin typeface="Calibri Light"/>
                          <a:ea typeface="+mn-ea"/>
                          <a:cs typeface="Calibri Light"/>
                        </a:rPr>
                        <a:t> - 31-Aug-20 - Support for TNI2 for CATS CRs.</a:t>
                      </a:r>
                    </a:p>
                  </a:txBody>
                  <a:tcPr marL="72000" marR="36000" marT="36000" marB="3600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ea typeface="+mn-ea"/>
                          <a:cs typeface="Calibri Light"/>
                        </a:rPr>
                        <a:t>TNI Code assigned, by AEMO, however Participants to undertake the generation of associated CR2xxx transactions, </a:t>
                      </a:r>
                      <a:r>
                        <a:rPr lang="en-AU" sz="1300" b="0" i="0" u="none" strike="noStrike" kern="1200">
                          <a:solidFill>
                            <a:srgbClr val="000000"/>
                          </a:solidFill>
                          <a:effectLst/>
                          <a:latin typeface="Calibri Light"/>
                          <a:ea typeface="+mn-ea"/>
                          <a:cs typeface="Calibri Light"/>
                        </a:rPr>
                        <a:t>to register a cross boundary meter using TNI 2. Migration to r39 aseXML necessitated.</a:t>
                      </a:r>
                    </a:p>
                  </a:txBody>
                  <a:tcPr marL="5431" marR="5431" marT="5431" marB="0" anchor="ctr">
                    <a:solidFill>
                      <a:schemeClr val="bg1">
                        <a:lumMod val="75000"/>
                      </a:schemeClr>
                    </a:solidFill>
                  </a:tcPr>
                </a:tc>
                <a:extLst>
                  <a:ext uri="{0D108BD9-81ED-4DB2-BD59-A6C34878D82A}">
                    <a16:rowId xmlns:a16="http://schemas.microsoft.com/office/drawing/2014/main" val="467452775"/>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New NCONUML NMI Class codes available in list for SORD </a:t>
                      </a:r>
                      <a:r>
                        <a:rPr lang="en-AU" sz="1600" b="1" i="0" u="none" strike="noStrike" kern="1200">
                          <a:solidFill>
                            <a:srgbClr val="FF0000"/>
                          </a:solidFill>
                          <a:effectLst/>
                          <a:latin typeface="Calibri Light"/>
                          <a:ea typeface="+mn-ea"/>
                          <a:cs typeface="Calibri Light"/>
                        </a:rPr>
                        <a: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Likely B2B schema change.</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AEMO confirms that the Electricity B2B changes for v3.5 will be made available in pre-production in September or early October 2021. The changes will be in pre-production for a minimum of 4 weeks.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5MS will have to merge the changes from Electricity B2B for the GS May 2022 release.</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TBD</a:t>
                      </a:r>
                    </a:p>
                  </a:txBody>
                  <a:tcPr marL="72000" marR="36000" marT="36000" marB="36000" anchor="ctr">
                    <a:solidFill>
                      <a:schemeClr val="bg1">
                        <a:lumMod val="75000"/>
                      </a:schemeClr>
                    </a:solidFill>
                  </a:tcPr>
                </a:tc>
                <a:tc>
                  <a:txBody>
                    <a:bodyPr/>
                    <a:lstStyle/>
                    <a:p>
                      <a:r>
                        <a:rPr lang="en-AU" sz="1300" b="0" i="0" u="none" strike="noStrike" kern="1200">
                          <a:solidFill>
                            <a:srgbClr val="000000"/>
                          </a:solidFill>
                          <a:effectLst/>
                          <a:latin typeface="Calibri Light"/>
                          <a:ea typeface="+mn-ea"/>
                          <a:cs typeface="Calibri Light"/>
                        </a:rPr>
                        <a:t>10-Nov-2021 effective date decided as part of the regulator implementation  roadmap. </a:t>
                      </a:r>
                    </a:p>
                  </a:txBody>
                  <a:tcPr marL="5431" marR="5431" marT="5431" marB="0" anchor="ctr">
                    <a:solidFill>
                      <a:schemeClr val="bg1">
                        <a:lumMod val="75000"/>
                      </a:schemeClr>
                    </a:solidFill>
                  </a:tcPr>
                </a:tc>
                <a:extLst>
                  <a:ext uri="{0D108BD9-81ED-4DB2-BD59-A6C34878D82A}">
                    <a16:rowId xmlns:a16="http://schemas.microsoft.com/office/drawing/2014/main" val="1115453898"/>
                  </a:ext>
                </a:extLst>
              </a:tr>
            </a:tbl>
          </a:graphicData>
        </a:graphic>
      </p:graphicFrame>
    </p:spTree>
    <p:extLst>
      <p:ext uri="{BB962C8B-B14F-4D97-AF65-F5344CB8AC3E}">
        <p14:creationId xmlns:p14="http://schemas.microsoft.com/office/powerpoint/2010/main" val="169271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Retail/ Metering Readiness</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TBC</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43</a:t>
            </a:fld>
            <a:endParaRPr lang="en-AU"/>
          </a:p>
        </p:txBody>
      </p:sp>
    </p:spTree>
    <p:extLst>
      <p:ext uri="{BB962C8B-B14F-4D97-AF65-F5344CB8AC3E}">
        <p14:creationId xmlns:p14="http://schemas.microsoft.com/office/powerpoint/2010/main" val="1977042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2DC2C630-4D8F-4261-BE1A-400175068E48}"/>
              </a:ext>
            </a:extLst>
          </p:cNvPr>
          <p:cNvSpPr/>
          <p:nvPr/>
        </p:nvSpPr>
        <p:spPr>
          <a:xfrm>
            <a:off x="1950389" y="3292532"/>
            <a:ext cx="8003175" cy="5220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6" name="Arrow: Right 25">
            <a:extLst>
              <a:ext uri="{FF2B5EF4-FFF2-40B4-BE49-F238E27FC236}">
                <a16:creationId xmlns:a16="http://schemas.microsoft.com/office/drawing/2014/main" id="{EAF62B7E-85EA-4B7C-ADA2-BFDD087B575B}"/>
              </a:ext>
            </a:extLst>
          </p:cNvPr>
          <p:cNvSpPr/>
          <p:nvPr/>
        </p:nvSpPr>
        <p:spPr>
          <a:xfrm>
            <a:off x="1942965" y="4467218"/>
            <a:ext cx="8003175" cy="529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490209" y="139862"/>
            <a:ext cx="8003176" cy="1310695"/>
          </a:xfrm>
        </p:spPr>
        <p:txBody>
          <a:bodyPr>
            <a:normAutofit/>
          </a:bodyPr>
          <a:lstStyle/>
          <a:p>
            <a:r>
              <a:rPr lang="en-AU" sz="3600"/>
              <a:t>Retail Metering</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05243"/>
            <a:ext cx="1155942" cy="307777"/>
          </a:xfrm>
          <a:prstGeom prst="rect">
            <a:avLst/>
          </a:prstGeom>
          <a:noFill/>
        </p:spPr>
        <p:txBody>
          <a:bodyPr wrap="square" rtlCol="0">
            <a:spAutoFit/>
          </a:bodyPr>
          <a:lstStyle/>
          <a:p>
            <a:pPr algn="ctr"/>
            <a:r>
              <a:rPr lang="en-AU" sz="1400" b="1"/>
              <a:t>Staging</a:t>
            </a:r>
            <a:endParaRPr lang="en-AU" sz="1323" b="1"/>
          </a:p>
        </p:txBody>
      </p:sp>
      <p:sp>
        <p:nvSpPr>
          <p:cNvPr id="72" name="TextBox 71">
            <a:extLst>
              <a:ext uri="{FF2B5EF4-FFF2-40B4-BE49-F238E27FC236}">
                <a16:creationId xmlns:a16="http://schemas.microsoft.com/office/drawing/2014/main" id="{43FF08DC-4770-4AED-B24B-069945836172}"/>
              </a:ext>
            </a:extLst>
          </p:cNvPr>
          <p:cNvSpPr txBox="1"/>
          <p:nvPr/>
        </p:nvSpPr>
        <p:spPr>
          <a:xfrm>
            <a:off x="428160" y="3409428"/>
            <a:ext cx="1414651"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498598" y="4531082"/>
            <a:ext cx="1414651" cy="307777"/>
          </a:xfrm>
          <a:prstGeom prst="rect">
            <a:avLst/>
          </a:prstGeom>
          <a:noFill/>
        </p:spPr>
        <p:txBody>
          <a:bodyPr wrap="square" rtlCol="0">
            <a:spAutoFit/>
          </a:bodyPr>
          <a:lstStyle/>
          <a:p>
            <a:pPr algn="ctr"/>
            <a:r>
              <a:rPr lang="en-AU" sz="1400" b="1"/>
              <a:t>Production</a:t>
            </a:r>
            <a:endParaRPr lang="en-AU" sz="1213" b="1"/>
          </a:p>
        </p:txBody>
      </p:sp>
      <p:graphicFrame>
        <p:nvGraphicFramePr>
          <p:cNvPr id="74" name="Table 74">
            <a:extLst>
              <a:ext uri="{FF2B5EF4-FFF2-40B4-BE49-F238E27FC236}">
                <a16:creationId xmlns:a16="http://schemas.microsoft.com/office/drawing/2014/main" id="{954B29DC-2A93-41DD-BA46-9FA604D43E7F}"/>
              </a:ext>
            </a:extLst>
          </p:cNvPr>
          <p:cNvGraphicFramePr>
            <a:graphicFrameLocks noGrp="1"/>
          </p:cNvGraphicFramePr>
          <p:nvPr/>
        </p:nvGraphicFramePr>
        <p:xfrm>
          <a:off x="707495" y="6008679"/>
          <a:ext cx="9535014" cy="90925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meter reads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i="0" kern="1200">
                          <a:solidFill>
                            <a:schemeClr val="tx1"/>
                          </a:solidFill>
                          <a:latin typeface="+mn-lt"/>
                          <a:ea typeface="+mn-ea"/>
                          <a:cs typeface="+mn-cs"/>
                        </a:rPr>
                        <a:t>30-min settlement</a:t>
                      </a:r>
                    </a:p>
                    <a:p>
                      <a:pPr marL="0" algn="l" defTabSz="685800" rtl="0" eaLnBrk="1" latinLnBrk="0" hangingPunct="1">
                        <a:spcBef>
                          <a:spcPts val="200"/>
                        </a:spcBef>
                      </a:pPr>
                      <a:r>
                        <a:rPr lang="en-AU" sz="1100" b="0" i="0" kern="1200">
                          <a:solidFill>
                            <a:schemeClr val="tx1"/>
                          </a:solidFill>
                          <a:latin typeface="+mn-lt"/>
                          <a:ea typeface="+mn-ea"/>
                          <a:cs typeface="+mn-cs"/>
                        </a:rPr>
                        <a:t>5-min reads supported </a:t>
                      </a:r>
                    </a:p>
                    <a:p>
                      <a:pPr marL="0" algn="l" defTabSz="685800" rtl="0" eaLnBrk="1" latinLnBrk="0" hangingPunct="1">
                        <a:spcBef>
                          <a:spcPts val="200"/>
                        </a:spcBef>
                      </a:pPr>
                      <a:r>
                        <a:rPr lang="en-AU" sz="1100" b="0" i="0" kern="1200">
                          <a:solidFill>
                            <a:schemeClr val="tx1"/>
                          </a:solidFill>
                          <a:latin typeface="+mn-lt"/>
                          <a:ea typeface="+mn-ea"/>
                          <a:cs typeface="+mn-cs"/>
                        </a:rPr>
                        <a:t>Standing data updates for GS </a:t>
                      </a: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UFE calculation and 5-min settlement</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LR updated to GLOPOOL</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366" y="3423895"/>
          <a:ext cx="5109508" cy="259274"/>
        </p:xfrm>
        <a:graphic>
          <a:graphicData uri="http://schemas.openxmlformats.org/drawingml/2006/table">
            <a:tbl>
              <a:tblPr firstRow="1" bandRow="1">
                <a:tableStyleId>{5C22544A-7EE6-4342-B048-85BDC9FD1C3A}</a:tableStyleId>
              </a:tblPr>
              <a:tblGrid>
                <a:gridCol w="1909109">
                  <a:extLst>
                    <a:ext uri="{9D8B030D-6E8A-4147-A177-3AD203B41FA5}">
                      <a16:colId xmlns:a16="http://schemas.microsoft.com/office/drawing/2014/main" val="97459750"/>
                    </a:ext>
                  </a:extLst>
                </a:gridCol>
                <a:gridCol w="1364164">
                  <a:extLst>
                    <a:ext uri="{9D8B030D-6E8A-4147-A177-3AD203B41FA5}">
                      <a16:colId xmlns:a16="http://schemas.microsoft.com/office/drawing/2014/main" val="3520758818"/>
                    </a:ext>
                  </a:extLst>
                </a:gridCol>
                <a:gridCol w="1836235">
                  <a:extLst>
                    <a:ext uri="{9D8B030D-6E8A-4147-A177-3AD203B41FA5}">
                      <a16:colId xmlns:a16="http://schemas.microsoft.com/office/drawing/2014/main" val="3533560872"/>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2332532"/>
            <a:ext cx="4026515" cy="24817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endParaRPr lang="en-AU" sz="1102" b="1"/>
          </a:p>
        </p:txBody>
      </p:sp>
      <p:sp>
        <p:nvSpPr>
          <p:cNvPr id="84" name="TextBox 83">
            <a:extLst>
              <a:ext uri="{FF2B5EF4-FFF2-40B4-BE49-F238E27FC236}">
                <a16:creationId xmlns:a16="http://schemas.microsoft.com/office/drawing/2014/main" id="{7B2400D9-DE7D-45CE-9B09-D4490F95642F}"/>
              </a:ext>
            </a:extLst>
          </p:cNvPr>
          <p:cNvSpPr txBox="1"/>
          <p:nvPr/>
        </p:nvSpPr>
        <p:spPr>
          <a:xfrm>
            <a:off x="4197375" y="3422567"/>
            <a:ext cx="1045205" cy="261931"/>
          </a:xfrm>
          <a:prstGeom prst="rect">
            <a:avLst/>
          </a:prstGeom>
          <a:noFill/>
        </p:spPr>
        <p:txBody>
          <a:bodyPr wrap="square" rtlCol="0">
            <a:spAutoFit/>
          </a:bodyPr>
          <a:lstStyle/>
          <a:p>
            <a:pPr algn="r"/>
            <a:r>
              <a:rPr lang="en-AU" sz="1102" b="1">
                <a:solidFill>
                  <a:schemeClr val="bg1"/>
                </a:solidFill>
              </a:rPr>
              <a:t>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870011" y="3405149"/>
            <a:ext cx="995746" cy="261931"/>
          </a:xfrm>
          <a:prstGeom prst="rect">
            <a:avLst/>
          </a:prstGeom>
          <a:noFill/>
        </p:spPr>
        <p:txBody>
          <a:bodyPr wrap="square" rtlCol="0">
            <a:spAutoFit/>
          </a:bodyPr>
          <a:lstStyle/>
          <a:p>
            <a:pPr algn="r"/>
            <a:r>
              <a:rPr lang="en-AU" sz="1102" b="1">
                <a:solidFill>
                  <a:schemeClr val="bg1"/>
                </a:solidFill>
              </a:rPr>
              <a:t>19 Apr 2021</a:t>
            </a:r>
          </a:p>
        </p:txBody>
      </p:sp>
      <p:sp>
        <p:nvSpPr>
          <p:cNvPr id="29" name="TextBox 28">
            <a:extLst>
              <a:ext uri="{FF2B5EF4-FFF2-40B4-BE49-F238E27FC236}">
                <a16:creationId xmlns:a16="http://schemas.microsoft.com/office/drawing/2014/main" id="{CC527DE0-2ED0-4969-910F-893B93E35C00}"/>
              </a:ext>
            </a:extLst>
          </p:cNvPr>
          <p:cNvSpPr txBox="1"/>
          <p:nvPr/>
        </p:nvSpPr>
        <p:spPr>
          <a:xfrm>
            <a:off x="6022646" y="3422567"/>
            <a:ext cx="1039796" cy="261931"/>
          </a:xfrm>
          <a:prstGeom prst="rect">
            <a:avLst/>
          </a:prstGeom>
          <a:noFill/>
        </p:spPr>
        <p:txBody>
          <a:bodyPr wrap="square" rtlCol="0">
            <a:spAutoFit/>
          </a:bodyPr>
          <a:lstStyle/>
          <a:p>
            <a:pPr algn="r"/>
            <a:r>
              <a:rPr lang="en-AU" sz="1102" b="1">
                <a:solidFill>
                  <a:schemeClr val="bg1"/>
                </a:solidFill>
              </a:rPr>
              <a:t>1 Feb 2022</a:t>
            </a:r>
          </a:p>
        </p:txBody>
      </p:sp>
      <p:graphicFrame>
        <p:nvGraphicFramePr>
          <p:cNvPr id="33" name="Table 76">
            <a:extLst>
              <a:ext uri="{FF2B5EF4-FFF2-40B4-BE49-F238E27FC236}">
                <a16:creationId xmlns:a16="http://schemas.microsoft.com/office/drawing/2014/main" id="{7705C0B1-E3E5-4666-A474-75C32FFAD2F3}"/>
              </a:ext>
            </a:extLst>
          </p:cNvPr>
          <p:cNvGraphicFramePr>
            <a:graphicFrameLocks noGrp="1"/>
          </p:cNvGraphicFramePr>
          <p:nvPr/>
        </p:nvGraphicFramePr>
        <p:xfrm>
          <a:off x="1981446" y="2326981"/>
          <a:ext cx="1051686" cy="259274"/>
        </p:xfrm>
        <a:graphic>
          <a:graphicData uri="http://schemas.openxmlformats.org/drawingml/2006/table">
            <a:tbl>
              <a:tblPr firstRow="1" bandRow="1">
                <a:tableStyleId>{5C22544A-7EE6-4342-B048-85BDC9FD1C3A}</a:tableStyleId>
              </a:tblPr>
              <a:tblGrid>
                <a:gridCol w="1051686">
                  <a:extLst>
                    <a:ext uri="{9D8B030D-6E8A-4147-A177-3AD203B41FA5}">
                      <a16:colId xmlns:a16="http://schemas.microsoft.com/office/drawing/2014/main" val="97459750"/>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34" name="TextBox 33">
            <a:extLst>
              <a:ext uri="{FF2B5EF4-FFF2-40B4-BE49-F238E27FC236}">
                <a16:creationId xmlns:a16="http://schemas.microsoft.com/office/drawing/2014/main" id="{3B08BD9C-221D-4186-B720-89F110F07C3A}"/>
              </a:ext>
            </a:extLst>
          </p:cNvPr>
          <p:cNvSpPr txBox="1"/>
          <p:nvPr/>
        </p:nvSpPr>
        <p:spPr>
          <a:xfrm>
            <a:off x="1994042" y="2334362"/>
            <a:ext cx="1040120" cy="261931"/>
          </a:xfrm>
          <a:prstGeom prst="rect">
            <a:avLst/>
          </a:prstGeom>
          <a:noFill/>
        </p:spPr>
        <p:txBody>
          <a:bodyPr wrap="square" rtlCol="0">
            <a:spAutoFit/>
          </a:bodyPr>
          <a:lstStyle/>
          <a:p>
            <a:pPr algn="r"/>
            <a:r>
              <a:rPr lang="en-AU" sz="1102" b="1">
                <a:solidFill>
                  <a:schemeClr val="bg1"/>
                </a:solidFill>
              </a:rPr>
              <a:t>31 Oct 2020</a:t>
            </a:r>
          </a:p>
        </p:txBody>
      </p:sp>
      <p:sp>
        <p:nvSpPr>
          <p:cNvPr id="12" name="Rectangle 11">
            <a:extLst>
              <a:ext uri="{FF2B5EF4-FFF2-40B4-BE49-F238E27FC236}">
                <a16:creationId xmlns:a16="http://schemas.microsoft.com/office/drawing/2014/main" id="{6DA0A700-F803-431F-B301-F32B9DE4F28E}"/>
              </a:ext>
            </a:extLst>
          </p:cNvPr>
          <p:cNvSpPr/>
          <p:nvPr/>
        </p:nvSpPr>
        <p:spPr>
          <a:xfrm>
            <a:off x="5045930" y="2325653"/>
            <a:ext cx="878767" cy="261931"/>
          </a:xfrm>
          <a:prstGeom prst="rect">
            <a:avLst/>
          </a:prstGeom>
        </p:spPr>
        <p:txBody>
          <a:bodyPr wrap="none">
            <a:spAutoFit/>
          </a:bodyPr>
          <a:lstStyle/>
          <a:p>
            <a:pPr algn="r"/>
            <a:r>
              <a:rPr lang="en-AU" sz="1102" b="1">
                <a:solidFill>
                  <a:schemeClr val="bg1"/>
                </a:solidFill>
              </a:rPr>
              <a:t>01 Oct 2021</a:t>
            </a:r>
          </a:p>
        </p:txBody>
      </p:sp>
      <p:graphicFrame>
        <p:nvGraphicFramePr>
          <p:cNvPr id="28" name="Table 76">
            <a:extLst>
              <a:ext uri="{FF2B5EF4-FFF2-40B4-BE49-F238E27FC236}">
                <a16:creationId xmlns:a16="http://schemas.microsoft.com/office/drawing/2014/main" id="{2B5096CA-E722-4A18-973E-7B721D0C47DC}"/>
              </a:ext>
            </a:extLst>
          </p:cNvPr>
          <p:cNvGraphicFramePr>
            <a:graphicFrameLocks noGrp="1"/>
          </p:cNvGraphicFramePr>
          <p:nvPr/>
        </p:nvGraphicFramePr>
        <p:xfrm>
          <a:off x="1946505" y="4601410"/>
          <a:ext cx="5971867" cy="260816"/>
        </p:xfrm>
        <a:graphic>
          <a:graphicData uri="http://schemas.openxmlformats.org/drawingml/2006/table">
            <a:tbl>
              <a:tblPr firstRow="1" bandRow="1">
                <a:tableStyleId>{5C22544A-7EE6-4342-B048-85BDC9FD1C3A}</a:tableStyleId>
              </a:tblPr>
              <a:tblGrid>
                <a:gridCol w="2195321">
                  <a:extLst>
                    <a:ext uri="{9D8B030D-6E8A-4147-A177-3AD203B41FA5}">
                      <a16:colId xmlns:a16="http://schemas.microsoft.com/office/drawing/2014/main" val="97459750"/>
                    </a:ext>
                  </a:extLst>
                </a:gridCol>
                <a:gridCol w="1888273">
                  <a:extLst>
                    <a:ext uri="{9D8B030D-6E8A-4147-A177-3AD203B41FA5}">
                      <a16:colId xmlns:a16="http://schemas.microsoft.com/office/drawing/2014/main" val="1541971239"/>
                    </a:ext>
                  </a:extLst>
                </a:gridCol>
                <a:gridCol w="1888273">
                  <a:extLst>
                    <a:ext uri="{9D8B030D-6E8A-4147-A177-3AD203B41FA5}">
                      <a16:colId xmlns:a16="http://schemas.microsoft.com/office/drawing/2014/main" val="1036072466"/>
                    </a:ext>
                  </a:extLst>
                </a:gridCol>
              </a:tblGrid>
              <a:tr h="219541">
                <a:tc>
                  <a:txBody>
                    <a:bodyPr/>
                    <a:lstStyle/>
                    <a:p>
                      <a:endParaRPr lang="en-AU" sz="105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35" name="TextBox 34">
            <a:extLst>
              <a:ext uri="{FF2B5EF4-FFF2-40B4-BE49-F238E27FC236}">
                <a16:creationId xmlns:a16="http://schemas.microsoft.com/office/drawing/2014/main" id="{661C2220-3D42-4C35-98B9-556B4AE24ABE}"/>
              </a:ext>
            </a:extLst>
          </p:cNvPr>
          <p:cNvSpPr txBox="1"/>
          <p:nvPr/>
        </p:nvSpPr>
        <p:spPr>
          <a:xfrm>
            <a:off x="3114736" y="4597800"/>
            <a:ext cx="1046083" cy="268037"/>
          </a:xfrm>
          <a:prstGeom prst="rect">
            <a:avLst/>
          </a:prstGeom>
          <a:noFill/>
        </p:spPr>
        <p:txBody>
          <a:bodyPr wrap="square" rtlCol="0">
            <a:spAutoFit/>
          </a:bodyPr>
          <a:lstStyle/>
          <a:p>
            <a:pPr algn="r"/>
            <a:r>
              <a:rPr lang="en-AU" sz="1102" b="1">
                <a:solidFill>
                  <a:schemeClr val="bg1"/>
                </a:solidFill>
              </a:rPr>
              <a:t>31 May 2021</a:t>
            </a:r>
          </a:p>
        </p:txBody>
      </p:sp>
      <p:sp>
        <p:nvSpPr>
          <p:cNvPr id="39" name="TextBox 38">
            <a:extLst>
              <a:ext uri="{FF2B5EF4-FFF2-40B4-BE49-F238E27FC236}">
                <a16:creationId xmlns:a16="http://schemas.microsoft.com/office/drawing/2014/main" id="{AEC705FE-64DC-4D30-AE6C-902525B32D9C}"/>
              </a:ext>
            </a:extLst>
          </p:cNvPr>
          <p:cNvSpPr txBox="1"/>
          <p:nvPr/>
        </p:nvSpPr>
        <p:spPr>
          <a:xfrm>
            <a:off x="707495" y="5677984"/>
            <a:ext cx="7503795" cy="307777"/>
          </a:xfrm>
          <a:prstGeom prst="rect">
            <a:avLst/>
          </a:prstGeom>
          <a:noFill/>
          <a:ln>
            <a:noFill/>
          </a:ln>
        </p:spPr>
        <p:txBody>
          <a:bodyPr wrap="square" rtlCol="0" anchor="ctr">
            <a:spAutoFit/>
          </a:bodyPr>
          <a:lstStyle/>
          <a:p>
            <a:r>
              <a:rPr lang="en-AU" sz="1400" b="1"/>
              <a:t>Legend</a:t>
            </a:r>
          </a:p>
        </p:txBody>
      </p:sp>
      <p:sp>
        <p:nvSpPr>
          <p:cNvPr id="3" name="Rectangle 2">
            <a:extLst>
              <a:ext uri="{FF2B5EF4-FFF2-40B4-BE49-F238E27FC236}">
                <a16:creationId xmlns:a16="http://schemas.microsoft.com/office/drawing/2014/main" id="{FD91BB1E-438B-4585-8C8C-376B21AF7009}"/>
              </a:ext>
            </a:extLst>
          </p:cNvPr>
          <p:cNvSpPr/>
          <p:nvPr/>
        </p:nvSpPr>
        <p:spPr>
          <a:xfrm>
            <a:off x="6022646" y="2331087"/>
            <a:ext cx="3408349" cy="251063"/>
          </a:xfrm>
          <a:prstGeom prst="rect">
            <a:avLst/>
          </a:prstGeom>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00067F5-C1B7-4B02-843B-97D116ED983D}"/>
              </a:ext>
            </a:extLst>
          </p:cNvPr>
          <p:cNvSpPr txBox="1"/>
          <p:nvPr/>
        </p:nvSpPr>
        <p:spPr>
          <a:xfrm>
            <a:off x="6033601" y="2325813"/>
            <a:ext cx="3397393" cy="261610"/>
          </a:xfrm>
          <a:prstGeom prst="rect">
            <a:avLst/>
          </a:prstGeom>
          <a:noFill/>
        </p:spPr>
        <p:txBody>
          <a:bodyPr wrap="square" rtlCol="0" anchor="ctr">
            <a:spAutoFit/>
          </a:bodyPr>
          <a:lstStyle/>
          <a:p>
            <a:pPr algn="ctr"/>
            <a:r>
              <a:rPr lang="en-AU" sz="1100" b="1">
                <a:solidFill>
                  <a:schemeClr val="bg1"/>
                </a:solidFill>
              </a:rPr>
              <a:t>GS from 1</a:t>
            </a:r>
            <a:r>
              <a:rPr lang="en-AU" sz="1100" b="1" baseline="30000">
                <a:solidFill>
                  <a:schemeClr val="bg1"/>
                </a:solidFill>
              </a:rPr>
              <a:t>st</a:t>
            </a:r>
            <a:r>
              <a:rPr lang="en-AU" sz="1100" b="1">
                <a:solidFill>
                  <a:schemeClr val="bg1"/>
                </a:solidFill>
              </a:rPr>
              <a:t> quarter 2021 - TBC</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132743" y="4600853"/>
            <a:ext cx="893431" cy="261931"/>
          </a:xfrm>
          <a:prstGeom prst="rect">
            <a:avLst/>
          </a:prstGeom>
          <a:noFill/>
        </p:spPr>
        <p:txBody>
          <a:bodyPr wrap="square" rtlCol="0">
            <a:spAutoFit/>
          </a:bodyPr>
          <a:lstStyle/>
          <a:p>
            <a:pPr algn="r"/>
            <a:r>
              <a:rPr lang="en-AU" sz="1102" b="1">
                <a:solidFill>
                  <a:schemeClr val="bg1"/>
                </a:solidFill>
              </a:rPr>
              <a:t>1 Oct 2021</a:t>
            </a:r>
          </a:p>
        </p:txBody>
      </p:sp>
      <p:sp>
        <p:nvSpPr>
          <p:cNvPr id="7" name="Speech Bubble: Rectangle with Corners Rounded 6">
            <a:extLst>
              <a:ext uri="{FF2B5EF4-FFF2-40B4-BE49-F238E27FC236}">
                <a16:creationId xmlns:a16="http://schemas.microsoft.com/office/drawing/2014/main" id="{57E1E9B8-348E-4025-8A11-61C6C7BE89D0}"/>
              </a:ext>
            </a:extLst>
          </p:cNvPr>
          <p:cNvSpPr/>
          <p:nvPr/>
        </p:nvSpPr>
        <p:spPr>
          <a:xfrm>
            <a:off x="8211290" y="1525881"/>
            <a:ext cx="1552353" cy="435858"/>
          </a:xfrm>
          <a:prstGeom prst="wedgeRoundRectCallout">
            <a:avLst>
              <a:gd name="adj1" fmla="val -69500"/>
              <a:gd name="adj2" fmla="val 106404"/>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Date to be confirmed.</a:t>
            </a:r>
          </a:p>
        </p:txBody>
      </p:sp>
      <p:sp>
        <p:nvSpPr>
          <p:cNvPr id="27" name="TextBox 26">
            <a:extLst>
              <a:ext uri="{FF2B5EF4-FFF2-40B4-BE49-F238E27FC236}">
                <a16:creationId xmlns:a16="http://schemas.microsoft.com/office/drawing/2014/main" id="{1F69BA5B-5F29-4AD5-9D5F-FAC1731EFDA7}"/>
              </a:ext>
            </a:extLst>
          </p:cNvPr>
          <p:cNvSpPr txBox="1"/>
          <p:nvPr/>
        </p:nvSpPr>
        <p:spPr>
          <a:xfrm>
            <a:off x="6833394" y="4600853"/>
            <a:ext cx="1084978" cy="270640"/>
          </a:xfrm>
          <a:prstGeom prst="rect">
            <a:avLst/>
          </a:prstGeom>
          <a:noFill/>
        </p:spPr>
        <p:txBody>
          <a:bodyPr wrap="square" rtlCol="0">
            <a:spAutoFit/>
          </a:bodyPr>
          <a:lstStyle/>
          <a:p>
            <a:pPr algn="r"/>
            <a:r>
              <a:rPr lang="en-AU" sz="1102" b="1">
                <a:solidFill>
                  <a:schemeClr val="bg1"/>
                </a:solidFill>
              </a:rPr>
              <a:t>1 May 2022</a:t>
            </a:r>
          </a:p>
        </p:txBody>
      </p:sp>
      <p:sp>
        <p:nvSpPr>
          <p:cNvPr id="31" name="Rectangle: Rounded Corners 30">
            <a:extLst>
              <a:ext uri="{FF2B5EF4-FFF2-40B4-BE49-F238E27FC236}">
                <a16:creationId xmlns:a16="http://schemas.microsoft.com/office/drawing/2014/main" id="{7700AA7A-0AF7-4AA0-B718-756972B98138}"/>
              </a:ext>
            </a:extLst>
          </p:cNvPr>
          <p:cNvSpPr/>
          <p:nvPr/>
        </p:nvSpPr>
        <p:spPr>
          <a:xfrm>
            <a:off x="8595360" y="67909"/>
            <a:ext cx="1915427" cy="14098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a:t>Updated to reflect replanned pre-prod and prod dates</a:t>
            </a:r>
          </a:p>
        </p:txBody>
      </p:sp>
    </p:spTree>
    <p:extLst>
      <p:ext uri="{BB962C8B-B14F-4D97-AF65-F5344CB8AC3E}">
        <p14:creationId xmlns:p14="http://schemas.microsoft.com/office/powerpoint/2010/main" val="2586501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B7F-E1D8-4A30-9117-3078F792FB68}"/>
              </a:ext>
            </a:extLst>
          </p:cNvPr>
          <p:cNvSpPr>
            <a:spLocks noGrp="1"/>
          </p:cNvSpPr>
          <p:nvPr>
            <p:ph type="title"/>
          </p:nvPr>
        </p:nvSpPr>
        <p:spPr>
          <a:xfrm>
            <a:off x="500842" y="150495"/>
            <a:ext cx="7699371" cy="1310695"/>
          </a:xfrm>
        </p:spPr>
        <p:txBody>
          <a:bodyPr/>
          <a:lstStyle/>
          <a:p>
            <a:r>
              <a:rPr lang="en-AU"/>
              <a:t>Systems Workstream – Metering </a:t>
            </a:r>
          </a:p>
        </p:txBody>
      </p:sp>
      <p:sp>
        <p:nvSpPr>
          <p:cNvPr id="4" name="Slide Number Placeholder 3">
            <a:extLst>
              <a:ext uri="{FF2B5EF4-FFF2-40B4-BE49-F238E27FC236}">
                <a16:creationId xmlns:a16="http://schemas.microsoft.com/office/drawing/2014/main" id="{0D1306E8-64A7-449D-8466-6A2EC9A2C285}"/>
              </a:ext>
            </a:extLst>
          </p:cNvPr>
          <p:cNvSpPr>
            <a:spLocks noGrp="1"/>
          </p:cNvSpPr>
          <p:nvPr>
            <p:ph type="sldNum" sz="quarter" idx="12"/>
          </p:nvPr>
        </p:nvSpPr>
        <p:spPr/>
        <p:txBody>
          <a:bodyPr/>
          <a:lstStyle/>
          <a:p>
            <a:fld id="{4EC81F68-4976-451A-B2E9-79BCBD2F70CC}" type="slidenum">
              <a:rPr lang="en-AU" smtClean="0"/>
              <a:t>45</a:t>
            </a:fld>
            <a:endParaRPr lang="en-AU"/>
          </a:p>
        </p:txBody>
      </p:sp>
      <p:sp>
        <p:nvSpPr>
          <p:cNvPr id="26" name="Title 1">
            <a:extLst>
              <a:ext uri="{FF2B5EF4-FFF2-40B4-BE49-F238E27FC236}">
                <a16:creationId xmlns:a16="http://schemas.microsoft.com/office/drawing/2014/main" id="{2EB323A6-5640-4AF9-BF89-067AA8FF0BBB}"/>
              </a:ext>
            </a:extLst>
          </p:cNvPr>
          <p:cNvSpPr txBox="1">
            <a:spLocks/>
          </p:cNvSpPr>
          <p:nvPr/>
        </p:nvSpPr>
        <p:spPr>
          <a:xfrm>
            <a:off x="8517788" y="4314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12-02-2021</a:t>
            </a:r>
          </a:p>
        </p:txBody>
      </p:sp>
      <p:graphicFrame>
        <p:nvGraphicFramePr>
          <p:cNvPr id="6" name="Table 5">
            <a:extLst>
              <a:ext uri="{FF2B5EF4-FFF2-40B4-BE49-F238E27FC236}">
                <a16:creationId xmlns:a16="http://schemas.microsoft.com/office/drawing/2014/main" id="{66682E40-6F8B-449F-A0C2-30B2A922749C}"/>
              </a:ext>
            </a:extLst>
          </p:cNvPr>
          <p:cNvGraphicFramePr>
            <a:graphicFrameLocks noGrp="1"/>
          </p:cNvGraphicFramePr>
          <p:nvPr/>
        </p:nvGraphicFramePr>
        <p:xfrm>
          <a:off x="500365" y="2283422"/>
          <a:ext cx="9668333" cy="4262850"/>
        </p:xfrm>
        <a:graphic>
          <a:graphicData uri="http://schemas.openxmlformats.org/drawingml/2006/table">
            <a:tbl>
              <a:tblPr firstRow="1" firstCol="1" bandRow="1"/>
              <a:tblGrid>
                <a:gridCol w="1942108">
                  <a:extLst>
                    <a:ext uri="{9D8B030D-6E8A-4147-A177-3AD203B41FA5}">
                      <a16:colId xmlns:a16="http://schemas.microsoft.com/office/drawing/2014/main" val="1312964721"/>
                    </a:ext>
                  </a:extLst>
                </a:gridCol>
                <a:gridCol w="874699">
                  <a:extLst>
                    <a:ext uri="{9D8B030D-6E8A-4147-A177-3AD203B41FA5}">
                      <a16:colId xmlns:a16="http://schemas.microsoft.com/office/drawing/2014/main" val="4023607487"/>
                    </a:ext>
                  </a:extLst>
                </a:gridCol>
                <a:gridCol w="835268">
                  <a:extLst>
                    <a:ext uri="{9D8B030D-6E8A-4147-A177-3AD203B41FA5}">
                      <a16:colId xmlns:a16="http://schemas.microsoft.com/office/drawing/2014/main" val="1761185499"/>
                    </a:ext>
                  </a:extLst>
                </a:gridCol>
                <a:gridCol w="835268">
                  <a:extLst>
                    <a:ext uri="{9D8B030D-6E8A-4147-A177-3AD203B41FA5}">
                      <a16:colId xmlns:a16="http://schemas.microsoft.com/office/drawing/2014/main" val="4056399830"/>
                    </a:ext>
                  </a:extLst>
                </a:gridCol>
                <a:gridCol w="639780">
                  <a:extLst>
                    <a:ext uri="{9D8B030D-6E8A-4147-A177-3AD203B41FA5}">
                      <a16:colId xmlns:a16="http://schemas.microsoft.com/office/drawing/2014/main" val="1661221770"/>
                    </a:ext>
                  </a:extLst>
                </a:gridCol>
                <a:gridCol w="589797">
                  <a:extLst>
                    <a:ext uri="{9D8B030D-6E8A-4147-A177-3AD203B41FA5}">
                      <a16:colId xmlns:a16="http://schemas.microsoft.com/office/drawing/2014/main" val="1971677525"/>
                    </a:ext>
                  </a:extLst>
                </a:gridCol>
                <a:gridCol w="681987">
                  <a:extLst>
                    <a:ext uri="{9D8B030D-6E8A-4147-A177-3AD203B41FA5}">
                      <a16:colId xmlns:a16="http://schemas.microsoft.com/office/drawing/2014/main" val="833366435"/>
                    </a:ext>
                  </a:extLst>
                </a:gridCol>
                <a:gridCol w="746965">
                  <a:extLst>
                    <a:ext uri="{9D8B030D-6E8A-4147-A177-3AD203B41FA5}">
                      <a16:colId xmlns:a16="http://schemas.microsoft.com/office/drawing/2014/main" val="2752919611"/>
                    </a:ext>
                  </a:extLst>
                </a:gridCol>
                <a:gridCol w="771955">
                  <a:extLst>
                    <a:ext uri="{9D8B030D-6E8A-4147-A177-3AD203B41FA5}">
                      <a16:colId xmlns:a16="http://schemas.microsoft.com/office/drawing/2014/main" val="2180063091"/>
                    </a:ext>
                  </a:extLst>
                </a:gridCol>
                <a:gridCol w="875253">
                  <a:extLst>
                    <a:ext uri="{9D8B030D-6E8A-4147-A177-3AD203B41FA5}">
                      <a16:colId xmlns:a16="http://schemas.microsoft.com/office/drawing/2014/main" val="2141419559"/>
                    </a:ext>
                  </a:extLst>
                </a:gridCol>
                <a:gridCol w="875253">
                  <a:extLst>
                    <a:ext uri="{9D8B030D-6E8A-4147-A177-3AD203B41FA5}">
                      <a16:colId xmlns:a16="http://schemas.microsoft.com/office/drawing/2014/main" val="2636630179"/>
                    </a:ext>
                  </a:extLst>
                </a:gridCol>
              </a:tblGrid>
              <a:tr h="171831">
                <a:tc rowSpan="2">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 MINUTE SETTLEMENT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SYSTEMS TRACKING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TIMING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325675"/>
                  </a:ext>
                </a:extLst>
              </a:tr>
              <a:tr h="453632">
                <a:tc vMerge="1">
                  <a:txBody>
                    <a:bodyPr/>
                    <a:lstStyle/>
                    <a:p>
                      <a:endParaRPr lang="en-AU"/>
                    </a:p>
                  </a:txBody>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Internal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Focus/Group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SWG</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Engagement</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External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Draft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Final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User</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Guides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5MS Staging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Preprod</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Production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59226"/>
                  </a:ext>
                </a:extLst>
              </a:tr>
              <a:tr h="171831">
                <a:tc gridSpan="11">
                  <a:txBody>
                    <a:bodyPr/>
                    <a:lstStyle/>
                    <a:p>
                      <a:pPr>
                        <a:spcAft>
                          <a:spcPts val="0"/>
                        </a:spcAft>
                      </a:pPr>
                      <a:r>
                        <a:rPr lang="en-AU" sz="1000" b="1">
                          <a:solidFill>
                            <a:srgbClr val="000000"/>
                          </a:solidFill>
                          <a:effectLst/>
                          <a:latin typeface="Calibri" panose="020F0502020204030204" pitchFamily="34" charset="0"/>
                          <a:ea typeface="Calibri" panose="020F0502020204030204" pitchFamily="34" charset="0"/>
                        </a:rPr>
                        <a:t>METERING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20730220"/>
                  </a:ext>
                </a:extLst>
              </a:tr>
              <a:tr h="154647">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1 - Metering Data &amp; Metrology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69345126"/>
                  </a:ext>
                </a:extLst>
              </a:tr>
              <a:tr h="274929">
                <a:tc>
                  <a:txBody>
                    <a:bodyPr/>
                    <a:lstStyle/>
                    <a:p>
                      <a:pPr>
                        <a:spcAft>
                          <a:spcPts val="0"/>
                        </a:spcAft>
                      </a:pPr>
                      <a:r>
                        <a:rPr lang="en-AU" sz="800" b="1">
                          <a:solidFill>
                            <a:srgbClr val="000000"/>
                          </a:solidFill>
                          <a:effectLst/>
                          <a:latin typeface="Calibri" panose="020F0502020204030204" pitchFamily="34" charset="0"/>
                          <a:ea typeface="Calibri" panose="020F0502020204030204" pitchFamily="34" charset="0"/>
                        </a:rPr>
                        <a:t>MDFF </a:t>
                      </a:r>
                      <a:br>
                        <a:rPr lang="en-AU" sz="800">
                          <a:solidFill>
                            <a:srgbClr val="000000"/>
                          </a:solidFill>
                          <a:effectLst/>
                          <a:latin typeface="Calibri" panose="020F0502020204030204" pitchFamily="34" charset="0"/>
                          <a:ea typeface="Calibri" panose="020F0502020204030204" pitchFamily="34" charset="0"/>
                        </a:rPr>
                      </a:br>
                      <a:r>
                        <a:rPr lang="en-AU" sz="800">
                          <a:solidFill>
                            <a:srgbClr val="000000"/>
                          </a:solidFill>
                          <a:effectLst/>
                          <a:latin typeface="Calibri" panose="020F0502020204030204" pitchFamily="34" charset="0"/>
                          <a:ea typeface="Calibri" panose="020F0502020204030204" pitchFamily="34" charset="0"/>
                        </a:rPr>
                        <a:t>• MDFF Specification NEM12 NEM13 v20</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Jan-19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224320"/>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2 - MSATS &amp; SLPs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474794518"/>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Transition</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888218"/>
                  </a:ext>
                </a:extLst>
              </a:tr>
              <a:tr h="549858">
                <a:tc>
                  <a:txBody>
                    <a:bodyPr/>
                    <a:lstStyle/>
                    <a:p>
                      <a:pPr>
                        <a:spcAft>
                          <a:spcPts val="0"/>
                        </a:spcAft>
                      </a:pPr>
                      <a:r>
                        <a:rPr lang="en-AU" sz="800" b="1">
                          <a:effectLst/>
                          <a:latin typeface="Calibri" panose="020F0502020204030204" pitchFamily="34" charset="0"/>
                          <a:ea typeface="Calibri" panose="020F0502020204030204" pitchFamily="34" charset="0"/>
                        </a:rPr>
                        <a:t>Meter Data - MDFF and MDMF</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475568"/>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3 - Miscellaneous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81196760"/>
                  </a:ext>
                </a:extLst>
              </a:tr>
              <a:tr h="343661">
                <a:tc rowSpan="2">
                  <a:txBody>
                    <a:bodyPr/>
                    <a:lstStyle/>
                    <a:p>
                      <a:pPr>
                        <a:spcAft>
                          <a:spcPts val="0"/>
                        </a:spcAft>
                      </a:pPr>
                      <a:r>
                        <a:rPr lang="en-AU" sz="800" b="1">
                          <a:effectLst/>
                          <a:latin typeface="Calibri" panose="020F0502020204030204" pitchFamily="34" charset="0"/>
                          <a:ea typeface="Calibri" panose="020F0502020204030204" pitchFamily="34" charset="0"/>
                        </a:rPr>
                        <a:t>B2M via API</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01-Jun-20</a:t>
                      </a:r>
                      <a:br>
                        <a:rPr lang="en-AU" sz="1000">
                          <a:solidFill>
                            <a:srgbClr val="000000"/>
                          </a:solidFill>
                          <a:effectLst/>
                          <a:latin typeface="Calibri" panose="020F0502020204030204" pitchFamily="34" charset="0"/>
                          <a:ea typeface="Calibri" panose="020F0502020204030204" pitchFamily="34" charset="0"/>
                        </a:rPr>
                      </a:br>
                      <a:r>
                        <a:rPr lang="en-AU" sz="1000">
                          <a:solidFill>
                            <a:srgbClr val="000000"/>
                          </a:solidFill>
                          <a:effectLst/>
                          <a:latin typeface="Calibri" panose="020F0502020204030204" pitchFamily="34" charset="0"/>
                          <a:ea typeface="Calibri" panose="020F0502020204030204" pitchFamily="34" charset="0"/>
                        </a:rPr>
                        <a:t>(Draft)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3F6C0"/>
                    </a:solidFill>
                  </a:tcPr>
                </a:tc>
                <a:tc rowSpan="2">
                  <a:txBody>
                    <a:bodyPr/>
                    <a:lstStyle/>
                    <a:p>
                      <a:pPr algn="ctr">
                        <a:spcAft>
                          <a:spcPts val="0"/>
                        </a:spcAft>
                      </a:pPr>
                      <a:r>
                        <a:rPr lang="en-AU" sz="1000">
                          <a:effectLst/>
                          <a:latin typeface="Calibri" panose="020F0502020204030204" pitchFamily="34" charset="0"/>
                          <a:ea typeface="Calibri" panose="020F0502020204030204" pitchFamily="34" charset="0"/>
                        </a:rPr>
                        <a:t>15-Jun-20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77417772"/>
                  </a:ext>
                </a:extLst>
              </a:tr>
              <a:tr h="326478">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14-Sep-20</a:t>
                      </a:r>
                      <a:br>
                        <a:rPr lang="en-AU" sz="1000">
                          <a:solidFill>
                            <a:schemeClr val="tx1"/>
                          </a:solidFill>
                          <a:effectLst/>
                          <a:latin typeface="Calibri" panose="020F0502020204030204" pitchFamily="34" charset="0"/>
                          <a:ea typeface="Calibri" panose="020F0502020204030204" pitchFamily="34" charset="0"/>
                        </a:rPr>
                      </a:br>
                      <a:r>
                        <a:rPr lang="en-AU" sz="1000">
                          <a:solidFill>
                            <a:schemeClr val="tx1"/>
                          </a:solidFill>
                          <a:effectLst/>
                          <a:latin typeface="Calibri" panose="020F0502020204030204" pitchFamily="34" charset="0"/>
                          <a:ea typeface="Calibri" panose="020F0502020204030204" pitchFamily="34" charset="0"/>
                        </a:rPr>
                        <a:t>(Final)</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solidFill>
                      <a:srgbClr val="D3F6C0"/>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884689399"/>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MSATS Browser (LVI) changes</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10-Oct-20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15-Jun-20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9594004"/>
                  </a:ext>
                </a:extLst>
              </a:tr>
              <a:tr h="859153">
                <a:tc>
                  <a:txBody>
                    <a:bodyPr/>
                    <a:lstStyle/>
                    <a:p>
                      <a:pPr>
                        <a:spcAft>
                          <a:spcPts val="0"/>
                        </a:spcAft>
                      </a:pPr>
                      <a:r>
                        <a:rPr lang="en-AU" sz="800" b="1">
                          <a:effectLst/>
                          <a:latin typeface="Calibri" panose="020F0502020204030204" pitchFamily="34" charset="0"/>
                          <a:ea typeface="Calibri" panose="020F0502020204030204" pitchFamily="34" charset="0"/>
                        </a:rPr>
                        <a:t>MSATS Report changes</a:t>
                      </a:r>
                      <a:r>
                        <a:rPr lang="en-AU" sz="800">
                          <a:effectLst/>
                          <a:latin typeface="Calibri" panose="020F0502020204030204" pitchFamily="34" charset="0"/>
                          <a:ea typeface="Calibri" panose="020F0502020204030204" pitchFamily="34" charset="0"/>
                        </a:rPr>
                        <a:t>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Procedures MDM Procedure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General Process &amp; Document Clean-up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31-Aug-20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331586"/>
                  </a:ext>
                </a:extLst>
              </a:tr>
            </a:tbl>
          </a:graphicData>
        </a:graphic>
      </p:graphicFrame>
      <p:sp>
        <p:nvSpPr>
          <p:cNvPr id="8" name="Title 1">
            <a:extLst>
              <a:ext uri="{FF2B5EF4-FFF2-40B4-BE49-F238E27FC236}">
                <a16:creationId xmlns:a16="http://schemas.microsoft.com/office/drawing/2014/main" id="{A0D54C99-D642-4198-9F93-46A5DD2B19AF}"/>
              </a:ext>
            </a:extLst>
          </p:cNvPr>
          <p:cNvSpPr txBox="1">
            <a:spLocks/>
          </p:cNvSpPr>
          <p:nvPr/>
        </p:nvSpPr>
        <p:spPr>
          <a:xfrm>
            <a:off x="8823947" y="1018828"/>
            <a:ext cx="1561743" cy="314119"/>
          </a:xfrm>
          <a:prstGeom prst="rect">
            <a:avLst/>
          </a:prstGeom>
        </p:spPr>
        <p:txBody>
          <a:bodyPr vert="horz" lIns="100796" tIns="50398" rIns="100796" bIns="50398"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31/05/21</a:t>
            </a:r>
          </a:p>
        </p:txBody>
      </p:sp>
      <p:sp>
        <p:nvSpPr>
          <p:cNvPr id="7" name="Rectangle: Rounded Corners 6">
            <a:extLst>
              <a:ext uri="{FF2B5EF4-FFF2-40B4-BE49-F238E27FC236}">
                <a16:creationId xmlns:a16="http://schemas.microsoft.com/office/drawing/2014/main" id="{0F6F959A-6F9C-411E-849D-A9871A1F0488}"/>
              </a:ext>
            </a:extLst>
          </p:cNvPr>
          <p:cNvSpPr/>
          <p:nvPr/>
        </p:nvSpPr>
        <p:spPr>
          <a:xfrm>
            <a:off x="8595360" y="67909"/>
            <a:ext cx="1915427" cy="14098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a:t>Updated to reflect replanned pre-prod and prod dates</a:t>
            </a:r>
          </a:p>
        </p:txBody>
      </p:sp>
    </p:spTree>
    <p:extLst>
      <p:ext uri="{BB962C8B-B14F-4D97-AF65-F5344CB8AC3E}">
        <p14:creationId xmlns:p14="http://schemas.microsoft.com/office/powerpoint/2010/main" val="4251890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46</a:t>
            </a:fld>
            <a:endParaRPr lang="en-AU"/>
          </a:p>
        </p:txBody>
      </p:sp>
    </p:spTree>
    <p:extLst>
      <p:ext uri="{BB962C8B-B14F-4D97-AF65-F5344CB8AC3E}">
        <p14:creationId xmlns:p14="http://schemas.microsoft.com/office/powerpoint/2010/main" val="1441310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19" name="Speech Bubble: Rectangle with Corners Rounded 18">
            <a:extLst>
              <a:ext uri="{FF2B5EF4-FFF2-40B4-BE49-F238E27FC236}">
                <a16:creationId xmlns:a16="http://schemas.microsoft.com/office/drawing/2014/main" id="{D087306B-BAF4-4BB8-BE13-A78522338037}"/>
              </a:ext>
            </a:extLst>
          </p:cNvPr>
          <p:cNvSpPr/>
          <p:nvPr/>
        </p:nvSpPr>
        <p:spPr>
          <a:xfrm>
            <a:off x="8413770" y="1569416"/>
            <a:ext cx="1950052" cy="92383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36000" tIns="216000" rIns="36000" bIns="50398" numCol="1" spcCol="0" rtlCol="0" fromWordArt="0" anchor="ctr" anchorCtr="0" forceAA="0" compatLnSpc="1">
            <a:prstTxWarp prst="textNoShape">
              <a:avLst/>
            </a:prstTxWarp>
            <a:noAutofit/>
          </a:bodyPr>
          <a:lstStyle/>
          <a:p>
            <a:pPr algn="ctr"/>
            <a:r>
              <a:rPr lang="en-AU" sz="1200"/>
              <a:t>For business continuity reasons, 30-mins offers and bids will be accepted until 01 Oct 21</a:t>
            </a:r>
          </a:p>
          <a:p>
            <a:pPr algn="ctr"/>
            <a:endParaRPr lang="en-AU" sz="1200">
              <a:solidFill>
                <a:schemeClr val="bg1"/>
              </a:solidFill>
            </a:endParaRPr>
          </a:p>
        </p:txBody>
      </p:sp>
      <p:sp>
        <p:nvSpPr>
          <p:cNvPr id="4" name="Rectangle: Rounded Corners 3">
            <a:extLst>
              <a:ext uri="{FF2B5EF4-FFF2-40B4-BE49-F238E27FC236}">
                <a16:creationId xmlns:a16="http://schemas.microsoft.com/office/drawing/2014/main" id="{7FEB0A86-78D6-4F4E-9253-9AC42D69815D}"/>
              </a:ext>
            </a:extLst>
          </p:cNvPr>
          <p:cNvSpPr/>
          <p:nvPr/>
        </p:nvSpPr>
        <p:spPr>
          <a:xfrm>
            <a:off x="8675555" y="298383"/>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3080975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48</a:t>
            </a:fld>
            <a:endParaRPr lang="en-AU"/>
          </a:p>
        </p:txBody>
      </p:sp>
      <p:graphicFrame>
        <p:nvGraphicFramePr>
          <p:cNvPr id="5" name="Table 4">
            <a:extLst>
              <a:ext uri="{FF2B5EF4-FFF2-40B4-BE49-F238E27FC236}">
                <a16:creationId xmlns:a16="http://schemas.microsoft.com/office/drawing/2014/main" id="{F0068E10-BF21-407F-A31F-56F1E3C95837}"/>
              </a:ext>
            </a:extLst>
          </p:cNvPr>
          <p:cNvGraphicFramePr>
            <a:graphicFrameLocks noGrp="1"/>
          </p:cNvGraphicFramePr>
          <p:nvPr>
            <p:extLst>
              <p:ext uri="{D42A27DB-BD31-4B8C-83A1-F6EECF244321}">
                <p14:modId xmlns:p14="http://schemas.microsoft.com/office/powerpoint/2010/main" val="3217920652"/>
              </p:ext>
            </p:extLst>
          </p:nvPr>
        </p:nvGraphicFramePr>
        <p:xfrm>
          <a:off x="306123" y="1960934"/>
          <a:ext cx="10079536" cy="4820300"/>
        </p:xfrm>
        <a:graphic>
          <a:graphicData uri="http://schemas.openxmlformats.org/drawingml/2006/table">
            <a:tbl>
              <a:tblPr/>
              <a:tblGrid>
                <a:gridCol w="2370956">
                  <a:extLst>
                    <a:ext uri="{9D8B030D-6E8A-4147-A177-3AD203B41FA5}">
                      <a16:colId xmlns:a16="http://schemas.microsoft.com/office/drawing/2014/main" val="2753517068"/>
                    </a:ext>
                  </a:extLst>
                </a:gridCol>
                <a:gridCol w="947190">
                  <a:extLst>
                    <a:ext uri="{9D8B030D-6E8A-4147-A177-3AD203B41FA5}">
                      <a16:colId xmlns:a16="http://schemas.microsoft.com/office/drawing/2014/main" val="1816529705"/>
                    </a:ext>
                  </a:extLst>
                </a:gridCol>
                <a:gridCol w="777411">
                  <a:extLst>
                    <a:ext uri="{9D8B030D-6E8A-4147-A177-3AD203B41FA5}">
                      <a16:colId xmlns:a16="http://schemas.microsoft.com/office/drawing/2014/main" val="4152914529"/>
                    </a:ext>
                  </a:extLst>
                </a:gridCol>
                <a:gridCol w="750604">
                  <a:extLst>
                    <a:ext uri="{9D8B030D-6E8A-4147-A177-3AD203B41FA5}">
                      <a16:colId xmlns:a16="http://schemas.microsoft.com/office/drawing/2014/main" val="3634353533"/>
                    </a:ext>
                  </a:extLst>
                </a:gridCol>
                <a:gridCol w="643375">
                  <a:extLst>
                    <a:ext uri="{9D8B030D-6E8A-4147-A177-3AD203B41FA5}">
                      <a16:colId xmlns:a16="http://schemas.microsoft.com/office/drawing/2014/main" val="1557756831"/>
                    </a:ext>
                  </a:extLst>
                </a:gridCol>
                <a:gridCol w="643375">
                  <a:extLst>
                    <a:ext uri="{9D8B030D-6E8A-4147-A177-3AD203B41FA5}">
                      <a16:colId xmlns:a16="http://schemas.microsoft.com/office/drawing/2014/main" val="682923064"/>
                    </a:ext>
                  </a:extLst>
                </a:gridCol>
                <a:gridCol w="643375">
                  <a:extLst>
                    <a:ext uri="{9D8B030D-6E8A-4147-A177-3AD203B41FA5}">
                      <a16:colId xmlns:a16="http://schemas.microsoft.com/office/drawing/2014/main" val="2911342083"/>
                    </a:ext>
                  </a:extLst>
                </a:gridCol>
                <a:gridCol w="810176">
                  <a:extLst>
                    <a:ext uri="{9D8B030D-6E8A-4147-A177-3AD203B41FA5}">
                      <a16:colId xmlns:a16="http://schemas.microsoft.com/office/drawing/2014/main" val="4206179401"/>
                    </a:ext>
                  </a:extLst>
                </a:gridCol>
                <a:gridCol w="813152">
                  <a:extLst>
                    <a:ext uri="{9D8B030D-6E8A-4147-A177-3AD203B41FA5}">
                      <a16:colId xmlns:a16="http://schemas.microsoft.com/office/drawing/2014/main" val="1859269275"/>
                    </a:ext>
                  </a:extLst>
                </a:gridCol>
                <a:gridCol w="786345">
                  <a:extLst>
                    <a:ext uri="{9D8B030D-6E8A-4147-A177-3AD203B41FA5}">
                      <a16:colId xmlns:a16="http://schemas.microsoft.com/office/drawing/2014/main" val="1908183758"/>
                    </a:ext>
                  </a:extLst>
                </a:gridCol>
                <a:gridCol w="893577">
                  <a:extLst>
                    <a:ext uri="{9D8B030D-6E8A-4147-A177-3AD203B41FA5}">
                      <a16:colId xmlns:a16="http://schemas.microsoft.com/office/drawing/2014/main" val="1220152084"/>
                    </a:ext>
                  </a:extLst>
                </a:gridCol>
              </a:tblGrid>
              <a:tr h="188283">
                <a:tc rowSpan="2">
                  <a:txBody>
                    <a:bodyPr/>
                    <a:lstStyle/>
                    <a:p>
                      <a:pPr algn="ctr" fontAlgn="t"/>
                      <a:r>
                        <a:rPr lang="en-AU" sz="1000" b="1" i="0" u="none" strike="noStrike">
                          <a:solidFill>
                            <a:srgbClr val="000000"/>
                          </a:solidFill>
                          <a:effectLst/>
                          <a:latin typeface="Calibri"/>
                        </a:rPr>
                        <a:t>5 MINUTE SETTLEMENT</a:t>
                      </a:r>
                      <a:br>
                        <a:rPr lang="en-AU" sz="1000" b="1" i="0" u="none" strike="noStrike">
                          <a:solidFill>
                            <a:srgbClr val="000000"/>
                          </a:solidFill>
                          <a:effectLst/>
                          <a:latin typeface="Calibri"/>
                        </a:rPr>
                      </a:br>
                      <a:r>
                        <a:rPr lang="en-AU" sz="1000" b="1" i="0" u="none" strike="noStrike">
                          <a:solidFill>
                            <a:srgbClr val="000000"/>
                          </a:solidFill>
                          <a:effectLst/>
                          <a:latin typeface="Calibri"/>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277844008"/>
                  </a:ext>
                </a:extLst>
              </a:tr>
              <a:tr h="376564">
                <a:tc vMerge="1">
                  <a:txBody>
                    <a:bodyPr/>
                    <a:lstStyle/>
                    <a:p>
                      <a:endParaRPr lang="en-AU"/>
                    </a:p>
                  </a:txBody>
                  <a:tcPr/>
                </a:tc>
                <a:tc>
                  <a:txBody>
                    <a:bodyPr/>
                    <a:lstStyle/>
                    <a:p>
                      <a:pPr algn="ctr" fontAlgn="t"/>
                      <a:r>
                        <a:rPr lang="en-AU" sz="1000" b="1" i="0" u="none" strike="noStrike">
                          <a:solidFill>
                            <a:srgbClr val="000000"/>
                          </a:solidFill>
                          <a:effectLst/>
                          <a:latin typeface="Calibri"/>
                        </a:rPr>
                        <a:t>Internal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SWG</a:t>
                      </a:r>
                      <a:br>
                        <a:rPr lang="en-AU" sz="1000" b="1" i="0" u="none" strike="noStrike">
                          <a:solidFill>
                            <a:srgbClr val="000000"/>
                          </a:solidFill>
                          <a:effectLst/>
                          <a:latin typeface="Calibri"/>
                        </a:rPr>
                      </a:br>
                      <a:r>
                        <a:rPr lang="en-AU" sz="1000" b="1" i="0" u="none" strike="noStrike">
                          <a:solidFill>
                            <a:srgbClr val="000000"/>
                          </a:solidFill>
                          <a:effectLst/>
                          <a:latin typeface="Calibri"/>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External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Draft</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Final</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User</a:t>
                      </a:r>
                      <a:br>
                        <a:rPr lang="en-AU" sz="1000" b="1" i="0" u="none" strike="noStrike">
                          <a:solidFill>
                            <a:srgbClr val="000000"/>
                          </a:solidFill>
                          <a:effectLst/>
                          <a:latin typeface="Calibri"/>
                        </a:rPr>
                      </a:br>
                      <a:r>
                        <a:rPr lang="en-AU" sz="1000" b="1" i="0" u="none" strike="noStrike">
                          <a:solidFill>
                            <a:srgbClr val="000000"/>
                          </a:solidFill>
                          <a:effectLst/>
                          <a:latin typeface="Calibri"/>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197696">
                <a:tc gridSpan="11">
                  <a:txBody>
                    <a:bodyPr/>
                    <a:lstStyle/>
                    <a:p>
                      <a:pPr algn="l" fontAlgn="t"/>
                      <a:r>
                        <a:rPr lang="en-AU" sz="1000" b="1" i="0" u="none" strike="noStrike">
                          <a:solidFill>
                            <a:srgbClr val="000000"/>
                          </a:solidFill>
                          <a:effectLst/>
                          <a:latin typeface="Calibri"/>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8131294"/>
                  </a:ext>
                </a:extLst>
              </a:tr>
              <a:tr h="263595">
                <a:tc gridSpan="11">
                  <a:txBody>
                    <a:bodyPr/>
                    <a:lstStyle/>
                    <a:p>
                      <a:pPr algn="ctr" fontAlgn="ctr"/>
                      <a:r>
                        <a:rPr lang="en-AU" sz="1000" b="1" i="0" u="none" strike="noStrike">
                          <a:solidFill>
                            <a:srgbClr val="000000"/>
                          </a:solidFill>
                          <a:effectLst/>
                          <a:latin typeface="Calibri"/>
                        </a:rPr>
                        <a:t>PACKAGE 1 - Bidding FTP and API </a:t>
                      </a:r>
                      <a:endParaRPr lang="en-AU" sz="1000" b="1"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97708058"/>
                  </a:ext>
                </a:extLst>
              </a:tr>
              <a:tr h="188283">
                <a:tc>
                  <a:txBody>
                    <a:bodyPr/>
                    <a:lstStyle/>
                    <a:p>
                      <a:pPr algn="l" fontAlgn="t"/>
                      <a:r>
                        <a:rPr lang="en-AU" sz="1000" b="0" i="0" u="none" strike="noStrike">
                          <a:solidFill>
                            <a:srgbClr val="000000"/>
                          </a:solidFill>
                          <a:effectLst/>
                          <a:latin typeface="Calibri"/>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51313466"/>
                  </a:ext>
                </a:extLst>
              </a:tr>
              <a:tr h="188283">
                <a:tc>
                  <a:txBody>
                    <a:bodyPr/>
                    <a:lstStyle/>
                    <a:p>
                      <a:pPr algn="l" fontAlgn="t"/>
                      <a:r>
                        <a:rPr lang="en-AU" sz="1000" b="0" i="0" u="none" strike="noStrike">
                          <a:solidFill>
                            <a:srgbClr val="000000"/>
                          </a:solidFill>
                          <a:effectLst/>
                          <a:latin typeface="Calibri"/>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36858277"/>
                  </a:ext>
                </a:extLst>
              </a:tr>
              <a:tr h="188283">
                <a:tc>
                  <a:txBody>
                    <a:bodyPr/>
                    <a:lstStyle/>
                    <a:p>
                      <a:pPr algn="l" fontAlgn="t"/>
                      <a:r>
                        <a:rPr lang="en-AU" sz="1000" b="0" i="0" u="none" strike="noStrike">
                          <a:solidFill>
                            <a:srgbClr val="000000"/>
                          </a:solidFill>
                          <a:effectLst/>
                          <a:latin typeface="Calibri"/>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049749"/>
                  </a:ext>
                </a:extLst>
              </a:tr>
              <a:tr h="291837">
                <a:tc gridSpan="11">
                  <a:txBody>
                    <a:bodyPr/>
                    <a:lstStyle/>
                    <a:p>
                      <a:pPr algn="ctr" fontAlgn="ctr"/>
                      <a:r>
                        <a:rPr lang="en-AU" sz="1000" b="1" i="0" u="none" strike="noStrike">
                          <a:solidFill>
                            <a:srgbClr val="000000"/>
                          </a:solidFill>
                          <a:effectLst/>
                          <a:latin typeface="Calibri"/>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98634379"/>
                  </a:ext>
                </a:extLst>
              </a:tr>
              <a:tr h="188283">
                <a:tc>
                  <a:txBody>
                    <a:bodyPr/>
                    <a:lstStyle/>
                    <a:p>
                      <a:pPr algn="l" fontAlgn="t"/>
                      <a:r>
                        <a:rPr lang="en-AU" sz="1000" b="0" i="0" u="none" strike="noStrike">
                          <a:solidFill>
                            <a:srgbClr val="000000"/>
                          </a:solidFill>
                          <a:effectLst/>
                          <a:latin typeface="Calibri"/>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305700"/>
                  </a:ext>
                </a:extLst>
              </a:tr>
              <a:tr h="254181">
                <a:tc gridSpan="11">
                  <a:txBody>
                    <a:bodyPr/>
                    <a:lstStyle/>
                    <a:p>
                      <a:pPr algn="ctr" fontAlgn="ctr"/>
                      <a:r>
                        <a:rPr lang="en-AU" sz="1000" b="1" i="0" u="none" strike="noStrike">
                          <a:solidFill>
                            <a:srgbClr val="000000"/>
                          </a:solidFill>
                          <a:effectLst/>
                          <a:latin typeface="Calibri"/>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67399325"/>
                  </a:ext>
                </a:extLst>
              </a:tr>
              <a:tr h="188283">
                <a:tc>
                  <a:txBody>
                    <a:bodyPr/>
                    <a:lstStyle/>
                    <a:p>
                      <a:pPr algn="l" fontAlgn="t"/>
                      <a:r>
                        <a:rPr lang="en-AU" sz="1000" b="0" i="0" u="none" strike="noStrike">
                          <a:solidFill>
                            <a:srgbClr val="000000"/>
                          </a:solidFill>
                          <a:effectLst/>
                          <a:latin typeface="Calibri"/>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8446229"/>
                  </a:ext>
                </a:extLst>
              </a:tr>
              <a:tr h="188283">
                <a:tc>
                  <a:txBody>
                    <a:bodyPr/>
                    <a:lstStyle/>
                    <a:p>
                      <a:pPr algn="l" fontAlgn="t"/>
                      <a:r>
                        <a:rPr lang="en-AU" sz="1000" b="0" i="0" u="none" strike="noStrike">
                          <a:solidFill>
                            <a:srgbClr val="000000"/>
                          </a:solidFill>
                          <a:effectLst/>
                          <a:latin typeface="Calibri"/>
                        </a:rPr>
                        <a:t>Predispatch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26994082"/>
                  </a:ext>
                </a:extLst>
              </a:tr>
              <a:tr h="188283">
                <a:tc>
                  <a:txBody>
                    <a:bodyPr/>
                    <a:lstStyle/>
                    <a:p>
                      <a:pPr algn="l" fontAlgn="t"/>
                      <a:r>
                        <a:rPr lang="en-AU" sz="1000" b="0" i="0" u="none" strike="noStrike">
                          <a:solidFill>
                            <a:srgbClr val="000000"/>
                          </a:solidFill>
                          <a:effectLst/>
                          <a:latin typeface="Calibri"/>
                        </a:rPr>
                        <a:t>Pre-dispatch P5 (FSIP and 5MPD Price Sens.)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10-Nov-20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0E8EA"/>
                    </a:solidFill>
                  </a:tcPr>
                </a:tc>
                <a:tc>
                  <a:txBody>
                    <a:bodyPr/>
                    <a:lstStyle/>
                    <a:p>
                      <a:pPr algn="ctr" fontAlgn="t"/>
                      <a:r>
                        <a:rPr lang="en-AU" sz="1000" b="1" i="0" u="none" strike="noStrike">
                          <a:solidFill>
                            <a:srgbClr val="000000"/>
                          </a:solidFill>
                          <a:effectLst/>
                          <a:latin typeface="Calibri"/>
                        </a:rPr>
                        <a:t>TBC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4">
                        <a:lumMod val="20000"/>
                        <a:lumOff val="80000"/>
                      </a:schemeClr>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6122287"/>
                  </a:ext>
                </a:extLst>
              </a:tr>
              <a:tr h="188283">
                <a:tc>
                  <a:txBody>
                    <a:bodyPr/>
                    <a:lstStyle/>
                    <a:p>
                      <a:pPr algn="l" fontAlgn="t"/>
                      <a:r>
                        <a:rPr lang="en-AU" sz="1000" b="0" i="0" u="none" strike="noStrike">
                          <a:solidFill>
                            <a:srgbClr val="000000"/>
                          </a:solidFill>
                          <a:effectLst/>
                          <a:latin typeface="Calibri"/>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143273"/>
                  </a:ext>
                </a:extLst>
              </a:tr>
              <a:tr h="263595">
                <a:tc gridSpan="11">
                  <a:txBody>
                    <a:bodyPr/>
                    <a:lstStyle/>
                    <a:p>
                      <a:pPr algn="ctr" fontAlgn="ctr"/>
                      <a:r>
                        <a:rPr lang="en-AU" sz="1000" b="1" i="0" u="none" strike="noStrike">
                          <a:solidFill>
                            <a:srgbClr val="000000"/>
                          </a:solidFill>
                          <a:effectLst/>
                          <a:latin typeface="Calibri"/>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84848260"/>
                  </a:ext>
                </a:extLst>
              </a:tr>
              <a:tr h="183451">
                <a:tc>
                  <a:txBody>
                    <a:bodyPr/>
                    <a:lstStyle/>
                    <a:p>
                      <a:pPr algn="l" fontAlgn="t"/>
                      <a:r>
                        <a:rPr lang="en-AU" sz="1000" b="0" i="0" u="none" strike="noStrike">
                          <a:solidFill>
                            <a:srgbClr val="000000"/>
                          </a:solidFill>
                          <a:effectLst/>
                          <a:latin typeface="Calibri"/>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188283">
                <a:tc>
                  <a:txBody>
                    <a:bodyPr/>
                    <a:lstStyle/>
                    <a:p>
                      <a:pPr algn="l" fontAlgn="t"/>
                      <a:r>
                        <a:rPr lang="en-AU" sz="1000" b="0" i="0" u="none" strike="noStrike">
                          <a:solidFill>
                            <a:srgbClr val="000000"/>
                          </a:solidFill>
                          <a:effectLst/>
                          <a:latin typeface="Calibri"/>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188283">
                <a:tc>
                  <a:txBody>
                    <a:bodyPr/>
                    <a:lstStyle/>
                    <a:p>
                      <a:pPr algn="l" fontAlgn="t"/>
                      <a:r>
                        <a:rPr lang="en-AU" sz="1000" b="0" i="0" u="none" strike="noStrike">
                          <a:solidFill>
                            <a:srgbClr val="000000"/>
                          </a:solidFill>
                          <a:effectLst/>
                          <a:latin typeface="Calibri"/>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188283">
                <a:tc>
                  <a:txBody>
                    <a:bodyPr/>
                    <a:lstStyle/>
                    <a:p>
                      <a:pPr algn="l" fontAlgn="t"/>
                      <a:r>
                        <a:rPr lang="en-AU" sz="1000" b="0" i="0" u="none" strike="noStrike">
                          <a:solidFill>
                            <a:srgbClr val="000000"/>
                          </a:solidFill>
                          <a:effectLst/>
                          <a:latin typeface="Calibri"/>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188283">
                <a:tc>
                  <a:txBody>
                    <a:bodyPr/>
                    <a:lstStyle/>
                    <a:p>
                      <a:pPr algn="l" fontAlgn="t"/>
                      <a:r>
                        <a:rPr lang="en-AU" sz="1000" b="0" i="0" u="none" strike="noStrike">
                          <a:solidFill>
                            <a:srgbClr val="000000"/>
                          </a:solidFill>
                          <a:effectLst/>
                          <a:latin typeface="Calibri"/>
                        </a:rPr>
                        <a:t>RERT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212952"/>
                  </a:ext>
                </a:extLst>
              </a:tr>
              <a:tr h="344006">
                <a:tc gridSpan="11">
                  <a:txBody>
                    <a:bodyPr/>
                    <a:lstStyle/>
                    <a:p>
                      <a:pPr algn="ctr" fontAlgn="ctr"/>
                      <a:r>
                        <a:rPr lang="en-AU" sz="1000" b="1" i="0" u="none" strike="noStrike">
                          <a:solidFill>
                            <a:srgbClr val="000000"/>
                          </a:solidFill>
                          <a:effectLst/>
                          <a:latin typeface="Calibri"/>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80466857"/>
                  </a:ext>
                </a:extLst>
              </a:tr>
              <a:tr h="197696">
                <a:tc>
                  <a:txBody>
                    <a:bodyPr/>
                    <a:lstStyle/>
                    <a:p>
                      <a:pPr algn="l" fontAlgn="t"/>
                      <a:r>
                        <a:rPr lang="en-AU" sz="1000" b="0" i="0" u="none" strike="noStrike">
                          <a:solidFill>
                            <a:srgbClr val="000000"/>
                          </a:solidFill>
                          <a:effectLst/>
                          <a:latin typeface="Calibri"/>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000" b="0" i="0" u="none" strike="noStrike" kern="1200">
                          <a:solidFill>
                            <a:srgbClr val="000000"/>
                          </a:solidFill>
                          <a:effectLst/>
                          <a:latin typeface="Calibri"/>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endParaRPr lang="en-AU" sz="1000" b="0" i="0" u="none" strike="noStrike">
                        <a:solidFill>
                          <a:srgbClr val="000000"/>
                        </a:solidFill>
                        <a:effectLs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497347"/>
                  </a:ext>
                </a:extLst>
              </a:tr>
            </a:tbl>
          </a:graphicData>
        </a:graphic>
      </p:graphicFrame>
      <p:sp>
        <p:nvSpPr>
          <p:cNvPr id="11" name="Date Placeholder 3">
            <a:extLst>
              <a:ext uri="{FF2B5EF4-FFF2-40B4-BE49-F238E27FC236}">
                <a16:creationId xmlns:a16="http://schemas.microsoft.com/office/drawing/2014/main" id="{602D11F8-A827-4D68-8A11-DD6CA7C94288}"/>
              </a:ext>
            </a:extLst>
          </p:cNvPr>
          <p:cNvSpPr>
            <a:spLocks noGrp="1"/>
          </p:cNvSpPr>
          <p:nvPr>
            <p:ph type="dt" sz="half" idx="10"/>
          </p:nvPr>
        </p:nvSpPr>
        <p:spPr>
          <a:xfrm>
            <a:off x="8157160" y="7006700"/>
            <a:ext cx="1435269" cy="402483"/>
          </a:xfrm>
        </p:spPr>
        <p:txBody>
          <a:bodyPr/>
          <a:lstStyle/>
          <a:p>
            <a:fld id="{7A2107B3-3FE4-4C31-9B4E-A3C583FFA43A}" type="datetime1">
              <a:rPr lang="en-AU" smtClean="0"/>
              <a:t>2/03/2021</a:t>
            </a:fld>
            <a:endParaRPr lang="en-AU"/>
          </a:p>
        </p:txBody>
      </p:sp>
      <p:sp>
        <p:nvSpPr>
          <p:cNvPr id="10" name="Rectangle: Rounded Corners 9">
            <a:extLst>
              <a:ext uri="{FF2B5EF4-FFF2-40B4-BE49-F238E27FC236}">
                <a16:creationId xmlns:a16="http://schemas.microsoft.com/office/drawing/2014/main" id="{DC9E8700-F75E-404E-B639-BC3658AA4F38}"/>
              </a:ext>
            </a:extLst>
          </p:cNvPr>
          <p:cNvSpPr/>
          <p:nvPr/>
        </p:nvSpPr>
        <p:spPr>
          <a:xfrm>
            <a:off x="8697392" y="257201"/>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3805504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B6F7-5F50-4D88-B955-F9E6E2C7FD76}"/>
              </a:ext>
            </a:extLst>
          </p:cNvPr>
          <p:cNvSpPr>
            <a:spLocks noGrp="1"/>
          </p:cNvSpPr>
          <p:nvPr>
            <p:ph type="title"/>
          </p:nvPr>
        </p:nvSpPr>
        <p:spPr/>
        <p:txBody>
          <a:bodyPr/>
          <a:lstStyle/>
          <a:p>
            <a:r>
              <a:rPr lang="en-AU"/>
              <a:t>5MS Bidding Transition Plan – Quick Reminder</a:t>
            </a:r>
          </a:p>
        </p:txBody>
      </p:sp>
      <p:sp>
        <p:nvSpPr>
          <p:cNvPr id="3" name="Content Placeholder 2">
            <a:extLst>
              <a:ext uri="{FF2B5EF4-FFF2-40B4-BE49-F238E27FC236}">
                <a16:creationId xmlns:a16="http://schemas.microsoft.com/office/drawing/2014/main" id="{F063B328-B101-4A72-B1D9-5A124B8CAF6B}"/>
              </a:ext>
            </a:extLst>
          </p:cNvPr>
          <p:cNvSpPr>
            <a:spLocks noGrp="1"/>
          </p:cNvSpPr>
          <p:nvPr>
            <p:ph idx="1"/>
          </p:nvPr>
        </p:nvSpPr>
        <p:spPr>
          <a:xfrm>
            <a:off x="218193" y="1530417"/>
            <a:ext cx="10255425" cy="5794408"/>
          </a:xfrm>
        </p:spPr>
        <p:txBody>
          <a:bodyPr vert="horz" lIns="91440" tIns="45720" rIns="91440" bIns="45720" rtlCol="0" anchor="t">
            <a:normAutofit fontScale="92500" lnSpcReduction="20000"/>
          </a:bodyPr>
          <a:lstStyle/>
          <a:p>
            <a:pPr marL="200025" indent="-200025"/>
            <a:r>
              <a:rPr lang="en-AU" sz="2450"/>
              <a:t>The 5MS Bidding Service will go-live on 01-Apr-21 at 12:00 (mid-day)</a:t>
            </a:r>
            <a:endParaRPr lang="en-US" sz="2450">
              <a:cs typeface="Segoe UI Semilight"/>
            </a:endParaRPr>
          </a:p>
          <a:p>
            <a:pPr marL="200025" indent="-200025"/>
            <a:r>
              <a:rPr lang="en-AU" sz="2450"/>
              <a:t>Up until midnight on 30-Sep-21 bids must either be submitted in:</a:t>
            </a:r>
            <a:endParaRPr lang="en-AU" sz="2450">
              <a:cs typeface="Segoe UI Semilight"/>
            </a:endParaRPr>
          </a:p>
          <a:p>
            <a:pPr marL="601345" lvl="1" indent="-200025"/>
            <a:r>
              <a:rPr lang="en-AU" sz="2100"/>
              <a:t>30-minute </a:t>
            </a:r>
            <a:endParaRPr lang="en-AU" sz="2100">
              <a:cs typeface="Segoe UI Semilight"/>
            </a:endParaRPr>
          </a:p>
          <a:p>
            <a:pPr marL="601345" lvl="1" indent="-200025"/>
            <a:r>
              <a:rPr lang="en-AU" sz="2100"/>
              <a:t>Or 5-min – with 6 identical 5-min bis in every 30-min period to simulate a 30-min bid</a:t>
            </a:r>
            <a:endParaRPr lang="en-AU" sz="2100">
              <a:cs typeface="Segoe UI Semilight"/>
            </a:endParaRPr>
          </a:p>
          <a:p>
            <a:pPr marL="601345" lvl="1" indent="-200025"/>
            <a:r>
              <a:rPr lang="en-AU" sz="2100"/>
              <a:t>Unique 5-min bids will be rejected</a:t>
            </a:r>
            <a:endParaRPr lang="en-AU" sz="2100">
              <a:cs typeface="Segoe UI Semilight"/>
            </a:endParaRPr>
          </a:p>
          <a:p>
            <a:pPr marL="200025" indent="-200025"/>
            <a:r>
              <a:rPr lang="en-AU" sz="2450"/>
              <a:t>From 00:01 01-Oct-21 participants must submit 5-min bids, they may be unique. 30-Min bids will be rejected</a:t>
            </a:r>
            <a:endParaRPr lang="en-AU" sz="2450">
              <a:cs typeface="Segoe UI Semilight"/>
            </a:endParaRPr>
          </a:p>
          <a:p>
            <a:pPr marL="200025" indent="-200025"/>
            <a:endParaRPr lang="en-AU">
              <a:cs typeface="Segoe UI Semilight"/>
            </a:endParaRPr>
          </a:p>
          <a:p>
            <a:pPr marL="200025" indent="-200025"/>
            <a:r>
              <a:rPr lang="en-AU" sz="2450"/>
              <a:t>During the transition period the following interfaces are available:</a:t>
            </a:r>
            <a:endParaRPr lang="en-AU" sz="2450">
              <a:cs typeface="Segoe UI Semilight"/>
            </a:endParaRPr>
          </a:p>
          <a:p>
            <a:pPr marL="200025" indent="-200025" fontAlgn="base"/>
            <a:r>
              <a:rPr lang="en-AU" sz="2450"/>
              <a:t>Interfaces - Legacy </a:t>
            </a:r>
            <a:endParaRPr lang="en-AU" sz="2450">
              <a:cs typeface="Segoe UI Semilight"/>
            </a:endParaRPr>
          </a:p>
          <a:p>
            <a:pPr marL="601345" lvl="1" indent="-200025" fontAlgn="base"/>
            <a:r>
              <a:rPr lang="en-AU" sz="2100" b="1"/>
              <a:t>Web</a:t>
            </a:r>
            <a:r>
              <a:rPr lang="en-AU" sz="2100"/>
              <a:t>: manually in the interface, copy/paste into the web Bid Sheet, upload a plain text or zip file. </a:t>
            </a:r>
            <a:endParaRPr lang="en-AU" sz="2100">
              <a:cs typeface="Segoe UI Semilight"/>
            </a:endParaRPr>
          </a:p>
          <a:p>
            <a:pPr marL="601345" lvl="1" indent="-200025" fontAlgn="base"/>
            <a:r>
              <a:rPr lang="en-AU" sz="2100" b="1"/>
              <a:t>FTP:</a:t>
            </a:r>
            <a:r>
              <a:rPr lang="en-AU" sz="2100"/>
              <a:t> a txt or zip file to the Participant File Server.  </a:t>
            </a:r>
            <a:endParaRPr lang="en-AU" sz="2100">
              <a:cs typeface="Segoe UI Semilight"/>
            </a:endParaRPr>
          </a:p>
          <a:p>
            <a:pPr marL="200025" indent="-200025" fontAlgn="base"/>
            <a:r>
              <a:rPr lang="en-AU" sz="2450"/>
              <a:t>Interfaces – 5MS  </a:t>
            </a:r>
            <a:endParaRPr lang="en-AU">
              <a:cs typeface="Segoe UI Semilight"/>
            </a:endParaRPr>
          </a:p>
          <a:p>
            <a:pPr marL="601345" lvl="1" indent="-200025" fontAlgn="base"/>
            <a:r>
              <a:rPr lang="en-AU" sz="2100" b="1"/>
              <a:t>API</a:t>
            </a:r>
            <a:r>
              <a:rPr lang="en-AU" sz="2100"/>
              <a:t> (JSON): 5-minute files only </a:t>
            </a:r>
            <a:endParaRPr lang="en-AU" sz="2100">
              <a:cs typeface="Segoe UI Semilight"/>
            </a:endParaRPr>
          </a:p>
          <a:p>
            <a:pPr marL="601345" lvl="1" indent="-200025" fontAlgn="base"/>
            <a:r>
              <a:rPr lang="en-AU" sz="2100" b="1"/>
              <a:t>Web</a:t>
            </a:r>
            <a:r>
              <a:rPr lang="en-AU" sz="2100"/>
              <a:t>: manually in the interface, import (or export) a csv file, upload a JSON file. </a:t>
            </a:r>
            <a:endParaRPr lang="en-AU" sz="2100">
              <a:cs typeface="Segoe UI Semilight"/>
            </a:endParaRPr>
          </a:p>
          <a:p>
            <a:pPr marL="601345" lvl="1" indent="-200025" fontAlgn="base"/>
            <a:r>
              <a:rPr lang="en-AU" sz="2100" b="1"/>
              <a:t>FTP</a:t>
            </a:r>
            <a:r>
              <a:rPr lang="en-AU" sz="2100"/>
              <a:t> a JSON schema file to the Participant File Server. </a:t>
            </a:r>
            <a:endParaRPr lang="en-AU" sz="2100">
              <a:cs typeface="Segoe UI Semilight"/>
            </a:endParaRPr>
          </a:p>
          <a:p>
            <a:pPr marL="743585" lvl="1" indent="-342900" fontAlgn="base"/>
            <a:endParaRPr lang="en-AU">
              <a:cs typeface="Segoe UI Semilight"/>
            </a:endParaRPr>
          </a:p>
          <a:p>
            <a:pPr marL="200025" indent="-200025"/>
            <a:r>
              <a:rPr lang="en-AU" sz="2450"/>
              <a:t>Only the 5MS Interfaces will be available from 00:01 01-Oct-21</a:t>
            </a:r>
            <a:endParaRPr lang="en-AU">
              <a:cs typeface="Segoe UI Semilight"/>
            </a:endParaRPr>
          </a:p>
          <a:p>
            <a:pPr marL="601345" lvl="1" indent="-200025"/>
            <a:endParaRPr lang="en-AU">
              <a:cs typeface="Segoe UI Semilight"/>
            </a:endParaRPr>
          </a:p>
          <a:p>
            <a:pPr marL="601345" lvl="1" indent="-200025"/>
            <a:endParaRPr lang="en-AU">
              <a:cs typeface="Segoe UI Semilight"/>
            </a:endParaRPr>
          </a:p>
        </p:txBody>
      </p:sp>
      <p:sp>
        <p:nvSpPr>
          <p:cNvPr id="4" name="Slide Number Placeholder 3">
            <a:extLst>
              <a:ext uri="{FF2B5EF4-FFF2-40B4-BE49-F238E27FC236}">
                <a16:creationId xmlns:a16="http://schemas.microsoft.com/office/drawing/2014/main" id="{7C6C3429-591F-4F10-8DE3-C571C121ED4E}"/>
              </a:ext>
            </a:extLst>
          </p:cNvPr>
          <p:cNvSpPr>
            <a:spLocks noGrp="1"/>
          </p:cNvSpPr>
          <p:nvPr>
            <p:ph type="sldNum" sz="quarter" idx="12"/>
          </p:nvPr>
        </p:nvSpPr>
        <p:spPr/>
        <p:txBody>
          <a:bodyPr/>
          <a:lstStyle/>
          <a:p>
            <a:fld id="{4EC81F68-4976-451A-B2E9-79BCBD2F70CC}" type="slidenum">
              <a:rPr lang="en-AU" smtClean="0"/>
              <a:t>49</a:t>
            </a:fld>
            <a:endParaRPr lang="en-AU"/>
          </a:p>
        </p:txBody>
      </p:sp>
    </p:spTree>
    <p:extLst>
      <p:ext uri="{BB962C8B-B14F-4D97-AF65-F5344CB8AC3E}">
        <p14:creationId xmlns:p14="http://schemas.microsoft.com/office/powerpoint/2010/main" val="319693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343352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9D6B-486F-40C3-82FC-78E661E11B23}"/>
              </a:ext>
            </a:extLst>
          </p:cNvPr>
          <p:cNvSpPr>
            <a:spLocks noGrp="1"/>
          </p:cNvSpPr>
          <p:nvPr>
            <p:ph type="title"/>
          </p:nvPr>
        </p:nvSpPr>
        <p:spPr>
          <a:xfrm>
            <a:off x="206547" y="150494"/>
            <a:ext cx="10255424" cy="1310695"/>
          </a:xfrm>
        </p:spPr>
        <p:txBody>
          <a:bodyPr/>
          <a:lstStyle/>
          <a:p>
            <a:r>
              <a:rPr lang="en-AU"/>
              <a:t>5MS Bidding Service Go-Live Plan</a:t>
            </a:r>
          </a:p>
        </p:txBody>
      </p:sp>
      <p:sp>
        <p:nvSpPr>
          <p:cNvPr id="3" name="Content Placeholder 2">
            <a:extLst>
              <a:ext uri="{FF2B5EF4-FFF2-40B4-BE49-F238E27FC236}">
                <a16:creationId xmlns:a16="http://schemas.microsoft.com/office/drawing/2014/main" id="{4187355F-9577-4CF9-ACD8-D2E1D6AF6C54}"/>
              </a:ext>
            </a:extLst>
          </p:cNvPr>
          <p:cNvSpPr>
            <a:spLocks noGrp="1"/>
          </p:cNvSpPr>
          <p:nvPr>
            <p:ph idx="1"/>
          </p:nvPr>
        </p:nvSpPr>
        <p:spPr>
          <a:xfrm>
            <a:off x="206546" y="1576691"/>
            <a:ext cx="10255425" cy="6325649"/>
          </a:xfrm>
        </p:spPr>
        <p:txBody>
          <a:bodyPr vert="horz" lIns="91440" tIns="45720" rIns="91440" bIns="45720" rtlCol="0" anchor="t">
            <a:normAutofit fontScale="70000" lnSpcReduction="20000"/>
          </a:bodyPr>
          <a:lstStyle/>
          <a:p>
            <a:pPr marL="200025" indent="-200025"/>
            <a:r>
              <a:rPr lang="en-AU" sz="2450"/>
              <a:t>The 5MS Bidding Plan will be published on 08-Mar-21 taking into consideration participant feedback received over the consultation period (see next slide)</a:t>
            </a:r>
            <a:endParaRPr lang="en-US" sz="2099">
              <a:cs typeface="Segoe UI Semilight"/>
            </a:endParaRPr>
          </a:p>
          <a:p>
            <a:pPr marL="200025" indent="-200025"/>
            <a:r>
              <a:rPr lang="en-AU">
                <a:cs typeface="Segoe UI Semilight"/>
              </a:rPr>
              <a:t>Participants do not need to take any action during the cutover process.</a:t>
            </a:r>
          </a:p>
          <a:p>
            <a:pPr marL="200025" indent="-200025"/>
            <a:r>
              <a:rPr lang="en-AU">
                <a:cs typeface="Segoe UI Semilight"/>
              </a:rPr>
              <a:t>Cutover does not interrupt the AEMO Bidding Service, and no action is required to continue to submit 30-min bids</a:t>
            </a:r>
          </a:p>
          <a:p>
            <a:pPr marL="200025" indent="-200025"/>
            <a:r>
              <a:rPr lang="en-AU">
                <a:cs typeface="Segoe UI Semilight"/>
              </a:rPr>
              <a:t>Participants must update to EMMS Data Model v5.00 prior to commencing submitting 5-min bids</a:t>
            </a:r>
          </a:p>
          <a:p>
            <a:pPr marL="200025" indent="-200025"/>
            <a:endParaRPr lang="en-AU" sz="2450"/>
          </a:p>
          <a:p>
            <a:pPr marL="200025" indent="-200025"/>
            <a:r>
              <a:rPr lang="en-AU" sz="2450"/>
              <a:t>Communication:</a:t>
            </a:r>
            <a:endParaRPr lang="en-AU" sz="2450">
              <a:cs typeface="Segoe UI Semilight"/>
            </a:endParaRPr>
          </a:p>
          <a:p>
            <a:pPr marL="601345" lvl="1" indent="-200025"/>
            <a:r>
              <a:rPr lang="en-AU" sz="2100"/>
              <a:t>Participants will be kept informed of the cutover process through the AEMO Support Hub Bulletin which will be forwarded to all 5MS working groups from 5MS mailbox.</a:t>
            </a:r>
          </a:p>
          <a:p>
            <a:pPr marL="601345" lvl="1" indent="-200025"/>
            <a:r>
              <a:rPr lang="en-AU" sz="2100">
                <a:cs typeface="Segoe UI Semilight"/>
              </a:rPr>
              <a:t>Support Hub Bulletins are sent to a nominated point of contact in each organisation (generally only one per organisation)</a:t>
            </a:r>
          </a:p>
          <a:p>
            <a:pPr marL="200025" indent="-200025"/>
            <a:endParaRPr lang="en-AU">
              <a:cs typeface="Segoe UI Semilight"/>
            </a:endParaRPr>
          </a:p>
          <a:p>
            <a:pPr marL="200025" indent="-200025"/>
            <a:r>
              <a:rPr lang="en-AU" sz="2450"/>
              <a:t>Support:</a:t>
            </a:r>
            <a:endParaRPr lang="en-AU" sz="2450">
              <a:cs typeface="Segoe UI Semilight"/>
            </a:endParaRPr>
          </a:p>
          <a:p>
            <a:pPr marL="601345" lvl="1" indent="-200025"/>
            <a:r>
              <a:rPr lang="en-AU" sz="2100"/>
              <a:t>Post go-live support will be through AEMO Support Hub</a:t>
            </a:r>
            <a:endParaRPr lang="en-AU" sz="2100">
              <a:cs typeface="Segoe UI Semilight"/>
            </a:endParaRPr>
          </a:p>
          <a:p>
            <a:pPr marL="601345" lvl="1" indent="-200025"/>
            <a:r>
              <a:rPr lang="en-AU" sz="2100"/>
              <a:t>As participants will commence using 5MS bidding at different times, AEMO will not establish a dedicated Q&amp;A session at this time. However, these can be scheduled if the need arises. </a:t>
            </a:r>
            <a:endParaRPr lang="en-AU" sz="2100">
              <a:cs typeface="Segoe UI Semilight"/>
            </a:endParaRPr>
          </a:p>
          <a:p>
            <a:pPr lvl="1"/>
            <a:r>
              <a:rPr lang="en-AU" sz="2100"/>
              <a:t>The monthly Q&amp;A sessions will continue to be available </a:t>
            </a:r>
            <a:endParaRPr lang="en-AU" sz="2100">
              <a:cs typeface="Segoe UI Semilight"/>
            </a:endParaRPr>
          </a:p>
          <a:p>
            <a:pPr marL="601345" lvl="1" indent="-200025"/>
            <a:r>
              <a:rPr lang="en-AU">
                <a:cs typeface="Segoe UI Semilight"/>
              </a:rPr>
              <a:t>Support will be provided to participants during their cutover through Support Hub. AEMO business and IT SMEs will be available through this medium.</a:t>
            </a:r>
          </a:p>
          <a:p>
            <a:pPr marL="200025" indent="-200025"/>
            <a:endParaRPr lang="en-AU">
              <a:cs typeface="Segoe UI Semilight"/>
            </a:endParaRPr>
          </a:p>
          <a:p>
            <a:pPr marL="200025" indent="-200025"/>
            <a:r>
              <a:rPr lang="en-AU" sz="2450"/>
              <a:t>Participant transition plans as reported through Readiness Reporting Round 6:</a:t>
            </a:r>
            <a:endParaRPr lang="en-AU" sz="2450">
              <a:cs typeface="Segoe UI Semilight"/>
            </a:endParaRPr>
          </a:p>
          <a:p>
            <a:pPr marL="601345" lvl="1" indent="-200025"/>
            <a:r>
              <a:rPr lang="en-AU" sz="2100"/>
              <a:t>12 out of 17 will use pre-01-Oct-21</a:t>
            </a:r>
            <a:endParaRPr lang="en-AU" sz="2100">
              <a:cs typeface="Segoe UI Semilight"/>
            </a:endParaRPr>
          </a:p>
          <a:p>
            <a:pPr marL="601345" lvl="1" indent="-200025">
              <a:spcBef>
                <a:spcPts val="438"/>
              </a:spcBef>
            </a:pPr>
            <a:r>
              <a:rPr lang="en-AU" sz="2100"/>
              <a:t>2 Participants in April, 1 early April and 1 late April, </a:t>
            </a:r>
            <a:endParaRPr lang="en-AU" sz="2100">
              <a:cs typeface="Segoe UI Semilight"/>
            </a:endParaRPr>
          </a:p>
          <a:p>
            <a:pPr marL="601345" lvl="1" indent="-200025">
              <a:spcBef>
                <a:spcPts val="438"/>
              </a:spcBef>
            </a:pPr>
            <a:r>
              <a:rPr lang="en-AU" sz="2100">
                <a:cs typeface="Segoe UI Semilight"/>
              </a:rPr>
              <a:t>1 Participant indication of June</a:t>
            </a:r>
            <a:endParaRPr lang="en-AU" sz="2100"/>
          </a:p>
        </p:txBody>
      </p:sp>
      <p:sp>
        <p:nvSpPr>
          <p:cNvPr id="4" name="Slide Number Placeholder 3">
            <a:extLst>
              <a:ext uri="{FF2B5EF4-FFF2-40B4-BE49-F238E27FC236}">
                <a16:creationId xmlns:a16="http://schemas.microsoft.com/office/drawing/2014/main" id="{FC9AA496-A191-4583-B85D-35B60975CB2E}"/>
              </a:ext>
            </a:extLst>
          </p:cNvPr>
          <p:cNvSpPr>
            <a:spLocks noGrp="1"/>
          </p:cNvSpPr>
          <p:nvPr>
            <p:ph type="sldNum" sz="quarter" idx="12"/>
          </p:nvPr>
        </p:nvSpPr>
        <p:spPr/>
        <p:txBody>
          <a:bodyPr/>
          <a:lstStyle/>
          <a:p>
            <a:fld id="{4EC81F68-4976-451A-B2E9-79BCBD2F70CC}" type="slidenum">
              <a:rPr lang="en-AU" smtClean="0"/>
              <a:t>50</a:t>
            </a:fld>
            <a:endParaRPr lang="en-AU"/>
          </a:p>
        </p:txBody>
      </p:sp>
    </p:spTree>
    <p:extLst>
      <p:ext uri="{BB962C8B-B14F-4D97-AF65-F5344CB8AC3E}">
        <p14:creationId xmlns:p14="http://schemas.microsoft.com/office/powerpoint/2010/main" val="2861288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E13A-3631-4AC6-A87E-E282E176716A}"/>
              </a:ext>
            </a:extLst>
          </p:cNvPr>
          <p:cNvSpPr>
            <a:spLocks noGrp="1"/>
          </p:cNvSpPr>
          <p:nvPr>
            <p:ph type="title"/>
          </p:nvPr>
        </p:nvSpPr>
        <p:spPr/>
        <p:txBody>
          <a:bodyPr/>
          <a:lstStyle/>
          <a:p>
            <a:r>
              <a:rPr lang="en-AU"/>
              <a:t>5MS Bidding Service Go-Live Plan – Industry feedback</a:t>
            </a:r>
          </a:p>
        </p:txBody>
      </p:sp>
      <p:sp>
        <p:nvSpPr>
          <p:cNvPr id="4" name="Slide Number Placeholder 3">
            <a:extLst>
              <a:ext uri="{FF2B5EF4-FFF2-40B4-BE49-F238E27FC236}">
                <a16:creationId xmlns:a16="http://schemas.microsoft.com/office/drawing/2014/main" id="{4FF4E4C6-D49C-4720-A8A4-1B8553BAF01B}"/>
              </a:ext>
            </a:extLst>
          </p:cNvPr>
          <p:cNvSpPr>
            <a:spLocks noGrp="1"/>
          </p:cNvSpPr>
          <p:nvPr>
            <p:ph type="sldNum" sz="quarter" idx="12"/>
          </p:nvPr>
        </p:nvSpPr>
        <p:spPr/>
        <p:txBody>
          <a:bodyPr/>
          <a:lstStyle/>
          <a:p>
            <a:fld id="{4EC81F68-4976-451A-B2E9-79BCBD2F70CC}" type="slidenum">
              <a:rPr lang="en-AU" smtClean="0"/>
              <a:t>51</a:t>
            </a:fld>
            <a:endParaRPr lang="en-AU"/>
          </a:p>
        </p:txBody>
      </p:sp>
      <p:graphicFrame>
        <p:nvGraphicFramePr>
          <p:cNvPr id="5" name="Table 4">
            <a:extLst>
              <a:ext uri="{FF2B5EF4-FFF2-40B4-BE49-F238E27FC236}">
                <a16:creationId xmlns:a16="http://schemas.microsoft.com/office/drawing/2014/main" id="{002955D8-E787-4F21-B7F5-9069A74532B7}"/>
              </a:ext>
            </a:extLst>
          </p:cNvPr>
          <p:cNvGraphicFramePr>
            <a:graphicFrameLocks noGrp="1"/>
          </p:cNvGraphicFramePr>
          <p:nvPr>
            <p:extLst>
              <p:ext uri="{D42A27DB-BD31-4B8C-83A1-F6EECF244321}">
                <p14:modId xmlns:p14="http://schemas.microsoft.com/office/powerpoint/2010/main" val="824998441"/>
              </p:ext>
            </p:extLst>
          </p:nvPr>
        </p:nvGraphicFramePr>
        <p:xfrm>
          <a:off x="218987" y="2372846"/>
          <a:ext cx="10255425" cy="4200397"/>
        </p:xfrm>
        <a:graphic>
          <a:graphicData uri="http://schemas.openxmlformats.org/drawingml/2006/table">
            <a:tbl>
              <a:tblPr firstRow="1" bandRow="1">
                <a:tableStyleId>{21E4AEA4-8DFA-4A89-87EB-49C32662AFE0}</a:tableStyleId>
              </a:tblPr>
              <a:tblGrid>
                <a:gridCol w="425751">
                  <a:extLst>
                    <a:ext uri="{9D8B030D-6E8A-4147-A177-3AD203B41FA5}">
                      <a16:colId xmlns:a16="http://schemas.microsoft.com/office/drawing/2014/main" val="131507130"/>
                    </a:ext>
                  </a:extLst>
                </a:gridCol>
                <a:gridCol w="4280170">
                  <a:extLst>
                    <a:ext uri="{9D8B030D-6E8A-4147-A177-3AD203B41FA5}">
                      <a16:colId xmlns:a16="http://schemas.microsoft.com/office/drawing/2014/main" val="2213947064"/>
                    </a:ext>
                  </a:extLst>
                </a:gridCol>
                <a:gridCol w="5549504">
                  <a:extLst>
                    <a:ext uri="{9D8B030D-6E8A-4147-A177-3AD203B41FA5}">
                      <a16:colId xmlns:a16="http://schemas.microsoft.com/office/drawing/2014/main" val="523134843"/>
                    </a:ext>
                  </a:extLst>
                </a:gridCol>
              </a:tblGrid>
              <a:tr h="36633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600"/>
                        <a:t>#</a:t>
                      </a:r>
                    </a:p>
                  </a:txBody>
                  <a:tcPr marL="100796" marR="100796" marT="50398" marB="50398"/>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600"/>
                        <a:t>Feedback</a:t>
                      </a:r>
                    </a:p>
                  </a:txBody>
                  <a:tcPr marL="100796" marR="100796" marT="50398" marB="50398"/>
                </a:tc>
                <a:tc>
                  <a:txBody>
                    <a:bodyPr/>
                    <a:lstStyle/>
                    <a:p>
                      <a:r>
                        <a:rPr lang="en-AU" sz="1600"/>
                        <a:t>Response</a:t>
                      </a:r>
                    </a:p>
                  </a:txBody>
                  <a:tcPr marL="100796" marR="100796" marT="50398" marB="50398"/>
                </a:tc>
                <a:extLst>
                  <a:ext uri="{0D108BD9-81ED-4DB2-BD59-A6C34878D82A}">
                    <a16:rowId xmlns:a16="http://schemas.microsoft.com/office/drawing/2014/main" val="894739151"/>
                  </a:ext>
                </a:extLst>
              </a:tr>
              <a:tr h="1244678">
                <a:tc>
                  <a:txBody>
                    <a:bodyPr/>
                    <a:lstStyle/>
                    <a:p>
                      <a:pPr marL="0" indent="0">
                        <a:buFont typeface="+mj-lt"/>
                        <a:buNone/>
                      </a:pPr>
                      <a:r>
                        <a:rPr lang="en-AU" sz="1400"/>
                        <a:t>a)</a:t>
                      </a:r>
                    </a:p>
                  </a:txBody>
                  <a:tcPr marL="72000" marR="72000" marT="50398" marB="50398" anchor="ctr"/>
                </a:tc>
                <a:tc>
                  <a:txBody>
                    <a:bodyPr/>
                    <a:lstStyle/>
                    <a:p>
                      <a:pPr marL="0" indent="0">
                        <a:buFont typeface="+mj-lt"/>
                        <a:buNone/>
                      </a:pPr>
                      <a:r>
                        <a:rPr lang="en-US" sz="1400"/>
                        <a:t>Query on level of support provided during the transition period and post go-live.</a:t>
                      </a:r>
                      <a:endParaRPr lang="en-AU" sz="1400"/>
                    </a:p>
                  </a:txBody>
                  <a:tcPr marL="72000" marR="72000" marT="50398" marB="50398" anchor="ctr"/>
                </a:tc>
                <a:tc>
                  <a:txBody>
                    <a:bodyPr/>
                    <a:lstStyle/>
                    <a:p>
                      <a:pPr marL="285750" lvl="0" indent="-285750">
                        <a:buFont typeface="Arial" panose="020B0604020202020204" pitchFamily="34" charset="0"/>
                        <a:buChar char="•"/>
                      </a:pPr>
                      <a:r>
                        <a:rPr lang="en-AU" sz="1400"/>
                        <a:t>To be discussed at the RWG</a:t>
                      </a:r>
                    </a:p>
                  </a:txBody>
                  <a:tcPr marL="72000" marR="72000" marT="50398" marB="50398" anchor="ctr"/>
                </a:tc>
                <a:extLst>
                  <a:ext uri="{0D108BD9-81ED-4DB2-BD59-A6C34878D82A}">
                    <a16:rowId xmlns:a16="http://schemas.microsoft.com/office/drawing/2014/main" val="2844134526"/>
                  </a:ext>
                </a:extLst>
              </a:tr>
              <a:tr h="560733">
                <a:tc>
                  <a:txBody>
                    <a:bodyPr/>
                    <a:lstStyle/>
                    <a:p>
                      <a:pPr marL="0" indent="0">
                        <a:buFont typeface="+mj-lt"/>
                        <a:buNone/>
                      </a:pPr>
                      <a:r>
                        <a:rPr lang="en-AU" sz="1400"/>
                        <a:t>b)</a:t>
                      </a:r>
                    </a:p>
                  </a:txBody>
                  <a:tcPr marL="72000" marR="72000" marT="50398" marB="50398" anchor="ctr"/>
                </a:tc>
                <a:tc>
                  <a:txBody>
                    <a:bodyPr/>
                    <a:lstStyle/>
                    <a:p>
                      <a:pPr marL="0" indent="0">
                        <a:buFont typeface="+mj-lt"/>
                        <a:buNone/>
                      </a:pPr>
                      <a:r>
                        <a:rPr lang="en-US" sz="1400"/>
                        <a:t>Clarification on the bidding service go-live time of 12pm</a:t>
                      </a:r>
                      <a:endParaRPr lang="en-AU" sz="1400"/>
                    </a:p>
                  </a:txBody>
                  <a:tcPr marL="72000" marR="72000" marT="50398" marB="50398" anchor="ctr"/>
                </a:tc>
                <a:tc>
                  <a:txBody>
                    <a:bodyPr/>
                    <a:lstStyle/>
                    <a:p>
                      <a:pPr marL="285750" marR="0" lvl="0" indent="-285750" algn="l" defTabSz="80192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To be discussed at the RWG</a:t>
                      </a:r>
                    </a:p>
                    <a:p>
                      <a:pPr marL="285750" indent="-285750">
                        <a:buFont typeface="Arial" panose="020B0604020202020204" pitchFamily="34" charset="0"/>
                        <a:buChar char="•"/>
                      </a:pPr>
                      <a:endParaRPr lang="en-US" sz="1400"/>
                    </a:p>
                  </a:txBody>
                  <a:tcPr marL="72000" marR="72000" marT="50398" marB="50398" anchor="ctr"/>
                </a:tc>
                <a:extLst>
                  <a:ext uri="{0D108BD9-81ED-4DB2-BD59-A6C34878D82A}">
                    <a16:rowId xmlns:a16="http://schemas.microsoft.com/office/drawing/2014/main" val="492603019"/>
                  </a:ext>
                </a:extLst>
              </a:tr>
              <a:tr h="1014324">
                <a:tc>
                  <a:txBody>
                    <a:bodyPr/>
                    <a:lstStyle/>
                    <a:p>
                      <a:pPr marL="0" indent="0">
                        <a:buFont typeface="+mj-lt"/>
                        <a:buNone/>
                      </a:pPr>
                      <a:r>
                        <a:rPr lang="en-AU" sz="1400"/>
                        <a:t>c)</a:t>
                      </a:r>
                    </a:p>
                  </a:txBody>
                  <a:tcPr marL="72000" marR="72000" marT="50398" marB="50398" anchor="ctr"/>
                </a:tc>
                <a:tc>
                  <a:txBody>
                    <a:bodyPr/>
                    <a:lstStyle/>
                    <a:p>
                      <a:pPr marL="0" indent="0">
                        <a:buFont typeface="+mj-lt"/>
                        <a:buNone/>
                      </a:pPr>
                      <a:r>
                        <a:rPr lang="en-AU" sz="1400"/>
                        <a:t>Request for diagrammatic table of the 30MS/5MS tables and environments after go-live</a:t>
                      </a:r>
                    </a:p>
                  </a:txBody>
                  <a:tcPr marL="72000" marR="72000" marT="50398" marB="50398"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To be discussed at the RWG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400"/>
                    </a:p>
                  </a:txBody>
                  <a:tcPr marL="72000" marR="72000" marT="50398" marB="50398" anchor="ctr"/>
                </a:tc>
                <a:extLst>
                  <a:ext uri="{0D108BD9-81ED-4DB2-BD59-A6C34878D82A}">
                    <a16:rowId xmlns:a16="http://schemas.microsoft.com/office/drawing/2014/main" val="3062124091"/>
                  </a:ext>
                </a:extLst>
              </a:tr>
              <a:tr h="1014324">
                <a:tc>
                  <a:txBody>
                    <a:bodyPr/>
                    <a:lstStyle/>
                    <a:p>
                      <a:pPr marL="0" indent="0">
                        <a:buFont typeface="+mj-lt"/>
                        <a:buNone/>
                      </a:pPr>
                      <a:r>
                        <a:rPr lang="en-AU" sz="1400"/>
                        <a:t>d)</a:t>
                      </a:r>
                    </a:p>
                  </a:txBody>
                  <a:tcPr marL="72000" marR="72000" marT="50398" marB="50398" anchor="ctr"/>
                </a:tc>
                <a:tc>
                  <a:txBody>
                    <a:bodyPr/>
                    <a:lstStyle/>
                    <a:p>
                      <a:pPr marL="0" indent="0">
                        <a:buFont typeface="+mj-lt"/>
                        <a:buNone/>
                      </a:pPr>
                      <a:r>
                        <a:rPr lang="en-AU" sz="1400"/>
                        <a:t>Request for further details on AEMO go-live criteria, and rollback scenario</a:t>
                      </a:r>
                    </a:p>
                  </a:txBody>
                  <a:tcPr marL="72000" marR="72000" marT="50398" marB="50398"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To be discussed at the RWG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400"/>
                    </a:p>
                  </a:txBody>
                  <a:tcPr marL="72000" marR="72000" marT="50398" marB="50398" anchor="ctr"/>
                </a:tc>
                <a:extLst>
                  <a:ext uri="{0D108BD9-81ED-4DB2-BD59-A6C34878D82A}">
                    <a16:rowId xmlns:a16="http://schemas.microsoft.com/office/drawing/2014/main" val="395817042"/>
                  </a:ext>
                </a:extLst>
              </a:tr>
            </a:tbl>
          </a:graphicData>
        </a:graphic>
      </p:graphicFrame>
      <p:sp>
        <p:nvSpPr>
          <p:cNvPr id="6" name="Content Placeholder 2">
            <a:extLst>
              <a:ext uri="{FF2B5EF4-FFF2-40B4-BE49-F238E27FC236}">
                <a16:creationId xmlns:a16="http://schemas.microsoft.com/office/drawing/2014/main" id="{5B7351B3-11C4-4BB9-83A9-85272DF5B8F3}"/>
              </a:ext>
            </a:extLst>
          </p:cNvPr>
          <p:cNvSpPr>
            <a:spLocks noGrp="1"/>
          </p:cNvSpPr>
          <p:nvPr>
            <p:ph idx="1"/>
          </p:nvPr>
        </p:nvSpPr>
        <p:spPr>
          <a:xfrm>
            <a:off x="206546" y="1560660"/>
            <a:ext cx="9668168" cy="415009"/>
          </a:xfrm>
        </p:spPr>
        <p:txBody>
          <a:bodyPr>
            <a:normAutofit/>
          </a:bodyPr>
          <a:lstStyle/>
          <a:p>
            <a:pPr marL="200025" lvl="2" indent="-200025">
              <a:lnSpc>
                <a:spcPct val="100000"/>
              </a:lnSpc>
              <a:spcBef>
                <a:spcPts val="600"/>
              </a:spcBef>
              <a:spcAft>
                <a:spcPts val="300"/>
              </a:spcAft>
            </a:pPr>
            <a:r>
              <a:rPr lang="en-AU" sz="1800"/>
              <a:t>Four participants provided feedback on the draft 5MS Bidding service go-live plan.</a:t>
            </a:r>
          </a:p>
          <a:p>
            <a:pPr marL="200025" lvl="2" indent="-200025">
              <a:lnSpc>
                <a:spcPct val="100000"/>
              </a:lnSpc>
              <a:spcBef>
                <a:spcPts val="600"/>
              </a:spcBef>
              <a:spcAft>
                <a:spcPts val="300"/>
              </a:spcAft>
            </a:pPr>
            <a:endParaRPr lang="en-AU" sz="1800"/>
          </a:p>
          <a:p>
            <a:pPr marL="200025" lvl="2" indent="-200025">
              <a:lnSpc>
                <a:spcPct val="100000"/>
              </a:lnSpc>
              <a:spcBef>
                <a:spcPts val="600"/>
              </a:spcBef>
              <a:spcAft>
                <a:spcPts val="300"/>
              </a:spcAft>
            </a:pPr>
            <a:endParaRPr lang="en-AU" sz="1800"/>
          </a:p>
          <a:p>
            <a:pPr marL="0" lvl="2" indent="0">
              <a:lnSpc>
                <a:spcPct val="100000"/>
              </a:lnSpc>
              <a:spcBef>
                <a:spcPts val="600"/>
              </a:spcBef>
              <a:spcAft>
                <a:spcPts val="300"/>
              </a:spcAft>
              <a:buNone/>
            </a:pPr>
            <a:endParaRPr lang="en-AU" sz="4000"/>
          </a:p>
        </p:txBody>
      </p:sp>
    </p:spTree>
    <p:extLst>
      <p:ext uri="{BB962C8B-B14F-4D97-AF65-F5344CB8AC3E}">
        <p14:creationId xmlns:p14="http://schemas.microsoft.com/office/powerpoint/2010/main" val="2259081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2B0C-9515-47BA-BD00-D5BE3007A322}"/>
              </a:ext>
            </a:extLst>
          </p:cNvPr>
          <p:cNvSpPr>
            <a:spLocks noGrp="1"/>
          </p:cNvSpPr>
          <p:nvPr>
            <p:ph type="title"/>
          </p:nvPr>
        </p:nvSpPr>
        <p:spPr>
          <a:xfrm>
            <a:off x="206546" y="150494"/>
            <a:ext cx="9947103" cy="1310695"/>
          </a:xfrm>
        </p:spPr>
        <p:txBody>
          <a:bodyPr/>
          <a:lstStyle/>
          <a:p>
            <a:r>
              <a:rPr lang="en-AU"/>
              <a:t>Bidding transition – Industry participation </a:t>
            </a:r>
          </a:p>
        </p:txBody>
      </p:sp>
      <p:sp>
        <p:nvSpPr>
          <p:cNvPr id="4" name="Slide Number Placeholder 3">
            <a:extLst>
              <a:ext uri="{FF2B5EF4-FFF2-40B4-BE49-F238E27FC236}">
                <a16:creationId xmlns:a16="http://schemas.microsoft.com/office/drawing/2014/main" id="{53E789AF-CEC6-4843-A4B0-BF4A4A6FAE5E}"/>
              </a:ext>
            </a:extLst>
          </p:cNvPr>
          <p:cNvSpPr>
            <a:spLocks noGrp="1"/>
          </p:cNvSpPr>
          <p:nvPr>
            <p:ph type="sldNum" sz="quarter" idx="12"/>
          </p:nvPr>
        </p:nvSpPr>
        <p:spPr/>
        <p:txBody>
          <a:bodyPr/>
          <a:lstStyle/>
          <a:p>
            <a:fld id="{4EC81F68-4976-451A-B2E9-79BCBD2F70CC}" type="slidenum">
              <a:rPr lang="en-AU" smtClean="0"/>
              <a:t>52</a:t>
            </a:fld>
            <a:endParaRPr lang="en-AU"/>
          </a:p>
        </p:txBody>
      </p:sp>
      <p:graphicFrame>
        <p:nvGraphicFramePr>
          <p:cNvPr id="8" name="Chart 7">
            <a:extLst>
              <a:ext uri="{FF2B5EF4-FFF2-40B4-BE49-F238E27FC236}">
                <a16:creationId xmlns:a16="http://schemas.microsoft.com/office/drawing/2014/main" id="{24235C00-B77A-42D0-A326-E5A256FD205F}"/>
              </a:ext>
            </a:extLst>
          </p:cNvPr>
          <p:cNvGraphicFramePr>
            <a:graphicFrameLocks/>
          </p:cNvGraphicFramePr>
          <p:nvPr>
            <p:extLst>
              <p:ext uri="{D42A27DB-BD31-4B8C-83A1-F6EECF244321}">
                <p14:modId xmlns:p14="http://schemas.microsoft.com/office/powerpoint/2010/main" val="4239377251"/>
              </p:ext>
            </p:extLst>
          </p:nvPr>
        </p:nvGraphicFramePr>
        <p:xfrm>
          <a:off x="773593" y="3129722"/>
          <a:ext cx="8813006" cy="147161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040B11F-AA4A-4840-92D3-9D2F30A22C54}"/>
              </a:ext>
            </a:extLst>
          </p:cNvPr>
          <p:cNvSpPr/>
          <p:nvPr/>
        </p:nvSpPr>
        <p:spPr>
          <a:xfrm>
            <a:off x="1153882" y="5075040"/>
            <a:ext cx="8689975" cy="261610"/>
          </a:xfrm>
          <a:prstGeom prst="rect">
            <a:avLst/>
          </a:prstGeom>
        </p:spPr>
        <p:txBody>
          <a:bodyPr wrap="square">
            <a:spAutoFit/>
          </a:bodyPr>
          <a:lstStyle/>
          <a:p>
            <a:r>
              <a:rPr lang="en-AU" sz="1100" b="1"/>
              <a:t>Does your organisation plan to utilise the 5MS Bidding Service pre-production environment for industry testing?</a:t>
            </a:r>
          </a:p>
        </p:txBody>
      </p:sp>
      <p:graphicFrame>
        <p:nvGraphicFramePr>
          <p:cNvPr id="11" name="Chart 10">
            <a:extLst>
              <a:ext uri="{FF2B5EF4-FFF2-40B4-BE49-F238E27FC236}">
                <a16:creationId xmlns:a16="http://schemas.microsoft.com/office/drawing/2014/main" id="{07E8AEBF-6B75-4A93-8D69-1827DA39657C}"/>
              </a:ext>
            </a:extLst>
          </p:cNvPr>
          <p:cNvGraphicFramePr>
            <a:graphicFrameLocks/>
          </p:cNvGraphicFramePr>
          <p:nvPr>
            <p:extLst>
              <p:ext uri="{D42A27DB-BD31-4B8C-83A1-F6EECF244321}">
                <p14:modId xmlns:p14="http://schemas.microsoft.com/office/powerpoint/2010/main" val="3359168551"/>
              </p:ext>
            </p:extLst>
          </p:nvPr>
        </p:nvGraphicFramePr>
        <p:xfrm>
          <a:off x="1010922" y="5205845"/>
          <a:ext cx="8575675" cy="147161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1011374-F81E-4245-A344-F9C9C9D9620C}"/>
              </a:ext>
            </a:extLst>
          </p:cNvPr>
          <p:cNvSpPr/>
          <p:nvPr/>
        </p:nvSpPr>
        <p:spPr>
          <a:xfrm>
            <a:off x="1153882" y="3055469"/>
            <a:ext cx="8689975" cy="261610"/>
          </a:xfrm>
          <a:prstGeom prst="rect">
            <a:avLst/>
          </a:prstGeom>
        </p:spPr>
        <p:txBody>
          <a:bodyPr wrap="square">
            <a:spAutoFit/>
          </a:bodyPr>
          <a:lstStyle/>
          <a:p>
            <a:r>
              <a:rPr lang="en-AU" sz="1100" b="1"/>
              <a:t>Does your organisation plan to commence 5-minute bidding during the bidding transition period (1 Apr 2021 to 30 Sep 2021) ?</a:t>
            </a:r>
          </a:p>
        </p:txBody>
      </p:sp>
      <p:sp>
        <p:nvSpPr>
          <p:cNvPr id="14" name="TextBox 13">
            <a:extLst>
              <a:ext uri="{FF2B5EF4-FFF2-40B4-BE49-F238E27FC236}">
                <a16:creationId xmlns:a16="http://schemas.microsoft.com/office/drawing/2014/main" id="{94E368F0-39CC-4E30-BA42-0C03CD3D2875}"/>
              </a:ext>
            </a:extLst>
          </p:cNvPr>
          <p:cNvSpPr txBox="1"/>
          <p:nvPr/>
        </p:nvSpPr>
        <p:spPr>
          <a:xfrm>
            <a:off x="382983" y="1786548"/>
            <a:ext cx="8956677" cy="738664"/>
          </a:xfrm>
          <a:prstGeom prst="rect">
            <a:avLst/>
          </a:prstGeom>
          <a:noFill/>
        </p:spPr>
        <p:txBody>
          <a:bodyPr wrap="square" rtlCol="0" anchor="ctr">
            <a:spAutoFit/>
          </a:bodyPr>
          <a:lstStyle/>
          <a:p>
            <a:pPr marL="571500" indent="-571500">
              <a:buFont typeface="Arial" panose="020B0604020202020204" pitchFamily="34" charset="0"/>
              <a:buChar char="•"/>
            </a:pPr>
            <a:r>
              <a:rPr lang="en-AU" sz="1400"/>
              <a:t>12 out of 17 generators that responded to the latest readiness survey plan to commence bidding during the bidding transition period. 14 out of 17 generators plan to utilise the pre-production environment for industry testing.</a:t>
            </a:r>
          </a:p>
        </p:txBody>
      </p:sp>
    </p:spTree>
    <p:extLst>
      <p:ext uri="{BB962C8B-B14F-4D97-AF65-F5344CB8AC3E}">
        <p14:creationId xmlns:p14="http://schemas.microsoft.com/office/powerpoint/2010/main" val="230308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9A47-93B5-4E82-B3F1-D26D933912B0}"/>
              </a:ext>
            </a:extLst>
          </p:cNvPr>
          <p:cNvSpPr>
            <a:spLocks noGrp="1"/>
          </p:cNvSpPr>
          <p:nvPr>
            <p:ph type="title"/>
          </p:nvPr>
        </p:nvSpPr>
        <p:spPr>
          <a:xfrm>
            <a:off x="206547" y="150494"/>
            <a:ext cx="9404178" cy="1310695"/>
          </a:xfrm>
        </p:spPr>
        <p:txBody>
          <a:bodyPr/>
          <a:lstStyle/>
          <a:p>
            <a:r>
              <a:rPr lang="en-AU"/>
              <a:t>5MS Bidding Service Go-live Plan</a:t>
            </a:r>
          </a:p>
        </p:txBody>
      </p:sp>
      <p:sp>
        <p:nvSpPr>
          <p:cNvPr id="4" name="Slide Number Placeholder 3">
            <a:extLst>
              <a:ext uri="{FF2B5EF4-FFF2-40B4-BE49-F238E27FC236}">
                <a16:creationId xmlns:a16="http://schemas.microsoft.com/office/drawing/2014/main" id="{136DE055-F368-434A-B353-C941280E20BE}"/>
              </a:ext>
            </a:extLst>
          </p:cNvPr>
          <p:cNvSpPr>
            <a:spLocks noGrp="1"/>
          </p:cNvSpPr>
          <p:nvPr>
            <p:ph type="sldNum" sz="quarter" idx="12"/>
          </p:nvPr>
        </p:nvSpPr>
        <p:spPr/>
        <p:txBody>
          <a:bodyPr/>
          <a:lstStyle/>
          <a:p>
            <a:fld id="{4EC81F68-4976-451A-B2E9-79BCBD2F70CC}" type="slidenum">
              <a:rPr lang="en-AU" smtClean="0"/>
              <a:t>53</a:t>
            </a:fld>
            <a:endParaRPr lang="en-AU"/>
          </a:p>
        </p:txBody>
      </p:sp>
      <p:graphicFrame>
        <p:nvGraphicFramePr>
          <p:cNvPr id="7" name="Table 5">
            <a:extLst>
              <a:ext uri="{FF2B5EF4-FFF2-40B4-BE49-F238E27FC236}">
                <a16:creationId xmlns:a16="http://schemas.microsoft.com/office/drawing/2014/main" id="{EBE1ABC0-CAD7-4D12-A625-C3860E5A0CDE}"/>
              </a:ext>
            </a:extLst>
          </p:cNvPr>
          <p:cNvGraphicFramePr>
            <a:graphicFrameLocks noGrp="1"/>
          </p:cNvGraphicFramePr>
          <p:nvPr>
            <p:ph idx="1"/>
            <p:extLst>
              <p:ext uri="{D42A27DB-BD31-4B8C-83A1-F6EECF244321}">
                <p14:modId xmlns:p14="http://schemas.microsoft.com/office/powerpoint/2010/main" val="4187224750"/>
              </p:ext>
            </p:extLst>
          </p:nvPr>
        </p:nvGraphicFramePr>
        <p:xfrm>
          <a:off x="970001" y="3607831"/>
          <a:ext cx="7877269" cy="2139126"/>
        </p:xfrm>
        <a:graphic>
          <a:graphicData uri="http://schemas.openxmlformats.org/drawingml/2006/table">
            <a:tbl>
              <a:tblPr firstRow="1" bandRow="1">
                <a:tableStyleId>{5C22544A-7EE6-4342-B048-85BDC9FD1C3A}</a:tableStyleId>
              </a:tblPr>
              <a:tblGrid>
                <a:gridCol w="3425850">
                  <a:extLst>
                    <a:ext uri="{9D8B030D-6E8A-4147-A177-3AD203B41FA5}">
                      <a16:colId xmlns:a16="http://schemas.microsoft.com/office/drawing/2014/main" val="2817304428"/>
                    </a:ext>
                  </a:extLst>
                </a:gridCol>
                <a:gridCol w="4451419">
                  <a:extLst>
                    <a:ext uri="{9D8B030D-6E8A-4147-A177-3AD203B41FA5}">
                      <a16:colId xmlns:a16="http://schemas.microsoft.com/office/drawing/2014/main" val="2710216400"/>
                    </a:ext>
                  </a:extLst>
                </a:gridCol>
              </a:tblGrid>
              <a:tr h="348378">
                <a:tc>
                  <a:txBody>
                    <a:bodyPr/>
                    <a:lstStyle/>
                    <a:p>
                      <a:pPr>
                        <a:spcBef>
                          <a:spcPts val="500"/>
                        </a:spcBef>
                        <a:spcAft>
                          <a:spcPts val="300"/>
                        </a:spcAft>
                        <a:tabLst>
                          <a:tab pos="1425575" algn="ctr"/>
                        </a:tabLst>
                      </a:pPr>
                      <a:r>
                        <a:rPr lang="en-AU" sz="1400">
                          <a:effectLst/>
                        </a:rPr>
                        <a:t>Milestone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Date</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4195989688"/>
                  </a:ext>
                </a:extLst>
              </a:tr>
              <a:tr h="447687">
                <a:tc>
                  <a:txBody>
                    <a:bodyPr/>
                    <a:lstStyle/>
                    <a:p>
                      <a:pPr>
                        <a:spcBef>
                          <a:spcPts val="500"/>
                        </a:spcBef>
                        <a:spcAft>
                          <a:spcPts val="300"/>
                        </a:spcAft>
                      </a:pPr>
                      <a:r>
                        <a:rPr lang="en-AU" sz="1400">
                          <a:effectLst/>
                        </a:rPr>
                        <a:t>Initial engagement with the RWG</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12 January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4258171704"/>
                  </a:ext>
                </a:extLst>
              </a:tr>
              <a:tr h="447687">
                <a:tc>
                  <a:txBody>
                    <a:bodyPr/>
                    <a:lstStyle/>
                    <a:p>
                      <a:pPr>
                        <a:spcBef>
                          <a:spcPts val="500"/>
                        </a:spcBef>
                        <a:spcAft>
                          <a:spcPts val="300"/>
                        </a:spcAft>
                      </a:pPr>
                      <a:r>
                        <a:rPr lang="en-AU" sz="1400">
                          <a:effectLst/>
                        </a:rPr>
                        <a:t>Publish draft for industry feedback</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8 February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1901391392"/>
                  </a:ext>
                </a:extLst>
              </a:tr>
              <a:tr h="447687">
                <a:tc>
                  <a:txBody>
                    <a:bodyPr/>
                    <a:lstStyle/>
                    <a:p>
                      <a:pPr>
                        <a:spcBef>
                          <a:spcPts val="500"/>
                        </a:spcBef>
                        <a:spcAft>
                          <a:spcPts val="300"/>
                        </a:spcAft>
                      </a:pPr>
                      <a:r>
                        <a:rPr lang="en-AU" sz="1400">
                          <a:effectLst/>
                        </a:rPr>
                        <a:t>Deadline for industry feedback</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22 February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2049652183"/>
                  </a:ext>
                </a:extLst>
              </a:tr>
              <a:tr h="447687">
                <a:tc>
                  <a:txBody>
                    <a:bodyPr/>
                    <a:lstStyle/>
                    <a:p>
                      <a:pPr>
                        <a:spcBef>
                          <a:spcPts val="500"/>
                        </a:spcBef>
                        <a:spcAft>
                          <a:spcPts val="300"/>
                        </a:spcAft>
                      </a:pPr>
                      <a:r>
                        <a:rPr lang="en-AU" sz="1400">
                          <a:effectLst/>
                        </a:rPr>
                        <a:t>Publish final plan</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tc>
                  <a:txBody>
                    <a:bodyPr/>
                    <a:lstStyle/>
                    <a:p>
                      <a:pPr>
                        <a:spcBef>
                          <a:spcPts val="500"/>
                        </a:spcBef>
                        <a:spcAft>
                          <a:spcPts val="300"/>
                        </a:spcAft>
                      </a:pPr>
                      <a:r>
                        <a:rPr lang="en-AU" sz="1400">
                          <a:effectLst/>
                        </a:rPr>
                        <a:t>8 March 2021</a:t>
                      </a:r>
                      <a:endParaRPr lang="en-AU" sz="1400">
                        <a:solidFill>
                          <a:srgbClr val="222324"/>
                        </a:solidFill>
                        <a:effectLst/>
                        <a:latin typeface="Segoe UI Semilight" panose="020B0402040204020203" pitchFamily="34" charset="0"/>
                        <a:ea typeface="Batang" panose="020B0503020000020004" pitchFamily="18" charset="-127"/>
                        <a:cs typeface="Arial Unicode MS"/>
                      </a:endParaRPr>
                    </a:p>
                  </a:txBody>
                  <a:tcPr/>
                </a:tc>
                <a:extLst>
                  <a:ext uri="{0D108BD9-81ED-4DB2-BD59-A6C34878D82A}">
                    <a16:rowId xmlns:a16="http://schemas.microsoft.com/office/drawing/2014/main" val="2484675091"/>
                  </a:ext>
                </a:extLst>
              </a:tr>
            </a:tbl>
          </a:graphicData>
        </a:graphic>
      </p:graphicFrame>
      <p:sp>
        <p:nvSpPr>
          <p:cNvPr id="8" name="Content Placeholder 2">
            <a:extLst>
              <a:ext uri="{FF2B5EF4-FFF2-40B4-BE49-F238E27FC236}">
                <a16:creationId xmlns:a16="http://schemas.microsoft.com/office/drawing/2014/main" id="{F5D11D43-D70F-4A4B-8280-53DE9DB339FF}"/>
              </a:ext>
            </a:extLst>
          </p:cNvPr>
          <p:cNvSpPr txBox="1">
            <a:spLocks/>
          </p:cNvSpPr>
          <p:nvPr/>
        </p:nvSpPr>
        <p:spPr>
          <a:xfrm>
            <a:off x="206546" y="1590260"/>
            <a:ext cx="10255425" cy="5317435"/>
          </a:xfrm>
          <a:prstGeom prst="rect">
            <a:avLst/>
          </a:prstGeom>
        </p:spPr>
        <p:txBody>
          <a:bodyPr vert="horz" lIns="91440" tIns="45720" rIns="91440" bIns="45720"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AU" sz="1800"/>
              <a:t>The draft 5MS Bidding service go-live plan was published on Monday 8 February 2021. Please respond by COB Friday 22 February 2021 with any comments. </a:t>
            </a:r>
          </a:p>
          <a:p>
            <a:endParaRPr lang="en-AU" sz="1800"/>
          </a:p>
          <a:p>
            <a:pPr marL="200025" indent="-200025"/>
            <a:r>
              <a:rPr lang="en-AU" sz="1800"/>
              <a:t>The final document will be issued on Monday 8 March 2021</a:t>
            </a:r>
          </a:p>
        </p:txBody>
      </p:sp>
    </p:spTree>
    <p:extLst>
      <p:ext uri="{BB962C8B-B14F-4D97-AF65-F5344CB8AC3E}">
        <p14:creationId xmlns:p14="http://schemas.microsoft.com/office/powerpoint/2010/main" val="4211091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39D6-36A5-474A-99D0-D45DEA21CA4A}"/>
              </a:ext>
            </a:extLst>
          </p:cNvPr>
          <p:cNvSpPr>
            <a:spLocks noGrp="1"/>
          </p:cNvSpPr>
          <p:nvPr>
            <p:ph type="title"/>
          </p:nvPr>
        </p:nvSpPr>
        <p:spPr/>
        <p:txBody>
          <a:bodyPr/>
          <a:lstStyle/>
          <a:p>
            <a:r>
              <a:rPr lang="en-AU"/>
              <a:t>Related Documents</a:t>
            </a:r>
          </a:p>
        </p:txBody>
      </p:sp>
      <p:sp>
        <p:nvSpPr>
          <p:cNvPr id="4" name="Slide Number Placeholder 3">
            <a:extLst>
              <a:ext uri="{FF2B5EF4-FFF2-40B4-BE49-F238E27FC236}">
                <a16:creationId xmlns:a16="http://schemas.microsoft.com/office/drawing/2014/main" id="{287DA139-679C-46CF-9F28-BC2AE537F736}"/>
              </a:ext>
            </a:extLst>
          </p:cNvPr>
          <p:cNvSpPr>
            <a:spLocks noGrp="1"/>
          </p:cNvSpPr>
          <p:nvPr>
            <p:ph type="sldNum" sz="quarter" idx="12"/>
          </p:nvPr>
        </p:nvSpPr>
        <p:spPr/>
        <p:txBody>
          <a:bodyPr/>
          <a:lstStyle/>
          <a:p>
            <a:fld id="{4EC81F68-4976-451A-B2E9-79BCBD2F70CC}" type="slidenum">
              <a:rPr lang="en-AU" smtClean="0"/>
              <a:t>54</a:t>
            </a:fld>
            <a:endParaRPr lang="en-AU"/>
          </a:p>
        </p:txBody>
      </p:sp>
      <p:graphicFrame>
        <p:nvGraphicFramePr>
          <p:cNvPr id="5" name="Table 5">
            <a:extLst>
              <a:ext uri="{FF2B5EF4-FFF2-40B4-BE49-F238E27FC236}">
                <a16:creationId xmlns:a16="http://schemas.microsoft.com/office/drawing/2014/main" id="{7F5B22DD-491B-473A-880E-A52A0C81AD80}"/>
              </a:ext>
            </a:extLst>
          </p:cNvPr>
          <p:cNvGraphicFramePr>
            <a:graphicFrameLocks noGrp="1"/>
          </p:cNvGraphicFramePr>
          <p:nvPr>
            <p:extLst>
              <p:ext uri="{D42A27DB-BD31-4B8C-83A1-F6EECF244321}">
                <p14:modId xmlns:p14="http://schemas.microsoft.com/office/powerpoint/2010/main" val="825019338"/>
              </p:ext>
            </p:extLst>
          </p:nvPr>
        </p:nvGraphicFramePr>
        <p:xfrm>
          <a:off x="1104950" y="1632784"/>
          <a:ext cx="8058300" cy="3545840"/>
        </p:xfrm>
        <a:graphic>
          <a:graphicData uri="http://schemas.openxmlformats.org/drawingml/2006/table">
            <a:tbl>
              <a:tblPr firstRow="1" bandRow="1">
                <a:tableStyleId>{21E4AEA4-8DFA-4A89-87EB-49C32662AFE0}</a:tableStyleId>
              </a:tblPr>
              <a:tblGrid>
                <a:gridCol w="4029150">
                  <a:extLst>
                    <a:ext uri="{9D8B030D-6E8A-4147-A177-3AD203B41FA5}">
                      <a16:colId xmlns:a16="http://schemas.microsoft.com/office/drawing/2014/main" val="1272943772"/>
                    </a:ext>
                  </a:extLst>
                </a:gridCol>
                <a:gridCol w="4029150">
                  <a:extLst>
                    <a:ext uri="{9D8B030D-6E8A-4147-A177-3AD203B41FA5}">
                      <a16:colId xmlns:a16="http://schemas.microsoft.com/office/drawing/2014/main" val="3316766649"/>
                    </a:ext>
                  </a:extLst>
                </a:gridCol>
              </a:tblGrid>
              <a:tr h="370840">
                <a:tc>
                  <a:txBody>
                    <a:bodyPr/>
                    <a:lstStyle/>
                    <a:p>
                      <a:r>
                        <a:rPr lang="en-AU" sz="1400"/>
                        <a:t>Readiness Documents </a:t>
                      </a:r>
                      <a:endParaRPr lang="en-AU" sz="1400">
                        <a:latin typeface="+mn-lt"/>
                      </a:endParaRPr>
                    </a:p>
                  </a:txBody>
                  <a:tcPr/>
                </a:tc>
                <a:tc>
                  <a:txBody>
                    <a:bodyPr/>
                    <a:lstStyle/>
                    <a:p>
                      <a:r>
                        <a:rPr lang="en-AU" sz="1400"/>
                        <a:t>Systems Technical Documents</a:t>
                      </a:r>
                      <a:endParaRPr lang="en-AU" sz="1400">
                        <a:latin typeface="+mn-lt"/>
                      </a:endParaRPr>
                    </a:p>
                  </a:txBody>
                  <a:tcPr/>
                </a:tc>
                <a:extLst>
                  <a:ext uri="{0D108BD9-81ED-4DB2-BD59-A6C34878D82A}">
                    <a16:rowId xmlns:a16="http://schemas.microsoft.com/office/drawing/2014/main" val="1554521656"/>
                  </a:ext>
                </a:extLst>
              </a:tr>
              <a:tr h="370840">
                <a:tc>
                  <a:txBody>
                    <a:bodyPr/>
                    <a:lstStyle/>
                    <a:p>
                      <a:r>
                        <a:rPr lang="en-AU" sz="1400" u="none" strike="noStrike" kern="1200">
                          <a:effectLst/>
                          <a:hlinkClick r:id="rId2"/>
                        </a:rPr>
                        <a:t>Final Bidding Transition Plan v1.0 - 28 August 2020 (Document)</a:t>
                      </a:r>
                      <a:br>
                        <a:rPr lang="en-AU" sz="1400"/>
                      </a:br>
                      <a:endParaRPr lang="en-AU" sz="1400">
                        <a:latin typeface="+mn-lt"/>
                      </a:endParaRPr>
                    </a:p>
                  </a:txBody>
                  <a:tcPr/>
                </a:tc>
                <a:tc>
                  <a:txBody>
                    <a:bodyPr/>
                    <a:lstStyle/>
                    <a:p>
                      <a:r>
                        <a:rPr lang="en-AU" sz="1400" u="none" strike="noStrike" kern="1200">
                          <a:effectLst/>
                          <a:hlinkClick r:id="rId3"/>
                        </a:rPr>
                        <a:t>EMMS Technical Specification - 5MS - Data Model v5.00</a:t>
                      </a:r>
                      <a:endParaRPr lang="en-AU" sz="1400">
                        <a:latin typeface="+mn-lt"/>
                      </a:endParaRPr>
                    </a:p>
                  </a:txBody>
                  <a:tcPr/>
                </a:tc>
                <a:extLst>
                  <a:ext uri="{0D108BD9-81ED-4DB2-BD59-A6C34878D82A}">
                    <a16:rowId xmlns:a16="http://schemas.microsoft.com/office/drawing/2014/main" val="1728799114"/>
                  </a:ext>
                </a:extLst>
              </a:tr>
              <a:tr h="370840">
                <a:tc>
                  <a:txBody>
                    <a:bodyPr/>
                    <a:lstStyle/>
                    <a:p>
                      <a:r>
                        <a:rPr lang="en-AU" sz="1400" u="none" strike="noStrike" kern="1200">
                          <a:effectLst/>
                          <a:hlinkClick r:id="rId4"/>
                        </a:rPr>
                        <a:t>5MS Bidding Transition Plan v1.0 (Spreadsheet)</a:t>
                      </a:r>
                      <a:endParaRPr lang="en-AU" sz="1400">
                        <a:latin typeface="+mn-lt"/>
                      </a:endParaRPr>
                    </a:p>
                  </a:txBody>
                  <a:tcPr/>
                </a:tc>
                <a:tc>
                  <a:txBody>
                    <a:bodyPr/>
                    <a:lstStyle/>
                    <a:p>
                      <a:r>
                        <a:rPr lang="en-AU" sz="1400" u="none" strike="noStrike" kern="1200">
                          <a:effectLst/>
                          <a:hlinkClick r:id="rId5"/>
                        </a:rPr>
                        <a:t>EMMS Release FAQ - October 2020 - Data Model v5.00</a:t>
                      </a:r>
                      <a:endParaRPr lang="en-AU" sz="1400">
                        <a:latin typeface="+mn-lt"/>
                      </a:endParaRPr>
                    </a:p>
                  </a:txBody>
                  <a:tcPr/>
                </a:tc>
                <a:extLst>
                  <a:ext uri="{0D108BD9-81ED-4DB2-BD59-A6C34878D82A}">
                    <a16:rowId xmlns:a16="http://schemas.microsoft.com/office/drawing/2014/main" val="1206831406"/>
                  </a:ext>
                </a:extLst>
              </a:tr>
              <a:tr h="370840">
                <a:tc>
                  <a:txBody>
                    <a:bodyPr/>
                    <a:lstStyle/>
                    <a:p>
                      <a:r>
                        <a:rPr lang="en-AU" sz="1400" u="none" strike="noStrike" kern="1200">
                          <a:effectLst/>
                          <a:hlinkClick r:id="rId6"/>
                        </a:rPr>
                        <a:t>5MS Bidding Transition Plan FAQ’s</a:t>
                      </a:r>
                      <a:endParaRPr lang="en-AU" sz="1400">
                        <a:latin typeface="+mn-lt"/>
                      </a:endParaRPr>
                    </a:p>
                  </a:txBody>
                  <a:tcPr/>
                </a:tc>
                <a:tc>
                  <a:txBody>
                    <a:bodyPr/>
                    <a:lstStyle/>
                    <a:p>
                      <a:r>
                        <a:rPr lang="en-AU" sz="1400" u="none" strike="noStrike" kern="1200">
                          <a:effectLst/>
                          <a:hlinkClick r:id="rId7"/>
                        </a:rPr>
                        <a:t>EMMS 5MS Technical Specification - Dispatch and Operations - v6.0</a:t>
                      </a:r>
                      <a:endParaRPr lang="en-AU" sz="1400">
                        <a:latin typeface="+mn-lt"/>
                      </a:endParaRPr>
                    </a:p>
                  </a:txBody>
                  <a:tcPr/>
                </a:tc>
                <a:extLst>
                  <a:ext uri="{0D108BD9-81ED-4DB2-BD59-A6C34878D82A}">
                    <a16:rowId xmlns:a16="http://schemas.microsoft.com/office/drawing/2014/main" val="4063369475"/>
                  </a:ext>
                </a:extLst>
              </a:tr>
              <a:tr h="370840">
                <a:tc>
                  <a:txBody>
                    <a:bodyPr/>
                    <a:lstStyle/>
                    <a:p>
                      <a:r>
                        <a:rPr lang="en-AU" sz="1400"/>
                        <a:t>5MS Bidding Service Go-Live Plan</a:t>
                      </a:r>
                      <a:endParaRPr lang="en-AU" sz="1400">
                        <a:latin typeface="+mn-lt"/>
                      </a:endParaRPr>
                    </a:p>
                  </a:txBody>
                  <a:tcPr/>
                </a:tc>
                <a:tc>
                  <a:txBody>
                    <a:bodyPr/>
                    <a:lstStyle/>
                    <a:p>
                      <a:r>
                        <a:rPr lang="en-AU" sz="1400" kern="1200">
                          <a:effectLst/>
                        </a:rPr>
                        <a:t> </a:t>
                      </a:r>
                      <a:r>
                        <a:rPr lang="en-AU" sz="1400" u="none" strike="noStrike" kern="1200">
                          <a:effectLst/>
                          <a:hlinkClick r:id="rId8"/>
                        </a:rPr>
                        <a:t>Format and Validation for Energy, FCAS, and MNSP Bids and Offers</a:t>
                      </a:r>
                      <a:endParaRPr lang="en-AU" sz="1400">
                        <a:latin typeface="+mn-lt"/>
                      </a:endParaRPr>
                    </a:p>
                  </a:txBody>
                  <a:tcPr/>
                </a:tc>
                <a:extLst>
                  <a:ext uri="{0D108BD9-81ED-4DB2-BD59-A6C34878D82A}">
                    <a16:rowId xmlns:a16="http://schemas.microsoft.com/office/drawing/2014/main" val="1455535193"/>
                  </a:ext>
                </a:extLst>
              </a:tr>
              <a:tr h="370840">
                <a:tc>
                  <a:txBody>
                    <a:bodyPr/>
                    <a:lstStyle/>
                    <a:p>
                      <a:endParaRPr lang="en-AU" sz="1400">
                        <a:latin typeface="+mn-lt"/>
                      </a:endParaRPr>
                    </a:p>
                  </a:txBody>
                  <a:tcPr/>
                </a:tc>
                <a:tc>
                  <a:txBody>
                    <a:bodyPr/>
                    <a:lstStyle/>
                    <a:p>
                      <a:r>
                        <a:rPr lang="en-AU" sz="1400" u="none" strike="noStrike" kern="1200">
                          <a:effectLst/>
                          <a:hlinkClick r:id="rId9"/>
                        </a:rPr>
                        <a:t>Draft Guide to Energy and FCAS Web Bids - v2.02</a:t>
                      </a:r>
                      <a:endParaRPr lang="en-AU" sz="1400">
                        <a:latin typeface="+mn-lt"/>
                      </a:endParaRPr>
                    </a:p>
                  </a:txBody>
                  <a:tcPr/>
                </a:tc>
                <a:extLst>
                  <a:ext uri="{0D108BD9-81ED-4DB2-BD59-A6C34878D82A}">
                    <a16:rowId xmlns:a16="http://schemas.microsoft.com/office/drawing/2014/main" val="1020379893"/>
                  </a:ext>
                </a:extLst>
              </a:tr>
              <a:tr h="370840">
                <a:tc>
                  <a:txBody>
                    <a:bodyPr/>
                    <a:lstStyle/>
                    <a:p>
                      <a:endParaRPr lang="en-AU" sz="1400">
                        <a:latin typeface="+mn-lt"/>
                      </a:endParaRPr>
                    </a:p>
                  </a:txBody>
                  <a:tcPr/>
                </a:tc>
                <a:tc>
                  <a:txBody>
                    <a:bodyPr/>
                    <a:lstStyle/>
                    <a:p>
                      <a:r>
                        <a:rPr lang="en-AU" sz="1400" u="none" strike="noStrike" kern="1200">
                          <a:effectLst/>
                          <a:hlinkClick r:id="rId10"/>
                        </a:rPr>
                        <a:t>Guide to API Energy, FCAS, and MNSP Bids and Offers</a:t>
                      </a:r>
                      <a:endParaRPr lang="en-AU" sz="1400">
                        <a:latin typeface="+mn-lt"/>
                      </a:endParaRPr>
                    </a:p>
                  </a:txBody>
                  <a:tcPr/>
                </a:tc>
                <a:extLst>
                  <a:ext uri="{0D108BD9-81ED-4DB2-BD59-A6C34878D82A}">
                    <a16:rowId xmlns:a16="http://schemas.microsoft.com/office/drawing/2014/main" val="941812974"/>
                  </a:ext>
                </a:extLst>
              </a:tr>
            </a:tbl>
          </a:graphicData>
        </a:graphic>
      </p:graphicFrame>
      <p:sp>
        <p:nvSpPr>
          <p:cNvPr id="6" name="TextBox 5">
            <a:extLst>
              <a:ext uri="{FF2B5EF4-FFF2-40B4-BE49-F238E27FC236}">
                <a16:creationId xmlns:a16="http://schemas.microsoft.com/office/drawing/2014/main" id="{A1E3B25B-741C-4547-A588-F4D0413D2B70}"/>
              </a:ext>
            </a:extLst>
          </p:cNvPr>
          <p:cNvSpPr txBox="1"/>
          <p:nvPr/>
        </p:nvSpPr>
        <p:spPr>
          <a:xfrm>
            <a:off x="1101165" y="5822945"/>
            <a:ext cx="8489482" cy="1384995"/>
          </a:xfrm>
          <a:prstGeom prst="rect">
            <a:avLst/>
          </a:prstGeom>
          <a:noFill/>
        </p:spPr>
        <p:txBody>
          <a:bodyPr wrap="square" rtlCol="0" anchor="ctr">
            <a:spAutoFit/>
          </a:bodyPr>
          <a:lstStyle/>
          <a:p>
            <a:pPr marL="285750" indent="-285750">
              <a:buFont typeface="Arial" panose="020B0604020202020204" pitchFamily="34" charset="0"/>
              <a:buChar char="•"/>
            </a:pPr>
            <a:r>
              <a:rPr lang="en-AU" sz="1400" b="1"/>
              <a:t>Readiness Document webpage: </a:t>
            </a:r>
            <a:r>
              <a:rPr lang="en-AU" sz="1400" b="1">
                <a:hlinkClick r:id="rId11"/>
              </a:rPr>
              <a:t>https://www.aemo.com.au/initiatives/major-programs/nem-five-minute-settlement-program-and-global-settlement/readiness-workstream/key-readiness-documents</a:t>
            </a:r>
            <a:endParaRPr lang="en-AU" sz="1400" b="1"/>
          </a:p>
          <a:p>
            <a:pPr marL="285750" indent="-285750">
              <a:buFont typeface="Arial" panose="020B0604020202020204" pitchFamily="34" charset="0"/>
              <a:buChar char="•"/>
            </a:pPr>
            <a:endParaRPr lang="en-AU" sz="1400" b="1"/>
          </a:p>
          <a:p>
            <a:pPr marL="285750" indent="-285750">
              <a:buFont typeface="Arial" panose="020B0604020202020204" pitchFamily="34" charset="0"/>
              <a:buChar char="•"/>
            </a:pPr>
            <a:r>
              <a:rPr lang="en-AU" sz="1400" b="1"/>
              <a:t>Systems Technical Documents webpage: </a:t>
            </a:r>
            <a:r>
              <a:rPr lang="en-AU" sz="1400" b="1">
                <a:hlinkClick r:id="rId12"/>
              </a:rPr>
              <a:t>https://www.aemo.com.au/initiatives/major-programs/nem-five-minute-settlement-program-and-global-settlement/systems-workstream/systems-technical-documents</a:t>
            </a:r>
            <a:endParaRPr lang="en-AU" sz="1400" b="1"/>
          </a:p>
          <a:p>
            <a:endParaRPr lang="en-AU" sz="1400" b="1"/>
          </a:p>
        </p:txBody>
      </p:sp>
    </p:spTree>
    <p:extLst>
      <p:ext uri="{BB962C8B-B14F-4D97-AF65-F5344CB8AC3E}">
        <p14:creationId xmlns:p14="http://schemas.microsoft.com/office/powerpoint/2010/main" val="62368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55</a:t>
            </a:fld>
            <a:endParaRPr lang="en-AU"/>
          </a:p>
        </p:txBody>
      </p:sp>
    </p:spTree>
    <p:extLst>
      <p:ext uri="{BB962C8B-B14F-4D97-AF65-F5344CB8AC3E}">
        <p14:creationId xmlns:p14="http://schemas.microsoft.com/office/powerpoint/2010/main" val="4129510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8827E392-85C8-4251-BC11-1DC4C539579B}"/>
              </a:ext>
            </a:extLst>
          </p:cNvPr>
          <p:cNvSpPr/>
          <p:nvPr/>
        </p:nvSpPr>
        <p:spPr>
          <a:xfrm>
            <a:off x="1951564" y="3500533"/>
            <a:ext cx="8003175"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30" name="Arrow: Right 29">
            <a:extLst>
              <a:ext uri="{FF2B5EF4-FFF2-40B4-BE49-F238E27FC236}">
                <a16:creationId xmlns:a16="http://schemas.microsoft.com/office/drawing/2014/main" id="{8B9C7A30-136A-4633-AF75-1B59BF5C1A78}"/>
              </a:ext>
            </a:extLst>
          </p:cNvPr>
          <p:cNvSpPr/>
          <p:nvPr/>
        </p:nvSpPr>
        <p:spPr>
          <a:xfrm>
            <a:off x="1899900" y="4627299"/>
            <a:ext cx="8097371"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352794" y="150495"/>
            <a:ext cx="8151224" cy="1310695"/>
          </a:xfrm>
        </p:spPr>
        <p:txBody>
          <a:bodyPr>
            <a:normAutofit/>
          </a:bodyPr>
          <a:lstStyle/>
          <a:p>
            <a:r>
              <a:rPr lang="en-AU" sz="3600"/>
              <a:t>Settlements</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58408"/>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288525" y="3609908"/>
            <a:ext cx="1581864" cy="307777"/>
          </a:xfrm>
          <a:prstGeom prst="rect">
            <a:avLst/>
          </a:prstGeom>
          <a:noFill/>
        </p:spPr>
        <p:txBody>
          <a:bodyPr wrap="square" rtlCol="0">
            <a:spAutoFit/>
          </a:bodyPr>
          <a:lstStyle/>
          <a:p>
            <a:pPr algn="ctr"/>
            <a:r>
              <a:rPr lang="en-AU" sz="1400" b="1"/>
              <a:t>Pre-production</a:t>
            </a:r>
            <a:endParaRPr lang="en-AU" sz="1600" b="1"/>
          </a:p>
        </p:txBody>
      </p:sp>
      <p:sp>
        <p:nvSpPr>
          <p:cNvPr id="73" name="TextBox 72">
            <a:extLst>
              <a:ext uri="{FF2B5EF4-FFF2-40B4-BE49-F238E27FC236}">
                <a16:creationId xmlns:a16="http://schemas.microsoft.com/office/drawing/2014/main" id="{782E3A97-D138-45BB-9D3E-8F14B841FC28}"/>
              </a:ext>
            </a:extLst>
          </p:cNvPr>
          <p:cNvSpPr txBox="1"/>
          <p:nvPr/>
        </p:nvSpPr>
        <p:spPr>
          <a:xfrm>
            <a:off x="346320" y="4764293"/>
            <a:ext cx="1414651" cy="307777"/>
          </a:xfrm>
          <a:prstGeom prst="rect">
            <a:avLst/>
          </a:prstGeom>
          <a:noFill/>
        </p:spPr>
        <p:txBody>
          <a:bodyPr wrap="square" rtlCol="0">
            <a:spAutoFit/>
          </a:bodyPr>
          <a:lstStyle/>
          <a:p>
            <a:pPr algn="ctr"/>
            <a:r>
              <a:rPr lang="en-AU" sz="1400" b="1"/>
              <a:t>Production</a:t>
            </a:r>
            <a:endParaRPr lang="en-AU" sz="1600" b="1"/>
          </a:p>
        </p:txBody>
      </p:sp>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1921216" y="4764467"/>
          <a:ext cx="6037632" cy="263749"/>
        </p:xfrm>
        <a:graphic>
          <a:graphicData uri="http://schemas.openxmlformats.org/drawingml/2006/table">
            <a:tbl>
              <a:tblPr firstRow="1" bandRow="1">
                <a:tableStyleId>{5C22544A-7EE6-4342-B048-85BDC9FD1C3A}</a:tableStyleId>
              </a:tblPr>
              <a:tblGrid>
                <a:gridCol w="2172318">
                  <a:extLst>
                    <a:ext uri="{9D8B030D-6E8A-4147-A177-3AD203B41FA5}">
                      <a16:colId xmlns:a16="http://schemas.microsoft.com/office/drawing/2014/main" val="97459750"/>
                    </a:ext>
                  </a:extLst>
                </a:gridCol>
                <a:gridCol w="2158410">
                  <a:extLst>
                    <a:ext uri="{9D8B030D-6E8A-4147-A177-3AD203B41FA5}">
                      <a16:colId xmlns:a16="http://schemas.microsoft.com/office/drawing/2014/main" val="1036072466"/>
                    </a:ext>
                  </a:extLst>
                </a:gridCol>
                <a:gridCol w="1706904">
                  <a:extLst>
                    <a:ext uri="{9D8B030D-6E8A-4147-A177-3AD203B41FA5}">
                      <a16:colId xmlns:a16="http://schemas.microsoft.com/office/drawing/2014/main" val="1673324170"/>
                    </a:ext>
                  </a:extLst>
                </a:gridCol>
              </a:tblGrid>
              <a:tr h="263749">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85498" y="2379741"/>
            <a:ext cx="4510995" cy="288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102" b="1"/>
              <a:t>1 Oct 2021</a:t>
            </a:r>
          </a:p>
        </p:txBody>
      </p:sp>
      <p:sp>
        <p:nvSpPr>
          <p:cNvPr id="88" name="TextBox 87">
            <a:extLst>
              <a:ext uri="{FF2B5EF4-FFF2-40B4-BE49-F238E27FC236}">
                <a16:creationId xmlns:a16="http://schemas.microsoft.com/office/drawing/2014/main" id="{AB7A6F59-9927-4DE7-93CB-C89D32DEF997}"/>
              </a:ext>
            </a:extLst>
          </p:cNvPr>
          <p:cNvSpPr txBox="1"/>
          <p:nvPr/>
        </p:nvSpPr>
        <p:spPr>
          <a:xfrm>
            <a:off x="2916456" y="4755853"/>
            <a:ext cx="1142860" cy="261931"/>
          </a:xfrm>
          <a:prstGeom prst="rect">
            <a:avLst/>
          </a:prstGeom>
          <a:noFill/>
        </p:spPr>
        <p:txBody>
          <a:bodyPr wrap="square" rtlCol="0">
            <a:spAutoFit/>
          </a:bodyPr>
          <a:lstStyle/>
          <a:p>
            <a:pPr algn="r"/>
            <a:r>
              <a:rPr lang="en-AU" sz="1102" b="1">
                <a:solidFill>
                  <a:schemeClr val="bg1"/>
                </a:solidFill>
              </a:rPr>
              <a:t>17 May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343650" y="4755261"/>
            <a:ext cx="893431" cy="261931"/>
          </a:xfrm>
          <a:prstGeom prst="rect">
            <a:avLst/>
          </a:prstGeom>
          <a:noFill/>
        </p:spPr>
        <p:txBody>
          <a:bodyPr wrap="square" rtlCol="0">
            <a:spAutoFit/>
          </a:bodyPr>
          <a:lstStyle/>
          <a:p>
            <a:pPr algn="r"/>
            <a:r>
              <a:rPr lang="en-AU" sz="1102" b="1">
                <a:solidFill>
                  <a:schemeClr val="bg1"/>
                </a:solidFill>
              </a:rPr>
              <a:t>1 Oct 2021</a:t>
            </a:r>
          </a:p>
        </p:txBody>
      </p:sp>
      <p:graphicFrame>
        <p:nvGraphicFramePr>
          <p:cNvPr id="29" name="Table 74">
            <a:extLst>
              <a:ext uri="{FF2B5EF4-FFF2-40B4-BE49-F238E27FC236}">
                <a16:creationId xmlns:a16="http://schemas.microsoft.com/office/drawing/2014/main" id="{32DB978F-E9A3-44E2-81F0-BC33A775B96B}"/>
              </a:ext>
            </a:extLst>
          </p:cNvPr>
          <p:cNvGraphicFramePr>
            <a:graphicFrameLocks noGrp="1"/>
          </p:cNvGraphicFramePr>
          <p:nvPr/>
        </p:nvGraphicFramePr>
        <p:xfrm>
          <a:off x="840188" y="6149556"/>
          <a:ext cx="9535014" cy="102609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Settlement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Settlements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kern="1200">
                          <a:solidFill>
                            <a:schemeClr val="tx1"/>
                          </a:solidFill>
                          <a:latin typeface="+mn-lt"/>
                          <a:ea typeface="+mn-ea"/>
                          <a:cs typeface="+mn-cs"/>
                        </a:rPr>
                        <a:t>The 5MS capable solution is available in the relevant environment, however 30-minute settlement will remain until the environment reflects the 5MS Rule solution </a:t>
                      </a:r>
                      <a:endParaRPr lang="en-AU" sz="1100" b="0" i="1" kern="1200">
                        <a:solidFill>
                          <a:schemeClr val="tx1"/>
                        </a:solidFill>
                        <a:latin typeface="+mn-lt"/>
                        <a:ea typeface="+mn-ea"/>
                        <a:cs typeface="+mn-cs"/>
                      </a:endParaRP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Five-minute settlement and </a:t>
                      </a:r>
                    </a:p>
                    <a:p>
                      <a:pPr algn="l"/>
                      <a:r>
                        <a:rPr lang="en-AU" sz="1100" kern="1200">
                          <a:solidFill>
                            <a:schemeClr val="dk1"/>
                          </a:solidFill>
                          <a:effectLst/>
                          <a:latin typeface="+mn-lt"/>
                          <a:ea typeface="+mn-ea"/>
                          <a:cs typeface="+mn-cs"/>
                        </a:rPr>
                        <a:t>Global Settlement soft-start - UFE Reporting</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All Retailers become liable for UFE</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4" name="TextBox 33">
            <a:extLst>
              <a:ext uri="{FF2B5EF4-FFF2-40B4-BE49-F238E27FC236}">
                <a16:creationId xmlns:a16="http://schemas.microsoft.com/office/drawing/2014/main" id="{E769018A-693D-4DF2-9C22-F057E442620D}"/>
              </a:ext>
            </a:extLst>
          </p:cNvPr>
          <p:cNvSpPr txBox="1"/>
          <p:nvPr/>
        </p:nvSpPr>
        <p:spPr>
          <a:xfrm>
            <a:off x="6843279" y="4763741"/>
            <a:ext cx="1046084" cy="261931"/>
          </a:xfrm>
          <a:prstGeom prst="rect">
            <a:avLst/>
          </a:prstGeom>
          <a:noFill/>
        </p:spPr>
        <p:txBody>
          <a:bodyPr wrap="square" rtlCol="0">
            <a:spAutoFit/>
          </a:bodyPr>
          <a:lstStyle/>
          <a:p>
            <a:pPr algn="r"/>
            <a:r>
              <a:rPr lang="en-AU" sz="1102" b="1">
                <a:solidFill>
                  <a:schemeClr val="bg1"/>
                </a:solidFill>
              </a:rPr>
              <a:t>1 May 2022</a:t>
            </a:r>
          </a:p>
        </p:txBody>
      </p:sp>
      <p:sp>
        <p:nvSpPr>
          <p:cNvPr id="4" name="Speech Bubble: Rectangle with Corners Rounded 3">
            <a:extLst>
              <a:ext uri="{FF2B5EF4-FFF2-40B4-BE49-F238E27FC236}">
                <a16:creationId xmlns:a16="http://schemas.microsoft.com/office/drawing/2014/main" id="{71E256A2-08C7-4D20-96B6-791DF49E2140}"/>
              </a:ext>
            </a:extLst>
          </p:cNvPr>
          <p:cNvSpPr/>
          <p:nvPr/>
        </p:nvSpPr>
        <p:spPr>
          <a:xfrm>
            <a:off x="5441350" y="2872204"/>
            <a:ext cx="1591462" cy="54927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solidFill>
                  <a:schemeClr val="bg1"/>
                </a:solidFill>
              </a:rPr>
              <a:t>Incl. UFE Reporting from 05/07/21</a:t>
            </a:r>
          </a:p>
        </p:txBody>
      </p:sp>
      <p:sp>
        <p:nvSpPr>
          <p:cNvPr id="37" name="Speech Bubble: Rectangle with Corners Rounded 36">
            <a:extLst>
              <a:ext uri="{FF2B5EF4-FFF2-40B4-BE49-F238E27FC236}">
                <a16:creationId xmlns:a16="http://schemas.microsoft.com/office/drawing/2014/main" id="{A28920D6-01F4-41B0-BE80-83759EE2C95C}"/>
              </a:ext>
            </a:extLst>
          </p:cNvPr>
          <p:cNvSpPr/>
          <p:nvPr/>
        </p:nvSpPr>
        <p:spPr>
          <a:xfrm>
            <a:off x="4679736" y="1640143"/>
            <a:ext cx="1591463" cy="54927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Supports 30MS, 5MS and GS modes </a:t>
            </a:r>
          </a:p>
        </p:txBody>
      </p:sp>
      <p:sp>
        <p:nvSpPr>
          <p:cNvPr id="31" name="TextBox 30">
            <a:extLst>
              <a:ext uri="{FF2B5EF4-FFF2-40B4-BE49-F238E27FC236}">
                <a16:creationId xmlns:a16="http://schemas.microsoft.com/office/drawing/2014/main" id="{819BB59F-696C-462B-8BEF-A136B3D762E9}"/>
              </a:ext>
            </a:extLst>
          </p:cNvPr>
          <p:cNvSpPr txBox="1"/>
          <p:nvPr/>
        </p:nvSpPr>
        <p:spPr>
          <a:xfrm>
            <a:off x="837248" y="5854945"/>
            <a:ext cx="7503795" cy="307777"/>
          </a:xfrm>
          <a:prstGeom prst="rect">
            <a:avLst/>
          </a:prstGeom>
          <a:noFill/>
          <a:ln>
            <a:noFill/>
          </a:ln>
        </p:spPr>
        <p:txBody>
          <a:bodyPr wrap="square" rtlCol="0" anchor="ctr">
            <a:spAutoFit/>
          </a:bodyPr>
          <a:lstStyle/>
          <a:p>
            <a:r>
              <a:rPr lang="en-AU" sz="1400" b="1"/>
              <a:t>Legend</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046" y="3643926"/>
          <a:ext cx="5748556" cy="259274"/>
        </p:xfrm>
        <a:graphic>
          <a:graphicData uri="http://schemas.openxmlformats.org/drawingml/2006/table">
            <a:tbl>
              <a:tblPr firstRow="1" bandRow="1">
                <a:tableStyleId>{5C22544A-7EE6-4342-B048-85BDC9FD1C3A}</a:tableStyleId>
              </a:tblPr>
              <a:tblGrid>
                <a:gridCol w="1609068">
                  <a:extLst>
                    <a:ext uri="{9D8B030D-6E8A-4147-A177-3AD203B41FA5}">
                      <a16:colId xmlns:a16="http://schemas.microsoft.com/office/drawing/2014/main" val="97459750"/>
                    </a:ext>
                  </a:extLst>
                </a:gridCol>
                <a:gridCol w="2204362">
                  <a:extLst>
                    <a:ext uri="{9D8B030D-6E8A-4147-A177-3AD203B41FA5}">
                      <a16:colId xmlns:a16="http://schemas.microsoft.com/office/drawing/2014/main" val="3520758818"/>
                    </a:ext>
                  </a:extLst>
                </a:gridCol>
                <a:gridCol w="1935126">
                  <a:extLst>
                    <a:ext uri="{9D8B030D-6E8A-4147-A177-3AD203B41FA5}">
                      <a16:colId xmlns:a16="http://schemas.microsoft.com/office/drawing/2014/main" val="3554931790"/>
                    </a:ext>
                  </a:extLst>
                </a:gridCol>
              </a:tblGrid>
              <a:tr h="254586">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26" name="TextBox 25">
            <a:extLst>
              <a:ext uri="{FF2B5EF4-FFF2-40B4-BE49-F238E27FC236}">
                <a16:creationId xmlns:a16="http://schemas.microsoft.com/office/drawing/2014/main" id="{FF57C1C8-D382-4C00-8C26-C3EDE3EFF241}"/>
              </a:ext>
            </a:extLst>
          </p:cNvPr>
          <p:cNvSpPr txBox="1"/>
          <p:nvPr/>
        </p:nvSpPr>
        <p:spPr>
          <a:xfrm>
            <a:off x="2664531" y="3642315"/>
            <a:ext cx="1064402" cy="261931"/>
          </a:xfrm>
          <a:prstGeom prst="rect">
            <a:avLst/>
          </a:prstGeom>
          <a:noFill/>
        </p:spPr>
        <p:txBody>
          <a:bodyPr wrap="square" rtlCol="0">
            <a:spAutoFit/>
          </a:bodyPr>
          <a:lstStyle/>
          <a:p>
            <a:r>
              <a:rPr lang="en-AU" sz="1102" b="1">
                <a:solidFill>
                  <a:schemeClr val="bg1"/>
                </a:solidFill>
              </a:rPr>
              <a:t>22 Mar 2021</a:t>
            </a:r>
          </a:p>
        </p:txBody>
      </p:sp>
      <p:sp>
        <p:nvSpPr>
          <p:cNvPr id="23" name="TextBox 22">
            <a:extLst>
              <a:ext uri="{FF2B5EF4-FFF2-40B4-BE49-F238E27FC236}">
                <a16:creationId xmlns:a16="http://schemas.microsoft.com/office/drawing/2014/main" id="{4748FF2E-A513-4538-A0E1-49F3F06C75B6}"/>
              </a:ext>
            </a:extLst>
          </p:cNvPr>
          <p:cNvSpPr txBox="1"/>
          <p:nvPr/>
        </p:nvSpPr>
        <p:spPr>
          <a:xfrm>
            <a:off x="6899082" y="3658652"/>
            <a:ext cx="1045205" cy="261931"/>
          </a:xfrm>
          <a:prstGeom prst="rect">
            <a:avLst/>
          </a:prstGeom>
          <a:noFill/>
        </p:spPr>
        <p:txBody>
          <a:bodyPr wrap="square" rtlCol="0">
            <a:spAutoFit/>
          </a:bodyPr>
          <a:lstStyle/>
          <a:p>
            <a:r>
              <a:rPr lang="en-AU" sz="1102" b="1">
                <a:solidFill>
                  <a:schemeClr val="bg1"/>
                </a:solidFill>
              </a:rPr>
              <a:t>1 Feb 2022</a:t>
            </a:r>
          </a:p>
        </p:txBody>
      </p:sp>
      <p:sp>
        <p:nvSpPr>
          <p:cNvPr id="28" name="TextBox 27">
            <a:extLst>
              <a:ext uri="{FF2B5EF4-FFF2-40B4-BE49-F238E27FC236}">
                <a16:creationId xmlns:a16="http://schemas.microsoft.com/office/drawing/2014/main" id="{8599AAAF-EED6-4514-BAEF-20EACC596B12}"/>
              </a:ext>
            </a:extLst>
          </p:cNvPr>
          <p:cNvSpPr txBox="1"/>
          <p:nvPr/>
        </p:nvSpPr>
        <p:spPr>
          <a:xfrm>
            <a:off x="5040538" y="3641269"/>
            <a:ext cx="1117234" cy="261931"/>
          </a:xfrm>
          <a:prstGeom prst="rect">
            <a:avLst/>
          </a:prstGeom>
          <a:noFill/>
        </p:spPr>
        <p:txBody>
          <a:bodyPr wrap="square" rtlCol="0">
            <a:spAutoFit/>
          </a:bodyPr>
          <a:lstStyle/>
          <a:p>
            <a:r>
              <a:rPr lang="en-AU" sz="1102" b="1">
                <a:solidFill>
                  <a:schemeClr val="bg1"/>
                </a:solidFill>
              </a:rPr>
              <a:t>5 Jul 2021</a:t>
            </a:r>
          </a:p>
        </p:txBody>
      </p:sp>
      <p:sp>
        <p:nvSpPr>
          <p:cNvPr id="21" name="Speech Bubble: Rectangle with Corners Rounded 20">
            <a:extLst>
              <a:ext uri="{FF2B5EF4-FFF2-40B4-BE49-F238E27FC236}">
                <a16:creationId xmlns:a16="http://schemas.microsoft.com/office/drawing/2014/main" id="{95DD3AB6-AA9C-4461-908A-7FB655BDD0FC}"/>
              </a:ext>
            </a:extLst>
          </p:cNvPr>
          <p:cNvSpPr/>
          <p:nvPr/>
        </p:nvSpPr>
        <p:spPr>
          <a:xfrm>
            <a:off x="6568911" y="1668186"/>
            <a:ext cx="1656942" cy="64283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APIs for Settlements Direct and Prudential dashboard added</a:t>
            </a:r>
            <a:endParaRPr lang="en-AU" sz="1200" err="1">
              <a:cs typeface="Segoe UI Semilight"/>
            </a:endParaRPr>
          </a:p>
        </p:txBody>
      </p:sp>
      <p:sp>
        <p:nvSpPr>
          <p:cNvPr id="3" name="Rectangle: Rounded Corners 2">
            <a:extLst>
              <a:ext uri="{FF2B5EF4-FFF2-40B4-BE49-F238E27FC236}">
                <a16:creationId xmlns:a16="http://schemas.microsoft.com/office/drawing/2014/main" id="{66EDD183-12B8-43D8-B875-89B333DE3456}"/>
              </a:ext>
            </a:extLst>
          </p:cNvPr>
          <p:cNvSpPr/>
          <p:nvPr/>
        </p:nvSpPr>
        <p:spPr>
          <a:xfrm>
            <a:off x="8595360" y="67909"/>
            <a:ext cx="1915427" cy="14098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a:t>Updated to reflect replanned pre-prod and prod dates</a:t>
            </a:r>
          </a:p>
        </p:txBody>
      </p:sp>
    </p:spTree>
    <p:extLst>
      <p:ext uri="{BB962C8B-B14F-4D97-AF65-F5344CB8AC3E}">
        <p14:creationId xmlns:p14="http://schemas.microsoft.com/office/powerpoint/2010/main" val="3435529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0F2CCDF-214B-40D1-8F44-65A9029FC08F}"/>
              </a:ext>
            </a:extLst>
          </p:cNvPr>
          <p:cNvGraphicFramePr>
            <a:graphicFrameLocks noGrp="1"/>
          </p:cNvGraphicFramePr>
          <p:nvPr/>
        </p:nvGraphicFramePr>
        <p:xfrm>
          <a:off x="511740" y="2482251"/>
          <a:ext cx="9668329" cy="2644131"/>
        </p:xfrm>
        <a:graphic>
          <a:graphicData uri="http://schemas.openxmlformats.org/drawingml/2006/table">
            <a:tbl>
              <a:tblPr/>
              <a:tblGrid>
                <a:gridCol w="2472565">
                  <a:extLst>
                    <a:ext uri="{9D8B030D-6E8A-4147-A177-3AD203B41FA5}">
                      <a16:colId xmlns:a16="http://schemas.microsoft.com/office/drawing/2014/main" val="4291392808"/>
                    </a:ext>
                  </a:extLst>
                </a:gridCol>
                <a:gridCol w="788809">
                  <a:extLst>
                    <a:ext uri="{9D8B030D-6E8A-4147-A177-3AD203B41FA5}">
                      <a16:colId xmlns:a16="http://schemas.microsoft.com/office/drawing/2014/main" val="3584581587"/>
                    </a:ext>
                  </a:extLst>
                </a:gridCol>
                <a:gridCol w="783984">
                  <a:extLst>
                    <a:ext uri="{9D8B030D-6E8A-4147-A177-3AD203B41FA5}">
                      <a16:colId xmlns:a16="http://schemas.microsoft.com/office/drawing/2014/main" val="1594233993"/>
                    </a:ext>
                  </a:extLst>
                </a:gridCol>
                <a:gridCol w="675432">
                  <a:extLst>
                    <a:ext uri="{9D8B030D-6E8A-4147-A177-3AD203B41FA5}">
                      <a16:colId xmlns:a16="http://schemas.microsoft.com/office/drawing/2014/main" val="1747754464"/>
                    </a:ext>
                  </a:extLst>
                </a:gridCol>
                <a:gridCol w="675432">
                  <a:extLst>
                    <a:ext uri="{9D8B030D-6E8A-4147-A177-3AD203B41FA5}">
                      <a16:colId xmlns:a16="http://schemas.microsoft.com/office/drawing/2014/main" val="3924925880"/>
                    </a:ext>
                  </a:extLst>
                </a:gridCol>
                <a:gridCol w="675432">
                  <a:extLst>
                    <a:ext uri="{9D8B030D-6E8A-4147-A177-3AD203B41FA5}">
                      <a16:colId xmlns:a16="http://schemas.microsoft.com/office/drawing/2014/main" val="3701647871"/>
                    </a:ext>
                  </a:extLst>
                </a:gridCol>
                <a:gridCol w="675432">
                  <a:extLst>
                    <a:ext uri="{9D8B030D-6E8A-4147-A177-3AD203B41FA5}">
                      <a16:colId xmlns:a16="http://schemas.microsoft.com/office/drawing/2014/main" val="226786205"/>
                    </a:ext>
                  </a:extLst>
                </a:gridCol>
                <a:gridCol w="844290">
                  <a:extLst>
                    <a:ext uri="{9D8B030D-6E8A-4147-A177-3AD203B41FA5}">
                      <a16:colId xmlns:a16="http://schemas.microsoft.com/office/drawing/2014/main" val="1606922463"/>
                    </a:ext>
                  </a:extLst>
                </a:gridCol>
                <a:gridCol w="680257">
                  <a:extLst>
                    <a:ext uri="{9D8B030D-6E8A-4147-A177-3AD203B41FA5}">
                      <a16:colId xmlns:a16="http://schemas.microsoft.com/office/drawing/2014/main" val="914048133"/>
                    </a:ext>
                  </a:extLst>
                </a:gridCol>
                <a:gridCol w="651309">
                  <a:extLst>
                    <a:ext uri="{9D8B030D-6E8A-4147-A177-3AD203B41FA5}">
                      <a16:colId xmlns:a16="http://schemas.microsoft.com/office/drawing/2014/main" val="1111786375"/>
                    </a:ext>
                  </a:extLst>
                </a:gridCol>
                <a:gridCol w="745387">
                  <a:extLst>
                    <a:ext uri="{9D8B030D-6E8A-4147-A177-3AD203B41FA5}">
                      <a16:colId xmlns:a16="http://schemas.microsoft.com/office/drawing/2014/main" val="2682347545"/>
                    </a:ext>
                  </a:extLst>
                </a:gridCol>
              </a:tblGrid>
              <a:tr h="162266">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8466908"/>
                  </a:ext>
                </a:extLst>
              </a:tr>
              <a:tr h="324531">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569088"/>
                  </a:ext>
                </a:extLst>
              </a:tr>
              <a:tr h="162266">
                <a:tc gridSpan="11">
                  <a:txBody>
                    <a:bodyPr/>
                    <a:lstStyle/>
                    <a:p>
                      <a:pPr algn="l" fontAlgn="t"/>
                      <a:r>
                        <a:rPr lang="en-AU" sz="1000" b="1"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22681475"/>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1 - Reallocations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77320266"/>
                  </a:ext>
                </a:extLst>
              </a:tr>
              <a:tr h="162266">
                <a:tc>
                  <a:txBody>
                    <a:bodyPr/>
                    <a:lstStyle/>
                    <a:p>
                      <a:pPr algn="l" fontAlgn="t"/>
                      <a:r>
                        <a:rPr lang="en-AU" sz="1000" b="0" i="0" u="none" strike="noStrike">
                          <a:solidFill>
                            <a:srgbClr val="000000"/>
                          </a:solidFill>
                          <a:effectLst/>
                          <a:latin typeface="Calibri" panose="020F0502020204030204" pitchFamily="34" charset="0"/>
                        </a:rPr>
                        <a:t>Reallocations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1-Apr-20</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3231868756"/>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2 - Settlements and Billing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53119814"/>
                  </a:ext>
                </a:extLst>
              </a:tr>
              <a:tr h="162266">
                <a:tc>
                  <a:txBody>
                    <a:bodyPr/>
                    <a:lstStyle/>
                    <a:p>
                      <a:pPr algn="l" fontAlgn="t"/>
                      <a:r>
                        <a:rPr lang="en-AU" sz="1000" b="0"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9710912"/>
                  </a:ext>
                </a:extLst>
              </a:tr>
              <a:tr h="162266">
                <a:tc>
                  <a:txBody>
                    <a:bodyPr/>
                    <a:lstStyle/>
                    <a:p>
                      <a:pPr algn="l" fontAlgn="t"/>
                      <a:r>
                        <a:rPr lang="en-AU" sz="1000" b="0" i="0" u="none" strike="noStrike">
                          <a:solidFill>
                            <a:srgbClr val="000000"/>
                          </a:solidFill>
                          <a:effectLst/>
                          <a:latin typeface="Calibri" panose="020F0502020204030204" pitchFamily="34" charset="0"/>
                        </a:rPr>
                        <a:t>Billing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71902"/>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3 - </a:t>
                      </a:r>
                      <a:r>
                        <a:rPr lang="en-AU" sz="1000" b="1" i="0" u="none" strike="noStrike" err="1">
                          <a:solidFill>
                            <a:srgbClr val="000000"/>
                          </a:solidFill>
                          <a:effectLst/>
                          <a:latin typeface="Calibri" panose="020F0502020204030204" pitchFamily="34" charset="0"/>
                        </a:rPr>
                        <a:t>Prudentials</a:t>
                      </a:r>
                      <a:r>
                        <a:rPr lang="en-AU" sz="1000" b="1" i="0" u="none" strike="noStrike">
                          <a:solidFill>
                            <a:srgbClr val="000000"/>
                          </a:solidFill>
                          <a:effectLst/>
                          <a:latin typeface="Calibri" panose="020F0502020204030204" pitchFamily="34" charset="0"/>
                        </a:rPr>
                        <a:t> and Estimation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81666462"/>
                  </a:ext>
                </a:extLst>
              </a:tr>
              <a:tr h="162266">
                <a:tc>
                  <a:txBody>
                    <a:bodyPr/>
                    <a:lstStyle/>
                    <a:p>
                      <a:pPr algn="l" fontAlgn="t"/>
                      <a:r>
                        <a:rPr lang="en-AU" sz="1000" b="0" i="0" u="none" strike="noStrike">
                          <a:solidFill>
                            <a:srgbClr val="000000"/>
                          </a:solidFill>
                          <a:effectLst/>
                          <a:latin typeface="Calibri" panose="020F0502020204030204" pitchFamily="34" charset="0"/>
                        </a:rPr>
                        <a:t>Prudentials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6846936"/>
                  </a:ext>
                </a:extLst>
              </a:tr>
              <a:tr h="162266">
                <a:tc>
                  <a:txBody>
                    <a:bodyPr/>
                    <a:lstStyle/>
                    <a:p>
                      <a:pPr algn="l" fontAlgn="t"/>
                      <a:r>
                        <a:rPr lang="en-AU" sz="1000" b="0" i="0" u="none" strike="noStrike">
                          <a:solidFill>
                            <a:srgbClr val="000000"/>
                          </a:solidFill>
                          <a:effectLst/>
                          <a:latin typeface="Calibri" panose="020F0502020204030204" pitchFamily="34" charset="0"/>
                        </a:rPr>
                        <a:t>Estimation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9334802"/>
                  </a:ext>
                </a:extLst>
              </a:tr>
              <a:tr h="302387">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Refer DISPATCH</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012928838"/>
                  </a:ext>
                </a:extLst>
              </a:tr>
              <a:tr h="169027">
                <a:tc gridSpan="11">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00651172"/>
                  </a:ext>
                </a:extLst>
              </a:tr>
            </a:tbl>
          </a:graphicData>
        </a:graphic>
      </p:graphicFrame>
      <p:sp>
        <p:nvSpPr>
          <p:cNvPr id="2" name="Title 1">
            <a:extLst>
              <a:ext uri="{FF2B5EF4-FFF2-40B4-BE49-F238E27FC236}">
                <a16:creationId xmlns:a16="http://schemas.microsoft.com/office/drawing/2014/main" id="{5BE30B1E-F326-468D-8CC1-81EC92C875AB}"/>
              </a:ext>
            </a:extLst>
          </p:cNvPr>
          <p:cNvSpPr>
            <a:spLocks noGrp="1"/>
          </p:cNvSpPr>
          <p:nvPr>
            <p:ph type="title"/>
          </p:nvPr>
        </p:nvSpPr>
        <p:spPr>
          <a:xfrm>
            <a:off x="500841" y="150495"/>
            <a:ext cx="8245741" cy="1310695"/>
          </a:xfrm>
        </p:spPr>
        <p:txBody>
          <a:bodyPr/>
          <a:lstStyle/>
          <a:p>
            <a:r>
              <a:rPr lang="en-AU"/>
              <a:t>Systems Workstream – Settlements</a:t>
            </a:r>
          </a:p>
        </p:txBody>
      </p:sp>
      <p:sp>
        <p:nvSpPr>
          <p:cNvPr id="4" name="Slide Number Placeholder 3">
            <a:extLst>
              <a:ext uri="{FF2B5EF4-FFF2-40B4-BE49-F238E27FC236}">
                <a16:creationId xmlns:a16="http://schemas.microsoft.com/office/drawing/2014/main" id="{BD8F36EC-21FC-44B5-8FEC-5E646904ABC5}"/>
              </a:ext>
            </a:extLst>
          </p:cNvPr>
          <p:cNvSpPr>
            <a:spLocks noGrp="1"/>
          </p:cNvSpPr>
          <p:nvPr>
            <p:ph type="sldNum" sz="quarter" idx="12"/>
          </p:nvPr>
        </p:nvSpPr>
        <p:spPr/>
        <p:txBody>
          <a:bodyPr/>
          <a:lstStyle/>
          <a:p>
            <a:fld id="{4EC81F68-4976-451A-B2E9-79BCBD2F70CC}" type="slidenum">
              <a:rPr lang="en-AU" smtClean="0"/>
              <a:t>57</a:t>
            </a:fld>
            <a:endParaRPr lang="en-AU"/>
          </a:p>
        </p:txBody>
      </p:sp>
      <p:sp>
        <p:nvSpPr>
          <p:cNvPr id="9" name="Title 1">
            <a:extLst>
              <a:ext uri="{FF2B5EF4-FFF2-40B4-BE49-F238E27FC236}">
                <a16:creationId xmlns:a16="http://schemas.microsoft.com/office/drawing/2014/main" id="{745BA1EC-7A40-4F76-91C1-E316D24B766F}"/>
              </a:ext>
            </a:extLst>
          </p:cNvPr>
          <p:cNvSpPr txBox="1">
            <a:spLocks/>
          </p:cNvSpPr>
          <p:nvPr/>
        </p:nvSpPr>
        <p:spPr>
          <a:xfrm>
            <a:off x="8517788" y="61474"/>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12-02-2021</a:t>
            </a:r>
          </a:p>
        </p:txBody>
      </p:sp>
      <p:sp>
        <p:nvSpPr>
          <p:cNvPr id="10" name="Date Placeholder 3">
            <a:extLst>
              <a:ext uri="{FF2B5EF4-FFF2-40B4-BE49-F238E27FC236}">
                <a16:creationId xmlns:a16="http://schemas.microsoft.com/office/drawing/2014/main" id="{7C35A805-FD6E-461F-820F-76323333DF07}"/>
              </a:ext>
            </a:extLst>
          </p:cNvPr>
          <p:cNvSpPr>
            <a:spLocks noGrp="1"/>
          </p:cNvSpPr>
          <p:nvPr>
            <p:ph type="dt" sz="half" idx="10"/>
          </p:nvPr>
        </p:nvSpPr>
        <p:spPr>
          <a:xfrm>
            <a:off x="8157160" y="7006700"/>
            <a:ext cx="1435269" cy="402483"/>
          </a:xfrm>
        </p:spPr>
        <p:txBody>
          <a:bodyPr/>
          <a:lstStyle/>
          <a:p>
            <a:fld id="{7A2107B3-3FE4-4C31-9B4E-A3C583FFA43A}" type="datetime1">
              <a:rPr lang="en-AU" smtClean="0"/>
              <a:t>2/03/2021</a:t>
            </a:fld>
            <a:endParaRPr lang="en-AU"/>
          </a:p>
        </p:txBody>
      </p:sp>
      <p:sp>
        <p:nvSpPr>
          <p:cNvPr id="3" name="Rectangle: Rounded Corners 2">
            <a:extLst>
              <a:ext uri="{FF2B5EF4-FFF2-40B4-BE49-F238E27FC236}">
                <a16:creationId xmlns:a16="http://schemas.microsoft.com/office/drawing/2014/main" id="{A261E36A-D83E-4D36-8C42-CCCFB27CF62A}"/>
              </a:ext>
            </a:extLst>
          </p:cNvPr>
          <p:cNvSpPr/>
          <p:nvPr/>
        </p:nvSpPr>
        <p:spPr>
          <a:xfrm>
            <a:off x="1491916" y="5467149"/>
            <a:ext cx="7488455" cy="10395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Pre-prod and Production dates updated as a consequence of Retail re-plan.</a:t>
            </a:r>
          </a:p>
        </p:txBody>
      </p:sp>
    </p:spTree>
    <p:extLst>
      <p:ext uri="{BB962C8B-B14F-4D97-AF65-F5344CB8AC3E}">
        <p14:creationId xmlns:p14="http://schemas.microsoft.com/office/powerpoint/2010/main" val="1339354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Settlements Implementation Plan</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00000"/>
              </a:lnSpc>
              <a:spcBef>
                <a:spcPts val="1200"/>
              </a:spcBef>
              <a:spcAft>
                <a:spcPts val="1200"/>
              </a:spcAft>
            </a:pPr>
            <a:r>
              <a:rPr lang="en-AU" sz="2000">
                <a:ea typeface="+mn-lt"/>
                <a:cs typeface="+mn-lt"/>
              </a:rPr>
              <a:t>Full description of implementation principles is set out in the Industry transition and go-live strategy at: </a:t>
            </a:r>
            <a:r>
              <a:rPr lang="en-AU" sz="2000">
                <a:ea typeface="+mn-lt"/>
                <a:cs typeface="+mn-lt"/>
                <a:hlinkClick r:id="rId2"/>
              </a:rPr>
              <a:t>https://aemo.com.au/Electricity/National-Electricity-Market-NEM/Five-Minute-Settlement/Readiness-Workstream/Key-Readiness-Documents</a:t>
            </a:r>
            <a:r>
              <a:rPr lang="en-AU" sz="2000">
                <a:ea typeface="+mn-lt"/>
                <a:cs typeface="+mn-lt"/>
              </a:rPr>
              <a:t>.</a:t>
            </a:r>
          </a:p>
          <a:p>
            <a:pPr marL="601345" lvl="1" indent="-200025">
              <a:spcBef>
                <a:spcPts val="438"/>
              </a:spcBef>
            </a:pPr>
            <a:r>
              <a:rPr lang="en-AU" sz="1300">
                <a:ea typeface="+mn-lt"/>
                <a:cs typeface="+mn-lt"/>
              </a:rPr>
              <a:t>Rules start dates must be met</a:t>
            </a:r>
          </a:p>
          <a:p>
            <a:pPr marL="601345" lvl="1" indent="-200025">
              <a:spcBef>
                <a:spcPts val="438"/>
              </a:spcBef>
            </a:pPr>
            <a:r>
              <a:rPr lang="en-AU" sz="1300">
                <a:ea typeface="+mn-lt"/>
                <a:cs typeface="+mn-lt"/>
              </a:rPr>
              <a:t>Operation of the NEM must be uninterrupted</a:t>
            </a:r>
          </a:p>
          <a:p>
            <a:pPr marL="601345" lvl="1" indent="-200025">
              <a:spcBef>
                <a:spcPts val="438"/>
              </a:spcBef>
            </a:pPr>
            <a:r>
              <a:rPr lang="en-AU" sz="1300">
                <a:ea typeface="+mn-lt"/>
                <a:cs typeface="+mn-lt"/>
              </a:rPr>
              <a:t>Flexibility in implementation must be maximised for Participants.</a:t>
            </a:r>
            <a:endParaRPr lang="en-AU" sz="1300">
              <a:cs typeface="Segoe UI Semilight"/>
            </a:endParaRPr>
          </a:p>
          <a:p>
            <a:pPr marL="601345" lvl="1" indent="-200025">
              <a:spcBef>
                <a:spcPts val="438"/>
              </a:spcBef>
            </a:pPr>
            <a:r>
              <a:rPr lang="en-AU" sz="1300">
                <a:ea typeface="+mn-lt"/>
                <a:cs typeface="+mn-lt"/>
              </a:rPr>
              <a:t>Participants and AEMO are each responsible for their own transition and go-live planning.</a:t>
            </a:r>
          </a:p>
          <a:p>
            <a:pPr marL="200025" indent="-200025"/>
            <a:r>
              <a:rPr lang="en-AU" sz="2000">
                <a:ea typeface="+mn-lt"/>
                <a:cs typeface="+mn-lt"/>
              </a:rPr>
              <a:t>In addition, the following principles are specific to this plan:</a:t>
            </a:r>
          </a:p>
          <a:p>
            <a:pPr marL="601345" lvl="1" indent="-200025">
              <a:spcBef>
                <a:spcPts val="438"/>
              </a:spcBef>
            </a:pPr>
            <a:r>
              <a:rPr lang="en-AU" sz="1650">
                <a:ea typeface="+mn-lt"/>
                <a:cs typeface="+mn-lt"/>
              </a:rPr>
              <a:t>AEMO must keep Participants informed with status updates during implementation.</a:t>
            </a:r>
          </a:p>
          <a:p>
            <a:pPr marL="601345" lvl="1" indent="-200025">
              <a:spcBef>
                <a:spcPts val="438"/>
              </a:spcBef>
            </a:pPr>
            <a:r>
              <a:rPr lang="en-AU" sz="1650">
                <a:ea typeface="+mn-lt"/>
                <a:cs typeface="+mn-lt"/>
              </a:rPr>
              <a:t>Participants must comply with directions from AEMO during implementation.</a:t>
            </a:r>
            <a:endParaRPr lang="en-AU" sz="1650">
              <a:cs typeface="Segoe UI Semilight"/>
            </a:endParaRP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58</a:t>
            </a:fld>
            <a:endParaRPr lang="en-AU"/>
          </a:p>
        </p:txBody>
      </p:sp>
    </p:spTree>
    <p:extLst>
      <p:ext uri="{BB962C8B-B14F-4D97-AF65-F5344CB8AC3E}">
        <p14:creationId xmlns:p14="http://schemas.microsoft.com/office/powerpoint/2010/main" val="2712195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Settlements Implementation Plan</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802005" lvl="2" indent="0">
              <a:spcBef>
                <a:spcPts val="438"/>
              </a:spcBef>
              <a:buNone/>
            </a:pPr>
            <a:endParaRPr lang="en-AU" sz="1650">
              <a:cs typeface="Segoe UI Semilight"/>
            </a:endParaRPr>
          </a:p>
          <a:p>
            <a:pPr marL="200025" indent="-200025">
              <a:lnSpc>
                <a:spcPct val="100000"/>
              </a:lnSpc>
              <a:spcBef>
                <a:spcPts val="1200"/>
              </a:spcBef>
              <a:spcAft>
                <a:spcPts val="1200"/>
              </a:spcAft>
            </a:pPr>
            <a:r>
              <a:rPr lang="en-AU" sz="2000">
                <a:cs typeface="Segoe UI Semilight"/>
              </a:rPr>
              <a:t>'Go/No go' decision will be provided to Participants one week before release.</a:t>
            </a:r>
          </a:p>
          <a:p>
            <a:pPr marL="200025" indent="-200025">
              <a:lnSpc>
                <a:spcPct val="100000"/>
              </a:lnSpc>
              <a:spcBef>
                <a:spcPts val="1200"/>
              </a:spcBef>
              <a:spcAft>
                <a:spcPts val="1200"/>
              </a:spcAft>
            </a:pPr>
            <a:r>
              <a:rPr lang="en-AU" sz="2000">
                <a:cs typeface="Segoe UI Semilight"/>
              </a:rPr>
              <a:t>Plan to start cutover on Friday 14 May. Access to Settlements Web pages will be shut down. AEMO will communicate</a:t>
            </a:r>
            <a:r>
              <a:rPr lang="en-AU" sz="2000">
                <a:ea typeface="+mn-lt"/>
                <a:cs typeface="+mn-lt"/>
              </a:rPr>
              <a:t> ‘Proceed’ decision to Participants.</a:t>
            </a:r>
          </a:p>
          <a:p>
            <a:pPr marL="200025" indent="-200025">
              <a:lnSpc>
                <a:spcPct val="100000"/>
              </a:lnSpc>
              <a:spcBef>
                <a:spcPts val="1200"/>
              </a:spcBef>
              <a:spcAft>
                <a:spcPts val="1200"/>
              </a:spcAft>
            </a:pPr>
            <a:r>
              <a:rPr lang="en-AU" sz="2000">
                <a:cs typeface="Segoe UI Semilight"/>
              </a:rPr>
              <a:t>Plan to complete release on Saturday then perform verification.</a:t>
            </a:r>
          </a:p>
          <a:p>
            <a:pPr marL="601345" lvl="1" indent="-200025">
              <a:lnSpc>
                <a:spcPct val="100000"/>
              </a:lnSpc>
              <a:spcBef>
                <a:spcPts val="1200"/>
              </a:spcBef>
              <a:spcAft>
                <a:spcPts val="1200"/>
              </a:spcAft>
            </a:pPr>
            <a:r>
              <a:rPr lang="en-AU" sz="1650">
                <a:ea typeface="+mn-lt"/>
                <a:cs typeface="+mn-lt"/>
              </a:rPr>
              <a:t>AEMO may invite selected Participants to perform implementation verification over the cutover weekend.</a:t>
            </a:r>
            <a:endParaRPr lang="en-AU" sz="1650">
              <a:cs typeface="Segoe UI Semilight"/>
            </a:endParaRPr>
          </a:p>
          <a:p>
            <a:pPr marL="601345" lvl="1" indent="-200025">
              <a:lnSpc>
                <a:spcPct val="100000"/>
              </a:lnSpc>
              <a:spcBef>
                <a:spcPts val="1200"/>
              </a:spcBef>
              <a:spcAft>
                <a:spcPts val="1200"/>
              </a:spcAft>
            </a:pPr>
            <a:r>
              <a:rPr lang="en-AU" sz="1650">
                <a:cs typeface="Segoe UI Semilight"/>
              </a:rPr>
              <a:t>Need to roll back may delay the return to operational state until Sunday afternoon at the latest. Participants will be advised in this eventuality.</a:t>
            </a:r>
          </a:p>
          <a:p>
            <a:pPr marL="200025" indent="-200025">
              <a:lnSpc>
                <a:spcPct val="100000"/>
              </a:lnSpc>
              <a:spcBef>
                <a:spcPts val="1200"/>
              </a:spcBef>
              <a:spcAft>
                <a:spcPts val="1200"/>
              </a:spcAft>
            </a:pPr>
            <a:r>
              <a:rPr lang="en-AU" sz="2000">
                <a:cs typeface="Segoe UI Semilight"/>
              </a:rPr>
              <a:t>Notification of successful release expected on Sunday 16 May.</a:t>
            </a:r>
          </a:p>
          <a:p>
            <a:pPr marL="0" indent="0">
              <a:lnSpc>
                <a:spcPct val="100000"/>
              </a:lnSpc>
              <a:spcBef>
                <a:spcPts val="1200"/>
              </a:spcBef>
              <a:spcAft>
                <a:spcPts val="1200"/>
              </a:spcAft>
              <a:buNone/>
            </a:pPr>
            <a:endParaRPr lang="en-AU" sz="2000">
              <a:cs typeface="Segoe UI Semilight"/>
            </a:endParaRP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59</a:t>
            </a:fld>
            <a:endParaRPr lang="en-AU"/>
          </a:p>
        </p:txBody>
      </p:sp>
    </p:spTree>
    <p:extLst>
      <p:ext uri="{BB962C8B-B14F-4D97-AF65-F5344CB8AC3E}">
        <p14:creationId xmlns:p14="http://schemas.microsoft.com/office/powerpoint/2010/main" val="398878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4174686731"/>
              </p:ext>
            </p:extLst>
          </p:nvPr>
        </p:nvGraphicFramePr>
        <p:xfrm>
          <a:off x="206547" y="2132682"/>
          <a:ext cx="10287551" cy="1178846"/>
        </p:xfrm>
        <a:graphic>
          <a:graphicData uri="http://schemas.openxmlformats.org/drawingml/2006/table">
            <a:tbl>
              <a:tblPr>
                <a:tableStyleId>{7DF18680-E054-41AD-8BC1-D1AEF772440D}</a:tableStyleId>
              </a:tblPr>
              <a:tblGrid>
                <a:gridCol w="730355">
                  <a:extLst>
                    <a:ext uri="{9D8B030D-6E8A-4147-A177-3AD203B41FA5}">
                      <a16:colId xmlns:a16="http://schemas.microsoft.com/office/drawing/2014/main" val="411289004"/>
                    </a:ext>
                  </a:extLst>
                </a:gridCol>
                <a:gridCol w="712269">
                  <a:extLst>
                    <a:ext uri="{9D8B030D-6E8A-4147-A177-3AD203B41FA5}">
                      <a16:colId xmlns:a16="http://schemas.microsoft.com/office/drawing/2014/main" val="1572276015"/>
                    </a:ext>
                  </a:extLst>
                </a:gridCol>
                <a:gridCol w="4488481">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394766">
                <a:tc>
                  <a:txBody>
                    <a:bodyPr/>
                    <a:lstStyle/>
                    <a:p>
                      <a:pPr marL="0" algn="l" defTabSz="801929" rtl="0" eaLnBrk="1" fontAlgn="b" latinLnBrk="0" hangingPunct="1"/>
                      <a:r>
                        <a:rPr lang="en-AU" sz="1400" u="none" strike="noStrike" kern="1200">
                          <a:solidFill>
                            <a:schemeClr val="bg1"/>
                          </a:solidFill>
                          <a:effectLst/>
                        </a:rPr>
                        <a:t>No.</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Status</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Action</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Comment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587141">
                <a:tc>
                  <a:txBody>
                    <a:bodyPr/>
                    <a:lstStyle/>
                    <a:p>
                      <a:pPr algn="l" rtl="0" fontAlgn="base"/>
                      <a:r>
                        <a:rPr lang="en-AU" sz="1400" u="none" strike="noStrike" kern="1200">
                          <a:solidFill>
                            <a:schemeClr val="dk1"/>
                          </a:solidFill>
                          <a:effectLst/>
                          <a:latin typeface="+mn-lt"/>
                          <a:ea typeface="+mn-ea"/>
                          <a:cs typeface="+mn-cs"/>
                        </a:rPr>
                        <a:t>20.3.1</a:t>
                      </a:r>
                    </a:p>
                  </a:txBody>
                  <a:tcPr anchor="ctr">
                    <a:solidFill>
                      <a:srgbClr val="D8D9DE"/>
                    </a:solidFill>
                  </a:tcPr>
                </a:tc>
                <a:tc>
                  <a:txBody>
                    <a:bodyPr/>
                    <a:lstStyle/>
                    <a:p>
                      <a:pPr algn="ctr" rtl="0" fontAlgn="base"/>
                      <a:r>
                        <a:rPr lang="en-AU" sz="1400" u="none" strike="noStrike" kern="1200">
                          <a:solidFill>
                            <a:schemeClr val="dk1"/>
                          </a:solidFill>
                          <a:effectLst/>
                          <a:latin typeface="+mn-lt"/>
                          <a:ea typeface="+mn-ea"/>
                          <a:cs typeface="+mn-cs"/>
                        </a:rPr>
                        <a:t>Closed</a:t>
                      </a:r>
                    </a:p>
                  </a:txBody>
                  <a:tcPr marL="72000" marR="72000" marT="72000" marB="72000"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AEMO to provide update to RWG on Regulatory roadmap changes</a:t>
                      </a:r>
                    </a:p>
                  </a:txBody>
                  <a:tcPr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Regulatory Implementation Roadmap Forum took place on 24-Feb. 5MS will circulate slides to working groups for information. </a:t>
                      </a:r>
                    </a:p>
                  </a:txBody>
                  <a:tcPr marL="72000" marR="72000" marT="72000" marB="72000" anchor="ctr">
                    <a:solidFill>
                      <a:srgbClr val="D8D9DE"/>
                    </a:solidFill>
                  </a:tcPr>
                </a:tc>
                <a:extLst>
                  <a:ext uri="{0D108BD9-81ED-4DB2-BD59-A6C34878D82A}">
                    <a16:rowId xmlns:a16="http://schemas.microsoft.com/office/drawing/2014/main" val="3328587898"/>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64277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Settlements Changes at Platform Go-live</a:t>
            </a:r>
            <a:endParaRPr lang="en-AU" sz="3600">
              <a:ea typeface="+mj-lt"/>
              <a:cs typeface="+mj-lt"/>
            </a:endParaRP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fontScale="92500" lnSpcReduction="10000"/>
          </a:bodyPr>
          <a:lstStyle/>
          <a:p>
            <a:pPr marL="200025" indent="-200025">
              <a:lnSpc>
                <a:spcPct val="100000"/>
              </a:lnSpc>
              <a:spcBef>
                <a:spcPts val="900"/>
              </a:spcBef>
            </a:pPr>
            <a:r>
              <a:rPr lang="en-AU" sz="2000">
                <a:ea typeface="+mn-lt"/>
                <a:cs typeface="+mn-lt"/>
              </a:rPr>
              <a:t>Web pages including Prudential and Prudential Forecast dashboards, and Settlements Direct change the look-and-feel; ‘Credit Support’ pages are re-activated.</a:t>
            </a:r>
            <a:endParaRPr lang="en-US">
              <a:cs typeface="Segoe UI Semilight"/>
            </a:endParaRPr>
          </a:p>
          <a:p>
            <a:pPr marL="200025" indent="-200025">
              <a:lnSpc>
                <a:spcPct val="100000"/>
              </a:lnSpc>
              <a:spcBef>
                <a:spcPts val="900"/>
              </a:spcBef>
            </a:pPr>
            <a:r>
              <a:rPr lang="en-AU" sz="2000">
                <a:ea typeface="+mn-lt"/>
                <a:cs typeface="+mn-lt"/>
              </a:rPr>
              <a:t>New APIs matching the web pages become available for use by Participants.</a:t>
            </a:r>
          </a:p>
          <a:p>
            <a:pPr marL="200025" indent="-200025">
              <a:lnSpc>
                <a:spcPct val="100000"/>
              </a:lnSpc>
              <a:spcBef>
                <a:spcPts val="900"/>
              </a:spcBef>
            </a:pPr>
            <a:r>
              <a:rPr lang="en-AU" sz="2000">
                <a:ea typeface="+mn-lt"/>
                <a:cs typeface="+mn-lt"/>
              </a:rPr>
              <a:t>Settlement reconciliation report (SR report) has new UFE columns. However, these are not populated until 1 Oct 2021.</a:t>
            </a:r>
            <a:endParaRPr lang="en-AU">
              <a:cs typeface="Segoe UI Semilight"/>
            </a:endParaRPr>
          </a:p>
          <a:p>
            <a:pPr marL="200025" indent="-200025">
              <a:lnSpc>
                <a:spcPct val="100000"/>
              </a:lnSpc>
              <a:spcBef>
                <a:spcPts val="900"/>
              </a:spcBef>
            </a:pPr>
            <a:r>
              <a:rPr lang="en-AU" sz="2000">
                <a:ea typeface="+mn-lt"/>
                <a:cs typeface="+mn-lt"/>
              </a:rPr>
              <a:t>Participant Data Model changes (v5.00 - still reporting in 30-minute intervals) are implemented with the Dispatch release so no further changes for this release.</a:t>
            </a:r>
          </a:p>
          <a:p>
            <a:pPr marL="601345" lvl="1" indent="-200025">
              <a:lnSpc>
                <a:spcPct val="100000"/>
              </a:lnSpc>
              <a:spcBef>
                <a:spcPts val="900"/>
              </a:spcBef>
            </a:pPr>
            <a:r>
              <a:rPr lang="en-AU" sz="1650">
                <a:ea typeface="+mn-lt"/>
                <a:cs typeface="+mn-lt"/>
              </a:rPr>
              <a:t>New tables: </a:t>
            </a:r>
          </a:p>
          <a:p>
            <a:pPr marL="601345" lvl="1" indent="-200025">
              <a:lnSpc>
                <a:spcPct val="100000"/>
              </a:lnSpc>
              <a:spcBef>
                <a:spcPts val="900"/>
              </a:spcBef>
            </a:pPr>
            <a:r>
              <a:rPr lang="en-AU" sz="1650">
                <a:ea typeface="+mn-lt"/>
                <a:cs typeface="+mn-lt"/>
              </a:rPr>
              <a:t>BILLRESERVETRADERPAYMENT, BILLRESERVETRADERRECOVERY, SETLOCALAREAENERGY, SETLOCALAREATNI </a:t>
            </a:r>
          </a:p>
          <a:p>
            <a:pPr marL="601345" lvl="1" indent="-200025">
              <a:lnSpc>
                <a:spcPct val="100000"/>
              </a:lnSpc>
              <a:spcBef>
                <a:spcPts val="900"/>
              </a:spcBef>
            </a:pPr>
            <a:r>
              <a:rPr lang="en-AU" sz="1650">
                <a:ea typeface="+mn-lt"/>
                <a:cs typeface="+mn-lt"/>
              </a:rPr>
              <a:t>BILLINGCPDATA </a:t>
            </a:r>
          </a:p>
          <a:p>
            <a:pPr marL="601345" lvl="1" indent="-200025">
              <a:lnSpc>
                <a:spcPct val="100000"/>
              </a:lnSpc>
              <a:spcBef>
                <a:spcPts val="900"/>
              </a:spcBef>
            </a:pPr>
            <a:r>
              <a:rPr lang="en-AU" sz="1650">
                <a:ea typeface="+mn-lt"/>
                <a:cs typeface="+mn-lt"/>
              </a:rPr>
              <a:t>UFE fields added to </a:t>
            </a:r>
            <a:r>
              <a:rPr lang="en-AU" sz="1650" err="1">
                <a:ea typeface="+mn-lt"/>
                <a:cs typeface="+mn-lt"/>
              </a:rPr>
              <a:t>SetCPData</a:t>
            </a:r>
            <a:r>
              <a:rPr lang="en-AU" sz="1650">
                <a:ea typeface="+mn-lt"/>
                <a:cs typeface="+mn-lt"/>
              </a:rPr>
              <a:t> and BILLINGCPDATA tables</a:t>
            </a:r>
            <a:endParaRPr lang="en-AU"/>
          </a:p>
          <a:p>
            <a:pPr marL="601345" lvl="1" indent="-200025">
              <a:lnSpc>
                <a:spcPct val="100000"/>
              </a:lnSpc>
              <a:spcBef>
                <a:spcPts val="900"/>
              </a:spcBef>
            </a:pPr>
            <a:r>
              <a:rPr lang="en-AU" sz="1650">
                <a:ea typeface="+mn-lt"/>
                <a:cs typeface="+mn-lt"/>
              </a:rPr>
              <a:t>New field: SETTLEMENT_DATA:DAYTRACK.SETTLEMENTINTERVALLENGTH</a:t>
            </a:r>
          </a:p>
          <a:p>
            <a:pPr marL="601345" lvl="1" indent="-200025">
              <a:lnSpc>
                <a:spcPct val="100000"/>
              </a:lnSpc>
              <a:spcBef>
                <a:spcPts val="900"/>
              </a:spcBef>
            </a:pPr>
            <a:r>
              <a:rPr lang="en-AU" sz="1650" err="1">
                <a:ea typeface="+mn-lt"/>
                <a:cs typeface="+mn-lt"/>
              </a:rPr>
              <a:t>PeriodID</a:t>
            </a:r>
            <a:r>
              <a:rPr lang="en-AU" sz="1650">
                <a:ea typeface="+mn-lt"/>
                <a:cs typeface="+mn-lt"/>
              </a:rPr>
              <a:t> changed to Number(3,0) for </a:t>
            </a:r>
            <a:r>
              <a:rPr lang="en-AU" sz="1650" err="1">
                <a:ea typeface="+mn-lt"/>
                <a:cs typeface="+mn-lt"/>
              </a:rPr>
              <a:t>SetCPData</a:t>
            </a:r>
            <a:r>
              <a:rPr lang="en-AU" sz="1650">
                <a:ea typeface="+mn-lt"/>
                <a:cs typeface="+mn-lt"/>
              </a:rPr>
              <a:t>, </a:t>
            </a:r>
            <a:r>
              <a:rPr lang="en-AU" sz="1650" err="1">
                <a:ea typeface="+mn-lt"/>
                <a:cs typeface="+mn-lt"/>
              </a:rPr>
              <a:t>SetMarketFees</a:t>
            </a:r>
            <a:r>
              <a:rPr lang="en-AU" sz="1650">
                <a:ea typeface="+mn-lt"/>
                <a:cs typeface="+mn-lt"/>
              </a:rPr>
              <a:t> and </a:t>
            </a:r>
            <a:r>
              <a:rPr lang="en-AU" sz="1650" err="1">
                <a:ea typeface="+mn-lt"/>
                <a:cs typeface="+mn-lt"/>
              </a:rPr>
              <a:t>SetIR</a:t>
            </a:r>
            <a:r>
              <a:rPr lang="en-AU" sz="1650">
                <a:ea typeface="+mn-lt"/>
                <a:cs typeface="+mn-lt"/>
              </a:rPr>
              <a:t>[</a:t>
            </a:r>
            <a:r>
              <a:rPr lang="en-AU" sz="1650" err="1">
                <a:ea typeface="+mn-lt"/>
                <a:cs typeface="+mn-lt"/>
              </a:rPr>
              <a:t>Auc|NSP|Part</a:t>
            </a:r>
            <a:r>
              <a:rPr lang="en-AU" sz="1650">
                <a:ea typeface="+mn-lt"/>
                <a:cs typeface="+mn-lt"/>
              </a:rPr>
              <a:t>]Surplus tables.</a:t>
            </a:r>
          </a:p>
          <a:p>
            <a:pPr marL="601345" lvl="1" indent="-200025">
              <a:lnSpc>
                <a:spcPct val="100000"/>
              </a:lnSpc>
              <a:spcBef>
                <a:spcPts val="900"/>
              </a:spcBef>
            </a:pPr>
            <a:r>
              <a:rPr lang="en-AU" sz="1650">
                <a:ea typeface="+mn-lt"/>
                <a:cs typeface="+mn-lt"/>
              </a:rPr>
              <a:t>Adding </a:t>
            </a:r>
            <a:r>
              <a:rPr lang="en-AU" sz="1650" err="1">
                <a:ea typeface="+mn-lt"/>
                <a:cs typeface="+mn-lt"/>
              </a:rPr>
              <a:t>FeeRate</a:t>
            </a:r>
            <a:r>
              <a:rPr lang="en-AU" sz="1650">
                <a:ea typeface="+mn-lt"/>
                <a:cs typeface="+mn-lt"/>
              </a:rPr>
              <a:t> &amp; </a:t>
            </a:r>
            <a:r>
              <a:rPr lang="en-AU" sz="1650" err="1">
                <a:ea typeface="+mn-lt"/>
                <a:cs typeface="+mn-lt"/>
              </a:rPr>
              <a:t>FeeUnits</a:t>
            </a:r>
            <a:r>
              <a:rPr lang="en-AU" sz="1650">
                <a:ea typeface="+mn-lt"/>
                <a:cs typeface="+mn-lt"/>
              </a:rPr>
              <a:t> to </a:t>
            </a:r>
            <a:r>
              <a:rPr lang="en-AU" sz="1650" err="1">
                <a:ea typeface="+mn-lt"/>
                <a:cs typeface="+mn-lt"/>
              </a:rPr>
              <a:t>SetMarketFees</a:t>
            </a:r>
            <a:r>
              <a:rPr lang="en-AU" sz="1650">
                <a:ea typeface="+mn-lt"/>
                <a:cs typeface="+mn-lt"/>
              </a:rPr>
              <a:t> tables</a:t>
            </a:r>
          </a:p>
          <a:p>
            <a:pPr marL="200025" indent="-200025">
              <a:lnSpc>
                <a:spcPct val="100000"/>
              </a:lnSpc>
              <a:spcBef>
                <a:spcPts val="900"/>
              </a:spcBef>
            </a:pPr>
            <a:r>
              <a:rPr lang="en-AU" sz="2000">
                <a:ea typeface="+mn-lt"/>
                <a:cs typeface="+mn-lt"/>
              </a:rPr>
              <a:t>New look for invoices &amp; statements. Two items are removed: ‘Smelter reductions’ and ‘Mandatory Restrictions’.</a:t>
            </a:r>
          </a:p>
          <a:p>
            <a:pPr marL="200025" indent="-200025"/>
            <a:endParaRPr lang="en-AU" sz="2000">
              <a:ea typeface="+mn-lt"/>
              <a:cs typeface="+mn-lt"/>
            </a:endParaRPr>
          </a:p>
          <a:p>
            <a:pPr marL="200025" indent="-200025">
              <a:lnSpc>
                <a:spcPct val="100000"/>
              </a:lnSpc>
              <a:spcBef>
                <a:spcPts val="1200"/>
              </a:spcBef>
              <a:spcAft>
                <a:spcPts val="1200"/>
              </a:spcAft>
            </a:pPr>
            <a:endParaRPr lang="en-AU" sz="2000">
              <a:cs typeface="Segoe UI Semilight"/>
            </a:endParaRPr>
          </a:p>
          <a:p>
            <a:pPr marL="0" indent="0">
              <a:lnSpc>
                <a:spcPct val="100000"/>
              </a:lnSpc>
              <a:spcBef>
                <a:spcPts val="1200"/>
              </a:spcBef>
              <a:spcAft>
                <a:spcPts val="1200"/>
              </a:spcAft>
              <a:buNone/>
            </a:pPr>
            <a:endParaRPr lang="en-AU" sz="2000">
              <a:cs typeface="Segoe UI Semiligh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60</a:t>
            </a:fld>
            <a:endParaRPr lang="en-AU"/>
          </a:p>
        </p:txBody>
      </p:sp>
    </p:spTree>
    <p:extLst>
      <p:ext uri="{BB962C8B-B14F-4D97-AF65-F5344CB8AC3E}">
        <p14:creationId xmlns:p14="http://schemas.microsoft.com/office/powerpoint/2010/main" val="1029634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61</a:t>
            </a:fld>
            <a:endParaRPr lang="en-AU"/>
          </a:p>
        </p:txBody>
      </p:sp>
    </p:spTree>
    <p:extLst>
      <p:ext uri="{BB962C8B-B14F-4D97-AF65-F5344CB8AC3E}">
        <p14:creationId xmlns:p14="http://schemas.microsoft.com/office/powerpoint/2010/main" val="3609966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13C0E-0E3C-46C7-8B0E-65672802CC36}"/>
              </a:ext>
            </a:extLst>
          </p:cNvPr>
          <p:cNvSpPr>
            <a:spLocks noGrp="1"/>
          </p:cNvSpPr>
          <p:nvPr>
            <p:ph type="title"/>
          </p:nvPr>
        </p:nvSpPr>
        <p:spPr/>
        <p:txBody>
          <a:bodyPr>
            <a:normAutofit/>
          </a:bodyPr>
          <a:lstStyle/>
          <a:p>
            <a:r>
              <a:rPr lang="en-AU" sz="3600"/>
              <a:t>RWG 2021 Proposed Topics </a:t>
            </a:r>
          </a:p>
        </p:txBody>
      </p:sp>
      <p:sp>
        <p:nvSpPr>
          <p:cNvPr id="4" name="Slide Number Placeholder 3">
            <a:extLst>
              <a:ext uri="{FF2B5EF4-FFF2-40B4-BE49-F238E27FC236}">
                <a16:creationId xmlns:a16="http://schemas.microsoft.com/office/drawing/2014/main" id="{EBA39710-AA65-4688-8769-30F50F6546E1}"/>
              </a:ext>
            </a:extLst>
          </p:cNvPr>
          <p:cNvSpPr>
            <a:spLocks noGrp="1"/>
          </p:cNvSpPr>
          <p:nvPr>
            <p:ph type="sldNum" sz="quarter" idx="12"/>
          </p:nvPr>
        </p:nvSpPr>
        <p:spPr/>
        <p:txBody>
          <a:bodyPr/>
          <a:lstStyle/>
          <a:p>
            <a:fld id="{4EC81F68-4976-451A-B2E9-79BCBD2F70CC}" type="slidenum">
              <a:rPr lang="en-AU" smtClean="0"/>
              <a:pPr/>
              <a:t>62</a:t>
            </a:fld>
            <a:endParaRPr lang="en-AU"/>
          </a:p>
        </p:txBody>
      </p:sp>
      <p:graphicFrame>
        <p:nvGraphicFramePr>
          <p:cNvPr id="7" name="Table 6">
            <a:extLst>
              <a:ext uri="{FF2B5EF4-FFF2-40B4-BE49-F238E27FC236}">
                <a16:creationId xmlns:a16="http://schemas.microsoft.com/office/drawing/2014/main" id="{5463E6F3-CECE-452F-83C9-5F804C2A1344}"/>
              </a:ext>
            </a:extLst>
          </p:cNvPr>
          <p:cNvGraphicFramePr>
            <a:graphicFrameLocks noGrp="1"/>
          </p:cNvGraphicFramePr>
          <p:nvPr>
            <p:extLst>
              <p:ext uri="{D42A27DB-BD31-4B8C-83A1-F6EECF244321}">
                <p14:modId xmlns:p14="http://schemas.microsoft.com/office/powerpoint/2010/main" val="1315975391"/>
              </p:ext>
            </p:extLst>
          </p:nvPr>
        </p:nvGraphicFramePr>
        <p:xfrm>
          <a:off x="-1" y="1482647"/>
          <a:ext cx="10691812" cy="6015284"/>
        </p:xfrm>
        <a:graphic>
          <a:graphicData uri="http://schemas.openxmlformats.org/drawingml/2006/table">
            <a:tbl>
              <a:tblPr firstRow="1" firstCol="1" bandRow="1">
                <a:tableStyleId>{9DCAF9ED-07DC-4A11-8D7F-57B35C25682E}</a:tableStyleId>
              </a:tblPr>
              <a:tblGrid>
                <a:gridCol w="1300357">
                  <a:extLst>
                    <a:ext uri="{9D8B030D-6E8A-4147-A177-3AD203B41FA5}">
                      <a16:colId xmlns:a16="http://schemas.microsoft.com/office/drawing/2014/main" val="655347099"/>
                    </a:ext>
                  </a:extLst>
                </a:gridCol>
                <a:gridCol w="3756582">
                  <a:extLst>
                    <a:ext uri="{9D8B030D-6E8A-4147-A177-3AD203B41FA5}">
                      <a16:colId xmlns:a16="http://schemas.microsoft.com/office/drawing/2014/main" val="1491621847"/>
                    </a:ext>
                  </a:extLst>
                </a:gridCol>
                <a:gridCol w="1300357">
                  <a:extLst>
                    <a:ext uri="{9D8B030D-6E8A-4147-A177-3AD203B41FA5}">
                      <a16:colId xmlns:a16="http://schemas.microsoft.com/office/drawing/2014/main" val="4282220732"/>
                    </a:ext>
                  </a:extLst>
                </a:gridCol>
                <a:gridCol w="4334516">
                  <a:extLst>
                    <a:ext uri="{9D8B030D-6E8A-4147-A177-3AD203B41FA5}">
                      <a16:colId xmlns:a16="http://schemas.microsoft.com/office/drawing/2014/main" val="3348495870"/>
                    </a:ext>
                  </a:extLst>
                </a:gridCol>
              </a:tblGrid>
              <a:tr h="360924">
                <a:tc>
                  <a:txBody>
                    <a:bodyPr/>
                    <a:lstStyle/>
                    <a:p>
                      <a:r>
                        <a:rPr lang="en-AU" sz="1300">
                          <a:effectLst/>
                        </a:rPr>
                        <a:t>Month</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Month</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7396714"/>
                  </a:ext>
                </a:extLst>
              </a:tr>
              <a:tr h="741624">
                <a:tc>
                  <a:txBody>
                    <a:bodyPr/>
                    <a:lstStyle/>
                    <a:p>
                      <a:pPr>
                        <a:spcAft>
                          <a:spcPts val="0"/>
                        </a:spcAft>
                      </a:pPr>
                      <a:r>
                        <a:rPr lang="en-AU" sz="1300">
                          <a:effectLst/>
                        </a:rPr>
                        <a:t>January</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Preparing for Retail Invitation Industry Test</a:t>
                      </a:r>
                    </a:p>
                    <a:p>
                      <a:pPr marL="342900" lvl="0" indent="-342900">
                        <a:spcAft>
                          <a:spcPts val="0"/>
                        </a:spcAft>
                        <a:buFont typeface="Wingdings" panose="05000000000000000000" pitchFamily="2" charset="2"/>
                        <a:buChar char="ü"/>
                        <a:tabLst>
                          <a:tab pos="457200" algn="l"/>
                        </a:tabLst>
                      </a:pPr>
                      <a:r>
                        <a:rPr lang="en-AU" sz="1300">
                          <a:effectLst/>
                        </a:rPr>
                        <a:t>Platform Go Lives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Market Commencement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Risk Review</a:t>
                      </a: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02-June</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Preparing for Market Trial </a:t>
                      </a:r>
                    </a:p>
                    <a:p>
                      <a:pPr marL="342900" lvl="0" indent="-342900">
                        <a:spcAft>
                          <a:spcPts val="0"/>
                        </a:spcAft>
                        <a:buFont typeface="+mj-lt"/>
                        <a:buAutoNum type="arabicPeriod"/>
                        <a:tabLst>
                          <a:tab pos="457200" algn="l"/>
                        </a:tabLst>
                      </a:pPr>
                      <a:r>
                        <a:rPr lang="en-AU" sz="1300">
                          <a:effectLst/>
                        </a:rPr>
                        <a:t>Metering rollout progress</a:t>
                      </a:r>
                    </a:p>
                    <a:p>
                      <a:pPr marL="342900" lvl="0" indent="-342900">
                        <a:spcAft>
                          <a:spcPts val="0"/>
                        </a:spcAft>
                        <a:buFont typeface="+mj-lt"/>
                        <a:buAutoNum type="arabicPeriod"/>
                        <a:tabLst>
                          <a:tab pos="457200" algn="l"/>
                        </a:tabLst>
                      </a:pPr>
                      <a:r>
                        <a:rPr lang="en-AU" sz="1300">
                          <a:effectLst/>
                        </a:rPr>
                        <a:t>Risk review – any Market Trial risks?</a:t>
                      </a:r>
                    </a:p>
                    <a:p>
                      <a:pPr marL="342900" lvl="0" indent="-342900">
                        <a:spcAft>
                          <a:spcPts val="0"/>
                        </a:spcAft>
                        <a:buFont typeface="+mj-lt"/>
                        <a:buAutoNum type="arabicPeriod"/>
                        <a:tabLst>
                          <a:tab pos="457200" algn="l"/>
                        </a:tabLst>
                      </a:pPr>
                      <a:r>
                        <a:rPr lang="en-AU" sz="1300">
                          <a:effectLst/>
                        </a:rPr>
                        <a:t>Approach to Global Settlements engagement</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4031897"/>
                  </a:ext>
                </a:extLst>
              </a:tr>
              <a:tr h="741624">
                <a:tc>
                  <a:txBody>
                    <a:bodyPr/>
                    <a:lstStyle/>
                    <a:p>
                      <a:pPr>
                        <a:spcAft>
                          <a:spcPts val="0"/>
                        </a:spcAft>
                      </a:pPr>
                      <a:r>
                        <a:rPr lang="en-AU" sz="1300">
                          <a:effectLst/>
                        </a:rPr>
                        <a:t>09-February</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Update on Retail systems go-live changes</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Metering Transition Preparation</a:t>
                      </a: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06-July</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 </a:t>
                      </a:r>
                    </a:p>
                    <a:p>
                      <a:pPr marL="342900" lvl="0" indent="-342900">
                        <a:spcAft>
                          <a:spcPts val="0"/>
                        </a:spcAft>
                        <a:buFont typeface="+mj-lt"/>
                        <a:buAutoNum type="arabicPeriod"/>
                        <a:tabLst>
                          <a:tab pos="457200" algn="l"/>
                        </a:tabLst>
                      </a:pPr>
                      <a:r>
                        <a:rPr lang="en-AU" sz="1300">
                          <a:effectLst/>
                        </a:rPr>
                        <a:t>Readiness Reporting #8</a:t>
                      </a:r>
                    </a:p>
                    <a:p>
                      <a:pPr marL="342900" lvl="0" indent="-342900">
                        <a:spcAft>
                          <a:spcPts val="0"/>
                        </a:spcAft>
                        <a:buFont typeface="+mj-lt"/>
                        <a:buAutoNum type="arabicPeriod"/>
                        <a:tabLst>
                          <a:tab pos="457200" algn="l"/>
                        </a:tabLst>
                      </a:pPr>
                      <a:r>
                        <a:rPr lang="en-AU" sz="1300">
                          <a:effectLst/>
                        </a:rPr>
                        <a:t>Market Commencement Criteria</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056136"/>
                  </a:ext>
                </a:extLst>
              </a:tr>
              <a:tr h="889949">
                <a:tc>
                  <a:txBody>
                    <a:bodyPr/>
                    <a:lstStyle/>
                    <a:p>
                      <a:pPr>
                        <a:spcAft>
                          <a:spcPts val="0"/>
                        </a:spcAft>
                      </a:pPr>
                      <a:r>
                        <a:rPr lang="en-AU" sz="1300">
                          <a:effectLst/>
                        </a:rPr>
                        <a:t>02-March</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Retail Go-Live Update</a:t>
                      </a:r>
                    </a:p>
                    <a:p>
                      <a:pPr marL="342900" lvl="0" indent="-342900">
                        <a:spcAft>
                          <a:spcPts val="0"/>
                        </a:spcAft>
                        <a:buFont typeface="Wingdings" panose="05000000000000000000" pitchFamily="2" charset="2"/>
                        <a:buChar char="ü"/>
                        <a:tabLst>
                          <a:tab pos="457200" algn="l"/>
                        </a:tabLst>
                      </a:pPr>
                      <a:r>
                        <a:rPr lang="en-AU" sz="1300">
                          <a:effectLst/>
                        </a:rPr>
                        <a:t>Preparing for 5MS Bidding Cutover</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Settlements Industry Test </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Readiness Reporting #6</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5MS Market Trial – planning approach</a:t>
                      </a: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03-August</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a:t>
                      </a:r>
                    </a:p>
                    <a:p>
                      <a:pPr marL="342900" lvl="0" indent="-342900">
                        <a:spcAft>
                          <a:spcPts val="0"/>
                        </a:spcAft>
                        <a:buFont typeface="+mj-lt"/>
                        <a:buAutoNum type="arabicPeriod"/>
                        <a:tabLst>
                          <a:tab pos="457200" algn="l"/>
                        </a:tabLst>
                      </a:pPr>
                      <a:r>
                        <a:rPr lang="en-AU" sz="1300">
                          <a:effectLst/>
                        </a:rPr>
                        <a:t>Go-Live risks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3507623"/>
                  </a:ext>
                </a:extLst>
              </a:tr>
              <a:tr h="415310">
                <a:tc>
                  <a:txBody>
                    <a:bodyPr/>
                    <a:lstStyle/>
                    <a:p>
                      <a:pPr>
                        <a:spcAft>
                          <a:spcPts val="0"/>
                        </a:spcAft>
                      </a:pPr>
                      <a:r>
                        <a:rPr lang="en-AU" sz="1300">
                          <a:effectLst/>
                        </a:rPr>
                        <a:t>06-April</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Retail Go-Live Update – checkpoint outcomes</a:t>
                      </a:r>
                    </a:p>
                    <a:p>
                      <a:pPr marL="342900" lvl="0" indent="-342900">
                        <a:spcAft>
                          <a:spcPts val="0"/>
                        </a:spcAft>
                        <a:buFont typeface="+mj-lt"/>
                        <a:buAutoNum type="arabicPeriod"/>
                        <a:tabLst>
                          <a:tab pos="457200" algn="l"/>
                        </a:tabLst>
                      </a:pPr>
                      <a:r>
                        <a:rPr lang="en-AU" sz="1300">
                          <a:effectLst/>
                        </a:rPr>
                        <a:t>Debrief on Bidding go-live </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300">
                          <a:effectLst/>
                        </a:rPr>
                        <a:t>Debrief on Settlements Industry Test commencement</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300">
                          <a:effectLst/>
                        </a:rPr>
                        <a:t>5MS Market Trial – planning update</a:t>
                      </a:r>
                    </a:p>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300">
                          <a:effectLst/>
                        </a:rPr>
                        <a:t>Metering provider implementation planning</a:t>
                      </a:r>
                    </a:p>
                    <a:p>
                      <a:pPr marL="342900" lvl="0" indent="-342900">
                        <a:spcAft>
                          <a:spcPts val="0"/>
                        </a:spcAft>
                        <a:buFont typeface="+mj-lt"/>
                        <a:buAutoNum type="arabicPeriod"/>
                        <a:tabLst>
                          <a:tab pos="457200" algn="l"/>
                        </a:tabLst>
                      </a:pPr>
                      <a:r>
                        <a:rPr lang="en-AU" sz="1300">
                          <a:effectLst/>
                        </a:rPr>
                        <a:t>Risk review</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07-September</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Results of Market Trial, </a:t>
                      </a:r>
                    </a:p>
                    <a:p>
                      <a:pPr marL="342900" lvl="0" indent="-342900">
                        <a:spcAft>
                          <a:spcPts val="0"/>
                        </a:spcAft>
                        <a:buFont typeface="+mj-lt"/>
                        <a:buAutoNum type="arabicPeriod"/>
                        <a:tabLst>
                          <a:tab pos="457200" algn="l"/>
                        </a:tabLst>
                      </a:pPr>
                      <a:r>
                        <a:rPr lang="en-AU" sz="1300">
                          <a:effectLst/>
                        </a:rPr>
                        <a:t>Preparing for 1 Oct – Ind Go-Live Plan review</a:t>
                      </a:r>
                    </a:p>
                    <a:p>
                      <a:pPr marL="342900" lvl="0" indent="-342900">
                        <a:spcAft>
                          <a:spcPts val="0"/>
                        </a:spcAft>
                        <a:buFont typeface="+mj-lt"/>
                        <a:buAutoNum type="arabicPeriod"/>
                        <a:tabLst>
                          <a:tab pos="457200" algn="l"/>
                        </a:tabLst>
                      </a:pPr>
                      <a:r>
                        <a:rPr lang="en-AU" sz="1300">
                          <a:effectLst/>
                        </a:rPr>
                        <a:t>Readiness Reporting #9</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9085073"/>
                  </a:ext>
                </a:extLst>
              </a:tr>
              <a:tr h="741624">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300">
                          <a:effectLst/>
                        </a:rPr>
                        <a:t>04-May</a:t>
                      </a:r>
                    </a:p>
                    <a:p>
                      <a:endParaRPr lang="en-AU" sz="1300"/>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300">
                          <a:effectLst/>
                        </a:rPr>
                        <a:t>Retail Go-Live Update and preparing for cutover*</a:t>
                      </a:r>
                    </a:p>
                    <a:p>
                      <a:pPr marL="342900" lvl="0" indent="-342900">
                        <a:spcAft>
                          <a:spcPts val="0"/>
                        </a:spcAft>
                        <a:buFont typeface="+mj-lt"/>
                        <a:buAutoNum type="arabicPeriod"/>
                        <a:tabLst>
                          <a:tab pos="457200" algn="l"/>
                        </a:tabLst>
                      </a:pPr>
                      <a:r>
                        <a:rPr lang="en-AU" sz="1300">
                          <a:effectLst/>
                        </a:rPr>
                        <a:t>Readiness Reporting #7</a:t>
                      </a:r>
                    </a:p>
                    <a:p>
                      <a:pPr marL="342900" lvl="0" indent="-342900">
                        <a:spcAft>
                          <a:spcPts val="0"/>
                        </a:spcAft>
                        <a:buFont typeface="+mj-lt"/>
                        <a:buAutoNum type="arabicPeriod"/>
                        <a:tabLst>
                          <a:tab pos="457200" algn="l"/>
                        </a:tabLst>
                      </a:pPr>
                      <a:r>
                        <a:rPr lang="en-AU" sz="1300">
                          <a:effectLst/>
                        </a:rPr>
                        <a:t>Preparing for Settlements Cutover</a:t>
                      </a:r>
                    </a:p>
                    <a:p>
                      <a:pPr marL="342900" lvl="0" indent="-342900">
                        <a:spcAft>
                          <a:spcPts val="0"/>
                        </a:spcAft>
                        <a:buFont typeface="+mj-lt"/>
                        <a:buAutoNum type="arabicPeriod"/>
                        <a:tabLst>
                          <a:tab pos="457200" algn="l"/>
                        </a:tabLst>
                      </a:pPr>
                      <a:r>
                        <a:rPr lang="en-AU" sz="1300">
                          <a:effectLst/>
                        </a:rPr>
                        <a:t>Approach to Global Settlements engagement</a:t>
                      </a:r>
                    </a:p>
                    <a:p>
                      <a:pPr marL="342900" lvl="0" indent="-342900">
                        <a:spcAft>
                          <a:spcPts val="0"/>
                        </a:spcAft>
                        <a:buFont typeface="+mj-lt"/>
                        <a:buAutoNum type="arabicPeriod"/>
                        <a:tabLst>
                          <a:tab pos="457200" algn="l"/>
                        </a:tabLst>
                      </a:pPr>
                      <a:r>
                        <a:rPr lang="en-AU" sz="1300">
                          <a:effectLst/>
                        </a:rPr>
                        <a:t>5MS Market Trial approach </a:t>
                      </a:r>
                    </a:p>
                    <a:p>
                      <a:pPr marL="342900" lvl="0" indent="-342900">
                        <a:spcAft>
                          <a:spcPts val="0"/>
                        </a:spcAft>
                        <a:buFont typeface="+mj-lt"/>
                        <a:buAutoNum type="arabicPeriod"/>
                        <a:tabLst>
                          <a:tab pos="457200" algn="l"/>
                        </a:tabLst>
                      </a:pPr>
                      <a:r>
                        <a:rPr lang="en-AU" sz="1300">
                          <a:effectLst/>
                        </a:rPr>
                        <a:t>Industry Go-Live plan approach</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TBC-October</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Debrief and reconfirmation of approach for Global Settlements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4829307"/>
                  </a:ext>
                </a:extLst>
              </a:tr>
            </a:tbl>
          </a:graphicData>
        </a:graphic>
      </p:graphicFrame>
      <p:sp>
        <p:nvSpPr>
          <p:cNvPr id="9" name="TextBox 8">
            <a:extLst>
              <a:ext uri="{FF2B5EF4-FFF2-40B4-BE49-F238E27FC236}">
                <a16:creationId xmlns:a16="http://schemas.microsoft.com/office/drawing/2014/main" id="{F39AEAA6-23DE-4ED7-806A-EC7DBF0DB4CF}"/>
              </a:ext>
            </a:extLst>
          </p:cNvPr>
          <p:cNvSpPr txBox="1"/>
          <p:nvPr/>
        </p:nvSpPr>
        <p:spPr>
          <a:xfrm>
            <a:off x="8462961" y="911611"/>
            <a:ext cx="2228850" cy="461665"/>
          </a:xfrm>
          <a:prstGeom prst="rect">
            <a:avLst/>
          </a:prstGeom>
          <a:noFill/>
          <a:ln w="28575">
            <a:solidFill>
              <a:schemeClr val="accent6"/>
            </a:solidFill>
          </a:ln>
        </p:spPr>
        <p:txBody>
          <a:bodyPr wrap="square" rtlCol="0">
            <a:spAutoFit/>
          </a:bodyPr>
          <a:lstStyle/>
          <a:p>
            <a:r>
              <a:rPr lang="en-AU" sz="1200">
                <a:solidFill>
                  <a:schemeClr val="bg1"/>
                </a:solidFill>
              </a:rPr>
              <a:t>*Dates depend on Checkpoint outcomes</a:t>
            </a:r>
          </a:p>
        </p:txBody>
      </p:sp>
    </p:spTree>
    <p:extLst>
      <p:ext uri="{BB962C8B-B14F-4D97-AF65-F5344CB8AC3E}">
        <p14:creationId xmlns:p14="http://schemas.microsoft.com/office/powerpoint/2010/main" val="773376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9AAF-3CCF-4DFD-98F7-6DBB566B4283}"/>
              </a:ext>
            </a:extLst>
          </p:cNvPr>
          <p:cNvSpPr>
            <a:spLocks noGrp="1"/>
          </p:cNvSpPr>
          <p:nvPr>
            <p:ph type="title"/>
          </p:nvPr>
        </p:nvSpPr>
        <p:spPr/>
        <p:txBody>
          <a:bodyPr>
            <a:normAutofit/>
          </a:bodyPr>
          <a:lstStyle/>
          <a:p>
            <a:r>
              <a:rPr lang="en-AU" sz="3600"/>
              <a:t>ITWG 2021 Proposed Topics</a:t>
            </a:r>
          </a:p>
        </p:txBody>
      </p:sp>
      <p:sp>
        <p:nvSpPr>
          <p:cNvPr id="4" name="Slide Number Placeholder 3">
            <a:extLst>
              <a:ext uri="{FF2B5EF4-FFF2-40B4-BE49-F238E27FC236}">
                <a16:creationId xmlns:a16="http://schemas.microsoft.com/office/drawing/2014/main" id="{1E8E5D10-A82B-4E5D-96A7-5114EDE1B92A}"/>
              </a:ext>
            </a:extLst>
          </p:cNvPr>
          <p:cNvSpPr>
            <a:spLocks noGrp="1"/>
          </p:cNvSpPr>
          <p:nvPr>
            <p:ph type="sldNum" sz="quarter" idx="12"/>
          </p:nvPr>
        </p:nvSpPr>
        <p:spPr/>
        <p:txBody>
          <a:bodyPr/>
          <a:lstStyle/>
          <a:p>
            <a:fld id="{4EC81F68-4976-451A-B2E9-79BCBD2F70CC}" type="slidenum">
              <a:rPr lang="en-AU" smtClean="0"/>
              <a:t>63</a:t>
            </a:fld>
            <a:endParaRPr lang="en-AU"/>
          </a:p>
        </p:txBody>
      </p:sp>
      <p:graphicFrame>
        <p:nvGraphicFramePr>
          <p:cNvPr id="5" name="Table 4">
            <a:extLst>
              <a:ext uri="{FF2B5EF4-FFF2-40B4-BE49-F238E27FC236}">
                <a16:creationId xmlns:a16="http://schemas.microsoft.com/office/drawing/2014/main" id="{4FBA156D-B86D-41AA-91D9-9F6011F042C2}"/>
              </a:ext>
            </a:extLst>
          </p:cNvPr>
          <p:cNvGraphicFramePr>
            <a:graphicFrameLocks noGrp="1"/>
          </p:cNvGraphicFramePr>
          <p:nvPr>
            <p:extLst>
              <p:ext uri="{D42A27DB-BD31-4B8C-83A1-F6EECF244321}">
                <p14:modId xmlns:p14="http://schemas.microsoft.com/office/powerpoint/2010/main" val="3964189369"/>
              </p:ext>
            </p:extLst>
          </p:nvPr>
        </p:nvGraphicFramePr>
        <p:xfrm>
          <a:off x="357809" y="1790299"/>
          <a:ext cx="9889433" cy="4391178"/>
        </p:xfrm>
        <a:graphic>
          <a:graphicData uri="http://schemas.openxmlformats.org/drawingml/2006/table">
            <a:tbl>
              <a:tblPr firstRow="1" firstCol="1" bandRow="1">
                <a:tableStyleId>{9DCAF9ED-07DC-4A11-8D7F-57B35C25682E}</a:tableStyleId>
              </a:tblPr>
              <a:tblGrid>
                <a:gridCol w="1203190">
                  <a:extLst>
                    <a:ext uri="{9D8B030D-6E8A-4147-A177-3AD203B41FA5}">
                      <a16:colId xmlns:a16="http://schemas.microsoft.com/office/drawing/2014/main" val="1500888152"/>
                    </a:ext>
                  </a:extLst>
                </a:gridCol>
                <a:gridCol w="3474646">
                  <a:extLst>
                    <a:ext uri="{9D8B030D-6E8A-4147-A177-3AD203B41FA5}">
                      <a16:colId xmlns:a16="http://schemas.microsoft.com/office/drawing/2014/main" val="3104618890"/>
                    </a:ext>
                  </a:extLst>
                </a:gridCol>
                <a:gridCol w="1202448">
                  <a:extLst>
                    <a:ext uri="{9D8B030D-6E8A-4147-A177-3AD203B41FA5}">
                      <a16:colId xmlns:a16="http://schemas.microsoft.com/office/drawing/2014/main" val="1982624946"/>
                    </a:ext>
                  </a:extLst>
                </a:gridCol>
                <a:gridCol w="4009149">
                  <a:extLst>
                    <a:ext uri="{9D8B030D-6E8A-4147-A177-3AD203B41FA5}">
                      <a16:colId xmlns:a16="http://schemas.microsoft.com/office/drawing/2014/main" val="577223302"/>
                    </a:ext>
                  </a:extLst>
                </a:gridCol>
              </a:tblGrid>
              <a:tr h="306858">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5234248"/>
                  </a:ext>
                </a:extLst>
              </a:tr>
              <a:tr h="640793">
                <a:tc>
                  <a:txBody>
                    <a:bodyPr/>
                    <a:lstStyle/>
                    <a:p>
                      <a:pPr>
                        <a:spcAft>
                          <a:spcPts val="0"/>
                        </a:spcAft>
                      </a:pPr>
                      <a:r>
                        <a:rPr lang="en-AU" sz="1400">
                          <a:effectLst/>
                        </a:rPr>
                        <a:t>January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Wingdings" panose="05000000000000000000" pitchFamily="2" charset="2"/>
                        <a:buChar char="ü"/>
                      </a:pPr>
                      <a:r>
                        <a:rPr lang="en-AU" sz="1400">
                          <a:effectLst/>
                        </a:rPr>
                        <a:t>Retail invitation test plan</a:t>
                      </a:r>
                    </a:p>
                    <a:p>
                      <a:pPr marL="342900" indent="-342900">
                        <a:spcAft>
                          <a:spcPts val="0"/>
                        </a:spcAft>
                        <a:buFont typeface="Wingdings" panose="05000000000000000000" pitchFamily="2" charset="2"/>
                        <a:buChar char="ü"/>
                      </a:pPr>
                      <a:r>
                        <a:rPr lang="en-AU" sz="1400">
                          <a:effectLst/>
                        </a:rPr>
                        <a:t>Status of Dispatch and Bidding in Pre Prod</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June</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Final review of tests for market trials</a:t>
                      </a:r>
                    </a:p>
                    <a:p>
                      <a:pPr marL="342900" indent="-342900">
                        <a:spcAft>
                          <a:spcPts val="0"/>
                        </a:spcAft>
                        <a:buFont typeface="+mj-lt"/>
                        <a:buAutoNum type="arabicPeriod"/>
                      </a:pPr>
                      <a:r>
                        <a:rPr lang="en-AU" sz="1400">
                          <a:effectLst/>
                        </a:rPr>
                        <a:t>Review of production across all 5MS systems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4049603"/>
                  </a:ext>
                </a:extLst>
              </a:tr>
              <a:tr h="556879">
                <a:tc>
                  <a:txBody>
                    <a:bodyPr/>
                    <a:lstStyle/>
                    <a:p>
                      <a:pPr>
                        <a:spcAft>
                          <a:spcPts val="0"/>
                        </a:spcAft>
                      </a:pPr>
                      <a:r>
                        <a:rPr lang="en-AU" sz="1400">
                          <a:effectLst/>
                        </a:rPr>
                        <a:t>February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Wingdings" panose="05000000000000000000" pitchFamily="2" charset="2"/>
                        <a:buChar char="ü"/>
                      </a:pPr>
                      <a:r>
                        <a:rPr lang="en-AU" sz="1400">
                          <a:effectLst/>
                        </a:rPr>
                        <a:t>Retail invitation test plan and participant involvement</a:t>
                      </a:r>
                    </a:p>
                    <a:p>
                      <a:pPr marL="342900" indent="-342900">
                        <a:spcAft>
                          <a:spcPts val="0"/>
                        </a:spcAft>
                        <a:buFont typeface="Wingdings" panose="05000000000000000000" pitchFamily="2" charset="2"/>
                        <a:buChar char="ü"/>
                      </a:pPr>
                      <a:r>
                        <a:rPr lang="en-AU" sz="1400">
                          <a:effectLst/>
                        </a:rPr>
                        <a:t>Settlements Industry Test</a:t>
                      </a:r>
                    </a:p>
                    <a:p>
                      <a:pPr marL="342900" indent="-342900">
                        <a:spcAft>
                          <a:spcPts val="0"/>
                        </a:spcAft>
                        <a:buFont typeface="Wingdings" panose="05000000000000000000" pitchFamily="2" charset="2"/>
                        <a:buChar char="ü"/>
                      </a:pPr>
                      <a:r>
                        <a:rPr lang="en-AU" sz="1400">
                          <a:effectLst/>
                        </a:rPr>
                        <a:t>Market Trail approach to preparation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July</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3665598"/>
                  </a:ext>
                </a:extLst>
              </a:tr>
              <a:tr h="640793">
                <a:tc>
                  <a:txBody>
                    <a:bodyPr/>
                    <a:lstStyle/>
                    <a:p>
                      <a:pPr>
                        <a:spcAft>
                          <a:spcPts val="0"/>
                        </a:spcAft>
                      </a:pPr>
                      <a:r>
                        <a:rPr lang="en-AU" sz="1400">
                          <a:effectLst/>
                        </a:rPr>
                        <a:t>23-March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Settlement Platform industry testing</a:t>
                      </a:r>
                    </a:p>
                    <a:p>
                      <a:pPr marL="342900" indent="-342900">
                        <a:spcAft>
                          <a:spcPts val="0"/>
                        </a:spcAft>
                        <a:buFont typeface="+mj-lt"/>
                        <a:buAutoNum type="arabicPeriod"/>
                      </a:pPr>
                      <a:r>
                        <a:rPr lang="en-AU" sz="1400">
                          <a:effectLst/>
                        </a:rPr>
                        <a:t>Nomination for MTFG to define test approach for Market Trials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August</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322294"/>
                  </a:ext>
                </a:extLst>
              </a:tr>
              <a:tr h="892533">
                <a:tc>
                  <a:txBody>
                    <a:bodyPr/>
                    <a:lstStyle/>
                    <a:p>
                      <a:pPr>
                        <a:spcAft>
                          <a:spcPts val="0"/>
                        </a:spcAft>
                      </a:pPr>
                      <a:r>
                        <a:rPr lang="en-AU" sz="1400">
                          <a:effectLst/>
                        </a:rPr>
                        <a:t>27-April</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Test scenario review in preparation for market trials</a:t>
                      </a:r>
                    </a:p>
                    <a:p>
                      <a:pPr marL="342900" indent="-342900">
                        <a:spcAft>
                          <a:spcPts val="0"/>
                        </a:spcAft>
                        <a:buFont typeface="+mj-lt"/>
                        <a:buAutoNum type="arabicPeriod"/>
                      </a:pPr>
                      <a:r>
                        <a:rPr lang="en-AU" sz="1400">
                          <a:effectLst/>
                        </a:rPr>
                        <a:t>Status of Dispatch and Bidding in Production</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September</a:t>
                      </a:r>
                      <a:endParaRPr lang="en-AU" sz="1400" b="1">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General update on upcoming market start</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2407984"/>
                  </a:ext>
                </a:extLst>
              </a:tr>
              <a:tr h="640793">
                <a:tc>
                  <a:txBody>
                    <a:bodyPr/>
                    <a:lstStyle/>
                    <a:p>
                      <a:pPr>
                        <a:spcAft>
                          <a:spcPts val="0"/>
                        </a:spcAft>
                      </a:pPr>
                      <a:r>
                        <a:rPr lang="en-AU" sz="1400">
                          <a:effectLst/>
                        </a:rPr>
                        <a:t>May</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Review pairing and finalise market trials</a:t>
                      </a:r>
                    </a:p>
                    <a:p>
                      <a:pPr marL="342900" indent="-342900">
                        <a:spcAft>
                          <a:spcPts val="0"/>
                        </a:spcAft>
                        <a:buFont typeface="+mj-lt"/>
                        <a:buAutoNum type="arabicPeriod"/>
                      </a:pPr>
                      <a:r>
                        <a:rPr lang="en-AU" sz="1400">
                          <a:effectLst/>
                        </a:rPr>
                        <a:t>Status of Settlements in Production</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 </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AU" sz="1400">
                        <a:effectLst/>
                        <a:latin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754788"/>
                  </a:ext>
                </a:extLst>
              </a:tr>
            </a:tbl>
          </a:graphicData>
        </a:graphic>
      </p:graphicFrame>
    </p:spTree>
    <p:extLst>
      <p:ext uri="{BB962C8B-B14F-4D97-AF65-F5344CB8AC3E}">
        <p14:creationId xmlns:p14="http://schemas.microsoft.com/office/powerpoint/2010/main" val="2249406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64</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562813" y="5485609"/>
            <a:ext cx="2893174" cy="533054"/>
          </a:xfrm>
          <a:prstGeom prst="rect">
            <a:avLst/>
          </a:prstGeom>
        </p:spPr>
        <p:txBody>
          <a:bodyPr vert="horz" lIns="56698" tIns="28349" rIns="56698" bIns="28349"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at 24/02/2021</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aphicFrame>
        <p:nvGraphicFramePr>
          <p:cNvPr id="14" name="Object 13">
            <a:extLst>
              <a:ext uri="{FF2B5EF4-FFF2-40B4-BE49-F238E27FC236}">
                <a16:creationId xmlns:a16="http://schemas.microsoft.com/office/drawing/2014/main" id="{2897094C-E0A6-4784-9252-70BE5866DA4E}"/>
              </a:ext>
            </a:extLst>
          </p:cNvPr>
          <p:cNvGraphicFramePr>
            <a:graphicFrameLocks noChangeAspect="1"/>
          </p:cNvGraphicFramePr>
          <p:nvPr>
            <p:extLst>
              <p:ext uri="{D42A27DB-BD31-4B8C-83A1-F6EECF244321}">
                <p14:modId xmlns:p14="http://schemas.microsoft.com/office/powerpoint/2010/main" val="3524259431"/>
              </p:ext>
            </p:extLst>
          </p:nvPr>
        </p:nvGraphicFramePr>
        <p:xfrm>
          <a:off x="8176215" y="635470"/>
          <a:ext cx="2052387" cy="6612389"/>
        </p:xfrm>
        <a:graphic>
          <a:graphicData uri="http://schemas.openxmlformats.org/presentationml/2006/ole">
            <mc:AlternateContent xmlns:mc="http://schemas.openxmlformats.org/markup-compatibility/2006">
              <mc:Choice xmlns:v="urn:schemas-microsoft-com:vml" Requires="v">
                <p:oleObj spid="_x0000_s125953" name="Worksheet" r:id="rId5" imgW="1689125" imgH="5441862" progId="Excel.Sheet.12">
                  <p:embed/>
                </p:oleObj>
              </mc:Choice>
              <mc:Fallback>
                <p:oleObj name="Worksheet" r:id="rId5" imgW="1689125" imgH="5441862" progId="Excel.Sheet.12">
                  <p:embed/>
                  <p:pic>
                    <p:nvPicPr>
                      <p:cNvPr id="14" name="Object 13">
                        <a:extLst>
                          <a:ext uri="{FF2B5EF4-FFF2-40B4-BE49-F238E27FC236}">
                            <a16:creationId xmlns:a16="http://schemas.microsoft.com/office/drawing/2014/main" id="{2897094C-E0A6-4784-9252-70BE5866DA4E}"/>
                          </a:ext>
                        </a:extLst>
                      </p:cNvPr>
                      <p:cNvPicPr/>
                      <p:nvPr/>
                    </p:nvPicPr>
                    <p:blipFill>
                      <a:blip r:embed="rId6"/>
                      <a:stretch>
                        <a:fillRect/>
                      </a:stretch>
                    </p:blipFill>
                    <p:spPr>
                      <a:xfrm>
                        <a:off x="8176215" y="635470"/>
                        <a:ext cx="2052387" cy="6612389"/>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9E05B7E4-B8DC-40B8-95C8-629B3D50A388}"/>
              </a:ext>
            </a:extLst>
          </p:cNvPr>
          <p:cNvGrpSpPr/>
          <p:nvPr/>
        </p:nvGrpSpPr>
        <p:grpSpPr>
          <a:xfrm>
            <a:off x="4950744" y="318052"/>
            <a:ext cx="2643356" cy="6612388"/>
            <a:chOff x="5725390" y="635470"/>
            <a:chExt cx="2006601" cy="5853439"/>
          </a:xfrm>
        </p:grpSpPr>
        <p:graphicFrame>
          <p:nvGraphicFramePr>
            <p:cNvPr id="3" name="Object 2">
              <a:extLst>
                <a:ext uri="{FF2B5EF4-FFF2-40B4-BE49-F238E27FC236}">
                  <a16:creationId xmlns:a16="http://schemas.microsoft.com/office/drawing/2014/main" id="{208C463B-89BA-42C5-A6A1-FAD05D745F9C}"/>
                </a:ext>
              </a:extLst>
            </p:cNvPr>
            <p:cNvGraphicFramePr>
              <a:graphicFrameLocks noChangeAspect="1"/>
            </p:cNvGraphicFramePr>
            <p:nvPr>
              <p:extLst>
                <p:ext uri="{D42A27DB-BD31-4B8C-83A1-F6EECF244321}">
                  <p14:modId xmlns:p14="http://schemas.microsoft.com/office/powerpoint/2010/main" val="2609771118"/>
                </p:ext>
              </p:extLst>
            </p:nvPr>
          </p:nvGraphicFramePr>
          <p:xfrm>
            <a:off x="5725390" y="635470"/>
            <a:ext cx="2006600" cy="1644650"/>
          </p:xfrm>
          <a:graphic>
            <a:graphicData uri="http://schemas.openxmlformats.org/presentationml/2006/ole">
              <mc:AlternateContent xmlns:mc="http://schemas.openxmlformats.org/markup-compatibility/2006">
                <mc:Choice xmlns:v="urn:schemas-microsoft-com:vml" Requires="v">
                  <p:oleObj spid="_x0000_s125954" name="Worksheet" r:id="rId7" imgW="2006530" imgH="1644721" progId="Excel.Sheet.12">
                    <p:embed/>
                  </p:oleObj>
                </mc:Choice>
                <mc:Fallback>
                  <p:oleObj name="Worksheet" r:id="rId7" imgW="2006530" imgH="1644721" progId="Excel.Sheet.12">
                    <p:embed/>
                    <p:pic>
                      <p:nvPicPr>
                        <p:cNvPr id="3" name="Object 2">
                          <a:extLst>
                            <a:ext uri="{FF2B5EF4-FFF2-40B4-BE49-F238E27FC236}">
                              <a16:creationId xmlns:a16="http://schemas.microsoft.com/office/drawing/2014/main" id="{208C463B-89BA-42C5-A6A1-FAD05D745F9C}"/>
                            </a:ext>
                          </a:extLst>
                        </p:cNvPr>
                        <p:cNvPicPr/>
                        <p:nvPr/>
                      </p:nvPicPr>
                      <p:blipFill>
                        <a:blip r:embed="rId8"/>
                        <a:stretch>
                          <a:fillRect/>
                        </a:stretch>
                      </p:blipFill>
                      <p:spPr>
                        <a:xfrm>
                          <a:off x="5725390" y="635470"/>
                          <a:ext cx="2006600" cy="16446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AE2546-98A3-4A6A-A51C-84F91191569D}"/>
                </a:ext>
              </a:extLst>
            </p:cNvPr>
            <p:cNvGraphicFramePr>
              <a:graphicFrameLocks noChangeAspect="1"/>
            </p:cNvGraphicFramePr>
            <p:nvPr>
              <p:extLst>
                <p:ext uri="{D42A27DB-BD31-4B8C-83A1-F6EECF244321}">
                  <p14:modId xmlns:p14="http://schemas.microsoft.com/office/powerpoint/2010/main" val="3291970903"/>
                </p:ext>
              </p:extLst>
            </p:nvPr>
          </p:nvGraphicFramePr>
          <p:xfrm>
            <a:off x="5725391" y="2558890"/>
            <a:ext cx="2006600" cy="1644650"/>
          </p:xfrm>
          <a:graphic>
            <a:graphicData uri="http://schemas.openxmlformats.org/presentationml/2006/ole">
              <mc:AlternateContent xmlns:mc="http://schemas.openxmlformats.org/markup-compatibility/2006">
                <mc:Choice xmlns:v="urn:schemas-microsoft-com:vml" Requires="v">
                  <p:oleObj spid="_x0000_s125955" name="Worksheet" r:id="rId9" imgW="2006530" imgH="1644721" progId="Excel.Sheet.12">
                    <p:embed/>
                  </p:oleObj>
                </mc:Choice>
                <mc:Fallback>
                  <p:oleObj name="Worksheet" r:id="rId9" imgW="2006530" imgH="1644721" progId="Excel.Sheet.12">
                    <p:embed/>
                    <p:pic>
                      <p:nvPicPr>
                        <p:cNvPr id="6" name="Object 5">
                          <a:extLst>
                            <a:ext uri="{FF2B5EF4-FFF2-40B4-BE49-F238E27FC236}">
                              <a16:creationId xmlns:a16="http://schemas.microsoft.com/office/drawing/2014/main" id="{60AE2546-98A3-4A6A-A51C-84F91191569D}"/>
                            </a:ext>
                          </a:extLst>
                        </p:cNvPr>
                        <p:cNvPicPr/>
                        <p:nvPr/>
                      </p:nvPicPr>
                      <p:blipFill>
                        <a:blip r:embed="rId10"/>
                        <a:stretch>
                          <a:fillRect/>
                        </a:stretch>
                      </p:blipFill>
                      <p:spPr>
                        <a:xfrm>
                          <a:off x="5725391" y="2558890"/>
                          <a:ext cx="2006600" cy="16446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B696372-DDB6-48C8-9B51-1B5A5B5A863B}"/>
                </a:ext>
              </a:extLst>
            </p:cNvPr>
            <p:cNvGraphicFramePr>
              <a:graphicFrameLocks noChangeAspect="1"/>
            </p:cNvGraphicFramePr>
            <p:nvPr>
              <p:extLst>
                <p:ext uri="{D42A27DB-BD31-4B8C-83A1-F6EECF244321}">
                  <p14:modId xmlns:p14="http://schemas.microsoft.com/office/powerpoint/2010/main" val="2036036054"/>
                </p:ext>
              </p:extLst>
            </p:nvPr>
          </p:nvGraphicFramePr>
          <p:xfrm>
            <a:off x="5725391" y="4482309"/>
            <a:ext cx="2006600" cy="2006600"/>
          </p:xfrm>
          <a:graphic>
            <a:graphicData uri="http://schemas.openxmlformats.org/presentationml/2006/ole">
              <mc:AlternateContent xmlns:mc="http://schemas.openxmlformats.org/markup-compatibility/2006">
                <mc:Choice xmlns:v="urn:schemas-microsoft-com:vml" Requires="v">
                  <p:oleObj spid="_x0000_s125956" name="Worksheet" r:id="rId11" imgW="2006530" imgH="2006564" progId="Excel.Sheet.12">
                    <p:embed/>
                  </p:oleObj>
                </mc:Choice>
                <mc:Fallback>
                  <p:oleObj name="Worksheet" r:id="rId11" imgW="2006530" imgH="2006564" progId="Excel.Sheet.12">
                    <p:embed/>
                    <p:pic>
                      <p:nvPicPr>
                        <p:cNvPr id="7" name="Object 6">
                          <a:extLst>
                            <a:ext uri="{FF2B5EF4-FFF2-40B4-BE49-F238E27FC236}">
                              <a16:creationId xmlns:a16="http://schemas.microsoft.com/office/drawing/2014/main" id="{0B696372-DDB6-48C8-9B51-1B5A5B5A863B}"/>
                            </a:ext>
                          </a:extLst>
                        </p:cNvPr>
                        <p:cNvPicPr/>
                        <p:nvPr/>
                      </p:nvPicPr>
                      <p:blipFill>
                        <a:blip r:embed="rId12"/>
                        <a:stretch>
                          <a:fillRect/>
                        </a:stretch>
                      </p:blipFill>
                      <p:spPr>
                        <a:xfrm>
                          <a:off x="5725391" y="4482309"/>
                          <a:ext cx="2006600" cy="2006600"/>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65</a:t>
            </a:fld>
            <a:endParaRPr lang="en-AU"/>
          </a:p>
        </p:txBody>
      </p:sp>
    </p:spTree>
    <p:extLst>
      <p:ext uri="{BB962C8B-B14F-4D97-AF65-F5344CB8AC3E}">
        <p14:creationId xmlns:p14="http://schemas.microsoft.com/office/powerpoint/2010/main" val="1885692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2/03/2021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66</a:t>
            </a:fld>
            <a:endParaRPr lang="en-AU"/>
          </a:p>
        </p:txBody>
      </p:sp>
    </p:spTree>
    <p:extLst>
      <p:ext uri="{BB962C8B-B14F-4D97-AF65-F5344CB8AC3E}">
        <p14:creationId xmlns:p14="http://schemas.microsoft.com/office/powerpoint/2010/main" val="1003591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10738"/>
            <a:ext cx="8599828" cy="1310695"/>
          </a:xfrm>
        </p:spPr>
        <p:txBody>
          <a:bodyPr>
            <a:normAutofit/>
          </a:bodyPr>
          <a:lstStyle/>
          <a:p>
            <a:r>
              <a:rPr lang="en-US" sz="3600"/>
              <a:t>Readiness Reporting Actions and Follow ups – Round 4</a:t>
            </a:r>
            <a:endParaRPr lang="en-AU" sz="3600"/>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67</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nvGraphicFramePr>
        <p:xfrm>
          <a:off x="206547" y="1493649"/>
          <a:ext cx="10288715" cy="5393781"/>
        </p:xfrm>
        <a:graphic>
          <a:graphicData uri="http://schemas.openxmlformats.org/drawingml/2006/table">
            <a:tbl>
              <a:tblPr bandCol="1">
                <a:tableStyleId>{073A0DAA-6AF3-43AB-8588-CEC1D06C72B9}</a:tableStyleId>
              </a:tblPr>
              <a:tblGrid>
                <a:gridCol w="972000">
                  <a:extLst>
                    <a:ext uri="{9D8B030D-6E8A-4147-A177-3AD203B41FA5}">
                      <a16:colId xmlns:a16="http://schemas.microsoft.com/office/drawing/2014/main" val="411289004"/>
                    </a:ext>
                  </a:extLst>
                </a:gridCol>
                <a:gridCol w="712269">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311873">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marL="45720" marR="45720" anchor="b">
                    <a:solidFill>
                      <a:schemeClr val="accent2"/>
                    </a:solidFill>
                  </a:tcPr>
                </a:tc>
                <a:extLst>
                  <a:ext uri="{0D108BD9-81ED-4DB2-BD59-A6C34878D82A}">
                    <a16:rowId xmlns:a16="http://schemas.microsoft.com/office/drawing/2014/main" val="3305108398"/>
                  </a:ext>
                </a:extLst>
              </a:tr>
              <a:tr h="748494">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4.1</a:t>
                      </a:r>
                    </a:p>
                    <a:p>
                      <a:pPr marL="0" marR="0" lvl="0" indent="0" algn="l" defTabSz="801929" rtl="0" eaLnBrk="1" fontAlgn="base" latinLnBrk="0" hangingPunct="1">
                        <a:lnSpc>
                          <a:spcPct val="100000"/>
                        </a:lnSpc>
                        <a:spcBef>
                          <a:spcPts val="0"/>
                        </a:spcBef>
                        <a:spcAft>
                          <a:spcPts val="0"/>
                        </a:spcAft>
                        <a:buClrTx/>
                        <a:buSzTx/>
                        <a:buFontTx/>
                        <a:buNone/>
                        <a:tabLst/>
                        <a:defRPr/>
                      </a:pPr>
                      <a:endParaRPr lang="en-AU" sz="1400" b="0" i="0" u="none" strike="noStrike" kern="1200">
                        <a:solidFill>
                          <a:schemeClr val="dk1"/>
                        </a:solidFill>
                        <a:effectLst/>
                        <a:latin typeface="+mn-lt"/>
                        <a:ea typeface="+mn-ea"/>
                        <a:cs typeface="+mn-cs"/>
                      </a:endParaRPr>
                    </a:p>
                  </a:txBody>
                  <a:tcPr marL="72000" marR="72000" anchor="ctr">
                    <a:solidFill>
                      <a:schemeClr val="tx1">
                        <a:lumMod val="10000"/>
                        <a:lumOff val="90000"/>
                      </a:schemeClr>
                    </a:solidFill>
                  </a:tcPr>
                </a:tc>
                <a:tc>
                  <a:txBody>
                    <a:bodyPr/>
                    <a:lstStyle/>
                    <a:p>
                      <a:pPr algn="ctr" rtl="0" fontAlgn="base"/>
                      <a:r>
                        <a:rPr lang="en-US" sz="1400" kern="1200">
                          <a:solidFill>
                            <a:schemeClr val="dk1"/>
                          </a:solidFill>
                          <a:effectLst/>
                          <a:latin typeface="+mn-lt"/>
                          <a:cs typeface="Calibri"/>
                        </a:rPr>
                        <a:t>Closed</a:t>
                      </a:r>
                      <a:endParaRPr lang="en-AU" sz="1400" kern="1200">
                        <a:solidFill>
                          <a:schemeClr val="dk1"/>
                        </a:solidFill>
                        <a:effectLst/>
                        <a:latin typeface="+mn-lt"/>
                        <a:cs typeface="Calibri"/>
                      </a:endParaRPr>
                    </a:p>
                  </a:txBody>
                  <a:tcPr marL="72000" marR="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to follow up with relevant MPS and MCs with essential meters to confirm program status and if remediation is required.</a:t>
                      </a:r>
                    </a:p>
                  </a:txBody>
                  <a:tcPr marL="72000" marR="72000" anchor="ctr">
                    <a:solidFill>
                      <a:schemeClr val="tx1">
                        <a:lumMod val="10000"/>
                        <a:lumOff val="90000"/>
                      </a:schemeClr>
                    </a:solidFill>
                  </a:tcPr>
                </a:tc>
                <a:tc>
                  <a:txBody>
                    <a:bodyPr/>
                    <a:lstStyle/>
                    <a:p>
                      <a:pPr algn="l" rtl="0" fontAlgn="base"/>
                      <a:r>
                        <a:rPr lang="en-US" sz="1400" kern="1200">
                          <a:solidFill>
                            <a:schemeClr val="dk1"/>
                          </a:solidFill>
                          <a:effectLst/>
                          <a:latin typeface="+mn-lt"/>
                          <a:cs typeface="Calibri"/>
                        </a:rPr>
                        <a:t>Met with all MPs and MCs, all except one are responding appropriately in the latest round of reporting</a:t>
                      </a:r>
                      <a:endParaRPr lang="en-AU" sz="1400" kern="1200">
                        <a:solidFill>
                          <a:schemeClr val="dk1"/>
                        </a:solidFill>
                        <a:effectLst/>
                        <a:latin typeface="+mn-lt"/>
                        <a:cs typeface="Calibri"/>
                      </a:endParaRPr>
                    </a:p>
                  </a:txBody>
                  <a:tcPr marL="72000" marR="72000" anchor="ctr">
                    <a:solidFill>
                      <a:schemeClr val="tx1">
                        <a:lumMod val="10000"/>
                        <a:lumOff val="90000"/>
                      </a:schemeClr>
                    </a:solidFill>
                  </a:tcPr>
                </a:tc>
                <a:extLst>
                  <a:ext uri="{0D108BD9-81ED-4DB2-BD59-A6C34878D82A}">
                    <a16:rowId xmlns:a16="http://schemas.microsoft.com/office/drawing/2014/main" val="3328587898"/>
                  </a:ext>
                </a:extLst>
              </a:tr>
              <a:tr h="96680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US" sz="1400" b="0" i="0" u="none" strike="noStrike" kern="1200">
                          <a:solidFill>
                            <a:schemeClr val="dk1"/>
                          </a:solidFill>
                          <a:effectLst/>
                          <a:latin typeface="+mn-lt"/>
                          <a:ea typeface="+mn-ea"/>
                          <a:cs typeface="+mn-cs"/>
                        </a:rPr>
                        <a:t>4.2</a:t>
                      </a:r>
                      <a:endParaRPr lang="en-AU" sz="1400" b="0" kern="1200">
                        <a:solidFill>
                          <a:schemeClr val="dk1"/>
                        </a:solidFill>
                        <a:effectLst/>
                        <a:latin typeface="+mn-lt"/>
                        <a:cs typeface="Calibri"/>
                      </a:endParaRPr>
                    </a:p>
                  </a:txBody>
                  <a:tcPr marL="72000" marR="72000" anchor="ctr">
                    <a:solidFill>
                      <a:schemeClr val="bg1">
                        <a:lumMod val="95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Closed</a:t>
                      </a:r>
                      <a:endParaRPr lang="en-AU" sz="1400" kern="1200">
                        <a:solidFill>
                          <a:schemeClr val="dk1"/>
                        </a:solidFill>
                        <a:effectLst/>
                        <a:latin typeface="+mn-lt"/>
                        <a:cs typeface="Calibri"/>
                      </a:endParaRPr>
                    </a:p>
                    <a:p>
                      <a:pPr algn="ctr" rtl="0" fontAlgn="base"/>
                      <a:endParaRPr lang="en-AU" sz="1400" b="0" kern="1200">
                        <a:solidFill>
                          <a:schemeClr val="dk1"/>
                        </a:solidFill>
                        <a:effectLst/>
                        <a:latin typeface="+mn-lt"/>
                        <a:cs typeface="Calibri"/>
                      </a:endParaRPr>
                    </a:p>
                  </a:txBody>
                  <a:tcPr marL="72000" marR="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to follow up to understand generators responding with a 'late’ or ‘at risk’ status and establish level of remediation expected</a:t>
                      </a:r>
                    </a:p>
                  </a:txBody>
                  <a:tcPr marL="72000" marR="72000" anchor="ctr">
                    <a:solidFill>
                      <a:schemeClr val="bg1">
                        <a:lumMod val="95000"/>
                      </a:schemeClr>
                    </a:solidFill>
                  </a:tcPr>
                </a:tc>
                <a:tc>
                  <a:txBody>
                    <a:bodyPr/>
                    <a:lstStyle/>
                    <a:p>
                      <a:pPr algn="l" rtl="0" fontAlgn="base"/>
                      <a:r>
                        <a:rPr lang="en-US" sz="1400" kern="1200">
                          <a:solidFill>
                            <a:schemeClr val="dk1"/>
                          </a:solidFill>
                          <a:effectLst/>
                          <a:latin typeface="+mn-lt"/>
                          <a:cs typeface="Calibri"/>
                        </a:rPr>
                        <a:t>Generator that responded with a ‘late’ status noted that they expect to be on track in Q1 2021. Generator that responded with a ‘at risk’ status </a:t>
                      </a:r>
                    </a:p>
                    <a:p>
                      <a:pPr algn="l" rtl="0" fontAlgn="base"/>
                      <a:r>
                        <a:rPr lang="en-US" sz="1400" kern="1200">
                          <a:solidFill>
                            <a:schemeClr val="dk1"/>
                          </a:solidFill>
                          <a:effectLst/>
                          <a:latin typeface="+mn-lt"/>
                          <a:cs typeface="Calibri"/>
                        </a:rPr>
                        <a:t>reported as ‘on track’ in the latest round of reporting. </a:t>
                      </a:r>
                      <a:endParaRPr lang="en-AU" sz="1400" kern="1200">
                        <a:solidFill>
                          <a:schemeClr val="dk1"/>
                        </a:solidFill>
                        <a:effectLst/>
                        <a:latin typeface="+mn-lt"/>
                        <a:cs typeface="Calibri"/>
                      </a:endParaRPr>
                    </a:p>
                  </a:txBody>
                  <a:tcPr marL="72000" marR="72000" anchor="ctr">
                    <a:solidFill>
                      <a:schemeClr val="bg1">
                        <a:lumMod val="95000"/>
                      </a:schemeClr>
                    </a:solidFill>
                  </a:tcPr>
                </a:tc>
                <a:extLst>
                  <a:ext uri="{0D108BD9-81ED-4DB2-BD59-A6C34878D82A}">
                    <a16:rowId xmlns:a16="http://schemas.microsoft.com/office/drawing/2014/main" val="208302569"/>
                  </a:ext>
                </a:extLst>
              </a:tr>
              <a:tr h="723847">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US" sz="1400" b="0" i="0" u="none" strike="noStrike" kern="1200">
                          <a:solidFill>
                            <a:schemeClr val="dk1"/>
                          </a:solidFill>
                          <a:effectLst/>
                          <a:latin typeface="+mn-lt"/>
                          <a:ea typeface="+mn-ea"/>
                          <a:cs typeface="+mn-cs"/>
                        </a:rPr>
                        <a:t>4.3</a:t>
                      </a:r>
                      <a:endParaRPr lang="en-AU" sz="1400" b="0" i="0" u="none" strike="noStrike" kern="1200">
                        <a:solidFill>
                          <a:schemeClr val="dk1"/>
                        </a:solidFill>
                        <a:effectLst/>
                        <a:latin typeface="+mn-lt"/>
                        <a:ea typeface="+mn-ea"/>
                        <a:cs typeface="+mn-cs"/>
                      </a:endParaRPr>
                    </a:p>
                    <a:p>
                      <a:pPr lvl="0" algn="l" fontAlgn="base">
                        <a:spcAft>
                          <a:spcPts val="0"/>
                        </a:spcAft>
                      </a:pPr>
                      <a:endParaRPr lang="en-AU" sz="1400" b="0" kern="1200">
                        <a:solidFill>
                          <a:schemeClr val="dk1"/>
                        </a:solidFill>
                        <a:effectLst/>
                        <a:latin typeface="+mn-lt"/>
                        <a:ea typeface="+mn-ea"/>
                        <a:cs typeface="Calibri"/>
                      </a:endParaRPr>
                    </a:p>
                  </a:txBody>
                  <a:tcPr marL="72000" marR="72000"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Closed</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marL="72000" marR="72000" anchor="ctr">
                    <a:solidFill>
                      <a:schemeClr val="tx1">
                        <a:lumMod val="10000"/>
                        <a:lumOff val="90000"/>
                      </a:schemeClr>
                    </a:solidFill>
                  </a:tcPr>
                </a:tc>
                <a:tc>
                  <a:txBody>
                    <a:bodyPr/>
                    <a:lstStyle/>
                    <a:p>
                      <a:pPr marL="0" algn="l" defTabSz="801929" rtl="0" eaLnBrk="1" fontAlgn="base" latinLnBrk="0" hangingPunct="1">
                        <a:spcAft>
                          <a:spcPts val="0"/>
                        </a:spcAft>
                      </a:pPr>
                      <a:r>
                        <a:rPr lang="en-AU" sz="1400" b="0" kern="1200">
                          <a:solidFill>
                            <a:schemeClr val="dk1"/>
                          </a:solidFill>
                          <a:effectLst/>
                          <a:latin typeface="+mn-lt"/>
                          <a:ea typeface="+mn-ea"/>
                          <a:cs typeface="Calibri"/>
                        </a:rPr>
                        <a:t>RWG to consider impact of potential industry risks</a:t>
                      </a:r>
                    </a:p>
                  </a:txBody>
                  <a:tcPr marL="72000" marR="72000" anchor="ctr">
                    <a:solidFill>
                      <a:schemeClr val="tx1">
                        <a:lumMod val="10000"/>
                        <a:lumOff val="90000"/>
                      </a:schemeClr>
                    </a:solidFill>
                  </a:tcPr>
                </a:tc>
                <a:tc>
                  <a:txBody>
                    <a:bodyPr/>
                    <a:lstStyle/>
                    <a:p>
                      <a:pPr algn="l" fontAlgn="b"/>
                      <a:r>
                        <a:rPr lang="en-US" sz="1400" b="0" i="0" u="none" strike="noStrike">
                          <a:solidFill>
                            <a:srgbClr val="000000"/>
                          </a:solidFill>
                          <a:effectLst/>
                          <a:latin typeface="+mn-lt"/>
                          <a:cs typeface="Calibri"/>
                        </a:rPr>
                        <a:t>Risks discussed at RWG 17</a:t>
                      </a:r>
                      <a:endParaRPr lang="en-AU" sz="1400" b="0" i="0" u="none" strike="noStrike">
                        <a:solidFill>
                          <a:srgbClr val="000000"/>
                        </a:solidFill>
                        <a:effectLst/>
                        <a:latin typeface="+mn-lt"/>
                        <a:cs typeface="Calibri"/>
                      </a:endParaRPr>
                    </a:p>
                  </a:txBody>
                  <a:tcPr marL="72000" marR="72000" anchor="ctr">
                    <a:solidFill>
                      <a:schemeClr val="tx1">
                        <a:lumMod val="10000"/>
                        <a:lumOff val="90000"/>
                      </a:schemeClr>
                    </a:solidFill>
                  </a:tcPr>
                </a:tc>
                <a:extLst>
                  <a:ext uri="{0D108BD9-81ED-4DB2-BD59-A6C34878D82A}">
                    <a16:rowId xmlns:a16="http://schemas.microsoft.com/office/drawing/2014/main" val="1523659380"/>
                  </a:ext>
                </a:extLst>
              </a:tr>
              <a:tr h="572887">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mn-cs"/>
                        </a:rPr>
                        <a:t>4.4</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txBody>
                  <a:tcPr marL="72000" marR="72000" anchor="ctr">
                    <a:solidFill>
                      <a:schemeClr val="bg1">
                        <a:lumMod val="95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Closed</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marL="72000" marR="72000" anchor="ctr">
                    <a:solidFill>
                      <a:schemeClr val="bg1">
                        <a:lumMod val="95000"/>
                      </a:schemeClr>
                    </a:solidFill>
                  </a:tcPr>
                </a:tc>
                <a:tc>
                  <a:txBody>
                    <a:bodyPr/>
                    <a:lstStyle/>
                    <a:p>
                      <a:pPr marL="0" algn="l" defTabSz="801929" rtl="0" eaLnBrk="1" fontAlgn="base" latinLnBrk="0" hangingPunct="1">
                        <a:spcAft>
                          <a:spcPts val="0"/>
                        </a:spcAft>
                      </a:pPr>
                      <a:r>
                        <a:rPr lang="en-AU" sz="1400" b="0" kern="1200">
                          <a:solidFill>
                            <a:schemeClr val="dk1"/>
                          </a:solidFill>
                          <a:effectLst/>
                          <a:latin typeface="+mn-lt"/>
                          <a:ea typeface="+mn-ea"/>
                          <a:cs typeface="Calibri"/>
                        </a:rPr>
                        <a:t>AEMO to follow up with relevant MC and confirm expected completion date of activity</a:t>
                      </a:r>
                    </a:p>
                  </a:txBody>
                  <a:tcPr marL="72000" marR="72000" anchor="ctr">
                    <a:solidFill>
                      <a:schemeClr val="bg1">
                        <a:lumMod val="95000"/>
                      </a:schemeClr>
                    </a:solidFill>
                  </a:tcPr>
                </a:tc>
                <a:tc>
                  <a:txBody>
                    <a:bodyPr/>
                    <a:lstStyle/>
                    <a:p>
                      <a:pPr algn="l" fontAlgn="b"/>
                      <a:r>
                        <a:rPr lang="en-US" sz="1400" b="0" i="0" u="none" strike="noStrike">
                          <a:solidFill>
                            <a:srgbClr val="000000"/>
                          </a:solidFill>
                          <a:effectLst/>
                          <a:latin typeface="+mn-lt"/>
                          <a:cs typeface="Calibri"/>
                        </a:rPr>
                        <a:t>Meeting held with relevant MC. Now responding as ‘on track’ in latest round of reporting. </a:t>
                      </a:r>
                      <a:endParaRPr lang="en-AU" sz="1400" b="0" i="0" u="none" strike="noStrike">
                        <a:solidFill>
                          <a:srgbClr val="000000"/>
                        </a:solidFill>
                        <a:effectLst/>
                        <a:latin typeface="+mn-lt"/>
                        <a:cs typeface="Calibri"/>
                      </a:endParaRPr>
                    </a:p>
                  </a:txBody>
                  <a:tcPr marL="72000" marR="72000" anchor="ctr">
                    <a:solidFill>
                      <a:schemeClr val="bg1">
                        <a:lumMod val="95000"/>
                      </a:schemeClr>
                    </a:solidFill>
                  </a:tcPr>
                </a:tc>
                <a:extLst>
                  <a:ext uri="{0D108BD9-81ED-4DB2-BD59-A6C34878D82A}">
                    <a16:rowId xmlns:a16="http://schemas.microsoft.com/office/drawing/2014/main" val="997679204"/>
                  </a:ext>
                </a:extLst>
              </a:tr>
              <a:tr h="572887">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US" sz="1400" b="0" i="0" u="none" strike="noStrike" kern="1200">
                          <a:solidFill>
                            <a:schemeClr val="dk1"/>
                          </a:solidFill>
                          <a:effectLst/>
                          <a:latin typeface="+mn-lt"/>
                          <a:ea typeface="+mn-ea"/>
                          <a:cs typeface="+mn-cs"/>
                        </a:rPr>
                        <a:t>4.5</a:t>
                      </a:r>
                      <a:endParaRPr lang="en-AU" sz="1400" b="0" i="0" u="none" strike="noStrike" kern="1200">
                        <a:solidFill>
                          <a:schemeClr val="dk1"/>
                        </a:solidFill>
                        <a:effectLst/>
                        <a:latin typeface="+mn-lt"/>
                        <a:ea typeface="+mn-ea"/>
                        <a:cs typeface="+mn-cs"/>
                      </a:endParaRPr>
                    </a:p>
                  </a:txBody>
                  <a:tcPr marL="72000" marR="72000" anchor="ctr">
                    <a:solidFill>
                      <a:schemeClr val="tx1">
                        <a:lumMod val="10000"/>
                        <a:lumOff val="90000"/>
                      </a:schemeClr>
                    </a:solidFill>
                  </a:tcPr>
                </a:tc>
                <a:tc>
                  <a:txBody>
                    <a:bodyPr/>
                    <a:lstStyle/>
                    <a:p>
                      <a:pPr algn="ctr" rtl="0" fontAlgn="base"/>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marL="72000" marR="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RWG to consider risk of cross boundary meters not appropriately configured by transition end date</a:t>
                      </a:r>
                    </a:p>
                  </a:txBody>
                  <a:tcPr marL="72000" marR="72000" anchor="ctr">
                    <a:solidFill>
                      <a:schemeClr val="tx1">
                        <a:lumMod val="10000"/>
                        <a:lumOff val="90000"/>
                      </a:schemeClr>
                    </a:solidFill>
                  </a:tcPr>
                </a:tc>
                <a:tc>
                  <a:txBody>
                    <a:bodyPr/>
                    <a:lstStyle/>
                    <a:p>
                      <a:pPr algn="l" rtl="0" fontAlgn="base"/>
                      <a:r>
                        <a:rPr lang="en-US" sz="1400" kern="1200">
                          <a:solidFill>
                            <a:schemeClr val="dk1"/>
                          </a:solidFill>
                          <a:effectLst/>
                          <a:latin typeface="+mn-lt"/>
                          <a:cs typeface="Calibri"/>
                        </a:rPr>
                        <a:t>Discussion continued at RWG 18</a:t>
                      </a:r>
                      <a:endParaRPr lang="en-AU" sz="1400" kern="1200">
                        <a:solidFill>
                          <a:schemeClr val="dk1"/>
                        </a:solidFill>
                        <a:effectLst/>
                        <a:latin typeface="+mn-lt"/>
                        <a:cs typeface="Calibri"/>
                      </a:endParaRPr>
                    </a:p>
                  </a:txBody>
                  <a:tcPr marL="72000" marR="72000" anchor="ctr">
                    <a:solidFill>
                      <a:schemeClr val="tx1">
                        <a:lumMod val="10000"/>
                        <a:lumOff val="90000"/>
                      </a:schemeClr>
                    </a:solidFill>
                  </a:tcPr>
                </a:tc>
                <a:extLst>
                  <a:ext uri="{0D108BD9-81ED-4DB2-BD59-A6C34878D82A}">
                    <a16:rowId xmlns:a16="http://schemas.microsoft.com/office/drawing/2014/main" val="3447724"/>
                  </a:ext>
                </a:extLst>
              </a:tr>
              <a:tr h="748494">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mn-cs"/>
                        </a:rPr>
                        <a:t>4.6</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txBody>
                  <a:tcPr marL="72000" marR="72000" anchor="ctr">
                    <a:solidFill>
                      <a:schemeClr val="bg1">
                        <a:lumMod val="95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panose="020F0502020204030204" pitchFamily="34" charset="0"/>
                      </a:endParaRPr>
                    </a:p>
                  </a:txBody>
                  <a:tcPr marL="72000" marR="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Participants to consider impact of late delivery of MTP S39, and flow on impact to overall programs</a:t>
                      </a:r>
                    </a:p>
                  </a:txBody>
                  <a:tcPr marL="72000" marR="72000" anchor="ctr">
                    <a:solidFill>
                      <a:schemeClr val="bg1">
                        <a:lumMod val="95000"/>
                      </a:schemeClr>
                    </a:solidFill>
                  </a:tcPr>
                </a:tc>
                <a:tc>
                  <a:txBody>
                    <a:bodyPr/>
                    <a:lstStyle/>
                    <a:p>
                      <a:pPr lvl="0" algn="l">
                        <a:buNone/>
                      </a:pPr>
                      <a:r>
                        <a:rPr lang="en-US" sz="1400"/>
                        <a:t>Four participants are still responding that they are ‘late’ to complete this activity, however no major impact to programs have been flagged. </a:t>
                      </a:r>
                    </a:p>
                  </a:txBody>
                  <a:tcPr marL="72000" marR="72000" anchor="ctr">
                    <a:solidFill>
                      <a:schemeClr val="bg1">
                        <a:lumMod val="95000"/>
                      </a:schemeClr>
                    </a:solidFill>
                  </a:tcPr>
                </a:tc>
                <a:extLst>
                  <a:ext uri="{0D108BD9-81ED-4DB2-BD59-A6C34878D82A}">
                    <a16:rowId xmlns:a16="http://schemas.microsoft.com/office/drawing/2014/main" val="3852548688"/>
                  </a:ext>
                </a:extLst>
              </a:tr>
              <a:tr h="748494">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mn-cs"/>
                        </a:rPr>
                        <a:t>4.7</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txBody>
                  <a:tcPr marL="72000" marR="72000" anchor="ctr">
                    <a:solidFill>
                      <a:schemeClr val="tx1">
                        <a:lumMod val="10000"/>
                        <a:lumOff val="90000"/>
                      </a:schemeClr>
                    </a:solidFill>
                  </a:tcPr>
                </a:tc>
                <a:tc>
                  <a:txBody>
                    <a:bodyPr/>
                    <a:lstStyle/>
                    <a:p>
                      <a:pPr algn="ctr" fontAlgn="b"/>
                      <a:r>
                        <a:rPr lang="en-US" sz="1400" b="0" i="0" u="none" strike="noStrike" kern="1200">
                          <a:solidFill>
                            <a:srgbClr val="000000"/>
                          </a:solidFill>
                          <a:effectLst/>
                          <a:latin typeface="+mn-lt"/>
                          <a:ea typeface="+mn-ea"/>
                          <a:cs typeface="Calibri"/>
                        </a:rPr>
                        <a:t>Closed</a:t>
                      </a:r>
                      <a:endParaRPr lang="en-AU" sz="1400" b="0" i="0" u="none" strike="noStrike" kern="1200">
                        <a:solidFill>
                          <a:srgbClr val="000000"/>
                        </a:solidFill>
                        <a:effectLst/>
                        <a:latin typeface="+mn-lt"/>
                        <a:ea typeface="+mn-ea"/>
                        <a:cs typeface="Calibri"/>
                      </a:endParaRPr>
                    </a:p>
                  </a:txBody>
                  <a:tcPr marL="72000" marR="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Participants to schedule address accreditation requirements and suitable remediation approach.</a:t>
                      </a:r>
                    </a:p>
                  </a:txBody>
                  <a:tcPr marL="72000" marR="72000" anchor="ctr">
                    <a:solidFill>
                      <a:schemeClr val="tx1">
                        <a:lumMod val="10000"/>
                        <a:lumOff val="90000"/>
                      </a:schemeClr>
                    </a:solidFill>
                  </a:tcPr>
                </a:tc>
                <a:tc>
                  <a:txBody>
                    <a:bodyPr/>
                    <a:lstStyle/>
                    <a:p>
                      <a:pPr algn="l" fontAlgn="b"/>
                      <a:r>
                        <a:rPr lang="en-US" sz="1400" b="0" i="0" u="none" strike="noStrike">
                          <a:solidFill>
                            <a:srgbClr val="000000"/>
                          </a:solidFill>
                          <a:effectLst/>
                          <a:latin typeface="+mn-lt"/>
                          <a:cs typeface="Calibri"/>
                        </a:rPr>
                        <a:t>All participants are reporting as ‘on track’ for accreditation requirements in the latest round of reporting</a:t>
                      </a:r>
                      <a:endParaRPr lang="en-AU" sz="1400" b="0" i="0" u="none" strike="noStrike">
                        <a:solidFill>
                          <a:srgbClr val="000000"/>
                        </a:solidFill>
                        <a:effectLst/>
                        <a:latin typeface="+mn-lt"/>
                        <a:cs typeface="Calibri"/>
                      </a:endParaRPr>
                    </a:p>
                  </a:txBody>
                  <a:tcPr marL="72000" marR="72000" anchor="ctr">
                    <a:solidFill>
                      <a:schemeClr val="tx1">
                        <a:lumMod val="10000"/>
                        <a:lumOff val="90000"/>
                      </a:schemeClr>
                    </a:solidFill>
                  </a:tcPr>
                </a:tc>
                <a:extLst>
                  <a:ext uri="{0D108BD9-81ED-4DB2-BD59-A6C34878D82A}">
                    <a16:rowId xmlns:a16="http://schemas.microsoft.com/office/drawing/2014/main" val="1984895294"/>
                  </a:ext>
                </a:extLst>
              </a:tr>
            </a:tbl>
          </a:graphicData>
        </a:graphic>
      </p:graphicFrame>
    </p:spTree>
    <p:extLst>
      <p:ext uri="{BB962C8B-B14F-4D97-AF65-F5344CB8AC3E}">
        <p14:creationId xmlns:p14="http://schemas.microsoft.com/office/powerpoint/2010/main" val="3353795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normAutofit/>
          </a:bodyPr>
          <a:lstStyle/>
          <a:p>
            <a:r>
              <a:rPr lang="en-US" sz="3600"/>
              <a:t>Readiness Reporting Actions and Follow ups – Round 5</a:t>
            </a:r>
            <a:endParaRPr lang="en-AU" sz="3600"/>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68</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nvGraphicFramePr>
        <p:xfrm>
          <a:off x="206547" y="1612918"/>
          <a:ext cx="10288716" cy="4333440"/>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28523">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marL="45720" marR="45720" anchor="b">
                    <a:solidFill>
                      <a:schemeClr val="accent2"/>
                    </a:solidFill>
                  </a:tcPr>
                </a:tc>
                <a:extLst>
                  <a:ext uri="{0D108BD9-81ED-4DB2-BD59-A6C34878D82A}">
                    <a16:rowId xmlns:a16="http://schemas.microsoft.com/office/drawing/2014/main" val="3305108398"/>
                  </a:ext>
                </a:extLst>
              </a:tr>
              <a:tr h="707432">
                <a:tc>
                  <a:txBody>
                    <a:bodyPr/>
                    <a:lstStyle/>
                    <a:p>
                      <a:pPr lvl="0" algn="l" rtl="0" fontAlgn="base"/>
                      <a:r>
                        <a:rPr lang="en-US" sz="1400" b="0" kern="1200">
                          <a:solidFill>
                            <a:schemeClr val="dk1"/>
                          </a:solidFill>
                          <a:effectLst/>
                          <a:latin typeface="+mn-lt"/>
                          <a:cs typeface="Calibri"/>
                        </a:rPr>
                        <a:t>5.1</a:t>
                      </a:r>
                      <a:endParaRPr lang="en-AU" sz="1400" b="0" kern="1200">
                        <a:solidFill>
                          <a:schemeClr val="dk1"/>
                        </a:solidFill>
                        <a:effectLst/>
                        <a:latin typeface="+mn-lt"/>
                        <a:cs typeface="Calibri"/>
                      </a:endParaRPr>
                    </a:p>
                  </a:txBody>
                  <a:tcPr marL="72000" marR="72000" marT="72000" marB="72000"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Closed</a:t>
                      </a:r>
                    </a:p>
                  </a:txBody>
                  <a:tcPr marL="72000" marR="72000" marT="72000" marB="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to follow up with non-responding MP/MC with essential meters to confirm program status and if remediation is required.</a:t>
                      </a:r>
                    </a:p>
                  </a:txBody>
                  <a:tcPr marL="72000" marR="72000" marT="72000" marB="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followed up and relevant MP/MC is now responding to the latest readiness survey</a:t>
                      </a:r>
                    </a:p>
                  </a:txBody>
                  <a:tcPr>
                    <a:solidFill>
                      <a:schemeClr val="tx1">
                        <a:lumMod val="10000"/>
                        <a:lumOff val="90000"/>
                      </a:schemeClr>
                    </a:solidFill>
                  </a:tcPr>
                </a:tc>
                <a:extLst>
                  <a:ext uri="{0D108BD9-81ED-4DB2-BD59-A6C34878D82A}">
                    <a16:rowId xmlns:a16="http://schemas.microsoft.com/office/drawing/2014/main" val="3328587898"/>
                  </a:ext>
                </a:extLst>
              </a:tr>
              <a:tr h="707432">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US" sz="1400" b="0" i="0" u="none" strike="noStrike" kern="1200">
                          <a:solidFill>
                            <a:schemeClr val="dk1"/>
                          </a:solidFill>
                          <a:effectLst/>
                          <a:latin typeface="+mn-lt"/>
                          <a:ea typeface="+mn-ea"/>
                          <a:cs typeface="+mn-cs"/>
                        </a:rPr>
                        <a:t>5.2</a:t>
                      </a:r>
                      <a:endParaRPr lang="en-AU" sz="1400" b="0" i="0" u="none" strike="noStrike" kern="1200">
                        <a:solidFill>
                          <a:schemeClr val="dk1"/>
                        </a:solidFill>
                        <a:effectLst/>
                        <a:latin typeface="+mn-lt"/>
                        <a:ea typeface="+mn-ea"/>
                        <a:cs typeface="+mn-cs"/>
                      </a:endParaRPr>
                    </a:p>
                  </a:txBody>
                  <a:tcPr marL="72000" marR="72000" marT="72000" marB="72000" anchor="ctr">
                    <a:solidFill>
                      <a:schemeClr val="bg1">
                        <a:lumMod val="95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Calibri"/>
                        </a:rPr>
                        <a:t>Closed</a:t>
                      </a:r>
                    </a:p>
                  </a:txBody>
                  <a:tcPr marL="72000" marR="72000" marT="72000" marB="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to establish with generator reporting 'late' if a remediation plan or escalation is required</a:t>
                      </a:r>
                    </a:p>
                  </a:txBody>
                  <a:tcPr marL="72000" marR="72000" marT="72000" marB="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Generator continues to report a ‘late’ status and has noted they expect to be on track in March 2021. AEMO will continue to monitor the readiness responses of this participant</a:t>
                      </a:r>
                    </a:p>
                  </a:txBody>
                  <a:tcPr>
                    <a:solidFill>
                      <a:schemeClr val="bg1">
                        <a:lumMod val="95000"/>
                      </a:schemeClr>
                    </a:solidFill>
                  </a:tcPr>
                </a:tc>
                <a:extLst>
                  <a:ext uri="{0D108BD9-81ED-4DB2-BD59-A6C34878D82A}">
                    <a16:rowId xmlns:a16="http://schemas.microsoft.com/office/drawing/2014/main" val="639779602"/>
                  </a:ext>
                </a:extLst>
              </a:tr>
              <a:tr h="32594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mn-cs"/>
                        </a:rPr>
                        <a:t>5.3</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txBody>
                  <a:tcPr marL="72000" marR="72000" marT="72000" marB="72000"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Calibri"/>
                        </a:rPr>
                        <a:t>Closed</a:t>
                      </a:r>
                    </a:p>
                  </a:txBody>
                  <a:tcPr marL="72000" marR="72000" marT="72000" marB="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RWG to consider risk of cross boundary meters not appropriately configured by transition end date</a:t>
                      </a:r>
                    </a:p>
                  </a:txBody>
                  <a:tcPr marL="72000" marR="72000" marT="72000" marB="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Risk discussed at RWG 18</a:t>
                      </a:r>
                    </a:p>
                  </a:txBody>
                  <a:tcPr>
                    <a:solidFill>
                      <a:schemeClr val="tx1">
                        <a:lumMod val="10000"/>
                        <a:lumOff val="90000"/>
                      </a:schemeClr>
                    </a:solidFill>
                  </a:tcPr>
                </a:tc>
                <a:extLst>
                  <a:ext uri="{0D108BD9-81ED-4DB2-BD59-A6C34878D82A}">
                    <a16:rowId xmlns:a16="http://schemas.microsoft.com/office/drawing/2014/main" val="880604722"/>
                  </a:ext>
                </a:extLst>
              </a:tr>
              <a:tr h="32594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5.4</a:t>
                      </a:r>
                    </a:p>
                  </a:txBody>
                  <a:tcPr marL="72000" marR="72000" marT="72000" marB="72000" anchor="ctr">
                    <a:solidFill>
                      <a:schemeClr val="bg1">
                        <a:lumMod val="95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Calibri"/>
                        </a:rPr>
                        <a:t>Closed</a:t>
                      </a:r>
                    </a:p>
                  </a:txBody>
                  <a:tcPr marL="72000" marR="72000" marT="72000" marB="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AEMO to follow up with relevant DNSP on potential risk to delivery timelines on MTP subcategories ‘S26 - Cross boundary supplies' and 'S29 - NCONUML'.</a:t>
                      </a:r>
                    </a:p>
                  </a:txBody>
                  <a:tcPr marL="72000" marR="72000" marT="72000" marB="72000" anchor="ctr">
                    <a:solidFill>
                      <a:schemeClr val="bg1">
                        <a:lumMod val="95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Initial meeting held, with follow up meeting pending</a:t>
                      </a:r>
                    </a:p>
                  </a:txBody>
                  <a:tcPr>
                    <a:solidFill>
                      <a:schemeClr val="bg1">
                        <a:lumMod val="95000"/>
                      </a:schemeClr>
                    </a:solidFill>
                  </a:tcPr>
                </a:tc>
                <a:extLst>
                  <a:ext uri="{0D108BD9-81ED-4DB2-BD59-A6C34878D82A}">
                    <a16:rowId xmlns:a16="http://schemas.microsoft.com/office/drawing/2014/main" val="2775894561"/>
                  </a:ext>
                </a:extLst>
              </a:tr>
              <a:tr h="707432">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mn-cs"/>
                        </a:rPr>
                        <a:t>5.5</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txBody>
                  <a:tcPr marL="72000" marR="72000" marT="72000" marB="72000"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Segoe UI Semilight"/>
                          <a:ea typeface="+mn-ea"/>
                          <a:cs typeface="Calibri"/>
                        </a:rPr>
                        <a:t>Closed</a:t>
                      </a:r>
                    </a:p>
                  </a:txBody>
                  <a:tcPr marL="72000" marR="72000" marT="72000" marB="72000" anchor="ctr">
                    <a:solidFill>
                      <a:schemeClr val="tx1">
                        <a:lumMod val="10000"/>
                        <a:lumOff val="90000"/>
                      </a:schemeClr>
                    </a:solidFill>
                  </a:tcPr>
                </a:tc>
                <a:tc>
                  <a:txBody>
                    <a:bodyPr/>
                    <a:lstStyle/>
                    <a:p>
                      <a:pPr marL="0" algn="l" defTabSz="801929" rtl="0" eaLnBrk="1" fontAlgn="base" latinLnBrk="0" hangingPunct="1">
                        <a:spcAft>
                          <a:spcPts val="0"/>
                        </a:spcAft>
                      </a:pPr>
                      <a:r>
                        <a:rPr lang="en-AU" sz="1400" b="0" kern="1200">
                          <a:solidFill>
                            <a:schemeClr val="dk1"/>
                          </a:solidFill>
                          <a:effectLst/>
                          <a:latin typeface="+mn-lt"/>
                          <a:ea typeface="+mn-ea"/>
                          <a:cs typeface="Calibri"/>
                        </a:rPr>
                        <a:t>Participants to consider impact of late delivery of MTP subcategory ‘S39 – Meter installation type code’, and flow on impact to overall programs</a:t>
                      </a:r>
                    </a:p>
                  </a:txBody>
                  <a:tcPr marL="72000" marR="72000" marT="72000" marB="72000" anchor="ctr">
                    <a:solidFill>
                      <a:schemeClr val="tx1">
                        <a:lumMod val="10000"/>
                        <a:lumOff val="90000"/>
                      </a:schemeClr>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b="0" i="0" u="none" strike="noStrike" kern="1200">
                          <a:solidFill>
                            <a:schemeClr val="dk1"/>
                          </a:solidFill>
                          <a:effectLst/>
                          <a:latin typeface="+mn-lt"/>
                          <a:ea typeface="+mn-ea"/>
                          <a:cs typeface="+mn-cs"/>
                        </a:rPr>
                        <a:t>As presented at the TFG, considering that S39 is a preliminary activity in the MTP, with its transition end date now past due, AEMO considers this activity to be complete.</a:t>
                      </a:r>
                    </a:p>
                  </a:txBody>
                  <a:tcPr>
                    <a:solidFill>
                      <a:schemeClr val="tx1">
                        <a:lumMod val="10000"/>
                        <a:lumOff val="90000"/>
                      </a:schemeClr>
                    </a:solidFill>
                  </a:tcPr>
                </a:tc>
                <a:extLst>
                  <a:ext uri="{0D108BD9-81ED-4DB2-BD59-A6C34878D82A}">
                    <a16:rowId xmlns:a16="http://schemas.microsoft.com/office/drawing/2014/main" val="1588586647"/>
                  </a:ext>
                </a:extLst>
              </a:tr>
            </a:tbl>
          </a:graphicData>
        </a:graphic>
      </p:graphicFrame>
    </p:spTree>
    <p:extLst>
      <p:ext uri="{BB962C8B-B14F-4D97-AF65-F5344CB8AC3E}">
        <p14:creationId xmlns:p14="http://schemas.microsoft.com/office/powerpoint/2010/main" val="3846825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normAutofit/>
          </a:bodyPr>
          <a:lstStyle/>
          <a:p>
            <a:r>
              <a:rPr lang="en-US" sz="3600"/>
              <a:t>Readiness Reporting Actions and Follow ups – Round 6</a:t>
            </a:r>
            <a:endParaRPr lang="en-AU" sz="3600"/>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69</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nvGraphicFramePr>
        <p:xfrm>
          <a:off x="206547" y="1612918"/>
          <a:ext cx="10288716" cy="5638800"/>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42237">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marL="45720" marR="45720" anchor="b">
                    <a:solidFill>
                      <a:schemeClr val="accent2"/>
                    </a:solidFill>
                  </a:tcPr>
                </a:tc>
                <a:extLst>
                  <a:ext uri="{0D108BD9-81ED-4DB2-BD59-A6C34878D82A}">
                    <a16:rowId xmlns:a16="http://schemas.microsoft.com/office/drawing/2014/main" val="3305108398"/>
                  </a:ext>
                </a:extLst>
              </a:tr>
              <a:tr h="581369">
                <a:tc>
                  <a:txBody>
                    <a:bodyPr/>
                    <a:lstStyle/>
                    <a:p>
                      <a:pPr lvl="0" algn="l" rtl="0" fontAlgn="base"/>
                      <a:r>
                        <a:rPr lang="en-US" sz="1400" b="0" kern="1200">
                          <a:solidFill>
                            <a:schemeClr val="dk1"/>
                          </a:solidFill>
                          <a:effectLst/>
                          <a:latin typeface="+mn-lt"/>
                          <a:cs typeface="Calibri"/>
                        </a:rPr>
                        <a:t>6.1</a:t>
                      </a:r>
                      <a:endParaRPr lang="en-AU" sz="1400" b="0" kern="1200">
                        <a:solidFill>
                          <a:schemeClr val="dk1"/>
                        </a:solidFill>
                        <a:effectLst/>
                        <a:latin typeface="+mn-lt"/>
                        <a:cs typeface="Calibri"/>
                      </a:endParaRPr>
                    </a:p>
                  </a:txBody>
                  <a:tcPr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confirm progress and status of non-responding TNSP's readiness activities</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One TNSP did not respond as a TNSP in this round of reporting, however provided readiness responses for the other participant types they represent.</a:t>
                      </a:r>
                    </a:p>
                  </a:txBody>
                  <a:tcPr>
                    <a:solidFill>
                      <a:schemeClr val="tx1">
                        <a:lumMod val="10000"/>
                        <a:lumOff val="90000"/>
                      </a:schemeClr>
                    </a:solidFill>
                  </a:tcPr>
                </a:tc>
                <a:extLst>
                  <a:ext uri="{0D108BD9-81ED-4DB2-BD59-A6C34878D82A}">
                    <a16:rowId xmlns:a16="http://schemas.microsoft.com/office/drawing/2014/main" val="3328587898"/>
                  </a:ext>
                </a:extLst>
              </a:tr>
              <a:tr h="750935">
                <a:tc>
                  <a:txBody>
                    <a:bodyPr/>
                    <a:lstStyle/>
                    <a:p>
                      <a:pPr lvl="0" algn="l" rtl="0" fontAlgn="base"/>
                      <a:r>
                        <a:rPr lang="en-US" sz="1400" b="0" kern="1200">
                          <a:solidFill>
                            <a:schemeClr val="dk1"/>
                          </a:solidFill>
                          <a:effectLst/>
                          <a:latin typeface="+mn-lt"/>
                          <a:cs typeface="Calibri"/>
                        </a:rPr>
                        <a:t>6.2</a:t>
                      </a:r>
                      <a:endParaRPr lang="en-AU" sz="1400" b="0" kern="1200">
                        <a:solidFill>
                          <a:schemeClr val="dk1"/>
                        </a:solidFill>
                        <a:effectLst/>
                        <a:latin typeface="+mn-lt"/>
                        <a:cs typeface="Calibri"/>
                      </a:endParaRPr>
                    </a:p>
                  </a:txBody>
                  <a:tcPr anchor="ctr">
                    <a:solidFill>
                      <a:schemeClr val="bg1">
                        <a:lumMod val="95000"/>
                      </a:schemeClr>
                    </a:solidFill>
                  </a:tcPr>
                </a:tc>
                <a:tc>
                  <a:txBody>
                    <a:bodyPr/>
                    <a:lstStyle/>
                    <a:p>
                      <a:pPr algn="ctr" rtl="0" fontAlgn="base"/>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seek clarification from generator reporting 'late' and if remediation action is successful</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Participant is reporting that they expect to be on track by March 2021, and intend to commence 5-minute bidding as soon as possible during the transition period after April 2021.</a:t>
                      </a:r>
                    </a:p>
                  </a:txBody>
                  <a:tcPr>
                    <a:solidFill>
                      <a:schemeClr val="bg1">
                        <a:lumMod val="95000"/>
                      </a:schemeClr>
                    </a:solidFill>
                  </a:tcPr>
                </a:tc>
                <a:extLst>
                  <a:ext uri="{0D108BD9-81ED-4DB2-BD59-A6C34878D82A}">
                    <a16:rowId xmlns:a16="http://schemas.microsoft.com/office/drawing/2014/main" val="639779602"/>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6.3</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panose="020F0502020204030204" pitchFamily="34" charset="0"/>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monitor status of MDP reporting that their overall program is 'at risk' in round 7 of readiness reporting</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provide update in the next readiness report</a:t>
                      </a:r>
                    </a:p>
                  </a:txBody>
                  <a:tcPr>
                    <a:solidFill>
                      <a:schemeClr val="tx1">
                        <a:lumMod val="10000"/>
                        <a:lumOff val="90000"/>
                      </a:schemeClr>
                    </a:solidFill>
                  </a:tcPr>
                </a:tc>
                <a:extLst>
                  <a:ext uri="{0D108BD9-81ED-4DB2-BD59-A6C34878D82A}">
                    <a16:rowId xmlns:a16="http://schemas.microsoft.com/office/drawing/2014/main" val="880604722"/>
                  </a:ext>
                </a:extLst>
              </a:tr>
              <a:tr h="411803">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6.4</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AU" sz="1400" b="0" i="0" u="none" strike="noStrike" kern="1200">
                          <a:solidFill>
                            <a:srgbClr val="000000"/>
                          </a:solidFill>
                          <a:effectLst/>
                          <a:latin typeface="+mn-lt"/>
                          <a:ea typeface="+mn-ea"/>
                          <a:cs typeface="Calibri" panose="020F0502020204030204" pitchFamily="34" charset="0"/>
                        </a:rPr>
                        <a:t>Open</a:t>
                      </a: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TNSP reporting 'at risk' to understand timing of remediation</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AEMO to provide update in the next readiness report</a:t>
                      </a:r>
                    </a:p>
                  </a:txBody>
                  <a:tcPr>
                    <a:solidFill>
                      <a:schemeClr val="bg1">
                        <a:lumMod val="95000"/>
                      </a:schemeClr>
                    </a:solidFill>
                  </a:tcPr>
                </a:tc>
                <a:extLst>
                  <a:ext uri="{0D108BD9-81ED-4DB2-BD59-A6C34878D82A}">
                    <a16:rowId xmlns:a16="http://schemas.microsoft.com/office/drawing/2014/main" val="2775894561"/>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6.5</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RWG to consider if risks raised by respondents in readiness reporting should be captured as industry risks</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facilitate discussion at RWG 18 on 2 March 2021</a:t>
                      </a:r>
                    </a:p>
                  </a:txBody>
                  <a:tcPr>
                    <a:solidFill>
                      <a:schemeClr val="tx1">
                        <a:lumMod val="10000"/>
                        <a:lumOff val="90000"/>
                      </a:schemeClr>
                    </a:solidFill>
                  </a:tcPr>
                </a:tc>
                <a:extLst>
                  <a:ext uri="{0D108BD9-81ED-4DB2-BD59-A6C34878D82A}">
                    <a16:rowId xmlns:a16="http://schemas.microsoft.com/office/drawing/2014/main" val="1588586647"/>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6.6</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MP/MC with essential meters reporting a 'late' status to confirm timing of remediation</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bg1">
                        <a:lumMod val="95000"/>
                      </a:schemeClr>
                    </a:solidFill>
                  </a:tcPr>
                </a:tc>
                <a:extLst>
                  <a:ext uri="{0D108BD9-81ED-4DB2-BD59-A6C34878D82A}">
                    <a16:rowId xmlns:a16="http://schemas.microsoft.com/office/drawing/2014/main" val="2644908858"/>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6.7</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clarify 5-minute bidding go-live approach with generators that are not planning to utilise the bidding transition period, and establish level of industry risk</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participants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2181881294"/>
                  </a:ext>
                </a:extLst>
              </a:tr>
            </a:tbl>
          </a:graphicData>
        </a:graphic>
      </p:graphicFrame>
    </p:spTree>
    <p:extLst>
      <p:ext uri="{BB962C8B-B14F-4D97-AF65-F5344CB8AC3E}">
        <p14:creationId xmlns:p14="http://schemas.microsoft.com/office/powerpoint/2010/main" val="64381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a:xfrm>
            <a:off x="206546" y="150494"/>
            <a:ext cx="9750205" cy="1310695"/>
          </a:xfrm>
        </p:spPr>
        <p:txBody>
          <a:bodyPr>
            <a:normAutofit/>
          </a:bodyPr>
          <a:lstStyle/>
          <a:p>
            <a:r>
              <a:rPr lang="en-AU" sz="3600"/>
              <a:t>RWG Actions – Schema change schedule</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67063345"/>
              </p:ext>
            </p:extLst>
          </p:nvPr>
        </p:nvGraphicFramePr>
        <p:xfrm>
          <a:off x="206547" y="1682808"/>
          <a:ext cx="10297902" cy="5417262"/>
        </p:xfrm>
        <a:graphic>
          <a:graphicData uri="http://schemas.openxmlformats.org/drawingml/2006/table">
            <a:tbl>
              <a:tblPr>
                <a:tableStyleId>{7DF18680-E054-41AD-8BC1-D1AEF772440D}</a:tableStyleId>
              </a:tblPr>
              <a:tblGrid>
                <a:gridCol w="785912">
                  <a:extLst>
                    <a:ext uri="{9D8B030D-6E8A-4147-A177-3AD203B41FA5}">
                      <a16:colId xmlns:a16="http://schemas.microsoft.com/office/drawing/2014/main" val="411289004"/>
                    </a:ext>
                  </a:extLst>
                </a:gridCol>
                <a:gridCol w="1103970">
                  <a:extLst>
                    <a:ext uri="{9D8B030D-6E8A-4147-A177-3AD203B41FA5}">
                      <a16:colId xmlns:a16="http://schemas.microsoft.com/office/drawing/2014/main" val="1572276015"/>
                    </a:ext>
                  </a:extLst>
                </a:gridCol>
                <a:gridCol w="2798956">
                  <a:extLst>
                    <a:ext uri="{9D8B030D-6E8A-4147-A177-3AD203B41FA5}">
                      <a16:colId xmlns:a16="http://schemas.microsoft.com/office/drawing/2014/main" val="71918296"/>
                    </a:ext>
                  </a:extLst>
                </a:gridCol>
                <a:gridCol w="5609064">
                  <a:extLst>
                    <a:ext uri="{9D8B030D-6E8A-4147-A177-3AD203B41FA5}">
                      <a16:colId xmlns:a16="http://schemas.microsoft.com/office/drawing/2014/main" val="3532150438"/>
                    </a:ext>
                  </a:extLst>
                </a:gridCol>
              </a:tblGrid>
              <a:tr h="394766">
                <a:tc>
                  <a:txBody>
                    <a:bodyPr/>
                    <a:lstStyle/>
                    <a:p>
                      <a:pPr marL="0" algn="l" defTabSz="801929" rtl="0" eaLnBrk="1" fontAlgn="b" latinLnBrk="0" hangingPunct="1"/>
                      <a:r>
                        <a:rPr lang="en-AU" sz="1400" b="0" u="none" strike="noStrike" kern="1200" err="1">
                          <a:solidFill>
                            <a:schemeClr val="bg1"/>
                          </a:solidFill>
                          <a:effectLst/>
                          <a:latin typeface="+mn-lt"/>
                          <a:ea typeface="+mn-ea"/>
                          <a:cs typeface="Calibri"/>
                        </a:rPr>
                        <a:t>aseXML</a:t>
                      </a:r>
                      <a:r>
                        <a:rPr lang="en-AU" sz="1400" b="0" u="none" strike="noStrike" kern="1200">
                          <a:solidFill>
                            <a:schemeClr val="bg1"/>
                          </a:solidFill>
                          <a:effectLst/>
                          <a:latin typeface="+mn-lt"/>
                          <a:ea typeface="+mn-ea"/>
                          <a:cs typeface="Calibri"/>
                        </a:rPr>
                        <a:t> schema</a:t>
                      </a: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Release Date </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Market  (ASWG CR#)</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u="none" strike="noStrike" kern="1200">
                          <a:solidFill>
                            <a:schemeClr val="bg1"/>
                          </a:solidFill>
                          <a:effectLst/>
                        </a:rPr>
                        <a:t>Content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587141">
                <a:tc>
                  <a:txBody>
                    <a:bodyPr/>
                    <a:lstStyle/>
                    <a:p>
                      <a:pPr algn="l" rtl="0" fontAlgn="base"/>
                      <a:r>
                        <a:rPr lang="en-AU" sz="1400" u="none" strike="noStrike" kern="1200">
                          <a:solidFill>
                            <a:schemeClr val="dk1"/>
                          </a:solidFill>
                          <a:effectLst/>
                          <a:latin typeface="+mn-lt"/>
                          <a:ea typeface="+mn-ea"/>
                          <a:cs typeface="+mn-cs"/>
                        </a:rPr>
                        <a:t>r39</a:t>
                      </a:r>
                    </a:p>
                  </a:txBody>
                  <a:tcPr anchor="ctr">
                    <a:solidFill>
                      <a:srgbClr val="D8D9DE"/>
                    </a:solidFill>
                  </a:tcPr>
                </a:tc>
                <a:tc>
                  <a:txBody>
                    <a:bodyPr/>
                    <a:lstStyle/>
                    <a:p>
                      <a:pPr algn="ctr" rtl="0" fontAlgn="base"/>
                      <a:r>
                        <a:rPr lang="en-AU" sz="1400" u="none" strike="noStrike" kern="1200">
                          <a:solidFill>
                            <a:schemeClr val="dk1"/>
                          </a:solidFill>
                          <a:effectLst/>
                          <a:latin typeface="+mn-lt"/>
                          <a:ea typeface="+mn-ea"/>
                          <a:cs typeface="+mn-cs"/>
                        </a:rPr>
                        <a:t>Replaced</a:t>
                      </a:r>
                    </a:p>
                  </a:txBody>
                  <a:tcPr marL="72000" marR="72000" marT="72000" marB="72000" anchor="ctr">
                    <a:solidFill>
                      <a:srgbClr val="D8D9DE"/>
                    </a:solidFill>
                  </a:tcPr>
                </a:tc>
                <a:tc>
                  <a:txBody>
                    <a:bodyPr/>
                    <a:lstStyle/>
                    <a:p>
                      <a:pPr algn="l" rtl="0" fontAlgn="base"/>
                      <a:r>
                        <a:rPr lang="en-AU" sz="1400" u="none" strike="noStrike" kern="1200">
                          <a:solidFill>
                            <a:schemeClr val="dk1"/>
                          </a:solidFill>
                          <a:effectLst/>
                          <a:latin typeface="+mn-lt"/>
                          <a:ea typeface="+mn-ea"/>
                          <a:cs typeface="+mn-cs"/>
                        </a:rPr>
                        <a:t>5MS &amp; GS and Customer Switching projects  </a:t>
                      </a:r>
                    </a:p>
                    <a:p>
                      <a:pPr algn="l" rtl="0" fontAlgn="base"/>
                      <a:r>
                        <a:rPr lang="en-AU" sz="1400" u="none" strike="noStrike" kern="1200">
                          <a:solidFill>
                            <a:schemeClr val="dk1"/>
                          </a:solidFill>
                          <a:effectLst/>
                          <a:latin typeface="+mn-lt"/>
                          <a:ea typeface="+mn-ea"/>
                          <a:cs typeface="+mn-cs"/>
                        </a:rPr>
                        <a:t>B2M Enhancements </a:t>
                      </a:r>
                    </a:p>
                    <a:p>
                      <a:pPr algn="l" rtl="0" fontAlgn="base"/>
                      <a:r>
                        <a:rPr lang="en-AU" sz="1400" u="none" strike="noStrike" kern="1200">
                          <a:solidFill>
                            <a:schemeClr val="dk1"/>
                          </a:solidFill>
                          <a:effectLst/>
                          <a:latin typeface="+mn-lt"/>
                          <a:ea typeface="+mn-ea"/>
                          <a:cs typeface="+mn-cs"/>
                        </a:rPr>
                        <a:t>(CR64 &amp; CR65)</a:t>
                      </a:r>
                    </a:p>
                  </a:txBody>
                  <a:tcPr anchor="ctr">
                    <a:solidFill>
                      <a:srgbClr val="D8D9DE"/>
                    </a:solidFill>
                  </a:tcPr>
                </a:tc>
                <a:tc>
                  <a:txBody>
                    <a:bodyPr/>
                    <a:lstStyle/>
                    <a:p>
                      <a:pPr algn="l" rtl="0" fontAlgn="base"/>
                      <a:r>
                        <a:rPr lang="en-AU" sz="1400" kern="1200">
                          <a:solidFill>
                            <a:schemeClr val="dk1"/>
                          </a:solidFill>
                          <a:effectLst/>
                          <a:latin typeface="+mn-lt"/>
                          <a:ea typeface="+mn-ea"/>
                          <a:cs typeface="+mn-cs"/>
                        </a:rPr>
                        <a:t>5MS - Additional of new RM Reports</a:t>
                      </a:r>
                    </a:p>
                    <a:p>
                      <a:pPr algn="l" rtl="0" fontAlgn="base"/>
                      <a:r>
                        <a:rPr lang="en-AU" sz="1400" kern="1200">
                          <a:solidFill>
                            <a:schemeClr val="dk1"/>
                          </a:solidFill>
                          <a:effectLst/>
                          <a:latin typeface="+mn-lt"/>
                          <a:ea typeface="+mn-ea"/>
                          <a:cs typeface="+mn-cs"/>
                        </a:rPr>
                        <a:t>5MS - Update of existing ‘Last Sequence Number’ elements to optional</a:t>
                      </a:r>
                    </a:p>
                    <a:p>
                      <a:pPr algn="l" rtl="0" fontAlgn="base"/>
                      <a:r>
                        <a:rPr lang="en-AU" sz="1400" kern="1200">
                          <a:solidFill>
                            <a:schemeClr val="dk1"/>
                          </a:solidFill>
                          <a:effectLst/>
                          <a:latin typeface="+mn-lt"/>
                          <a:ea typeface="+mn-ea"/>
                          <a:cs typeface="+mn-cs"/>
                        </a:rPr>
                        <a:t>5MS - Addition of new x of y message block</a:t>
                      </a:r>
                    </a:p>
                    <a:p>
                      <a:pPr algn="l" rtl="0" fontAlgn="base"/>
                      <a:r>
                        <a:rPr lang="en-AU" sz="1400" kern="1200">
                          <a:solidFill>
                            <a:schemeClr val="dk1"/>
                          </a:solidFill>
                          <a:effectLst/>
                          <a:latin typeface="+mn-lt"/>
                          <a:ea typeface="+mn-ea"/>
                          <a:cs typeface="+mn-cs"/>
                        </a:rPr>
                        <a:t>5MS - Addition of new Second TNI number for Cross boundary NMIs</a:t>
                      </a:r>
                      <a:endParaRPr lang="en-AU" sz="1400" u="none" strike="noStrike" kern="1200">
                        <a:solidFill>
                          <a:schemeClr val="dk1"/>
                        </a:solidFill>
                        <a:effectLst/>
                        <a:latin typeface="+mn-lt"/>
                        <a:ea typeface="+mn-ea"/>
                        <a:cs typeface="+mn-cs"/>
                      </a:endParaRPr>
                    </a:p>
                    <a:p>
                      <a:pPr algn="l" rtl="0" fontAlgn="base"/>
                      <a:r>
                        <a:rPr lang="en-AU" sz="1400" u="none" strike="noStrike" kern="1200">
                          <a:solidFill>
                            <a:schemeClr val="dk1"/>
                          </a:solidFill>
                          <a:effectLst/>
                          <a:latin typeface="+mn-lt"/>
                          <a:ea typeface="+mn-ea"/>
                          <a:cs typeface="+mn-cs"/>
                        </a:rPr>
                        <a:t>CS - </a:t>
                      </a:r>
                      <a:r>
                        <a:rPr lang="en-AU" sz="1400" kern="1200">
                          <a:solidFill>
                            <a:schemeClr val="dk1"/>
                          </a:solidFill>
                          <a:effectLst/>
                          <a:latin typeface="+mn-lt"/>
                          <a:ea typeface="+mn-ea"/>
                          <a:cs typeface="+mn-cs"/>
                        </a:rPr>
                        <a:t>Addition of Previous Read Dates to NMI Standing Data Response</a:t>
                      </a:r>
                      <a:endParaRPr lang="en-AU" sz="1400" u="none" strike="noStrike" kern="1200">
                        <a:solidFill>
                          <a:schemeClr val="dk1"/>
                        </a:solidFill>
                        <a:effectLst/>
                        <a:latin typeface="+mn-lt"/>
                        <a:ea typeface="+mn-ea"/>
                        <a:cs typeface="+mn-cs"/>
                      </a:endParaRPr>
                    </a:p>
                  </a:txBody>
                  <a:tcPr marL="72000" marR="72000" marT="72000" marB="72000" anchor="ctr">
                    <a:solidFill>
                      <a:srgbClr val="D8D9DE"/>
                    </a:solidFill>
                  </a:tcPr>
                </a:tc>
                <a:extLst>
                  <a:ext uri="{0D108BD9-81ED-4DB2-BD59-A6C34878D82A}">
                    <a16:rowId xmlns:a16="http://schemas.microsoft.com/office/drawing/2014/main" val="3328587898"/>
                  </a:ext>
                </a:extLst>
              </a:tr>
              <a:tr h="587141">
                <a:tc>
                  <a:txBody>
                    <a:bodyPr/>
                    <a:lstStyle/>
                    <a:p>
                      <a:pPr algn="l" rtl="0" fontAlgn="base"/>
                      <a:r>
                        <a:rPr lang="en-AU" sz="1400" u="none" strike="noStrike" kern="1200">
                          <a:solidFill>
                            <a:schemeClr val="dk1"/>
                          </a:solidFill>
                          <a:effectLst/>
                          <a:latin typeface="+mn-lt"/>
                          <a:ea typeface="+mn-ea"/>
                          <a:cs typeface="+mn-cs"/>
                        </a:rPr>
                        <a:t>r39_p1 </a:t>
                      </a:r>
                    </a:p>
                  </a:txBody>
                  <a:tcPr anchor="ctr">
                    <a:solidFill>
                      <a:srgbClr val="F2F2F2"/>
                    </a:solidFill>
                  </a:tcPr>
                </a:tc>
                <a:tc>
                  <a:txBody>
                    <a:bodyPr/>
                    <a:lstStyle/>
                    <a:p>
                      <a:pPr algn="ctr" rtl="0" fontAlgn="base"/>
                      <a:r>
                        <a:rPr lang="en-AU" sz="1400" u="none" strike="noStrike" kern="1200">
                          <a:solidFill>
                            <a:schemeClr val="dk1"/>
                          </a:solidFill>
                          <a:effectLst/>
                          <a:latin typeface="+mn-lt"/>
                          <a:ea typeface="+mn-ea"/>
                          <a:cs typeface="+mn-cs"/>
                        </a:rPr>
                        <a:t>1 May 2021</a:t>
                      </a:r>
                    </a:p>
                  </a:txBody>
                  <a:tcPr marL="72000" marR="72000" marT="72000" marB="72000"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5MS &amp; GS and Customer Switching projects (CR69)</a:t>
                      </a:r>
                    </a:p>
                  </a:txBody>
                  <a:tcPr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Correction of defect identified in r39 during testing</a:t>
                      </a:r>
                    </a:p>
                  </a:txBody>
                  <a:tcPr marL="72000" marR="72000" marT="72000" marB="72000" anchor="ctr">
                    <a:solidFill>
                      <a:srgbClr val="F2F2F2"/>
                    </a:solidFill>
                  </a:tcPr>
                </a:tc>
                <a:extLst>
                  <a:ext uri="{0D108BD9-81ED-4DB2-BD59-A6C34878D82A}">
                    <a16:rowId xmlns:a16="http://schemas.microsoft.com/office/drawing/2014/main" val="3857291039"/>
                  </a:ext>
                </a:extLst>
              </a:tr>
              <a:tr h="587141">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r40 </a:t>
                      </a:r>
                    </a:p>
                  </a:txBody>
                  <a:tcPr anchor="ctr">
                    <a:solidFill>
                      <a:srgbClr val="D8D9DE"/>
                    </a:solidFill>
                  </a:tcPr>
                </a:tc>
                <a:tc>
                  <a:txBody>
                    <a:bodyPr/>
                    <a:lstStyle/>
                    <a:p>
                      <a:pPr marL="0" algn="ctr" defTabSz="801929" rtl="0" eaLnBrk="1" fontAlgn="base" latinLnBrk="0" hangingPunct="1"/>
                      <a:r>
                        <a:rPr lang="en-AU" sz="1400" u="none" strike="noStrike" kern="1200">
                          <a:solidFill>
                            <a:schemeClr val="dk1"/>
                          </a:solidFill>
                          <a:effectLst/>
                          <a:latin typeface="+mn-lt"/>
                          <a:ea typeface="+mn-ea"/>
                          <a:cs typeface="+mn-cs"/>
                        </a:rPr>
                        <a:t>29 Nov 2021 </a:t>
                      </a:r>
                    </a:p>
                  </a:txBody>
                  <a:tcPr marL="72000" marR="72000" marT="72000" marB="72000" anchor="ctr">
                    <a:solidFill>
                      <a:srgbClr val="D8D9DE"/>
                    </a:solidFill>
                  </a:tcPr>
                </a:tc>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Gas FRC (CR67 &amp; CR68)</a:t>
                      </a:r>
                    </a:p>
                  </a:txBody>
                  <a:tcPr anchor="ctr">
                    <a:solidFill>
                      <a:srgbClr val="D8D9DE"/>
                    </a:solidFill>
                  </a:tcPr>
                </a:tc>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Job Enquiry Code </a:t>
                      </a:r>
                      <a:r>
                        <a:rPr lang="en-AU" sz="1579" kern="1200">
                          <a:solidFill>
                            <a:schemeClr val="dk1"/>
                          </a:solidFill>
                          <a:effectLst/>
                          <a:latin typeface="+mn-lt"/>
                          <a:ea typeface="+mn-ea"/>
                          <a:cs typeface="+mn-cs"/>
                        </a:rPr>
                        <a:t>enumerations</a:t>
                      </a:r>
                      <a:endParaRPr lang="en-AU" sz="1400" u="none" strike="noStrike" kern="1200">
                        <a:solidFill>
                          <a:schemeClr val="dk1"/>
                        </a:solidFill>
                        <a:effectLst/>
                        <a:latin typeface="+mn-lt"/>
                        <a:ea typeface="+mn-ea"/>
                        <a:cs typeface="+mn-cs"/>
                      </a:endParaRPr>
                    </a:p>
                    <a:p>
                      <a:pPr marL="0" algn="l" defTabSz="801929" rtl="0" eaLnBrk="1" fontAlgn="base" latinLnBrk="0" hangingPunct="1"/>
                      <a:r>
                        <a:rPr lang="en-AU" sz="1579" kern="1200">
                          <a:solidFill>
                            <a:schemeClr val="dk1"/>
                          </a:solidFill>
                          <a:effectLst/>
                          <a:latin typeface="+mn-lt"/>
                          <a:ea typeface="+mn-ea"/>
                          <a:cs typeface="+mn-cs"/>
                        </a:rPr>
                        <a:t>Meter status enumerations</a:t>
                      </a:r>
                      <a:endParaRPr lang="en-AU" sz="1400" u="none" strike="noStrike" kern="1200">
                        <a:solidFill>
                          <a:schemeClr val="dk1"/>
                        </a:solidFill>
                        <a:effectLst/>
                        <a:latin typeface="+mn-lt"/>
                        <a:ea typeface="+mn-ea"/>
                        <a:cs typeface="+mn-cs"/>
                      </a:endParaRPr>
                    </a:p>
                  </a:txBody>
                  <a:tcPr marL="72000" marR="72000" marT="72000" marB="72000" anchor="ctr">
                    <a:solidFill>
                      <a:srgbClr val="D8D9DE"/>
                    </a:solidFill>
                  </a:tcPr>
                </a:tc>
                <a:extLst>
                  <a:ext uri="{0D108BD9-81ED-4DB2-BD59-A6C34878D82A}">
                    <a16:rowId xmlns:a16="http://schemas.microsoft.com/office/drawing/2014/main" val="554201858"/>
                  </a:ext>
                </a:extLst>
              </a:tr>
              <a:tr h="587141">
                <a:tc>
                  <a:txBody>
                    <a:bodyPr/>
                    <a:lstStyle/>
                    <a:p>
                      <a:pPr algn="l" rtl="0" fontAlgn="base"/>
                      <a:r>
                        <a:rPr lang="en-AU" sz="1400" u="none" strike="noStrike" kern="1200">
                          <a:solidFill>
                            <a:schemeClr val="dk1"/>
                          </a:solidFill>
                          <a:effectLst/>
                          <a:latin typeface="+mn-lt"/>
                          <a:ea typeface="+mn-ea"/>
                          <a:cs typeface="+mn-cs"/>
                        </a:rPr>
                        <a:t>r41 </a:t>
                      </a:r>
                    </a:p>
                  </a:txBody>
                  <a:tcPr anchor="ctr">
                    <a:solidFill>
                      <a:srgbClr val="F2F2F2"/>
                    </a:solidFill>
                  </a:tcPr>
                </a:tc>
                <a:tc>
                  <a:txBody>
                    <a:bodyPr/>
                    <a:lstStyle/>
                    <a:p>
                      <a:pPr algn="ctr" rtl="0" fontAlgn="base"/>
                      <a:r>
                        <a:rPr lang="en-AU" sz="1400" u="none" strike="noStrike" kern="1200">
                          <a:solidFill>
                            <a:schemeClr val="dk1"/>
                          </a:solidFill>
                          <a:effectLst/>
                          <a:latin typeface="+mn-lt"/>
                          <a:ea typeface="+mn-ea"/>
                          <a:cs typeface="+mn-cs"/>
                        </a:rPr>
                        <a:t>10 Nov 2021</a:t>
                      </a:r>
                    </a:p>
                  </a:txBody>
                  <a:tcPr marL="72000" marR="72000" marT="72000" marB="72000" anchor="ctr">
                    <a:solidFill>
                      <a:srgbClr val="F2F2F2"/>
                    </a:solidFill>
                  </a:tcPr>
                </a:tc>
                <a:tc>
                  <a:txBody>
                    <a:bodyPr/>
                    <a:lstStyle/>
                    <a:p>
                      <a:pPr algn="l" rtl="0" fontAlgn="base"/>
                      <a:r>
                        <a:rPr lang="en-AU" sz="1400" u="none" strike="noStrike" kern="1200">
                          <a:solidFill>
                            <a:schemeClr val="dk1"/>
                          </a:solidFill>
                          <a:effectLst/>
                          <a:latin typeface="+mn-lt"/>
                          <a:ea typeface="+mn-ea"/>
                          <a:cs typeface="+mn-cs"/>
                        </a:rPr>
                        <a:t>B2B Enhancements (CR70)</a:t>
                      </a:r>
                    </a:p>
                    <a:p>
                      <a:pPr algn="l" rtl="0" fontAlgn="base"/>
                      <a:r>
                        <a:rPr lang="en-AU" sz="1400" u="none" strike="noStrike" kern="1200">
                          <a:solidFill>
                            <a:schemeClr val="dk1"/>
                          </a:solidFill>
                          <a:effectLst/>
                          <a:latin typeface="+mn-lt"/>
                          <a:ea typeface="+mn-ea"/>
                          <a:cs typeface="+mn-cs"/>
                        </a:rPr>
                        <a:t>(B2B 3.5 Consultation)</a:t>
                      </a:r>
                    </a:p>
                  </a:txBody>
                  <a:tcPr anchor="ctr">
                    <a:solidFill>
                      <a:srgbClr val="F2F2F2"/>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u="none" strike="noStrike" kern="1200">
                          <a:solidFill>
                            <a:schemeClr val="dk1"/>
                          </a:solidFill>
                          <a:effectLst/>
                          <a:latin typeface="+mn-lt"/>
                          <a:ea typeface="+mn-ea"/>
                          <a:cs typeface="+mn-cs"/>
                        </a:rPr>
                        <a:t>Removal of </a:t>
                      </a:r>
                      <a:r>
                        <a:rPr lang="en-AU" sz="1579" kern="1200">
                          <a:solidFill>
                            <a:schemeClr val="dk1"/>
                          </a:solidFill>
                          <a:effectLst/>
                          <a:latin typeface="+mn-lt"/>
                          <a:ea typeface="+mn-ea"/>
                          <a:cs typeface="+mn-cs"/>
                        </a:rPr>
                        <a:t>Meter Exchange Notification </a:t>
                      </a:r>
                    </a:p>
                    <a:p>
                      <a:pPr marL="0" marR="0" lvl="0" indent="0" algn="l" defTabSz="801929" rtl="0" eaLnBrk="1" fontAlgn="base" latinLnBrk="0" hangingPunct="1">
                        <a:lnSpc>
                          <a:spcPct val="100000"/>
                        </a:lnSpc>
                        <a:spcBef>
                          <a:spcPts val="0"/>
                        </a:spcBef>
                        <a:spcAft>
                          <a:spcPts val="0"/>
                        </a:spcAft>
                        <a:buClrTx/>
                        <a:buSzTx/>
                        <a:buFontTx/>
                        <a:buNone/>
                        <a:tabLst/>
                        <a:defRPr/>
                      </a:pPr>
                      <a:r>
                        <a:rPr lang="en-AU" sz="1579" u="none" strike="noStrike" kern="1200">
                          <a:solidFill>
                            <a:schemeClr val="dk1"/>
                          </a:solidFill>
                          <a:effectLst/>
                          <a:latin typeface="+mn-lt"/>
                          <a:ea typeface="+mn-ea"/>
                          <a:cs typeface="+mn-cs"/>
                        </a:rPr>
                        <a:t>Updates to </a:t>
                      </a:r>
                      <a:r>
                        <a:rPr lang="en-AU" sz="1579" kern="1200">
                          <a:solidFill>
                            <a:schemeClr val="dk1"/>
                          </a:solidFill>
                          <a:effectLst/>
                          <a:latin typeface="+mn-lt"/>
                          <a:ea typeface="+mn-ea"/>
                          <a:cs typeface="+mn-cs"/>
                        </a:rPr>
                        <a:t>Planned Interruption Notification</a:t>
                      </a:r>
                      <a:endParaRPr lang="en-AU" sz="1400" u="none" strike="noStrike" kern="1200">
                        <a:solidFill>
                          <a:schemeClr val="dk1"/>
                        </a:solidFill>
                        <a:effectLst/>
                        <a:latin typeface="+mn-lt"/>
                        <a:ea typeface="+mn-ea"/>
                        <a:cs typeface="+mn-cs"/>
                      </a:endParaRPr>
                    </a:p>
                    <a:p>
                      <a:pPr algn="l" rtl="0" fontAlgn="base"/>
                      <a:r>
                        <a:rPr lang="en-AU" sz="1400" u="none" strike="noStrike" kern="1200">
                          <a:solidFill>
                            <a:schemeClr val="dk1"/>
                          </a:solidFill>
                          <a:effectLst/>
                          <a:latin typeface="+mn-lt"/>
                          <a:ea typeface="+mn-ea"/>
                          <a:cs typeface="+mn-cs"/>
                        </a:rPr>
                        <a:t>New fields (7) added to Service Orders</a:t>
                      </a:r>
                    </a:p>
                    <a:p>
                      <a:pPr algn="l" rtl="0" fontAlgn="base"/>
                      <a:r>
                        <a:rPr lang="en-AU" sz="1400" u="none" strike="noStrike" kern="1200">
                          <a:solidFill>
                            <a:schemeClr val="dk1"/>
                          </a:solidFill>
                          <a:effectLst/>
                          <a:latin typeface="+mn-lt"/>
                          <a:ea typeface="+mn-ea"/>
                          <a:cs typeface="+mn-cs"/>
                        </a:rPr>
                        <a:t>New Customer Type Value</a:t>
                      </a:r>
                    </a:p>
                  </a:txBody>
                  <a:tcPr marL="72000" marR="72000" marT="72000" marB="72000" anchor="ctr">
                    <a:solidFill>
                      <a:srgbClr val="F2F2F2"/>
                    </a:solidFill>
                  </a:tcPr>
                </a:tc>
                <a:extLst>
                  <a:ext uri="{0D108BD9-81ED-4DB2-BD59-A6C34878D82A}">
                    <a16:rowId xmlns:a16="http://schemas.microsoft.com/office/drawing/2014/main" val="3292398157"/>
                  </a:ext>
                </a:extLst>
              </a:tr>
              <a:tr h="587141">
                <a:tc>
                  <a:txBody>
                    <a:bodyPr/>
                    <a:lstStyle/>
                    <a:p>
                      <a:pPr marL="0" algn="l" defTabSz="801929" rtl="0" eaLnBrk="1" fontAlgn="base" latinLnBrk="0" hangingPunct="1"/>
                      <a:r>
                        <a:rPr lang="en-AU" sz="1400" u="none" strike="noStrike" kern="1200" err="1">
                          <a:solidFill>
                            <a:schemeClr val="dk1"/>
                          </a:solidFill>
                          <a:effectLst/>
                          <a:latin typeface="+mn-lt"/>
                          <a:ea typeface="+mn-ea"/>
                          <a:cs typeface="+mn-cs"/>
                        </a:rPr>
                        <a:t>rXX</a:t>
                      </a:r>
                      <a:endParaRPr lang="en-AU" sz="1400" u="none" strike="noStrike" kern="1200">
                        <a:solidFill>
                          <a:schemeClr val="dk1"/>
                        </a:solidFill>
                        <a:effectLst/>
                        <a:latin typeface="+mn-lt"/>
                        <a:ea typeface="+mn-ea"/>
                        <a:cs typeface="+mn-cs"/>
                      </a:endParaRPr>
                    </a:p>
                  </a:txBody>
                  <a:tcPr anchor="ctr">
                    <a:solidFill>
                      <a:srgbClr val="D8D9DE"/>
                    </a:solidFill>
                  </a:tcPr>
                </a:tc>
                <a:tc>
                  <a:txBody>
                    <a:bodyPr/>
                    <a:lstStyle/>
                    <a:p>
                      <a:pPr marL="0" algn="ctr" defTabSz="801929" rtl="0" eaLnBrk="1" fontAlgn="base" latinLnBrk="0" hangingPunct="1"/>
                      <a:r>
                        <a:rPr lang="en-AU" sz="1400" u="none" strike="noStrike" kern="1200">
                          <a:solidFill>
                            <a:schemeClr val="dk1"/>
                          </a:solidFill>
                          <a:effectLst/>
                          <a:latin typeface="+mn-lt"/>
                          <a:ea typeface="+mn-ea"/>
                          <a:cs typeface="+mn-cs"/>
                        </a:rPr>
                        <a:t>1 May 2022</a:t>
                      </a:r>
                    </a:p>
                  </a:txBody>
                  <a:tcPr marL="72000" marR="72000" marT="72000" marB="72000" anchor="ctr">
                    <a:solidFill>
                      <a:srgbClr val="D8D9DE"/>
                    </a:solidFill>
                  </a:tcPr>
                </a:tc>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MSDR - </a:t>
                      </a:r>
                      <a:r>
                        <a:rPr lang="en-AU" sz="1400" b="0" i="0" kern="1200">
                          <a:solidFill>
                            <a:schemeClr val="dk1"/>
                          </a:solidFill>
                          <a:effectLst/>
                          <a:latin typeface="+mn-lt"/>
                          <a:ea typeface="+mn-ea"/>
                          <a:cs typeface="+mn-cs"/>
                        </a:rPr>
                        <a:t>MSATS Standing Data Review</a:t>
                      </a:r>
                    </a:p>
                  </a:txBody>
                  <a:tcPr anchor="ctr">
                    <a:solidFill>
                      <a:srgbClr val="D8D9DE"/>
                    </a:solidFill>
                  </a:tcPr>
                </a:tc>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Updates to Standing Data</a:t>
                      </a:r>
                    </a:p>
                    <a:p>
                      <a:pPr marL="0" algn="l" defTabSz="801929" rtl="0" eaLnBrk="1" fontAlgn="base" latinLnBrk="0" hangingPunct="1"/>
                      <a:r>
                        <a:rPr lang="en-AU" sz="1400" u="none" strike="noStrike" kern="1200">
                          <a:solidFill>
                            <a:schemeClr val="dk1"/>
                          </a:solidFill>
                          <a:effectLst/>
                          <a:latin typeface="+mn-lt"/>
                          <a:ea typeface="+mn-ea"/>
                          <a:cs typeface="+mn-cs"/>
                        </a:rPr>
                        <a:t>23 new Fields</a:t>
                      </a:r>
                    </a:p>
                    <a:p>
                      <a:pPr marL="0" algn="l" defTabSz="801929" rtl="0" eaLnBrk="1" fontAlgn="base" latinLnBrk="0" hangingPunct="1"/>
                      <a:r>
                        <a:rPr lang="en-AU" sz="1400" u="none" strike="noStrike" kern="1200">
                          <a:solidFill>
                            <a:schemeClr val="dk1"/>
                          </a:solidFill>
                          <a:effectLst/>
                          <a:latin typeface="+mn-lt"/>
                          <a:ea typeface="+mn-ea"/>
                          <a:cs typeface="+mn-cs"/>
                        </a:rPr>
                        <a:t>27 updated fields</a:t>
                      </a:r>
                    </a:p>
                  </a:txBody>
                  <a:tcPr marL="72000" marR="72000" marT="72000" marB="72000" anchor="ctr">
                    <a:solidFill>
                      <a:srgbClr val="D8D9DE"/>
                    </a:solidFill>
                  </a:tcPr>
                </a:tc>
                <a:extLst>
                  <a:ext uri="{0D108BD9-81ED-4DB2-BD59-A6C34878D82A}">
                    <a16:rowId xmlns:a16="http://schemas.microsoft.com/office/drawing/2014/main" val="4125451725"/>
                  </a:ext>
                </a:extLst>
              </a:tr>
              <a:tr h="587141">
                <a:tc>
                  <a:txBody>
                    <a:bodyPr/>
                    <a:lstStyle/>
                    <a:p>
                      <a:pPr marL="0" algn="l" defTabSz="801929" rtl="0" eaLnBrk="1" fontAlgn="base" latinLnBrk="0" hangingPunct="1"/>
                      <a:r>
                        <a:rPr lang="en-AU" sz="1400" u="none" strike="noStrike" kern="1200" err="1">
                          <a:solidFill>
                            <a:schemeClr val="dk1"/>
                          </a:solidFill>
                          <a:effectLst/>
                          <a:latin typeface="+mn-lt"/>
                          <a:ea typeface="+mn-ea"/>
                          <a:cs typeface="+mn-cs"/>
                        </a:rPr>
                        <a:t>rXX</a:t>
                      </a:r>
                      <a:endParaRPr lang="en-AU" sz="1400" u="none" strike="noStrike" kern="1200">
                        <a:solidFill>
                          <a:schemeClr val="dk1"/>
                        </a:solidFill>
                        <a:effectLst/>
                        <a:latin typeface="+mn-lt"/>
                        <a:ea typeface="+mn-ea"/>
                        <a:cs typeface="+mn-cs"/>
                      </a:endParaRPr>
                    </a:p>
                  </a:txBody>
                  <a:tcPr anchor="ctr">
                    <a:solidFill>
                      <a:srgbClr val="D8D9DE"/>
                    </a:solidFill>
                  </a:tcPr>
                </a:tc>
                <a:tc>
                  <a:txBody>
                    <a:bodyPr/>
                    <a:lstStyle/>
                    <a:p>
                      <a:pPr marL="0" algn="ctr" defTabSz="801929" rtl="0" eaLnBrk="1" fontAlgn="base" latinLnBrk="0" hangingPunct="1"/>
                      <a:r>
                        <a:rPr lang="en-AU" sz="1400" u="none" strike="noStrike" kern="1200">
                          <a:solidFill>
                            <a:schemeClr val="dk1"/>
                          </a:solidFill>
                          <a:effectLst/>
                          <a:latin typeface="+mn-lt"/>
                          <a:ea typeface="+mn-ea"/>
                          <a:cs typeface="+mn-cs"/>
                        </a:rPr>
                        <a:t>1 Nov 2022</a:t>
                      </a:r>
                    </a:p>
                  </a:txBody>
                  <a:tcPr marL="72000" marR="72000" marT="72000" marB="72000" anchor="ctr">
                    <a:solidFill>
                      <a:srgbClr val="D8D9DE"/>
                    </a:solidFill>
                  </a:tcPr>
                </a:tc>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lang="en-AU" sz="1400" u="none" strike="noStrike" kern="1200">
                          <a:solidFill>
                            <a:schemeClr val="dk1"/>
                          </a:solidFill>
                          <a:effectLst/>
                          <a:latin typeface="+mn-lt"/>
                          <a:ea typeface="+mn-ea"/>
                          <a:cs typeface="+mn-cs"/>
                        </a:rPr>
                        <a:t>MSDR - </a:t>
                      </a:r>
                      <a:r>
                        <a:rPr lang="en-AU" sz="1400" b="0" i="0" kern="1200">
                          <a:solidFill>
                            <a:schemeClr val="dk1"/>
                          </a:solidFill>
                          <a:effectLst/>
                          <a:latin typeface="+mn-lt"/>
                          <a:ea typeface="+mn-ea"/>
                          <a:cs typeface="+mn-cs"/>
                        </a:rPr>
                        <a:t>MSATS Standing Data Review</a:t>
                      </a:r>
                      <a:endParaRPr lang="en-AU" sz="1400" u="none" strike="noStrike" kern="1200">
                        <a:solidFill>
                          <a:schemeClr val="dk1"/>
                        </a:solidFill>
                        <a:effectLst/>
                        <a:latin typeface="+mn-lt"/>
                        <a:ea typeface="+mn-ea"/>
                        <a:cs typeface="+mn-cs"/>
                      </a:endParaRPr>
                    </a:p>
                  </a:txBody>
                  <a:tcPr anchor="ctr">
                    <a:solidFill>
                      <a:srgbClr val="D8D9DE"/>
                    </a:solidFill>
                  </a:tcPr>
                </a:tc>
                <a:tc>
                  <a:txBody>
                    <a:bodyPr/>
                    <a:lstStyle/>
                    <a:p>
                      <a:pPr marL="0" algn="l" defTabSz="801929" rtl="0" eaLnBrk="1" fontAlgn="base" latinLnBrk="0" hangingPunct="1"/>
                      <a:r>
                        <a:rPr lang="en-AU" sz="1400" u="none" strike="noStrike" kern="1200">
                          <a:solidFill>
                            <a:schemeClr val="dk1"/>
                          </a:solidFill>
                          <a:effectLst/>
                          <a:latin typeface="+mn-lt"/>
                          <a:ea typeface="+mn-ea"/>
                          <a:cs typeface="+mn-cs"/>
                        </a:rPr>
                        <a:t>Update to Standing Data</a:t>
                      </a:r>
                    </a:p>
                    <a:p>
                      <a:pPr marL="0" algn="l" defTabSz="801929" rtl="0" eaLnBrk="1" fontAlgn="base" latinLnBrk="0" hangingPunct="1"/>
                      <a:r>
                        <a:rPr lang="en-AU" sz="1400" u="none" strike="noStrike" kern="1200">
                          <a:solidFill>
                            <a:schemeClr val="dk1"/>
                          </a:solidFill>
                          <a:effectLst/>
                          <a:latin typeface="+mn-lt"/>
                          <a:ea typeface="+mn-ea"/>
                          <a:cs typeface="+mn-cs"/>
                        </a:rPr>
                        <a:t>28 removed fields</a:t>
                      </a:r>
                    </a:p>
                  </a:txBody>
                  <a:tcPr marL="72000" marR="72000" marT="72000" marB="72000" anchor="ctr">
                    <a:solidFill>
                      <a:srgbClr val="D8D9DE"/>
                    </a:solidFill>
                  </a:tcPr>
                </a:tc>
                <a:extLst>
                  <a:ext uri="{0D108BD9-81ED-4DB2-BD59-A6C34878D82A}">
                    <a16:rowId xmlns:a16="http://schemas.microsoft.com/office/drawing/2014/main" val="4052733735"/>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285356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lstStyle/>
          <a:p>
            <a:r>
              <a:rPr lang="en-US" sz="3600"/>
              <a:t>Readiness Reporting Actions and Follow ups – Round 6</a:t>
            </a:r>
            <a:endParaRPr lang="en-AU"/>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70</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nvGraphicFramePr>
        <p:xfrm>
          <a:off x="206547" y="1612918"/>
          <a:ext cx="10288716" cy="5547360"/>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42237">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anchor="b">
                    <a:solidFill>
                      <a:schemeClr val="accent2"/>
                    </a:solidFill>
                  </a:tcPr>
                </a:tc>
                <a:extLst>
                  <a:ext uri="{0D108BD9-81ED-4DB2-BD59-A6C34878D82A}">
                    <a16:rowId xmlns:a16="http://schemas.microsoft.com/office/drawing/2014/main" val="3305108398"/>
                  </a:ext>
                </a:extLst>
              </a:tr>
              <a:tr h="581369">
                <a:tc>
                  <a:txBody>
                    <a:bodyPr/>
                    <a:lstStyle/>
                    <a:p>
                      <a:pPr lvl="0" algn="l" rtl="0" fontAlgn="base"/>
                      <a:r>
                        <a:rPr lang="en-US" sz="1400" b="0" kern="1200">
                          <a:solidFill>
                            <a:schemeClr val="dk1"/>
                          </a:solidFill>
                          <a:effectLst/>
                          <a:latin typeface="+mn-lt"/>
                          <a:cs typeface="Calibri"/>
                        </a:rPr>
                        <a:t>6.8</a:t>
                      </a:r>
                      <a:endParaRPr lang="en-AU" sz="1400" b="0" kern="1200">
                        <a:solidFill>
                          <a:schemeClr val="dk1"/>
                        </a:solidFill>
                        <a:effectLst/>
                        <a:latin typeface="+mn-lt"/>
                        <a:cs typeface="Calibri"/>
                      </a:endParaRPr>
                    </a:p>
                  </a:txBody>
                  <a:tcPr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MP responding that 'S09 - New and replacement SAMPLE meters'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3328587898"/>
                  </a:ext>
                </a:extLst>
              </a:tr>
              <a:tr h="750935">
                <a:tc>
                  <a:txBody>
                    <a:bodyPr/>
                    <a:lstStyle/>
                    <a:p>
                      <a:pPr lvl="0" algn="l" rtl="0" fontAlgn="base"/>
                      <a:r>
                        <a:rPr lang="en-US" sz="1400" b="0" kern="1200">
                          <a:solidFill>
                            <a:schemeClr val="dk1"/>
                          </a:solidFill>
                          <a:effectLst/>
                          <a:latin typeface="+mn-lt"/>
                          <a:cs typeface="Calibri"/>
                        </a:rPr>
                        <a:t>6.9</a:t>
                      </a:r>
                      <a:endParaRPr lang="en-AU" sz="1400" b="0" kern="1200">
                        <a:solidFill>
                          <a:schemeClr val="dk1"/>
                        </a:solidFill>
                        <a:effectLst/>
                        <a:latin typeface="+mn-lt"/>
                        <a:cs typeface="Calibri"/>
                      </a:endParaRPr>
                    </a:p>
                  </a:txBody>
                  <a:tcPr anchor="ctr">
                    <a:solidFill>
                      <a:schemeClr val="bg1">
                        <a:lumMod val="95000"/>
                      </a:schemeClr>
                    </a:solidFill>
                  </a:tcPr>
                </a:tc>
                <a:tc>
                  <a:txBody>
                    <a:bodyPr/>
                    <a:lstStyle/>
                    <a:p>
                      <a:pPr algn="ctr" rtl="0" fontAlgn="base"/>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 responding that 'S01 - BULK/ Wholesale Meters', 'S02 - Type 1 - 3 Meters', and 'S03 - Subset of type 4 meters - TNI, Market Generator or SGA' is late to confirm timing on remediation and if escalation is required</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Participant has noted remediation activities are underway. AEMO to follow up and provide update in the next readiness report</a:t>
                      </a:r>
                    </a:p>
                  </a:txBody>
                  <a:tcPr>
                    <a:solidFill>
                      <a:schemeClr val="bg1">
                        <a:lumMod val="95000"/>
                      </a:schemeClr>
                    </a:solidFill>
                  </a:tcPr>
                </a:tc>
                <a:extLst>
                  <a:ext uri="{0D108BD9-81ED-4DB2-BD59-A6C34878D82A}">
                    <a16:rowId xmlns:a16="http://schemas.microsoft.com/office/drawing/2014/main" val="639779602"/>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6.10</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panose="020F0502020204030204" pitchFamily="34" charset="0"/>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MP responding that 'S15 - Cross Boundary meters (KNOWN)' and 'S20 - New and replacement SAMPLE Meters'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880604722"/>
                  </a:ext>
                </a:extLst>
              </a:tr>
              <a:tr h="411803">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6.11</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AU" sz="1400" b="0" i="0" u="none" strike="noStrike" kern="1200">
                          <a:solidFill>
                            <a:srgbClr val="000000"/>
                          </a:solidFill>
                          <a:effectLst/>
                          <a:latin typeface="+mn-lt"/>
                          <a:ea typeface="+mn-ea"/>
                          <a:cs typeface="Calibri" panose="020F0502020204030204" pitchFamily="34" charset="0"/>
                        </a:rPr>
                        <a:t>Open</a:t>
                      </a: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 responding that 'S41 - MP accreditation update (for 1 Oct 2021)' is 'late' to confirm remediation and consider if escalation is required</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bg1">
                        <a:lumMod val="95000"/>
                      </a:schemeClr>
                    </a:solidFill>
                  </a:tcPr>
                </a:tc>
                <a:extLst>
                  <a:ext uri="{0D108BD9-81ED-4DB2-BD59-A6C34878D82A}">
                    <a16:rowId xmlns:a16="http://schemas.microsoft.com/office/drawing/2014/main" val="2775894561"/>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6.12</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'S24 - Tier 1 basic metering data' is 'late' to confirm delivery timing</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met with participant, and confirmed that </a:t>
                      </a:r>
                      <a:r>
                        <a:rPr lang="en-AU" sz="1400" b="0" i="0" u="none" strike="noStrike">
                          <a:solidFill>
                            <a:schemeClr val="tx1"/>
                          </a:solidFill>
                          <a:effectLst/>
                          <a:latin typeface="+mn-lt"/>
                        </a:rPr>
                        <a:t>activities are planned to be </a:t>
                      </a:r>
                      <a:r>
                        <a:rPr lang="en-AU" sz="1400" b="0" i="0" u="none" strike="noStrike">
                          <a:solidFill>
                            <a:srgbClr val="000000"/>
                          </a:solidFill>
                          <a:effectLst/>
                          <a:latin typeface="+mn-lt"/>
                        </a:rPr>
                        <a:t>completed before 1 October 2021</a:t>
                      </a:r>
                    </a:p>
                  </a:txBody>
                  <a:tcPr>
                    <a:solidFill>
                      <a:schemeClr val="tx1">
                        <a:lumMod val="10000"/>
                        <a:lumOff val="90000"/>
                      </a:schemeClr>
                    </a:solidFill>
                  </a:tcPr>
                </a:tc>
                <a:extLst>
                  <a:ext uri="{0D108BD9-81ED-4DB2-BD59-A6C34878D82A}">
                    <a16:rowId xmlns:a16="http://schemas.microsoft.com/office/drawing/2014/main" val="1588586647"/>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6.13</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MDP responding that 'S14 - Type 1-3, subset of Type 4' is 'at risk' to confirm status and if remediation is required.</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Participant advised that program has been delayed by two weeks. AEMO to follow up with participant and provide update in the next readiness report</a:t>
                      </a:r>
                    </a:p>
                  </a:txBody>
                  <a:tcPr>
                    <a:solidFill>
                      <a:schemeClr val="bg1">
                        <a:lumMod val="95000"/>
                      </a:schemeClr>
                    </a:solidFill>
                  </a:tcPr>
                </a:tc>
                <a:extLst>
                  <a:ext uri="{0D108BD9-81ED-4DB2-BD59-A6C34878D82A}">
                    <a16:rowId xmlns:a16="http://schemas.microsoft.com/office/drawing/2014/main" val="2644908858"/>
                  </a:ext>
                </a:extLst>
              </a:tr>
            </a:tbl>
          </a:graphicData>
        </a:graphic>
      </p:graphicFrame>
    </p:spTree>
    <p:extLst>
      <p:ext uri="{BB962C8B-B14F-4D97-AF65-F5344CB8AC3E}">
        <p14:creationId xmlns:p14="http://schemas.microsoft.com/office/powerpoint/2010/main" val="1367296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lstStyle/>
          <a:p>
            <a:r>
              <a:rPr lang="en-US" sz="3600"/>
              <a:t>Readiness Reporting Actions and Follow ups – Round 6</a:t>
            </a:r>
            <a:endParaRPr lang="en-AU"/>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71</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nvGraphicFramePr>
        <p:xfrm>
          <a:off x="206547" y="1612917"/>
          <a:ext cx="10288716" cy="4835508"/>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335799">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anchor="b">
                    <a:solidFill>
                      <a:schemeClr val="accent2"/>
                    </a:solidFill>
                  </a:tcPr>
                </a:tc>
                <a:extLst>
                  <a:ext uri="{0D108BD9-81ED-4DB2-BD59-A6C34878D82A}">
                    <a16:rowId xmlns:a16="http://schemas.microsoft.com/office/drawing/2014/main" val="3305108398"/>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6.14</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'S37 - Interval meter </a:t>
                      </a:r>
                      <a:r>
                        <a:rPr lang="en-AU" sz="1400" b="0" i="0" u="none" strike="noStrike" err="1">
                          <a:solidFill>
                            <a:srgbClr val="000000"/>
                          </a:solidFill>
                          <a:effectLst/>
                          <a:latin typeface="+mn-lt"/>
                        </a:rPr>
                        <a:t>datastreams</a:t>
                      </a:r>
                      <a:r>
                        <a:rPr lang="en-AU" sz="1400" b="0" i="0" u="none" strike="noStrike">
                          <a:solidFill>
                            <a:srgbClr val="000000"/>
                          </a:solidFill>
                          <a:effectLst/>
                          <a:latin typeface="+mn-lt"/>
                        </a:rPr>
                        <a:t>'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2181881294"/>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6.15</a:t>
                      </a:r>
                    </a:p>
                  </a:txBody>
                  <a:tcPr anchor="ctr">
                    <a:solidFill>
                      <a:schemeClr val="bg1">
                        <a:lumMod val="95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MDP responding that 'S36 - Tier 1 basic meter </a:t>
                      </a:r>
                      <a:r>
                        <a:rPr lang="en-AU" sz="1400" b="0" i="0" u="none" strike="noStrike" err="1">
                          <a:solidFill>
                            <a:srgbClr val="000000"/>
                          </a:solidFill>
                          <a:effectLst/>
                          <a:latin typeface="+mn-lt"/>
                        </a:rPr>
                        <a:t>datastreams</a:t>
                      </a:r>
                      <a:r>
                        <a:rPr lang="en-AU" sz="1400" b="0" i="0" u="none" strike="noStrike">
                          <a:solidFill>
                            <a:srgbClr val="000000"/>
                          </a:solidFill>
                          <a:effectLst/>
                          <a:latin typeface="+mn-lt"/>
                        </a:rPr>
                        <a:t>' is 'late' to confirm status and if remediation is required</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AEMO met with participant, and confirmed late status. RWG to consider impact on UFE accuracy for distribution area.</a:t>
                      </a:r>
                    </a:p>
                  </a:txBody>
                  <a:tcPr>
                    <a:solidFill>
                      <a:schemeClr val="bg1">
                        <a:lumMod val="95000"/>
                      </a:schemeClr>
                    </a:solidFill>
                  </a:tcPr>
                </a:tc>
                <a:extLst>
                  <a:ext uri="{0D108BD9-81ED-4DB2-BD59-A6C34878D82A}">
                    <a16:rowId xmlns:a16="http://schemas.microsoft.com/office/drawing/2014/main" val="710084961"/>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6.16</a:t>
                      </a:r>
                    </a:p>
                  </a:txBody>
                  <a:tcPr anchor="ctr">
                    <a:solidFill>
                      <a:schemeClr val="tx1">
                        <a:lumMod val="10000"/>
                        <a:lumOff val="90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'S27 - Non-contestable metered loads' is 'late' to confirm status and if remediation is required</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met with participant, and confirmed that activities will be completed before 1 October 2021</a:t>
                      </a:r>
                    </a:p>
                  </a:txBody>
                  <a:tcPr>
                    <a:solidFill>
                      <a:schemeClr val="tx1">
                        <a:lumMod val="10000"/>
                        <a:lumOff val="90000"/>
                      </a:schemeClr>
                    </a:solidFill>
                  </a:tcPr>
                </a:tc>
                <a:extLst>
                  <a:ext uri="{0D108BD9-81ED-4DB2-BD59-A6C34878D82A}">
                    <a16:rowId xmlns:a16="http://schemas.microsoft.com/office/drawing/2014/main" val="1101741723"/>
                  </a:ext>
                </a:extLst>
              </a:tr>
              <a:tr h="1276037">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6.17</a:t>
                      </a:r>
                    </a:p>
                  </a:txBody>
                  <a:tcPr anchor="ctr">
                    <a:solidFill>
                      <a:schemeClr val="bg1">
                        <a:lumMod val="95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MC responding that 'S01 - BULK/Wholesale Meters', 'S02 - Type 1-3 Meters', 'S03 - Subset of type 4 meters, TNI, Market Generator or SGA' is 'late' to confirm remediation plans and if escalation is required</a:t>
                      </a:r>
                    </a:p>
                  </a:txBody>
                  <a:tcPr>
                    <a:solidFill>
                      <a:schemeClr val="bg1">
                        <a:lumMod val="95000"/>
                      </a:schemeClr>
                    </a:solidFill>
                  </a:tcPr>
                </a:tc>
                <a:tc>
                  <a:txBody>
                    <a:bodyPr/>
                    <a:lstStyle/>
                    <a:p>
                      <a:pPr algn="l" fontAlgn="t"/>
                      <a:r>
                        <a:rPr lang="en-AU" sz="1400" b="0" i="0" u="none" strike="noStrike">
                          <a:solidFill>
                            <a:srgbClr val="000000"/>
                          </a:solidFill>
                          <a:effectLst/>
                          <a:latin typeface="+mn-lt"/>
                        </a:rPr>
                        <a:t>Participant has noted remediation activities are underway. AEMO to follow up and provide update in the next readiness report</a:t>
                      </a:r>
                    </a:p>
                  </a:txBody>
                  <a:tcPr>
                    <a:solidFill>
                      <a:schemeClr val="bg1">
                        <a:lumMod val="95000"/>
                      </a:schemeClr>
                    </a:solidFill>
                  </a:tcPr>
                </a:tc>
                <a:extLst>
                  <a:ext uri="{0D108BD9-81ED-4DB2-BD59-A6C34878D82A}">
                    <a16:rowId xmlns:a16="http://schemas.microsoft.com/office/drawing/2014/main" val="1539988786"/>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6.18</a:t>
                      </a:r>
                    </a:p>
                  </a:txBody>
                  <a:tcPr anchor="ctr">
                    <a:solidFill>
                      <a:schemeClr val="tx1">
                        <a:lumMod val="10000"/>
                        <a:lumOff val="90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MC responding that 'S02 - Type 1-3 Meters' is 'at risk' to confirm remediation plans and if escalation is required</a:t>
                      </a:r>
                    </a:p>
                  </a:txBody>
                  <a:tcP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2798667345"/>
                  </a:ext>
                </a:extLst>
              </a:tr>
            </a:tbl>
          </a:graphicData>
        </a:graphic>
      </p:graphicFrame>
    </p:spTree>
    <p:extLst>
      <p:ext uri="{BB962C8B-B14F-4D97-AF65-F5344CB8AC3E}">
        <p14:creationId xmlns:p14="http://schemas.microsoft.com/office/powerpoint/2010/main" val="348458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8</a:t>
            </a:fld>
            <a:endParaRPr lang="en-AU"/>
          </a:p>
        </p:txBody>
      </p:sp>
    </p:spTree>
    <p:extLst>
      <p:ext uri="{BB962C8B-B14F-4D97-AF65-F5344CB8AC3E}">
        <p14:creationId xmlns:p14="http://schemas.microsoft.com/office/powerpoint/2010/main" val="33735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306123" y="137448"/>
            <a:ext cx="10079567" cy="1323741"/>
          </a:xfrm>
        </p:spPr>
        <p:txBody>
          <a:bodyPr>
            <a:normAutofit fontScale="90000"/>
          </a:bodyPr>
          <a:lstStyle/>
          <a:p>
            <a:r>
              <a:rPr lang="en-US" sz="5401">
                <a:latin typeface="Tw Cen MT"/>
              </a:rPr>
              <a:t>5MS Program Timeline A</a:t>
            </a:r>
            <a:br>
              <a:rPr lang="en-US">
                <a:latin typeface="Tw Cen MT"/>
              </a:rPr>
            </a:br>
            <a:r>
              <a:rPr lang="en-US" sz="4079">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8517788" y="649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12-02-2021</a:t>
            </a:r>
          </a:p>
        </p:txBody>
      </p:sp>
      <p:pic>
        <p:nvPicPr>
          <p:cNvPr id="5" name="Picture 4">
            <a:extLst>
              <a:ext uri="{FF2B5EF4-FFF2-40B4-BE49-F238E27FC236}">
                <a16:creationId xmlns:a16="http://schemas.microsoft.com/office/drawing/2014/main" id="{DA7DBCC1-F911-41EC-91B3-FF53DB3C2669}"/>
              </a:ext>
            </a:extLst>
          </p:cNvPr>
          <p:cNvPicPr>
            <a:picLocks noChangeAspect="1"/>
          </p:cNvPicPr>
          <p:nvPr/>
        </p:nvPicPr>
        <p:blipFill>
          <a:blip r:embed="rId2"/>
          <a:stretch>
            <a:fillRect/>
          </a:stretch>
        </p:blipFill>
        <p:spPr>
          <a:xfrm>
            <a:off x="254101" y="1385022"/>
            <a:ext cx="8632982" cy="6098485"/>
          </a:xfrm>
          <a:prstGeom prst="rect">
            <a:avLst/>
          </a:prstGeom>
        </p:spPr>
      </p:pic>
      <p:sp>
        <p:nvSpPr>
          <p:cNvPr id="3" name="Callout: Line 2">
            <a:extLst>
              <a:ext uri="{FF2B5EF4-FFF2-40B4-BE49-F238E27FC236}">
                <a16:creationId xmlns:a16="http://schemas.microsoft.com/office/drawing/2014/main" id="{854BCF79-4444-4D27-8A30-08F348454182}"/>
              </a:ext>
            </a:extLst>
          </p:cNvPr>
          <p:cNvSpPr/>
          <p:nvPr/>
        </p:nvSpPr>
        <p:spPr>
          <a:xfrm>
            <a:off x="8833367" y="5245060"/>
            <a:ext cx="1496441" cy="387675"/>
          </a:xfrm>
          <a:prstGeom prst="borderCallout1">
            <a:avLst>
              <a:gd name="adj1" fmla="val 49898"/>
              <a:gd name="adj2" fmla="val 734"/>
              <a:gd name="adj3" fmla="val -49590"/>
              <a:gd name="adj4" fmla="val -10587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13"/>
              <a:t>On track</a:t>
            </a:r>
          </a:p>
        </p:txBody>
      </p:sp>
      <p:sp>
        <p:nvSpPr>
          <p:cNvPr id="7" name="Callout: Line 6">
            <a:extLst>
              <a:ext uri="{FF2B5EF4-FFF2-40B4-BE49-F238E27FC236}">
                <a16:creationId xmlns:a16="http://schemas.microsoft.com/office/drawing/2014/main" id="{E6597AFC-7E6F-4317-8B98-A4761C433F7D}"/>
              </a:ext>
            </a:extLst>
          </p:cNvPr>
          <p:cNvSpPr/>
          <p:nvPr/>
        </p:nvSpPr>
        <p:spPr>
          <a:xfrm>
            <a:off x="8833367" y="4065944"/>
            <a:ext cx="1496441" cy="1040183"/>
          </a:xfrm>
          <a:prstGeom prst="borderCallout1">
            <a:avLst>
              <a:gd name="adj1" fmla="val 51250"/>
              <a:gd name="adj2" fmla="val 2030"/>
              <a:gd name="adj3" fmla="val 8244"/>
              <a:gd name="adj4" fmla="val -14131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13"/>
              <a:t>Dispatch SIT and UAT – Complete</a:t>
            </a:r>
          </a:p>
          <a:p>
            <a:pPr algn="ctr"/>
            <a:r>
              <a:rPr lang="en-AU" sz="1213"/>
              <a:t>Performance testing is in progress</a:t>
            </a:r>
          </a:p>
        </p:txBody>
      </p:sp>
      <p:sp>
        <p:nvSpPr>
          <p:cNvPr id="8" name="Callout: Line 7">
            <a:extLst>
              <a:ext uri="{FF2B5EF4-FFF2-40B4-BE49-F238E27FC236}">
                <a16:creationId xmlns:a16="http://schemas.microsoft.com/office/drawing/2014/main" id="{3B7BCA14-B0CE-4FB4-B251-0BD4EB0FFFE3}"/>
              </a:ext>
            </a:extLst>
          </p:cNvPr>
          <p:cNvSpPr/>
          <p:nvPr/>
        </p:nvSpPr>
        <p:spPr>
          <a:xfrm>
            <a:off x="8833367" y="2929953"/>
            <a:ext cx="1552296" cy="1040183"/>
          </a:xfrm>
          <a:prstGeom prst="borderCallout1">
            <a:avLst>
              <a:gd name="adj1" fmla="val 46250"/>
              <a:gd name="adj2" fmla="val 2281"/>
              <a:gd name="adj3" fmla="val 42055"/>
              <a:gd name="adj4" fmla="val -11388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13"/>
              <a:t>Settlements SIT &amp; UAT in progress. Performance testing to commence late Feb</a:t>
            </a:r>
          </a:p>
        </p:txBody>
      </p:sp>
      <p:sp>
        <p:nvSpPr>
          <p:cNvPr id="10" name="Callout: Line 9">
            <a:extLst>
              <a:ext uri="{FF2B5EF4-FFF2-40B4-BE49-F238E27FC236}">
                <a16:creationId xmlns:a16="http://schemas.microsoft.com/office/drawing/2014/main" id="{1626BF48-7DAB-43F4-91FE-51FBD3496AB4}"/>
              </a:ext>
            </a:extLst>
          </p:cNvPr>
          <p:cNvSpPr/>
          <p:nvPr/>
        </p:nvSpPr>
        <p:spPr>
          <a:xfrm>
            <a:off x="8834086" y="1723383"/>
            <a:ext cx="1552296" cy="1040183"/>
          </a:xfrm>
          <a:prstGeom prst="borderCallout1">
            <a:avLst>
              <a:gd name="adj1" fmla="val 46250"/>
              <a:gd name="adj2" fmla="val 2281"/>
              <a:gd name="adj3" fmla="val 97028"/>
              <a:gd name="adj4" fmla="val -11450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13"/>
              <a:t>Retail SIT &amp; UAT in progress. Performance testing to recommence early March</a:t>
            </a:r>
          </a:p>
        </p:txBody>
      </p:sp>
      <p:sp>
        <p:nvSpPr>
          <p:cNvPr id="11" name="Callout: Line 10">
            <a:extLst>
              <a:ext uri="{FF2B5EF4-FFF2-40B4-BE49-F238E27FC236}">
                <a16:creationId xmlns:a16="http://schemas.microsoft.com/office/drawing/2014/main" id="{5D0B6CDE-0B2F-4C3D-814C-23943BF161B5}"/>
              </a:ext>
            </a:extLst>
          </p:cNvPr>
          <p:cNvSpPr/>
          <p:nvPr/>
        </p:nvSpPr>
        <p:spPr>
          <a:xfrm>
            <a:off x="8833367" y="6125274"/>
            <a:ext cx="1552296" cy="648035"/>
          </a:xfrm>
          <a:prstGeom prst="borderCallout1">
            <a:avLst>
              <a:gd name="adj1" fmla="val 18750"/>
              <a:gd name="adj2" fmla="val -8333"/>
              <a:gd name="adj3" fmla="val 37851"/>
              <a:gd name="adj4" fmla="val -4520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213"/>
              <a:t>Milestones in blue changed due to Retail replan</a:t>
            </a:r>
          </a:p>
        </p:txBody>
      </p:sp>
    </p:spTree>
    <p:extLst>
      <p:ext uri="{BB962C8B-B14F-4D97-AF65-F5344CB8AC3E}">
        <p14:creationId xmlns:p14="http://schemas.microsoft.com/office/powerpoint/2010/main" val="964968671"/>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99eba8f5-7fec-4c00-afe1-f2f2944c28a7" xsi:nil="true"/>
    <Comment xmlns="99eba8f5-7fec-4c00-afe1-f2f2944c28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4" ma:contentTypeDescription="Create a new document." ma:contentTypeScope="" ma:versionID="e69100847e6549220f3374bec3110ff6">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548aab25d8444a675ce2ffc2b062e7fb"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7A4CC2EC-CAC8-4A26-A8D1-80B9BB2C7078}">
  <ds:schemaRefs>
    <ds:schemaRef ds:uri="99eba8f5-7fec-4c00-afe1-f2f2944c28a7"/>
    <ds:schemaRef ds:uri="ff08f022-2cdc-49e5-914c-f7e666dad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C2ACFC-250F-47D9-890A-A0F30186B720}">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72</Slides>
  <Notes>14</Notes>
  <HiddenSlides>0</HiddenSlide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AEMO 2018 A4 landscape</vt:lpstr>
      <vt:lpstr>AEMC Primary Presentation Template 16x9</vt:lpstr>
      <vt:lpstr>5MS &amp; GS Readiness Working Group #21 (incl. Systems Working Group)</vt:lpstr>
      <vt:lpstr>AEMO Competition Law  Meeting Protocol</vt:lpstr>
      <vt:lpstr>Agenda</vt:lpstr>
      <vt:lpstr>Agenda **Please disconnect from your workplace VPN for the WebEx call**</vt:lpstr>
      <vt:lpstr>Minutes &amp; Actions</vt:lpstr>
      <vt:lpstr>RWG Actions</vt:lpstr>
      <vt:lpstr>RWG Actions – Schema change schedule</vt:lpstr>
      <vt:lpstr>Program Update</vt:lpstr>
      <vt:lpstr>5MS Program Timeline A Level 1 and External Level 2 Milestones 1/2</vt:lpstr>
      <vt:lpstr>5MS Program Timeline Level 1 and External Level 2 Milestones 2/2</vt:lpstr>
      <vt:lpstr>List of L1 and L2 Milestones impacted by change</vt:lpstr>
      <vt:lpstr>Approach to Retail Status Updates</vt:lpstr>
      <vt:lpstr>Approach to Checkpoint Criteria</vt:lpstr>
      <vt:lpstr>Checkpoint Criteria – Interim Status</vt:lpstr>
      <vt:lpstr>Readiness Report Round #6 </vt:lpstr>
      <vt:lpstr>Summary of coverage, status and progress</vt:lpstr>
      <vt:lpstr>Critical Capability leading Indicators </vt:lpstr>
      <vt:lpstr>5MS Rule Commencement – Round 6- Draft</vt:lpstr>
      <vt:lpstr>Part A 5MS Essential Capability - Draft</vt:lpstr>
      <vt:lpstr>Part B – Other Industry Capabilities - Draft </vt:lpstr>
      <vt:lpstr>Participant Readiness  Risks for Review</vt:lpstr>
      <vt:lpstr>Participant Readiness  Risks for Review</vt:lpstr>
      <vt:lpstr>Participant Readiness  Risks for Review</vt:lpstr>
      <vt:lpstr>Readiness Reporting Actions and Follow ups – Summary</vt:lpstr>
      <vt:lpstr>Readiness reporting – 2021 schedule</vt:lpstr>
      <vt:lpstr>Industry Testing Update  </vt:lpstr>
      <vt:lpstr>ITWG Update- 23-Feb </vt:lpstr>
      <vt:lpstr>Settlements Industry Testing</vt:lpstr>
      <vt:lpstr>5MS Staging Environment – 19 February  2021</vt:lpstr>
      <vt:lpstr>AEMO Pre-Prod 5MS Bidding Service Defects only – 19-Feb-21</vt:lpstr>
      <vt:lpstr>TFG/MTP Update</vt:lpstr>
      <vt:lpstr>TFG/MTP Update</vt:lpstr>
      <vt:lpstr>RTC Draft Transition Approach</vt:lpstr>
      <vt:lpstr>Proposed Changes to the MTP –  For RWG endorsement</vt:lpstr>
      <vt:lpstr>Proposed Changes to the MTP –  For RWG endorsement</vt:lpstr>
      <vt:lpstr>Upcoming MTP Activities (Assumes Option 1 MDM Go-Live Dates)</vt:lpstr>
      <vt:lpstr>Metering rollout plan provision schedule</vt:lpstr>
      <vt:lpstr>Metering rollout plan update – Industry response rate</vt:lpstr>
      <vt:lpstr>Procedure update </vt:lpstr>
      <vt:lpstr>5MS/GS-related procedure change log</vt:lpstr>
      <vt:lpstr>5MS/GS-related procedure change log – no change</vt:lpstr>
      <vt:lpstr>5MS/GS-related procedure change log – no change</vt:lpstr>
      <vt:lpstr>Retail/ Metering Readiness</vt:lpstr>
      <vt:lpstr>Retail Metering Staging, Pre-production &amp; Production timelines</vt:lpstr>
      <vt:lpstr>Systems Workstream – Metering </vt:lpstr>
      <vt:lpstr>Dispatch / Bidding Update</vt:lpstr>
      <vt:lpstr>Bidding / Dispatch Staging, Pre-production &amp; Production timelines</vt:lpstr>
      <vt:lpstr>Systems Workstream – Dispatch &amp; Operations</vt:lpstr>
      <vt:lpstr>5MS Bidding Transition Plan – Quick Reminder</vt:lpstr>
      <vt:lpstr>5MS Bidding Service Go-Live Plan</vt:lpstr>
      <vt:lpstr>5MS Bidding Service Go-Live Plan – Industry feedback</vt:lpstr>
      <vt:lpstr>Bidding transition – Industry participation </vt:lpstr>
      <vt:lpstr>5MS Bidding Service Go-live Plan</vt:lpstr>
      <vt:lpstr>Related Documents</vt:lpstr>
      <vt:lpstr>Settlements Update  </vt:lpstr>
      <vt:lpstr>Settlements Staging, Pre-production &amp; Production timelines</vt:lpstr>
      <vt:lpstr>Systems Workstream – Settlements</vt:lpstr>
      <vt:lpstr>Settlements Implementation Plan</vt:lpstr>
      <vt:lpstr>Settlements Implementation Plan</vt:lpstr>
      <vt:lpstr>Settlements Changes at Platform Go-live</vt:lpstr>
      <vt:lpstr>Forward Plan and Other Business</vt:lpstr>
      <vt:lpstr>RWG 2021 Proposed Topics </vt:lpstr>
      <vt:lpstr>ITWG 2021 Proposed Topics</vt:lpstr>
      <vt:lpstr>Upcoming meetings  </vt:lpstr>
      <vt:lpstr>Questions</vt:lpstr>
      <vt:lpstr>Appendix</vt:lpstr>
      <vt:lpstr>Readiness Reporting Actions and Follow ups – Round 4</vt:lpstr>
      <vt:lpstr>Readiness Reporting Actions and Follow ups – Round 5</vt:lpstr>
      <vt:lpstr>Readiness Reporting Actions and Follow ups – Round 6</vt:lpstr>
      <vt:lpstr>Readiness Reporting Actions and Follow ups – Round 6</vt:lpstr>
      <vt:lpstr>Readiness Reporting Actions and Follow ups – Round 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revision>2</cp:revision>
  <dcterms:created xsi:type="dcterms:W3CDTF">2020-12-07T05:18:22Z</dcterms:created>
  <dcterms:modified xsi:type="dcterms:W3CDTF">2021-03-03T05:21:04Z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